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5" r:id="rId4"/>
    <p:sldId id="308" r:id="rId5"/>
    <p:sldId id="293" r:id="rId6"/>
    <p:sldId id="304" r:id="rId7"/>
    <p:sldId id="294" r:id="rId8"/>
    <p:sldId id="307" r:id="rId9"/>
    <p:sldId id="290" r:id="rId10"/>
    <p:sldId id="303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21298-982F-4367-A6C6-348943B4AD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5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21298-982F-4367-A6C6-348943B4AD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基于模型的设计方法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MATLAB-Based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E7B04-8795-4A87-ADB5-E95C46FD9771}"/>
              </a:ext>
            </a:extLst>
          </p:cNvPr>
          <p:cNvSpPr txBox="1"/>
          <p:nvPr/>
        </p:nvSpPr>
        <p:spPr>
          <a:xfrm>
            <a:off x="10222044" y="536630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E2D33-0A7D-D4CC-FB36-88E0787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79814"/>
            <a:ext cx="4803245" cy="4089174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模型设计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模型定点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代码生成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接口调用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4000" dirty="0">
                <a:latin typeface="youyuan" panose="02010509060101010101" pitchFamily="49" charset="-122"/>
                <a:ea typeface="youyuan" panose="02010509060101010101" pitchFamily="49" charset="-122"/>
              </a:rPr>
              <a:t>评估与验证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A2120C-42E8-5568-CE14-1B1AE0ED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6"/>
          <a:stretch>
            <a:fillRect/>
          </a:stretch>
        </p:blipFill>
        <p:spPr>
          <a:xfrm>
            <a:off x="5926055" y="2051600"/>
            <a:ext cx="4931855" cy="304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03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93D4-57CE-C473-0130-2D579AE48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6414E-4A67-4918-EDC3-F4140422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模型设计：算法的系统化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CD7BC5-7436-AA14-98DE-553B79A2A133}"/>
              </a:ext>
            </a:extLst>
          </p:cNvPr>
          <p:cNvSpPr txBox="1"/>
          <p:nvPr/>
        </p:nvSpPr>
        <p:spPr>
          <a:xfrm>
            <a:off x="1530096" y="1750323"/>
            <a:ext cx="9329530" cy="394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目标：需要解决什么问题？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提前规避系统级风险，评估设计方案可行性。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量化：如何进行系统评估？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双维度评估：功能正确性 </a:t>
            </a:r>
            <a:r>
              <a:rPr lang="en-US" altLang="zh-CN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+ </a:t>
            </a: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性能指标（如吞吐、延迟、精度等）。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执行：如何分步解决问题？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归类问题，分析并逐步突破关键约束。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边界：是否能够解决所有面临的问题？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b="1" spc="100" dirty="0"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不能解决所有，但能有效识别和控制大部分工程风险（落地和周期）。</a:t>
            </a:r>
            <a:endParaRPr lang="en-US" altLang="zh-CN" sz="1600" b="1" spc="100" dirty="0"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090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A8949-498C-540D-10F6-8330C101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32D1D-2447-BAB7-7AD7-9D3C660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模型设计：周期、依赖和序列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41B618-948E-86B8-CDE0-BDEB8576A3F1}"/>
              </a:ext>
            </a:extLst>
          </p:cNvPr>
          <p:cNvSpPr txBox="1"/>
          <p:nvPr/>
        </p:nvSpPr>
        <p:spPr>
          <a:xfrm>
            <a:off x="1164874" y="1419370"/>
            <a:ext cx="10138592" cy="507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Stateless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子单元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子算法：并行度与流水线深度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处理周期性：处理时间被缩短或延长而不影响数值正确性。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数据依赖性：在系统初始化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周期开始时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唯一前序子单元计算结束时即可获得所有信息（不依赖外信息）。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序列相关性：处理顺序不会影响输出结果，任意重排后最终结果一致。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结构可任意调整，展开为多周期并行处理，无依赖冲突。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Stateful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子单元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子算法：状态划分与读写约束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处理周期性：处理周期与时间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数据相耦合，直接影响系统状态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运算结果。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数据依赖性：输入依赖除前序唯一子单元外的部分其余子单元的输出或系统状态（依赖外信息）。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序列相关性：处理顺序会直接影响输出结果，乱序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并行处理会导致数值或系统状态的错误。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结构不易调整，数据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周期之间保持严格顺序，性能提升有限，需依赖架构或算法创新。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注： 对于单个模块来说，定义由顶层接口或唯一的前序子单元给出的数据</a:t>
            </a:r>
            <a:r>
              <a:rPr lang="en-US" altLang="zh-CN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信息为内信息，由其余前序子单元给出的数据</a:t>
            </a:r>
            <a:r>
              <a:rPr lang="en-US" altLang="zh-CN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信息为外信息。</a:t>
            </a:r>
            <a:endParaRPr lang="en-US" altLang="zh-CN" sz="11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    在工程和系统建模中，找出</a:t>
            </a:r>
            <a:r>
              <a:rPr lang="zh-CN" altLang="en-US" sz="11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“</a:t>
            </a:r>
            <a:r>
              <a:rPr lang="en-US" altLang="zh-CN" sz="11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critical stateful”</a:t>
            </a:r>
            <a:r>
              <a:rPr lang="zh-CN" altLang="en-US" sz="11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1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才是真正能优化性能、提升架构创新和系统鲁棒性的突破口。</a:t>
            </a:r>
            <a:endParaRPr lang="en-US" altLang="zh-CN" sz="11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04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FF31-B28E-C1FC-220D-3EC91C887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38F6-018C-EEF4-870D-9D4D8E21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模型定点化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2B7AAF-B2AD-8F14-2EAA-D9B3D79490F1}"/>
                  </a:ext>
                </a:extLst>
              </p:cNvPr>
              <p:cNvSpPr txBox="1"/>
              <p:nvPr/>
            </p:nvSpPr>
            <p:spPr>
              <a:xfrm>
                <a:off x="747440" y="1644626"/>
                <a:ext cx="5192165" cy="4323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b="1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数据表示：</a:t>
                </a:r>
                <a:endParaRPr lang="en-US" altLang="zh-CN" sz="1400" b="1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定点数：定点数的小数点位置固定，用整数运算模拟小数，范围与精度不可兼得；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浮点数：浮点数的小数点位置浮动（科学计数法），动态调整范围与精度，但硬件开销大。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b="1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数据格式：</a:t>
                </a:r>
                <a:endParaRPr lang="en-US" altLang="zh-CN" sz="1400" b="1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使用名称</a:t>
                </a: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-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值的组合在创建对象时设置 </a:t>
                </a:r>
                <a14:m>
                  <m:oMath xmlns:m="http://schemas.openxmlformats.org/officeDocument/2006/math">
                    <m:r>
                      <a:rPr lang="en-US" altLang="zh-CN" sz="1400" b="0" i="0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′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𝑓𝑖𝑚𝑎𝑡h</m:t>
                    </m:r>
                    <m:r>
                      <a:rPr lang="en-US" altLang="zh-CN" sz="14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′</m:t>
                    </m:r>
                  </m:oMath>
                </a14:m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 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对象的属性。例如，将溢出操作设置为</a:t>
                </a:r>
                <a14:m>
                  <m:oMath xmlns:m="http://schemas.openxmlformats.org/officeDocument/2006/math">
                    <m:r>
                      <a:rPr lang="en-US" altLang="zh-CN" sz="1400" b="0" i="0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′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𝑆𝑎𝑡𝑢𝑟𝑎𝑡𝑒</m:t>
                    </m:r>
                    <m:r>
                      <a:rPr lang="en-US" altLang="zh-CN" sz="14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′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，将舍入方法设置为</a:t>
                </a:r>
                <a14:m>
                  <m:oMath xmlns:m="http://schemas.openxmlformats.org/officeDocument/2006/math">
                    <m:r>
                      <a:rPr lang="en-US" altLang="zh-CN" sz="1400" b="0" i="0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′</m:t>
                    </m:r>
                    <m:r>
                      <a:rPr lang="en-US" altLang="zh-CN" sz="14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𝑁𝑒𝑎𝑟𝑒𝑠𝑡</m:t>
                    </m:r>
                    <m:r>
                      <a:rPr lang="en-US" altLang="zh-CN" sz="14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′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2B7AAF-B2AD-8F14-2EAA-D9B3D794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0" y="1644626"/>
                <a:ext cx="5192165" cy="4323812"/>
              </a:xfrm>
              <a:prstGeom prst="rect">
                <a:avLst/>
              </a:prstGeom>
              <a:blipFill>
                <a:blip r:embed="rId2"/>
                <a:stretch>
                  <a:fillRect l="-353" b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604B3C8-D7BA-E886-3CB3-1043BC2DCC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16"/>
          <a:stretch>
            <a:fillRect/>
          </a:stretch>
        </p:blipFill>
        <p:spPr>
          <a:xfrm>
            <a:off x="6142139" y="3350762"/>
            <a:ext cx="3245106" cy="1019537"/>
          </a:xfrm>
          <a:prstGeom prst="rect">
            <a:avLst/>
          </a:prstGeom>
        </p:spPr>
      </p:pic>
      <p:pic>
        <p:nvPicPr>
          <p:cNvPr id="13" name="图片 12" descr="图示&#10;&#10;AI 生成的内容可能不正确。">
            <a:extLst>
              <a:ext uri="{FF2B5EF4-FFF2-40B4-BE49-F238E27FC236}">
                <a16:creationId xmlns:a16="http://schemas.microsoft.com/office/drawing/2014/main" id="{8840D410-5C1B-9567-2E08-E7198E318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35" y="1603060"/>
            <a:ext cx="2515304" cy="1019536"/>
          </a:xfrm>
          <a:prstGeom prst="rect">
            <a:avLst/>
          </a:prstGeom>
        </p:spPr>
      </p:pic>
      <p:pic>
        <p:nvPicPr>
          <p:cNvPr id="15" name="图片 14" descr="图示&#10;&#10;AI 生成的内容可能不正确。">
            <a:extLst>
              <a:ext uri="{FF2B5EF4-FFF2-40B4-BE49-F238E27FC236}">
                <a16:creationId xmlns:a16="http://schemas.microsoft.com/office/drawing/2014/main" id="{A85B3651-5132-A4FD-1C92-D39612399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7" t="2005" r="2549" b="9035"/>
          <a:stretch>
            <a:fillRect/>
          </a:stretch>
        </p:blipFill>
        <p:spPr>
          <a:xfrm>
            <a:off x="5894984" y="1491265"/>
            <a:ext cx="2578100" cy="146367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EC29161-5C87-1992-4400-0DB226783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139" y="4649121"/>
            <a:ext cx="2995863" cy="14352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644FC1-6A2C-E29E-D6D9-D9BA1647A07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9664"/>
          <a:stretch>
            <a:fillRect/>
          </a:stretch>
        </p:blipFill>
        <p:spPr>
          <a:xfrm>
            <a:off x="9291740" y="3551227"/>
            <a:ext cx="2531874" cy="6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CE34D-DF23-CB87-BD5D-EFFD2ADF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BDDCE-4F19-BF63-18D0-D9D55F11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FC606-85A2-C30D-984A-8029F843D7FF}"/>
                  </a:ext>
                </a:extLst>
              </p:cNvPr>
              <p:cNvSpPr txBox="1"/>
              <p:nvPr/>
            </p:nvSpPr>
            <p:spPr>
              <a:xfrm>
                <a:off x="1283803" y="1690688"/>
                <a:ext cx="9527721" cy="4331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模型观测与计算（系统级）：定步长和离散化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定步长，系统状态更新周期为固定值，与之相对变步长会根据信号特征调整更新步长（时间）。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离散化，将连续模型转化为离散时间实现，必须明确每一步对应的采样点。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模型采样与原子化（模块级）：独立的单元和执行周期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层次化设计，将系统划分为多个子模块，每个子模块实现单一功能或一类处理逻辑。</a:t>
                </a:r>
                <a:endParaRPr lang="en-US" altLang="zh-CN" sz="1400" i="1" spc="100" dirty="0">
                  <a:solidFill>
                    <a:prstClr val="black"/>
                  </a:solidFill>
                  <a:latin typeface="Cambria Math" panose="02040503050406030204" pitchFamily="18" charset="0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C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代码采样率对应中断服务调用频率，即多久处理一次输入采样或控制。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RTL</a:t>
                </a: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代码采样率对应时钟频率，保证每个子单元按需采样和处理，易于多时钟域设计。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可生成代码设计（运算级）：末梢可控与语法检查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所有基础算子和数值精度均可以独立更改，实现末梢“可控可调”设计。</a:t>
                </a:r>
                <a:endParaRPr lang="en-US" altLang="zh-CN" sz="1400" i="1" spc="100" dirty="0">
                  <a:solidFill>
                    <a:prstClr val="black"/>
                  </a:solidFill>
                  <a:latin typeface="Cambria Math" panose="02040503050406030204" pitchFamily="18" charset="0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可生成代码检查，每个子模块都使用</a:t>
                </a:r>
                <a14:m>
                  <m:oMath xmlns:m="http://schemas.openxmlformats.org/officeDocument/2006/math">
                    <m:r>
                      <a:rPr lang="en-US" altLang="zh-CN" sz="14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#</m:t>
                    </m:r>
                    <m:r>
                      <a:rPr lang="en-US" altLang="zh-CN" sz="14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𝑐𝑜𝑑𝑒𝑔𝑒𝑛</m:t>
                    </m:r>
                  </m:oMath>
                </a14:m>
                <a:r>
                  <a:rPr lang="zh-CN" altLang="en-US" sz="14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进行可生成代码检查，确保局部功能正确。</a:t>
                </a:r>
                <a:endParaRPr lang="en-US" altLang="zh-CN" sz="14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90FC606-85A2-C30D-984A-8029F843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03" y="1690688"/>
                <a:ext cx="9527721" cy="4331699"/>
              </a:xfrm>
              <a:prstGeom prst="rect">
                <a:avLst/>
              </a:prstGeom>
              <a:blipFill>
                <a:blip r:embed="rId2"/>
                <a:stretch>
                  <a:fillRect l="-128" b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29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025D-B60B-7106-775F-156C014F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1477E-80F6-7059-BFA0-4625BE93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2989" cy="1325563"/>
          </a:xfrm>
        </p:spPr>
        <p:txBody>
          <a:bodyPr/>
          <a:lstStyle/>
          <a:p>
            <a:r>
              <a:rPr lang="zh-CN" altLang="en-US" dirty="0"/>
              <a:t>接口调用：</a:t>
            </a:r>
            <a:r>
              <a:rPr lang="en-US" altLang="zh-CN" sz="3600" dirty="0"/>
              <a:t>Source Code</a:t>
            </a:r>
            <a:r>
              <a:rPr lang="zh-CN" altLang="en-US" sz="3600" dirty="0"/>
              <a:t>与</a:t>
            </a:r>
            <a:r>
              <a:rPr lang="en-US" altLang="zh-CN" sz="3600" dirty="0"/>
              <a:t>MATLAB Executable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2E18F8-4697-A946-CB8C-57EBF5D5FD89}"/>
              </a:ext>
            </a:extLst>
          </p:cNvPr>
          <p:cNvSpPr txBox="1"/>
          <p:nvPr/>
        </p:nvSpPr>
        <p:spPr>
          <a:xfrm>
            <a:off x="838200" y="1531153"/>
            <a:ext cx="8486163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代码使用系统中断匹配模型设计中的采样周期。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71C22B-DB01-ABBC-FBBC-4901DC69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5" b="-1"/>
          <a:stretch>
            <a:fillRect/>
          </a:stretch>
        </p:blipFill>
        <p:spPr>
          <a:xfrm>
            <a:off x="1166097" y="2202110"/>
            <a:ext cx="4472319" cy="41399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36294C-E13D-8D90-F39D-1421F908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716" y="2141351"/>
            <a:ext cx="4196771" cy="42007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588FB1-4628-F0B0-B084-12C8582A0B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12" t="13983" r="1441" b="5531"/>
          <a:stretch>
            <a:fillRect/>
          </a:stretch>
        </p:blipFill>
        <p:spPr>
          <a:xfrm>
            <a:off x="6312716" y="1552374"/>
            <a:ext cx="3140280" cy="4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2FD52-2A6D-6D2B-D1D4-DB3824584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B9169-7565-1DA8-AD30-90A61AA7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评估与验证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C23FD-6C6D-5217-C450-BEED11914267}"/>
              </a:ext>
            </a:extLst>
          </p:cNvPr>
          <p:cNvSpPr txBox="1"/>
          <p:nvPr/>
        </p:nvSpPr>
        <p:spPr>
          <a:xfrm>
            <a:off x="1165370" y="1741676"/>
            <a:ext cx="8486163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生成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RTL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测试的</a:t>
            </a:r>
            <a:r>
              <a:rPr lang="zh-CN" altLang="en-US" sz="1400" i="0" spc="100" dirty="0">
                <a:solidFill>
                  <a:prstClr val="black"/>
                </a:solidFill>
                <a:latin typeface="+mj-lt"/>
                <a:ea typeface="youyuan" panose="02010509060101010101" pitchFamily="49" charset="-122"/>
                <a:cs typeface="+mn-ea"/>
                <a:sym typeface="+mn-lt"/>
              </a:rPr>
              <a:t>激励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文件和处理脚本，加速设计的仿真验证。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056F8-CF9C-4377-7343-F0DEDAFE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01" b="42293"/>
          <a:stretch>
            <a:fillRect/>
          </a:stretch>
        </p:blipFill>
        <p:spPr>
          <a:xfrm>
            <a:off x="1060735" y="2839842"/>
            <a:ext cx="4127491" cy="2429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376AA7-7FAE-4B86-4478-25F3A25D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226" y="3004085"/>
            <a:ext cx="5999755" cy="21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1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4B9BB-2A3D-0E60-25C0-3E923367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3A3A-A14F-30EC-5C07-16A8B598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（广义）验证左移：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3E8389-4C06-22A4-9088-571F49F13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388978"/>
              </p:ext>
            </p:extLst>
          </p:nvPr>
        </p:nvGraphicFramePr>
        <p:xfrm>
          <a:off x="1079130" y="1492747"/>
          <a:ext cx="8708675" cy="450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26482" imgH="4978400" progId="Visio.Drawing.15">
                  <p:embed/>
                </p:oleObj>
              </mc:Choice>
              <mc:Fallback>
                <p:oleObj name="Visio" r:id="rId2" imgW="9626482" imgH="49784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130" y="1492747"/>
                        <a:ext cx="8708675" cy="4505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CE6EA33-D385-7E00-745C-055D5A5B85B3}"/>
              </a:ext>
            </a:extLst>
          </p:cNvPr>
          <p:cNvSpPr txBox="1"/>
          <p:nvPr/>
        </p:nvSpPr>
        <p:spPr>
          <a:xfrm>
            <a:off x="4809489" y="3429000"/>
            <a:ext cx="6383021" cy="2600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验证左移的核心矛盾在于理想模型与物理实现的断层，实际是接口抽象和时序行为概念的鸿沟。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验证左移的最终目标不是追求模型与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RTL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的完全一致，而是确保关键硬件效应在早期被建模和验证，从而真正实现“左移”的风险控制价值。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其核心价值正是通过在项目早期为跨职能团队提供“量化的参考基准”，驱动高效协作与风险决策。</a:t>
            </a:r>
          </a:p>
        </p:txBody>
      </p:sp>
    </p:spTree>
    <p:extLst>
      <p:ext uri="{BB962C8B-B14F-4D97-AF65-F5344CB8AC3E}">
        <p14:creationId xmlns:p14="http://schemas.microsoft.com/office/powerpoint/2010/main" val="403591746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2939</TotalTime>
  <Words>805</Words>
  <Application>Microsoft Office PowerPoint</Application>
  <PresentationFormat>宽屏</PresentationFormat>
  <Paragraphs>60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youyuan</vt:lpstr>
      <vt:lpstr>Arial</vt:lpstr>
      <vt:lpstr>Cambria Math</vt:lpstr>
      <vt:lpstr>Source Sans Pro</vt:lpstr>
      <vt:lpstr>Wingdings</vt:lpstr>
      <vt:lpstr>FunkyShapesVTI</vt:lpstr>
      <vt:lpstr>Visio</vt:lpstr>
      <vt:lpstr>基于模型的设计方法</vt:lpstr>
      <vt:lpstr>CONTENTS</vt:lpstr>
      <vt:lpstr>模型设计：算法的系统化</vt:lpstr>
      <vt:lpstr>模型设计：周期、依赖和序列</vt:lpstr>
      <vt:lpstr>模型定点化</vt:lpstr>
      <vt:lpstr>代码生成</vt:lpstr>
      <vt:lpstr>接口调用：Source Code与MATLAB Executable</vt:lpstr>
      <vt:lpstr>评估与验证</vt:lpstr>
      <vt:lpstr>（广义）验证左移：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685</cp:revision>
  <cp:lastPrinted>2025-07-08T09:55:05Z</cp:lastPrinted>
  <dcterms:created xsi:type="dcterms:W3CDTF">2025-02-23T09:52:42Z</dcterms:created>
  <dcterms:modified xsi:type="dcterms:W3CDTF">2025-07-09T15:47:39Z</dcterms:modified>
</cp:coreProperties>
</file>