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5" r:id="rId3"/>
    <p:sldId id="297" r:id="rId4"/>
    <p:sldId id="305" r:id="rId5"/>
    <p:sldId id="307" r:id="rId6"/>
    <p:sldId id="304" r:id="rId7"/>
    <p:sldId id="306" r:id="rId8"/>
    <p:sldId id="303" r:id="rId9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3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34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D7D18-40E8-4043-B6D6-1D43673B1FAB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21298-982F-4367-A6C6-348943B4AD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36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7/12/2025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7/12/2025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7/12/2025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7/12/2025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7/12/2025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7/12/2025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7/12/2025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7/12/2025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7/12/2025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7/12/2025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7/12/2025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8.bin"/><Relationship Id="rId2" Type="http://schemas.openxmlformats.org/officeDocument/2006/relationships/image" Target="../media/image3.png"/><Relationship Id="rId16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wmf"/><Relationship Id="rId2" Type="http://schemas.openxmlformats.org/officeDocument/2006/relationships/image" Target="../media/image12.png"/><Relationship Id="rId16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4.w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34156-CE59-F468-B9DA-ED3B2C6562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FFT</a:t>
            </a:r>
            <a:r>
              <a:rPr lang="zh-CN" altLang="en-US" dirty="0"/>
              <a:t>架构设计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B615E9-3421-C427-64FE-84B735C9CA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ASIC-Based Modeling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C9DF91-149F-7C81-CD6C-E11C9FE8567A}"/>
              </a:ext>
            </a:extLst>
          </p:cNvPr>
          <p:cNvSpPr txBox="1"/>
          <p:nvPr/>
        </p:nvSpPr>
        <p:spPr>
          <a:xfrm>
            <a:off x="10222044" y="5366305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BZ</a:t>
            </a:r>
          </a:p>
        </p:txBody>
      </p:sp>
    </p:spTree>
    <p:extLst>
      <p:ext uri="{BB962C8B-B14F-4D97-AF65-F5344CB8AC3E}">
        <p14:creationId xmlns:p14="http://schemas.microsoft.com/office/powerpoint/2010/main" val="361939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2773D-4F04-03E6-72CA-69586F7E2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65414"/>
          </a:xfrm>
        </p:spPr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04DE2D33-0A7D-D4CC-FB36-88E07875C300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9788" y="1989538"/>
                <a:ext cx="4873115" cy="4089174"/>
              </a:xfrm>
            </p:spPr>
            <p:txBody>
              <a:bodyPr>
                <a:normAutofit/>
              </a:bodyPr>
              <a:lstStyle/>
              <a:p>
                <a:pPr marL="571500" indent="-571500">
                  <a:lnSpc>
                    <a:spcPct val="125000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sz="3600" i="1" dirty="0" smtClean="0">
                        <a:latin typeface="Cambria Math" panose="02040503050406030204" pitchFamily="18" charset="0"/>
                        <a:ea typeface="youyuan" panose="02010509060101010101" pitchFamily="49" charset="-122"/>
                      </a:rPr>
                      <m:t>𝑅𝑎𝑑𝑖𝑥</m:t>
                    </m:r>
                    <m:r>
                      <a:rPr lang="en-US" altLang="zh-CN" sz="3600" i="1" dirty="0" smtClean="0">
                        <a:latin typeface="Cambria Math" panose="02040503050406030204" pitchFamily="18" charset="0"/>
                        <a:ea typeface="youyuan" panose="02010509060101010101" pitchFamily="49" charset="-122"/>
                      </a:rPr>
                      <m:t>−4</m:t>
                    </m:r>
                  </m:oMath>
                </a14:m>
                <a:endParaRPr lang="en-US" altLang="zh-CN" sz="3600" i="1" dirty="0">
                  <a:latin typeface="Cambria Math" panose="02040503050406030204" pitchFamily="18" charset="0"/>
                  <a:ea typeface="youyuan" panose="02010509060101010101" pitchFamily="49" charset="-122"/>
                </a:endParaRPr>
              </a:p>
              <a:p>
                <a:pPr marL="571500" indent="-571500">
                  <a:lnSpc>
                    <a:spcPct val="125000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sz="3600" i="1" dirty="0">
                        <a:latin typeface="Cambria Math" panose="02040503050406030204" pitchFamily="18" charset="0"/>
                        <a:ea typeface="youyuan" panose="02010509060101010101" pitchFamily="49" charset="-122"/>
                      </a:rPr>
                      <m:t>𝑅𝑎𝑑𝑖𝑥</m:t>
                    </m:r>
                    <m:r>
                      <a:rPr lang="en-US" altLang="zh-CN" sz="3600" i="1" dirty="0">
                        <a:latin typeface="Cambria Math" panose="02040503050406030204" pitchFamily="18" charset="0"/>
                        <a:ea typeface="youyuan" panose="02010509060101010101" pitchFamily="49" charset="-122"/>
                      </a:rPr>
                      <m:t>−</m:t>
                    </m:r>
                    <m:sSup>
                      <m:sSupPr>
                        <m:ctrlPr>
                          <a:rPr lang="en-US" altLang="zh-CN" sz="3600" i="1" dirty="0">
                            <a:latin typeface="Cambria Math" panose="02040503050406030204" pitchFamily="18" charset="0"/>
                            <a:ea typeface="youyuan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sz="3600" i="1" dirty="0">
                            <a:latin typeface="Cambria Math" panose="02040503050406030204" pitchFamily="18" charset="0"/>
                            <a:ea typeface="youyuan" panose="02010509060101010101" pitchFamily="49" charset="-122"/>
                          </a:rPr>
                          <m:t>2</m:t>
                        </m:r>
                      </m:e>
                      <m:sup>
                        <m:r>
                          <a:rPr lang="en-US" altLang="zh-CN" sz="3600" i="1" dirty="0">
                            <a:latin typeface="Cambria Math" panose="02040503050406030204" pitchFamily="18" charset="0"/>
                            <a:ea typeface="youyuan" panose="020105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3600" dirty="0">
                  <a:latin typeface="youyuan" panose="02010509060101010101" pitchFamily="49" charset="-122"/>
                  <a:ea typeface="youyuan" panose="02010509060101010101" pitchFamily="49" charset="-122"/>
                </a:endParaRPr>
              </a:p>
              <a:p>
                <a:pPr marL="571500" indent="-571500">
                  <a:lnSpc>
                    <a:spcPct val="125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3600" dirty="0">
                    <a:latin typeface="youyuan" panose="02010509060101010101" pitchFamily="49" charset="-122"/>
                    <a:ea typeface="youyuan" panose="02010509060101010101" pitchFamily="49" charset="-122"/>
                  </a:rPr>
                  <a:t>区别与联系</a:t>
                </a:r>
                <a:endParaRPr lang="en-US" altLang="zh-CN" sz="3600" dirty="0">
                  <a:latin typeface="youyuan" panose="02010509060101010101" pitchFamily="49" charset="-122"/>
                  <a:ea typeface="youyuan" panose="02010509060101010101" pitchFamily="49" charset="-122"/>
                </a:endParaRPr>
              </a:p>
              <a:p>
                <a:pPr marL="571500" indent="-571500">
                  <a:lnSpc>
                    <a:spcPct val="125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3600" dirty="0">
                    <a:latin typeface="youyuan" panose="02010509060101010101" pitchFamily="49" charset="-122"/>
                    <a:ea typeface="youyuan" panose="02010509060101010101" pitchFamily="49" charset="-122"/>
                  </a:rPr>
                  <a:t>架构设计</a:t>
                </a:r>
                <a:r>
                  <a:rPr lang="en-US" altLang="zh-CN" sz="3600" dirty="0">
                    <a:latin typeface="youyuan" panose="02010509060101010101" pitchFamily="49" charset="-122"/>
                    <a:ea typeface="youyuan" panose="02010509060101010101" pitchFamily="49" charset="-122"/>
                  </a:rPr>
                  <a:t>/MDC</a:t>
                </a:r>
              </a:p>
            </p:txBody>
          </p:sp>
        </mc:Choice>
        <mc:Fallback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04DE2D33-0A7D-D4CC-FB36-88E07875C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9788" y="1989538"/>
                <a:ext cx="4873115" cy="4089174"/>
              </a:xfrm>
              <a:blipFill>
                <a:blip r:embed="rId2"/>
                <a:stretch>
                  <a:fillRect l="-33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95EF9B6-91FF-3755-2C8E-C59523613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96"/>
          <a:stretch>
            <a:fillRect/>
          </a:stretch>
        </p:blipFill>
        <p:spPr>
          <a:xfrm>
            <a:off x="6096000" y="2047367"/>
            <a:ext cx="4931855" cy="30430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2700">
            <a:solidFill>
              <a:schemeClr val="bg2">
                <a:lumMod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8687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C4862-121F-6C6D-A628-8AE7AB504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EC5A8F7-3224-67B9-6F2C-08E46855DC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𝑅𝑎𝑑𝑖𝑥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r>
                  <a:rPr lang="en-US" altLang="zh-CN" dirty="0"/>
                  <a:t> FFT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EC5A8F7-3224-67B9-6F2C-08E46855DC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910BEB9-66DA-0E62-EE9B-73B626AD9B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170625"/>
              </p:ext>
            </p:extLst>
          </p:nvPr>
        </p:nvGraphicFramePr>
        <p:xfrm>
          <a:off x="1265007" y="1769004"/>
          <a:ext cx="288925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82600" imgH="685800" progId="Equation.DSMT4">
                  <p:embed/>
                </p:oleObj>
              </mc:Choice>
              <mc:Fallback>
                <p:oleObj name="Equation" r:id="rId3" imgW="208260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5007" y="1769004"/>
                        <a:ext cx="2889250" cy="954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35B104B7-1529-1C48-550A-A03C7601D0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660668"/>
              </p:ext>
            </p:extLst>
          </p:nvPr>
        </p:nvGraphicFramePr>
        <p:xfrm>
          <a:off x="4735889" y="2565414"/>
          <a:ext cx="6580386" cy="514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524200" imgH="431640" progId="Equation.DSMT4">
                  <p:embed/>
                </p:oleObj>
              </mc:Choice>
              <mc:Fallback>
                <p:oleObj name="Equation" r:id="rId5" imgW="5524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35889" y="2565414"/>
                        <a:ext cx="6580386" cy="5143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A0E62C08-A063-6F68-5C9A-F805AB21FF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815283"/>
              </p:ext>
            </p:extLst>
          </p:nvPr>
        </p:nvGraphicFramePr>
        <p:xfrm>
          <a:off x="6961302" y="4402193"/>
          <a:ext cx="4105275" cy="158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076640" imgH="1574640" progId="Equation.DSMT4">
                  <p:embed/>
                </p:oleObj>
              </mc:Choice>
              <mc:Fallback>
                <p:oleObj name="Equation" r:id="rId7" imgW="4076640" imgH="1574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61302" y="4402193"/>
                        <a:ext cx="4105275" cy="158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5BF24FCC-0415-E64D-9633-2D135F198B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462616"/>
              </p:ext>
            </p:extLst>
          </p:nvPr>
        </p:nvGraphicFramePr>
        <p:xfrm>
          <a:off x="1221663" y="3036748"/>
          <a:ext cx="2740988" cy="1221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108160" imgH="939600" progId="Equation.DSMT4">
                  <p:embed/>
                </p:oleObj>
              </mc:Choice>
              <mc:Fallback>
                <p:oleObj name="Equation" r:id="rId9" imgW="210816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21663" y="3036748"/>
                        <a:ext cx="2740988" cy="12218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C52A5B29-6764-0A2C-4BF4-29A401C3C9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494819"/>
              </p:ext>
            </p:extLst>
          </p:nvPr>
        </p:nvGraphicFramePr>
        <p:xfrm>
          <a:off x="1265007" y="4572291"/>
          <a:ext cx="132715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990360" imgH="990360" progId="Equation.DSMT4">
                  <p:embed/>
                </p:oleObj>
              </mc:Choice>
              <mc:Fallback>
                <p:oleObj name="Equation" r:id="rId11" imgW="990360" imgH="990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65007" y="4572291"/>
                        <a:ext cx="1327150" cy="1327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AC5F2763-8A0F-3FAC-53E3-6EE5E227C2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16521"/>
              </p:ext>
            </p:extLst>
          </p:nvPr>
        </p:nvGraphicFramePr>
        <p:xfrm>
          <a:off x="4735889" y="1860867"/>
          <a:ext cx="5354637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495680" imgH="431640" progId="Equation.DSMT4">
                  <p:embed/>
                </p:oleObj>
              </mc:Choice>
              <mc:Fallback>
                <p:oleObj name="Equation" r:id="rId13" imgW="44956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35889" y="1860867"/>
                        <a:ext cx="5354637" cy="515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463A2F31-1F6F-96A0-E5C7-E53A531EC7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502286"/>
              </p:ext>
            </p:extLst>
          </p:nvPr>
        </p:nvGraphicFramePr>
        <p:xfrm>
          <a:off x="4735889" y="3267850"/>
          <a:ext cx="6330688" cy="759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5079960" imgH="609480" progId="Equation.DSMT4">
                  <p:embed/>
                </p:oleObj>
              </mc:Choice>
              <mc:Fallback>
                <p:oleObj name="Equation" r:id="rId15" imgW="5079960" imgH="60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35889" y="3267850"/>
                        <a:ext cx="6330688" cy="759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26CFE17D-470A-0C1A-2405-7BA5EA74E5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728660"/>
              </p:ext>
            </p:extLst>
          </p:nvPr>
        </p:nvGraphicFramePr>
        <p:xfrm>
          <a:off x="3053139" y="4413306"/>
          <a:ext cx="33655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365280" imgH="1574640" progId="Equation.DSMT4">
                  <p:embed/>
                </p:oleObj>
              </mc:Choice>
              <mc:Fallback>
                <p:oleObj name="Equation" r:id="rId17" imgW="3365280" imgH="1574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053139" y="4413306"/>
                        <a:ext cx="3365500" cy="157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827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EF2BA-A2E9-6636-5115-305EECC7E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6975602-F1A6-F2D0-F2D7-5B4BA7804D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𝑅𝑎𝑑𝑖𝑥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 FFT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6975602-F1A6-F2D0-F2D7-5B4BA7804D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FF130D7-2921-4D2B-79C5-96E555EA45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472669"/>
              </p:ext>
            </p:extLst>
          </p:nvPr>
        </p:nvGraphicFramePr>
        <p:xfrm>
          <a:off x="1005194" y="2066659"/>
          <a:ext cx="287337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73014" imgH="599062" progId="Equation.DSMT4">
                  <p:embed/>
                </p:oleObj>
              </mc:Choice>
              <mc:Fallback>
                <p:oleObj name="Equation" r:id="rId3" imgW="2873014" imgH="59906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5194" y="2066659"/>
                        <a:ext cx="2873375" cy="598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4464AD6-6BF3-5434-94D8-4C6C7626BD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643392"/>
              </p:ext>
            </p:extLst>
          </p:nvPr>
        </p:nvGraphicFramePr>
        <p:xfrm>
          <a:off x="1005194" y="3161240"/>
          <a:ext cx="3326134" cy="857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63480" imgH="634680" progId="Equation.DSMT4">
                  <p:embed/>
                </p:oleObj>
              </mc:Choice>
              <mc:Fallback>
                <p:oleObj name="Equation" r:id="rId5" imgW="246348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05194" y="3161240"/>
                        <a:ext cx="3326134" cy="8572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D2440AA-EF0E-1572-678C-129708E283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277408"/>
              </p:ext>
            </p:extLst>
          </p:nvPr>
        </p:nvGraphicFramePr>
        <p:xfrm>
          <a:off x="5040620" y="1851554"/>
          <a:ext cx="4613918" cy="600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394160" imgH="571320" progId="Equation.DSMT4">
                  <p:embed/>
                </p:oleObj>
              </mc:Choice>
              <mc:Fallback>
                <p:oleObj name="Equation" r:id="rId7" imgW="4394160" imgH="571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40620" y="1851554"/>
                        <a:ext cx="4613918" cy="600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1B0393F-EB7E-13BF-B46B-A65B2DBFCA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087355"/>
              </p:ext>
            </p:extLst>
          </p:nvPr>
        </p:nvGraphicFramePr>
        <p:xfrm>
          <a:off x="1034827" y="4514585"/>
          <a:ext cx="3068959" cy="857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273040" imgH="634680" progId="Equation.DSMT4">
                  <p:embed/>
                </p:oleObj>
              </mc:Choice>
              <mc:Fallback>
                <p:oleObj name="Equation" r:id="rId9" imgW="227304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34827" y="4514585"/>
                        <a:ext cx="3068959" cy="8572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58C9744-1D8C-C5EC-1C02-6A163760A0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756803"/>
              </p:ext>
            </p:extLst>
          </p:nvPr>
        </p:nvGraphicFramePr>
        <p:xfrm>
          <a:off x="5040620" y="3792004"/>
          <a:ext cx="3967169" cy="666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022560" imgH="507960" progId="Equation.DSMT4">
                  <p:embed/>
                </p:oleObj>
              </mc:Choice>
              <mc:Fallback>
                <p:oleObj name="Equation" r:id="rId11" imgW="3022560" imgH="50796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2D2440AA-EF0E-1572-678C-129708E283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40620" y="3792004"/>
                        <a:ext cx="3967169" cy="666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8C5C55A-F30D-9C8B-3BF9-86BE17F311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445626"/>
              </p:ext>
            </p:extLst>
          </p:nvPr>
        </p:nvGraphicFramePr>
        <p:xfrm>
          <a:off x="5040620" y="2821779"/>
          <a:ext cx="4933958" cy="600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698720" imgH="571320" progId="Equation.DSMT4">
                  <p:embed/>
                </p:oleObj>
              </mc:Choice>
              <mc:Fallback>
                <p:oleObj name="Equation" r:id="rId13" imgW="4698720" imgH="57132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958C9744-1D8C-C5EC-1C02-6A163760A0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40620" y="2821779"/>
                        <a:ext cx="4933958" cy="6000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D3F9A4A-42A4-C06D-8717-0965AB0DB4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149620"/>
              </p:ext>
            </p:extLst>
          </p:nvPr>
        </p:nvGraphicFramePr>
        <p:xfrm>
          <a:off x="5040620" y="4828904"/>
          <a:ext cx="6427480" cy="666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6121080" imgH="634680" progId="Equation.DSMT4">
                  <p:embed/>
                </p:oleObj>
              </mc:Choice>
              <mc:Fallback>
                <p:oleObj name="Equation" r:id="rId15" imgW="612108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40620" y="4828904"/>
                        <a:ext cx="6427480" cy="666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503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EF680-3711-27E2-BA98-C16BD42EF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F9FBE7E-87FB-0DAF-B58A-DFFE68DAC9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𝑅𝑎𝑑𝑖𝑥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 FFT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F9FBE7E-87FB-0DAF-B58A-DFFE68DAC9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D7D692F8-4C17-5849-268C-E60DDB997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861" y="1591225"/>
            <a:ext cx="4690042" cy="39273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A3075B9-F13D-2A07-CC43-6F7DEEACC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921" y="1690688"/>
            <a:ext cx="4811728" cy="7930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351BE80-7D64-C2EF-5D3A-1B28CF343868}"/>
                  </a:ext>
                </a:extLst>
              </p:cNvPr>
              <p:cNvSpPr txBox="1"/>
              <p:nvPr/>
            </p:nvSpPr>
            <p:spPr>
              <a:xfrm>
                <a:off x="745921" y="2553188"/>
                <a:ext cx="5548862" cy="33612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200" b="1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𝑩𝑭</m:t>
                    </m:r>
                    <m:r>
                      <a:rPr lang="en-US" altLang="zh-CN" sz="1200" b="1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𝟏</m:t>
                    </m:r>
                  </m:oMath>
                </a14:m>
                <a:r>
                  <a:rPr lang="zh-CN" altLang="en-US" sz="1200" b="1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：</a:t>
                </a:r>
                <a:endParaRPr lang="en-US" altLang="zh-CN" sz="1200" b="1" spc="100" dirty="0">
                  <a:solidFill>
                    <a:prstClr val="black"/>
                  </a:solidFill>
                  <a:latin typeface="youyuan" panose="02010509060101010101" pitchFamily="49" charset="-122"/>
                  <a:ea typeface="youyuan" panose="02010509060101010101" pitchFamily="49" charset="-122"/>
                  <a:cs typeface="+mn-ea"/>
                  <a:sym typeface="+mn-lt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zh-CN" sz="12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2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𝑘</m:t>
                        </m:r>
                      </m:e>
                      <m:sub>
                        <m:r>
                          <a:rPr lang="en-US" altLang="zh-CN" sz="12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1</m:t>
                        </m:r>
                      </m:sub>
                    </m:sSub>
                    <m:r>
                      <a:rPr lang="en-US" altLang="zh-CN" sz="120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=</m:t>
                    </m:r>
                    <m:r>
                      <a:rPr lang="en-US" altLang="zh-CN" sz="1200" b="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0</m:t>
                    </m:r>
                  </m:oMath>
                </a14:m>
                <a:r>
                  <a:rPr lang="zh-CN" altLang="en-US" sz="12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时为加法运算，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2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𝑘</m:t>
                        </m:r>
                      </m:e>
                      <m:sub>
                        <m:r>
                          <a:rPr lang="en-US" altLang="zh-CN" sz="12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1</m:t>
                        </m:r>
                      </m:sub>
                    </m:sSub>
                    <m:r>
                      <a:rPr lang="en-US" altLang="zh-CN" sz="120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=</m:t>
                    </m:r>
                    <m:r>
                      <a:rPr lang="en-US" altLang="zh-CN" sz="1200" b="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1</m:t>
                    </m:r>
                  </m:oMath>
                </a14:m>
                <a:r>
                  <a:rPr lang="zh-CN" altLang="en-US" sz="12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时为减法运算</a:t>
                </a:r>
                <a:endParaRPr lang="en-US" altLang="zh-CN" sz="1200" spc="100" dirty="0">
                  <a:solidFill>
                    <a:prstClr val="black"/>
                  </a:solidFill>
                  <a:latin typeface="youyuan" panose="02010509060101010101" pitchFamily="49" charset="-122"/>
                  <a:ea typeface="youyuan" panose="02010509060101010101" pitchFamily="49" charset="-122"/>
                  <a:cs typeface="+mn-ea"/>
                  <a:sym typeface="+mn-lt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2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蝶形运算被切分为：</a:t>
                </a:r>
                <a:endParaRPr lang="en-US" altLang="zh-CN" sz="1200" spc="100" dirty="0">
                  <a:solidFill>
                    <a:prstClr val="black"/>
                  </a:solidFill>
                  <a:latin typeface="youyuan" panose="02010509060101010101" pitchFamily="49" charset="-122"/>
                  <a:ea typeface="youyuan" panose="02010509060101010101" pitchFamily="49" charset="-122"/>
                  <a:cs typeface="+mn-ea"/>
                  <a:sym typeface="+mn-lt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zh-CN" sz="12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	</a:t>
                </a:r>
                <a:r>
                  <a:rPr lang="zh-CN" altLang="en-US" sz="12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两大块：加法在上，减法在下</a:t>
                </a:r>
                <a:endParaRPr lang="en-US" altLang="zh-CN" sz="1200" spc="100" dirty="0">
                  <a:solidFill>
                    <a:prstClr val="black"/>
                  </a:solidFill>
                  <a:latin typeface="youyuan" panose="02010509060101010101" pitchFamily="49" charset="-122"/>
                  <a:ea typeface="youyuan" panose="02010509060101010101" pitchFamily="49" charset="-122"/>
                  <a:cs typeface="+mn-ea"/>
                  <a:sym typeface="+mn-lt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zh-CN" sz="12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	</a:t>
                </a:r>
                <a:r>
                  <a:rPr lang="zh-CN" altLang="en-US" sz="12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四小组：</a:t>
                </a:r>
                <a:r>
                  <a:rPr lang="en-US" altLang="zh-CN" sz="12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BF1_1+;BF1_2+;BF1_1-;BF1_2-</a:t>
                </a: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200" b="1" i="1" spc="1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𝑩𝑭</m:t>
                    </m:r>
                    <m:r>
                      <a:rPr lang="en-US" altLang="zh-CN" sz="1200" b="1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𝟐</m:t>
                    </m:r>
                  </m:oMath>
                </a14:m>
                <a:r>
                  <a:rPr lang="zh-CN" altLang="en-US" sz="1200" b="1" spc="1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youyuan" panose="02010509060101010101" pitchFamily="49" charset="-122"/>
                    <a:cs typeface="+mn-ea"/>
                    <a:sym typeface="+mn-lt"/>
                  </a:rPr>
                  <a:t>：</a:t>
                </a:r>
                <a:endParaRPr lang="en-US" altLang="zh-CN" sz="1200" b="1" spc="100" dirty="0">
                  <a:solidFill>
                    <a:prstClr val="black"/>
                  </a:solidFill>
                  <a:latin typeface="Cambria Math" panose="02040503050406030204" pitchFamily="18" charset="0"/>
                  <a:ea typeface="youyuan" panose="02010509060101010101" pitchFamily="49" charset="-122"/>
                  <a:cs typeface="+mn-ea"/>
                  <a:sym typeface="+mn-lt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zh-CN" sz="12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pc="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200" spc="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𝑘</m:t>
                        </m:r>
                      </m:e>
                      <m:sub>
                        <m:r>
                          <a:rPr lang="en-US" altLang="zh-CN" sz="1200" spc="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1</m:t>
                        </m:r>
                      </m:sub>
                    </m:sSub>
                    <m:r>
                      <a:rPr lang="en-US" altLang="zh-CN" sz="1200" spc="1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=</m:t>
                    </m:r>
                    <m:r>
                      <a:rPr lang="en-US" altLang="zh-CN" sz="1200" b="0" i="0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0</m:t>
                    </m:r>
                  </m:oMath>
                </a14:m>
                <a:r>
                  <a:rPr lang="zh-CN" altLang="en-US" sz="12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时，</a:t>
                </a:r>
                <a:r>
                  <a:rPr lang="en-US" altLang="zh-CN" sz="12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BF11</a:t>
                </a:r>
                <a:r>
                  <a:rPr lang="zh-CN" altLang="en-US" sz="12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和</a:t>
                </a:r>
                <a:r>
                  <a:rPr lang="en-US" altLang="zh-CN" sz="12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BF12</a:t>
                </a:r>
                <a:r>
                  <a:rPr lang="zh-CN" altLang="en-US" sz="12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只有加减关系：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1200" b="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(−</m:t>
                        </m:r>
                        <m:r>
                          <a:rPr lang="en-US" altLang="zh-CN" sz="120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𝑗</m:t>
                        </m:r>
                        <m:r>
                          <a:rPr lang="en-US" altLang="zh-CN" sz="1200" b="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)</m:t>
                        </m:r>
                      </m:e>
                      <m:sup>
                        <m:r>
                          <a:rPr lang="en-US" altLang="zh-CN" sz="1200" b="0" i="1" spc="1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0,2</m:t>
                        </m:r>
                      </m:sup>
                    </m:sSup>
                  </m:oMath>
                </a14:m>
                <a:endParaRPr lang="en-US" altLang="zh-CN" sz="1200" spc="100" dirty="0">
                  <a:solidFill>
                    <a:prstClr val="black"/>
                  </a:solidFill>
                  <a:latin typeface="youyuan" panose="02010509060101010101" pitchFamily="49" charset="-122"/>
                  <a:ea typeface="youyuan" panose="02010509060101010101" pitchFamily="49" charset="-122"/>
                  <a:cs typeface="+mn-ea"/>
                  <a:sym typeface="+mn-lt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zh-CN" sz="1200" spc="100" dirty="0">
                    <a:solidFill>
                      <a:prstClr val="black"/>
                    </a:solidFill>
                    <a:ea typeface="youyuan" panose="02010509060101010101" pitchFamily="49" charset="-122"/>
                    <a:cs typeface="+mn-ea"/>
                    <a:sym typeface="+mn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pc="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200" spc="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𝑘</m:t>
                        </m:r>
                      </m:e>
                      <m:sub>
                        <m:r>
                          <a:rPr lang="en-US" altLang="zh-CN" sz="1200" spc="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1</m:t>
                        </m:r>
                      </m:sub>
                    </m:sSub>
                    <m:r>
                      <a:rPr lang="en-US" altLang="zh-CN" sz="1200" spc="1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=1</m:t>
                    </m:r>
                  </m:oMath>
                </a14:m>
                <a:r>
                  <a:rPr lang="zh-CN" altLang="en-US" sz="1200" i="0" spc="100" dirty="0">
                    <a:solidFill>
                      <a:prstClr val="black"/>
                    </a:solidFill>
                    <a:latin typeface="+mj-lt"/>
                    <a:ea typeface="youyuan" panose="02010509060101010101" pitchFamily="49" charset="-122"/>
                    <a:cs typeface="+mn-ea"/>
                    <a:sym typeface="+mn-lt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1200" spc="1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−</m:t>
                    </m:r>
                    <m:r>
                      <a:rPr lang="en-US" altLang="zh-CN" sz="1200" spc="1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𝑗</m:t>
                    </m:r>
                  </m:oMath>
                </a14:m>
                <a:r>
                  <a:rPr lang="zh-CN" altLang="en-US" sz="1200" i="0" spc="100" dirty="0">
                    <a:solidFill>
                      <a:prstClr val="black"/>
                    </a:solidFill>
                    <a:latin typeface="+mj-lt"/>
                    <a:ea typeface="youyuan" panose="02010509060101010101" pitchFamily="49" charset="-122"/>
                    <a:cs typeface="+mn-ea"/>
                    <a:sym typeface="+mn-lt"/>
                  </a:rPr>
                  <a:t>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i="1" spc="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</m:ctrlPr>
                      </m:sSupPr>
                      <m:e>
                        <m:r>
                          <a:rPr lang="en-US" altLang="zh-CN" sz="1200" i="1" spc="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(−</m:t>
                        </m:r>
                        <m:r>
                          <a:rPr lang="en-US" altLang="zh-CN" sz="1200" i="1" spc="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𝑗</m:t>
                        </m:r>
                        <m:r>
                          <a:rPr lang="en-US" altLang="zh-CN" sz="1200" i="1" spc="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)</m:t>
                        </m:r>
                      </m:e>
                      <m:sup>
                        <m:r>
                          <a:rPr lang="en-US" altLang="zh-CN" sz="1200" i="1" spc="1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youyuan" panose="02010509060101010101" pitchFamily="49" charset="-122"/>
                            <a:cs typeface="+mn-ea"/>
                            <a:sym typeface="+mn-lt"/>
                          </a:rPr>
                          <m:t>1,3</m:t>
                        </m:r>
                      </m:sup>
                    </m:sSup>
                  </m:oMath>
                </a14:m>
                <a:r>
                  <a:rPr lang="zh-CN" altLang="en-US" sz="12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：</a:t>
                </a:r>
                <a:endParaRPr lang="en-US" altLang="zh-CN" sz="1200" spc="100" dirty="0">
                  <a:solidFill>
                    <a:prstClr val="black"/>
                  </a:solidFill>
                  <a:latin typeface="youyuan" panose="02010509060101010101" pitchFamily="49" charset="-122"/>
                  <a:ea typeface="youyuan" panose="02010509060101010101" pitchFamily="49" charset="-122"/>
                  <a:cs typeface="+mn-ea"/>
                  <a:sym typeface="+mn-lt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zh-CN" sz="12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	BF1_2-</a:t>
                </a:r>
                <a:r>
                  <a:rPr lang="zh-CN" altLang="en-US" sz="12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120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−</m:t>
                    </m:r>
                    <m:r>
                      <a:rPr lang="en-US" altLang="zh-CN" sz="1200" i="1" spc="1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𝑗</m:t>
                    </m:r>
                  </m:oMath>
                </a14:m>
                <a:r>
                  <a:rPr lang="zh-CN" altLang="en-US" sz="12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相乘，</a:t>
                </a:r>
                <a:r>
                  <a:rPr lang="en-US" altLang="zh-CN" sz="12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BF1_1-</a:t>
                </a:r>
                <a:r>
                  <a:rPr lang="zh-CN" altLang="en-US" sz="12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与乘</a:t>
                </a:r>
                <a14:m>
                  <m:oMath xmlns:m="http://schemas.openxmlformats.org/officeDocument/2006/math">
                    <m:r>
                      <a:rPr lang="en-US" altLang="zh-CN" sz="1200" i="1" spc="1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−</m:t>
                    </m:r>
                    <m:r>
                      <a:rPr lang="en-US" altLang="zh-CN" sz="1200" i="1" spc="1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𝑗</m:t>
                    </m:r>
                    <m:r>
                      <a:rPr lang="en-US" altLang="zh-CN" sz="1200" i="1" spc="1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youyuan" panose="02010509060101010101" pitchFamily="49" charset="-122"/>
                        <a:cs typeface="+mn-ea"/>
                        <a:sym typeface="+mn-lt"/>
                      </a:rPr>
                      <m:t> </m:t>
                    </m:r>
                  </m:oMath>
                </a14:m>
                <a:r>
                  <a:rPr lang="zh-CN" altLang="en-US" sz="12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的</a:t>
                </a:r>
                <a:r>
                  <a:rPr lang="en-US" altLang="zh-CN" sz="12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BF1_2-</a:t>
                </a:r>
                <a:r>
                  <a:rPr lang="zh-CN" altLang="en-US" sz="1200" spc="100" dirty="0">
                    <a:solidFill>
                      <a:prstClr val="black"/>
                    </a:solidFill>
                    <a:latin typeface="youyuan" panose="02010509060101010101" pitchFamily="49" charset="-122"/>
                    <a:ea typeface="youyuan" panose="02010509060101010101" pitchFamily="49" charset="-122"/>
                    <a:cs typeface="+mn-ea"/>
                    <a:sym typeface="+mn-lt"/>
                  </a:rPr>
                  <a:t>项相加减</a:t>
                </a:r>
                <a:endParaRPr lang="en-US" altLang="zh-CN" sz="1200" spc="100" dirty="0">
                  <a:solidFill>
                    <a:prstClr val="black"/>
                  </a:solidFill>
                  <a:latin typeface="youyuan" panose="02010509060101010101" pitchFamily="49" charset="-122"/>
                  <a:ea typeface="youyuan" panose="02010509060101010101" pitchFamily="49" charset="-122"/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351BE80-7D64-C2EF-5D3A-1B28CF343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1" y="2553188"/>
                <a:ext cx="5548862" cy="3361241"/>
              </a:xfrm>
              <a:prstGeom prst="rect">
                <a:avLst/>
              </a:prstGeom>
              <a:blipFill>
                <a:blip r:embed="rId5"/>
                <a:stretch>
                  <a:fillRect b="-3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587F0C47-FBEB-BE1D-3367-1D2F42BF9175}"/>
              </a:ext>
            </a:extLst>
          </p:cNvPr>
          <p:cNvSpPr/>
          <p:nvPr/>
        </p:nvSpPr>
        <p:spPr>
          <a:xfrm>
            <a:off x="7377071" y="1648072"/>
            <a:ext cx="141686" cy="8038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4E87879-0DCA-9343-8FA9-59DF8FB6A601}"/>
              </a:ext>
            </a:extLst>
          </p:cNvPr>
          <p:cNvSpPr/>
          <p:nvPr/>
        </p:nvSpPr>
        <p:spPr>
          <a:xfrm>
            <a:off x="7377069" y="2451896"/>
            <a:ext cx="141687" cy="80382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56BC2BF-8DE0-6A36-0114-D810456A9B34}"/>
              </a:ext>
            </a:extLst>
          </p:cNvPr>
          <p:cNvSpPr/>
          <p:nvPr/>
        </p:nvSpPr>
        <p:spPr>
          <a:xfrm>
            <a:off x="7377069" y="4059544"/>
            <a:ext cx="141688" cy="80382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22CF0C2-4A39-69FC-443F-B0B0EA1AEDB1}"/>
              </a:ext>
            </a:extLst>
          </p:cNvPr>
          <p:cNvSpPr/>
          <p:nvPr/>
        </p:nvSpPr>
        <p:spPr>
          <a:xfrm>
            <a:off x="7377069" y="3255720"/>
            <a:ext cx="141688" cy="8038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4F9FAEA-A047-BACE-03BF-CF23D102F1C3}"/>
              </a:ext>
            </a:extLst>
          </p:cNvPr>
          <p:cNvSpPr/>
          <p:nvPr/>
        </p:nvSpPr>
        <p:spPr>
          <a:xfrm>
            <a:off x="2088256" y="1736740"/>
            <a:ext cx="394061" cy="151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DA557CB-D0D1-4D4D-2EB7-ABB88C305ABC}"/>
              </a:ext>
            </a:extLst>
          </p:cNvPr>
          <p:cNvSpPr/>
          <p:nvPr/>
        </p:nvSpPr>
        <p:spPr>
          <a:xfrm>
            <a:off x="4329808" y="1736740"/>
            <a:ext cx="394064" cy="151080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963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A7D82-3C39-3047-488D-8A91C67B6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2A2B1-6B0B-AFE4-53B3-6E141F6D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区别与联系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BD3539-9B42-4A98-A860-4DAD047DC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44" y="1947081"/>
            <a:ext cx="7248796" cy="36009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4EB8BE1-5FB3-3501-A7F3-4D01F9123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191" y="2018192"/>
            <a:ext cx="3703618" cy="3529868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74D9225-D4F6-68DA-007E-0886A5779F01}"/>
              </a:ext>
            </a:extLst>
          </p:cNvPr>
          <p:cNvSpPr/>
          <p:nvPr/>
        </p:nvSpPr>
        <p:spPr>
          <a:xfrm>
            <a:off x="4731507" y="2210499"/>
            <a:ext cx="141686" cy="7363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DBD5B2C-040B-C8C9-2946-B30F4ABD24B0}"/>
              </a:ext>
            </a:extLst>
          </p:cNvPr>
          <p:cNvSpPr/>
          <p:nvPr/>
        </p:nvSpPr>
        <p:spPr>
          <a:xfrm>
            <a:off x="4731507" y="3684165"/>
            <a:ext cx="141686" cy="7363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479B83F-264A-00D8-9C07-4BB14575DCBB}"/>
              </a:ext>
            </a:extLst>
          </p:cNvPr>
          <p:cNvSpPr/>
          <p:nvPr/>
        </p:nvSpPr>
        <p:spPr>
          <a:xfrm>
            <a:off x="5286579" y="3684164"/>
            <a:ext cx="141686" cy="73634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CC8453E-CF46-AC84-1A92-E11C03D71DCF}"/>
              </a:ext>
            </a:extLst>
          </p:cNvPr>
          <p:cNvSpPr/>
          <p:nvPr/>
        </p:nvSpPr>
        <p:spPr>
          <a:xfrm>
            <a:off x="5286579" y="2210499"/>
            <a:ext cx="141686" cy="73634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E351BBC2-0834-D158-0766-9F90BF4B6D16}"/>
              </a:ext>
            </a:extLst>
          </p:cNvPr>
          <p:cNvSpPr/>
          <p:nvPr/>
        </p:nvSpPr>
        <p:spPr>
          <a:xfrm>
            <a:off x="5478114" y="2211197"/>
            <a:ext cx="141686" cy="708025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EF944EF-9D41-EC47-A374-F85AE3089342}"/>
              </a:ext>
            </a:extLst>
          </p:cNvPr>
          <p:cNvSpPr/>
          <p:nvPr/>
        </p:nvSpPr>
        <p:spPr>
          <a:xfrm>
            <a:off x="5478114" y="2919222"/>
            <a:ext cx="141686" cy="736347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2EA41A8B-AD39-CFA5-C741-E8307BF02774}"/>
              </a:ext>
            </a:extLst>
          </p:cNvPr>
          <p:cNvSpPr/>
          <p:nvPr/>
        </p:nvSpPr>
        <p:spPr>
          <a:xfrm>
            <a:off x="5841651" y="2210498"/>
            <a:ext cx="141686" cy="708025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7A097D0A-8461-836F-D0C2-629154DD2CD2}"/>
              </a:ext>
            </a:extLst>
          </p:cNvPr>
          <p:cNvSpPr/>
          <p:nvPr/>
        </p:nvSpPr>
        <p:spPr>
          <a:xfrm>
            <a:off x="5843288" y="2918523"/>
            <a:ext cx="141686" cy="736346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426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62777-93FA-3470-987D-85F513CE4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C0F84-747D-6E7C-5F97-E02811B22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架构设计：</a:t>
            </a:r>
            <a:r>
              <a:rPr lang="en-US" altLang="zh-CN" dirty="0"/>
              <a:t>MDC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2A2646-A3A9-BE6C-5354-CB841DAB1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870" y="1711483"/>
            <a:ext cx="2459296" cy="17175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BE3BC09-8DB8-D6EA-E307-E9C45FE1C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42" y="2072119"/>
            <a:ext cx="3097048" cy="3743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23509D3-D295-F11B-370C-74BD5A4C550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5652"/>
          <a:stretch>
            <a:fillRect/>
          </a:stretch>
        </p:blipFill>
        <p:spPr>
          <a:xfrm>
            <a:off x="5041735" y="3526467"/>
            <a:ext cx="5989982" cy="23728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8AA1478-AEB0-CFE2-CB07-585FAAEB004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4891"/>
          <a:stretch>
            <a:fillRect/>
          </a:stretch>
        </p:blipFill>
        <p:spPr>
          <a:xfrm>
            <a:off x="5096263" y="1983449"/>
            <a:ext cx="3586874" cy="1173584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C185F2E3-B3F3-AA28-6F93-3088E1B68387}"/>
              </a:ext>
            </a:extLst>
          </p:cNvPr>
          <p:cNvSpPr/>
          <p:nvPr/>
        </p:nvSpPr>
        <p:spPr>
          <a:xfrm>
            <a:off x="5096263" y="4081245"/>
            <a:ext cx="264136" cy="713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692B2E2-2EDC-2ACC-881A-F3DDBE36FEE5}"/>
              </a:ext>
            </a:extLst>
          </p:cNvPr>
          <p:cNvSpPr/>
          <p:nvPr/>
        </p:nvSpPr>
        <p:spPr>
          <a:xfrm>
            <a:off x="5861225" y="4081245"/>
            <a:ext cx="204613" cy="7130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F71CEEF-11EB-FFF1-2EB9-EB8123A0E479}"/>
              </a:ext>
            </a:extLst>
          </p:cNvPr>
          <p:cNvSpPr/>
          <p:nvPr/>
        </p:nvSpPr>
        <p:spPr>
          <a:xfrm>
            <a:off x="5861225" y="4724105"/>
            <a:ext cx="204613" cy="7130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03DB76C-1FE7-BAE0-2D2C-DD15757ECBFA}"/>
              </a:ext>
            </a:extLst>
          </p:cNvPr>
          <p:cNvSpPr/>
          <p:nvPr/>
        </p:nvSpPr>
        <p:spPr>
          <a:xfrm>
            <a:off x="5096263" y="4724105"/>
            <a:ext cx="264136" cy="713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117F1FC-36CD-069F-EE71-30D967C5DD7C}"/>
              </a:ext>
            </a:extLst>
          </p:cNvPr>
          <p:cNvSpPr/>
          <p:nvPr/>
        </p:nvSpPr>
        <p:spPr>
          <a:xfrm>
            <a:off x="6148003" y="4081245"/>
            <a:ext cx="209096" cy="70607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82A8050-A870-9F81-F6AC-B42394010C4F}"/>
              </a:ext>
            </a:extLst>
          </p:cNvPr>
          <p:cNvSpPr/>
          <p:nvPr/>
        </p:nvSpPr>
        <p:spPr>
          <a:xfrm>
            <a:off x="6853442" y="4082314"/>
            <a:ext cx="264135" cy="7060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9C6178C-A286-6EBD-F4FD-95AAF1296C91}"/>
              </a:ext>
            </a:extLst>
          </p:cNvPr>
          <p:cNvSpPr/>
          <p:nvPr/>
        </p:nvSpPr>
        <p:spPr>
          <a:xfrm>
            <a:off x="6148003" y="4723406"/>
            <a:ext cx="209096" cy="70607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5848637-DF08-C845-5CD5-E0650B9806F9}"/>
              </a:ext>
            </a:extLst>
          </p:cNvPr>
          <p:cNvSpPr/>
          <p:nvPr/>
        </p:nvSpPr>
        <p:spPr>
          <a:xfrm>
            <a:off x="6853442" y="4723406"/>
            <a:ext cx="264135" cy="70607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A6B52D5-F316-ABC8-5E53-BE3364BB92AD}"/>
              </a:ext>
            </a:extLst>
          </p:cNvPr>
          <p:cNvSpPr/>
          <p:nvPr/>
        </p:nvSpPr>
        <p:spPr>
          <a:xfrm>
            <a:off x="5858983" y="4992812"/>
            <a:ext cx="209096" cy="70607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36436A4-5719-AA33-8C01-DB6AC1D92E2E}"/>
              </a:ext>
            </a:extLst>
          </p:cNvPr>
          <p:cNvSpPr txBox="1"/>
          <p:nvPr/>
        </p:nvSpPr>
        <p:spPr>
          <a:xfrm>
            <a:off x="5030200" y="4024215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3 2 1 0</a:t>
            </a:r>
            <a:endParaRPr lang="zh-CN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B09BC9E-F17E-20D1-475B-72DC5C1C01C5}"/>
              </a:ext>
            </a:extLst>
          </p:cNvPr>
          <p:cNvSpPr txBox="1"/>
          <p:nvPr/>
        </p:nvSpPr>
        <p:spPr>
          <a:xfrm>
            <a:off x="4991728" y="4666376"/>
            <a:ext cx="4732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11 10 9 8</a:t>
            </a:r>
            <a:endParaRPr lang="zh-CN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FBE25FB-01B1-24D9-0103-FA552E35BDB2}"/>
              </a:ext>
            </a:extLst>
          </p:cNvPr>
          <p:cNvSpPr txBox="1"/>
          <p:nvPr/>
        </p:nvSpPr>
        <p:spPr>
          <a:xfrm>
            <a:off x="5765400" y="4024215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3 2 1 0</a:t>
            </a:r>
            <a:endParaRPr lang="zh-CN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4D4F627-C661-29ED-535A-BFCBA4655544}"/>
              </a:ext>
            </a:extLst>
          </p:cNvPr>
          <p:cNvSpPr txBox="1"/>
          <p:nvPr/>
        </p:nvSpPr>
        <p:spPr>
          <a:xfrm>
            <a:off x="5724674" y="4666376"/>
            <a:ext cx="4732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11 10 9 8</a:t>
            </a:r>
            <a:endParaRPr lang="zh-CN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0CF1019-5E26-560E-52FB-5607E0EAAA78}"/>
              </a:ext>
            </a:extLst>
          </p:cNvPr>
          <p:cNvSpPr txBox="1"/>
          <p:nvPr/>
        </p:nvSpPr>
        <p:spPr>
          <a:xfrm>
            <a:off x="5765400" y="4935782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7 6 5 4</a:t>
            </a:r>
            <a:endParaRPr lang="zh-CN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0111061-DAD0-29E4-BF83-A67F85FFC672}"/>
              </a:ext>
            </a:extLst>
          </p:cNvPr>
          <p:cNvSpPr txBox="1"/>
          <p:nvPr/>
        </p:nvSpPr>
        <p:spPr>
          <a:xfrm>
            <a:off x="6052048" y="4666376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7 6 5 4</a:t>
            </a:r>
            <a:endParaRPr lang="zh-CN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634319A-19F8-ED10-396C-8B9B1BB2F3EE}"/>
              </a:ext>
            </a:extLst>
          </p:cNvPr>
          <p:cNvSpPr txBox="1"/>
          <p:nvPr/>
        </p:nvSpPr>
        <p:spPr>
          <a:xfrm>
            <a:off x="6052048" y="4024215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3 2 1 0</a:t>
            </a:r>
            <a:endParaRPr lang="zh-CN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9D5D968-5B4A-55A3-6A10-5A5A3ADE863D}"/>
              </a:ext>
            </a:extLst>
          </p:cNvPr>
          <p:cNvSpPr txBox="1"/>
          <p:nvPr/>
        </p:nvSpPr>
        <p:spPr>
          <a:xfrm>
            <a:off x="6787378" y="4024215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3 2 1 0</a:t>
            </a:r>
            <a:endParaRPr lang="zh-CN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8FC6548-E970-2FF7-F75C-C4439BFAD2FC}"/>
              </a:ext>
            </a:extLst>
          </p:cNvPr>
          <p:cNvSpPr txBox="1"/>
          <p:nvPr/>
        </p:nvSpPr>
        <p:spPr>
          <a:xfrm>
            <a:off x="6787378" y="4666376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7 6 5 4</a:t>
            </a:r>
            <a:endParaRPr lang="zh-CN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34B4EA4-E1F2-F7CE-1D26-A3D077D3313E}"/>
              </a:ext>
            </a:extLst>
          </p:cNvPr>
          <p:cNvSpPr/>
          <p:nvPr/>
        </p:nvSpPr>
        <p:spPr>
          <a:xfrm>
            <a:off x="6853442" y="5005538"/>
            <a:ext cx="264135" cy="70607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3578A25-B1F2-98D5-19A8-1915F6284A7C}"/>
              </a:ext>
            </a:extLst>
          </p:cNvPr>
          <p:cNvSpPr txBox="1"/>
          <p:nvPr/>
        </p:nvSpPr>
        <p:spPr>
          <a:xfrm>
            <a:off x="6748906" y="4948509"/>
            <a:ext cx="4732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11 10 9 8</a:t>
            </a:r>
            <a:endParaRPr lang="zh-CN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150DFE6-FBEF-45C4-3B17-F552B06D3693}"/>
              </a:ext>
            </a:extLst>
          </p:cNvPr>
          <p:cNvSpPr/>
          <p:nvPr/>
        </p:nvSpPr>
        <p:spPr>
          <a:xfrm>
            <a:off x="8072641" y="4336671"/>
            <a:ext cx="336875" cy="25807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4803259-DBA1-1007-FE62-602F13FC2703}"/>
              </a:ext>
            </a:extLst>
          </p:cNvPr>
          <p:cNvSpPr txBox="1"/>
          <p:nvPr/>
        </p:nvSpPr>
        <p:spPr>
          <a:xfrm>
            <a:off x="7985238" y="4317742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9   8  </a:t>
            </a:r>
            <a:r>
              <a:rPr lang="en-US" altLang="zh-CN" sz="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1 0</a:t>
            </a:r>
          </a:p>
          <a:p>
            <a:r>
              <a:rPr lang="en-US" altLang="zh-CN" sz="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47153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47072-2EE7-45C9-D91B-0AFF152BD7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571775920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有趣的形状</Template>
  <TotalTime>1739</TotalTime>
  <Words>182</Words>
  <Application>Microsoft Office PowerPoint</Application>
  <PresentationFormat>宽屏</PresentationFormat>
  <Paragraphs>35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等线</vt:lpstr>
      <vt:lpstr>youyuan</vt:lpstr>
      <vt:lpstr>Arial</vt:lpstr>
      <vt:lpstr>Cambria Math</vt:lpstr>
      <vt:lpstr>Source Sans Pro</vt:lpstr>
      <vt:lpstr>Times New Roman</vt:lpstr>
      <vt:lpstr>Wingdings</vt:lpstr>
      <vt:lpstr>FunkyShapesVTI</vt:lpstr>
      <vt:lpstr>MathType 7.0 Equation</vt:lpstr>
      <vt:lpstr>Equation</vt:lpstr>
      <vt:lpstr>FFT架构设计</vt:lpstr>
      <vt:lpstr>CONTENTS</vt:lpstr>
      <vt:lpstr>Radix-4 FFT</vt:lpstr>
      <vt:lpstr>Radix-2^2 FFT</vt:lpstr>
      <vt:lpstr>Radix-2^2 FFT</vt:lpstr>
      <vt:lpstr>区别与联系</vt:lpstr>
      <vt:lpstr>架构设计：MDC</vt:lpstr>
      <vt:lpstr>谢谢观看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bz wang</dc:creator>
  <cp:lastModifiedBy>bz wang</cp:lastModifiedBy>
  <cp:revision>468</cp:revision>
  <cp:lastPrinted>2025-07-12T14:27:25Z</cp:lastPrinted>
  <dcterms:created xsi:type="dcterms:W3CDTF">2025-02-23T09:52:42Z</dcterms:created>
  <dcterms:modified xsi:type="dcterms:W3CDTF">2025-07-12T15:55:03Z</dcterms:modified>
</cp:coreProperties>
</file>