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0" r:id="rId3"/>
    <p:sldId id="263" r:id="rId4"/>
    <p:sldId id="264" r:id="rId5"/>
    <p:sldId id="265" r:id="rId6"/>
    <p:sldId id="266" r:id="rId7"/>
    <p:sldId id="270" r:id="rId8"/>
    <p:sldId id="268" r:id="rId9"/>
    <p:sldId id="279" r:id="rId10"/>
    <p:sldId id="267" r:id="rId11"/>
    <p:sldId id="271" r:id="rId12"/>
    <p:sldId id="276" r:id="rId13"/>
    <p:sldId id="27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1" y="1830286"/>
            <a:ext cx="12192000" cy="198536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cxnSp>
        <p:nvCxnSpPr>
          <p:cNvPr id="8" name="直接连接符 7"/>
          <p:cNvCxnSpPr/>
          <p:nvPr/>
        </p:nvCxnSpPr>
        <p:spPr>
          <a:xfrm>
            <a:off x="1" y="1755084"/>
            <a:ext cx="12192000" cy="0"/>
          </a:xfrm>
          <a:prstGeom prst="line">
            <a:avLst/>
          </a:prstGeom>
          <a:ln w="3810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479" y="3873799"/>
            <a:ext cx="12192000" cy="0"/>
          </a:xfrm>
          <a:prstGeom prst="line">
            <a:avLst/>
          </a:prstGeom>
          <a:ln w="3810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1922361"/>
            <a:ext cx="9144000" cy="1679677"/>
          </a:xfrm>
        </p:spPr>
        <p:txBody>
          <a:bodyPr anchor="ctr" anchorCtr="0">
            <a:normAutofit/>
          </a:bodyPr>
          <a:lstStyle>
            <a:lvl1pPr algn="ctr">
              <a:defRPr sz="5400">
                <a:ln>
                  <a:solidFill>
                    <a:schemeClr val="accent1"/>
                  </a:solidFill>
                </a:ln>
                <a:solidFill>
                  <a:schemeClr val="tx2"/>
                </a:solidFill>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084320"/>
            <a:ext cx="9144000" cy="62992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524000"/>
            <a:ext cx="10515600" cy="4652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470026"/>
            <a:ext cx="10515600" cy="1556885"/>
          </a:xfrm>
        </p:spPr>
        <p:txBody>
          <a:bodyPr anchor="b">
            <a:normAutofit/>
          </a:bodyPr>
          <a:lstStyle>
            <a:lvl1pPr algn="ctr">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3733800"/>
            <a:ext cx="10515600" cy="779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62C738-9D25-430B-9982-24AFC138CB43}" type="slidenum">
              <a:rPr lang="zh-CN" altLang="en-US" smtClean="0"/>
              <a:t>‹#›</a:t>
            </a:fld>
            <a:endParaRPr lang="zh-CN" altLang="en-US"/>
          </a:p>
        </p:txBody>
      </p:sp>
      <p:cxnSp>
        <p:nvCxnSpPr>
          <p:cNvPr id="7" name="直接连接符 6"/>
          <p:cNvCxnSpPr/>
          <p:nvPr/>
        </p:nvCxnSpPr>
        <p:spPr>
          <a:xfrm>
            <a:off x="0" y="3185258"/>
            <a:ext cx="8610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 y="3390808"/>
            <a:ext cx="3581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048501" y="4793797"/>
            <a:ext cx="51435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cxnSp>
        <p:nvCxnSpPr>
          <p:cNvPr id="7" name="直接连接符 6"/>
          <p:cNvCxnSpPr/>
          <p:nvPr/>
        </p:nvCxnSpPr>
        <p:spPr>
          <a:xfrm>
            <a:off x="843960" y="3429000"/>
            <a:ext cx="10504077"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62C738-9D25-430B-9982-24AFC138CB43}" type="slidenum">
              <a:rPr lang="zh-CN" altLang="en-US" smtClean="0"/>
              <a:t>‹#›</a:t>
            </a:fld>
            <a:endParaRPr lang="zh-CN" altLang="en-US"/>
          </a:p>
        </p:txBody>
      </p:sp>
      <p:sp>
        <p:nvSpPr>
          <p:cNvPr id="5" name="标题 4"/>
          <p:cNvSpPr>
            <a:spLocks noGrp="1"/>
          </p:cNvSpPr>
          <p:nvPr>
            <p:ph type="title" hasCustomPrompt="1"/>
          </p:nvPr>
        </p:nvSpPr>
        <p:spPr>
          <a:xfrm>
            <a:off x="832437" y="2057400"/>
            <a:ext cx="10515601" cy="1272463"/>
          </a:xfrm>
        </p:spPr>
        <p:txBody>
          <a:bodyPr anchor="b" anchorCtr="0">
            <a:normAutofit/>
          </a:bodyPr>
          <a:lstStyle>
            <a:lvl1pPr algn="dist">
              <a:defRPr sz="8800">
                <a:solidFill>
                  <a:schemeClr val="accent1">
                    <a:lumMod val="20000"/>
                    <a:lumOff val="80000"/>
                  </a:schemeClr>
                </a:solidFill>
              </a:defRPr>
            </a:lvl1pPr>
          </a:lstStyle>
          <a:p>
            <a:r>
              <a:rPr lang="zh-CN" altLang="en-US" dirty="0" smtClean="0"/>
              <a:t>编辑标题</a:t>
            </a:r>
            <a:endParaRPr lang="zh-CN" altLang="en-US" dirty="0"/>
          </a:p>
        </p:txBody>
      </p:sp>
      <p:sp>
        <p:nvSpPr>
          <p:cNvPr id="8" name="内容占位符 7"/>
          <p:cNvSpPr>
            <a:spLocks noGrp="1"/>
          </p:cNvSpPr>
          <p:nvPr>
            <p:ph sz="quarter" idx="13" hasCustomPrompt="1"/>
          </p:nvPr>
        </p:nvSpPr>
        <p:spPr>
          <a:xfrm>
            <a:off x="832193" y="3498314"/>
            <a:ext cx="10516566" cy="616486"/>
          </a:xfrm>
        </p:spPr>
        <p:txBody>
          <a:bodyPr anchor="ctr">
            <a:normAutofit/>
          </a:bodyPr>
          <a:lstStyle>
            <a:lvl1pPr marL="0" indent="0" algn="dist">
              <a:buNone/>
              <a:defRPr sz="3200">
                <a:solidFill>
                  <a:schemeClr val="accent1">
                    <a:lumMod val="20000"/>
                    <a:lumOff val="80000"/>
                  </a:schemeClr>
                </a:solidFill>
              </a:defRPr>
            </a:lvl1pPr>
            <a:lvl2pPr marL="266700" indent="0">
              <a:buNone/>
              <a:defRPr/>
            </a:lvl2pPr>
            <a:lvl3pPr marL="455295" indent="0">
              <a:buNone/>
              <a:defRPr/>
            </a:lvl3pPr>
            <a:lvl4pPr marL="662940" indent="0">
              <a:buNone/>
              <a:defRPr/>
            </a:lvl4pPr>
            <a:lvl5pPr marL="851535" indent="0">
              <a:buNone/>
              <a:defRPr/>
            </a:lvl5pPr>
          </a:lstStyle>
          <a:p>
            <a:pPr lvl="0"/>
            <a:r>
              <a:rPr lang="zh-CN" altLang="en-US" dirty="0" smtClean="0"/>
              <a:t>编辑文本</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E5BC71-95FF-4735-857D-DC68A703E56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62C738-9D25-430B-9982-24AFC138CB4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BEBA8EAE-BF5A-486C-A8C5-ECC9F3942E4B}">
                <a14:imgProps xmlns:a14="http://schemas.microsoft.com/office/drawing/2010/main">
                  <a14:imgLayer r:embed="rId1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rot="5400000">
            <a:off x="2667804" y="-2667805"/>
            <a:ext cx="6858000" cy="12193610"/>
          </a:xfrm>
          <a:prstGeom prst="rect">
            <a:avLst/>
          </a:prstGeom>
        </p:spPr>
      </p:pic>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94250"/>
            <a:ext cx="10515600" cy="458271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5BC71-95FF-4735-857D-DC68A703E560}" type="datetimeFigureOut">
              <a:rPr lang="zh-CN" altLang="en-US" smtClean="0"/>
              <a:t>2017/5/22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2C738-9D25-430B-9982-24AFC138CB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66700" indent="-266700" algn="l" defTabSz="914400" rtl="0" eaLnBrk="1" latinLnBrk="0" hangingPunct="1">
        <a:lnSpc>
          <a:spcPct val="90000"/>
        </a:lnSpc>
        <a:spcBef>
          <a:spcPts val="1000"/>
        </a:spcBef>
        <a:buSzPct val="8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Wingdings" panose="05000000000000000000" pitchFamily="2" charset="2"/>
        <a:buChar char="u"/>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anose="05000000000000000000" pitchFamily="2" charset="2"/>
        <a:buChar char="u"/>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Wingdings" panose="05000000000000000000" pitchFamily="2" charset="2"/>
        <a:buChar char="u"/>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Wingdings" panose="05000000000000000000" pitchFamily="2" charset="2"/>
        <a:buChar char="u"/>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custDataLst>
              <p:tags r:id="rId2"/>
            </p:custDataLst>
          </p:nvPr>
        </p:nvSpPr>
        <p:spPr/>
        <p:txBody>
          <a:bodyPr/>
          <a:lstStyle/>
          <a:p>
            <a:r>
              <a:rPr lang="zh-CN" altLang="en-US" dirty="0"/>
              <a:t>动态规划解</a:t>
            </a:r>
            <a:r>
              <a:rPr lang="en-US" altLang="zh-CN" dirty="0"/>
              <a:t>TSP</a:t>
            </a:r>
            <a:r>
              <a:rPr lang="zh-CN" altLang="en-US" dirty="0"/>
              <a:t>问题</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3"/>
          <a:stretch>
            <a:fillRect/>
          </a:stretch>
        </p:blipFill>
        <p:spPr>
          <a:xfrm>
            <a:off x="1125220" y="220345"/>
            <a:ext cx="9498330" cy="5010785"/>
          </a:xfrm>
          <a:prstGeom prst="rect">
            <a:avLst/>
          </a:prstGeom>
        </p:spPr>
      </p:pic>
      <p:sp>
        <p:nvSpPr>
          <p:cNvPr id="100" name="文本框 99"/>
          <p:cNvSpPr txBox="1"/>
          <p:nvPr/>
        </p:nvSpPr>
        <p:spPr>
          <a:xfrm>
            <a:off x="1243965" y="5425440"/>
            <a:ext cx="9261475" cy="523220"/>
          </a:xfrm>
          <a:prstGeom prst="rect">
            <a:avLst/>
          </a:prstGeom>
          <a:noFill/>
          <a:ln w="9525">
            <a:noFill/>
          </a:ln>
        </p:spPr>
        <p:txBody>
          <a:bodyPr wrap="square">
            <a:spAutoFit/>
          </a:bodyPr>
          <a:lstStyle/>
          <a:p>
            <a:r>
              <a:rPr lang="zh-CN" altLang="en-US" sz="2800" dirty="0" smtClean="0"/>
              <a:t>d</a:t>
            </a:r>
            <a:r>
              <a:rPr lang="zh-CN" altLang="en-US" sz="2800" dirty="0"/>
              <a:t>(i, V</a:t>
            </a:r>
            <a:r>
              <a:rPr lang="zh-CN" altLang="en-US" sz="2800" dirty="0" smtClean="0"/>
              <a:t>) = min</a:t>
            </a:r>
            <a:r>
              <a:rPr lang="zh-CN" altLang="en-US" sz="2800" dirty="0"/>
              <a:t>{Cik +  d(k, V - {k</a:t>
            </a:r>
            <a:r>
              <a:rPr lang="zh-CN" altLang="en-US" sz="2800" dirty="0" smtClean="0"/>
              <a:t>})}</a:t>
            </a:r>
            <a:endParaRPr lang="zh-CN" altLang="en-US" sz="2800"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906395" y="111760"/>
            <a:ext cx="6040755" cy="640905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捕获"/>
          <p:cNvPicPr>
            <a:picLocks noChangeAspect="1"/>
          </p:cNvPicPr>
          <p:nvPr/>
        </p:nvPicPr>
        <p:blipFill>
          <a:blip r:embed="rId3"/>
          <a:stretch>
            <a:fillRect/>
          </a:stretch>
        </p:blipFill>
        <p:spPr>
          <a:xfrm>
            <a:off x="838200" y="365125"/>
            <a:ext cx="5405755" cy="6063615"/>
          </a:xfrm>
          <a:prstGeom prst="rect">
            <a:avLst/>
          </a:prstGeom>
        </p:spPr>
      </p:pic>
      <p:pic>
        <p:nvPicPr>
          <p:cNvPr id="5" name="图片 4" descr="捕获2"/>
          <p:cNvPicPr>
            <a:picLocks noChangeAspect="1"/>
          </p:cNvPicPr>
          <p:nvPr/>
        </p:nvPicPr>
        <p:blipFill>
          <a:blip r:embed="rId4"/>
          <a:stretch>
            <a:fillRect/>
          </a:stretch>
        </p:blipFill>
        <p:spPr>
          <a:xfrm>
            <a:off x="7183120" y="1200785"/>
            <a:ext cx="3886835" cy="439166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捕获"/>
          <p:cNvPicPr>
            <a:picLocks noChangeAspect="1"/>
          </p:cNvPicPr>
          <p:nvPr/>
        </p:nvPicPr>
        <p:blipFill>
          <a:blip r:embed="rId3"/>
          <a:stretch>
            <a:fillRect/>
          </a:stretch>
        </p:blipFill>
        <p:spPr>
          <a:xfrm>
            <a:off x="3704590" y="2022475"/>
            <a:ext cx="4782185" cy="236283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时间复杂度分析</a:t>
            </a:r>
          </a:p>
        </p:txBody>
      </p:sp>
      <p:sp>
        <p:nvSpPr>
          <p:cNvPr id="3" name="内容占位符 2"/>
          <p:cNvSpPr>
            <a:spLocks noGrp="1"/>
          </p:cNvSpPr>
          <p:nvPr>
            <p:ph idx="1"/>
          </p:nvPr>
        </p:nvSpPr>
        <p:spPr/>
        <p:txBody>
          <a:bodyPr/>
          <a:lstStyle/>
          <a:p>
            <a:r>
              <a:rPr lang="zh-CN" altLang="zh-CN" dirty="0"/>
              <a:t>计算此算法时间复杂度就是看填表过程中的计算次数</a:t>
            </a:r>
          </a:p>
          <a:p>
            <a:r>
              <a:rPr lang="zh-CN" altLang="zh-CN" dirty="0"/>
              <a:t>我们要填的表是一个</a:t>
            </a:r>
            <a:r>
              <a:rPr lang="en-US" altLang="zh-CN" dirty="0"/>
              <a:t>n </a:t>
            </a:r>
            <a:r>
              <a:rPr lang="zh-CN" altLang="zh-CN" dirty="0"/>
              <a:t>行乘以</a:t>
            </a:r>
            <a:r>
              <a:rPr lang="en-US" altLang="zh-CN" dirty="0"/>
              <a:t> 2^(n-2) </a:t>
            </a:r>
            <a:r>
              <a:rPr lang="zh-CN" altLang="zh-CN" dirty="0"/>
              <a:t>列的表，在填表过程中需要比大小的次数也是线性的，不超过</a:t>
            </a:r>
            <a:r>
              <a:rPr lang="en-US" altLang="zh-CN" dirty="0"/>
              <a:t>n</a:t>
            </a:r>
            <a:r>
              <a:rPr lang="zh-CN" altLang="zh-CN" dirty="0"/>
              <a:t>，所以总的时间复杂度应该是</a:t>
            </a:r>
          </a:p>
          <a:p>
            <a:r>
              <a:rPr lang="en-US" altLang="zh-CN" dirty="0"/>
              <a:t>O(n^2 * 2^n)</a:t>
            </a:r>
            <a:endParaRPr lang="zh-CN" altLang="zh-CN"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问题描述</a:t>
            </a:r>
          </a:p>
        </p:txBody>
      </p:sp>
      <p:sp>
        <p:nvSpPr>
          <p:cNvPr id="6" name="内容占位符 5"/>
          <p:cNvSpPr>
            <a:spLocks noGrp="1"/>
          </p:cNvSpPr>
          <p:nvPr>
            <p:ph idx="1"/>
            <p:custDataLst>
              <p:tags r:id="rId3"/>
            </p:custDataLst>
          </p:nvPr>
        </p:nvSpPr>
        <p:spPr/>
        <p:txBody>
          <a:bodyPr>
            <a:normAutofit/>
          </a:bodyPr>
          <a:lstStyle/>
          <a:p>
            <a:r>
              <a:rPr lang="zh-CN" altLang="en-US" dirty="0"/>
              <a:t>TSP问题（旅行商问题）是指假设有一个旅行商人要拜访n个城市，他必须选择所要走的路径，路径的限制是每个城市只能拜访一次，而且最后要回到原来出发的城市。每两个城市之间都有相连的路径。路径的选择目标是要求得的路径路程为所有路径之中的最小值。</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最优子结构</a:t>
            </a:r>
          </a:p>
        </p:txBody>
      </p:sp>
      <p:sp>
        <p:nvSpPr>
          <p:cNvPr id="3" name="内容占位符 2"/>
          <p:cNvSpPr>
            <a:spLocks noGrp="1"/>
          </p:cNvSpPr>
          <p:nvPr>
            <p:ph idx="1"/>
          </p:nvPr>
        </p:nvSpPr>
        <p:spPr/>
        <p:txBody>
          <a:bodyPr/>
          <a:lstStyle/>
          <a:p>
            <a:r>
              <a:rPr lang="zh-CN" altLang="en-US"/>
              <a:t>我们现在假设有4个城市</a:t>
            </a:r>
          </a:p>
          <a:p>
            <a:r>
              <a:rPr lang="zh-CN" altLang="en-US"/>
              <a:t>假设存在一条最短回路L: S0-&gt;S1-&gt;S2-&gt;S3-&gt;S0</a:t>
            </a:r>
          </a:p>
          <a:p>
            <a:r>
              <a:rPr lang="zh-CN" altLang="en-US"/>
              <a:t>则S1-&gt;S2-&gt;S3-&gt;S0必然是S1通过其他各个点各一次到达S0的最短路径</a:t>
            </a:r>
          </a:p>
          <a:p>
            <a:r>
              <a:rPr lang="zh-CN" altLang="en-US"/>
              <a:t>证明：反证法，如果有比S1-&gt;S2-&gt;S3-&gt;S0更短的路径，则S0-&gt;S1-&gt;S2-&gt;S3-&gt;S0不是最短回路</a:t>
            </a:r>
          </a:p>
          <a:p>
            <a:r>
              <a:rPr lang="zh-CN" altLang="en-US"/>
              <a:t>此问题符合最优子结构</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由此启发可得最短路径求法</a:t>
            </a:r>
          </a:p>
          <a:p>
            <a:r>
              <a:rPr lang="zh-CN" altLang="en-US"/>
              <a:t>从后往前逆推，首先确定过1个特定点回到出发点的最短路径，再确定过2个特定点回到出发点的最短路径，以此类推，确定过所有点回到出发点的最短路径</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假设从顶点s出发，令d(i, V)表示从顶点i出发经过V(是一个点的集合)中各个顶点一次且仅一次，最后回到出发点s的最短路径长度。</a:t>
            </a:r>
          </a:p>
          <a:p>
            <a:r>
              <a:rPr lang="zh-CN" altLang="en-US" dirty="0"/>
              <a:t>分情况来讨论</a:t>
            </a:r>
          </a:p>
          <a:p>
            <a:r>
              <a:rPr lang="zh-CN" altLang="en-US" dirty="0"/>
              <a:t>①当V为空集，那么d(i, V)，表示从i不经过任何点就回到s了。     </a:t>
            </a:r>
          </a:p>
          <a:p>
            <a:r>
              <a:rPr lang="zh-CN" altLang="en-US" dirty="0"/>
              <a:t>此时d(i, V)=Cis(就是 城市i 到 城市s 的距离)。</a:t>
            </a:r>
          </a:p>
          <a:p>
            <a:r>
              <a:rPr lang="zh-CN" altLang="en-US" dirty="0"/>
              <a:t>②如果V不为空，那么就是对子问题的最优求解。</a:t>
            </a:r>
          </a:p>
          <a:p>
            <a:r>
              <a:rPr lang="zh-CN" altLang="en-US" dirty="0"/>
              <a:t>所求的最短距离等于i到k的距离加上从k出发经过点集V - {k} 中各个顶点一次且仅一次，最后回到出发点s的最短路径长度。</a:t>
            </a:r>
          </a:p>
          <a:p>
            <a:r>
              <a:rPr lang="zh-CN" altLang="en-US" dirty="0"/>
              <a:t>d(i, V)=min{Cik +  d(k, V - {k})}</a:t>
            </a:r>
          </a:p>
          <a:p>
            <a:endParaRPr lang="zh-CN" altLang="en-US" dirty="0"/>
          </a:p>
          <a:p>
            <a:r>
              <a:rPr lang="zh-CN" altLang="en-US" dirty="0"/>
              <a:t>动态规划递推公式</a:t>
            </a:r>
          </a:p>
          <a:p>
            <a:r>
              <a:rPr lang="zh-CN" altLang="en-US" dirty="0"/>
              <a:t>d(i,V) = Cis 当i != s 且 V 为空集时成立</a:t>
            </a:r>
          </a:p>
          <a:p>
            <a:r>
              <a:rPr lang="zh-CN" altLang="en-US" dirty="0"/>
              <a:t>d(i, V)=min{Cik +  d(k, V - {k})} 当V不为空集时成立</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在具体的编程实现过程中，我们可以把求解d(i, V)转化为填一个二维表，其中行数为n，列数为2^(n-1)，行表示出发的顶点i，列表示从i出发经过集合中的点回到起始点的最短路径。</a:t>
            </a:r>
          </a:p>
          <a:p>
            <a:r>
              <a:rPr lang="zh-CN" altLang="en-US"/>
              <a:t>在具体到编程时数组的表现形式，假如我们要表示一个点1和点3的集合我们用二进制数101来表示，体现在数组角标上就是5，也就是说二维数组每一个列角标的十进制数唯一对应一个二进制数并唯一对应一种点的集合，一共有2^(n-1)个点的集合。</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pic>
        <p:nvPicPr>
          <p:cNvPr id="4" name="图片 2"/>
          <p:cNvPicPr>
            <a:picLocks noGrp="1" noChangeAspect="1"/>
          </p:cNvPicPr>
          <p:nvPr>
            <p:ph idx="1"/>
          </p:nvPr>
        </p:nvPicPr>
        <p:blipFill>
          <a:blip r:embed="rId3"/>
          <a:stretch>
            <a:fillRect/>
          </a:stretch>
        </p:blipFill>
        <p:spPr>
          <a:xfrm>
            <a:off x="1130935" y="1526309"/>
            <a:ext cx="9930130" cy="4653280"/>
          </a:xfrm>
          <a:prstGeom prst="rect">
            <a:avLst/>
          </a:prstGeom>
          <a:noFill/>
          <a:ln w="9525">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4" descr="图片1"/>
          <p:cNvPicPr>
            <a:picLocks noGrp="1" noChangeAspect="1"/>
          </p:cNvPicPr>
          <p:nvPr>
            <p:ph idx="1"/>
          </p:nvPr>
        </p:nvPicPr>
        <p:blipFill>
          <a:blip r:embed="rId3"/>
          <a:stretch>
            <a:fillRect/>
          </a:stretch>
        </p:blipFill>
        <p:spPr>
          <a:xfrm>
            <a:off x="284480" y="210820"/>
            <a:ext cx="11738610" cy="643636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图片1"/>
          <p:cNvPicPr>
            <a:picLocks noChangeAspect="1"/>
          </p:cNvPicPr>
          <p:nvPr/>
        </p:nvPicPr>
        <p:blipFill>
          <a:blip r:embed="rId3"/>
          <a:stretch>
            <a:fillRect/>
          </a:stretch>
        </p:blipFill>
        <p:spPr>
          <a:xfrm>
            <a:off x="1779905" y="1123950"/>
            <a:ext cx="8314690" cy="438594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57"/>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57"/>
  <p:tag name="KSO_WM_TAG_VERSION" val="1.0"/>
  <p:tag name="KSO_WM_SLIDE_ID" val="custom160557_1"/>
  <p:tag name="KSO_WM_SLIDE_INDEX" val="1"/>
  <p:tag name="KSO_WM_SLIDE_ITEM_CNT" val="2"/>
  <p:tag name="KSO_WM_SLIDE_LAYOUT" val="a_b"/>
  <p:tag name="KSO_WM_SLIDE_LAYOUT_CNT" val="1_1"/>
  <p:tag name="KSO_WM_SLIDE_TYPE" val="title"/>
  <p:tag name="KSO_WM_BEAUTIFY_FLAG" val="#wm#"/>
  <p:tag name="KSO_WM_TEMPLATE_THUMBS_INDEX" val="1、4、5、9、12、17、21、25、26、2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7"/>
  <p:tag name="KSO_WM_UNIT_TYPE" val="a"/>
  <p:tag name="KSO_WM_UNIT_INDEX" val="1"/>
  <p:tag name="KSO_WM_UNIT_ID" val="custom16055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 name="KSO_WM_TAG_VERSION" val="1.0"/>
  <p:tag name="KSO_WM_SLIDE_ID" val="custom160557_2"/>
  <p:tag name="KSO_WM_SLIDE_INDEX" val="2"/>
  <p:tag name="KSO_WM_SLIDE_ITEM_CNT" val="1"/>
  <p:tag name="KSO_WM_SLIDE_LAYOUT" val="a_f"/>
  <p:tag name="KSO_WM_SLIDE_LAYOUT_CNT" val="1_1"/>
  <p:tag name="KSO_WM_SLIDE_TYPE" val="text"/>
  <p:tag name="KSO_WM_SLIDE_POSITION" val="66*120"/>
  <p:tag name="KSO_WM_SLIDE_SIZE" val="828*366"/>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7"/>
  <p:tag name="KSO_WM_UNIT_TYPE" val="a"/>
  <p:tag name="KSO_WM_UNIT_INDEX" val="1"/>
  <p:tag name="KSO_WM_UNIT_ID" val="custom160557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7"/>
  <p:tag name="KSO_WM_UNIT_TYPE" val="f"/>
  <p:tag name="KSO_WM_UNIT_INDEX" val="1"/>
  <p:tag name="KSO_WM_UNIT_ID" val="custom160557_2*f*1"/>
  <p:tag name="KSO_WM_UNIT_CLEAR" val="1"/>
  <p:tag name="KSO_WM_UNIT_LAYERLEVEL" val="1"/>
  <p:tag name="KSO_WM_UNIT_VALUE" val="462"/>
  <p:tag name="KSO_WM_UNIT_HIGHLIGHT" val="0"/>
  <p:tag name="KSO_WM_UNIT_COMPATIBLE" val="0"/>
  <p:tag name="KSO_WM_UNIT_PRESET_TEXT_INDEX" val="4"/>
  <p:tag name="KSO_WM_UNIT_PRESET_TEXT_LEN" val="114"/>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57"/>
</p:tagLst>
</file>

<file path=ppt/theme/theme1.xml><?xml version="1.0" encoding="utf-8"?>
<a:theme xmlns:a="http://schemas.openxmlformats.org/drawingml/2006/main" name="Office 主题">
  <a:themeElements>
    <a:clrScheme name="160557">
      <a:dk1>
        <a:srgbClr val="FFFFFF"/>
      </a:dk1>
      <a:lt1>
        <a:srgbClr val="3F3F3F"/>
      </a:lt1>
      <a:dk2>
        <a:srgbClr val="FFFFFF"/>
      </a:dk2>
      <a:lt2>
        <a:srgbClr val="3F3F3F"/>
      </a:lt2>
      <a:accent1>
        <a:srgbClr val="FFA90D"/>
      </a:accent1>
      <a:accent2>
        <a:srgbClr val="D55A33"/>
      </a:accent2>
      <a:accent3>
        <a:srgbClr val="BAB772"/>
      </a:accent3>
      <a:accent4>
        <a:srgbClr val="FF8427"/>
      </a:accent4>
      <a:accent5>
        <a:srgbClr val="CC9900"/>
      </a:accent5>
      <a:accent6>
        <a:srgbClr val="B22600"/>
      </a:accent6>
      <a:hlink>
        <a:srgbClr val="CC9900"/>
      </a:hlink>
      <a:folHlink>
        <a:srgbClr val="666699"/>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640</Words>
  <Application>Microsoft Office PowerPoint</Application>
  <PresentationFormat>宽屏</PresentationFormat>
  <Paragraphs>30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黑体</vt:lpstr>
      <vt:lpstr>宋体</vt:lpstr>
      <vt:lpstr>Arial</vt:lpstr>
      <vt:lpstr>Calibri</vt:lpstr>
      <vt:lpstr>Wingdings</vt:lpstr>
      <vt:lpstr>Office 主题</vt:lpstr>
      <vt:lpstr>动态规划解TSP问题</vt:lpstr>
      <vt:lpstr>问题描述</vt:lpstr>
      <vt:lpstr>最优子结构</vt:lpstr>
      <vt:lpstr>PowerPoint 演示文稿</vt:lpstr>
      <vt:lpstr>PowerPoint 演示文稿</vt:lpstr>
      <vt:lpstr>PowerPoint 演示文稿</vt:lpstr>
      <vt:lpstr>实例</vt:lpstr>
      <vt:lpstr>PowerPoint 演示文稿</vt:lpstr>
      <vt:lpstr>PowerPoint 演示文稿</vt:lpstr>
      <vt:lpstr>PowerPoint 演示文稿</vt:lpstr>
      <vt:lpstr>PowerPoint 演示文稿</vt:lpstr>
      <vt:lpstr>PowerPoint 演示文稿</vt:lpstr>
      <vt:lpstr>PowerPoint 演示文稿</vt:lpstr>
      <vt:lpstr>时间复杂度分析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动态规划解TSP问题</dc:title>
  <dc:creator/>
  <cp:lastModifiedBy>不知道</cp:lastModifiedBy>
  <cp:revision>10</cp:revision>
  <dcterms:created xsi:type="dcterms:W3CDTF">2015-05-05T08:02:00Z</dcterms:created>
  <dcterms:modified xsi:type="dcterms:W3CDTF">2017-05-22T14:03:06Z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