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59" r:id="rId6"/>
    <p:sldId id="260" r:id="rId7"/>
    <p:sldId id="261" r:id="rId8"/>
    <p:sldId id="264" r:id="rId9"/>
    <p:sldId id="265" r:id="rId10"/>
    <p:sldId id="270" r:id="rId11"/>
    <p:sldId id="266" r:id="rId12"/>
    <p:sldId id="273" r:id="rId13"/>
    <p:sldId id="274" r:id="rId14"/>
    <p:sldId id="275" r:id="rId15"/>
    <p:sldId id="272" r:id="rId16"/>
    <p:sldId id="263" r:id="rId17"/>
    <p:sldId id="267" r:id="rId18"/>
    <p:sldId id="268" r:id="rId19"/>
    <p:sldId id="269"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11/25/2024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fr-FR"/>
              <a:t>Modifiez le style du titre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11/25/2024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5FA0F3-FD44-4163-95BF-CEC3A2EB7A2D}"/>
              </a:ext>
            </a:extLst>
          </p:cNvPr>
          <p:cNvSpPr>
            <a:spLocks noGrp="1"/>
          </p:cNvSpPr>
          <p:nvPr>
            <p:ph type="ctrTitle"/>
          </p:nvPr>
        </p:nvSpPr>
        <p:spPr>
          <a:xfrm>
            <a:off x="2850776" y="1964267"/>
            <a:ext cx="8309349" cy="2421464"/>
          </a:xfrm>
        </p:spPr>
        <p:txBody>
          <a:bodyPr>
            <a:normAutofit/>
          </a:bodyPr>
          <a:lstStyle/>
          <a:p>
            <a:r>
              <a:rPr lang="fr-FR" sz="6000" b="1" dirty="0"/>
              <a:t>PATRON DE CONCEPTION</a:t>
            </a:r>
            <a:endParaRPr lang="fr-CM" sz="6000" b="1" dirty="0"/>
          </a:p>
        </p:txBody>
      </p:sp>
      <p:sp>
        <p:nvSpPr>
          <p:cNvPr id="3" name="Sous-titre 2">
            <a:extLst>
              <a:ext uri="{FF2B5EF4-FFF2-40B4-BE49-F238E27FC236}">
                <a16:creationId xmlns:a16="http://schemas.microsoft.com/office/drawing/2014/main" id="{127DCC04-B1B5-49D1-98EC-3379FB1F4ADC}"/>
              </a:ext>
            </a:extLst>
          </p:cNvPr>
          <p:cNvSpPr>
            <a:spLocks noGrp="1"/>
          </p:cNvSpPr>
          <p:nvPr>
            <p:ph type="subTitle" idx="1"/>
          </p:nvPr>
        </p:nvSpPr>
        <p:spPr/>
        <p:txBody>
          <a:bodyPr>
            <a:normAutofit/>
          </a:bodyPr>
          <a:lstStyle/>
          <a:p>
            <a:r>
              <a:rPr lang="fr-FR" sz="3200" dirty="0"/>
              <a:t>TP INF461</a:t>
            </a:r>
            <a:endParaRPr lang="fr-CM" sz="3200" dirty="0"/>
          </a:p>
        </p:txBody>
      </p:sp>
    </p:spTree>
    <p:extLst>
      <p:ext uri="{BB962C8B-B14F-4D97-AF65-F5344CB8AC3E}">
        <p14:creationId xmlns:p14="http://schemas.microsoft.com/office/powerpoint/2010/main" val="3349051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2AE508-C7D3-4343-9CDF-F4296AF81914}"/>
              </a:ext>
            </a:extLst>
          </p:cNvPr>
          <p:cNvSpPr>
            <a:spLocks noGrp="1"/>
          </p:cNvSpPr>
          <p:nvPr>
            <p:ph type="title"/>
          </p:nvPr>
        </p:nvSpPr>
        <p:spPr/>
        <p:txBody>
          <a:bodyPr/>
          <a:lstStyle/>
          <a:p>
            <a:r>
              <a:rPr lang="fr-FR" sz="3600" b="1" dirty="0"/>
              <a:t>FACTORY METHOD</a:t>
            </a:r>
            <a:endParaRPr lang="fr-CM" b="1" dirty="0"/>
          </a:p>
        </p:txBody>
      </p:sp>
      <p:sp>
        <p:nvSpPr>
          <p:cNvPr id="3" name="Espace réservé du contenu 2">
            <a:extLst>
              <a:ext uri="{FF2B5EF4-FFF2-40B4-BE49-F238E27FC236}">
                <a16:creationId xmlns:a16="http://schemas.microsoft.com/office/drawing/2014/main" id="{2A9D2B40-1C12-4DF5-821E-B0419DE611C6}"/>
              </a:ext>
            </a:extLst>
          </p:cNvPr>
          <p:cNvSpPr>
            <a:spLocks noGrp="1"/>
          </p:cNvSpPr>
          <p:nvPr>
            <p:ph idx="1"/>
          </p:nvPr>
        </p:nvSpPr>
        <p:spPr/>
        <p:txBody>
          <a:bodyPr>
            <a:normAutofit/>
          </a:bodyPr>
          <a:lstStyle/>
          <a:p>
            <a:pPr algn="just">
              <a:lnSpc>
                <a:spcPct val="150000"/>
              </a:lnSpc>
            </a:pPr>
            <a:r>
              <a:rPr lang="fr-FR" sz="2400" b="1" dirty="0"/>
              <a:t>COMMENT </a:t>
            </a:r>
          </a:p>
          <a:p>
            <a:pPr marL="0" indent="0" algn="just">
              <a:lnSpc>
                <a:spcPct val="150000"/>
              </a:lnSpc>
              <a:buNone/>
            </a:pPr>
            <a:r>
              <a:rPr lang="fr-FR" dirty="0"/>
              <a:t>Son utilisation peut être faite suivant 2 façons :</a:t>
            </a:r>
          </a:p>
          <a:p>
            <a:pPr algn="just">
              <a:lnSpc>
                <a:spcPct val="150000"/>
              </a:lnSpc>
              <a:buFont typeface="Wingdings" panose="05000000000000000000" pitchFamily="2" charset="2"/>
              <a:buChar char="Ø"/>
            </a:pPr>
            <a:r>
              <a:rPr lang="fr-FR" b="1" dirty="0"/>
              <a:t>Déclaration d’une fabrique : </a:t>
            </a:r>
            <a:r>
              <a:rPr lang="fr-FR" dirty="0"/>
              <a:t>dans cette façon, on construit une fabrique générique qui attend un paramètre et retourner l’objet adéquat en fonction du paramètre.</a:t>
            </a:r>
            <a:endParaRPr lang="fr-FR" b="1" dirty="0"/>
          </a:p>
          <a:p>
            <a:pPr algn="just">
              <a:lnSpc>
                <a:spcPct val="150000"/>
              </a:lnSpc>
              <a:buFont typeface="Wingdings" panose="05000000000000000000" pitchFamily="2" charset="2"/>
              <a:buChar char="Ø"/>
            </a:pPr>
            <a:r>
              <a:rPr lang="fr-FR" b="1" dirty="0"/>
              <a:t>Construction des fabriques filles : </a:t>
            </a:r>
            <a:r>
              <a:rPr lang="fr-FR" dirty="0"/>
              <a:t>dans cette méthode de fabrique ce sont ses filles qui seront en charge de la création de leurs objets respectifs</a:t>
            </a:r>
          </a:p>
        </p:txBody>
      </p:sp>
    </p:spTree>
    <p:extLst>
      <p:ext uri="{BB962C8B-B14F-4D97-AF65-F5344CB8AC3E}">
        <p14:creationId xmlns:p14="http://schemas.microsoft.com/office/powerpoint/2010/main" val="1578278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7E3471-2C06-4632-9979-0CFC76CF4FC1}"/>
              </a:ext>
            </a:extLst>
          </p:cNvPr>
          <p:cNvSpPr>
            <a:spLocks noGrp="1"/>
          </p:cNvSpPr>
          <p:nvPr>
            <p:ph type="title"/>
          </p:nvPr>
        </p:nvSpPr>
        <p:spPr/>
        <p:txBody>
          <a:bodyPr/>
          <a:lstStyle/>
          <a:p>
            <a:r>
              <a:rPr lang="fr-FR" sz="3600" b="1" dirty="0"/>
              <a:t>FACTORY METHOD</a:t>
            </a:r>
            <a:endParaRPr lang="fr-CM" dirty="0"/>
          </a:p>
        </p:txBody>
      </p:sp>
      <p:sp>
        <p:nvSpPr>
          <p:cNvPr id="3" name="Espace réservé du contenu 2">
            <a:extLst>
              <a:ext uri="{FF2B5EF4-FFF2-40B4-BE49-F238E27FC236}">
                <a16:creationId xmlns:a16="http://schemas.microsoft.com/office/drawing/2014/main" id="{FC0E6D92-B80F-4CE6-9A62-481EE63FD8B9}"/>
              </a:ext>
            </a:extLst>
          </p:cNvPr>
          <p:cNvSpPr>
            <a:spLocks noGrp="1"/>
          </p:cNvSpPr>
          <p:nvPr>
            <p:ph idx="1"/>
          </p:nvPr>
        </p:nvSpPr>
        <p:spPr/>
        <p:txBody>
          <a:bodyPr>
            <a:normAutofit/>
          </a:bodyPr>
          <a:lstStyle/>
          <a:p>
            <a:r>
              <a:rPr lang="fr-FR" sz="3200" b="1" dirty="0"/>
              <a:t>CAS PRATIQUE</a:t>
            </a:r>
          </a:p>
          <a:p>
            <a:pPr lvl="1">
              <a:buFont typeface="Wingdings" panose="05000000000000000000" pitchFamily="2" charset="2"/>
              <a:buChar char="Ø"/>
            </a:pPr>
            <a:r>
              <a:rPr lang="fr-FR" sz="3000" dirty="0"/>
              <a:t>Avec une fabrique</a:t>
            </a:r>
          </a:p>
          <a:p>
            <a:pPr lvl="2">
              <a:buFont typeface="Wingdings" panose="05000000000000000000" pitchFamily="2" charset="2"/>
              <a:buChar char="ü"/>
            </a:pPr>
            <a:r>
              <a:rPr lang="fr-FR" sz="2000" dirty="0"/>
              <a:t>on créer d’abord la classe générique</a:t>
            </a:r>
          </a:p>
          <a:p>
            <a:pPr lvl="2">
              <a:buFont typeface="Wingdings" panose="05000000000000000000" pitchFamily="2" charset="2"/>
              <a:buChar char="ü"/>
            </a:pPr>
            <a:endParaRPr lang="fr-FR" sz="2000" dirty="0"/>
          </a:p>
          <a:p>
            <a:pPr lvl="2">
              <a:buFont typeface="Wingdings" panose="05000000000000000000" pitchFamily="2" charset="2"/>
              <a:buChar char="ü"/>
            </a:pPr>
            <a:endParaRPr lang="fr-FR" sz="2000" dirty="0"/>
          </a:p>
          <a:p>
            <a:pPr lvl="2">
              <a:buFont typeface="Wingdings" panose="05000000000000000000" pitchFamily="2" charset="2"/>
              <a:buChar char="ü"/>
            </a:pPr>
            <a:endParaRPr lang="fr-FR" sz="2000" dirty="0"/>
          </a:p>
          <a:p>
            <a:pPr lvl="2">
              <a:buFont typeface="Wingdings" panose="05000000000000000000" pitchFamily="2" charset="2"/>
              <a:buChar char="ü"/>
            </a:pPr>
            <a:endParaRPr lang="fr-FR" sz="2000" dirty="0"/>
          </a:p>
          <a:p>
            <a:pPr marL="457200" lvl="1" indent="0">
              <a:buNone/>
            </a:pPr>
            <a:endParaRPr lang="fr-FR" sz="3000" dirty="0"/>
          </a:p>
        </p:txBody>
      </p:sp>
      <p:pic>
        <p:nvPicPr>
          <p:cNvPr id="5" name="Image 4">
            <a:extLst>
              <a:ext uri="{FF2B5EF4-FFF2-40B4-BE49-F238E27FC236}">
                <a16:creationId xmlns:a16="http://schemas.microsoft.com/office/drawing/2014/main" id="{D38BB663-0B45-4065-BD90-27448838712D}"/>
              </a:ext>
            </a:extLst>
          </p:cNvPr>
          <p:cNvPicPr>
            <a:picLocks noChangeAspect="1"/>
          </p:cNvPicPr>
          <p:nvPr/>
        </p:nvPicPr>
        <p:blipFill>
          <a:blip r:embed="rId2"/>
          <a:stretch>
            <a:fillRect/>
          </a:stretch>
        </p:blipFill>
        <p:spPr>
          <a:xfrm>
            <a:off x="1915705" y="3708246"/>
            <a:ext cx="6873731" cy="1534224"/>
          </a:xfrm>
          <a:prstGeom prst="rect">
            <a:avLst/>
          </a:prstGeom>
        </p:spPr>
      </p:pic>
    </p:spTree>
    <p:extLst>
      <p:ext uri="{BB962C8B-B14F-4D97-AF65-F5344CB8AC3E}">
        <p14:creationId xmlns:p14="http://schemas.microsoft.com/office/powerpoint/2010/main" val="3427260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93137150-69BF-4A26-8643-962A3B2065DF}"/>
              </a:ext>
            </a:extLst>
          </p:cNvPr>
          <p:cNvPicPr>
            <a:picLocks noChangeAspect="1"/>
          </p:cNvPicPr>
          <p:nvPr/>
        </p:nvPicPr>
        <p:blipFill>
          <a:blip r:embed="rId2"/>
          <a:stretch>
            <a:fillRect/>
          </a:stretch>
        </p:blipFill>
        <p:spPr>
          <a:xfrm>
            <a:off x="837080" y="4116743"/>
            <a:ext cx="4780657" cy="2174595"/>
          </a:xfrm>
          <a:prstGeom prst="rect">
            <a:avLst/>
          </a:prstGeom>
        </p:spPr>
      </p:pic>
      <p:sp>
        <p:nvSpPr>
          <p:cNvPr id="2" name="Titre 1">
            <a:extLst>
              <a:ext uri="{FF2B5EF4-FFF2-40B4-BE49-F238E27FC236}">
                <a16:creationId xmlns:a16="http://schemas.microsoft.com/office/drawing/2014/main" id="{137E3471-2C06-4632-9979-0CFC76CF4FC1}"/>
              </a:ext>
            </a:extLst>
          </p:cNvPr>
          <p:cNvSpPr>
            <a:spLocks noGrp="1"/>
          </p:cNvSpPr>
          <p:nvPr>
            <p:ph type="title"/>
          </p:nvPr>
        </p:nvSpPr>
        <p:spPr>
          <a:xfrm>
            <a:off x="685801" y="609600"/>
            <a:ext cx="10131425" cy="929951"/>
          </a:xfrm>
        </p:spPr>
        <p:txBody>
          <a:bodyPr/>
          <a:lstStyle/>
          <a:p>
            <a:r>
              <a:rPr lang="fr-FR" sz="3600" b="1" dirty="0"/>
              <a:t>FACTORY METHOD</a:t>
            </a:r>
            <a:endParaRPr lang="fr-CM" dirty="0"/>
          </a:p>
        </p:txBody>
      </p:sp>
      <p:sp>
        <p:nvSpPr>
          <p:cNvPr id="3" name="Espace réservé du contenu 2">
            <a:extLst>
              <a:ext uri="{FF2B5EF4-FFF2-40B4-BE49-F238E27FC236}">
                <a16:creationId xmlns:a16="http://schemas.microsoft.com/office/drawing/2014/main" id="{FC0E6D92-B80F-4CE6-9A62-481EE63FD8B9}"/>
              </a:ext>
            </a:extLst>
          </p:cNvPr>
          <p:cNvSpPr>
            <a:spLocks noGrp="1"/>
          </p:cNvSpPr>
          <p:nvPr>
            <p:ph idx="1"/>
          </p:nvPr>
        </p:nvSpPr>
        <p:spPr>
          <a:xfrm>
            <a:off x="685801" y="1539551"/>
            <a:ext cx="10131425" cy="4251649"/>
          </a:xfrm>
        </p:spPr>
        <p:txBody>
          <a:bodyPr>
            <a:normAutofit/>
          </a:bodyPr>
          <a:lstStyle/>
          <a:p>
            <a:pPr lvl="2">
              <a:buFont typeface="Wingdings" panose="05000000000000000000" pitchFamily="2" charset="2"/>
              <a:buChar char="ü"/>
            </a:pPr>
            <a:r>
              <a:rPr lang="fr-FR" sz="2000" dirty="0"/>
              <a:t>Ensuite on créer les classes filles</a:t>
            </a:r>
          </a:p>
          <a:p>
            <a:pPr lvl="2">
              <a:buFont typeface="Wingdings" panose="05000000000000000000" pitchFamily="2" charset="2"/>
              <a:buChar char="ü"/>
            </a:pPr>
            <a:endParaRPr lang="fr-FR" sz="2000" dirty="0"/>
          </a:p>
          <a:p>
            <a:pPr lvl="2">
              <a:buFont typeface="Wingdings" panose="05000000000000000000" pitchFamily="2" charset="2"/>
              <a:buChar char="ü"/>
            </a:pPr>
            <a:endParaRPr lang="fr-FR" sz="2000" dirty="0"/>
          </a:p>
          <a:p>
            <a:pPr lvl="2">
              <a:buFont typeface="Wingdings" panose="05000000000000000000" pitchFamily="2" charset="2"/>
              <a:buChar char="ü"/>
            </a:pPr>
            <a:endParaRPr lang="fr-FR" sz="2000" dirty="0"/>
          </a:p>
          <a:p>
            <a:pPr lvl="2">
              <a:buFont typeface="Wingdings" panose="05000000000000000000" pitchFamily="2" charset="2"/>
              <a:buChar char="ü"/>
            </a:pPr>
            <a:endParaRPr lang="fr-FR" sz="2000" dirty="0"/>
          </a:p>
          <a:p>
            <a:pPr lvl="2">
              <a:buFont typeface="Wingdings" panose="05000000000000000000" pitchFamily="2" charset="2"/>
              <a:buChar char="ü"/>
            </a:pPr>
            <a:endParaRPr lang="fr-FR" sz="2000" dirty="0"/>
          </a:p>
          <a:p>
            <a:pPr lvl="2">
              <a:buFont typeface="Wingdings" panose="05000000000000000000" pitchFamily="2" charset="2"/>
              <a:buChar char="ü"/>
            </a:pPr>
            <a:endParaRPr lang="fr-FR" sz="2000" dirty="0"/>
          </a:p>
          <a:p>
            <a:pPr marL="457200" lvl="1" indent="0">
              <a:buNone/>
            </a:pPr>
            <a:endParaRPr lang="fr-FR" sz="3000" dirty="0"/>
          </a:p>
        </p:txBody>
      </p:sp>
      <p:pic>
        <p:nvPicPr>
          <p:cNvPr id="6" name="Image 5">
            <a:extLst>
              <a:ext uri="{FF2B5EF4-FFF2-40B4-BE49-F238E27FC236}">
                <a16:creationId xmlns:a16="http://schemas.microsoft.com/office/drawing/2014/main" id="{A857833A-615F-485B-A8D0-80B6B19E0D8E}"/>
              </a:ext>
            </a:extLst>
          </p:cNvPr>
          <p:cNvPicPr>
            <a:picLocks noChangeAspect="1"/>
          </p:cNvPicPr>
          <p:nvPr/>
        </p:nvPicPr>
        <p:blipFill>
          <a:blip r:embed="rId3"/>
          <a:stretch>
            <a:fillRect/>
          </a:stretch>
        </p:blipFill>
        <p:spPr>
          <a:xfrm>
            <a:off x="3431794" y="2321137"/>
            <a:ext cx="4909580" cy="2215725"/>
          </a:xfrm>
          <a:prstGeom prst="rect">
            <a:avLst/>
          </a:prstGeom>
        </p:spPr>
      </p:pic>
      <p:pic>
        <p:nvPicPr>
          <p:cNvPr id="8" name="Image 7">
            <a:extLst>
              <a:ext uri="{FF2B5EF4-FFF2-40B4-BE49-F238E27FC236}">
                <a16:creationId xmlns:a16="http://schemas.microsoft.com/office/drawing/2014/main" id="{BE42EDF6-FBD5-4DC9-8378-CD35083A2349}"/>
              </a:ext>
            </a:extLst>
          </p:cNvPr>
          <p:cNvPicPr>
            <a:picLocks noChangeAspect="1"/>
          </p:cNvPicPr>
          <p:nvPr/>
        </p:nvPicPr>
        <p:blipFill>
          <a:blip r:embed="rId4"/>
          <a:stretch>
            <a:fillRect/>
          </a:stretch>
        </p:blipFill>
        <p:spPr>
          <a:xfrm>
            <a:off x="6574263" y="4073804"/>
            <a:ext cx="4780657" cy="2217534"/>
          </a:xfrm>
          <a:prstGeom prst="rect">
            <a:avLst/>
          </a:prstGeom>
        </p:spPr>
      </p:pic>
    </p:spTree>
    <p:extLst>
      <p:ext uri="{BB962C8B-B14F-4D97-AF65-F5344CB8AC3E}">
        <p14:creationId xmlns:p14="http://schemas.microsoft.com/office/powerpoint/2010/main" val="165535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7E3471-2C06-4632-9979-0CFC76CF4FC1}"/>
              </a:ext>
            </a:extLst>
          </p:cNvPr>
          <p:cNvSpPr>
            <a:spLocks noGrp="1"/>
          </p:cNvSpPr>
          <p:nvPr>
            <p:ph type="title"/>
          </p:nvPr>
        </p:nvSpPr>
        <p:spPr>
          <a:xfrm>
            <a:off x="685801" y="609600"/>
            <a:ext cx="10131425" cy="864637"/>
          </a:xfrm>
        </p:spPr>
        <p:txBody>
          <a:bodyPr/>
          <a:lstStyle/>
          <a:p>
            <a:r>
              <a:rPr lang="fr-FR" sz="3600" b="1" dirty="0"/>
              <a:t>FACTORY METHOD</a:t>
            </a:r>
            <a:endParaRPr lang="fr-CM" dirty="0"/>
          </a:p>
        </p:txBody>
      </p:sp>
      <p:sp>
        <p:nvSpPr>
          <p:cNvPr id="3" name="Espace réservé du contenu 2">
            <a:extLst>
              <a:ext uri="{FF2B5EF4-FFF2-40B4-BE49-F238E27FC236}">
                <a16:creationId xmlns:a16="http://schemas.microsoft.com/office/drawing/2014/main" id="{FC0E6D92-B80F-4CE6-9A62-481EE63FD8B9}"/>
              </a:ext>
            </a:extLst>
          </p:cNvPr>
          <p:cNvSpPr>
            <a:spLocks noGrp="1"/>
          </p:cNvSpPr>
          <p:nvPr>
            <p:ph idx="1"/>
          </p:nvPr>
        </p:nvSpPr>
        <p:spPr>
          <a:xfrm>
            <a:off x="685801" y="1474237"/>
            <a:ext cx="10131425" cy="4316963"/>
          </a:xfrm>
        </p:spPr>
        <p:txBody>
          <a:bodyPr>
            <a:normAutofit/>
          </a:bodyPr>
          <a:lstStyle/>
          <a:p>
            <a:pPr lvl="2">
              <a:buFont typeface="Wingdings" panose="05000000000000000000" pitchFamily="2" charset="2"/>
              <a:buChar char="ü"/>
            </a:pPr>
            <a:endParaRPr lang="fr-FR" sz="2000" dirty="0"/>
          </a:p>
          <a:p>
            <a:pPr lvl="2">
              <a:buFont typeface="Wingdings" panose="05000000000000000000" pitchFamily="2" charset="2"/>
              <a:buChar char="ü"/>
            </a:pPr>
            <a:r>
              <a:rPr lang="fr-FR" sz="2000" dirty="0"/>
              <a:t>Puis on créer la classe qui fabriquera les objets</a:t>
            </a:r>
          </a:p>
          <a:p>
            <a:pPr lvl="2">
              <a:buFont typeface="Wingdings" panose="05000000000000000000" pitchFamily="2" charset="2"/>
              <a:buChar char="ü"/>
            </a:pPr>
            <a:endParaRPr lang="fr-FR" sz="2000" dirty="0"/>
          </a:p>
          <a:p>
            <a:pPr lvl="2">
              <a:buFont typeface="Wingdings" panose="05000000000000000000" pitchFamily="2" charset="2"/>
              <a:buChar char="ü"/>
            </a:pPr>
            <a:endParaRPr lang="fr-FR" sz="2000" dirty="0"/>
          </a:p>
          <a:p>
            <a:pPr lvl="2">
              <a:buFont typeface="Wingdings" panose="05000000000000000000" pitchFamily="2" charset="2"/>
              <a:buChar char="ü"/>
            </a:pPr>
            <a:endParaRPr lang="fr-FR" sz="2000" dirty="0"/>
          </a:p>
          <a:p>
            <a:pPr lvl="2">
              <a:buFont typeface="Wingdings" panose="05000000000000000000" pitchFamily="2" charset="2"/>
              <a:buChar char="ü"/>
            </a:pPr>
            <a:endParaRPr lang="fr-FR" sz="2000" dirty="0"/>
          </a:p>
          <a:p>
            <a:pPr lvl="2">
              <a:buFont typeface="Wingdings" panose="05000000000000000000" pitchFamily="2" charset="2"/>
              <a:buChar char="ü"/>
            </a:pPr>
            <a:endParaRPr lang="fr-FR" sz="2000" dirty="0"/>
          </a:p>
          <a:p>
            <a:pPr lvl="2">
              <a:buFont typeface="Wingdings" panose="05000000000000000000" pitchFamily="2" charset="2"/>
              <a:buChar char="ü"/>
            </a:pPr>
            <a:endParaRPr lang="fr-FR" sz="2000" dirty="0"/>
          </a:p>
          <a:p>
            <a:pPr lvl="2">
              <a:buFont typeface="Wingdings" panose="05000000000000000000" pitchFamily="2" charset="2"/>
              <a:buChar char="ü"/>
            </a:pPr>
            <a:endParaRPr lang="fr-FR" sz="2000" dirty="0"/>
          </a:p>
          <a:p>
            <a:pPr marL="457200" lvl="1" indent="0">
              <a:buNone/>
            </a:pPr>
            <a:endParaRPr lang="fr-FR" sz="3000" dirty="0"/>
          </a:p>
        </p:txBody>
      </p:sp>
      <p:pic>
        <p:nvPicPr>
          <p:cNvPr id="6" name="Image 5">
            <a:extLst>
              <a:ext uri="{FF2B5EF4-FFF2-40B4-BE49-F238E27FC236}">
                <a16:creationId xmlns:a16="http://schemas.microsoft.com/office/drawing/2014/main" id="{249955B2-1230-4A68-99F7-6A09EE754E96}"/>
              </a:ext>
            </a:extLst>
          </p:cNvPr>
          <p:cNvPicPr>
            <a:picLocks noChangeAspect="1"/>
          </p:cNvPicPr>
          <p:nvPr/>
        </p:nvPicPr>
        <p:blipFill>
          <a:blip r:embed="rId2"/>
          <a:stretch>
            <a:fillRect/>
          </a:stretch>
        </p:blipFill>
        <p:spPr>
          <a:xfrm>
            <a:off x="2463282" y="2253532"/>
            <a:ext cx="7265436" cy="3994868"/>
          </a:xfrm>
          <a:prstGeom prst="rect">
            <a:avLst/>
          </a:prstGeom>
        </p:spPr>
      </p:pic>
    </p:spTree>
    <p:extLst>
      <p:ext uri="{BB962C8B-B14F-4D97-AF65-F5344CB8AC3E}">
        <p14:creationId xmlns:p14="http://schemas.microsoft.com/office/powerpoint/2010/main" val="1912958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7E3471-2C06-4632-9979-0CFC76CF4FC1}"/>
              </a:ext>
            </a:extLst>
          </p:cNvPr>
          <p:cNvSpPr>
            <a:spLocks noGrp="1"/>
          </p:cNvSpPr>
          <p:nvPr>
            <p:ph type="title"/>
          </p:nvPr>
        </p:nvSpPr>
        <p:spPr>
          <a:xfrm>
            <a:off x="685801" y="609601"/>
            <a:ext cx="10131425" cy="696686"/>
          </a:xfrm>
        </p:spPr>
        <p:txBody>
          <a:bodyPr/>
          <a:lstStyle/>
          <a:p>
            <a:r>
              <a:rPr lang="fr-FR" sz="3600" b="1" dirty="0"/>
              <a:t>FACTORY METHOD</a:t>
            </a:r>
            <a:endParaRPr lang="fr-CM" dirty="0"/>
          </a:p>
        </p:txBody>
      </p:sp>
      <p:sp>
        <p:nvSpPr>
          <p:cNvPr id="3" name="Espace réservé du contenu 2">
            <a:extLst>
              <a:ext uri="{FF2B5EF4-FFF2-40B4-BE49-F238E27FC236}">
                <a16:creationId xmlns:a16="http://schemas.microsoft.com/office/drawing/2014/main" id="{FC0E6D92-B80F-4CE6-9A62-481EE63FD8B9}"/>
              </a:ext>
            </a:extLst>
          </p:cNvPr>
          <p:cNvSpPr>
            <a:spLocks noGrp="1"/>
          </p:cNvSpPr>
          <p:nvPr>
            <p:ph idx="1"/>
          </p:nvPr>
        </p:nvSpPr>
        <p:spPr>
          <a:xfrm>
            <a:off x="685801" y="1306287"/>
            <a:ext cx="10131425" cy="4484913"/>
          </a:xfrm>
        </p:spPr>
        <p:txBody>
          <a:bodyPr>
            <a:normAutofit/>
          </a:bodyPr>
          <a:lstStyle/>
          <a:p>
            <a:pPr lvl="2">
              <a:buFont typeface="Wingdings" panose="05000000000000000000" pitchFamily="2" charset="2"/>
              <a:buChar char="ü"/>
            </a:pPr>
            <a:endParaRPr lang="fr-FR" sz="2000" dirty="0"/>
          </a:p>
          <a:p>
            <a:pPr lvl="2">
              <a:buFont typeface="Wingdings" panose="05000000000000000000" pitchFamily="2" charset="2"/>
              <a:buChar char="ü"/>
            </a:pPr>
            <a:r>
              <a:rPr lang="fr-FR" sz="2000" dirty="0"/>
              <a:t>Enfin on implémente le tout dans la classe principale</a:t>
            </a:r>
          </a:p>
          <a:p>
            <a:pPr lvl="2">
              <a:buFont typeface="Wingdings" panose="05000000000000000000" pitchFamily="2" charset="2"/>
              <a:buChar char="ü"/>
            </a:pPr>
            <a:endParaRPr lang="fr-FR" sz="2000" dirty="0"/>
          </a:p>
          <a:p>
            <a:pPr lvl="2">
              <a:buFont typeface="Wingdings" panose="05000000000000000000" pitchFamily="2" charset="2"/>
              <a:buChar char="ü"/>
            </a:pPr>
            <a:endParaRPr lang="fr-FR" sz="2000" dirty="0"/>
          </a:p>
          <a:p>
            <a:pPr lvl="2">
              <a:buFont typeface="Wingdings" panose="05000000000000000000" pitchFamily="2" charset="2"/>
              <a:buChar char="ü"/>
            </a:pPr>
            <a:endParaRPr lang="fr-FR" sz="2000" dirty="0"/>
          </a:p>
          <a:p>
            <a:pPr lvl="2">
              <a:buFont typeface="Wingdings" panose="05000000000000000000" pitchFamily="2" charset="2"/>
              <a:buChar char="ü"/>
            </a:pPr>
            <a:endParaRPr lang="fr-FR" sz="2000" dirty="0"/>
          </a:p>
          <a:p>
            <a:pPr lvl="2">
              <a:buFont typeface="Wingdings" panose="05000000000000000000" pitchFamily="2" charset="2"/>
              <a:buChar char="ü"/>
            </a:pPr>
            <a:endParaRPr lang="fr-FR" sz="2000" dirty="0"/>
          </a:p>
          <a:p>
            <a:pPr lvl="2">
              <a:buFont typeface="Wingdings" panose="05000000000000000000" pitchFamily="2" charset="2"/>
              <a:buChar char="ü"/>
            </a:pPr>
            <a:endParaRPr lang="fr-FR" sz="2000" dirty="0"/>
          </a:p>
          <a:p>
            <a:pPr lvl="2">
              <a:buFont typeface="Wingdings" panose="05000000000000000000" pitchFamily="2" charset="2"/>
              <a:buChar char="ü"/>
            </a:pPr>
            <a:endParaRPr lang="fr-FR" sz="2000" dirty="0"/>
          </a:p>
          <a:p>
            <a:pPr marL="457200" lvl="1" indent="0">
              <a:buNone/>
            </a:pPr>
            <a:endParaRPr lang="fr-FR" sz="3000" dirty="0"/>
          </a:p>
        </p:txBody>
      </p:sp>
      <p:pic>
        <p:nvPicPr>
          <p:cNvPr id="5" name="Image 4">
            <a:extLst>
              <a:ext uri="{FF2B5EF4-FFF2-40B4-BE49-F238E27FC236}">
                <a16:creationId xmlns:a16="http://schemas.microsoft.com/office/drawing/2014/main" id="{FCECD23B-697F-418F-AB0B-F577ECAE540A}"/>
              </a:ext>
            </a:extLst>
          </p:cNvPr>
          <p:cNvPicPr>
            <a:picLocks noChangeAspect="1"/>
          </p:cNvPicPr>
          <p:nvPr/>
        </p:nvPicPr>
        <p:blipFill>
          <a:blip r:embed="rId2"/>
          <a:stretch>
            <a:fillRect/>
          </a:stretch>
        </p:blipFill>
        <p:spPr>
          <a:xfrm>
            <a:off x="2248678" y="2261308"/>
            <a:ext cx="7694644" cy="4145522"/>
          </a:xfrm>
          <a:prstGeom prst="rect">
            <a:avLst/>
          </a:prstGeom>
        </p:spPr>
      </p:pic>
    </p:spTree>
    <p:extLst>
      <p:ext uri="{BB962C8B-B14F-4D97-AF65-F5344CB8AC3E}">
        <p14:creationId xmlns:p14="http://schemas.microsoft.com/office/powerpoint/2010/main" val="939319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965B72-B788-40EF-9C52-D984882D2561}"/>
              </a:ext>
            </a:extLst>
          </p:cNvPr>
          <p:cNvSpPr>
            <a:spLocks noGrp="1"/>
          </p:cNvSpPr>
          <p:nvPr>
            <p:ph type="title"/>
          </p:nvPr>
        </p:nvSpPr>
        <p:spPr/>
        <p:txBody>
          <a:bodyPr/>
          <a:lstStyle/>
          <a:p>
            <a:endParaRPr lang="fr-CM"/>
          </a:p>
        </p:txBody>
      </p:sp>
      <p:sp>
        <p:nvSpPr>
          <p:cNvPr id="3" name="Espace réservé du contenu 2">
            <a:extLst>
              <a:ext uri="{FF2B5EF4-FFF2-40B4-BE49-F238E27FC236}">
                <a16:creationId xmlns:a16="http://schemas.microsoft.com/office/drawing/2014/main" id="{4F4BCBC3-B94A-4BBA-B6C2-4B22A6144317}"/>
              </a:ext>
            </a:extLst>
          </p:cNvPr>
          <p:cNvSpPr>
            <a:spLocks noGrp="1"/>
          </p:cNvSpPr>
          <p:nvPr>
            <p:ph idx="1"/>
          </p:nvPr>
        </p:nvSpPr>
        <p:spPr/>
        <p:txBody>
          <a:bodyPr/>
          <a:lstStyle/>
          <a:p>
            <a:pPr>
              <a:buFont typeface="Wingdings" panose="05000000000000000000" pitchFamily="2" charset="2"/>
              <a:buChar char="Ø"/>
            </a:pPr>
            <a:r>
              <a:rPr lang="fr-FR" sz="3000" dirty="0"/>
              <a:t>Avec des fabriques filles</a:t>
            </a:r>
          </a:p>
          <a:p>
            <a:pPr lvl="1">
              <a:buFont typeface="Wingdings" panose="05000000000000000000" pitchFamily="2" charset="2"/>
              <a:buChar char="ü"/>
            </a:pPr>
            <a:r>
              <a:rPr lang="fr-FR" sz="2000" dirty="0"/>
              <a:t>on créer d’abord la classe générique</a:t>
            </a:r>
          </a:p>
          <a:p>
            <a:pPr lvl="1">
              <a:buFont typeface="Wingdings" panose="05000000000000000000" pitchFamily="2" charset="2"/>
              <a:buChar char="ü"/>
            </a:pPr>
            <a:r>
              <a:rPr lang="fr-FR" sz="2000" dirty="0"/>
              <a:t>Ensuite on </a:t>
            </a:r>
            <a:r>
              <a:rPr lang="fr-FR" sz="2000" dirty="0" err="1"/>
              <a:t>genere</a:t>
            </a:r>
            <a:r>
              <a:rPr lang="fr-FR" sz="2000" dirty="0"/>
              <a:t> les classe fille</a:t>
            </a:r>
          </a:p>
          <a:p>
            <a:pPr lvl="1">
              <a:buFont typeface="Wingdings" panose="05000000000000000000" pitchFamily="2" charset="2"/>
              <a:buChar char="ü"/>
            </a:pPr>
            <a:r>
              <a:rPr lang="fr-FR" sz="2000" dirty="0"/>
              <a:t>On créer la classe de fabrication </a:t>
            </a:r>
            <a:r>
              <a:rPr lang="fr-FR" sz="2000" dirty="0" err="1"/>
              <a:t>generique</a:t>
            </a:r>
            <a:r>
              <a:rPr lang="fr-FR" sz="2000" dirty="0"/>
              <a:t> </a:t>
            </a:r>
          </a:p>
          <a:p>
            <a:pPr lvl="1">
              <a:buFont typeface="Wingdings" panose="05000000000000000000" pitchFamily="2" charset="2"/>
              <a:buChar char="ü"/>
            </a:pPr>
            <a:r>
              <a:rPr lang="fr-FR" sz="2000" dirty="0"/>
              <a:t>Puis on créer les classe de fabrication fille</a:t>
            </a:r>
          </a:p>
          <a:p>
            <a:pPr lvl="1">
              <a:buFont typeface="Wingdings" panose="05000000000000000000" pitchFamily="2" charset="2"/>
              <a:buChar char="Ø"/>
            </a:pPr>
            <a:endParaRPr lang="fr-CM" sz="2800" dirty="0"/>
          </a:p>
          <a:p>
            <a:endParaRPr lang="fr-CM" dirty="0"/>
          </a:p>
        </p:txBody>
      </p:sp>
    </p:spTree>
    <p:extLst>
      <p:ext uri="{BB962C8B-B14F-4D97-AF65-F5344CB8AC3E}">
        <p14:creationId xmlns:p14="http://schemas.microsoft.com/office/powerpoint/2010/main" val="2701842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5FA0F3-FD44-4163-95BF-CEC3A2EB7A2D}"/>
              </a:ext>
            </a:extLst>
          </p:cNvPr>
          <p:cNvSpPr>
            <a:spLocks noGrp="1"/>
          </p:cNvSpPr>
          <p:nvPr>
            <p:ph type="ctrTitle"/>
          </p:nvPr>
        </p:nvSpPr>
        <p:spPr>
          <a:xfrm>
            <a:off x="2850776" y="1964267"/>
            <a:ext cx="8309349" cy="2421464"/>
          </a:xfrm>
        </p:spPr>
        <p:txBody>
          <a:bodyPr>
            <a:normAutofit/>
          </a:bodyPr>
          <a:lstStyle/>
          <a:p>
            <a:r>
              <a:rPr lang="fr-FR" sz="6000" b="1" dirty="0"/>
              <a:t>ABSTRACT FACTORY</a:t>
            </a:r>
          </a:p>
        </p:txBody>
      </p:sp>
      <p:sp>
        <p:nvSpPr>
          <p:cNvPr id="3" name="Sous-titre 2">
            <a:extLst>
              <a:ext uri="{FF2B5EF4-FFF2-40B4-BE49-F238E27FC236}">
                <a16:creationId xmlns:a16="http://schemas.microsoft.com/office/drawing/2014/main" id="{127DCC04-B1B5-49D1-98EC-3379FB1F4ADC}"/>
              </a:ext>
            </a:extLst>
          </p:cNvPr>
          <p:cNvSpPr>
            <a:spLocks noGrp="1"/>
          </p:cNvSpPr>
          <p:nvPr>
            <p:ph type="subTitle" idx="1"/>
          </p:nvPr>
        </p:nvSpPr>
        <p:spPr/>
        <p:txBody>
          <a:bodyPr>
            <a:normAutofit/>
          </a:bodyPr>
          <a:lstStyle/>
          <a:p>
            <a:r>
              <a:rPr lang="fr-FR" sz="3200" dirty="0"/>
              <a:t> </a:t>
            </a:r>
            <a:endParaRPr lang="fr-CM" sz="3200" dirty="0"/>
          </a:p>
        </p:txBody>
      </p:sp>
    </p:spTree>
    <p:extLst>
      <p:ext uri="{BB962C8B-B14F-4D97-AF65-F5344CB8AC3E}">
        <p14:creationId xmlns:p14="http://schemas.microsoft.com/office/powerpoint/2010/main" val="3176242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63EE4E-9AB4-401D-AD13-20FF1EE941D3}"/>
              </a:ext>
            </a:extLst>
          </p:cNvPr>
          <p:cNvSpPr>
            <a:spLocks noGrp="1"/>
          </p:cNvSpPr>
          <p:nvPr>
            <p:ph type="title"/>
          </p:nvPr>
        </p:nvSpPr>
        <p:spPr/>
        <p:txBody>
          <a:bodyPr/>
          <a:lstStyle/>
          <a:p>
            <a:r>
              <a:rPr lang="fr-FR" sz="3600" b="1" dirty="0"/>
              <a:t>ABSTRACT FACTORY</a:t>
            </a:r>
            <a:endParaRPr lang="fr-CM" dirty="0"/>
          </a:p>
        </p:txBody>
      </p:sp>
      <p:sp>
        <p:nvSpPr>
          <p:cNvPr id="3" name="Espace réservé du contenu 2">
            <a:extLst>
              <a:ext uri="{FF2B5EF4-FFF2-40B4-BE49-F238E27FC236}">
                <a16:creationId xmlns:a16="http://schemas.microsoft.com/office/drawing/2014/main" id="{840DB381-479A-4404-B1FD-BDE359404344}"/>
              </a:ext>
            </a:extLst>
          </p:cNvPr>
          <p:cNvSpPr>
            <a:spLocks noGrp="1"/>
          </p:cNvSpPr>
          <p:nvPr>
            <p:ph idx="1"/>
          </p:nvPr>
        </p:nvSpPr>
        <p:spPr/>
        <p:txBody>
          <a:bodyPr/>
          <a:lstStyle/>
          <a:p>
            <a:pPr marL="0" indent="0">
              <a:buNone/>
            </a:pPr>
            <a:r>
              <a:rPr lang="fr-FR" sz="2400" b="1" dirty="0"/>
              <a:t>DEFINITION</a:t>
            </a:r>
          </a:p>
          <a:p>
            <a:pPr marL="0" indent="0">
              <a:buNone/>
            </a:pPr>
            <a:r>
              <a:rPr lang="fr-CM" sz="1800" dirty="0"/>
              <a:t>Il s’agit une méthode qui consiste a créer des objets dont on connait le type mais pas la </a:t>
            </a:r>
            <a:r>
              <a:rPr lang="fr-CM" sz="1800" dirty="0" err="1"/>
              <a:t>categorie</a:t>
            </a:r>
            <a:r>
              <a:rPr lang="fr-CM" sz="1800" dirty="0"/>
              <a:t> avant d’avoir exécuter le programme</a:t>
            </a:r>
            <a:endParaRPr lang="fr-CM" dirty="0"/>
          </a:p>
        </p:txBody>
      </p:sp>
    </p:spTree>
    <p:extLst>
      <p:ext uri="{BB962C8B-B14F-4D97-AF65-F5344CB8AC3E}">
        <p14:creationId xmlns:p14="http://schemas.microsoft.com/office/powerpoint/2010/main" val="215243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63EE4E-9AB4-401D-AD13-20FF1EE941D3}"/>
              </a:ext>
            </a:extLst>
          </p:cNvPr>
          <p:cNvSpPr>
            <a:spLocks noGrp="1"/>
          </p:cNvSpPr>
          <p:nvPr>
            <p:ph type="title"/>
          </p:nvPr>
        </p:nvSpPr>
        <p:spPr>
          <a:xfrm>
            <a:off x="685801" y="609601"/>
            <a:ext cx="10131425" cy="827314"/>
          </a:xfrm>
        </p:spPr>
        <p:txBody>
          <a:bodyPr/>
          <a:lstStyle/>
          <a:p>
            <a:r>
              <a:rPr lang="fr-FR" sz="3600" b="1" dirty="0"/>
              <a:t>ABSTRACT FACTORY</a:t>
            </a:r>
            <a:endParaRPr lang="fr-CM" dirty="0"/>
          </a:p>
        </p:txBody>
      </p:sp>
      <p:sp>
        <p:nvSpPr>
          <p:cNvPr id="3" name="Espace réservé du contenu 2">
            <a:extLst>
              <a:ext uri="{FF2B5EF4-FFF2-40B4-BE49-F238E27FC236}">
                <a16:creationId xmlns:a16="http://schemas.microsoft.com/office/drawing/2014/main" id="{840DB381-479A-4404-B1FD-BDE359404344}"/>
              </a:ext>
            </a:extLst>
          </p:cNvPr>
          <p:cNvSpPr>
            <a:spLocks noGrp="1"/>
          </p:cNvSpPr>
          <p:nvPr>
            <p:ph idx="1"/>
          </p:nvPr>
        </p:nvSpPr>
        <p:spPr>
          <a:xfrm>
            <a:off x="685801" y="1436915"/>
            <a:ext cx="10131425" cy="4973216"/>
          </a:xfrm>
        </p:spPr>
        <p:txBody>
          <a:bodyPr>
            <a:normAutofit/>
          </a:bodyPr>
          <a:lstStyle/>
          <a:p>
            <a:pPr>
              <a:lnSpc>
                <a:spcPct val="120000"/>
              </a:lnSpc>
            </a:pPr>
            <a:r>
              <a:rPr lang="fr-FR" sz="3200" b="1" dirty="0"/>
              <a:t>POURQUOI ET COMMENT L’UTILISER</a:t>
            </a:r>
          </a:p>
          <a:p>
            <a:pPr>
              <a:lnSpc>
                <a:spcPct val="120000"/>
              </a:lnSpc>
            </a:pPr>
            <a:r>
              <a:rPr lang="fr-FR" sz="2400" b="1" dirty="0"/>
              <a:t>POURQUOI</a:t>
            </a:r>
          </a:p>
          <a:p>
            <a:pPr marL="0" indent="0">
              <a:lnSpc>
                <a:spcPct val="120000"/>
              </a:lnSpc>
              <a:buNone/>
            </a:pPr>
            <a:r>
              <a:rPr lang="fr-FR" sz="1800" dirty="0"/>
              <a:t>Lors du développement d’une bonne application il y a plusieurs principe qui doivent être respecte et notamment l’utilisation de la « Factory » met en évidence plusieurs de ces principes :</a:t>
            </a:r>
          </a:p>
          <a:p>
            <a:r>
              <a:rPr lang="fr-FR" b="1" dirty="0"/>
              <a:t>Le polymorphisme</a:t>
            </a:r>
            <a:r>
              <a:rPr lang="fr-FR" dirty="0"/>
              <a:t> : Lors de l'utilisation du design pattern Factory, les méthodes abstraites définies dans les classes abstraites ou les interfaces sont implémentées uniquement par les classes dérivées. Cela permet de produire des résultats différents en fonction de la classe instanciée, tout en utilisant une même interface.</a:t>
            </a:r>
          </a:p>
          <a:p>
            <a:r>
              <a:rPr lang="fr-FR" b="1" dirty="0"/>
              <a:t>Indépendance du système principal</a:t>
            </a:r>
            <a:r>
              <a:rPr lang="fr-FR" dirty="0"/>
              <a:t> : Le système principal reste découplé des objets qu'il manipule. De plus, il peut générer plusieurs objets appartenant à une même famille, garantissant une meilleure extensibilité et flexibilité.</a:t>
            </a:r>
          </a:p>
          <a:p>
            <a:pPr>
              <a:lnSpc>
                <a:spcPct val="120000"/>
              </a:lnSpc>
              <a:buFont typeface="Wingdings" panose="05000000000000000000" pitchFamily="2" charset="2"/>
              <a:buChar char="Ø"/>
            </a:pPr>
            <a:endParaRPr lang="fr-FR" sz="1800" dirty="0"/>
          </a:p>
        </p:txBody>
      </p:sp>
    </p:spTree>
    <p:extLst>
      <p:ext uri="{BB962C8B-B14F-4D97-AF65-F5344CB8AC3E}">
        <p14:creationId xmlns:p14="http://schemas.microsoft.com/office/powerpoint/2010/main" val="671957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63EE4E-9AB4-401D-AD13-20FF1EE941D3}"/>
              </a:ext>
            </a:extLst>
          </p:cNvPr>
          <p:cNvSpPr>
            <a:spLocks noGrp="1"/>
          </p:cNvSpPr>
          <p:nvPr>
            <p:ph type="title"/>
          </p:nvPr>
        </p:nvSpPr>
        <p:spPr/>
        <p:txBody>
          <a:bodyPr/>
          <a:lstStyle/>
          <a:p>
            <a:r>
              <a:rPr lang="fr-FR" sz="3600" b="1" dirty="0"/>
              <a:t>ABSTRACT FACTORY</a:t>
            </a:r>
            <a:endParaRPr lang="fr-CM" dirty="0"/>
          </a:p>
        </p:txBody>
      </p:sp>
      <p:sp>
        <p:nvSpPr>
          <p:cNvPr id="3" name="Espace réservé du contenu 2">
            <a:extLst>
              <a:ext uri="{FF2B5EF4-FFF2-40B4-BE49-F238E27FC236}">
                <a16:creationId xmlns:a16="http://schemas.microsoft.com/office/drawing/2014/main" id="{840DB381-479A-4404-B1FD-BDE359404344}"/>
              </a:ext>
            </a:extLst>
          </p:cNvPr>
          <p:cNvSpPr>
            <a:spLocks noGrp="1"/>
          </p:cNvSpPr>
          <p:nvPr>
            <p:ph idx="1"/>
          </p:nvPr>
        </p:nvSpPr>
        <p:spPr/>
        <p:txBody>
          <a:bodyPr>
            <a:normAutofit lnSpcReduction="10000"/>
          </a:bodyPr>
          <a:lstStyle/>
          <a:p>
            <a:r>
              <a:rPr lang="fr-FR" sz="2400" b="1" dirty="0"/>
              <a:t>COMMENT</a:t>
            </a:r>
          </a:p>
          <a:p>
            <a:pPr marL="0" indent="0">
              <a:buNone/>
            </a:pPr>
            <a:r>
              <a:rPr lang="fr-FR" sz="2000" dirty="0"/>
              <a:t>Contrairement au pattern Factory, il n’y a qu’une façon simple de le faire mais en étape :</a:t>
            </a:r>
          </a:p>
          <a:p>
            <a:pPr>
              <a:buFont typeface="Wingdings" panose="05000000000000000000" pitchFamily="2" charset="2"/>
              <a:buChar char="Ø"/>
            </a:pPr>
            <a:r>
              <a:rPr lang="fr-FR" sz="2000" b="1" dirty="0"/>
              <a:t>1</a:t>
            </a:r>
            <a:r>
              <a:rPr lang="fr-FR" sz="2000" b="1" baseline="30000" dirty="0"/>
              <a:t>er</a:t>
            </a:r>
            <a:r>
              <a:rPr lang="fr-FR" sz="2000" b="1" dirty="0"/>
              <a:t> étape : </a:t>
            </a:r>
            <a:r>
              <a:rPr lang="fr-FR" sz="2000" dirty="0"/>
              <a:t>déclaration de </a:t>
            </a:r>
            <a:r>
              <a:rPr lang="fr-FR" sz="2000" b="1" dirty="0"/>
              <a:t>la classe abstraite </a:t>
            </a:r>
            <a:r>
              <a:rPr lang="fr-FR" sz="2000" dirty="0"/>
              <a:t>qui contient les classe abstraite pour créer les objets de la même famille;</a:t>
            </a:r>
            <a:endParaRPr lang="fr-FR" sz="2000" b="1" dirty="0"/>
          </a:p>
          <a:p>
            <a:pPr>
              <a:buFont typeface="Wingdings" panose="05000000000000000000" pitchFamily="2" charset="2"/>
              <a:buChar char="Ø"/>
            </a:pPr>
            <a:r>
              <a:rPr lang="fr-FR" sz="2000" b="1" dirty="0"/>
              <a:t>2</a:t>
            </a:r>
            <a:r>
              <a:rPr lang="fr-FR" sz="2000" b="1" baseline="30000" dirty="0"/>
              <a:t>e</a:t>
            </a:r>
            <a:r>
              <a:rPr lang="fr-FR" sz="2000" b="1" dirty="0"/>
              <a:t> étape : </a:t>
            </a:r>
            <a:r>
              <a:rPr lang="fr-FR" sz="2000" dirty="0"/>
              <a:t>déclaration des classes concrètes qui implémentent respectivement les méthodes abstraites de création des objets;</a:t>
            </a:r>
          </a:p>
          <a:p>
            <a:pPr>
              <a:buFont typeface="Wingdings" panose="05000000000000000000" pitchFamily="2" charset="2"/>
              <a:buChar char="Ø"/>
            </a:pPr>
            <a:r>
              <a:rPr lang="fr-FR" sz="2000" b="1" dirty="0"/>
              <a:t>3</a:t>
            </a:r>
            <a:r>
              <a:rPr lang="fr-FR" sz="2000" b="1" baseline="30000" dirty="0"/>
              <a:t>e</a:t>
            </a:r>
            <a:r>
              <a:rPr lang="fr-FR" sz="2000" b="1" dirty="0"/>
              <a:t> étape : </a:t>
            </a:r>
            <a:r>
              <a:rPr lang="fr-FR" sz="2000" dirty="0"/>
              <a:t>déclaration des classes génériques de chaque entité de indépendant de leur famille;</a:t>
            </a:r>
            <a:endParaRPr lang="fr-FR" sz="2000" b="1" dirty="0"/>
          </a:p>
          <a:p>
            <a:pPr>
              <a:buFont typeface="Wingdings" panose="05000000000000000000" pitchFamily="2" charset="2"/>
              <a:buChar char="Ø"/>
            </a:pPr>
            <a:r>
              <a:rPr lang="fr-FR" sz="2000" b="1" dirty="0"/>
              <a:t>4</a:t>
            </a:r>
            <a:r>
              <a:rPr lang="fr-FR" sz="2000" b="1" baseline="30000" dirty="0"/>
              <a:t>e</a:t>
            </a:r>
            <a:r>
              <a:rPr lang="fr-FR" sz="2000" b="1" dirty="0"/>
              <a:t> étape : </a:t>
            </a:r>
            <a:r>
              <a:rPr lang="fr-FR" sz="2000" dirty="0"/>
              <a:t>déclaration des classes filles par famille;</a:t>
            </a:r>
            <a:endParaRPr lang="fr-FR" sz="3200" b="1" dirty="0"/>
          </a:p>
          <a:p>
            <a:endParaRPr lang="fr-CM" sz="3200" b="1" dirty="0"/>
          </a:p>
        </p:txBody>
      </p:sp>
    </p:spTree>
    <p:extLst>
      <p:ext uri="{BB962C8B-B14F-4D97-AF65-F5344CB8AC3E}">
        <p14:creationId xmlns:p14="http://schemas.microsoft.com/office/powerpoint/2010/main" val="1836784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7F7DC9-E0FA-42D7-8CED-1228CDF11809}"/>
              </a:ext>
            </a:extLst>
          </p:cNvPr>
          <p:cNvSpPr>
            <a:spLocks noGrp="1"/>
          </p:cNvSpPr>
          <p:nvPr>
            <p:ph type="title"/>
          </p:nvPr>
        </p:nvSpPr>
        <p:spPr>
          <a:xfrm>
            <a:off x="685801" y="609601"/>
            <a:ext cx="10131425" cy="959223"/>
          </a:xfrm>
        </p:spPr>
        <p:txBody>
          <a:bodyPr/>
          <a:lstStyle/>
          <a:p>
            <a:pPr algn="ctr"/>
            <a:r>
              <a:rPr lang="fr-FR" b="1" dirty="0"/>
              <a:t>PLAN</a:t>
            </a:r>
            <a:endParaRPr lang="fr-CM" b="1" dirty="0"/>
          </a:p>
        </p:txBody>
      </p:sp>
      <p:sp>
        <p:nvSpPr>
          <p:cNvPr id="3" name="Espace réservé du contenu 2">
            <a:extLst>
              <a:ext uri="{FF2B5EF4-FFF2-40B4-BE49-F238E27FC236}">
                <a16:creationId xmlns:a16="http://schemas.microsoft.com/office/drawing/2014/main" id="{4F5EC749-7FC6-427A-A203-CA11A1FCE95D}"/>
              </a:ext>
            </a:extLst>
          </p:cNvPr>
          <p:cNvSpPr>
            <a:spLocks noGrp="1"/>
          </p:cNvSpPr>
          <p:nvPr>
            <p:ph idx="1"/>
          </p:nvPr>
        </p:nvSpPr>
        <p:spPr>
          <a:xfrm>
            <a:off x="685801" y="1452282"/>
            <a:ext cx="10131425" cy="4921624"/>
          </a:xfrm>
        </p:spPr>
        <p:txBody>
          <a:bodyPr>
            <a:normAutofit fontScale="92500" lnSpcReduction="10000"/>
          </a:bodyPr>
          <a:lstStyle/>
          <a:p>
            <a:pPr>
              <a:buFont typeface="Wingdings" panose="05000000000000000000" pitchFamily="2" charset="2"/>
              <a:buChar char="Ø"/>
            </a:pPr>
            <a:r>
              <a:rPr lang="fr-FR" dirty="0"/>
              <a:t>PRESENTATION DES PATRONS DE CONCEPTION</a:t>
            </a:r>
          </a:p>
          <a:p>
            <a:pPr lvl="1">
              <a:buFont typeface="Arial" panose="020B0604020202020204" pitchFamily="34" charset="0"/>
              <a:buChar char="•"/>
            </a:pPr>
            <a:r>
              <a:rPr lang="fr-FR" dirty="0"/>
              <a:t>Définition</a:t>
            </a:r>
          </a:p>
          <a:p>
            <a:pPr lvl="1">
              <a:buFont typeface="Arial" panose="020B0604020202020204" pitchFamily="34" charset="0"/>
              <a:buChar char="•"/>
            </a:pPr>
            <a:r>
              <a:rPr lang="fr-FR" dirty="0"/>
              <a:t>Mission </a:t>
            </a:r>
          </a:p>
          <a:p>
            <a:pPr lvl="1">
              <a:buFont typeface="Arial" panose="020B0604020202020204" pitchFamily="34" charset="0"/>
              <a:buChar char="•"/>
            </a:pPr>
            <a:r>
              <a:rPr lang="fr-FR" dirty="0"/>
              <a:t>Liste des patrons</a:t>
            </a:r>
          </a:p>
          <a:p>
            <a:pPr>
              <a:buFont typeface="Wingdings" panose="05000000000000000000" pitchFamily="2" charset="2"/>
              <a:buChar char="Ø"/>
            </a:pPr>
            <a:r>
              <a:rPr lang="fr-FR" dirty="0"/>
              <a:t>PRESENTATION DE FACTORY METHOD</a:t>
            </a:r>
          </a:p>
          <a:p>
            <a:pPr lvl="1">
              <a:buFont typeface="Arial" panose="020B0604020202020204" pitchFamily="34" charset="0"/>
              <a:buChar char="•"/>
            </a:pPr>
            <a:r>
              <a:rPr lang="fr-FR" dirty="0"/>
              <a:t>Définition</a:t>
            </a:r>
          </a:p>
          <a:p>
            <a:pPr lvl="1">
              <a:buFont typeface="Arial" panose="020B0604020202020204" pitchFamily="34" charset="0"/>
              <a:buChar char="•"/>
            </a:pPr>
            <a:r>
              <a:rPr lang="fr-FR" dirty="0"/>
              <a:t>Pourquoi et comment l’utilisation</a:t>
            </a:r>
          </a:p>
          <a:p>
            <a:pPr lvl="1">
              <a:buFont typeface="Arial" panose="020B0604020202020204" pitchFamily="34" charset="0"/>
              <a:buChar char="•"/>
            </a:pPr>
            <a:r>
              <a:rPr lang="fr-FR" dirty="0"/>
              <a:t>Présentation du modèle</a:t>
            </a:r>
          </a:p>
          <a:p>
            <a:pPr lvl="1">
              <a:buFont typeface="Arial" panose="020B0604020202020204" pitchFamily="34" charset="0"/>
              <a:buChar char="•"/>
            </a:pPr>
            <a:r>
              <a:rPr lang="fr-FR" dirty="0"/>
              <a:t>Cas pratique</a:t>
            </a:r>
          </a:p>
          <a:p>
            <a:pPr>
              <a:buFont typeface="Wingdings" panose="05000000000000000000" pitchFamily="2" charset="2"/>
              <a:buChar char="Ø"/>
            </a:pPr>
            <a:r>
              <a:rPr lang="fr-FR" dirty="0"/>
              <a:t>PRESENTATION DE ABSTRACT FACTORY</a:t>
            </a:r>
          </a:p>
          <a:p>
            <a:pPr lvl="1">
              <a:buFont typeface="Arial" panose="020B0604020202020204" pitchFamily="34" charset="0"/>
              <a:buChar char="•"/>
            </a:pPr>
            <a:r>
              <a:rPr lang="fr-FR" dirty="0"/>
              <a:t>Définition</a:t>
            </a:r>
          </a:p>
          <a:p>
            <a:pPr lvl="1">
              <a:buFont typeface="Arial" panose="020B0604020202020204" pitchFamily="34" charset="0"/>
              <a:buChar char="•"/>
            </a:pPr>
            <a:r>
              <a:rPr lang="fr-FR" dirty="0"/>
              <a:t>Pourquoi et comment l’utilisation</a:t>
            </a:r>
          </a:p>
          <a:p>
            <a:pPr lvl="1">
              <a:buFont typeface="Arial" panose="020B0604020202020204" pitchFamily="34" charset="0"/>
              <a:buChar char="•"/>
            </a:pPr>
            <a:r>
              <a:rPr lang="fr-FR" dirty="0"/>
              <a:t>Présentation du modèle</a:t>
            </a:r>
          </a:p>
          <a:p>
            <a:pPr lvl="1">
              <a:buFont typeface="Arial" panose="020B0604020202020204" pitchFamily="34" charset="0"/>
              <a:buChar char="•"/>
            </a:pPr>
            <a:r>
              <a:rPr lang="fr-FR" dirty="0"/>
              <a:t>Cas pratique</a:t>
            </a:r>
          </a:p>
        </p:txBody>
      </p:sp>
    </p:spTree>
    <p:extLst>
      <p:ext uri="{BB962C8B-B14F-4D97-AF65-F5344CB8AC3E}">
        <p14:creationId xmlns:p14="http://schemas.microsoft.com/office/powerpoint/2010/main" val="2536124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1FEABE-24E9-49DA-BA55-F2357ECF510F}"/>
              </a:ext>
            </a:extLst>
          </p:cNvPr>
          <p:cNvSpPr>
            <a:spLocks noGrp="1"/>
          </p:cNvSpPr>
          <p:nvPr>
            <p:ph type="title"/>
          </p:nvPr>
        </p:nvSpPr>
        <p:spPr/>
        <p:txBody>
          <a:bodyPr/>
          <a:lstStyle/>
          <a:p>
            <a:endParaRPr lang="fr-CM"/>
          </a:p>
        </p:txBody>
      </p:sp>
      <p:sp>
        <p:nvSpPr>
          <p:cNvPr id="3" name="Espace réservé du contenu 2">
            <a:extLst>
              <a:ext uri="{FF2B5EF4-FFF2-40B4-BE49-F238E27FC236}">
                <a16:creationId xmlns:a16="http://schemas.microsoft.com/office/drawing/2014/main" id="{33CB73D2-977E-4730-8F12-E1F5F720DCB5}"/>
              </a:ext>
            </a:extLst>
          </p:cNvPr>
          <p:cNvSpPr>
            <a:spLocks noGrp="1"/>
          </p:cNvSpPr>
          <p:nvPr>
            <p:ph idx="1"/>
          </p:nvPr>
        </p:nvSpPr>
        <p:spPr/>
        <p:txBody>
          <a:bodyPr>
            <a:normAutofit/>
          </a:bodyPr>
          <a:lstStyle/>
          <a:p>
            <a:r>
              <a:rPr lang="fr-FR" sz="4000" b="1" dirty="0"/>
              <a:t>CAS PRATIQUE</a:t>
            </a:r>
            <a:endParaRPr lang="fr-CM" sz="4000" b="1" dirty="0"/>
          </a:p>
        </p:txBody>
      </p:sp>
    </p:spTree>
    <p:extLst>
      <p:ext uri="{BB962C8B-B14F-4D97-AF65-F5344CB8AC3E}">
        <p14:creationId xmlns:p14="http://schemas.microsoft.com/office/powerpoint/2010/main" val="3312109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5FA0F3-FD44-4163-95BF-CEC3A2EB7A2D}"/>
              </a:ext>
            </a:extLst>
          </p:cNvPr>
          <p:cNvSpPr>
            <a:spLocks noGrp="1"/>
          </p:cNvSpPr>
          <p:nvPr>
            <p:ph type="ctrTitle"/>
          </p:nvPr>
        </p:nvSpPr>
        <p:spPr>
          <a:xfrm>
            <a:off x="2850776" y="1964267"/>
            <a:ext cx="8309349" cy="2421464"/>
          </a:xfrm>
        </p:spPr>
        <p:txBody>
          <a:bodyPr>
            <a:normAutofit/>
          </a:bodyPr>
          <a:lstStyle/>
          <a:p>
            <a:r>
              <a:rPr lang="fr-FR" sz="4400" b="1" dirty="0"/>
              <a:t>PRESENTATION DES PATRONS DE CONCEPTION</a:t>
            </a:r>
          </a:p>
        </p:txBody>
      </p:sp>
      <p:sp>
        <p:nvSpPr>
          <p:cNvPr id="3" name="Sous-titre 2">
            <a:extLst>
              <a:ext uri="{FF2B5EF4-FFF2-40B4-BE49-F238E27FC236}">
                <a16:creationId xmlns:a16="http://schemas.microsoft.com/office/drawing/2014/main" id="{127DCC04-B1B5-49D1-98EC-3379FB1F4ADC}"/>
              </a:ext>
            </a:extLst>
          </p:cNvPr>
          <p:cNvSpPr>
            <a:spLocks noGrp="1"/>
          </p:cNvSpPr>
          <p:nvPr>
            <p:ph type="subTitle" idx="1"/>
          </p:nvPr>
        </p:nvSpPr>
        <p:spPr/>
        <p:txBody>
          <a:bodyPr>
            <a:normAutofit/>
          </a:bodyPr>
          <a:lstStyle/>
          <a:p>
            <a:r>
              <a:rPr lang="fr-FR" sz="3200" dirty="0"/>
              <a:t> </a:t>
            </a:r>
            <a:endParaRPr lang="fr-CM" sz="3200" dirty="0"/>
          </a:p>
        </p:txBody>
      </p:sp>
    </p:spTree>
    <p:extLst>
      <p:ext uri="{BB962C8B-B14F-4D97-AF65-F5344CB8AC3E}">
        <p14:creationId xmlns:p14="http://schemas.microsoft.com/office/powerpoint/2010/main" val="1095801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B818EF-61C7-45F1-A7E9-244DFABDA011}"/>
              </a:ext>
            </a:extLst>
          </p:cNvPr>
          <p:cNvSpPr>
            <a:spLocks noGrp="1"/>
          </p:cNvSpPr>
          <p:nvPr>
            <p:ph type="title"/>
          </p:nvPr>
        </p:nvSpPr>
        <p:spPr>
          <a:xfrm>
            <a:off x="685801" y="609600"/>
            <a:ext cx="10131425" cy="1004047"/>
          </a:xfrm>
        </p:spPr>
        <p:txBody>
          <a:bodyPr>
            <a:normAutofit/>
          </a:bodyPr>
          <a:lstStyle/>
          <a:p>
            <a:pPr algn="ctr"/>
            <a:r>
              <a:rPr lang="fr-FR" sz="4000" b="1" dirty="0"/>
              <a:t>PRESENTATION DES PATRONS DE CONCEPTION</a:t>
            </a:r>
            <a:endParaRPr lang="fr-CM" sz="4000" b="1" dirty="0"/>
          </a:p>
        </p:txBody>
      </p:sp>
      <p:sp>
        <p:nvSpPr>
          <p:cNvPr id="3" name="Espace réservé du contenu 2">
            <a:extLst>
              <a:ext uri="{FF2B5EF4-FFF2-40B4-BE49-F238E27FC236}">
                <a16:creationId xmlns:a16="http://schemas.microsoft.com/office/drawing/2014/main" id="{F4B4DE88-9F2F-4CF0-B4C8-1AF708C66B2E}"/>
              </a:ext>
            </a:extLst>
          </p:cNvPr>
          <p:cNvSpPr>
            <a:spLocks noGrp="1"/>
          </p:cNvSpPr>
          <p:nvPr>
            <p:ph idx="1"/>
          </p:nvPr>
        </p:nvSpPr>
        <p:spPr>
          <a:xfrm>
            <a:off x="685801" y="1613647"/>
            <a:ext cx="10131425" cy="4177553"/>
          </a:xfrm>
        </p:spPr>
        <p:txBody>
          <a:bodyPr>
            <a:normAutofit/>
          </a:bodyPr>
          <a:lstStyle/>
          <a:p>
            <a:pPr lvl="1">
              <a:buFont typeface="Arial" panose="020B0604020202020204" pitchFamily="34" charset="0"/>
              <a:buChar char="•"/>
            </a:pPr>
            <a:r>
              <a:rPr lang="fr-FR" sz="3600" dirty="0"/>
              <a:t>Définition</a:t>
            </a:r>
          </a:p>
          <a:p>
            <a:pPr marL="354013" lvl="1" indent="354013">
              <a:buNone/>
            </a:pPr>
            <a:r>
              <a:rPr lang="fr-FR" sz="2400" dirty="0"/>
              <a:t>Un patron de conception est un solution générique et réutilisable pour pouvoir résoudre des problèmes récurrents par rapport a un contexte donnée. </a:t>
            </a:r>
          </a:p>
          <a:p>
            <a:pPr lvl="1">
              <a:buFont typeface="Arial" panose="020B0604020202020204" pitchFamily="34" charset="0"/>
              <a:buChar char="•"/>
            </a:pPr>
            <a:r>
              <a:rPr lang="fr-FR" sz="3600" dirty="0"/>
              <a:t>Mission</a:t>
            </a:r>
            <a:r>
              <a:rPr lang="fr-FR" dirty="0"/>
              <a:t> </a:t>
            </a:r>
          </a:p>
          <a:p>
            <a:pPr marL="354013" lvl="1" indent="365125">
              <a:buNone/>
            </a:pPr>
            <a:r>
              <a:rPr lang="fr-FR" sz="2400" dirty="0"/>
              <a:t>Le but principal des patrons de conception est de faciliter l’efficacité et la gestion du code dans sa conception pour un développement correct, une adaptation facile et une maintenance aisée.</a:t>
            </a:r>
          </a:p>
        </p:txBody>
      </p:sp>
    </p:spTree>
    <p:extLst>
      <p:ext uri="{BB962C8B-B14F-4D97-AF65-F5344CB8AC3E}">
        <p14:creationId xmlns:p14="http://schemas.microsoft.com/office/powerpoint/2010/main" val="932442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B0F558-71D8-40CD-A90B-4F6EE2B612EF}"/>
              </a:ext>
            </a:extLst>
          </p:cNvPr>
          <p:cNvSpPr>
            <a:spLocks noGrp="1"/>
          </p:cNvSpPr>
          <p:nvPr>
            <p:ph type="title"/>
          </p:nvPr>
        </p:nvSpPr>
        <p:spPr>
          <a:xfrm>
            <a:off x="685801" y="609600"/>
            <a:ext cx="10131425" cy="873967"/>
          </a:xfrm>
        </p:spPr>
        <p:txBody>
          <a:bodyPr/>
          <a:lstStyle/>
          <a:p>
            <a:r>
              <a:rPr lang="fr-FR" sz="3600" b="1" dirty="0"/>
              <a:t>PRESENTATION DES PATRONS DE CONCEPTION</a:t>
            </a:r>
            <a:endParaRPr lang="fr-CM" b="1" dirty="0"/>
          </a:p>
        </p:txBody>
      </p:sp>
      <p:sp>
        <p:nvSpPr>
          <p:cNvPr id="3" name="Espace réservé du contenu 2">
            <a:extLst>
              <a:ext uri="{FF2B5EF4-FFF2-40B4-BE49-F238E27FC236}">
                <a16:creationId xmlns:a16="http://schemas.microsoft.com/office/drawing/2014/main" id="{3BF4436F-687C-4BCA-811B-6CEC90BAA724}"/>
              </a:ext>
            </a:extLst>
          </p:cNvPr>
          <p:cNvSpPr>
            <a:spLocks noGrp="1"/>
          </p:cNvSpPr>
          <p:nvPr>
            <p:ph idx="1"/>
          </p:nvPr>
        </p:nvSpPr>
        <p:spPr>
          <a:xfrm>
            <a:off x="685801" y="1483567"/>
            <a:ext cx="10131425" cy="5122506"/>
          </a:xfrm>
        </p:spPr>
        <p:txBody>
          <a:bodyPr>
            <a:normAutofit fontScale="25000" lnSpcReduction="20000"/>
          </a:bodyPr>
          <a:lstStyle/>
          <a:p>
            <a:pPr marL="354013" indent="365125">
              <a:lnSpc>
                <a:spcPct val="170000"/>
              </a:lnSpc>
              <a:buNone/>
            </a:pPr>
            <a:r>
              <a:rPr lang="fr-FR" sz="7200" dirty="0"/>
              <a:t>Quelque soit la tache que l’on souhaite réaliser, il existe des normes ou schéma que l’on appelle </a:t>
            </a:r>
            <a:r>
              <a:rPr lang="fr-FR" sz="7200" b="1" dirty="0"/>
              <a:t>patron </a:t>
            </a:r>
            <a:r>
              <a:rPr lang="fr-FR" sz="7200" dirty="0"/>
              <a:t>ressemble par catégories</a:t>
            </a:r>
          </a:p>
          <a:p>
            <a:pPr lvl="1">
              <a:lnSpc>
                <a:spcPct val="170000"/>
              </a:lnSpc>
            </a:pPr>
            <a:r>
              <a:rPr lang="fr-FR" sz="11200" dirty="0"/>
              <a:t>Liste des patrons</a:t>
            </a:r>
          </a:p>
          <a:p>
            <a:pPr lvl="2">
              <a:lnSpc>
                <a:spcPct val="170000"/>
              </a:lnSpc>
              <a:buFont typeface="Wingdings" panose="05000000000000000000" pitchFamily="2" charset="2"/>
              <a:buChar char="v"/>
            </a:pPr>
            <a:r>
              <a:rPr lang="fr-FR" sz="7200" b="1" dirty="0"/>
              <a:t>Les patrons construction : </a:t>
            </a:r>
            <a:r>
              <a:rPr lang="fr-FR" sz="7200" dirty="0"/>
              <a:t>il s’agit des modèles de modélisation dont on se sert pour organiser une création des objets en restants les principes de forte cohésion et de faible couplage.</a:t>
            </a:r>
            <a:endParaRPr lang="fr-FR" sz="7200" b="1" dirty="0"/>
          </a:p>
          <a:p>
            <a:pPr lvl="2">
              <a:lnSpc>
                <a:spcPct val="170000"/>
              </a:lnSpc>
              <a:buFont typeface="Wingdings" panose="05000000000000000000" pitchFamily="2" charset="2"/>
              <a:buChar char="v"/>
            </a:pPr>
            <a:r>
              <a:rPr lang="fr-FR" sz="7200" b="1" dirty="0"/>
              <a:t>Les patrons de structuration : </a:t>
            </a:r>
            <a:r>
              <a:rPr lang="fr-FR" sz="7200" dirty="0"/>
              <a:t>qui permettent de gérer facilement l’organisation hiérarchique ou niveau par niveau des différentes classes et de leurs relations dans un projet.</a:t>
            </a:r>
            <a:endParaRPr lang="fr-FR" sz="7200" b="1" dirty="0"/>
          </a:p>
          <a:p>
            <a:pPr lvl="2">
              <a:lnSpc>
                <a:spcPct val="170000"/>
              </a:lnSpc>
              <a:buFont typeface="Wingdings" panose="05000000000000000000" pitchFamily="2" charset="2"/>
              <a:buChar char="v"/>
            </a:pPr>
            <a:r>
              <a:rPr lang="fr-FR" sz="7200" b="1" dirty="0"/>
              <a:t>Les patrons de comportement :</a:t>
            </a:r>
            <a:r>
              <a:rPr lang="fr-FR" sz="7200" dirty="0"/>
              <a:t> il permet de mieux gérer et organiser les interactions entre les différentes objets pour mieux repartir les opérations entre eux, les rendre plus facilite et plus rapide.</a:t>
            </a:r>
            <a:endParaRPr lang="fr-FR" sz="7200" b="1" dirty="0"/>
          </a:p>
          <a:p>
            <a:endParaRPr lang="fr-CM" dirty="0"/>
          </a:p>
        </p:txBody>
      </p:sp>
    </p:spTree>
    <p:extLst>
      <p:ext uri="{BB962C8B-B14F-4D97-AF65-F5344CB8AC3E}">
        <p14:creationId xmlns:p14="http://schemas.microsoft.com/office/powerpoint/2010/main" val="387057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DC0350-D36B-4091-940E-DA5E9E351B11}"/>
              </a:ext>
            </a:extLst>
          </p:cNvPr>
          <p:cNvSpPr>
            <a:spLocks noGrp="1"/>
          </p:cNvSpPr>
          <p:nvPr>
            <p:ph type="title"/>
          </p:nvPr>
        </p:nvSpPr>
        <p:spPr/>
        <p:txBody>
          <a:bodyPr/>
          <a:lstStyle/>
          <a:p>
            <a:r>
              <a:rPr lang="fr-FR" sz="3600" b="1" dirty="0"/>
              <a:t>PRESENTATION DES PATRONS DE CONCEPTION</a:t>
            </a:r>
            <a:endParaRPr lang="fr-CM" dirty="0"/>
          </a:p>
        </p:txBody>
      </p:sp>
      <p:sp>
        <p:nvSpPr>
          <p:cNvPr id="3" name="Espace réservé du contenu 2">
            <a:extLst>
              <a:ext uri="{FF2B5EF4-FFF2-40B4-BE49-F238E27FC236}">
                <a16:creationId xmlns:a16="http://schemas.microsoft.com/office/drawing/2014/main" id="{BF2B6786-3539-48BB-AD8C-63EBF09C6457}"/>
              </a:ext>
            </a:extLst>
          </p:cNvPr>
          <p:cNvSpPr>
            <a:spLocks noGrp="1"/>
          </p:cNvSpPr>
          <p:nvPr>
            <p:ph idx="1"/>
          </p:nvPr>
        </p:nvSpPr>
        <p:spPr/>
        <p:txBody>
          <a:bodyPr>
            <a:normAutofit/>
          </a:bodyPr>
          <a:lstStyle/>
          <a:p>
            <a:pPr marL="719138" indent="-365125">
              <a:buNone/>
            </a:pPr>
            <a:r>
              <a:rPr lang="fr-FR" sz="2400" dirty="0"/>
              <a:t>Dans le cadre de cette </a:t>
            </a:r>
            <a:r>
              <a:rPr lang="fr-FR" sz="2400" dirty="0" err="1"/>
              <a:t>presentation</a:t>
            </a:r>
            <a:r>
              <a:rPr lang="fr-FR" sz="2400" dirty="0"/>
              <a:t> nous nous concentrerons sur 2 patrons de construction a savoir :</a:t>
            </a:r>
          </a:p>
          <a:p>
            <a:pPr marL="719138" indent="-365125">
              <a:buFont typeface="Arial" panose="020B0604020202020204" pitchFamily="34" charset="0"/>
              <a:buChar char="•"/>
            </a:pPr>
            <a:r>
              <a:rPr lang="fr-CM" sz="2400" b="1" dirty="0"/>
              <a:t>FACTORY METHOD</a:t>
            </a:r>
          </a:p>
          <a:p>
            <a:pPr marL="719138" indent="-365125">
              <a:buFont typeface="Arial" panose="020B0604020202020204" pitchFamily="34" charset="0"/>
              <a:buChar char="•"/>
            </a:pPr>
            <a:r>
              <a:rPr lang="fr-CM" sz="2400" b="1" dirty="0"/>
              <a:t>ABSTRACT FACTORY</a:t>
            </a:r>
          </a:p>
        </p:txBody>
      </p:sp>
    </p:spTree>
    <p:extLst>
      <p:ext uri="{BB962C8B-B14F-4D97-AF65-F5344CB8AC3E}">
        <p14:creationId xmlns:p14="http://schemas.microsoft.com/office/powerpoint/2010/main" val="3102728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5FA0F3-FD44-4163-95BF-CEC3A2EB7A2D}"/>
              </a:ext>
            </a:extLst>
          </p:cNvPr>
          <p:cNvSpPr>
            <a:spLocks noGrp="1"/>
          </p:cNvSpPr>
          <p:nvPr>
            <p:ph type="ctrTitle"/>
          </p:nvPr>
        </p:nvSpPr>
        <p:spPr>
          <a:xfrm>
            <a:off x="2850776" y="1964267"/>
            <a:ext cx="8309349" cy="2421464"/>
          </a:xfrm>
        </p:spPr>
        <p:txBody>
          <a:bodyPr>
            <a:normAutofit/>
          </a:bodyPr>
          <a:lstStyle/>
          <a:p>
            <a:r>
              <a:rPr lang="fr-FR" sz="6000" b="1" dirty="0"/>
              <a:t>FACTORY METHOD</a:t>
            </a:r>
          </a:p>
        </p:txBody>
      </p:sp>
      <p:sp>
        <p:nvSpPr>
          <p:cNvPr id="3" name="Sous-titre 2">
            <a:extLst>
              <a:ext uri="{FF2B5EF4-FFF2-40B4-BE49-F238E27FC236}">
                <a16:creationId xmlns:a16="http://schemas.microsoft.com/office/drawing/2014/main" id="{127DCC04-B1B5-49D1-98EC-3379FB1F4ADC}"/>
              </a:ext>
            </a:extLst>
          </p:cNvPr>
          <p:cNvSpPr>
            <a:spLocks noGrp="1"/>
          </p:cNvSpPr>
          <p:nvPr>
            <p:ph type="subTitle" idx="1"/>
          </p:nvPr>
        </p:nvSpPr>
        <p:spPr/>
        <p:txBody>
          <a:bodyPr>
            <a:normAutofit/>
          </a:bodyPr>
          <a:lstStyle/>
          <a:p>
            <a:r>
              <a:rPr lang="fr-FR" sz="3200" dirty="0"/>
              <a:t> </a:t>
            </a:r>
            <a:endParaRPr lang="fr-CM" sz="3200" dirty="0"/>
          </a:p>
        </p:txBody>
      </p:sp>
    </p:spTree>
    <p:extLst>
      <p:ext uri="{BB962C8B-B14F-4D97-AF65-F5344CB8AC3E}">
        <p14:creationId xmlns:p14="http://schemas.microsoft.com/office/powerpoint/2010/main" val="3683555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7E3471-2C06-4632-9979-0CFC76CF4FC1}"/>
              </a:ext>
            </a:extLst>
          </p:cNvPr>
          <p:cNvSpPr>
            <a:spLocks noGrp="1"/>
          </p:cNvSpPr>
          <p:nvPr>
            <p:ph type="title"/>
          </p:nvPr>
        </p:nvSpPr>
        <p:spPr/>
        <p:txBody>
          <a:bodyPr/>
          <a:lstStyle/>
          <a:p>
            <a:r>
              <a:rPr lang="fr-FR" b="1" dirty="0"/>
              <a:t>FACTORY METHOD</a:t>
            </a:r>
            <a:endParaRPr lang="fr-CM" dirty="0"/>
          </a:p>
        </p:txBody>
      </p:sp>
      <p:sp>
        <p:nvSpPr>
          <p:cNvPr id="3" name="Espace réservé du contenu 2">
            <a:extLst>
              <a:ext uri="{FF2B5EF4-FFF2-40B4-BE49-F238E27FC236}">
                <a16:creationId xmlns:a16="http://schemas.microsoft.com/office/drawing/2014/main" id="{FC0E6D92-B80F-4CE6-9A62-481EE63FD8B9}"/>
              </a:ext>
            </a:extLst>
          </p:cNvPr>
          <p:cNvSpPr>
            <a:spLocks noGrp="1"/>
          </p:cNvSpPr>
          <p:nvPr>
            <p:ph idx="1"/>
          </p:nvPr>
        </p:nvSpPr>
        <p:spPr/>
        <p:txBody>
          <a:bodyPr>
            <a:normAutofit/>
          </a:bodyPr>
          <a:lstStyle/>
          <a:p>
            <a:pPr marL="0" indent="0">
              <a:buNone/>
            </a:pPr>
            <a:r>
              <a:rPr lang="fr-FR" sz="3200" b="1" dirty="0"/>
              <a:t>DEFINITION</a:t>
            </a:r>
          </a:p>
          <a:p>
            <a:pPr marL="0" indent="0">
              <a:buNone/>
            </a:pPr>
            <a:r>
              <a:rPr lang="fr-CM" sz="2400" dirty="0"/>
              <a:t>Il s’agit une méthode qui consiste a créer des objets dont on ne connait pas le type tant qu’on a pas l’exécuter le programme permettant ainsi de mettre sur pied des classes abstraites.</a:t>
            </a:r>
          </a:p>
          <a:p>
            <a:pPr marL="0" indent="0">
              <a:buNone/>
            </a:pPr>
            <a:endParaRPr lang="fr-FR" sz="2400" dirty="0"/>
          </a:p>
        </p:txBody>
      </p:sp>
    </p:spTree>
    <p:extLst>
      <p:ext uri="{BB962C8B-B14F-4D97-AF65-F5344CB8AC3E}">
        <p14:creationId xmlns:p14="http://schemas.microsoft.com/office/powerpoint/2010/main" val="549661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7E3471-2C06-4632-9979-0CFC76CF4FC1}"/>
              </a:ext>
            </a:extLst>
          </p:cNvPr>
          <p:cNvSpPr>
            <a:spLocks noGrp="1"/>
          </p:cNvSpPr>
          <p:nvPr>
            <p:ph type="title"/>
          </p:nvPr>
        </p:nvSpPr>
        <p:spPr>
          <a:xfrm>
            <a:off x="685801" y="609601"/>
            <a:ext cx="10131425" cy="845976"/>
          </a:xfrm>
        </p:spPr>
        <p:txBody>
          <a:bodyPr/>
          <a:lstStyle/>
          <a:p>
            <a:r>
              <a:rPr lang="fr-FR" sz="3600" b="1" dirty="0"/>
              <a:t>FACTORY METHOD</a:t>
            </a:r>
            <a:endParaRPr lang="fr-CM" b="1" dirty="0"/>
          </a:p>
        </p:txBody>
      </p:sp>
      <p:sp>
        <p:nvSpPr>
          <p:cNvPr id="3" name="Espace réservé du contenu 2">
            <a:extLst>
              <a:ext uri="{FF2B5EF4-FFF2-40B4-BE49-F238E27FC236}">
                <a16:creationId xmlns:a16="http://schemas.microsoft.com/office/drawing/2014/main" id="{FC0E6D92-B80F-4CE6-9A62-481EE63FD8B9}"/>
              </a:ext>
            </a:extLst>
          </p:cNvPr>
          <p:cNvSpPr>
            <a:spLocks noGrp="1"/>
          </p:cNvSpPr>
          <p:nvPr>
            <p:ph idx="1"/>
          </p:nvPr>
        </p:nvSpPr>
        <p:spPr>
          <a:xfrm>
            <a:off x="685801" y="1278294"/>
            <a:ext cx="10131425" cy="5234473"/>
          </a:xfrm>
        </p:spPr>
        <p:txBody>
          <a:bodyPr>
            <a:normAutofit fontScale="77500" lnSpcReduction="20000"/>
          </a:bodyPr>
          <a:lstStyle/>
          <a:p>
            <a:pPr>
              <a:lnSpc>
                <a:spcPct val="120000"/>
              </a:lnSpc>
            </a:pPr>
            <a:r>
              <a:rPr lang="fr-FR" sz="4000" b="1" dirty="0"/>
              <a:t>POURQUOI ET COMMENT L’UTILISER</a:t>
            </a:r>
          </a:p>
          <a:p>
            <a:pPr>
              <a:lnSpc>
                <a:spcPct val="120000"/>
              </a:lnSpc>
            </a:pPr>
            <a:r>
              <a:rPr lang="fr-FR" sz="3100" b="1" dirty="0"/>
              <a:t>POURQUOI</a:t>
            </a:r>
          </a:p>
          <a:p>
            <a:pPr marL="0" indent="0">
              <a:lnSpc>
                <a:spcPct val="120000"/>
              </a:lnSpc>
              <a:buNone/>
            </a:pPr>
            <a:r>
              <a:rPr lang="fr-FR" sz="2400" dirty="0"/>
              <a:t>Lors du développement d’une bonne application il y a plusieurs principe qui doivent être respecte et notamment l’utilisation de la « Factory » met en évidence plusieurs de ces principes :</a:t>
            </a:r>
          </a:p>
          <a:p>
            <a:pPr>
              <a:lnSpc>
                <a:spcPct val="120000"/>
              </a:lnSpc>
              <a:buFont typeface="Wingdings" panose="05000000000000000000" pitchFamily="2" charset="2"/>
              <a:buChar char="Ø"/>
            </a:pPr>
            <a:r>
              <a:rPr lang="fr-FR" sz="2400" b="1" dirty="0"/>
              <a:t>Le polymorphisme </a:t>
            </a:r>
            <a:r>
              <a:rPr lang="fr-FR" sz="2400" dirty="0"/>
              <a:t>: lors de la mise en place de la Factory, les méthodes abstraite déclarées dans les classes abstraites ou les interfaces ne sont implémentée que par les classes filles, renvoyant a chaque fois un résultat différent.</a:t>
            </a:r>
          </a:p>
          <a:p>
            <a:pPr>
              <a:lnSpc>
                <a:spcPct val="120000"/>
              </a:lnSpc>
              <a:buFont typeface="Wingdings" panose="05000000000000000000" pitchFamily="2" charset="2"/>
              <a:buChar char="Ø"/>
            </a:pPr>
            <a:r>
              <a:rPr lang="fr-FR" sz="2400" b="1" dirty="0"/>
              <a:t>La forte cohésion </a:t>
            </a:r>
            <a:r>
              <a:rPr lang="fr-FR" sz="2400" dirty="0"/>
              <a:t>: la mise en place d’une telle méthode permet de grandement favorise l’usage des ressources propre a un module le rendant un peu plus indépendant des autres module;</a:t>
            </a:r>
          </a:p>
          <a:p>
            <a:pPr>
              <a:lnSpc>
                <a:spcPct val="120000"/>
              </a:lnSpc>
              <a:buFont typeface="Wingdings" panose="05000000000000000000" pitchFamily="2" charset="2"/>
              <a:buChar char="Ø"/>
            </a:pPr>
            <a:r>
              <a:rPr lang="fr-FR" sz="2400" b="1" dirty="0"/>
              <a:t>Le faible couplage </a:t>
            </a:r>
            <a:r>
              <a:rPr lang="fr-FR" sz="2400" dirty="0"/>
              <a:t>: Ce principe est renforcé car les modules restent moins interdépendants, permettant une meilleure modularité et évolutivité; </a:t>
            </a:r>
          </a:p>
          <a:p>
            <a:pPr>
              <a:lnSpc>
                <a:spcPct val="120000"/>
              </a:lnSpc>
              <a:buFont typeface="Wingdings" panose="05000000000000000000" pitchFamily="2" charset="2"/>
              <a:buChar char="Ø"/>
            </a:pPr>
            <a:r>
              <a:rPr lang="fr-FR" sz="2400" b="1" dirty="0"/>
              <a:t>Flexibilité</a:t>
            </a:r>
            <a:r>
              <a:rPr lang="fr-FR" sz="2400" dirty="0"/>
              <a:t> : l’instanciation des objets est plus flexible qu’avec l’operateur </a:t>
            </a:r>
            <a:r>
              <a:rPr lang="fr-FR" sz="2400" b="1" dirty="0"/>
              <a:t>new</a:t>
            </a:r>
          </a:p>
        </p:txBody>
      </p:sp>
    </p:spTree>
    <p:extLst>
      <p:ext uri="{BB962C8B-B14F-4D97-AF65-F5344CB8AC3E}">
        <p14:creationId xmlns:p14="http://schemas.microsoft.com/office/powerpoint/2010/main" val="22269457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éleste">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TM03457452[[fn=Céleste]]</Template>
  <TotalTime>917</TotalTime>
  <Words>826</Words>
  <Application>Microsoft Office PowerPoint</Application>
  <PresentationFormat>Grand écran</PresentationFormat>
  <Paragraphs>108</Paragraphs>
  <Slides>20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20</vt:i4>
      </vt:variant>
    </vt:vector>
  </HeadingPairs>
  <TitlesOfParts>
    <vt:vector size="25" baseType="lpstr">
      <vt:lpstr>Arial</vt:lpstr>
      <vt:lpstr>Calibri</vt:lpstr>
      <vt:lpstr>Calibri Light</vt:lpstr>
      <vt:lpstr>Wingdings</vt:lpstr>
      <vt:lpstr>Céleste</vt:lpstr>
      <vt:lpstr>PATRON DE CONCEPTION</vt:lpstr>
      <vt:lpstr>PLAN</vt:lpstr>
      <vt:lpstr>PRESENTATION DES PATRONS DE CONCEPTION</vt:lpstr>
      <vt:lpstr>PRESENTATION DES PATRONS DE CONCEPTION</vt:lpstr>
      <vt:lpstr>PRESENTATION DES PATRONS DE CONCEPTION</vt:lpstr>
      <vt:lpstr>PRESENTATION DES PATRONS DE CONCEPTION</vt:lpstr>
      <vt:lpstr>FACTORY METHOD</vt:lpstr>
      <vt:lpstr>FACTORY METHOD</vt:lpstr>
      <vt:lpstr>FACTORY METHOD</vt:lpstr>
      <vt:lpstr>FACTORY METHOD</vt:lpstr>
      <vt:lpstr>FACTORY METHOD</vt:lpstr>
      <vt:lpstr>FACTORY METHOD</vt:lpstr>
      <vt:lpstr>FACTORY METHOD</vt:lpstr>
      <vt:lpstr>FACTORY METHOD</vt:lpstr>
      <vt:lpstr>Présentation PowerPoint</vt:lpstr>
      <vt:lpstr>ABSTRACT FACTORY</vt:lpstr>
      <vt:lpstr>ABSTRACT FACTORY</vt:lpstr>
      <vt:lpstr>ABSTRACT FACTORY</vt:lpstr>
      <vt:lpstr>ABSTRACT FACTORY</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PATRON DE CONCEPTION</dc:title>
  <dc:creator>emmanuel BEYENE</dc:creator>
  <cp:lastModifiedBy>emmanuel BEYENE</cp:lastModifiedBy>
  <cp:revision>1</cp:revision>
  <dcterms:created xsi:type="dcterms:W3CDTF">2024-11-25T22:27:41Z</dcterms:created>
  <dcterms:modified xsi:type="dcterms:W3CDTF">2024-11-26T13:45:05Z</dcterms:modified>
</cp:coreProperties>
</file>