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7" r:id="rId5"/>
    <p:sldId id="266" r:id="rId6"/>
    <p:sldId id="268" r:id="rId7"/>
    <p:sldId id="261" r:id="rId8"/>
    <p:sldId id="269" r:id="rId9"/>
    <p:sldId id="271" r:id="rId10"/>
    <p:sldId id="272" r:id="rId11"/>
    <p:sldId id="270" r:id="rId12"/>
    <p:sldId id="273" r:id="rId13"/>
    <p:sldId id="274" r:id="rId14"/>
    <p:sldId id="262" r:id="rId15"/>
  </p:sldIdLst>
  <p:sldSz cx="9144000" cy="6858000" type="screen4x3"/>
  <p:notesSz cx="6858000" cy="9144000"/>
  <p:embeddedFontLst>
    <p:embeddedFont>
      <p:font typeface="서울남산 장체EB" pitchFamily="18" charset="-127"/>
      <p:regular r:id="rId17"/>
    </p:embeddedFont>
    <p:embeddedFont>
      <p:font typeface="08서울남산체 B" pitchFamily="18" charset="-127"/>
      <p:regular r:id="rId18"/>
    </p:embeddedFont>
    <p:embeddedFont>
      <p:font typeface="08서울남산체 EB" pitchFamily="18" charset="-127"/>
      <p:regular r:id="rId19"/>
    </p:embeddedFont>
    <p:embeddedFont>
      <p:font typeface="맑은 고딕" pitchFamily="50" charset="-127"/>
      <p:regular r:id="rId20"/>
      <p:bold r:id="rId21"/>
    </p:embeddedFont>
    <p:embeddedFont>
      <p:font typeface="서울남산 장체B" pitchFamily="18" charset="-127"/>
      <p:regular r:id="rId22"/>
    </p:embeddedFont>
    <p:embeddedFont>
      <p:font typeface="08서울남산체 L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EE3F4"/>
    <a:srgbClr val="F97563"/>
    <a:srgbClr val="0742FF"/>
    <a:srgbClr val="FF7C80"/>
    <a:srgbClr val="FFA7A7"/>
    <a:srgbClr val="FF99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89" autoAdjust="0"/>
  </p:normalViewPr>
  <p:slideViewPr>
    <p:cSldViewPr showGuides="1">
      <p:cViewPr>
        <p:scale>
          <a:sx n="70" d="100"/>
          <a:sy n="70" d="100"/>
        </p:scale>
        <p:origin x="-8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5D229-92B2-42E1-9E3A-321236F401FC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BDF9A-B63F-4D45-9DDC-43B6521B7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DF9A-B63F-4D45-9DDC-43B6521B79E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DF9A-B63F-4D45-9DDC-43B6521B79E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DF9A-B63F-4D45-9DDC-43B6521B79E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DF9A-B63F-4D45-9DDC-43B6521B79E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DF9A-B63F-4D45-9DDC-43B6521B79E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3021-F679-47D7-B8AD-EC7131A741C1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1934-5B8B-4D7B-B19E-8E583161E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3021-F679-47D7-B8AD-EC7131A741C1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1934-5B8B-4D7B-B19E-8E583161E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3021-F679-47D7-B8AD-EC7131A741C1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1934-5B8B-4D7B-B19E-8E583161E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3021-F679-47D7-B8AD-EC7131A741C1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1934-5B8B-4D7B-B19E-8E583161E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3021-F679-47D7-B8AD-EC7131A741C1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1934-5B8B-4D7B-B19E-8E583161E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3021-F679-47D7-B8AD-EC7131A741C1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1934-5B8B-4D7B-B19E-8E583161E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3021-F679-47D7-B8AD-EC7131A741C1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1934-5B8B-4D7B-B19E-8E583161E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3021-F679-47D7-B8AD-EC7131A741C1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1934-5B8B-4D7B-B19E-8E583161E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3021-F679-47D7-B8AD-EC7131A741C1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1934-5B8B-4D7B-B19E-8E583161E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3021-F679-47D7-B8AD-EC7131A741C1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1934-5B8B-4D7B-B19E-8E583161E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3021-F679-47D7-B8AD-EC7131A741C1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1934-5B8B-4D7B-B19E-8E583161E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A7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B3021-F679-47D7-B8AD-EC7131A741C1}" type="datetimeFigureOut">
              <a:rPr lang="ko-KR" altLang="en-US" smtClean="0"/>
              <a:pPr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1934-5B8B-4D7B-B19E-8E583161E3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EUN\Desktop\mobizen_20180609_165307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3429000"/>
            <a:ext cx="9144000" cy="3573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bg1"/>
              </a:solidFill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5188272" y="5157192"/>
            <a:ext cx="3632200" cy="431800"/>
          </a:xfrm>
        </p:spPr>
        <p:txBody>
          <a:bodyPr>
            <a:noAutofit/>
          </a:bodyPr>
          <a:lstStyle/>
          <a:p>
            <a:pPr algn="r"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08서울남산체 B" pitchFamily="18" charset="-127"/>
                <a:ea typeface="08서울남산체 B" pitchFamily="18" charset="-127"/>
              </a:rPr>
              <a:t>2018.06.11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4296" y="558924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08서울남산체 B" pitchFamily="18" charset="-127"/>
                <a:ea typeface="08서울남산체 B" pitchFamily="18" charset="-127"/>
              </a:rPr>
              <a:t>20175225  </a:t>
            </a:r>
            <a:r>
              <a:rPr lang="ko-KR" altLang="en-US" sz="2800" dirty="0" err="1" smtClean="0">
                <a:latin typeface="08서울남산체 B" pitchFamily="18" charset="-127"/>
                <a:ea typeface="08서울남산체 B" pitchFamily="18" charset="-127"/>
              </a:rPr>
              <a:t>반자은</a:t>
            </a:r>
            <a:endParaRPr lang="ko-KR" altLang="en-US" sz="2800" dirty="0"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026" name="Picture 2" descr="C:\Users\user\Desktop\cub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077072"/>
            <a:ext cx="2016225" cy="201622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835696" y="1412776"/>
            <a:ext cx="5490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ln w="19050">
                  <a:noFill/>
                </a:ln>
                <a:solidFill>
                  <a:schemeClr val="bg1"/>
                </a:solidFill>
                <a:latin typeface="08서울남산체 EB" pitchFamily="18" charset="-127"/>
                <a:ea typeface="08서울남산체 EB" pitchFamily="18" charset="-127"/>
              </a:rPr>
              <a:t>영단어</a:t>
            </a:r>
            <a:r>
              <a:rPr lang="ko-KR" altLang="en-US" sz="5400" dirty="0" smtClean="0">
                <a:ln w="19050">
                  <a:noFill/>
                </a:ln>
                <a:solidFill>
                  <a:schemeClr val="bg1"/>
                </a:solidFill>
                <a:latin typeface="08서울남산체 EB" pitchFamily="18" charset="-127"/>
                <a:ea typeface="08서울남산체 EB" pitchFamily="18" charset="-127"/>
              </a:rPr>
              <a:t> 맞추기 게임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Screenshot_152817388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1268759"/>
            <a:ext cx="3024336" cy="5376597"/>
          </a:xfrm>
          <a:prstGeom prst="rect">
            <a:avLst/>
          </a:prstGeom>
        </p:spPr>
      </p:pic>
      <p:grpSp>
        <p:nvGrpSpPr>
          <p:cNvPr id="2" name="그룹 11"/>
          <p:cNvGrpSpPr/>
          <p:nvPr/>
        </p:nvGrpSpPr>
        <p:grpSpPr>
          <a:xfrm>
            <a:off x="0" y="351820"/>
            <a:ext cx="4079619" cy="772924"/>
            <a:chOff x="0" y="351820"/>
            <a:chExt cx="4079619" cy="772924"/>
          </a:xfrm>
        </p:grpSpPr>
        <p:sp>
          <p:nvSpPr>
            <p:cNvPr id="13" name="직사각형 12"/>
            <p:cNvSpPr/>
            <p:nvPr/>
          </p:nvSpPr>
          <p:spPr>
            <a:xfrm>
              <a:off x="0" y="404664"/>
              <a:ext cx="38519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955761">
              <a:off x="3295484" y="351820"/>
              <a:ext cx="784135" cy="609883"/>
            </a:xfrm>
            <a:prstGeom prst="triangle">
              <a:avLst/>
            </a:prstGeom>
            <a:solidFill>
              <a:srgbClr val="FFA7A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8902" y="42643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08서울남산체 EB" pitchFamily="18" charset="-127"/>
                <a:ea typeface="08서울남산체 EB" pitchFamily="18" charset="-127"/>
              </a:rPr>
              <a:t>스크린 </a:t>
            </a:r>
            <a:r>
              <a:rPr lang="ko-KR" altLang="en-US" sz="3600" dirty="0" err="1" smtClean="0">
                <a:latin typeface="08서울남산체 EB" pitchFamily="18" charset="-127"/>
                <a:ea typeface="08서울남산체 EB" pitchFamily="18" charset="-127"/>
              </a:rPr>
              <a:t>샷</a:t>
            </a:r>
            <a:endParaRPr lang="ko-KR" altLang="en-US" sz="3600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8024" y="2132856"/>
            <a:ext cx="1296144" cy="432048"/>
          </a:xfrm>
          <a:prstGeom prst="rect">
            <a:avLst/>
          </a:prstGeom>
          <a:noFill/>
          <a:ln>
            <a:solidFill>
              <a:srgbClr val="7EE3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139952" y="5301208"/>
            <a:ext cx="1008112" cy="720080"/>
          </a:xfrm>
          <a:prstGeom prst="ellipse">
            <a:avLst/>
          </a:prstGeom>
          <a:noFill/>
          <a:ln>
            <a:solidFill>
              <a:srgbClr val="074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구부러진 연결선 11"/>
          <p:cNvCxnSpPr>
            <a:stCxn id="17" idx="6"/>
            <a:endCxn id="16" idx="3"/>
          </p:cNvCxnSpPr>
          <p:nvPr/>
        </p:nvCxnSpPr>
        <p:spPr>
          <a:xfrm flipV="1">
            <a:off x="5148064" y="2348880"/>
            <a:ext cx="936104" cy="3312368"/>
          </a:xfrm>
          <a:prstGeom prst="curvedConnector3">
            <a:avLst>
              <a:gd name="adj1" fmla="val 218613"/>
            </a:avLst>
          </a:prstGeom>
          <a:ln w="19050">
            <a:solidFill>
              <a:srgbClr val="074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형 설명선 17"/>
          <p:cNvSpPr/>
          <p:nvPr/>
        </p:nvSpPr>
        <p:spPr>
          <a:xfrm>
            <a:off x="7271792" y="2924944"/>
            <a:ext cx="1728192" cy="1008112"/>
          </a:xfrm>
          <a:prstGeom prst="wedgeEllipseCallout">
            <a:avLst>
              <a:gd name="adj1" fmla="val -51357"/>
              <a:gd name="adj2" fmla="val 38265"/>
            </a:avLst>
          </a:prstGeom>
          <a:solidFill>
            <a:schemeClr val="bg1"/>
          </a:solidFill>
          <a:ln>
            <a:solidFill>
              <a:srgbClr val="074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76256" y="3068960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틀리면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기회가 줄어든다</a:t>
            </a:r>
            <a:endParaRPr lang="ko-KR" altLang="en-US" dirty="0">
              <a:latin typeface="08서울남산체 L" pitchFamily="18" charset="-127"/>
              <a:ea typeface="08서울남산체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KakaoTalk_20180609_2211407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1268760"/>
            <a:ext cx="3024336" cy="537659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0" y="351820"/>
            <a:ext cx="4079619" cy="772924"/>
            <a:chOff x="0" y="351820"/>
            <a:chExt cx="4079619" cy="772924"/>
          </a:xfrm>
        </p:grpSpPr>
        <p:sp>
          <p:nvSpPr>
            <p:cNvPr id="13" name="직사각형 12"/>
            <p:cNvSpPr/>
            <p:nvPr/>
          </p:nvSpPr>
          <p:spPr>
            <a:xfrm>
              <a:off x="0" y="404664"/>
              <a:ext cx="38519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955761">
              <a:off x="3295484" y="351820"/>
              <a:ext cx="784135" cy="609883"/>
            </a:xfrm>
            <a:prstGeom prst="triangle">
              <a:avLst/>
            </a:prstGeom>
            <a:solidFill>
              <a:srgbClr val="FFA7A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8902" y="42643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08서울남산체 EB" pitchFamily="18" charset="-127"/>
                <a:ea typeface="08서울남산체 EB" pitchFamily="18" charset="-127"/>
              </a:rPr>
              <a:t>스크린 </a:t>
            </a:r>
            <a:r>
              <a:rPr lang="ko-KR" altLang="en-US" sz="3600" dirty="0" err="1" smtClean="0">
                <a:latin typeface="08서울남산체 EB" pitchFamily="18" charset="-127"/>
                <a:ea typeface="08서울남산체 EB" pitchFamily="18" charset="-127"/>
              </a:rPr>
              <a:t>샷</a:t>
            </a:r>
            <a:endParaRPr lang="ko-KR" altLang="en-US" sz="3600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47864" y="2276872"/>
            <a:ext cx="936104" cy="432048"/>
          </a:xfrm>
          <a:prstGeom prst="rect">
            <a:avLst/>
          </a:prstGeom>
          <a:noFill/>
          <a:ln>
            <a:solidFill>
              <a:srgbClr val="7EE3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형 설명선 17"/>
          <p:cNvSpPr/>
          <p:nvPr/>
        </p:nvSpPr>
        <p:spPr>
          <a:xfrm>
            <a:off x="6012160" y="5229200"/>
            <a:ext cx="1728192" cy="864096"/>
          </a:xfrm>
          <a:prstGeom prst="wedgeEllipseCallout">
            <a:avLst>
              <a:gd name="adj1" fmla="val -51357"/>
              <a:gd name="adj2" fmla="val 38265"/>
            </a:avLst>
          </a:prstGeom>
          <a:solidFill>
            <a:schemeClr val="bg1"/>
          </a:solidFill>
          <a:ln>
            <a:solidFill>
              <a:srgbClr val="074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19462" y="5373216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다음문제 버튼이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비활성화 된다</a:t>
            </a:r>
            <a:endParaRPr lang="ko-KR" altLang="en-US" dirty="0"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26" name="타원형 설명선 25"/>
          <p:cNvSpPr/>
          <p:nvPr/>
        </p:nvSpPr>
        <p:spPr>
          <a:xfrm>
            <a:off x="1691680" y="1556792"/>
            <a:ext cx="1584176" cy="936104"/>
          </a:xfrm>
          <a:prstGeom prst="wedgeEllipseCallout">
            <a:avLst>
              <a:gd name="adj1" fmla="val 53205"/>
              <a:gd name="adj2" fmla="val 38265"/>
            </a:avLst>
          </a:prstGeom>
          <a:solidFill>
            <a:schemeClr val="bg1"/>
          </a:solidFill>
          <a:ln>
            <a:solidFill>
              <a:srgbClr val="074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09396" y="1735207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마지막 문제에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도달하면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2915816" y="4941168"/>
            <a:ext cx="1472818" cy="792088"/>
          </a:xfrm>
          <a:prstGeom prst="wedgeEllipseCallout">
            <a:avLst>
              <a:gd name="adj1" fmla="val 48796"/>
              <a:gd name="adj2" fmla="val 55902"/>
            </a:avLst>
          </a:prstGeom>
          <a:solidFill>
            <a:schemeClr val="bg1"/>
          </a:solidFill>
          <a:ln>
            <a:solidFill>
              <a:srgbClr val="074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79102" y="5034948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결과 버튼이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가시화되고</a:t>
            </a:r>
            <a:endParaRPr lang="ko-KR" altLang="en-US" dirty="0">
              <a:latin typeface="08서울남산체 L" pitchFamily="18" charset="-127"/>
              <a:ea typeface="08서울남산체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KakaoTalk_20180609_2211407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96797"/>
            <a:ext cx="2791244" cy="4962212"/>
          </a:xfrm>
          <a:prstGeom prst="rect">
            <a:avLst/>
          </a:prstGeom>
        </p:spPr>
      </p:pic>
      <p:pic>
        <p:nvPicPr>
          <p:cNvPr id="7" name="그림 6" descr="Screenshot_15281741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1340768"/>
            <a:ext cx="2952328" cy="5248583"/>
          </a:xfrm>
          <a:prstGeom prst="rect">
            <a:avLst/>
          </a:prstGeom>
        </p:spPr>
      </p:pic>
      <p:grpSp>
        <p:nvGrpSpPr>
          <p:cNvPr id="2" name="그룹 11"/>
          <p:cNvGrpSpPr/>
          <p:nvPr/>
        </p:nvGrpSpPr>
        <p:grpSpPr>
          <a:xfrm>
            <a:off x="0" y="351820"/>
            <a:ext cx="4079619" cy="772924"/>
            <a:chOff x="0" y="351820"/>
            <a:chExt cx="4079619" cy="772924"/>
          </a:xfrm>
        </p:grpSpPr>
        <p:sp>
          <p:nvSpPr>
            <p:cNvPr id="13" name="직사각형 12"/>
            <p:cNvSpPr/>
            <p:nvPr/>
          </p:nvSpPr>
          <p:spPr>
            <a:xfrm>
              <a:off x="0" y="404664"/>
              <a:ext cx="38519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955761">
              <a:off x="3295484" y="351820"/>
              <a:ext cx="784135" cy="609883"/>
            </a:xfrm>
            <a:prstGeom prst="triangle">
              <a:avLst/>
            </a:prstGeom>
            <a:solidFill>
              <a:srgbClr val="FFA7A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8902" y="42643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08서울남산체 EB" pitchFamily="18" charset="-127"/>
                <a:ea typeface="08서울남산체 EB" pitchFamily="18" charset="-127"/>
              </a:rPr>
              <a:t>스크린 </a:t>
            </a:r>
            <a:r>
              <a:rPr lang="ko-KR" altLang="en-US" sz="3600" dirty="0" err="1" smtClean="0">
                <a:latin typeface="08서울남산체 EB" pitchFamily="18" charset="-127"/>
                <a:ea typeface="08서울남산체 EB" pitchFamily="18" charset="-127"/>
              </a:rPr>
              <a:t>샷</a:t>
            </a:r>
            <a:endParaRPr lang="ko-KR" altLang="en-US" sz="3600" dirty="0">
              <a:latin typeface="08서울남산체 EB" pitchFamily="18" charset="-127"/>
              <a:ea typeface="08서울남산체 EB" pitchFamily="18" charset="-127"/>
            </a:endParaRPr>
          </a:p>
        </p:txBody>
      </p:sp>
      <p:cxnSp>
        <p:nvCxnSpPr>
          <p:cNvPr id="9" name="꺾인 연결선 8"/>
          <p:cNvCxnSpPr>
            <a:stCxn id="10" idx="3"/>
            <a:endCxn id="7" idx="1"/>
          </p:cNvCxnSpPr>
          <p:nvPr/>
        </p:nvCxnSpPr>
        <p:spPr>
          <a:xfrm flipV="1">
            <a:off x="2361524" y="3965060"/>
            <a:ext cx="2138468" cy="2016878"/>
          </a:xfrm>
          <a:prstGeom prst="bentConnector3">
            <a:avLst>
              <a:gd name="adj1" fmla="val 30656"/>
            </a:avLst>
          </a:prstGeom>
          <a:ln w="57150">
            <a:solidFill>
              <a:srgbClr val="074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641444" y="5765914"/>
            <a:ext cx="720080" cy="432048"/>
          </a:xfrm>
          <a:prstGeom prst="rect">
            <a:avLst/>
          </a:prstGeom>
          <a:noFill/>
          <a:ln>
            <a:solidFill>
              <a:srgbClr val="7EE3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형 설명선 24"/>
          <p:cNvSpPr/>
          <p:nvPr/>
        </p:nvSpPr>
        <p:spPr>
          <a:xfrm>
            <a:off x="6926492" y="1484784"/>
            <a:ext cx="2016224" cy="1224136"/>
          </a:xfrm>
          <a:prstGeom prst="wedgeEllipseCallout">
            <a:avLst>
              <a:gd name="adj1" fmla="val -50546"/>
              <a:gd name="adj2" fmla="val 51307"/>
            </a:avLst>
          </a:prstGeom>
          <a:solidFill>
            <a:schemeClr val="bg1"/>
          </a:solidFill>
          <a:ln>
            <a:solidFill>
              <a:srgbClr val="074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71118" y="1733466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결과 버튼을 누르면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결과 페이지로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이동한다</a:t>
            </a:r>
            <a:endParaRPr lang="ko-KR" altLang="en-US" dirty="0"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64088" y="2647798"/>
            <a:ext cx="1224136" cy="432048"/>
          </a:xfrm>
          <a:prstGeom prst="rect">
            <a:avLst/>
          </a:prstGeom>
          <a:noFill/>
          <a:ln>
            <a:solidFill>
              <a:srgbClr val="7EE3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KakaoTalk_20180609_2211407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412776"/>
            <a:ext cx="2864917" cy="5093186"/>
          </a:xfrm>
          <a:prstGeom prst="rect">
            <a:avLst/>
          </a:prstGeom>
        </p:spPr>
      </p:pic>
      <p:pic>
        <p:nvPicPr>
          <p:cNvPr id="8" name="그림 7" descr="Screenshot_15281752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812709"/>
            <a:ext cx="3240360" cy="5760640"/>
          </a:xfrm>
          <a:prstGeom prst="rect">
            <a:avLst/>
          </a:prstGeom>
        </p:spPr>
      </p:pic>
      <p:grpSp>
        <p:nvGrpSpPr>
          <p:cNvPr id="2" name="그룹 11"/>
          <p:cNvGrpSpPr/>
          <p:nvPr/>
        </p:nvGrpSpPr>
        <p:grpSpPr>
          <a:xfrm>
            <a:off x="0" y="351820"/>
            <a:ext cx="4079619" cy="772924"/>
            <a:chOff x="0" y="351820"/>
            <a:chExt cx="4079619" cy="772924"/>
          </a:xfrm>
        </p:grpSpPr>
        <p:sp>
          <p:nvSpPr>
            <p:cNvPr id="13" name="직사각형 12"/>
            <p:cNvSpPr/>
            <p:nvPr/>
          </p:nvSpPr>
          <p:spPr>
            <a:xfrm>
              <a:off x="0" y="404664"/>
              <a:ext cx="38519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955761">
              <a:off x="3295484" y="351820"/>
              <a:ext cx="784135" cy="609883"/>
            </a:xfrm>
            <a:prstGeom prst="triangle">
              <a:avLst/>
            </a:prstGeom>
            <a:solidFill>
              <a:srgbClr val="FFA7A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8902" y="42643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08서울남산체 EB" pitchFamily="18" charset="-127"/>
                <a:ea typeface="08서울남산체 EB" pitchFamily="18" charset="-127"/>
              </a:rPr>
              <a:t>스크린 </a:t>
            </a:r>
            <a:r>
              <a:rPr lang="ko-KR" altLang="en-US" sz="3600" dirty="0" err="1" smtClean="0">
                <a:latin typeface="08서울남산체 EB" pitchFamily="18" charset="-127"/>
                <a:ea typeface="08서울남산체 EB" pitchFamily="18" charset="-127"/>
              </a:rPr>
              <a:t>샷</a:t>
            </a:r>
            <a:endParaRPr lang="ko-KR" altLang="en-US" sz="3600" dirty="0">
              <a:latin typeface="08서울남산체 EB" pitchFamily="18" charset="-127"/>
              <a:ea typeface="08서울남산체 EB" pitchFamily="18" charset="-127"/>
            </a:endParaRPr>
          </a:p>
        </p:txBody>
      </p:sp>
      <p:cxnSp>
        <p:nvCxnSpPr>
          <p:cNvPr id="10" name="꺾인 연결선 9"/>
          <p:cNvCxnSpPr>
            <a:stCxn id="11" idx="3"/>
            <a:endCxn id="8" idx="1"/>
          </p:cNvCxnSpPr>
          <p:nvPr/>
        </p:nvCxnSpPr>
        <p:spPr>
          <a:xfrm>
            <a:off x="3198155" y="2597523"/>
            <a:ext cx="1661877" cy="1095506"/>
          </a:xfrm>
          <a:prstGeom prst="bentConnector3">
            <a:avLst>
              <a:gd name="adj1" fmla="val 50000"/>
            </a:avLst>
          </a:prstGeom>
          <a:ln w="57150">
            <a:solidFill>
              <a:srgbClr val="074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형 설명선 11"/>
          <p:cNvSpPr/>
          <p:nvPr/>
        </p:nvSpPr>
        <p:spPr>
          <a:xfrm>
            <a:off x="7026964" y="4581128"/>
            <a:ext cx="2051720" cy="1368152"/>
          </a:xfrm>
          <a:prstGeom prst="wedgeEllipseCallout">
            <a:avLst>
              <a:gd name="adj1" fmla="val -51086"/>
              <a:gd name="adj2" fmla="val -45622"/>
            </a:avLst>
          </a:prstGeom>
          <a:solidFill>
            <a:schemeClr val="bg1"/>
          </a:solidFill>
          <a:ln>
            <a:solidFill>
              <a:srgbClr val="074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96200" y="4808038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기회를 모두 잃으면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pPr algn="ctr"/>
            <a:r>
              <a:rPr lang="en-US" altLang="ko-KR" dirty="0" smtClean="0">
                <a:latin typeface="08서울남산체 L" pitchFamily="18" charset="-127"/>
                <a:ea typeface="08서울남산체 L" pitchFamily="18" charset="-127"/>
              </a:rPr>
              <a:t>GAME OVER</a:t>
            </a:r>
          </a:p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페이지로 이동된다</a:t>
            </a:r>
            <a:endParaRPr lang="ko-KR" altLang="en-US" dirty="0">
              <a:latin typeface="08서울남산체 L" pitchFamily="18" charset="-127"/>
              <a:ea typeface="08서울남산체 L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029948" y="2363881"/>
            <a:ext cx="1168207" cy="467283"/>
            <a:chOff x="2627784" y="2564904"/>
            <a:chExt cx="1080120" cy="432048"/>
          </a:xfrm>
        </p:grpSpPr>
        <p:sp>
          <p:nvSpPr>
            <p:cNvPr id="11" name="직사각형 10"/>
            <p:cNvSpPr/>
            <p:nvPr/>
          </p:nvSpPr>
          <p:spPr>
            <a:xfrm>
              <a:off x="2627784" y="2564904"/>
              <a:ext cx="1080120" cy="432048"/>
            </a:xfrm>
            <a:prstGeom prst="rect">
              <a:avLst/>
            </a:prstGeom>
            <a:noFill/>
            <a:ln>
              <a:solidFill>
                <a:srgbClr val="7EE3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56248" y="2636912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476672"/>
            <a:ext cx="2915816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mobizen_20180609_165307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15616" y="1430778"/>
            <a:ext cx="7200799" cy="4806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50933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08서울남산체 EB" pitchFamily="18" charset="-127"/>
                <a:ea typeface="08서울남산체 EB" pitchFamily="18" charset="-127"/>
              </a:rPr>
              <a:t>실행</a:t>
            </a:r>
            <a:endParaRPr lang="ko-KR" altLang="en-US" sz="3600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2250741" y="526333"/>
            <a:ext cx="720080" cy="620758"/>
          </a:xfrm>
          <a:prstGeom prst="triangle">
            <a:avLst/>
          </a:prstGeom>
          <a:solidFill>
            <a:srgbClr val="FFA7A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351820"/>
            <a:ext cx="4079619" cy="772924"/>
            <a:chOff x="0" y="351820"/>
            <a:chExt cx="4079619" cy="772924"/>
          </a:xfrm>
        </p:grpSpPr>
        <p:sp>
          <p:nvSpPr>
            <p:cNvPr id="6" name="직사각형 5"/>
            <p:cNvSpPr/>
            <p:nvPr/>
          </p:nvSpPr>
          <p:spPr>
            <a:xfrm>
              <a:off x="0" y="404664"/>
              <a:ext cx="38519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955761">
              <a:off x="3295484" y="351820"/>
              <a:ext cx="784135" cy="609883"/>
            </a:xfrm>
            <a:prstGeom prst="triangle">
              <a:avLst/>
            </a:prstGeom>
            <a:solidFill>
              <a:srgbClr val="FFA7A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5576" y="47667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08서울남산체 EB" pitchFamily="18" charset="-127"/>
                <a:ea typeface="08서울남산체 EB" pitchFamily="18" charset="-127"/>
              </a:rPr>
              <a:t>APP </a:t>
            </a:r>
            <a:r>
              <a:rPr lang="ko-KR" altLang="en-US" sz="3600" dirty="0" smtClean="0">
                <a:latin typeface="08서울남산체 EB" pitchFamily="18" charset="-127"/>
                <a:ea typeface="08서울남산체 EB" pitchFamily="18" charset="-127"/>
              </a:rPr>
              <a:t>소개</a:t>
            </a:r>
            <a:endParaRPr lang="ko-KR" altLang="en-US" sz="3600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1844824"/>
            <a:ext cx="6840760" cy="3600400"/>
          </a:xfrm>
          <a:prstGeom prst="rect">
            <a:avLst/>
          </a:prstGeom>
          <a:solidFill>
            <a:schemeClr val="bg1"/>
          </a:solidFill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91680" y="2492896"/>
            <a:ext cx="5976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800" dirty="0" smtClean="0">
                <a:latin typeface="08서울남산체 B" pitchFamily="18" charset="-127"/>
                <a:ea typeface="08서울남산체 B" pitchFamily="18" charset="-127"/>
              </a:rPr>
              <a:t>교육용 게임 </a:t>
            </a:r>
            <a:r>
              <a:rPr lang="ko-KR" altLang="en-US" sz="2800" dirty="0" err="1" smtClean="0">
                <a:latin typeface="08서울남산체 B" pitchFamily="18" charset="-127"/>
                <a:ea typeface="08서울남산체 B" pitchFamily="18" charset="-127"/>
              </a:rPr>
              <a:t>앱</a:t>
            </a:r>
            <a:endParaRPr lang="en-US" altLang="ko-KR" sz="2800" dirty="0" smtClean="0">
              <a:latin typeface="08서울남산체 B" pitchFamily="18" charset="-127"/>
              <a:ea typeface="08서울남산체 B" pitchFamily="18" charset="-127"/>
            </a:endParaRPr>
          </a:p>
          <a:p>
            <a:endParaRPr lang="en-US" altLang="ko-KR" sz="2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800" dirty="0" smtClean="0">
                <a:latin typeface="08서울남산체 B" pitchFamily="18" charset="-127"/>
                <a:ea typeface="08서울남산체 B" pitchFamily="18" charset="-127"/>
              </a:rPr>
              <a:t>제시되는 단어의 빈칸을 맞추면서</a:t>
            </a:r>
            <a:endParaRPr lang="en-US" altLang="ko-KR" sz="2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800" dirty="0" smtClean="0">
                <a:latin typeface="08서울남산체 B" pitchFamily="18" charset="-127"/>
                <a:ea typeface="08서울남산체 B" pitchFamily="18" charset="-127"/>
              </a:rPr>
              <a:t>단어도 외우고</a:t>
            </a:r>
            <a:r>
              <a:rPr lang="en-US" altLang="ko-KR" sz="2800" dirty="0" smtClean="0">
                <a:latin typeface="08서울남산체 B" pitchFamily="18" charset="-127"/>
                <a:ea typeface="08서울남산체 B" pitchFamily="18" charset="-127"/>
              </a:rPr>
              <a:t>,</a:t>
            </a:r>
            <a:r>
              <a:rPr lang="ko-KR" altLang="en-US" sz="2800" dirty="0" smtClean="0">
                <a:latin typeface="08서울남산체 B" pitchFamily="18" charset="-127"/>
                <a:ea typeface="08서울남산체 B" pitchFamily="18" charset="-127"/>
              </a:rPr>
              <a:t> 모르거나 궁금한 단어를 찾아보면서 공부할 수 있게 하는 게임 </a:t>
            </a:r>
            <a:r>
              <a:rPr lang="ko-KR" altLang="en-US" sz="2800" dirty="0" err="1" smtClean="0">
                <a:latin typeface="08서울남산체 B" pitchFamily="18" charset="-127"/>
                <a:ea typeface="08서울남산체 B" pitchFamily="18" charset="-127"/>
              </a:rPr>
              <a:t>앱</a:t>
            </a:r>
            <a:endParaRPr lang="en-US" altLang="ko-KR" sz="2800" dirty="0" smtClean="0"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51820"/>
            <a:ext cx="4079619" cy="772924"/>
            <a:chOff x="0" y="351820"/>
            <a:chExt cx="4079619" cy="772924"/>
          </a:xfrm>
        </p:grpSpPr>
        <p:sp>
          <p:nvSpPr>
            <p:cNvPr id="7" name="직사각형 6"/>
            <p:cNvSpPr/>
            <p:nvPr/>
          </p:nvSpPr>
          <p:spPr>
            <a:xfrm>
              <a:off x="0" y="404664"/>
              <a:ext cx="38519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955761">
              <a:off x="3295484" y="351820"/>
              <a:ext cx="784135" cy="609883"/>
            </a:xfrm>
            <a:prstGeom prst="triangle">
              <a:avLst/>
            </a:prstGeom>
            <a:solidFill>
              <a:srgbClr val="FFA7A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5576" y="47667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서울남산 장체EB" pitchFamily="18" charset="-127"/>
                <a:ea typeface="서울남산 장체EB" pitchFamily="18" charset="-127"/>
              </a:rPr>
              <a:t>구현 기술</a:t>
            </a:r>
            <a:endParaRPr lang="ko-KR" altLang="en-US" sz="3600" dirty="0">
              <a:latin typeface="서울남산 장체EB" pitchFamily="18" charset="-127"/>
              <a:ea typeface="서울남산 장체E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484784"/>
            <a:ext cx="7884368" cy="4896544"/>
          </a:xfrm>
          <a:prstGeom prst="rect">
            <a:avLst/>
          </a:prstGeom>
          <a:solidFill>
            <a:schemeClr val="bg1"/>
          </a:solidFill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1844824"/>
            <a:ext cx="7200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800" dirty="0" smtClean="0">
                <a:latin typeface="서울남산 장체B" pitchFamily="18" charset="-127"/>
                <a:ea typeface="서울남산 장체B" pitchFamily="18" charset="-127"/>
              </a:rPr>
              <a:t> </a:t>
            </a:r>
            <a:r>
              <a:rPr lang="en-US" altLang="ko-KR" sz="2800" dirty="0" err="1" smtClean="0">
                <a:latin typeface="서울남산 장체B" pitchFamily="18" charset="-127"/>
                <a:ea typeface="서울남산 장체B" pitchFamily="18" charset="-127"/>
              </a:rPr>
              <a:t>LinearLayout</a:t>
            </a:r>
            <a:endParaRPr lang="en-US" altLang="ko-KR" sz="2800" dirty="0" smtClean="0">
              <a:latin typeface="서울남산 장체B" pitchFamily="18" charset="-127"/>
              <a:ea typeface="서울남산 장체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latin typeface="서울남산 장체B" pitchFamily="18" charset="-127"/>
                <a:ea typeface="서울남산 장체B" pitchFamily="18" charset="-127"/>
              </a:rPr>
              <a:t> 코드를 선언하여 페이지 전환</a:t>
            </a:r>
            <a:endParaRPr lang="en-US" altLang="ko-KR" sz="2800" dirty="0" smtClean="0">
              <a:latin typeface="서울남산 장체B" pitchFamily="18" charset="-127"/>
              <a:ea typeface="서울남산 장체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latin typeface="서울남산 장체B" pitchFamily="18" charset="-127"/>
                <a:ea typeface="서울남산 장체B" pitchFamily="18" charset="-127"/>
              </a:rPr>
              <a:t> 버튼에 </a:t>
            </a:r>
            <a:r>
              <a:rPr lang="en-US" altLang="ko-KR" sz="2800" dirty="0" err="1" smtClean="0">
                <a:latin typeface="서울남산 장체B" pitchFamily="18" charset="-127"/>
                <a:ea typeface="서울남산 장체B" pitchFamily="18" charset="-127"/>
              </a:rPr>
              <a:t>onClick</a:t>
            </a:r>
            <a:r>
              <a:rPr lang="en-US" altLang="ko-KR" sz="2800" dirty="0" smtClean="0">
                <a:latin typeface="서울남산 장체B" pitchFamily="18" charset="-127"/>
                <a:ea typeface="서울남산 장체B" pitchFamily="18" charset="-127"/>
              </a:rPr>
              <a:t> </a:t>
            </a:r>
            <a:r>
              <a:rPr lang="ko-KR" altLang="en-US" sz="2800" dirty="0" smtClean="0">
                <a:latin typeface="서울남산 장체B" pitchFamily="18" charset="-127"/>
                <a:ea typeface="서울남산 장체B" pitchFamily="18" charset="-127"/>
              </a:rPr>
              <a:t>이벤트 주기</a:t>
            </a:r>
            <a:endParaRPr lang="en-US" altLang="ko-KR" sz="2800" dirty="0" smtClean="0">
              <a:latin typeface="서울남산 장체B" pitchFamily="18" charset="-127"/>
              <a:ea typeface="서울남산 장체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>
                <a:latin typeface="서울남산 장체B" pitchFamily="18" charset="-127"/>
                <a:ea typeface="서울남산 장체B" pitchFamily="18" charset="-127"/>
              </a:rPr>
              <a:t> Intent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>
                <a:latin typeface="서울남산 장체B" pitchFamily="18" charset="-127"/>
                <a:ea typeface="서울남산 장체B" pitchFamily="18" charset="-127"/>
              </a:rPr>
              <a:t> Toast </a:t>
            </a:r>
            <a:r>
              <a:rPr lang="ko-KR" altLang="en-US" sz="2800" dirty="0" smtClean="0">
                <a:latin typeface="서울남산 장체B" pitchFamily="18" charset="-127"/>
                <a:ea typeface="서울남산 장체B" pitchFamily="18" charset="-127"/>
              </a:rPr>
              <a:t>메시지 띄우기 </a:t>
            </a:r>
            <a:endParaRPr lang="en-US" altLang="ko-KR" sz="2800" dirty="0" smtClean="0">
              <a:latin typeface="서울남산 장체B" pitchFamily="18" charset="-127"/>
              <a:ea typeface="서울남산 장체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>
                <a:latin typeface="서울남산 장체B" pitchFamily="18" charset="-127"/>
                <a:ea typeface="서울남산 장체B" pitchFamily="18" charset="-127"/>
              </a:rPr>
              <a:t> If</a:t>
            </a:r>
            <a:r>
              <a:rPr lang="ko-KR" altLang="en-US" sz="2800" dirty="0" smtClean="0">
                <a:latin typeface="서울남산 장체B" pitchFamily="18" charset="-127"/>
                <a:ea typeface="서울남산 장체B" pitchFamily="18" charset="-127"/>
              </a:rPr>
              <a:t>문</a:t>
            </a:r>
            <a:r>
              <a:rPr lang="en-US" altLang="ko-KR" sz="2800" dirty="0" smtClean="0">
                <a:latin typeface="서울남산 장체B" pitchFamily="18" charset="-127"/>
                <a:ea typeface="서울남산 장체B" pitchFamily="18" charset="-127"/>
              </a:rPr>
              <a:t>, for</a:t>
            </a:r>
            <a:r>
              <a:rPr lang="ko-KR" altLang="en-US" sz="2800" dirty="0" smtClean="0">
                <a:latin typeface="서울남산 장체B" pitchFamily="18" charset="-127"/>
                <a:ea typeface="서울남산 장체B" pitchFamily="18" charset="-127"/>
              </a:rPr>
              <a:t>문</a:t>
            </a:r>
            <a:r>
              <a:rPr lang="en-US" altLang="ko-KR" sz="2800" dirty="0" smtClean="0">
                <a:latin typeface="서울남산 장체B" pitchFamily="18" charset="-127"/>
                <a:ea typeface="서울남산 장체B" pitchFamily="18" charset="-127"/>
              </a:rPr>
              <a:t>, switch</a:t>
            </a:r>
            <a:r>
              <a:rPr lang="ko-KR" altLang="en-US" sz="2800" dirty="0" smtClean="0">
                <a:latin typeface="서울남산 장체B" pitchFamily="18" charset="-127"/>
                <a:ea typeface="서울남산 장체B" pitchFamily="18" charset="-127"/>
              </a:rPr>
              <a:t>문 등 사용</a:t>
            </a:r>
            <a:endParaRPr lang="en-US" altLang="ko-KR" sz="2800" dirty="0" smtClean="0">
              <a:latin typeface="서울남산 장체B" pitchFamily="18" charset="-127"/>
              <a:ea typeface="서울남산 장체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>
                <a:latin typeface="서울남산 장체B" pitchFamily="18" charset="-127"/>
                <a:ea typeface="서울남산 장체B" pitchFamily="18" charset="-127"/>
              </a:rPr>
              <a:t> String </a:t>
            </a:r>
            <a:r>
              <a:rPr lang="ko-KR" altLang="en-US" sz="2800" dirty="0" smtClean="0">
                <a:latin typeface="서울남산 장체B" pitchFamily="18" charset="-127"/>
                <a:ea typeface="서울남산 장체B" pitchFamily="18" charset="-127"/>
              </a:rPr>
              <a:t>배열 </a:t>
            </a:r>
            <a:r>
              <a:rPr lang="ko-KR" altLang="en-US" sz="2800" dirty="0" smtClean="0">
                <a:latin typeface="서울남산 장체B" pitchFamily="18" charset="-127"/>
                <a:ea typeface="서울남산 장체B" pitchFamily="18" charset="-127"/>
              </a:rPr>
              <a:t>사용</a:t>
            </a:r>
            <a:endParaRPr lang="en-US" altLang="ko-KR" sz="2800" dirty="0" smtClean="0">
              <a:latin typeface="서울남산 장체B" pitchFamily="18" charset="-127"/>
              <a:ea typeface="서울남산 장체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>
                <a:latin typeface="서울남산 장체B" pitchFamily="18" charset="-127"/>
                <a:ea typeface="서울남산 장체B" pitchFamily="18" charset="-127"/>
              </a:rPr>
              <a:t> Math </a:t>
            </a:r>
            <a:r>
              <a:rPr lang="ko-KR" altLang="en-US" sz="2800" dirty="0" smtClean="0">
                <a:latin typeface="서울남산 장체B" pitchFamily="18" charset="-127"/>
                <a:ea typeface="서울남산 장체B" pitchFamily="18" charset="-127"/>
              </a:rPr>
              <a:t>클래스의 </a:t>
            </a:r>
            <a:r>
              <a:rPr lang="en-US" altLang="ko-KR" sz="2800" dirty="0" smtClean="0">
                <a:latin typeface="서울남산 장체B" pitchFamily="18" charset="-127"/>
                <a:ea typeface="서울남산 장체B" pitchFamily="18" charset="-127"/>
              </a:rPr>
              <a:t>random </a:t>
            </a:r>
            <a:r>
              <a:rPr lang="ko-KR" altLang="en-US" sz="2800" dirty="0" err="1" smtClean="0">
                <a:latin typeface="서울남산 장체B" pitchFamily="18" charset="-127"/>
                <a:ea typeface="서울남산 장체B" pitchFamily="18" charset="-127"/>
              </a:rPr>
              <a:t>메소드</a:t>
            </a:r>
            <a:r>
              <a:rPr lang="ko-KR" altLang="en-US" sz="2800" dirty="0" smtClean="0">
                <a:latin typeface="서울남산 장체B" pitchFamily="18" charset="-127"/>
                <a:ea typeface="서울남산 장체B" pitchFamily="18" charset="-127"/>
              </a:rPr>
              <a:t> 사용</a:t>
            </a:r>
            <a:endParaRPr lang="en-US" altLang="ko-KR" sz="2800" dirty="0" smtClean="0">
              <a:latin typeface="서울남산 장체B" pitchFamily="18" charset="-127"/>
              <a:ea typeface="서울남산 장체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>
                <a:latin typeface="서울남산 장체B" pitchFamily="18" charset="-127"/>
                <a:ea typeface="서울남산 장체B" pitchFamily="18" charset="-127"/>
              </a:rPr>
              <a:t> Visibility</a:t>
            </a:r>
            <a:r>
              <a:rPr lang="ko-KR" altLang="en-US" sz="2800" dirty="0" smtClean="0">
                <a:latin typeface="서울남산 장체B" pitchFamily="18" charset="-127"/>
                <a:ea typeface="서울남산 장체B" pitchFamily="18" charset="-127"/>
              </a:rPr>
              <a:t>를 이용해 해당 순서에 버튼 가시화</a:t>
            </a:r>
            <a:endParaRPr lang="en-US" altLang="ko-KR" sz="2800" dirty="0" smtClean="0">
              <a:latin typeface="서울남산 장체B" pitchFamily="18" charset="-127"/>
              <a:ea typeface="서울남산 장체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>
                <a:latin typeface="서울남산 장체B" pitchFamily="18" charset="-127"/>
                <a:ea typeface="서울남산 장체B" pitchFamily="18" charset="-127"/>
              </a:rPr>
              <a:t> Enabled</a:t>
            </a:r>
            <a:r>
              <a:rPr lang="ko-KR" altLang="en-US" sz="2800" dirty="0" smtClean="0">
                <a:latin typeface="서울남산 장체B" pitchFamily="18" charset="-127"/>
                <a:ea typeface="서울남산 장체B" pitchFamily="18" charset="-127"/>
              </a:rPr>
              <a:t>를 사용해 해당 순서에 버튼 비활성화</a:t>
            </a:r>
            <a:endParaRPr lang="en-US" altLang="ko-KR" sz="2800" dirty="0" smtClean="0">
              <a:latin typeface="서울남산 장체B" pitchFamily="18" charset="-127"/>
              <a:ea typeface="서울남산 장체B" pitchFamily="18" charset="-127"/>
            </a:endParaRPr>
          </a:p>
          <a:p>
            <a:r>
              <a:rPr lang="ko-KR" altLang="en-US" sz="2800" dirty="0" smtClean="0">
                <a:latin typeface="서울남산 장체B" pitchFamily="18" charset="-127"/>
                <a:ea typeface="서울남산 장체B" pitchFamily="18" charset="-127"/>
              </a:rPr>
              <a:t> </a:t>
            </a:r>
            <a:endParaRPr lang="en-US" altLang="ko-KR" sz="2800" dirty="0" smtClean="0">
              <a:latin typeface="서울남산 장체B" pitchFamily="18" charset="-127"/>
              <a:ea typeface="서울남산 장체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51820"/>
            <a:ext cx="4079619" cy="772924"/>
            <a:chOff x="0" y="351820"/>
            <a:chExt cx="4079619" cy="772924"/>
          </a:xfrm>
        </p:grpSpPr>
        <p:sp>
          <p:nvSpPr>
            <p:cNvPr id="7" name="직사각형 6"/>
            <p:cNvSpPr/>
            <p:nvPr/>
          </p:nvSpPr>
          <p:spPr>
            <a:xfrm>
              <a:off x="0" y="404664"/>
              <a:ext cx="38519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955761">
              <a:off x="3295484" y="351820"/>
              <a:ext cx="784135" cy="609883"/>
            </a:xfrm>
            <a:prstGeom prst="triangle">
              <a:avLst/>
            </a:prstGeom>
            <a:solidFill>
              <a:srgbClr val="FFA7A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3528" y="40466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08서울남산체 EB" pitchFamily="18" charset="-127"/>
                <a:ea typeface="08서울남산체 EB" pitchFamily="18" charset="-127"/>
              </a:rPr>
              <a:t>향후 계획</a:t>
            </a:r>
            <a:endParaRPr lang="ko-KR" altLang="en-US" sz="3600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276872"/>
            <a:ext cx="7884368" cy="2808312"/>
          </a:xfrm>
          <a:prstGeom prst="rect">
            <a:avLst/>
          </a:prstGeom>
          <a:solidFill>
            <a:schemeClr val="bg1"/>
          </a:solidFill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15616" y="2924944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08서울남산체 B" pitchFamily="18" charset="-127"/>
                <a:ea typeface="08서울남산체 B" pitchFamily="18" charset="-127"/>
              </a:rPr>
              <a:t>게임이 끝난 후 정답 확인 창 띄우기</a:t>
            </a:r>
            <a:endParaRPr lang="en-US" altLang="ko-KR" sz="2800" dirty="0" smtClean="0">
              <a:latin typeface="08서울남산체 B" pitchFamily="18" charset="-127"/>
              <a:ea typeface="08서울남산체 B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08서울남산체 B" pitchFamily="18" charset="-127"/>
                <a:ea typeface="08서울남산체 B" pitchFamily="18" charset="-127"/>
              </a:rPr>
              <a:t>문제 랜덤 제출 </a:t>
            </a:r>
            <a:endParaRPr lang="en-US" altLang="ko-KR" sz="2800" dirty="0" smtClean="0">
              <a:latin typeface="08서울남산체 B" pitchFamily="18" charset="-127"/>
              <a:ea typeface="08서울남산체 B" pitchFamily="18" charset="-127"/>
            </a:endParaRPr>
          </a:p>
          <a:p>
            <a:endParaRPr lang="en-US" altLang="ko-KR" sz="2800" dirty="0" smtClean="0"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51820"/>
            <a:ext cx="4079619" cy="772924"/>
            <a:chOff x="0" y="351820"/>
            <a:chExt cx="4079619" cy="772924"/>
          </a:xfrm>
        </p:grpSpPr>
        <p:sp>
          <p:nvSpPr>
            <p:cNvPr id="7" name="직사각형 6"/>
            <p:cNvSpPr/>
            <p:nvPr/>
          </p:nvSpPr>
          <p:spPr>
            <a:xfrm>
              <a:off x="0" y="404664"/>
              <a:ext cx="38519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955761">
              <a:off x="3295484" y="351820"/>
              <a:ext cx="784135" cy="609883"/>
            </a:xfrm>
            <a:prstGeom prst="triangle">
              <a:avLst/>
            </a:prstGeom>
            <a:solidFill>
              <a:srgbClr val="FFA7A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71600" y="4046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08서울남산체 EB" pitchFamily="18" charset="-127"/>
                <a:ea typeface="08서울남산체 EB" pitchFamily="18" charset="-127"/>
              </a:rPr>
              <a:t>특징</a:t>
            </a:r>
            <a:endParaRPr lang="ko-KR" altLang="en-US" sz="3600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8" y="1484784"/>
            <a:ext cx="7884368" cy="4896544"/>
          </a:xfrm>
          <a:prstGeom prst="rect">
            <a:avLst/>
          </a:prstGeom>
          <a:solidFill>
            <a:schemeClr val="bg1"/>
          </a:solidFill>
          <a:ln w="5715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916832"/>
            <a:ext cx="7200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800" dirty="0" smtClean="0">
                <a:latin typeface="08서울남산체 B" pitchFamily="18" charset="-127"/>
                <a:ea typeface="08서울남산체 B" pitchFamily="18" charset="-127"/>
              </a:rPr>
              <a:t> 다른 </a:t>
            </a:r>
            <a:r>
              <a:rPr lang="en-US" altLang="ko-KR" sz="2800" dirty="0" smtClean="0">
                <a:latin typeface="08서울남산체 B" pitchFamily="18" charset="-127"/>
                <a:ea typeface="08서울남산체 B" pitchFamily="18" charset="-127"/>
              </a:rPr>
              <a:t>App</a:t>
            </a:r>
            <a:r>
              <a:rPr lang="ko-KR" altLang="en-US" sz="2800" dirty="0" smtClean="0">
                <a:latin typeface="08서울남산체 B" pitchFamily="18" charset="-127"/>
                <a:ea typeface="08서울남산체 B" pitchFamily="18" charset="-127"/>
              </a:rPr>
              <a:t>과의 차별성</a:t>
            </a:r>
            <a:endParaRPr lang="en-US" altLang="ko-KR" sz="2800" dirty="0" smtClean="0">
              <a:latin typeface="08서울남산체 B" pitchFamily="18" charset="-127"/>
              <a:ea typeface="08서울남산체 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- 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게임을 이용하여 재미있게 학습이 가능하다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 사용자가 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직접 난이도 설정이 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가능하다</a:t>
            </a:r>
            <a:endParaRPr lang="en-US" altLang="ko-KR" sz="2400" dirty="0" smtClean="0">
              <a:latin typeface="08서울남산체 B" pitchFamily="18" charset="-127"/>
              <a:ea typeface="08서울남산체 B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08서울남산체 B" pitchFamily="18" charset="-127"/>
              <a:ea typeface="08서울남산체 B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800" dirty="0" smtClean="0">
                <a:latin typeface="08서울남산체 B" pitchFamily="18" charset="-127"/>
                <a:ea typeface="08서울남산체 B" pitchFamily="18" charset="-127"/>
              </a:rPr>
              <a:t>구현하면서 어려웠던 점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 페이지 이동이 많아서 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intent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로 데이터를 계속</a:t>
            </a:r>
            <a:endParaRPr lang="en-US" altLang="ko-KR" sz="2400" dirty="0" smtClean="0">
              <a:latin typeface="08서울남산체 B" pitchFamily="18" charset="-127"/>
              <a:ea typeface="08서울남산체 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넘겨주어야 했다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  <a:endParaRPr lang="ko-KR" altLang="en-US" sz="2400" dirty="0" smtClean="0"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04664"/>
            <a:ext cx="4241779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44575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08서울남산체 EB" pitchFamily="18" charset="-127"/>
                <a:ea typeface="08서울남산체 EB" pitchFamily="18" charset="-127"/>
              </a:rPr>
              <a:t>사용자 인터페이스</a:t>
            </a:r>
            <a:endParaRPr lang="ko-KR" altLang="en-US" sz="3600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484784"/>
            <a:ext cx="7884368" cy="4896544"/>
          </a:xfrm>
          <a:prstGeom prst="rect">
            <a:avLst/>
          </a:prstGeom>
          <a:solidFill>
            <a:schemeClr val="bg1"/>
          </a:solidFill>
          <a:ln w="5715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844824"/>
            <a:ext cx="74168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 게임 시작 후 원하는 레벨을 선택하여 제시되는 영단어의</a:t>
            </a:r>
            <a:endParaRPr lang="en-US" altLang="ko-KR" sz="24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 빈칸에 들어갈 알파벳을 입력한다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2400" dirty="0" smtClean="0">
              <a:latin typeface="08서울남산체 B" pitchFamily="18" charset="-127"/>
              <a:ea typeface="08서울남산체 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 문제는 한 게임당 총 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10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문제로 이루어져 있으며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,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 생명은</a:t>
            </a:r>
            <a:endParaRPr lang="en-US" altLang="ko-KR" sz="24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5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개이다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2400" dirty="0" smtClean="0">
              <a:latin typeface="08서울남산체 B" pitchFamily="18" charset="-127"/>
              <a:ea typeface="08서울남산체 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 모르는 문제는 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NEXT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를 눌러 다음 문제로 넘어갈 수 </a:t>
            </a:r>
            <a:r>
              <a:rPr lang="ko-KR" altLang="en-US" sz="2400" dirty="0" err="1" smtClean="0">
                <a:latin typeface="08서울남산체 B" pitchFamily="18" charset="-127"/>
                <a:ea typeface="08서울남산체 B" pitchFamily="18" charset="-127"/>
              </a:rPr>
              <a:t>있으</a:t>
            </a:r>
            <a:endParaRPr lang="en-US" altLang="ko-KR" sz="24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  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며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,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 생명이 모두 없어지게 되면 게임이 오버된다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08서울남산체 B" pitchFamily="18" charset="-127"/>
              <a:ea typeface="08서울남산체 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마지막 열 번째 문제에 이르면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,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 결과 페이지로 이동할 수</a:t>
            </a:r>
            <a:endParaRPr lang="en-US" altLang="ko-KR" sz="24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400" dirty="0" smtClean="0">
                <a:latin typeface="08서울남산체 B" pitchFamily="18" charset="-127"/>
                <a:ea typeface="08서울남산체 B" pitchFamily="18" charset="-127"/>
              </a:rPr>
              <a:t> 있는 버튼이 가시화된다</a:t>
            </a:r>
            <a:r>
              <a:rPr lang="en-US" altLang="ko-KR" sz="24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</p:txBody>
      </p:sp>
      <p:sp>
        <p:nvSpPr>
          <p:cNvPr id="16" name="이등변 삼각형 15"/>
          <p:cNvSpPr/>
          <p:nvPr/>
        </p:nvSpPr>
        <p:spPr>
          <a:xfrm rot="16200000">
            <a:off x="3574199" y="454325"/>
            <a:ext cx="720080" cy="620758"/>
          </a:xfrm>
          <a:prstGeom prst="triangle">
            <a:avLst/>
          </a:prstGeom>
          <a:solidFill>
            <a:srgbClr val="FFA7A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51820"/>
            <a:ext cx="4079619" cy="772924"/>
            <a:chOff x="0" y="351820"/>
            <a:chExt cx="4079619" cy="772924"/>
          </a:xfrm>
        </p:grpSpPr>
        <p:sp>
          <p:nvSpPr>
            <p:cNvPr id="9" name="직사각형 8"/>
            <p:cNvSpPr/>
            <p:nvPr/>
          </p:nvSpPr>
          <p:spPr>
            <a:xfrm>
              <a:off x="0" y="404664"/>
              <a:ext cx="38519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955761">
              <a:off x="3295484" y="351820"/>
              <a:ext cx="784135" cy="609883"/>
            </a:xfrm>
            <a:prstGeom prst="triangle">
              <a:avLst/>
            </a:prstGeom>
            <a:solidFill>
              <a:srgbClr val="FFA7A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78902" y="42643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08서울남산체 EB" pitchFamily="18" charset="-127"/>
                <a:ea typeface="08서울남산체 EB" pitchFamily="18" charset="-127"/>
              </a:rPr>
              <a:t>스크린 </a:t>
            </a:r>
            <a:r>
              <a:rPr lang="ko-KR" altLang="en-US" sz="3600" dirty="0" err="1" smtClean="0">
                <a:latin typeface="08서울남산체 EB" pitchFamily="18" charset="-127"/>
                <a:ea typeface="08서울남산체 EB" pitchFamily="18" charset="-127"/>
              </a:rPr>
              <a:t>샷</a:t>
            </a:r>
            <a:endParaRPr lang="ko-KR" altLang="en-US" sz="3600" dirty="0">
              <a:latin typeface="08서울남산체 EB" pitchFamily="18" charset="-127"/>
              <a:ea typeface="08서울남산체 EB" pitchFamily="18" charset="-127"/>
            </a:endParaRPr>
          </a:p>
        </p:txBody>
      </p:sp>
      <p:pic>
        <p:nvPicPr>
          <p:cNvPr id="7" name="그림 6" descr="Screenshot_1528173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476784"/>
            <a:ext cx="2880320" cy="5120568"/>
          </a:xfrm>
          <a:prstGeom prst="rect">
            <a:avLst/>
          </a:prstGeom>
        </p:spPr>
      </p:pic>
      <p:pic>
        <p:nvPicPr>
          <p:cNvPr id="8" name="그림 7" descr="Screenshot_152817386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1476784"/>
            <a:ext cx="2924457" cy="5112568"/>
          </a:xfrm>
          <a:prstGeom prst="rect">
            <a:avLst/>
          </a:prstGeom>
        </p:spPr>
      </p:pic>
      <p:cxnSp>
        <p:nvCxnSpPr>
          <p:cNvPr id="12" name="꺾인 연결선 11"/>
          <p:cNvCxnSpPr/>
          <p:nvPr/>
        </p:nvCxnSpPr>
        <p:spPr>
          <a:xfrm>
            <a:off x="3203848" y="3573016"/>
            <a:ext cx="2232248" cy="936104"/>
          </a:xfrm>
          <a:prstGeom prst="bentConnector3">
            <a:avLst>
              <a:gd name="adj1" fmla="val 59753"/>
            </a:avLst>
          </a:prstGeom>
          <a:ln w="57150">
            <a:solidFill>
              <a:srgbClr val="074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왼쪽 중괄호 17"/>
          <p:cNvSpPr/>
          <p:nvPr/>
        </p:nvSpPr>
        <p:spPr>
          <a:xfrm>
            <a:off x="5508104" y="4005064"/>
            <a:ext cx="144016" cy="1080120"/>
          </a:xfrm>
          <a:prstGeom prst="leftBrace">
            <a:avLst/>
          </a:prstGeom>
          <a:ln w="28575">
            <a:solidFill>
              <a:srgbClr val="074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creenshot_152817386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1268760"/>
            <a:ext cx="3073474" cy="54006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0" y="351820"/>
            <a:ext cx="4079619" cy="772924"/>
            <a:chOff x="0" y="351820"/>
            <a:chExt cx="4079619" cy="772924"/>
          </a:xfrm>
        </p:grpSpPr>
        <p:sp>
          <p:nvSpPr>
            <p:cNvPr id="13" name="직사각형 12"/>
            <p:cNvSpPr/>
            <p:nvPr/>
          </p:nvSpPr>
          <p:spPr>
            <a:xfrm>
              <a:off x="0" y="404664"/>
              <a:ext cx="38519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955761">
              <a:off x="3295484" y="351820"/>
              <a:ext cx="784135" cy="609883"/>
            </a:xfrm>
            <a:prstGeom prst="triangle">
              <a:avLst/>
            </a:prstGeom>
            <a:solidFill>
              <a:srgbClr val="FFA7A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8902" y="42643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08서울남산체 EB" pitchFamily="18" charset="-127"/>
                <a:ea typeface="08서울남산체 EB" pitchFamily="18" charset="-127"/>
              </a:rPr>
              <a:t>스크린 </a:t>
            </a:r>
            <a:r>
              <a:rPr lang="ko-KR" altLang="en-US" sz="3600" dirty="0" err="1" smtClean="0">
                <a:latin typeface="08서울남산체 EB" pitchFamily="18" charset="-127"/>
                <a:ea typeface="08서울남산체 EB" pitchFamily="18" charset="-127"/>
              </a:rPr>
              <a:t>샷</a:t>
            </a:r>
            <a:endParaRPr lang="ko-KR" altLang="en-US" sz="3600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35" name="타원형 설명선 34"/>
          <p:cNvSpPr/>
          <p:nvPr/>
        </p:nvSpPr>
        <p:spPr>
          <a:xfrm>
            <a:off x="2267744" y="3284984"/>
            <a:ext cx="1080120" cy="792088"/>
          </a:xfrm>
          <a:prstGeom prst="wedgeEllipseCallout">
            <a:avLst>
              <a:gd name="adj1" fmla="val 63127"/>
              <a:gd name="adj2" fmla="val -33549"/>
            </a:avLst>
          </a:prstGeom>
          <a:solidFill>
            <a:schemeClr val="bg1"/>
          </a:solidFill>
          <a:ln>
            <a:solidFill>
              <a:srgbClr val="074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08서울남산체 L" pitchFamily="18" charset="-127"/>
                <a:ea typeface="08서울남산체 L" pitchFamily="18" charset="-127"/>
              </a:rPr>
              <a:t>문제 출제</a:t>
            </a:r>
            <a:endParaRPr lang="ko-KR" altLang="en-US" dirty="0">
              <a:solidFill>
                <a:schemeClr val="tx1"/>
              </a:solidFill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36" name="타원형 설명선 35"/>
          <p:cNvSpPr/>
          <p:nvPr/>
        </p:nvSpPr>
        <p:spPr>
          <a:xfrm>
            <a:off x="5220072" y="3356992"/>
            <a:ext cx="1152128" cy="720080"/>
          </a:xfrm>
          <a:prstGeom prst="wedgeEllipseCallout">
            <a:avLst>
              <a:gd name="adj1" fmla="val -62696"/>
              <a:gd name="adj2" fmla="val 59141"/>
            </a:avLst>
          </a:prstGeom>
          <a:solidFill>
            <a:schemeClr val="bg1"/>
          </a:solidFill>
          <a:ln>
            <a:solidFill>
              <a:srgbClr val="074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08서울남산체 L" pitchFamily="18" charset="-127"/>
                <a:ea typeface="08서울남산체 L" pitchFamily="18" charset="-127"/>
              </a:rPr>
              <a:t>정답 입력란</a:t>
            </a:r>
            <a:endParaRPr lang="ko-KR" altLang="en-US" dirty="0">
              <a:solidFill>
                <a:schemeClr val="tx1"/>
              </a:solidFill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37" name="타원형 설명선 36"/>
          <p:cNvSpPr/>
          <p:nvPr/>
        </p:nvSpPr>
        <p:spPr>
          <a:xfrm>
            <a:off x="2627784" y="5157192"/>
            <a:ext cx="864096" cy="432048"/>
          </a:xfrm>
          <a:prstGeom prst="wedgeEllipseCallout">
            <a:avLst>
              <a:gd name="adj1" fmla="val 49961"/>
              <a:gd name="adj2" fmla="val 49062"/>
            </a:avLst>
          </a:prstGeom>
          <a:solidFill>
            <a:schemeClr val="bg1"/>
          </a:solidFill>
          <a:ln>
            <a:solidFill>
              <a:srgbClr val="074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08서울남산체 L" pitchFamily="18" charset="-127"/>
              <a:ea typeface="08서울남산체 L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012160" y="4725144"/>
            <a:ext cx="1440160" cy="864096"/>
            <a:chOff x="6084168" y="4725144"/>
            <a:chExt cx="1440160" cy="864096"/>
          </a:xfrm>
        </p:grpSpPr>
        <p:sp>
          <p:nvSpPr>
            <p:cNvPr id="38" name="타원형 설명선 37"/>
            <p:cNvSpPr/>
            <p:nvPr/>
          </p:nvSpPr>
          <p:spPr>
            <a:xfrm>
              <a:off x="6084168" y="4725144"/>
              <a:ext cx="1440160" cy="864096"/>
            </a:xfrm>
            <a:prstGeom prst="wedgeEllipseCallout">
              <a:avLst>
                <a:gd name="adj1" fmla="val -53026"/>
                <a:gd name="adj2" fmla="val 54101"/>
              </a:avLst>
            </a:prstGeom>
            <a:solidFill>
              <a:schemeClr val="bg1"/>
            </a:solidFill>
            <a:ln>
              <a:solidFill>
                <a:srgbClr val="074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08서울남산체 L" pitchFamily="18" charset="-127"/>
                <a:ea typeface="08서울남산체 L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56176" y="4869160"/>
              <a:ext cx="13035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08서울남산체 L" pitchFamily="18" charset="-127"/>
                  <a:ea typeface="08서울남산체 L" pitchFamily="18" charset="-127"/>
                </a:rPr>
                <a:t>다음 문제로</a:t>
              </a:r>
              <a:endParaRPr lang="en-US" altLang="ko-KR" dirty="0" smtClean="0">
                <a:latin typeface="08서울남산체 L" pitchFamily="18" charset="-127"/>
                <a:ea typeface="08서울남산체 L" pitchFamily="18" charset="-127"/>
              </a:endParaRPr>
            </a:p>
            <a:p>
              <a:pPr algn="ctr"/>
              <a:r>
                <a:rPr lang="ko-KR" altLang="en-US" dirty="0" smtClean="0">
                  <a:latin typeface="08서울남산체 L" pitchFamily="18" charset="-127"/>
                  <a:ea typeface="08서울남산체 L" pitchFamily="18" charset="-127"/>
                </a:rPr>
                <a:t>넘어가기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11760" y="1700808"/>
            <a:ext cx="1082349" cy="576064"/>
            <a:chOff x="2195736" y="1844824"/>
            <a:chExt cx="1082349" cy="576064"/>
          </a:xfrm>
        </p:grpSpPr>
        <p:sp>
          <p:nvSpPr>
            <p:cNvPr id="41" name="타원형 설명선 40"/>
            <p:cNvSpPr/>
            <p:nvPr/>
          </p:nvSpPr>
          <p:spPr>
            <a:xfrm>
              <a:off x="2267744" y="1844824"/>
              <a:ext cx="936104" cy="576064"/>
            </a:xfrm>
            <a:prstGeom prst="wedgeEllipseCallout">
              <a:avLst>
                <a:gd name="adj1" fmla="val 47854"/>
                <a:gd name="adj2" fmla="val 44443"/>
              </a:avLst>
            </a:prstGeom>
            <a:solidFill>
              <a:schemeClr val="bg1"/>
            </a:solidFill>
            <a:ln>
              <a:solidFill>
                <a:srgbClr val="074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08서울남산체 L" pitchFamily="18" charset="-127"/>
                <a:ea typeface="08서울남산체 L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95736" y="1946890"/>
              <a:ext cx="1082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08서울남산체 L" pitchFamily="18" charset="-127"/>
                  <a:ea typeface="08서울남산체 L" pitchFamily="18" charset="-127"/>
                </a:rPr>
                <a:t>진행 상황</a:t>
              </a:r>
              <a:endParaRPr lang="ko-KR" altLang="en-US" dirty="0">
                <a:latin typeface="08서울남산체 L" pitchFamily="18" charset="-127"/>
                <a:ea typeface="08서울남산체 L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940152" y="1556792"/>
            <a:ext cx="1087157" cy="576064"/>
            <a:chOff x="2204218" y="1844824"/>
            <a:chExt cx="1087157" cy="576064"/>
          </a:xfrm>
        </p:grpSpPr>
        <p:sp>
          <p:nvSpPr>
            <p:cNvPr id="45" name="타원형 설명선 44"/>
            <p:cNvSpPr/>
            <p:nvPr/>
          </p:nvSpPr>
          <p:spPr>
            <a:xfrm>
              <a:off x="2267744" y="1844824"/>
              <a:ext cx="936104" cy="576064"/>
            </a:xfrm>
            <a:prstGeom prst="wedgeEllipseCallout">
              <a:avLst>
                <a:gd name="adj1" fmla="val -46338"/>
                <a:gd name="adj2" fmla="val 59559"/>
              </a:avLst>
            </a:prstGeom>
            <a:solidFill>
              <a:schemeClr val="bg1"/>
            </a:solidFill>
            <a:ln>
              <a:solidFill>
                <a:srgbClr val="074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08서울남산체 L" pitchFamily="18" charset="-127"/>
                <a:ea typeface="08서울남산체 L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04218" y="194689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08서울남산체 L" pitchFamily="18" charset="-127"/>
                  <a:ea typeface="08서울남산체 L" pitchFamily="18" charset="-127"/>
                </a:rPr>
                <a:t>남은 횟수</a:t>
              </a:r>
              <a:endParaRPr lang="ko-KR" altLang="en-US" dirty="0">
                <a:latin typeface="08서울남산체 L" pitchFamily="18" charset="-127"/>
                <a:ea typeface="08서울남산체 L" pitchFamily="18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638670" y="5198283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나가기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Screenshot_152817387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3612" y="1268760"/>
            <a:ext cx="3024336" cy="5376597"/>
          </a:xfrm>
          <a:prstGeom prst="rect">
            <a:avLst/>
          </a:prstGeom>
        </p:spPr>
      </p:pic>
      <p:grpSp>
        <p:nvGrpSpPr>
          <p:cNvPr id="2" name="그룹 11"/>
          <p:cNvGrpSpPr/>
          <p:nvPr/>
        </p:nvGrpSpPr>
        <p:grpSpPr>
          <a:xfrm>
            <a:off x="0" y="351820"/>
            <a:ext cx="4079619" cy="772924"/>
            <a:chOff x="0" y="351820"/>
            <a:chExt cx="4079619" cy="772924"/>
          </a:xfrm>
        </p:grpSpPr>
        <p:sp>
          <p:nvSpPr>
            <p:cNvPr id="13" name="직사각형 12"/>
            <p:cNvSpPr/>
            <p:nvPr/>
          </p:nvSpPr>
          <p:spPr>
            <a:xfrm>
              <a:off x="0" y="404664"/>
              <a:ext cx="385192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955761">
              <a:off x="3295484" y="351820"/>
              <a:ext cx="784135" cy="609883"/>
            </a:xfrm>
            <a:prstGeom prst="triangle">
              <a:avLst/>
            </a:prstGeom>
            <a:solidFill>
              <a:srgbClr val="FFA7A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8902" y="42643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08서울남산체 EB" pitchFamily="18" charset="-127"/>
                <a:ea typeface="08서울남산체 EB" pitchFamily="18" charset="-127"/>
              </a:rPr>
              <a:t>스크린 </a:t>
            </a:r>
            <a:r>
              <a:rPr lang="ko-KR" altLang="en-US" sz="3600" dirty="0" err="1" smtClean="0">
                <a:latin typeface="08서울남산체 EB" pitchFamily="18" charset="-127"/>
                <a:ea typeface="08서울남산체 EB" pitchFamily="18" charset="-127"/>
              </a:rPr>
              <a:t>샷</a:t>
            </a:r>
            <a:endParaRPr lang="ko-KR" altLang="en-US" sz="3600" dirty="0">
              <a:latin typeface="08서울남산체 EB" pitchFamily="18" charset="-127"/>
              <a:ea typeface="08서울남산체 EB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211960" y="5301208"/>
            <a:ext cx="936104" cy="720080"/>
          </a:xfrm>
          <a:prstGeom prst="ellipse">
            <a:avLst/>
          </a:prstGeom>
          <a:noFill/>
          <a:ln>
            <a:solidFill>
              <a:srgbClr val="074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75856" y="2132856"/>
            <a:ext cx="864096" cy="442934"/>
          </a:xfrm>
          <a:prstGeom prst="rect">
            <a:avLst/>
          </a:prstGeom>
          <a:noFill/>
          <a:ln>
            <a:solidFill>
              <a:srgbClr val="7EE3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구부러진 연결선 18"/>
          <p:cNvCxnSpPr>
            <a:stCxn id="17" idx="2"/>
            <a:endCxn id="11" idx="1"/>
          </p:cNvCxnSpPr>
          <p:nvPr/>
        </p:nvCxnSpPr>
        <p:spPr>
          <a:xfrm rot="10800000">
            <a:off x="3275856" y="2354324"/>
            <a:ext cx="936104" cy="3306925"/>
          </a:xfrm>
          <a:prstGeom prst="curvedConnector3">
            <a:avLst>
              <a:gd name="adj1" fmla="val 213961"/>
            </a:avLst>
          </a:prstGeom>
          <a:ln w="19050">
            <a:solidFill>
              <a:srgbClr val="074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형 설명선 29"/>
          <p:cNvSpPr/>
          <p:nvPr/>
        </p:nvSpPr>
        <p:spPr>
          <a:xfrm>
            <a:off x="323528" y="2852936"/>
            <a:ext cx="1728192" cy="1080120"/>
          </a:xfrm>
          <a:prstGeom prst="wedgeEllipseCallout">
            <a:avLst>
              <a:gd name="adj1" fmla="val 54464"/>
              <a:gd name="adj2" fmla="val 48559"/>
            </a:avLst>
          </a:prstGeom>
          <a:solidFill>
            <a:schemeClr val="bg1"/>
          </a:solidFill>
          <a:ln>
            <a:solidFill>
              <a:srgbClr val="074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75862" y="2966182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정답을 맞추면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다음 문제로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pPr algn="ctr"/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넘어간다</a:t>
            </a:r>
            <a:endParaRPr lang="ko-KR" altLang="en-US" dirty="0">
              <a:latin typeface="08서울남산체 L" pitchFamily="18" charset="-127"/>
              <a:ea typeface="08서울남산체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264</Words>
  <Application>Microsoft Office PowerPoint</Application>
  <PresentationFormat>화면 슬라이드 쇼(4:3)</PresentationFormat>
  <Paragraphs>80</Paragraphs>
  <Slides>14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굴림</vt:lpstr>
      <vt:lpstr>Arial</vt:lpstr>
      <vt:lpstr>서울남산 장체EB</vt:lpstr>
      <vt:lpstr>08서울남산체 B</vt:lpstr>
      <vt:lpstr>08서울남산체 EB</vt:lpstr>
      <vt:lpstr>맑은 고딕</vt:lpstr>
      <vt:lpstr>서울남산 장체B</vt:lpstr>
      <vt:lpstr>Wingdings</vt:lpstr>
      <vt:lpstr>08서울남산체 L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제목</dc:title>
  <dc:creator>SJKim</dc:creator>
  <cp:lastModifiedBy>user</cp:lastModifiedBy>
  <cp:revision>46</cp:revision>
  <dcterms:created xsi:type="dcterms:W3CDTF">2012-12-17T03:01:05Z</dcterms:created>
  <dcterms:modified xsi:type="dcterms:W3CDTF">2018-06-10T13:40:06Z</dcterms:modified>
</cp:coreProperties>
</file>