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8" r:id="rId23"/>
    <p:sldId id="279" r:id="rId24"/>
    <p:sldId id="281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86A8-6BF1-4CDB-8D59-980C930DA7B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4C5E0-D544-4AF3-8827-4857A5E1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03490-18FF-4F73-B8DB-8186F8AE04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4744" y="1304636"/>
            <a:ext cx="5705545" cy="2121469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4744" y="3426106"/>
            <a:ext cx="5705545" cy="30248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32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32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32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32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&lt;KORTE CV&gt;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719669" y="1304635"/>
            <a:ext cx="3431785" cy="3957988"/>
          </a:xfr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4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53760" y="358233"/>
            <a:ext cx="931382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Titel</a:t>
            </a:r>
            <a:r>
              <a:rPr lang="en-US" dirty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53760" y="1615667"/>
            <a:ext cx="9313824" cy="4737904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448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2C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188383" cy="685799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56367" y="357718"/>
            <a:ext cx="9342592" cy="6239633"/>
          </a:xfrm>
        </p:spPr>
        <p:txBody>
          <a:bodyPr anchor="ctr"/>
          <a:lstStyle>
            <a:lvl1pPr algn="ctr">
              <a:defRPr b="0" i="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0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0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E688-249E-4626-B910-FDC98DB6441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AFA5-0320-4246-AACE-AC5E6771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Keep up </a:t>
            </a:r>
            <a:r>
              <a:rPr lang="nl-NL" dirty="0" err="1"/>
              <a:t>with</a:t>
            </a:r>
            <a:r>
              <a:rPr lang="nl-NL" dirty="0"/>
              <a:t> NOW!</a:t>
            </a:r>
            <a:br>
              <a:rPr lang="nl-NL" dirty="0"/>
            </a:br>
            <a:r>
              <a:rPr lang="nl-NL" sz="3733" dirty="0"/>
              <a:t>Automate rebuilding your (home)lab</a:t>
            </a:r>
            <a:br>
              <a:rPr lang="nl-NL" sz="3733" dirty="0"/>
            </a:br>
            <a:r>
              <a:rPr lang="nl-NL" sz="3733" u="sng" dirty="0"/>
              <a:t>on steroids</a:t>
            </a: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Ralph Eckhard – Sven van Rijen</a:t>
            </a:r>
          </a:p>
        </p:txBody>
      </p:sp>
    </p:spTree>
    <p:extLst>
      <p:ext uri="{BB962C8B-B14F-4D97-AF65-F5344CB8AC3E}">
        <p14:creationId xmlns:p14="http://schemas.microsoft.com/office/powerpoint/2010/main" val="273723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Saving</a:t>
            </a:r>
            <a:r>
              <a:rPr lang="nl-NL" dirty="0"/>
              <a:t> on storage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Differencing</a:t>
            </a:r>
            <a:r>
              <a:rPr lang="nl-NL" dirty="0"/>
              <a:t> disks</a:t>
            </a:r>
          </a:p>
          <a:p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VM and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base disk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new </a:t>
            </a:r>
            <a:r>
              <a:rPr lang="nl-NL" dirty="0" err="1"/>
              <a:t>VM’s</a:t>
            </a: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47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Networking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24400" indent="-609585">
              <a:buFontTx/>
              <a:buChar char="-"/>
            </a:pPr>
            <a:r>
              <a:rPr lang="nl-NL" dirty="0"/>
              <a:t>The best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and </a:t>
            </a:r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vSwitch</a:t>
            </a:r>
            <a:r>
              <a:rPr lang="nl-NL" dirty="0"/>
              <a:t> </a:t>
            </a:r>
            <a:r>
              <a:rPr lang="nl-NL" dirty="0" err="1"/>
              <a:t>combined</a:t>
            </a: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 err="1"/>
              <a:t>Isolated</a:t>
            </a:r>
            <a:r>
              <a:rPr lang="nl-NL" dirty="0"/>
              <a:t> and independent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</a:t>
            </a:r>
          </a:p>
          <a:p>
            <a:pPr marL="624400" indent="-609585">
              <a:buFontTx/>
              <a:buChar char="-"/>
            </a:pPr>
            <a:r>
              <a:rPr lang="nl-NL" dirty="0"/>
              <a:t>Internet access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</a:t>
            </a:r>
          </a:p>
          <a:p>
            <a:pPr marL="624400" indent="-609585">
              <a:buFontTx/>
              <a:buChar char="-"/>
            </a:pPr>
            <a:r>
              <a:rPr lang="nl-NL" dirty="0" err="1"/>
              <a:t>Portmapping</a:t>
            </a:r>
            <a:r>
              <a:rPr lang="nl-NL" dirty="0"/>
              <a:t> </a:t>
            </a:r>
            <a:r>
              <a:rPr lang="nl-NL" dirty="0" err="1"/>
              <a:t>possible</a:t>
            </a:r>
            <a:endParaRPr lang="nl-NL" dirty="0"/>
          </a:p>
          <a:p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3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785"/>
          <a:stretch/>
        </p:blipFill>
        <p:spPr>
          <a:xfrm>
            <a:off x="496103" y="1024092"/>
            <a:ext cx="6108171" cy="42244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3">
                    <a:lumMod val="75000"/>
                  </a:schemeClr>
                </a:solidFill>
              </a:rPr>
              <a:t>Let’s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3">
                    <a:lumMod val="75000"/>
                  </a:schemeClr>
                </a:solidFill>
              </a:rPr>
              <a:t>build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</a:rPr>
              <a:t>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37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3760" y="260648"/>
            <a:ext cx="9313824" cy="1143000"/>
          </a:xfrm>
        </p:spPr>
        <p:txBody>
          <a:bodyPr>
            <a:normAutofit/>
          </a:bodyPr>
          <a:lstStyle/>
          <a:p>
            <a:r>
              <a:rPr lang="nl-NL" dirty="0"/>
              <a:t>The big picture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2" y="1514171"/>
            <a:ext cx="6326800" cy="50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0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Networking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24400" indent="-609585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a new ‘</a:t>
            </a:r>
            <a:r>
              <a:rPr lang="nl-NL" dirty="0" err="1"/>
              <a:t>internal</a:t>
            </a:r>
            <a:r>
              <a:rPr lang="nl-NL" dirty="0"/>
              <a:t>’ </a:t>
            </a:r>
            <a:r>
              <a:rPr lang="nl-NL" dirty="0" err="1"/>
              <a:t>vSwitch</a:t>
            </a: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 err="1"/>
              <a:t>Assign</a:t>
            </a:r>
            <a:r>
              <a:rPr lang="nl-NL" dirty="0"/>
              <a:t> a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internal</a:t>
            </a:r>
            <a:r>
              <a:rPr lang="nl-NL" dirty="0"/>
              <a:t> IP</a:t>
            </a:r>
          </a:p>
          <a:p>
            <a:pPr marL="624400" indent="-609585">
              <a:buFontTx/>
              <a:buChar char="-"/>
            </a:pPr>
            <a:r>
              <a:rPr lang="nl-NL" dirty="0"/>
              <a:t>Set up NAT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switch</a:t>
            </a: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06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Steps </a:t>
            </a:r>
            <a:r>
              <a:rPr lang="nl-NL" dirty="0" err="1"/>
              <a:t>for</a:t>
            </a:r>
            <a:r>
              <a:rPr lang="nl-NL" dirty="0"/>
              <a:t> rolling out a new VM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24400" indent="-609585">
              <a:buFontTx/>
              <a:buChar char="-"/>
            </a:pPr>
            <a:r>
              <a:rPr lang="nl-NL" dirty="0"/>
              <a:t>New disk based on </a:t>
            </a:r>
            <a:r>
              <a:rPr lang="nl-NL" dirty="0" err="1"/>
              <a:t>differencing</a:t>
            </a:r>
            <a:r>
              <a:rPr lang="nl-NL" dirty="0"/>
              <a:t> disk</a:t>
            </a:r>
          </a:p>
          <a:p>
            <a:pPr marL="624400" indent="-609585">
              <a:buFontTx/>
              <a:buChar char="-"/>
            </a:pPr>
            <a:r>
              <a:rPr lang="nl-NL" dirty="0"/>
              <a:t>New VM on </a:t>
            </a:r>
            <a:r>
              <a:rPr lang="nl-NL" dirty="0" err="1"/>
              <a:t>this</a:t>
            </a:r>
            <a:r>
              <a:rPr lang="nl-NL" dirty="0"/>
              <a:t> disk</a:t>
            </a:r>
          </a:p>
          <a:p>
            <a:pPr marL="624400" indent="-609585">
              <a:buFontTx/>
              <a:buChar char="-"/>
            </a:pPr>
            <a:r>
              <a:rPr lang="nl-NL" dirty="0"/>
              <a:t>Import and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unattend.xml and copy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VM</a:t>
            </a:r>
          </a:p>
          <a:p>
            <a:pPr marL="624400" indent="-609585">
              <a:buFontTx/>
              <a:buChar char="-"/>
            </a:pPr>
            <a:r>
              <a:rPr lang="nl-NL" dirty="0"/>
              <a:t>Start </a:t>
            </a:r>
            <a:r>
              <a:rPr lang="nl-NL" dirty="0" err="1"/>
              <a:t>the</a:t>
            </a:r>
            <a:r>
              <a:rPr lang="nl-NL" dirty="0"/>
              <a:t> new VM</a:t>
            </a:r>
          </a:p>
          <a:p>
            <a:pPr marL="624400" indent="-609585">
              <a:buFontTx/>
              <a:buChar char="-"/>
            </a:pP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0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Converting</a:t>
            </a:r>
            <a:r>
              <a:rPr lang="nl-NL" dirty="0"/>
              <a:t> script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24400" indent="-609585">
              <a:buFontTx/>
              <a:buChar char="-"/>
            </a:pPr>
            <a:r>
              <a:rPr lang="nl-NL" dirty="0"/>
              <a:t>Use the </a:t>
            </a:r>
            <a:r>
              <a:rPr lang="nl-NL" i="1" dirty="0"/>
              <a:t>new-NATSwitch </a:t>
            </a:r>
            <a:r>
              <a:rPr lang="nl-NL" dirty="0"/>
              <a:t>cmdlet to create both the internal switch and corresponding NAT network.</a:t>
            </a:r>
          </a:p>
          <a:p>
            <a:pPr marL="624400" indent="-609585">
              <a:buFontTx/>
              <a:buChar char="-"/>
            </a:pPr>
            <a:r>
              <a:rPr lang="nl-NL" dirty="0"/>
              <a:t>Use the </a:t>
            </a:r>
            <a:r>
              <a:rPr lang="nl-NL" i="1" dirty="0"/>
              <a:t>new-labvm</a:t>
            </a:r>
            <a:r>
              <a:rPr lang="nl-NL" dirty="0"/>
              <a:t> cmdlet to roll out a new VM</a:t>
            </a:r>
          </a:p>
          <a:p>
            <a:pPr marL="624400" indent="-609585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multiple new </a:t>
            </a:r>
            <a:r>
              <a:rPr lang="nl-NL" dirty="0" err="1"/>
              <a:t>VM’s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CSV-file</a:t>
            </a: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Networking: </a:t>
            </a:r>
            <a:r>
              <a:rPr lang="nl-NL" dirty="0" err="1"/>
              <a:t>inbound</a:t>
            </a:r>
            <a:r>
              <a:rPr lang="nl-NL" dirty="0"/>
              <a:t> traffic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24400" indent="-609585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a new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mapping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internal</a:t>
            </a:r>
            <a:r>
              <a:rPr lang="nl-NL" dirty="0"/>
              <a:t> and </a:t>
            </a:r>
            <a:r>
              <a:rPr lang="nl-NL" dirty="0" err="1"/>
              <a:t>external</a:t>
            </a:r>
            <a:r>
              <a:rPr lang="nl-NL" dirty="0"/>
              <a:t> port </a:t>
            </a:r>
            <a:r>
              <a:rPr lang="nl-NL" dirty="0" err="1"/>
              <a:t>numbers</a:t>
            </a: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 err="1"/>
              <a:t>Correctly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firewall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guest</a:t>
            </a:r>
            <a:r>
              <a:rPr lang="nl-NL" dirty="0"/>
              <a:t> machine</a:t>
            </a:r>
          </a:p>
          <a:p>
            <a:pPr marL="624400" indent="-609585">
              <a:buFontTx/>
              <a:buChar char="-"/>
            </a:pP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2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After</a:t>
            </a:r>
            <a:r>
              <a:rPr lang="nl-NL" dirty="0"/>
              <a:t> rolling out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24400" indent="-609585">
              <a:buFontTx/>
              <a:buChar char="-"/>
            </a:pPr>
            <a:r>
              <a:rPr lang="nl-NL" dirty="0"/>
              <a:t>Manage your guest from the host server using PowerShell Direct</a:t>
            </a: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79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Nested</a:t>
            </a:r>
            <a:r>
              <a:rPr lang="nl-NL" dirty="0"/>
              <a:t> </a:t>
            </a:r>
            <a:r>
              <a:rPr lang="nl-NL" dirty="0" err="1"/>
              <a:t>Virtualization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24400" indent="-609585">
              <a:buFontTx/>
              <a:buChar char="-"/>
            </a:pPr>
            <a:r>
              <a:rPr lang="nl-NL" dirty="0"/>
              <a:t>Windows 10 Anniversary Update or Windows Server 2016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host als </a:t>
            </a:r>
            <a:r>
              <a:rPr lang="nl-NL" dirty="0" err="1"/>
              <a:t>guest</a:t>
            </a: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/>
              <a:t>No </a:t>
            </a:r>
            <a:r>
              <a:rPr lang="nl-NL" dirty="0" err="1"/>
              <a:t>possibility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dynamic</a:t>
            </a:r>
            <a:r>
              <a:rPr lang="nl-NL" dirty="0"/>
              <a:t> memory</a:t>
            </a:r>
          </a:p>
          <a:p>
            <a:pPr marL="624400" indent="-609585">
              <a:buFontTx/>
              <a:buChar char="-"/>
            </a:pPr>
            <a:r>
              <a:rPr lang="nl-NL" dirty="0"/>
              <a:t>Hyper-V VM </a:t>
            </a:r>
            <a:r>
              <a:rPr lang="nl-NL" dirty="0" err="1"/>
              <a:t>version</a:t>
            </a:r>
            <a:r>
              <a:rPr lang="nl-NL" dirty="0"/>
              <a:t> 8 or up</a:t>
            </a:r>
          </a:p>
          <a:p>
            <a:pPr marL="624400" indent="-609585">
              <a:buFontTx/>
              <a:buChar char="-"/>
            </a:pPr>
            <a:r>
              <a:rPr lang="nl-NL" dirty="0"/>
              <a:t>Intel Processor </a:t>
            </a:r>
            <a:r>
              <a:rPr lang="nl-NL" dirty="0" err="1"/>
              <a:t>with</a:t>
            </a:r>
            <a:r>
              <a:rPr lang="nl-NL" dirty="0"/>
              <a:t> VT-x and EPT</a:t>
            </a:r>
            <a:endParaRPr lang="en-US" dirty="0"/>
          </a:p>
          <a:p>
            <a:pPr marL="624400" indent="-609585">
              <a:buFontTx/>
              <a:buChar char="-"/>
            </a:pPr>
            <a:r>
              <a:rPr lang="nl-NL" dirty="0"/>
              <a:t>MAC </a:t>
            </a:r>
            <a:r>
              <a:rPr lang="nl-NL" dirty="0" err="1"/>
              <a:t>Address</a:t>
            </a:r>
            <a:r>
              <a:rPr lang="nl-NL" dirty="0"/>
              <a:t> </a:t>
            </a:r>
            <a:r>
              <a:rPr lang="nl-NL" dirty="0" err="1"/>
              <a:t>spoofing</a:t>
            </a:r>
            <a:r>
              <a:rPr lang="nl-NL" dirty="0"/>
              <a:t> or NAT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4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1" y="1304636"/>
            <a:ext cx="5617703" cy="2121469"/>
          </a:xfrm>
        </p:spPr>
        <p:txBody>
          <a:bodyPr/>
          <a:lstStyle/>
          <a:p>
            <a:r>
              <a:rPr lang="nl-NL" dirty="0"/>
              <a:t>Ralph Eckhard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5999" y="2660916"/>
            <a:ext cx="5617703" cy="3024849"/>
          </a:xfrm>
        </p:spPr>
        <p:txBody>
          <a:bodyPr/>
          <a:lstStyle/>
          <a:p>
            <a:r>
              <a:rPr lang="nl-NL" dirty="0">
                <a:solidFill>
                  <a:schemeClr val="accent1"/>
                </a:solidFill>
              </a:rPr>
              <a:t>Senior IT Consultant</a:t>
            </a:r>
          </a:p>
          <a:p>
            <a:endParaRPr lang="nl-NL" dirty="0">
              <a:solidFill>
                <a:schemeClr val="accent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10832" b="27556"/>
          <a:stretch/>
        </p:blipFill>
        <p:spPr>
          <a:xfrm>
            <a:off x="2040026" y="1508786"/>
            <a:ext cx="3664953" cy="338707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736916"/>
            <a:ext cx="4128461" cy="122477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94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Nested</a:t>
            </a:r>
            <a:r>
              <a:rPr lang="nl-NL" dirty="0"/>
              <a:t> </a:t>
            </a:r>
            <a:r>
              <a:rPr lang="nl-NL" dirty="0" err="1"/>
              <a:t>Virtualization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60" y="1495337"/>
            <a:ext cx="7970699" cy="51531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373629" y="6446387"/>
            <a:ext cx="1824203" cy="160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1318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1" y="1304636"/>
            <a:ext cx="5617703" cy="2121469"/>
          </a:xfrm>
        </p:spPr>
        <p:txBody>
          <a:bodyPr/>
          <a:lstStyle/>
          <a:p>
            <a:r>
              <a:rPr lang="nl-NL" dirty="0"/>
              <a:t>Sven van Rijen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5999" y="2660916"/>
            <a:ext cx="5617703" cy="3024849"/>
          </a:xfrm>
        </p:spPr>
        <p:txBody>
          <a:bodyPr/>
          <a:lstStyle/>
          <a:p>
            <a:r>
              <a:rPr lang="nl-NL" dirty="0">
                <a:solidFill>
                  <a:schemeClr val="accent1"/>
                </a:solidFill>
              </a:rPr>
              <a:t>Senior Engineer</a:t>
            </a:r>
          </a:p>
          <a:p>
            <a:endParaRPr lang="nl-NL" dirty="0"/>
          </a:p>
          <a:p>
            <a:r>
              <a:rPr lang="nl-NL" dirty="0">
                <a:solidFill>
                  <a:schemeClr val="accent1"/>
                </a:solidFill>
              </a:rPr>
              <a:t>Twitter: @svenvanrijen</a:t>
            </a:r>
          </a:p>
          <a:p>
            <a:r>
              <a:rPr lang="nl-NL" dirty="0"/>
              <a:t>Blog: www.svenvanrijen.nl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>
              <a:solidFill>
                <a:schemeClr val="accent1"/>
              </a:solidFill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" r="6639"/>
          <a:stretch>
            <a:fillRect/>
          </a:stretch>
        </p:blipFill>
        <p:spPr/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53" y="1626265"/>
            <a:ext cx="1488945" cy="179984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464295" y="6084642"/>
            <a:ext cx="2576194" cy="624369"/>
            <a:chOff x="-10470" y="303273"/>
            <a:chExt cx="1932145" cy="46827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95536" y="370860"/>
              <a:ext cx="152613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@svenvanrijen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86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And now, bring on the steroids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</p:txBody>
      </p:sp>
      <p:grpSp>
        <p:nvGrpSpPr>
          <p:cNvPr id="8" name="Group 7"/>
          <p:cNvGrpSpPr/>
          <p:nvPr/>
        </p:nvGrpSpPr>
        <p:grpSpPr>
          <a:xfrm>
            <a:off x="9464295" y="6084642"/>
            <a:ext cx="2576194" cy="624369"/>
            <a:chOff x="-10470" y="303273"/>
            <a:chExt cx="1932145" cy="4682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536" y="370860"/>
              <a:ext cx="152613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@svenvanrijen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41" y="1168852"/>
            <a:ext cx="4280807" cy="50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Adding purpose to the VM’s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64295" y="6084642"/>
            <a:ext cx="2576194" cy="624369"/>
            <a:chOff x="-10470" y="303273"/>
            <a:chExt cx="1932145" cy="4682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536" y="370860"/>
              <a:ext cx="152613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@svenvanrijen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2253760" y="1615667"/>
            <a:ext cx="9313824" cy="4737904"/>
          </a:xfrm>
        </p:spPr>
        <p:txBody>
          <a:bodyPr>
            <a:normAutofit/>
          </a:bodyPr>
          <a:lstStyle/>
          <a:p>
            <a:pPr marL="624400" indent="-609585">
              <a:buFontTx/>
              <a:buChar char="-"/>
            </a:pPr>
            <a:r>
              <a:rPr lang="nl-NL" dirty="0"/>
              <a:t>VM’s are ‘empty’ up till now</a:t>
            </a:r>
          </a:p>
          <a:p>
            <a:pPr marL="624400" indent="-609585">
              <a:buFontTx/>
              <a:buChar char="-"/>
            </a:pPr>
            <a:r>
              <a:rPr lang="nl-NL" dirty="0"/>
              <a:t>Still a lot of manual tasks to perform to build an AD environment for instance</a:t>
            </a:r>
          </a:p>
          <a:p>
            <a:pPr marL="624400" indent="-609585">
              <a:buFontTx/>
              <a:buChar char="-"/>
            </a:pPr>
            <a:r>
              <a:rPr lang="nl-NL" dirty="0"/>
              <a:t>Why not automate that?</a:t>
            </a:r>
          </a:p>
        </p:txBody>
      </p:sp>
    </p:spTree>
    <p:extLst>
      <p:ext uri="{BB962C8B-B14F-4D97-AF65-F5344CB8AC3E}">
        <p14:creationId xmlns:p14="http://schemas.microsoft.com/office/powerpoint/2010/main" val="240864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to automate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64295" y="6084642"/>
            <a:ext cx="2576194" cy="624369"/>
            <a:chOff x="-10470" y="303273"/>
            <a:chExt cx="1932145" cy="4682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536" y="370860"/>
              <a:ext cx="152613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@svenvanrijen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2253760" y="1615667"/>
            <a:ext cx="9313824" cy="4737904"/>
          </a:xfrm>
        </p:spPr>
        <p:txBody>
          <a:bodyPr>
            <a:normAutofit/>
          </a:bodyPr>
          <a:lstStyle/>
          <a:p>
            <a:pPr marL="624400" indent="-609585">
              <a:buFontTx/>
              <a:buChar char="-"/>
            </a:pPr>
            <a:r>
              <a:rPr lang="nl-NL" dirty="0"/>
              <a:t>Use Azure Automation DSC</a:t>
            </a:r>
            <a:br>
              <a:rPr lang="nl-NL" dirty="0"/>
            </a:b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/>
              <a:t>Free up to 5 nodes</a:t>
            </a:r>
            <a:br>
              <a:rPr lang="nl-NL" dirty="0"/>
            </a:b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/>
              <a:t>Initialy, no on-premises infra needed (unless you want use more than 5 nodes)</a:t>
            </a:r>
          </a:p>
        </p:txBody>
      </p:sp>
    </p:spTree>
    <p:extLst>
      <p:ext uri="{BB962C8B-B14F-4D97-AF65-F5344CB8AC3E}">
        <p14:creationId xmlns:p14="http://schemas.microsoft.com/office/powerpoint/2010/main" val="3038628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New bricks added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64295" y="6084642"/>
            <a:ext cx="2576194" cy="624369"/>
            <a:chOff x="-10470" y="303273"/>
            <a:chExt cx="1932145" cy="4682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536" y="370860"/>
              <a:ext cx="152613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@svenvanrijen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2253760" y="1116783"/>
            <a:ext cx="9313824" cy="4737904"/>
          </a:xfrm>
        </p:spPr>
        <p:txBody>
          <a:bodyPr>
            <a:normAutofit lnSpcReduction="10000"/>
          </a:bodyPr>
          <a:lstStyle/>
          <a:p>
            <a:pPr marL="624400" indent="-609585">
              <a:buFontTx/>
              <a:buChar char="-"/>
            </a:pPr>
            <a:r>
              <a:rPr lang="nl-NL" dirty="0"/>
              <a:t>An Azure subscription</a:t>
            </a:r>
          </a:p>
          <a:p>
            <a:pPr marL="1310200" lvl="1" indent="-609585">
              <a:buFontTx/>
              <a:buChar char="-"/>
            </a:pPr>
            <a:r>
              <a:rPr lang="nl-NL" dirty="0"/>
              <a:t>Free trail/pay-as-you-go/MSDN/SA-contract/etc.</a:t>
            </a:r>
          </a:p>
          <a:p>
            <a:pPr marL="624400" indent="-609585">
              <a:buFontTx/>
              <a:buChar char="-"/>
            </a:pP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/>
              <a:t>The AzureRM PowerShell module</a:t>
            </a:r>
            <a:br>
              <a:rPr lang="nl-NL" dirty="0"/>
            </a:b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/>
              <a:t>An automation account within the subscription</a:t>
            </a:r>
          </a:p>
          <a:p>
            <a:pPr marL="624400" indent="-609585">
              <a:buFontTx/>
              <a:buChar char="-"/>
            </a:pP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/>
              <a:t>A DSC config to upload and compile</a:t>
            </a:r>
          </a:p>
          <a:p>
            <a:pPr marL="624400" indent="-609585">
              <a:buFontTx/>
              <a:buChar char="-"/>
            </a:pP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/>
              <a:t>A DSC metaconfig to ‘onboard’ the machine to AzureDSC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8" y="228600"/>
            <a:ext cx="1225651" cy="17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464295" y="6084642"/>
            <a:ext cx="2576194" cy="624369"/>
            <a:chOff x="-10470" y="303273"/>
            <a:chExt cx="1932145" cy="4682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536" y="370860"/>
              <a:ext cx="152613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@svenvanrijen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57" y="830036"/>
            <a:ext cx="3810000" cy="3810000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453660" y="4869054"/>
            <a:ext cx="9313824" cy="1143000"/>
          </a:xfrm>
        </p:spPr>
        <p:txBody>
          <a:bodyPr/>
          <a:lstStyle/>
          <a:p>
            <a:pPr algn="ctr"/>
            <a:r>
              <a:rPr lang="nl-NL" dirty="0"/>
              <a:t>Let’s pray to the Demo Gods</a:t>
            </a:r>
          </a:p>
        </p:txBody>
      </p:sp>
    </p:spTree>
    <p:extLst>
      <p:ext uri="{BB962C8B-B14F-4D97-AF65-F5344CB8AC3E}">
        <p14:creationId xmlns:p14="http://schemas.microsoft.com/office/powerpoint/2010/main" val="208670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Modulair building</a:t>
            </a:r>
            <a:br>
              <a:rPr lang="nl-NL" dirty="0"/>
            </a:br>
            <a:r>
              <a:rPr lang="nl-NL" sz="4800" dirty="0" err="1">
                <a:solidFill>
                  <a:schemeClr val="bg1">
                    <a:lumMod val="50000"/>
                  </a:schemeClr>
                </a:solidFill>
              </a:rPr>
              <a:t>Treat</a:t>
            </a:r>
            <a:r>
              <a:rPr lang="nl-NL" sz="4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4800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nl-NL" sz="4800" dirty="0">
                <a:solidFill>
                  <a:schemeClr val="bg1">
                    <a:lumMod val="50000"/>
                  </a:schemeClr>
                </a:solidFill>
              </a:rPr>
              <a:t> lab as Lego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2253760" y="2468894"/>
            <a:ext cx="9313824" cy="3884677"/>
          </a:xfrm>
        </p:spPr>
        <p:txBody>
          <a:bodyPr/>
          <a:lstStyle/>
          <a:p>
            <a:r>
              <a:rPr lang="nl-NL" dirty="0"/>
              <a:t>Hardware: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baseplate</a:t>
            </a:r>
            <a:endParaRPr lang="nl-NL" dirty="0"/>
          </a:p>
          <a:p>
            <a:endParaRPr lang="nl-NL" dirty="0"/>
          </a:p>
          <a:p>
            <a:r>
              <a:rPr lang="nl-NL" dirty="0"/>
              <a:t>Windows Server + Powershell: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bricks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deside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building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34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72508"/>
            <a:ext cx="6492213" cy="48691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3">
                    <a:lumMod val="75000"/>
                  </a:schemeClr>
                </a:solidFill>
              </a:rPr>
              <a:t>The hardware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74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The hardware</a:t>
            </a:r>
            <a:br>
              <a:rPr lang="nl-NL" dirty="0"/>
            </a:br>
            <a:r>
              <a:rPr lang="nl-NL" sz="4800" dirty="0" err="1">
                <a:solidFill>
                  <a:schemeClr val="bg1">
                    <a:lumMod val="50000"/>
                  </a:schemeClr>
                </a:solidFill>
              </a:rPr>
              <a:t>Demands</a:t>
            </a:r>
            <a:r>
              <a:rPr lang="nl-NL" sz="48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nl-NL" sz="4800" dirty="0" err="1">
                <a:solidFill>
                  <a:schemeClr val="bg1">
                    <a:lumMod val="50000"/>
                  </a:schemeClr>
                </a:solidFill>
              </a:rPr>
              <a:t>wishes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2253760" y="2468894"/>
            <a:ext cx="9313824" cy="3884677"/>
          </a:xfrm>
        </p:spPr>
        <p:txBody>
          <a:bodyPr/>
          <a:lstStyle/>
          <a:p>
            <a:r>
              <a:rPr lang="nl-NL" dirty="0"/>
              <a:t>Small and mobile</a:t>
            </a:r>
          </a:p>
          <a:p>
            <a:r>
              <a:rPr lang="nl-NL" dirty="0"/>
              <a:t>Plenty of RAM</a:t>
            </a:r>
          </a:p>
          <a:p>
            <a:r>
              <a:rPr lang="nl-NL" dirty="0" err="1"/>
              <a:t>Enough</a:t>
            </a:r>
            <a:r>
              <a:rPr lang="nl-NL" dirty="0"/>
              <a:t> IOPS</a:t>
            </a:r>
          </a:p>
          <a:p>
            <a:r>
              <a:rPr lang="nl-NL" dirty="0" err="1"/>
              <a:t>Tight</a:t>
            </a:r>
            <a:r>
              <a:rPr lang="nl-NL" dirty="0"/>
              <a:t> budget ;)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94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The hardware</a:t>
            </a:r>
            <a:br>
              <a:rPr lang="nl-NL" dirty="0"/>
            </a:br>
            <a:r>
              <a:rPr lang="nl-NL" sz="4800" dirty="0">
                <a:solidFill>
                  <a:schemeClr val="bg1">
                    <a:lumMod val="50000"/>
                  </a:schemeClr>
                </a:solidFill>
              </a:rPr>
              <a:t>My </a:t>
            </a:r>
            <a:r>
              <a:rPr lang="nl-NL" sz="4800" dirty="0" err="1">
                <a:solidFill>
                  <a:schemeClr val="bg1">
                    <a:lumMod val="50000"/>
                  </a:schemeClr>
                </a:solidFill>
              </a:rPr>
              <a:t>choice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2253760" y="2468894"/>
            <a:ext cx="9313824" cy="3884677"/>
          </a:xfrm>
        </p:spPr>
        <p:txBody>
          <a:bodyPr/>
          <a:lstStyle/>
          <a:p>
            <a:r>
              <a:rPr lang="nl-NL" dirty="0"/>
              <a:t>Intel NUC 6th gen </a:t>
            </a:r>
            <a:r>
              <a:rPr lang="nl-NL" dirty="0" err="1"/>
              <a:t>Core</a:t>
            </a:r>
            <a:r>
              <a:rPr lang="nl-NL" dirty="0"/>
              <a:t> i5-6260u</a:t>
            </a:r>
          </a:p>
          <a:p>
            <a:r>
              <a:rPr lang="nl-NL" dirty="0"/>
              <a:t>M.2 </a:t>
            </a:r>
            <a:r>
              <a:rPr lang="nl-NL" dirty="0" err="1"/>
              <a:t>PCiE</a:t>
            </a:r>
            <a:r>
              <a:rPr lang="nl-NL" dirty="0"/>
              <a:t>-slot </a:t>
            </a:r>
            <a:r>
              <a:rPr lang="nl-NL" dirty="0" err="1"/>
              <a:t>and</a:t>
            </a:r>
            <a:r>
              <a:rPr lang="nl-NL" dirty="0"/>
              <a:t> SATA-600</a:t>
            </a:r>
          </a:p>
          <a:p>
            <a:r>
              <a:rPr lang="nl-NL" dirty="0"/>
              <a:t>Max 32GB DDR4 </a:t>
            </a:r>
            <a:r>
              <a:rPr lang="nl-NL" dirty="0" err="1"/>
              <a:t>SoDIMM</a:t>
            </a:r>
            <a:r>
              <a:rPr lang="nl-NL" dirty="0"/>
              <a:t> RAM</a:t>
            </a:r>
          </a:p>
          <a:p>
            <a:endParaRPr lang="nl-NL" dirty="0"/>
          </a:p>
          <a:p>
            <a:r>
              <a:rPr lang="nl-NL" dirty="0"/>
              <a:t>NUC + 2x16GB + 240GB SSD: ca €800,00 </a:t>
            </a:r>
            <a:r>
              <a:rPr lang="nl-NL" dirty="0" err="1"/>
              <a:t>incl</a:t>
            </a:r>
            <a:r>
              <a:rPr lang="nl-NL" dirty="0"/>
              <a:t> VAT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691" y="2064247"/>
            <a:ext cx="3962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The basics</a:t>
            </a:r>
            <a:br>
              <a:rPr lang="nl-NL" dirty="0"/>
            </a:br>
            <a:r>
              <a:rPr lang="nl-NL" sz="4800" dirty="0" err="1">
                <a:solidFill>
                  <a:schemeClr val="bg1">
                    <a:lumMod val="50000"/>
                  </a:schemeClr>
                </a:solidFill>
              </a:rPr>
              <a:t>Demands</a:t>
            </a:r>
            <a:r>
              <a:rPr lang="nl-NL" sz="48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nl-NL" sz="4800" dirty="0" err="1">
                <a:solidFill>
                  <a:schemeClr val="bg1">
                    <a:lumMod val="50000"/>
                  </a:schemeClr>
                </a:solidFill>
              </a:rPr>
              <a:t>wishes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2253760" y="2468894"/>
            <a:ext cx="9313824" cy="3884677"/>
          </a:xfrm>
        </p:spPr>
        <p:txBody>
          <a:bodyPr>
            <a:normAutofit/>
          </a:bodyPr>
          <a:lstStyle/>
          <a:p>
            <a:pPr marL="624400" indent="-609585">
              <a:buFontTx/>
              <a:buChar char="-"/>
            </a:pPr>
            <a:r>
              <a:rPr lang="nl-NL" dirty="0"/>
              <a:t>Hypervisor as base OS</a:t>
            </a:r>
          </a:p>
          <a:p>
            <a:pPr marL="624400" indent="-609585">
              <a:buFontTx/>
              <a:buChar char="-"/>
            </a:pPr>
            <a:r>
              <a:rPr lang="nl-NL" dirty="0"/>
              <a:t>Management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known</a:t>
            </a:r>
            <a:r>
              <a:rPr lang="nl-NL" dirty="0"/>
              <a:t> tools</a:t>
            </a:r>
          </a:p>
          <a:p>
            <a:pPr marL="624400" indent="-609585">
              <a:buFontTx/>
              <a:buChar char="-"/>
            </a:pPr>
            <a:r>
              <a:rPr lang="nl-NL" dirty="0"/>
              <a:t>Separate </a:t>
            </a:r>
            <a:r>
              <a:rPr lang="nl-NL" dirty="0" err="1"/>
              <a:t>networking</a:t>
            </a: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 err="1"/>
              <a:t>Ease</a:t>
            </a:r>
            <a:r>
              <a:rPr lang="nl-NL" dirty="0"/>
              <a:t> of rolling out new </a:t>
            </a:r>
            <a:r>
              <a:rPr lang="nl-NL" dirty="0" err="1"/>
              <a:t>VM’s</a:t>
            </a: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 err="1"/>
              <a:t>Nested</a:t>
            </a:r>
            <a:r>
              <a:rPr lang="nl-NL" dirty="0"/>
              <a:t> </a:t>
            </a:r>
            <a:r>
              <a:rPr lang="nl-NL" dirty="0" err="1"/>
              <a:t>virtualization</a:t>
            </a:r>
            <a:endParaRPr lang="nl-NL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6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3760" y="260648"/>
            <a:ext cx="9313824" cy="1143000"/>
          </a:xfrm>
        </p:spPr>
        <p:txBody>
          <a:bodyPr>
            <a:normAutofit fontScale="90000"/>
          </a:bodyPr>
          <a:lstStyle/>
          <a:p>
            <a:r>
              <a:rPr lang="nl-NL" dirty="0"/>
              <a:t>The basics</a:t>
            </a:r>
            <a:br>
              <a:rPr lang="nl-NL" dirty="0"/>
            </a:br>
            <a:r>
              <a:rPr lang="nl-NL" sz="4800" dirty="0">
                <a:solidFill>
                  <a:schemeClr val="bg1">
                    <a:lumMod val="50000"/>
                  </a:schemeClr>
                </a:solidFill>
              </a:rPr>
              <a:t>My </a:t>
            </a:r>
            <a:r>
              <a:rPr lang="nl-NL" sz="4800" dirty="0" err="1">
                <a:solidFill>
                  <a:schemeClr val="bg1">
                    <a:lumMod val="50000"/>
                  </a:schemeClr>
                </a:solidFill>
              </a:rPr>
              <a:t>choice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2253760" y="2468894"/>
            <a:ext cx="9313824" cy="3884677"/>
          </a:xfrm>
        </p:spPr>
        <p:txBody>
          <a:bodyPr/>
          <a:lstStyle/>
          <a:p>
            <a:r>
              <a:rPr lang="nl-NL" dirty="0"/>
              <a:t>Windows Server 2016 as base OS</a:t>
            </a:r>
          </a:p>
          <a:p>
            <a:pPr marL="624400" indent="-609585">
              <a:buFontTx/>
              <a:buChar char="-"/>
            </a:pPr>
            <a:r>
              <a:rPr lang="nl-NL" dirty="0" err="1"/>
              <a:t>Known</a:t>
            </a:r>
            <a:r>
              <a:rPr lang="nl-NL" dirty="0"/>
              <a:t> management</a:t>
            </a:r>
          </a:p>
          <a:p>
            <a:pPr marL="624400" indent="-609585">
              <a:buFontTx/>
              <a:buChar char="-"/>
            </a:pPr>
            <a:r>
              <a:rPr lang="nl-NL" dirty="0" err="1"/>
              <a:t>Use</a:t>
            </a:r>
            <a:r>
              <a:rPr lang="nl-NL" dirty="0"/>
              <a:t> of GUI </a:t>
            </a:r>
            <a:r>
              <a:rPr lang="nl-NL" dirty="0" err="1"/>
              <a:t>possible</a:t>
            </a:r>
            <a:r>
              <a:rPr lang="nl-NL" dirty="0"/>
              <a:t> (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feel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)</a:t>
            </a:r>
          </a:p>
          <a:p>
            <a:pPr marL="624400" indent="-609585">
              <a:buFontTx/>
              <a:buChar char="-"/>
            </a:pPr>
            <a:r>
              <a:rPr lang="nl-NL" dirty="0"/>
              <a:t>NAT </a:t>
            </a:r>
            <a:r>
              <a:rPr lang="nl-NL" dirty="0" err="1"/>
              <a:t>vSwitch</a:t>
            </a:r>
            <a:endParaRPr lang="nl-NL" dirty="0"/>
          </a:p>
          <a:p>
            <a:pPr marL="624400" indent="-609585">
              <a:buFontTx/>
              <a:buChar char="-"/>
            </a:pPr>
            <a:r>
              <a:rPr lang="nl-NL" dirty="0"/>
              <a:t>Powershell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scripting</a:t>
            </a:r>
            <a:endParaRPr lang="nl-NL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58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44" y="1261335"/>
            <a:ext cx="4838505" cy="34691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accent3">
                    <a:lumMod val="75000"/>
                  </a:schemeClr>
                </a:solidFill>
              </a:rPr>
              <a:t>bricks</a:t>
            </a:r>
            <a:endParaRPr lang="nl-NL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56231" y="6117299"/>
            <a:ext cx="1710379" cy="624369"/>
            <a:chOff x="-10470" y="303273"/>
            <a:chExt cx="1282784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8767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sz="2400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5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494</Words>
  <Application>Microsoft Office PowerPoint</Application>
  <PresentationFormat>Widescreen</PresentationFormat>
  <Paragraphs>122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Segoe</vt:lpstr>
      <vt:lpstr>Segoe Light</vt:lpstr>
      <vt:lpstr>Segoe UI</vt:lpstr>
      <vt:lpstr>Segoe UI Light</vt:lpstr>
      <vt:lpstr>Wingdings</vt:lpstr>
      <vt:lpstr>Office Theme</vt:lpstr>
      <vt:lpstr>Keep up with NOW! Automate rebuilding your (home)lab on steroids</vt:lpstr>
      <vt:lpstr>Ralph Eckhard</vt:lpstr>
      <vt:lpstr>Modulair building Treat your lab as Lego</vt:lpstr>
      <vt:lpstr>The hardware</vt:lpstr>
      <vt:lpstr>The hardware Demands and wishes</vt:lpstr>
      <vt:lpstr>The hardware My choice</vt:lpstr>
      <vt:lpstr>The basics Demands and wishes</vt:lpstr>
      <vt:lpstr>The basics My choice</vt:lpstr>
      <vt:lpstr>The bricks</vt:lpstr>
      <vt:lpstr>Saving on storage</vt:lpstr>
      <vt:lpstr>Networking</vt:lpstr>
      <vt:lpstr>Let’s build!</vt:lpstr>
      <vt:lpstr>The big picture</vt:lpstr>
      <vt:lpstr>Networking</vt:lpstr>
      <vt:lpstr>Steps for rolling out a new VM</vt:lpstr>
      <vt:lpstr>Converting script to a function</vt:lpstr>
      <vt:lpstr>Networking: inbound traffic</vt:lpstr>
      <vt:lpstr>After rolling out</vt:lpstr>
      <vt:lpstr>Nested Virtualization</vt:lpstr>
      <vt:lpstr>Nested Virtualization</vt:lpstr>
      <vt:lpstr>Sven van Rijen </vt:lpstr>
      <vt:lpstr>And now, bring on the steroids </vt:lpstr>
      <vt:lpstr>Adding purpose to the VM’s</vt:lpstr>
      <vt:lpstr>How to automate</vt:lpstr>
      <vt:lpstr>New bricks added</vt:lpstr>
      <vt:lpstr>Let’s pray to the Demo Gods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Eckhard</dc:creator>
  <cp:lastModifiedBy>Ralph Eckhard</cp:lastModifiedBy>
  <cp:revision>13</cp:revision>
  <dcterms:created xsi:type="dcterms:W3CDTF">2017-03-03T14:00:07Z</dcterms:created>
  <dcterms:modified xsi:type="dcterms:W3CDTF">2017-03-08T19:40:26Z</dcterms:modified>
</cp:coreProperties>
</file>