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 id="2147483685" r:id="rId5"/>
  </p:sldMasterIdLst>
  <p:notesMasterIdLst>
    <p:notesMasterId r:id="rId54"/>
  </p:notesMasterIdLst>
  <p:sldIdLst>
    <p:sldId id="256" r:id="rId6"/>
    <p:sldId id="281" r:id="rId7"/>
    <p:sldId id="257" r:id="rId8"/>
    <p:sldId id="297" r:id="rId9"/>
    <p:sldId id="268" r:id="rId10"/>
    <p:sldId id="269" r:id="rId11"/>
    <p:sldId id="270" r:id="rId12"/>
    <p:sldId id="271" r:id="rId13"/>
    <p:sldId id="272" r:id="rId14"/>
    <p:sldId id="287" r:id="rId15"/>
    <p:sldId id="301" r:id="rId16"/>
    <p:sldId id="299" r:id="rId17"/>
    <p:sldId id="298" r:id="rId18"/>
    <p:sldId id="300" r:id="rId19"/>
    <p:sldId id="273" r:id="rId20"/>
    <p:sldId id="293" r:id="rId21"/>
    <p:sldId id="294" r:id="rId22"/>
    <p:sldId id="295" r:id="rId23"/>
    <p:sldId id="296" r:id="rId24"/>
    <p:sldId id="280" r:id="rId25"/>
    <p:sldId id="274" r:id="rId26"/>
    <p:sldId id="309" r:id="rId27"/>
    <p:sldId id="279" r:id="rId28"/>
    <p:sldId id="275" r:id="rId29"/>
    <p:sldId id="292" r:id="rId30"/>
    <p:sldId id="310" r:id="rId31"/>
    <p:sldId id="311" r:id="rId32"/>
    <p:sldId id="312" r:id="rId33"/>
    <p:sldId id="266" r:id="rId34"/>
    <p:sldId id="313" r:id="rId35"/>
    <p:sldId id="314" r:id="rId36"/>
    <p:sldId id="282" r:id="rId37"/>
    <p:sldId id="283" r:id="rId38"/>
    <p:sldId id="284" r:id="rId39"/>
    <p:sldId id="302" r:id="rId40"/>
    <p:sldId id="285" r:id="rId41"/>
    <p:sldId id="286" r:id="rId42"/>
    <p:sldId id="289" r:id="rId43"/>
    <p:sldId id="290" r:id="rId44"/>
    <p:sldId id="304" r:id="rId45"/>
    <p:sldId id="291" r:id="rId46"/>
    <p:sldId id="305" r:id="rId47"/>
    <p:sldId id="303" r:id="rId48"/>
    <p:sldId id="307" r:id="rId49"/>
    <p:sldId id="306" r:id="rId50"/>
    <p:sldId id="278" r:id="rId51"/>
    <p:sldId id="308" r:id="rId52"/>
    <p:sldId id="265" r:id="rId53"/>
  </p:sldIdLst>
  <p:sldSz cx="9144000" cy="6858000" type="screen4x3"/>
  <p:notesSz cx="6765925" cy="98679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p:cViewPr varScale="1">
        <p:scale>
          <a:sx n="106" d="100"/>
          <a:sy n="106" d="100"/>
        </p:scale>
        <p:origin x="160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62790-E8D7-4633-BE2E-B88CC6C847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1ECA75E-C315-4339-8365-B426C66E639D}">
      <dgm:prSet phldrT="[Tekst]"/>
      <dgm:spPr/>
      <dgm:t>
        <a:bodyPr/>
        <a:lstStyle/>
        <a:p>
          <a:r>
            <a:rPr lang="en-US" dirty="0" smtClean="0"/>
            <a:t>PowerShell is a management engine that can be hosted in an application</a:t>
          </a:r>
          <a:endParaRPr lang="en-US" dirty="0"/>
        </a:p>
      </dgm:t>
    </dgm:pt>
    <dgm:pt modelId="{CB8D9E1C-E980-47C4-8135-F70CA7D6AC3D}" type="parTrans" cxnId="{12C90A43-B8CB-46BD-B9DF-DC47499C19A7}">
      <dgm:prSet/>
      <dgm:spPr/>
      <dgm:t>
        <a:bodyPr/>
        <a:lstStyle/>
        <a:p>
          <a:endParaRPr lang="en-US"/>
        </a:p>
      </dgm:t>
    </dgm:pt>
    <dgm:pt modelId="{6DD21837-FF43-4D63-8368-AE6CDA54A341}" type="sibTrans" cxnId="{12C90A43-B8CB-46BD-B9DF-DC47499C19A7}">
      <dgm:prSet/>
      <dgm:spPr/>
      <dgm:t>
        <a:bodyPr/>
        <a:lstStyle/>
        <a:p>
          <a:endParaRPr lang="en-US"/>
        </a:p>
      </dgm:t>
    </dgm:pt>
    <dgm:pt modelId="{D136D9C5-42DD-4897-A7A8-BF75236DE179}">
      <dgm:prSet phldrT="[Tekst]"/>
      <dgm:spPr/>
      <dgm:t>
        <a:bodyPr/>
        <a:lstStyle/>
        <a:p>
          <a:r>
            <a:rPr lang="en-US" dirty="0" smtClean="0"/>
            <a:t>PowerShell.exe is an application that runs in the CMD window</a:t>
          </a:r>
          <a:endParaRPr lang="en-US" dirty="0"/>
        </a:p>
      </dgm:t>
    </dgm:pt>
    <dgm:pt modelId="{EE010BE7-BCAF-462E-B778-0DDE0BFC4012}" type="parTrans" cxnId="{A792BB40-588D-48F0-8F11-AE0B06A2DB1B}">
      <dgm:prSet/>
      <dgm:spPr/>
      <dgm:t>
        <a:bodyPr/>
        <a:lstStyle/>
        <a:p>
          <a:endParaRPr lang="en-US"/>
        </a:p>
      </dgm:t>
    </dgm:pt>
    <dgm:pt modelId="{0554C461-E00A-472C-A43B-97B8E10EAC13}" type="sibTrans" cxnId="{A792BB40-588D-48F0-8F11-AE0B06A2DB1B}">
      <dgm:prSet/>
      <dgm:spPr/>
      <dgm:t>
        <a:bodyPr/>
        <a:lstStyle/>
        <a:p>
          <a:endParaRPr lang="en-US"/>
        </a:p>
      </dgm:t>
    </dgm:pt>
    <dgm:pt modelId="{3ABF6905-EE03-42B1-93C4-F9A43885ED7D}">
      <dgm:prSet phldrT="[Tekst]"/>
      <dgm:spPr/>
      <dgm:t>
        <a:bodyPr/>
        <a:lstStyle/>
        <a:p>
          <a:r>
            <a:rPr lang="en-US" dirty="0" smtClean="0"/>
            <a:t>The PowerShell ISE is a GUI application</a:t>
          </a:r>
          <a:endParaRPr lang="en-US" dirty="0"/>
        </a:p>
      </dgm:t>
    </dgm:pt>
    <dgm:pt modelId="{D518A385-E54C-484E-9BBD-AB301D1168F2}" type="parTrans" cxnId="{607F42A7-E6EE-47C5-BB35-05A79D850AA1}">
      <dgm:prSet/>
      <dgm:spPr/>
      <dgm:t>
        <a:bodyPr/>
        <a:lstStyle/>
        <a:p>
          <a:endParaRPr lang="en-US"/>
        </a:p>
      </dgm:t>
    </dgm:pt>
    <dgm:pt modelId="{2A8738A9-35FE-4598-91D9-DE61098A94E7}" type="sibTrans" cxnId="{607F42A7-E6EE-47C5-BB35-05A79D850AA1}">
      <dgm:prSet/>
      <dgm:spPr/>
      <dgm:t>
        <a:bodyPr/>
        <a:lstStyle/>
        <a:p>
          <a:endParaRPr lang="en-US"/>
        </a:p>
      </dgm:t>
    </dgm:pt>
    <dgm:pt modelId="{31E4E80F-9703-48BE-8E19-66F47A68656F}">
      <dgm:prSet phldrT="[Tekst]"/>
      <dgm:spPr/>
      <dgm:t>
        <a:bodyPr/>
        <a:lstStyle/>
        <a:p>
          <a:r>
            <a:rPr lang="en-US" dirty="0" smtClean="0"/>
            <a:t>3</a:t>
          </a:r>
          <a:r>
            <a:rPr lang="en-US" baseline="30000" dirty="0" smtClean="0"/>
            <a:t>rd</a:t>
          </a:r>
          <a:r>
            <a:rPr lang="en-US" dirty="0" smtClean="0"/>
            <a:t> party apps can host PowerShell</a:t>
          </a:r>
          <a:endParaRPr lang="en-US" dirty="0"/>
        </a:p>
      </dgm:t>
    </dgm:pt>
    <dgm:pt modelId="{7B3EE8CF-7E59-449F-88D7-31AE51011EFA}" type="parTrans" cxnId="{04710049-8ABF-438B-914C-6A77FEBE59F7}">
      <dgm:prSet/>
      <dgm:spPr/>
      <dgm:t>
        <a:bodyPr/>
        <a:lstStyle/>
        <a:p>
          <a:endParaRPr lang="en-US"/>
        </a:p>
      </dgm:t>
    </dgm:pt>
    <dgm:pt modelId="{B66621FA-F141-4E70-8562-6DCED30DC729}" type="sibTrans" cxnId="{04710049-8ABF-438B-914C-6A77FEBE59F7}">
      <dgm:prSet/>
      <dgm:spPr/>
      <dgm:t>
        <a:bodyPr/>
        <a:lstStyle/>
        <a:p>
          <a:endParaRPr lang="en-US"/>
        </a:p>
      </dgm:t>
    </dgm:pt>
    <dgm:pt modelId="{5875D54D-1C7C-4546-9856-8AD23E35ED38}">
      <dgm:prSet phldrT="[Tekst]"/>
      <dgm:spPr/>
      <dgm:t>
        <a:bodyPr/>
        <a:lstStyle/>
        <a:p>
          <a:r>
            <a:rPr lang="en-US" dirty="0" err="1" smtClean="0"/>
            <a:t>PowerGui</a:t>
          </a:r>
          <a:endParaRPr lang="en-US" dirty="0"/>
        </a:p>
      </dgm:t>
    </dgm:pt>
    <dgm:pt modelId="{7CEF6105-B2AC-482C-8572-B701D172B008}" type="parTrans" cxnId="{F83051D0-4E86-483F-A2AD-1D4AEE36BD93}">
      <dgm:prSet/>
      <dgm:spPr/>
      <dgm:t>
        <a:bodyPr/>
        <a:lstStyle/>
        <a:p>
          <a:endParaRPr lang="en-US"/>
        </a:p>
      </dgm:t>
    </dgm:pt>
    <dgm:pt modelId="{3CAF8AFF-B54E-44C4-94C6-253591B0FA42}" type="sibTrans" cxnId="{F83051D0-4E86-483F-A2AD-1D4AEE36BD93}">
      <dgm:prSet/>
      <dgm:spPr/>
      <dgm:t>
        <a:bodyPr/>
        <a:lstStyle/>
        <a:p>
          <a:endParaRPr lang="en-US"/>
        </a:p>
      </dgm:t>
    </dgm:pt>
    <dgm:pt modelId="{4F973F44-AA2A-4FE4-B352-A77486F40981}">
      <dgm:prSet phldrT="[Tekst]"/>
      <dgm:spPr/>
      <dgm:t>
        <a:bodyPr/>
        <a:lstStyle/>
        <a:p>
          <a:r>
            <a:rPr lang="en-US" dirty="0" smtClean="0"/>
            <a:t>SAPIEN tech. PowerShell Studio</a:t>
          </a:r>
          <a:endParaRPr lang="en-US" dirty="0"/>
        </a:p>
      </dgm:t>
    </dgm:pt>
    <dgm:pt modelId="{C55582B0-96E3-40A6-840A-A2EC102FB9AF}" type="parTrans" cxnId="{60D79477-2591-46E1-A9B0-9AE5ACE33699}">
      <dgm:prSet/>
      <dgm:spPr/>
      <dgm:t>
        <a:bodyPr/>
        <a:lstStyle/>
        <a:p>
          <a:endParaRPr lang="en-US"/>
        </a:p>
      </dgm:t>
    </dgm:pt>
    <dgm:pt modelId="{BF524C78-333C-4B1A-BFD9-B454391EA563}" type="sibTrans" cxnId="{60D79477-2591-46E1-A9B0-9AE5ACE33699}">
      <dgm:prSet/>
      <dgm:spPr/>
      <dgm:t>
        <a:bodyPr/>
        <a:lstStyle/>
        <a:p>
          <a:endParaRPr lang="en-US"/>
        </a:p>
      </dgm:t>
    </dgm:pt>
    <dgm:pt modelId="{15EA71DC-6661-4E92-A8D1-28FC7BA7D846}">
      <dgm:prSet phldrT="[Tekst]"/>
      <dgm:spPr/>
      <dgm:t>
        <a:bodyPr/>
        <a:lstStyle/>
        <a:p>
          <a:r>
            <a:rPr lang="en-US" dirty="0" err="1" smtClean="0"/>
            <a:t>Idera</a:t>
          </a:r>
          <a:r>
            <a:rPr lang="en-US" dirty="0" smtClean="0"/>
            <a:t> PowerShell Plus</a:t>
          </a:r>
          <a:endParaRPr lang="en-US" dirty="0"/>
        </a:p>
      </dgm:t>
    </dgm:pt>
    <dgm:pt modelId="{307C23FE-0DFB-4597-8335-3C312C6263B0}" type="parTrans" cxnId="{B6C11C09-4FA3-4773-9A21-5936A75B1411}">
      <dgm:prSet/>
      <dgm:spPr/>
      <dgm:t>
        <a:bodyPr/>
        <a:lstStyle/>
        <a:p>
          <a:endParaRPr lang="en-US"/>
        </a:p>
      </dgm:t>
    </dgm:pt>
    <dgm:pt modelId="{37287F6E-AE02-4733-88C7-02040FC64BCB}" type="sibTrans" cxnId="{B6C11C09-4FA3-4773-9A21-5936A75B1411}">
      <dgm:prSet/>
      <dgm:spPr/>
      <dgm:t>
        <a:bodyPr/>
        <a:lstStyle/>
        <a:p>
          <a:endParaRPr lang="en-US"/>
        </a:p>
      </dgm:t>
    </dgm:pt>
    <dgm:pt modelId="{C6F37328-7D67-491E-B02B-D7BEC589E390}" type="pres">
      <dgm:prSet presAssocID="{D1A62790-E8D7-4633-BE2E-B88CC6C84729}" presName="Name0" presStyleCnt="0">
        <dgm:presLayoutVars>
          <dgm:dir/>
          <dgm:animLvl val="lvl"/>
          <dgm:resizeHandles val="exact"/>
        </dgm:presLayoutVars>
      </dgm:prSet>
      <dgm:spPr/>
      <dgm:t>
        <a:bodyPr/>
        <a:lstStyle/>
        <a:p>
          <a:endParaRPr lang="en-US"/>
        </a:p>
      </dgm:t>
    </dgm:pt>
    <dgm:pt modelId="{03CD98F3-B474-473F-B7CD-E5F032670DE2}" type="pres">
      <dgm:prSet presAssocID="{11ECA75E-C315-4339-8365-B426C66E639D}" presName="linNode" presStyleCnt="0"/>
      <dgm:spPr/>
    </dgm:pt>
    <dgm:pt modelId="{0AECDF72-80A1-4AA3-8748-AAC4A50EAFBF}" type="pres">
      <dgm:prSet presAssocID="{11ECA75E-C315-4339-8365-B426C66E639D}" presName="parentText" presStyleLbl="node1" presStyleIdx="0" presStyleCnt="4" custScaleX="149199">
        <dgm:presLayoutVars>
          <dgm:chMax val="1"/>
          <dgm:bulletEnabled val="1"/>
        </dgm:presLayoutVars>
      </dgm:prSet>
      <dgm:spPr/>
      <dgm:t>
        <a:bodyPr/>
        <a:lstStyle/>
        <a:p>
          <a:endParaRPr lang="en-US"/>
        </a:p>
      </dgm:t>
    </dgm:pt>
    <dgm:pt modelId="{DC3ECE20-EC0A-4377-B5CD-E88148C19047}" type="pres">
      <dgm:prSet presAssocID="{6DD21837-FF43-4D63-8368-AE6CDA54A341}" presName="sp" presStyleCnt="0"/>
      <dgm:spPr/>
    </dgm:pt>
    <dgm:pt modelId="{B9E5813E-7D59-4CD0-9434-FEFDFD6CE73F}" type="pres">
      <dgm:prSet presAssocID="{D136D9C5-42DD-4897-A7A8-BF75236DE179}" presName="linNode" presStyleCnt="0"/>
      <dgm:spPr/>
    </dgm:pt>
    <dgm:pt modelId="{4CD07197-1E42-461B-B639-01E05FCAB99E}" type="pres">
      <dgm:prSet presAssocID="{D136D9C5-42DD-4897-A7A8-BF75236DE179}" presName="parentText" presStyleLbl="node1" presStyleIdx="1" presStyleCnt="4" custScaleX="149199">
        <dgm:presLayoutVars>
          <dgm:chMax val="1"/>
          <dgm:bulletEnabled val="1"/>
        </dgm:presLayoutVars>
      </dgm:prSet>
      <dgm:spPr/>
      <dgm:t>
        <a:bodyPr/>
        <a:lstStyle/>
        <a:p>
          <a:endParaRPr lang="en-US"/>
        </a:p>
      </dgm:t>
    </dgm:pt>
    <dgm:pt modelId="{1E62E2D5-33B9-4FB7-9740-14A03327CF1E}" type="pres">
      <dgm:prSet presAssocID="{0554C461-E00A-472C-A43B-97B8E10EAC13}" presName="sp" presStyleCnt="0"/>
      <dgm:spPr/>
    </dgm:pt>
    <dgm:pt modelId="{2781CE04-E913-46E6-8850-1F11C044CFC9}" type="pres">
      <dgm:prSet presAssocID="{3ABF6905-EE03-42B1-93C4-F9A43885ED7D}" presName="linNode" presStyleCnt="0"/>
      <dgm:spPr/>
    </dgm:pt>
    <dgm:pt modelId="{F99248EA-4DFD-42C8-A844-8BE2C33C7625}" type="pres">
      <dgm:prSet presAssocID="{3ABF6905-EE03-42B1-93C4-F9A43885ED7D}" presName="parentText" presStyleLbl="node1" presStyleIdx="2" presStyleCnt="4" custScaleX="149199">
        <dgm:presLayoutVars>
          <dgm:chMax val="1"/>
          <dgm:bulletEnabled val="1"/>
        </dgm:presLayoutVars>
      </dgm:prSet>
      <dgm:spPr/>
      <dgm:t>
        <a:bodyPr/>
        <a:lstStyle/>
        <a:p>
          <a:endParaRPr lang="en-US"/>
        </a:p>
      </dgm:t>
    </dgm:pt>
    <dgm:pt modelId="{B6F27BC4-C2C0-4685-AC63-F4CB19351921}" type="pres">
      <dgm:prSet presAssocID="{2A8738A9-35FE-4598-91D9-DE61098A94E7}" presName="sp" presStyleCnt="0"/>
      <dgm:spPr/>
    </dgm:pt>
    <dgm:pt modelId="{0EAF3FF2-9FEA-47A7-BDB0-DBD1616B87D4}" type="pres">
      <dgm:prSet presAssocID="{31E4E80F-9703-48BE-8E19-66F47A68656F}" presName="linNode" presStyleCnt="0"/>
      <dgm:spPr/>
    </dgm:pt>
    <dgm:pt modelId="{740DA271-95BD-4E51-93FC-013A59A51EA7}" type="pres">
      <dgm:prSet presAssocID="{31E4E80F-9703-48BE-8E19-66F47A68656F}" presName="parentText" presStyleLbl="node1" presStyleIdx="3" presStyleCnt="4" custScaleX="206460">
        <dgm:presLayoutVars>
          <dgm:chMax val="1"/>
          <dgm:bulletEnabled val="1"/>
        </dgm:presLayoutVars>
      </dgm:prSet>
      <dgm:spPr/>
      <dgm:t>
        <a:bodyPr/>
        <a:lstStyle/>
        <a:p>
          <a:endParaRPr lang="en-US"/>
        </a:p>
      </dgm:t>
    </dgm:pt>
    <dgm:pt modelId="{298918AF-87D3-42E9-AB6E-6A1597F8DBD3}" type="pres">
      <dgm:prSet presAssocID="{31E4E80F-9703-48BE-8E19-66F47A68656F}" presName="descendantText" presStyleLbl="alignAccFollowNode1" presStyleIdx="0" presStyleCnt="1">
        <dgm:presLayoutVars>
          <dgm:bulletEnabled val="1"/>
        </dgm:presLayoutVars>
      </dgm:prSet>
      <dgm:spPr/>
      <dgm:t>
        <a:bodyPr/>
        <a:lstStyle/>
        <a:p>
          <a:endParaRPr lang="en-US"/>
        </a:p>
      </dgm:t>
    </dgm:pt>
  </dgm:ptLst>
  <dgm:cxnLst>
    <dgm:cxn modelId="{B6C11C09-4FA3-4773-9A21-5936A75B1411}" srcId="{31E4E80F-9703-48BE-8E19-66F47A68656F}" destId="{15EA71DC-6661-4E92-A8D1-28FC7BA7D846}" srcOrd="2" destOrd="0" parTransId="{307C23FE-0DFB-4597-8335-3C312C6263B0}" sibTransId="{37287F6E-AE02-4733-88C7-02040FC64BCB}"/>
    <dgm:cxn modelId="{60D79477-2591-46E1-A9B0-9AE5ACE33699}" srcId="{31E4E80F-9703-48BE-8E19-66F47A68656F}" destId="{4F973F44-AA2A-4FE4-B352-A77486F40981}" srcOrd="1" destOrd="0" parTransId="{C55582B0-96E3-40A6-840A-A2EC102FB9AF}" sibTransId="{BF524C78-333C-4B1A-BFD9-B454391EA563}"/>
    <dgm:cxn modelId="{D325B58D-B3A5-40F4-8998-49112D08A3BB}" type="presOf" srcId="{5875D54D-1C7C-4546-9856-8AD23E35ED38}" destId="{298918AF-87D3-42E9-AB6E-6A1597F8DBD3}" srcOrd="0" destOrd="0" presId="urn:microsoft.com/office/officeart/2005/8/layout/vList5"/>
    <dgm:cxn modelId="{F073E097-00B7-4B29-891B-3A57AAAB62C1}" type="presOf" srcId="{D136D9C5-42DD-4897-A7A8-BF75236DE179}" destId="{4CD07197-1E42-461B-B639-01E05FCAB99E}" srcOrd="0" destOrd="0" presId="urn:microsoft.com/office/officeart/2005/8/layout/vList5"/>
    <dgm:cxn modelId="{A792BB40-588D-48F0-8F11-AE0B06A2DB1B}" srcId="{D1A62790-E8D7-4633-BE2E-B88CC6C84729}" destId="{D136D9C5-42DD-4897-A7A8-BF75236DE179}" srcOrd="1" destOrd="0" parTransId="{EE010BE7-BCAF-462E-B778-0DDE0BFC4012}" sibTransId="{0554C461-E00A-472C-A43B-97B8E10EAC13}"/>
    <dgm:cxn modelId="{278F978F-9FF8-4311-953E-BEA980E925FD}" type="presOf" srcId="{D1A62790-E8D7-4633-BE2E-B88CC6C84729}" destId="{C6F37328-7D67-491E-B02B-D7BEC589E390}" srcOrd="0" destOrd="0" presId="urn:microsoft.com/office/officeart/2005/8/layout/vList5"/>
    <dgm:cxn modelId="{F83051D0-4E86-483F-A2AD-1D4AEE36BD93}" srcId="{31E4E80F-9703-48BE-8E19-66F47A68656F}" destId="{5875D54D-1C7C-4546-9856-8AD23E35ED38}" srcOrd="0" destOrd="0" parTransId="{7CEF6105-B2AC-482C-8572-B701D172B008}" sibTransId="{3CAF8AFF-B54E-44C4-94C6-253591B0FA42}"/>
    <dgm:cxn modelId="{12C90A43-B8CB-46BD-B9DF-DC47499C19A7}" srcId="{D1A62790-E8D7-4633-BE2E-B88CC6C84729}" destId="{11ECA75E-C315-4339-8365-B426C66E639D}" srcOrd="0" destOrd="0" parTransId="{CB8D9E1C-E980-47C4-8135-F70CA7D6AC3D}" sibTransId="{6DD21837-FF43-4D63-8368-AE6CDA54A341}"/>
    <dgm:cxn modelId="{04710049-8ABF-438B-914C-6A77FEBE59F7}" srcId="{D1A62790-E8D7-4633-BE2E-B88CC6C84729}" destId="{31E4E80F-9703-48BE-8E19-66F47A68656F}" srcOrd="3" destOrd="0" parTransId="{7B3EE8CF-7E59-449F-88D7-31AE51011EFA}" sibTransId="{B66621FA-F141-4E70-8562-6DCED30DC729}"/>
    <dgm:cxn modelId="{399218F4-8363-4E62-BB75-274886343D12}" type="presOf" srcId="{11ECA75E-C315-4339-8365-B426C66E639D}" destId="{0AECDF72-80A1-4AA3-8748-AAC4A50EAFBF}" srcOrd="0" destOrd="0" presId="urn:microsoft.com/office/officeart/2005/8/layout/vList5"/>
    <dgm:cxn modelId="{672460FB-02F6-4928-8443-94E53DA65DBB}" type="presOf" srcId="{15EA71DC-6661-4E92-A8D1-28FC7BA7D846}" destId="{298918AF-87D3-42E9-AB6E-6A1597F8DBD3}" srcOrd="0" destOrd="2" presId="urn:microsoft.com/office/officeart/2005/8/layout/vList5"/>
    <dgm:cxn modelId="{607F42A7-E6EE-47C5-BB35-05A79D850AA1}" srcId="{D1A62790-E8D7-4633-BE2E-B88CC6C84729}" destId="{3ABF6905-EE03-42B1-93C4-F9A43885ED7D}" srcOrd="2" destOrd="0" parTransId="{D518A385-E54C-484E-9BBD-AB301D1168F2}" sibTransId="{2A8738A9-35FE-4598-91D9-DE61098A94E7}"/>
    <dgm:cxn modelId="{BB0C655F-BEE0-42AD-80F2-82B12CE7B9A9}" type="presOf" srcId="{3ABF6905-EE03-42B1-93C4-F9A43885ED7D}" destId="{F99248EA-4DFD-42C8-A844-8BE2C33C7625}" srcOrd="0" destOrd="0" presId="urn:microsoft.com/office/officeart/2005/8/layout/vList5"/>
    <dgm:cxn modelId="{F0C560C7-CD89-4FE7-8753-383A0E580D45}" type="presOf" srcId="{4F973F44-AA2A-4FE4-B352-A77486F40981}" destId="{298918AF-87D3-42E9-AB6E-6A1597F8DBD3}" srcOrd="0" destOrd="1" presId="urn:microsoft.com/office/officeart/2005/8/layout/vList5"/>
    <dgm:cxn modelId="{9082BB0B-6176-473C-8FD5-56ED4827FE9D}" type="presOf" srcId="{31E4E80F-9703-48BE-8E19-66F47A68656F}" destId="{740DA271-95BD-4E51-93FC-013A59A51EA7}" srcOrd="0" destOrd="0" presId="urn:microsoft.com/office/officeart/2005/8/layout/vList5"/>
    <dgm:cxn modelId="{B150C769-3F65-4F70-9873-C5270884A9BA}" type="presParOf" srcId="{C6F37328-7D67-491E-B02B-D7BEC589E390}" destId="{03CD98F3-B474-473F-B7CD-E5F032670DE2}" srcOrd="0" destOrd="0" presId="urn:microsoft.com/office/officeart/2005/8/layout/vList5"/>
    <dgm:cxn modelId="{81501239-725A-4513-B787-DA0CD7E6D0D2}" type="presParOf" srcId="{03CD98F3-B474-473F-B7CD-E5F032670DE2}" destId="{0AECDF72-80A1-4AA3-8748-AAC4A50EAFBF}" srcOrd="0" destOrd="0" presId="urn:microsoft.com/office/officeart/2005/8/layout/vList5"/>
    <dgm:cxn modelId="{2DB4291D-8D54-435A-B6DB-DD1F436C0CF0}" type="presParOf" srcId="{C6F37328-7D67-491E-B02B-D7BEC589E390}" destId="{DC3ECE20-EC0A-4377-B5CD-E88148C19047}" srcOrd="1" destOrd="0" presId="urn:microsoft.com/office/officeart/2005/8/layout/vList5"/>
    <dgm:cxn modelId="{04734AC8-8C11-42CA-9E59-B2C396730C29}" type="presParOf" srcId="{C6F37328-7D67-491E-B02B-D7BEC589E390}" destId="{B9E5813E-7D59-4CD0-9434-FEFDFD6CE73F}" srcOrd="2" destOrd="0" presId="urn:microsoft.com/office/officeart/2005/8/layout/vList5"/>
    <dgm:cxn modelId="{5BB48FF1-6D75-41C9-9A4F-6B96D36D5D29}" type="presParOf" srcId="{B9E5813E-7D59-4CD0-9434-FEFDFD6CE73F}" destId="{4CD07197-1E42-461B-B639-01E05FCAB99E}" srcOrd="0" destOrd="0" presId="urn:microsoft.com/office/officeart/2005/8/layout/vList5"/>
    <dgm:cxn modelId="{82F5164E-99A8-453A-8133-8EAAFAD8999E}" type="presParOf" srcId="{C6F37328-7D67-491E-B02B-D7BEC589E390}" destId="{1E62E2D5-33B9-4FB7-9740-14A03327CF1E}" srcOrd="3" destOrd="0" presId="urn:microsoft.com/office/officeart/2005/8/layout/vList5"/>
    <dgm:cxn modelId="{64D35DC9-B1BD-4FA1-AA59-C5098D044767}" type="presParOf" srcId="{C6F37328-7D67-491E-B02B-D7BEC589E390}" destId="{2781CE04-E913-46E6-8850-1F11C044CFC9}" srcOrd="4" destOrd="0" presId="urn:microsoft.com/office/officeart/2005/8/layout/vList5"/>
    <dgm:cxn modelId="{E78443CE-DCB8-4C72-A661-5EAAE9A76ED4}" type="presParOf" srcId="{2781CE04-E913-46E6-8850-1F11C044CFC9}" destId="{F99248EA-4DFD-42C8-A844-8BE2C33C7625}" srcOrd="0" destOrd="0" presId="urn:microsoft.com/office/officeart/2005/8/layout/vList5"/>
    <dgm:cxn modelId="{F2748E6F-8714-47E5-8360-6B3DA5F4D76F}" type="presParOf" srcId="{C6F37328-7D67-491E-B02B-D7BEC589E390}" destId="{B6F27BC4-C2C0-4685-AC63-F4CB19351921}" srcOrd="5" destOrd="0" presId="urn:microsoft.com/office/officeart/2005/8/layout/vList5"/>
    <dgm:cxn modelId="{9AD36133-1FA5-42A2-A82A-EC6BDA81A897}" type="presParOf" srcId="{C6F37328-7D67-491E-B02B-D7BEC589E390}" destId="{0EAF3FF2-9FEA-47A7-BDB0-DBD1616B87D4}" srcOrd="6" destOrd="0" presId="urn:microsoft.com/office/officeart/2005/8/layout/vList5"/>
    <dgm:cxn modelId="{F2DC2725-359B-48FE-9549-99AD2E7BCB08}" type="presParOf" srcId="{0EAF3FF2-9FEA-47A7-BDB0-DBD1616B87D4}" destId="{740DA271-95BD-4E51-93FC-013A59A51EA7}" srcOrd="0" destOrd="0" presId="urn:microsoft.com/office/officeart/2005/8/layout/vList5"/>
    <dgm:cxn modelId="{6935404C-ACB9-40BE-B1C3-925C669A1303}" type="presParOf" srcId="{0EAF3FF2-9FEA-47A7-BDB0-DBD1616B87D4}" destId="{298918AF-87D3-42E9-AB6E-6A1597F8DB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62790-E8D7-4633-BE2E-B88CC6C847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1ECA75E-C315-4339-8365-B426C66E639D}">
      <dgm:prSet phldrT="[Tekst]"/>
      <dgm:spPr/>
      <dgm:t>
        <a:bodyPr/>
        <a:lstStyle/>
        <a:p>
          <a:r>
            <a:rPr lang="en-US" dirty="0" smtClean="0"/>
            <a:t>Yes/No</a:t>
          </a:r>
          <a:endParaRPr lang="en-US" dirty="0"/>
        </a:p>
      </dgm:t>
    </dgm:pt>
    <dgm:pt modelId="{CB8D9E1C-E980-47C4-8135-F70CA7D6AC3D}" type="parTrans" cxnId="{12C90A43-B8CB-46BD-B9DF-DC47499C19A7}">
      <dgm:prSet/>
      <dgm:spPr/>
      <dgm:t>
        <a:bodyPr/>
        <a:lstStyle/>
        <a:p>
          <a:endParaRPr lang="en-US"/>
        </a:p>
      </dgm:t>
    </dgm:pt>
    <dgm:pt modelId="{6DD21837-FF43-4D63-8368-AE6CDA54A341}" type="sibTrans" cxnId="{12C90A43-B8CB-46BD-B9DF-DC47499C19A7}">
      <dgm:prSet/>
      <dgm:spPr/>
      <dgm:t>
        <a:bodyPr/>
        <a:lstStyle/>
        <a:p>
          <a:endParaRPr lang="en-US"/>
        </a:p>
      </dgm:t>
    </dgm:pt>
    <dgm:pt modelId="{D136D9C5-42DD-4897-A7A8-BF75236DE179}">
      <dgm:prSet phldrT="[Tekst]"/>
      <dgm:spPr/>
      <dgm:t>
        <a:bodyPr/>
        <a:lstStyle/>
        <a:p>
          <a:r>
            <a:rPr lang="en-US" dirty="0" smtClean="0"/>
            <a:t>Yes/No</a:t>
          </a:r>
          <a:endParaRPr lang="en-US" dirty="0"/>
        </a:p>
      </dgm:t>
    </dgm:pt>
    <dgm:pt modelId="{EE010BE7-BCAF-462E-B778-0DDE0BFC4012}" type="parTrans" cxnId="{A792BB40-588D-48F0-8F11-AE0B06A2DB1B}">
      <dgm:prSet/>
      <dgm:spPr/>
      <dgm:t>
        <a:bodyPr/>
        <a:lstStyle/>
        <a:p>
          <a:endParaRPr lang="en-US"/>
        </a:p>
      </dgm:t>
    </dgm:pt>
    <dgm:pt modelId="{0554C461-E00A-472C-A43B-97B8E10EAC13}" type="sibTrans" cxnId="{A792BB40-588D-48F0-8F11-AE0B06A2DB1B}">
      <dgm:prSet/>
      <dgm:spPr/>
      <dgm:t>
        <a:bodyPr/>
        <a:lstStyle/>
        <a:p>
          <a:endParaRPr lang="en-US"/>
        </a:p>
      </dgm:t>
    </dgm:pt>
    <dgm:pt modelId="{3ABF6905-EE03-42B1-93C4-F9A43885ED7D}">
      <dgm:prSet phldrT="[Tekst]"/>
      <dgm:spPr/>
      <dgm:t>
        <a:bodyPr/>
        <a:lstStyle/>
        <a:p>
          <a:r>
            <a:rPr lang="en-US" dirty="0" smtClean="0"/>
            <a:t>Yes/No</a:t>
          </a:r>
          <a:endParaRPr lang="en-US" dirty="0"/>
        </a:p>
      </dgm:t>
    </dgm:pt>
    <dgm:pt modelId="{D518A385-E54C-484E-9BBD-AB301D1168F2}" type="parTrans" cxnId="{607F42A7-E6EE-47C5-BB35-05A79D850AA1}">
      <dgm:prSet/>
      <dgm:spPr/>
      <dgm:t>
        <a:bodyPr/>
        <a:lstStyle/>
        <a:p>
          <a:endParaRPr lang="en-US"/>
        </a:p>
      </dgm:t>
    </dgm:pt>
    <dgm:pt modelId="{2A8738A9-35FE-4598-91D9-DE61098A94E7}" type="sibTrans" cxnId="{607F42A7-E6EE-47C5-BB35-05A79D850AA1}">
      <dgm:prSet/>
      <dgm:spPr/>
      <dgm:t>
        <a:bodyPr/>
        <a:lstStyle/>
        <a:p>
          <a:endParaRPr lang="en-US"/>
        </a:p>
      </dgm:t>
    </dgm:pt>
    <dgm:pt modelId="{31E4E80F-9703-48BE-8E19-66F47A68656F}">
      <dgm:prSet phldrT="[Tekst]"/>
      <dgm:spPr/>
      <dgm:t>
        <a:bodyPr/>
        <a:lstStyle/>
        <a:p>
          <a:r>
            <a:rPr lang="en-US" dirty="0" smtClean="0"/>
            <a:t>Yes/No</a:t>
          </a:r>
          <a:endParaRPr lang="en-US" dirty="0"/>
        </a:p>
      </dgm:t>
    </dgm:pt>
    <dgm:pt modelId="{7B3EE8CF-7E59-449F-88D7-31AE51011EFA}" type="parTrans" cxnId="{04710049-8ABF-438B-914C-6A77FEBE59F7}">
      <dgm:prSet/>
      <dgm:spPr/>
      <dgm:t>
        <a:bodyPr/>
        <a:lstStyle/>
        <a:p>
          <a:endParaRPr lang="en-US"/>
        </a:p>
      </dgm:t>
    </dgm:pt>
    <dgm:pt modelId="{B66621FA-F141-4E70-8562-6DCED30DC729}" type="sibTrans" cxnId="{04710049-8ABF-438B-914C-6A77FEBE59F7}">
      <dgm:prSet/>
      <dgm:spPr/>
      <dgm:t>
        <a:bodyPr/>
        <a:lstStyle/>
        <a:p>
          <a:endParaRPr lang="en-US"/>
        </a:p>
      </dgm:t>
    </dgm:pt>
    <dgm:pt modelId="{5875D54D-1C7C-4546-9856-8AD23E35ED38}">
      <dgm:prSet phldrT="[Tekst]"/>
      <dgm:spPr/>
      <dgm:t>
        <a:bodyPr/>
        <a:lstStyle/>
        <a:p>
          <a:r>
            <a:rPr lang="en-US" dirty="0" smtClean="0"/>
            <a:t>Do you want a long lasting IT career?</a:t>
          </a:r>
          <a:endParaRPr lang="en-US" dirty="0"/>
        </a:p>
      </dgm:t>
    </dgm:pt>
    <dgm:pt modelId="{7CEF6105-B2AC-482C-8572-B701D172B008}" type="parTrans" cxnId="{F83051D0-4E86-483F-A2AD-1D4AEE36BD93}">
      <dgm:prSet/>
      <dgm:spPr/>
      <dgm:t>
        <a:bodyPr/>
        <a:lstStyle/>
        <a:p>
          <a:endParaRPr lang="en-US"/>
        </a:p>
      </dgm:t>
    </dgm:pt>
    <dgm:pt modelId="{3CAF8AFF-B54E-44C4-94C6-253591B0FA42}" type="sibTrans" cxnId="{F83051D0-4E86-483F-A2AD-1D4AEE36BD93}">
      <dgm:prSet/>
      <dgm:spPr/>
      <dgm:t>
        <a:bodyPr/>
        <a:lstStyle/>
        <a:p>
          <a:endParaRPr lang="en-US"/>
        </a:p>
      </dgm:t>
    </dgm:pt>
    <dgm:pt modelId="{4A8F84E1-CA84-4C28-B626-DD9FF2BFE26E}">
      <dgm:prSet phldrT="[Tekst]"/>
      <dgm:spPr/>
      <dgm:t>
        <a:bodyPr/>
        <a:lstStyle/>
        <a:p>
          <a:r>
            <a:rPr lang="en-US" dirty="0" smtClean="0"/>
            <a:t>Do you manage Windows Based servers / desktops?</a:t>
          </a:r>
          <a:endParaRPr lang="en-US" dirty="0"/>
        </a:p>
      </dgm:t>
    </dgm:pt>
    <dgm:pt modelId="{AED13223-40B5-4A2C-92C6-6F1294F396E1}" type="parTrans" cxnId="{9D94EFC1-F4DB-4AC6-B45B-5693CD6737DD}">
      <dgm:prSet/>
      <dgm:spPr/>
      <dgm:t>
        <a:bodyPr/>
        <a:lstStyle/>
        <a:p>
          <a:endParaRPr lang="en-US"/>
        </a:p>
      </dgm:t>
    </dgm:pt>
    <dgm:pt modelId="{AC4A0CB2-4F3B-411E-8403-F354AA40F343}" type="sibTrans" cxnId="{9D94EFC1-F4DB-4AC6-B45B-5693CD6737DD}">
      <dgm:prSet/>
      <dgm:spPr/>
      <dgm:t>
        <a:bodyPr/>
        <a:lstStyle/>
        <a:p>
          <a:endParaRPr lang="en-US"/>
        </a:p>
      </dgm:t>
    </dgm:pt>
    <dgm:pt modelId="{9F949F99-E0E7-4D94-855A-35A9BBFC6671}">
      <dgm:prSet phldrT="[Tekst]"/>
      <dgm:spPr/>
      <dgm:t>
        <a:bodyPr/>
        <a:lstStyle/>
        <a:p>
          <a:r>
            <a:rPr lang="en-US" dirty="0" smtClean="0"/>
            <a:t>Do you manage MS platforms like Exchange </a:t>
          </a:r>
          <a:r>
            <a:rPr lang="en-US" dirty="0" err="1" smtClean="0"/>
            <a:t>Sharepoint</a:t>
          </a:r>
          <a:r>
            <a:rPr lang="en-US" dirty="0" smtClean="0"/>
            <a:t> System Center</a:t>
          </a:r>
          <a:endParaRPr lang="en-US" dirty="0"/>
        </a:p>
      </dgm:t>
    </dgm:pt>
    <dgm:pt modelId="{D4531E5B-0937-4CED-83BD-C1B2F73A1BDC}" type="parTrans" cxnId="{A4744C0A-7681-4209-BDEC-F4F043D115A1}">
      <dgm:prSet/>
      <dgm:spPr/>
      <dgm:t>
        <a:bodyPr/>
        <a:lstStyle/>
        <a:p>
          <a:endParaRPr lang="en-US"/>
        </a:p>
      </dgm:t>
    </dgm:pt>
    <dgm:pt modelId="{85EC0CCC-4132-4AB6-A282-384904FD6319}" type="sibTrans" cxnId="{A4744C0A-7681-4209-BDEC-F4F043D115A1}">
      <dgm:prSet/>
      <dgm:spPr/>
      <dgm:t>
        <a:bodyPr/>
        <a:lstStyle/>
        <a:p>
          <a:endParaRPr lang="en-US"/>
        </a:p>
      </dgm:t>
    </dgm:pt>
    <dgm:pt modelId="{C17692B1-D5CB-4AE1-80D9-0256C208999B}">
      <dgm:prSet phldrT="[Tekst]"/>
      <dgm:spPr/>
      <dgm:t>
        <a:bodyPr/>
        <a:lstStyle/>
        <a:p>
          <a:r>
            <a:rPr lang="en-US" dirty="0" smtClean="0"/>
            <a:t>Do you need repeatable and consistent </a:t>
          </a:r>
          <a:r>
            <a:rPr lang="en-US" dirty="0" err="1" smtClean="0"/>
            <a:t>mgmt</a:t>
          </a:r>
          <a:r>
            <a:rPr lang="en-US" dirty="0" smtClean="0"/>
            <a:t> tools?</a:t>
          </a:r>
          <a:endParaRPr lang="en-US" dirty="0"/>
        </a:p>
      </dgm:t>
    </dgm:pt>
    <dgm:pt modelId="{B84ABDAD-43F9-4942-B493-393CBE33C315}" type="parTrans" cxnId="{0E480F9F-60CD-4534-9EBF-81980BEE1245}">
      <dgm:prSet/>
      <dgm:spPr/>
      <dgm:t>
        <a:bodyPr/>
        <a:lstStyle/>
        <a:p>
          <a:endParaRPr lang="en-US"/>
        </a:p>
      </dgm:t>
    </dgm:pt>
    <dgm:pt modelId="{DE5D7339-46F4-4F3B-A11D-E88005B75118}" type="sibTrans" cxnId="{0E480F9F-60CD-4534-9EBF-81980BEE1245}">
      <dgm:prSet/>
      <dgm:spPr/>
      <dgm:t>
        <a:bodyPr/>
        <a:lstStyle/>
        <a:p>
          <a:endParaRPr lang="en-US"/>
        </a:p>
      </dgm:t>
    </dgm:pt>
    <dgm:pt modelId="{805F1DB0-1B98-457D-A3DC-10E47B9E67CA}">
      <dgm:prSet phldrT="[Tekst]"/>
      <dgm:spPr/>
      <dgm:t>
        <a:bodyPr/>
        <a:lstStyle/>
        <a:p>
          <a:r>
            <a:rPr lang="en-US" dirty="0" smtClean="0"/>
            <a:t>Do you need to do more with less?</a:t>
          </a:r>
          <a:endParaRPr lang="en-US" dirty="0"/>
        </a:p>
      </dgm:t>
    </dgm:pt>
    <dgm:pt modelId="{71F3177F-5364-48C0-96F7-3BE23588659F}" type="parTrans" cxnId="{984AA7A2-92A0-4AD6-9577-3C23292AC389}">
      <dgm:prSet/>
      <dgm:spPr/>
      <dgm:t>
        <a:bodyPr/>
        <a:lstStyle/>
        <a:p>
          <a:endParaRPr lang="en-US"/>
        </a:p>
      </dgm:t>
    </dgm:pt>
    <dgm:pt modelId="{069A94A8-904A-45EA-A791-7E6543F4800B}" type="sibTrans" cxnId="{984AA7A2-92A0-4AD6-9577-3C23292AC389}">
      <dgm:prSet/>
      <dgm:spPr/>
      <dgm:t>
        <a:bodyPr/>
        <a:lstStyle/>
        <a:p>
          <a:endParaRPr lang="en-US"/>
        </a:p>
      </dgm:t>
    </dgm:pt>
    <dgm:pt modelId="{46F14C99-1D3F-4EEB-BD6F-77D0C7691362}">
      <dgm:prSet phldrT="[Tekst]"/>
      <dgm:spPr/>
      <dgm:t>
        <a:bodyPr/>
        <a:lstStyle/>
        <a:p>
          <a:r>
            <a:rPr lang="en-US" dirty="0" smtClean="0"/>
            <a:t>Yes/No</a:t>
          </a:r>
          <a:endParaRPr lang="en-US" dirty="0"/>
        </a:p>
      </dgm:t>
    </dgm:pt>
    <dgm:pt modelId="{C2839EA3-6658-4B59-B4E2-3DEFF4B64937}" type="parTrans" cxnId="{3C86D0E5-4E9A-4D15-B752-AB434F99BA85}">
      <dgm:prSet/>
      <dgm:spPr/>
      <dgm:t>
        <a:bodyPr/>
        <a:lstStyle/>
        <a:p>
          <a:endParaRPr lang="en-US"/>
        </a:p>
      </dgm:t>
    </dgm:pt>
    <dgm:pt modelId="{5EA942A6-8D21-4D7D-8BCC-620EFEBFB52F}" type="sibTrans" cxnId="{3C86D0E5-4E9A-4D15-B752-AB434F99BA85}">
      <dgm:prSet/>
      <dgm:spPr/>
      <dgm:t>
        <a:bodyPr/>
        <a:lstStyle/>
        <a:p>
          <a:endParaRPr lang="en-US"/>
        </a:p>
      </dgm:t>
    </dgm:pt>
    <dgm:pt modelId="{C6F37328-7D67-491E-B02B-D7BEC589E390}" type="pres">
      <dgm:prSet presAssocID="{D1A62790-E8D7-4633-BE2E-B88CC6C84729}" presName="Name0" presStyleCnt="0">
        <dgm:presLayoutVars>
          <dgm:dir/>
          <dgm:animLvl val="lvl"/>
          <dgm:resizeHandles val="exact"/>
        </dgm:presLayoutVars>
      </dgm:prSet>
      <dgm:spPr/>
      <dgm:t>
        <a:bodyPr/>
        <a:lstStyle/>
        <a:p>
          <a:endParaRPr lang="en-US"/>
        </a:p>
      </dgm:t>
    </dgm:pt>
    <dgm:pt modelId="{03CD98F3-B474-473F-B7CD-E5F032670DE2}" type="pres">
      <dgm:prSet presAssocID="{11ECA75E-C315-4339-8365-B426C66E639D}" presName="linNode" presStyleCnt="0"/>
      <dgm:spPr/>
    </dgm:pt>
    <dgm:pt modelId="{0AECDF72-80A1-4AA3-8748-AAC4A50EAFBF}" type="pres">
      <dgm:prSet presAssocID="{11ECA75E-C315-4339-8365-B426C66E639D}" presName="parentText" presStyleLbl="node1" presStyleIdx="0" presStyleCnt="5" custScaleX="149199">
        <dgm:presLayoutVars>
          <dgm:chMax val="1"/>
          <dgm:bulletEnabled val="1"/>
        </dgm:presLayoutVars>
      </dgm:prSet>
      <dgm:spPr/>
      <dgm:t>
        <a:bodyPr/>
        <a:lstStyle/>
        <a:p>
          <a:endParaRPr lang="en-US"/>
        </a:p>
      </dgm:t>
    </dgm:pt>
    <dgm:pt modelId="{0F6B66E8-23E6-41BA-B5EA-58A55BAFB518}" type="pres">
      <dgm:prSet presAssocID="{11ECA75E-C315-4339-8365-B426C66E639D}" presName="descendantText" presStyleLbl="alignAccFollowNode1" presStyleIdx="0" presStyleCnt="5">
        <dgm:presLayoutVars>
          <dgm:bulletEnabled val="1"/>
        </dgm:presLayoutVars>
      </dgm:prSet>
      <dgm:spPr/>
      <dgm:t>
        <a:bodyPr/>
        <a:lstStyle/>
        <a:p>
          <a:endParaRPr lang="en-US"/>
        </a:p>
      </dgm:t>
    </dgm:pt>
    <dgm:pt modelId="{DC3ECE20-EC0A-4377-B5CD-E88148C19047}" type="pres">
      <dgm:prSet presAssocID="{6DD21837-FF43-4D63-8368-AE6CDA54A341}" presName="sp" presStyleCnt="0"/>
      <dgm:spPr/>
    </dgm:pt>
    <dgm:pt modelId="{B9E5813E-7D59-4CD0-9434-FEFDFD6CE73F}" type="pres">
      <dgm:prSet presAssocID="{D136D9C5-42DD-4897-A7A8-BF75236DE179}" presName="linNode" presStyleCnt="0"/>
      <dgm:spPr/>
    </dgm:pt>
    <dgm:pt modelId="{4CD07197-1E42-461B-B639-01E05FCAB99E}" type="pres">
      <dgm:prSet presAssocID="{D136D9C5-42DD-4897-A7A8-BF75236DE179}" presName="parentText" presStyleLbl="node1" presStyleIdx="1" presStyleCnt="5" custScaleX="149199">
        <dgm:presLayoutVars>
          <dgm:chMax val="1"/>
          <dgm:bulletEnabled val="1"/>
        </dgm:presLayoutVars>
      </dgm:prSet>
      <dgm:spPr/>
      <dgm:t>
        <a:bodyPr/>
        <a:lstStyle/>
        <a:p>
          <a:endParaRPr lang="en-US"/>
        </a:p>
      </dgm:t>
    </dgm:pt>
    <dgm:pt modelId="{290F89F1-4211-48A8-9506-40EF297585C1}" type="pres">
      <dgm:prSet presAssocID="{D136D9C5-42DD-4897-A7A8-BF75236DE179}" presName="descendantText" presStyleLbl="alignAccFollowNode1" presStyleIdx="1" presStyleCnt="5">
        <dgm:presLayoutVars>
          <dgm:bulletEnabled val="1"/>
        </dgm:presLayoutVars>
      </dgm:prSet>
      <dgm:spPr/>
      <dgm:t>
        <a:bodyPr/>
        <a:lstStyle/>
        <a:p>
          <a:endParaRPr lang="en-US"/>
        </a:p>
      </dgm:t>
    </dgm:pt>
    <dgm:pt modelId="{1E62E2D5-33B9-4FB7-9740-14A03327CF1E}" type="pres">
      <dgm:prSet presAssocID="{0554C461-E00A-472C-A43B-97B8E10EAC13}" presName="sp" presStyleCnt="0"/>
      <dgm:spPr/>
    </dgm:pt>
    <dgm:pt modelId="{2781CE04-E913-46E6-8850-1F11C044CFC9}" type="pres">
      <dgm:prSet presAssocID="{3ABF6905-EE03-42B1-93C4-F9A43885ED7D}" presName="linNode" presStyleCnt="0"/>
      <dgm:spPr/>
    </dgm:pt>
    <dgm:pt modelId="{F99248EA-4DFD-42C8-A844-8BE2C33C7625}" type="pres">
      <dgm:prSet presAssocID="{3ABF6905-EE03-42B1-93C4-F9A43885ED7D}" presName="parentText" presStyleLbl="node1" presStyleIdx="2" presStyleCnt="5" custScaleX="149199">
        <dgm:presLayoutVars>
          <dgm:chMax val="1"/>
          <dgm:bulletEnabled val="1"/>
        </dgm:presLayoutVars>
      </dgm:prSet>
      <dgm:spPr/>
      <dgm:t>
        <a:bodyPr/>
        <a:lstStyle/>
        <a:p>
          <a:endParaRPr lang="en-US"/>
        </a:p>
      </dgm:t>
    </dgm:pt>
    <dgm:pt modelId="{132EA565-7C05-407C-B514-5AD87010DB2B}" type="pres">
      <dgm:prSet presAssocID="{3ABF6905-EE03-42B1-93C4-F9A43885ED7D}" presName="descendantText" presStyleLbl="alignAccFollowNode1" presStyleIdx="2" presStyleCnt="5">
        <dgm:presLayoutVars>
          <dgm:bulletEnabled val="1"/>
        </dgm:presLayoutVars>
      </dgm:prSet>
      <dgm:spPr/>
      <dgm:t>
        <a:bodyPr/>
        <a:lstStyle/>
        <a:p>
          <a:endParaRPr lang="en-US"/>
        </a:p>
      </dgm:t>
    </dgm:pt>
    <dgm:pt modelId="{B6F27BC4-C2C0-4685-AC63-F4CB19351921}" type="pres">
      <dgm:prSet presAssocID="{2A8738A9-35FE-4598-91D9-DE61098A94E7}" presName="sp" presStyleCnt="0"/>
      <dgm:spPr/>
    </dgm:pt>
    <dgm:pt modelId="{0EAF3FF2-9FEA-47A7-BDB0-DBD1616B87D4}" type="pres">
      <dgm:prSet presAssocID="{31E4E80F-9703-48BE-8E19-66F47A68656F}" presName="linNode" presStyleCnt="0"/>
      <dgm:spPr/>
    </dgm:pt>
    <dgm:pt modelId="{740DA271-95BD-4E51-93FC-013A59A51EA7}" type="pres">
      <dgm:prSet presAssocID="{31E4E80F-9703-48BE-8E19-66F47A68656F}" presName="parentText" presStyleLbl="node1" presStyleIdx="3" presStyleCnt="5" custScaleX="148715">
        <dgm:presLayoutVars>
          <dgm:chMax val="1"/>
          <dgm:bulletEnabled val="1"/>
        </dgm:presLayoutVars>
      </dgm:prSet>
      <dgm:spPr/>
      <dgm:t>
        <a:bodyPr/>
        <a:lstStyle/>
        <a:p>
          <a:endParaRPr lang="en-US"/>
        </a:p>
      </dgm:t>
    </dgm:pt>
    <dgm:pt modelId="{298918AF-87D3-42E9-AB6E-6A1597F8DBD3}" type="pres">
      <dgm:prSet presAssocID="{31E4E80F-9703-48BE-8E19-66F47A68656F}" presName="descendantText" presStyleLbl="alignAccFollowNode1" presStyleIdx="3" presStyleCnt="5">
        <dgm:presLayoutVars>
          <dgm:bulletEnabled val="1"/>
        </dgm:presLayoutVars>
      </dgm:prSet>
      <dgm:spPr/>
      <dgm:t>
        <a:bodyPr/>
        <a:lstStyle/>
        <a:p>
          <a:endParaRPr lang="en-US"/>
        </a:p>
      </dgm:t>
    </dgm:pt>
    <dgm:pt modelId="{E16939A9-3BF8-4940-BC99-9153F02D2E32}" type="pres">
      <dgm:prSet presAssocID="{B66621FA-F141-4E70-8562-6DCED30DC729}" presName="sp" presStyleCnt="0"/>
      <dgm:spPr/>
    </dgm:pt>
    <dgm:pt modelId="{35B04890-44EA-48D4-A19D-43B9DE1C6717}" type="pres">
      <dgm:prSet presAssocID="{46F14C99-1D3F-4EEB-BD6F-77D0C7691362}" presName="linNode" presStyleCnt="0"/>
      <dgm:spPr/>
    </dgm:pt>
    <dgm:pt modelId="{4F11E5E1-421B-4949-A842-50252A953292}" type="pres">
      <dgm:prSet presAssocID="{46F14C99-1D3F-4EEB-BD6F-77D0C7691362}" presName="parentText" presStyleLbl="node1" presStyleIdx="4" presStyleCnt="5" custScaleX="148715">
        <dgm:presLayoutVars>
          <dgm:chMax val="1"/>
          <dgm:bulletEnabled val="1"/>
        </dgm:presLayoutVars>
      </dgm:prSet>
      <dgm:spPr/>
      <dgm:t>
        <a:bodyPr/>
        <a:lstStyle/>
        <a:p>
          <a:endParaRPr lang="en-US"/>
        </a:p>
      </dgm:t>
    </dgm:pt>
    <dgm:pt modelId="{B43807F6-B871-4895-8FBE-05D954742FFE}" type="pres">
      <dgm:prSet presAssocID="{46F14C99-1D3F-4EEB-BD6F-77D0C7691362}" presName="descendantText" presStyleLbl="alignAccFollowNode1" presStyleIdx="4" presStyleCnt="5">
        <dgm:presLayoutVars>
          <dgm:bulletEnabled val="1"/>
        </dgm:presLayoutVars>
      </dgm:prSet>
      <dgm:spPr/>
      <dgm:t>
        <a:bodyPr/>
        <a:lstStyle/>
        <a:p>
          <a:endParaRPr lang="en-US"/>
        </a:p>
      </dgm:t>
    </dgm:pt>
  </dgm:ptLst>
  <dgm:cxnLst>
    <dgm:cxn modelId="{7618EE22-46DE-48DA-A464-FFB53CFC19B7}" type="presOf" srcId="{11ECA75E-C315-4339-8365-B426C66E639D}" destId="{0AECDF72-80A1-4AA3-8748-AAC4A50EAFBF}" srcOrd="0" destOrd="0" presId="urn:microsoft.com/office/officeart/2005/8/layout/vList5"/>
    <dgm:cxn modelId="{BAC432B4-4283-44CE-8B63-794EEB2DE7F8}" type="presOf" srcId="{31E4E80F-9703-48BE-8E19-66F47A68656F}" destId="{740DA271-95BD-4E51-93FC-013A59A51EA7}" srcOrd="0" destOrd="0" presId="urn:microsoft.com/office/officeart/2005/8/layout/vList5"/>
    <dgm:cxn modelId="{A4744C0A-7681-4209-BDEC-F4F043D115A1}" srcId="{D136D9C5-42DD-4897-A7A8-BF75236DE179}" destId="{9F949F99-E0E7-4D94-855A-35A9BBFC6671}" srcOrd="0" destOrd="0" parTransId="{D4531E5B-0937-4CED-83BD-C1B2F73A1BDC}" sibTransId="{85EC0CCC-4132-4AB6-A282-384904FD6319}"/>
    <dgm:cxn modelId="{04710049-8ABF-438B-914C-6A77FEBE59F7}" srcId="{D1A62790-E8D7-4633-BE2E-B88CC6C84729}" destId="{31E4E80F-9703-48BE-8E19-66F47A68656F}" srcOrd="3" destOrd="0" parTransId="{7B3EE8CF-7E59-449F-88D7-31AE51011EFA}" sibTransId="{B66621FA-F141-4E70-8562-6DCED30DC729}"/>
    <dgm:cxn modelId="{619262EE-6E8D-432A-85C9-CB41AC398B74}" type="presOf" srcId="{46F14C99-1D3F-4EEB-BD6F-77D0C7691362}" destId="{4F11E5E1-421B-4949-A842-50252A953292}" srcOrd="0" destOrd="0" presId="urn:microsoft.com/office/officeart/2005/8/layout/vList5"/>
    <dgm:cxn modelId="{607F42A7-E6EE-47C5-BB35-05A79D850AA1}" srcId="{D1A62790-E8D7-4633-BE2E-B88CC6C84729}" destId="{3ABF6905-EE03-42B1-93C4-F9A43885ED7D}" srcOrd="2" destOrd="0" parTransId="{D518A385-E54C-484E-9BBD-AB301D1168F2}" sibTransId="{2A8738A9-35FE-4598-91D9-DE61098A94E7}"/>
    <dgm:cxn modelId="{12C90A43-B8CB-46BD-B9DF-DC47499C19A7}" srcId="{D1A62790-E8D7-4633-BE2E-B88CC6C84729}" destId="{11ECA75E-C315-4339-8365-B426C66E639D}" srcOrd="0" destOrd="0" parTransId="{CB8D9E1C-E980-47C4-8135-F70CA7D6AC3D}" sibTransId="{6DD21837-FF43-4D63-8368-AE6CDA54A341}"/>
    <dgm:cxn modelId="{7891233E-5616-4CB4-AB0F-B9C2DD6643F3}" type="presOf" srcId="{C17692B1-D5CB-4AE1-80D9-0256C208999B}" destId="{132EA565-7C05-407C-B514-5AD87010DB2B}" srcOrd="0" destOrd="0" presId="urn:microsoft.com/office/officeart/2005/8/layout/vList5"/>
    <dgm:cxn modelId="{EB452B69-B2B4-4D27-BD8F-B8975B7D3FB9}" type="presOf" srcId="{5875D54D-1C7C-4546-9856-8AD23E35ED38}" destId="{B43807F6-B871-4895-8FBE-05D954742FFE}" srcOrd="0" destOrd="0" presId="urn:microsoft.com/office/officeart/2005/8/layout/vList5"/>
    <dgm:cxn modelId="{A6B5AB79-C100-4443-A532-4A24E2DFC711}" type="presOf" srcId="{805F1DB0-1B98-457D-A3DC-10E47B9E67CA}" destId="{298918AF-87D3-42E9-AB6E-6A1597F8DBD3}" srcOrd="0" destOrd="0" presId="urn:microsoft.com/office/officeart/2005/8/layout/vList5"/>
    <dgm:cxn modelId="{F83051D0-4E86-483F-A2AD-1D4AEE36BD93}" srcId="{46F14C99-1D3F-4EEB-BD6F-77D0C7691362}" destId="{5875D54D-1C7C-4546-9856-8AD23E35ED38}" srcOrd="0" destOrd="0" parTransId="{7CEF6105-B2AC-482C-8572-B701D172B008}" sibTransId="{3CAF8AFF-B54E-44C4-94C6-253591B0FA42}"/>
    <dgm:cxn modelId="{BF162019-135E-4AEB-BAB5-725616D1F2CE}" type="presOf" srcId="{3ABF6905-EE03-42B1-93C4-F9A43885ED7D}" destId="{F99248EA-4DFD-42C8-A844-8BE2C33C7625}" srcOrd="0" destOrd="0" presId="urn:microsoft.com/office/officeart/2005/8/layout/vList5"/>
    <dgm:cxn modelId="{984AA7A2-92A0-4AD6-9577-3C23292AC389}" srcId="{31E4E80F-9703-48BE-8E19-66F47A68656F}" destId="{805F1DB0-1B98-457D-A3DC-10E47B9E67CA}" srcOrd="0" destOrd="0" parTransId="{71F3177F-5364-48C0-96F7-3BE23588659F}" sibTransId="{069A94A8-904A-45EA-A791-7E6543F4800B}"/>
    <dgm:cxn modelId="{12BB11C9-CA85-48B0-9D7D-28AEFECE02F5}" type="presOf" srcId="{D136D9C5-42DD-4897-A7A8-BF75236DE179}" destId="{4CD07197-1E42-461B-B639-01E05FCAB99E}" srcOrd="0" destOrd="0" presId="urn:microsoft.com/office/officeart/2005/8/layout/vList5"/>
    <dgm:cxn modelId="{A792BB40-588D-48F0-8F11-AE0B06A2DB1B}" srcId="{D1A62790-E8D7-4633-BE2E-B88CC6C84729}" destId="{D136D9C5-42DD-4897-A7A8-BF75236DE179}" srcOrd="1" destOrd="0" parTransId="{EE010BE7-BCAF-462E-B778-0DDE0BFC4012}" sibTransId="{0554C461-E00A-472C-A43B-97B8E10EAC13}"/>
    <dgm:cxn modelId="{0E480F9F-60CD-4534-9EBF-81980BEE1245}" srcId="{3ABF6905-EE03-42B1-93C4-F9A43885ED7D}" destId="{C17692B1-D5CB-4AE1-80D9-0256C208999B}" srcOrd="0" destOrd="0" parTransId="{B84ABDAD-43F9-4942-B493-393CBE33C315}" sibTransId="{DE5D7339-46F4-4F3B-A11D-E88005B75118}"/>
    <dgm:cxn modelId="{FAAC29B0-6D09-44D3-961F-007763882086}" type="presOf" srcId="{D1A62790-E8D7-4633-BE2E-B88CC6C84729}" destId="{C6F37328-7D67-491E-B02B-D7BEC589E390}" srcOrd="0" destOrd="0" presId="urn:microsoft.com/office/officeart/2005/8/layout/vList5"/>
    <dgm:cxn modelId="{59ECB2EF-CC1D-4509-B311-A9F47B509B95}" type="presOf" srcId="{9F949F99-E0E7-4D94-855A-35A9BBFC6671}" destId="{290F89F1-4211-48A8-9506-40EF297585C1}" srcOrd="0" destOrd="0" presId="urn:microsoft.com/office/officeart/2005/8/layout/vList5"/>
    <dgm:cxn modelId="{3C86D0E5-4E9A-4D15-B752-AB434F99BA85}" srcId="{D1A62790-E8D7-4633-BE2E-B88CC6C84729}" destId="{46F14C99-1D3F-4EEB-BD6F-77D0C7691362}" srcOrd="4" destOrd="0" parTransId="{C2839EA3-6658-4B59-B4E2-3DEFF4B64937}" sibTransId="{5EA942A6-8D21-4D7D-8BCC-620EFEBFB52F}"/>
    <dgm:cxn modelId="{9D667493-08D7-4F46-935A-7EF105C21901}" type="presOf" srcId="{4A8F84E1-CA84-4C28-B626-DD9FF2BFE26E}" destId="{0F6B66E8-23E6-41BA-B5EA-58A55BAFB518}" srcOrd="0" destOrd="0" presId="urn:microsoft.com/office/officeart/2005/8/layout/vList5"/>
    <dgm:cxn modelId="{9D94EFC1-F4DB-4AC6-B45B-5693CD6737DD}" srcId="{11ECA75E-C315-4339-8365-B426C66E639D}" destId="{4A8F84E1-CA84-4C28-B626-DD9FF2BFE26E}" srcOrd="0" destOrd="0" parTransId="{AED13223-40B5-4A2C-92C6-6F1294F396E1}" sibTransId="{AC4A0CB2-4F3B-411E-8403-F354AA40F343}"/>
    <dgm:cxn modelId="{E558B5F1-E4D1-42D7-A45F-48BE6C7724E8}" type="presParOf" srcId="{C6F37328-7D67-491E-B02B-D7BEC589E390}" destId="{03CD98F3-B474-473F-B7CD-E5F032670DE2}" srcOrd="0" destOrd="0" presId="urn:microsoft.com/office/officeart/2005/8/layout/vList5"/>
    <dgm:cxn modelId="{4E3453E4-312B-4EBB-818D-9A83DBD73817}" type="presParOf" srcId="{03CD98F3-B474-473F-B7CD-E5F032670DE2}" destId="{0AECDF72-80A1-4AA3-8748-AAC4A50EAFBF}" srcOrd="0" destOrd="0" presId="urn:microsoft.com/office/officeart/2005/8/layout/vList5"/>
    <dgm:cxn modelId="{42B93ED5-58A8-46B2-A6C9-13CC18BB06CB}" type="presParOf" srcId="{03CD98F3-B474-473F-B7CD-E5F032670DE2}" destId="{0F6B66E8-23E6-41BA-B5EA-58A55BAFB518}" srcOrd="1" destOrd="0" presId="urn:microsoft.com/office/officeart/2005/8/layout/vList5"/>
    <dgm:cxn modelId="{0007A7CB-358E-47CB-B0AF-D481A2BEF275}" type="presParOf" srcId="{C6F37328-7D67-491E-B02B-D7BEC589E390}" destId="{DC3ECE20-EC0A-4377-B5CD-E88148C19047}" srcOrd="1" destOrd="0" presId="urn:microsoft.com/office/officeart/2005/8/layout/vList5"/>
    <dgm:cxn modelId="{31D8032E-7217-4DA4-A149-FE859906E811}" type="presParOf" srcId="{C6F37328-7D67-491E-B02B-D7BEC589E390}" destId="{B9E5813E-7D59-4CD0-9434-FEFDFD6CE73F}" srcOrd="2" destOrd="0" presId="urn:microsoft.com/office/officeart/2005/8/layout/vList5"/>
    <dgm:cxn modelId="{C0ABB5A8-D6D9-4A52-87DA-15FD8D959FCB}" type="presParOf" srcId="{B9E5813E-7D59-4CD0-9434-FEFDFD6CE73F}" destId="{4CD07197-1E42-461B-B639-01E05FCAB99E}" srcOrd="0" destOrd="0" presId="urn:microsoft.com/office/officeart/2005/8/layout/vList5"/>
    <dgm:cxn modelId="{5F2AFC0B-E6AE-4BE9-AB39-3AB86CD7E5F5}" type="presParOf" srcId="{B9E5813E-7D59-4CD0-9434-FEFDFD6CE73F}" destId="{290F89F1-4211-48A8-9506-40EF297585C1}" srcOrd="1" destOrd="0" presId="urn:microsoft.com/office/officeart/2005/8/layout/vList5"/>
    <dgm:cxn modelId="{2E04F432-08E9-4989-A19F-0479C46B983F}" type="presParOf" srcId="{C6F37328-7D67-491E-B02B-D7BEC589E390}" destId="{1E62E2D5-33B9-4FB7-9740-14A03327CF1E}" srcOrd="3" destOrd="0" presId="urn:microsoft.com/office/officeart/2005/8/layout/vList5"/>
    <dgm:cxn modelId="{18719640-447D-4F3D-B12B-4706A25B5BD8}" type="presParOf" srcId="{C6F37328-7D67-491E-B02B-D7BEC589E390}" destId="{2781CE04-E913-46E6-8850-1F11C044CFC9}" srcOrd="4" destOrd="0" presId="urn:microsoft.com/office/officeart/2005/8/layout/vList5"/>
    <dgm:cxn modelId="{011182C0-C6D6-4C66-B6B2-9356D0A9F604}" type="presParOf" srcId="{2781CE04-E913-46E6-8850-1F11C044CFC9}" destId="{F99248EA-4DFD-42C8-A844-8BE2C33C7625}" srcOrd="0" destOrd="0" presId="urn:microsoft.com/office/officeart/2005/8/layout/vList5"/>
    <dgm:cxn modelId="{708E7F83-A2C6-47DD-B588-723E992C9170}" type="presParOf" srcId="{2781CE04-E913-46E6-8850-1F11C044CFC9}" destId="{132EA565-7C05-407C-B514-5AD87010DB2B}" srcOrd="1" destOrd="0" presId="urn:microsoft.com/office/officeart/2005/8/layout/vList5"/>
    <dgm:cxn modelId="{07968F81-26B5-4A79-9687-B73452E032C9}" type="presParOf" srcId="{C6F37328-7D67-491E-B02B-D7BEC589E390}" destId="{B6F27BC4-C2C0-4685-AC63-F4CB19351921}" srcOrd="5" destOrd="0" presId="urn:microsoft.com/office/officeart/2005/8/layout/vList5"/>
    <dgm:cxn modelId="{4056A04D-930E-44E3-BE22-ACC88A20F1E8}" type="presParOf" srcId="{C6F37328-7D67-491E-B02B-D7BEC589E390}" destId="{0EAF3FF2-9FEA-47A7-BDB0-DBD1616B87D4}" srcOrd="6" destOrd="0" presId="urn:microsoft.com/office/officeart/2005/8/layout/vList5"/>
    <dgm:cxn modelId="{BEE8E311-C16D-486E-ACCC-53A102F2174F}" type="presParOf" srcId="{0EAF3FF2-9FEA-47A7-BDB0-DBD1616B87D4}" destId="{740DA271-95BD-4E51-93FC-013A59A51EA7}" srcOrd="0" destOrd="0" presId="urn:microsoft.com/office/officeart/2005/8/layout/vList5"/>
    <dgm:cxn modelId="{3AF23236-9927-4780-8A72-EC021B9D8D85}" type="presParOf" srcId="{0EAF3FF2-9FEA-47A7-BDB0-DBD1616B87D4}" destId="{298918AF-87D3-42E9-AB6E-6A1597F8DBD3}" srcOrd="1" destOrd="0" presId="urn:microsoft.com/office/officeart/2005/8/layout/vList5"/>
    <dgm:cxn modelId="{906FD04E-5E47-4362-B94D-E6E35F4B7188}" type="presParOf" srcId="{C6F37328-7D67-491E-B02B-D7BEC589E390}" destId="{E16939A9-3BF8-4940-BC99-9153F02D2E32}" srcOrd="7" destOrd="0" presId="urn:microsoft.com/office/officeart/2005/8/layout/vList5"/>
    <dgm:cxn modelId="{4F18BB77-808C-4A1F-B6B6-FA4D2B05AAF5}" type="presParOf" srcId="{C6F37328-7D67-491E-B02B-D7BEC589E390}" destId="{35B04890-44EA-48D4-A19D-43B9DE1C6717}" srcOrd="8" destOrd="0" presId="urn:microsoft.com/office/officeart/2005/8/layout/vList5"/>
    <dgm:cxn modelId="{4F31FB80-EDF2-4474-9762-EF9E4F92095B}" type="presParOf" srcId="{35B04890-44EA-48D4-A19D-43B9DE1C6717}" destId="{4F11E5E1-421B-4949-A842-50252A953292}" srcOrd="0" destOrd="0" presId="urn:microsoft.com/office/officeart/2005/8/layout/vList5"/>
    <dgm:cxn modelId="{DFBA89BB-988C-4496-BD15-6870C33CB703}" type="presParOf" srcId="{35B04890-44EA-48D4-A19D-43B9DE1C6717}" destId="{B43807F6-B871-4895-8FBE-05D954742FF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CDF72-80A1-4AA3-8748-AAC4A50EAFBF}">
      <dsp:nvSpPr>
        <dsp:cNvPr id="0" name=""/>
        <dsp:cNvSpPr/>
      </dsp:nvSpPr>
      <dsp:spPr>
        <a:xfrm>
          <a:off x="1493" y="2212"/>
          <a:ext cx="4206232" cy="106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PowerShell is a management engine that can be hosted in an application</a:t>
          </a:r>
          <a:endParaRPr lang="en-US" sz="2100" kern="1200" dirty="0"/>
        </a:p>
      </dsp:txBody>
      <dsp:txXfrm>
        <a:off x="53447" y="54166"/>
        <a:ext cx="4102324" cy="960372"/>
      </dsp:txXfrm>
    </dsp:sp>
    <dsp:sp modelId="{4CD07197-1E42-461B-B639-01E05FCAB99E}">
      <dsp:nvSpPr>
        <dsp:cNvPr id="0" name=""/>
        <dsp:cNvSpPr/>
      </dsp:nvSpPr>
      <dsp:spPr>
        <a:xfrm>
          <a:off x="1493" y="1119706"/>
          <a:ext cx="4206232" cy="106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PowerShell.exe is an application that runs in the CMD window</a:t>
          </a:r>
          <a:endParaRPr lang="en-US" sz="2100" kern="1200" dirty="0"/>
        </a:p>
      </dsp:txBody>
      <dsp:txXfrm>
        <a:off x="53447" y="1171660"/>
        <a:ext cx="4102324" cy="960372"/>
      </dsp:txXfrm>
    </dsp:sp>
    <dsp:sp modelId="{F99248EA-4DFD-42C8-A844-8BE2C33C7625}">
      <dsp:nvSpPr>
        <dsp:cNvPr id="0" name=""/>
        <dsp:cNvSpPr/>
      </dsp:nvSpPr>
      <dsp:spPr>
        <a:xfrm>
          <a:off x="1493" y="2237201"/>
          <a:ext cx="4206232" cy="106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The PowerShell ISE is a GUI application</a:t>
          </a:r>
          <a:endParaRPr lang="en-US" sz="2100" kern="1200" dirty="0"/>
        </a:p>
      </dsp:txBody>
      <dsp:txXfrm>
        <a:off x="53447" y="2289155"/>
        <a:ext cx="4102324" cy="960372"/>
      </dsp:txXfrm>
    </dsp:sp>
    <dsp:sp modelId="{298918AF-87D3-42E9-AB6E-6A1597F8DBD3}">
      <dsp:nvSpPr>
        <dsp:cNvPr id="0" name=""/>
        <dsp:cNvSpPr/>
      </dsp:nvSpPr>
      <dsp:spPr>
        <a:xfrm rot="5400000">
          <a:off x="5592981" y="2075884"/>
          <a:ext cx="851424" cy="36219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err="1" smtClean="0"/>
            <a:t>PowerGui</a:t>
          </a:r>
          <a:endParaRPr lang="en-US" sz="1500" kern="1200" dirty="0"/>
        </a:p>
        <a:p>
          <a:pPr marL="114300" lvl="1" indent="-114300" algn="l" defTabSz="666750">
            <a:lnSpc>
              <a:spcPct val="90000"/>
            </a:lnSpc>
            <a:spcBef>
              <a:spcPct val="0"/>
            </a:spcBef>
            <a:spcAft>
              <a:spcPct val="15000"/>
            </a:spcAft>
            <a:buChar char="••"/>
          </a:pPr>
          <a:r>
            <a:rPr lang="en-US" sz="1500" kern="1200" dirty="0" smtClean="0"/>
            <a:t>SAPIEN tech. PowerShell Studio</a:t>
          </a:r>
          <a:endParaRPr lang="en-US" sz="1500" kern="1200" dirty="0"/>
        </a:p>
        <a:p>
          <a:pPr marL="114300" lvl="1" indent="-114300" algn="l" defTabSz="666750">
            <a:lnSpc>
              <a:spcPct val="90000"/>
            </a:lnSpc>
            <a:spcBef>
              <a:spcPct val="0"/>
            </a:spcBef>
            <a:spcAft>
              <a:spcPct val="15000"/>
            </a:spcAft>
            <a:buChar char="••"/>
          </a:pPr>
          <a:r>
            <a:rPr lang="en-US" sz="1500" kern="1200" dirty="0" err="1" smtClean="0"/>
            <a:t>Idera</a:t>
          </a:r>
          <a:r>
            <a:rPr lang="en-US" sz="1500" kern="1200" dirty="0" smtClean="0"/>
            <a:t> PowerShell Plus</a:t>
          </a:r>
          <a:endParaRPr lang="en-US" sz="1500" kern="1200" dirty="0"/>
        </a:p>
      </dsp:txBody>
      <dsp:txXfrm rot="-5400000">
        <a:off x="4207744" y="3502685"/>
        <a:ext cx="3580337" cy="768298"/>
      </dsp:txXfrm>
    </dsp:sp>
    <dsp:sp modelId="{740DA271-95BD-4E51-93FC-013A59A51EA7}">
      <dsp:nvSpPr>
        <dsp:cNvPr id="0" name=""/>
        <dsp:cNvSpPr/>
      </dsp:nvSpPr>
      <dsp:spPr>
        <a:xfrm>
          <a:off x="1493" y="3354695"/>
          <a:ext cx="4206249" cy="106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3</a:t>
          </a:r>
          <a:r>
            <a:rPr lang="en-US" sz="2100" kern="1200" baseline="30000" dirty="0" smtClean="0"/>
            <a:t>rd</a:t>
          </a:r>
          <a:r>
            <a:rPr lang="en-US" sz="2100" kern="1200" dirty="0" smtClean="0"/>
            <a:t> party apps can host PowerShell</a:t>
          </a:r>
          <a:endParaRPr lang="en-US" sz="2100" kern="1200" dirty="0"/>
        </a:p>
      </dsp:txBody>
      <dsp:txXfrm>
        <a:off x="53447" y="3406649"/>
        <a:ext cx="4102341" cy="960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66E8-23E6-41BA-B5EA-58A55BAFB518}">
      <dsp:nvSpPr>
        <dsp:cNvPr id="0" name=""/>
        <dsp:cNvSpPr/>
      </dsp:nvSpPr>
      <dsp:spPr>
        <a:xfrm rot="5400000">
          <a:off x="5357350" y="-1699959"/>
          <a:ext cx="679584" cy="4253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Do you manage Windows Based servers / desktops?</a:t>
          </a:r>
          <a:endParaRPr lang="en-US" sz="1900" kern="1200" dirty="0"/>
        </a:p>
      </dsp:txBody>
      <dsp:txXfrm rot="-5400000">
        <a:off x="3570500" y="120066"/>
        <a:ext cx="4220111" cy="613234"/>
      </dsp:txXfrm>
    </dsp:sp>
    <dsp:sp modelId="{0AECDF72-80A1-4AA3-8748-AAC4A50EAFBF}">
      <dsp:nvSpPr>
        <dsp:cNvPr id="0" name=""/>
        <dsp:cNvSpPr/>
      </dsp:nvSpPr>
      <dsp:spPr>
        <a:xfrm>
          <a:off x="953" y="1942"/>
          <a:ext cx="3569546" cy="849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Yes/No</a:t>
          </a:r>
          <a:endParaRPr lang="en-US" sz="4300" kern="1200" dirty="0"/>
        </a:p>
      </dsp:txBody>
      <dsp:txXfrm>
        <a:off x="42421" y="43410"/>
        <a:ext cx="3486610" cy="766545"/>
      </dsp:txXfrm>
    </dsp:sp>
    <dsp:sp modelId="{290F89F1-4211-48A8-9506-40EF297585C1}">
      <dsp:nvSpPr>
        <dsp:cNvPr id="0" name=""/>
        <dsp:cNvSpPr/>
      </dsp:nvSpPr>
      <dsp:spPr>
        <a:xfrm rot="5400000">
          <a:off x="5357350" y="-808004"/>
          <a:ext cx="679584" cy="4253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Do you manage MS platforms like Exchange </a:t>
          </a:r>
          <a:r>
            <a:rPr lang="en-US" sz="1900" kern="1200" dirty="0" err="1" smtClean="0"/>
            <a:t>Sharepoint</a:t>
          </a:r>
          <a:r>
            <a:rPr lang="en-US" sz="1900" kern="1200" dirty="0" smtClean="0"/>
            <a:t> System Center</a:t>
          </a:r>
          <a:endParaRPr lang="en-US" sz="1900" kern="1200" dirty="0"/>
        </a:p>
      </dsp:txBody>
      <dsp:txXfrm rot="-5400000">
        <a:off x="3570500" y="1012021"/>
        <a:ext cx="4220111" cy="613234"/>
      </dsp:txXfrm>
    </dsp:sp>
    <dsp:sp modelId="{4CD07197-1E42-461B-B639-01E05FCAB99E}">
      <dsp:nvSpPr>
        <dsp:cNvPr id="0" name=""/>
        <dsp:cNvSpPr/>
      </dsp:nvSpPr>
      <dsp:spPr>
        <a:xfrm>
          <a:off x="953" y="893898"/>
          <a:ext cx="3569546" cy="849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Yes/No</a:t>
          </a:r>
          <a:endParaRPr lang="en-US" sz="4300" kern="1200" dirty="0"/>
        </a:p>
      </dsp:txBody>
      <dsp:txXfrm>
        <a:off x="42421" y="935366"/>
        <a:ext cx="3486610" cy="766545"/>
      </dsp:txXfrm>
    </dsp:sp>
    <dsp:sp modelId="{132EA565-7C05-407C-B514-5AD87010DB2B}">
      <dsp:nvSpPr>
        <dsp:cNvPr id="0" name=""/>
        <dsp:cNvSpPr/>
      </dsp:nvSpPr>
      <dsp:spPr>
        <a:xfrm rot="5400000">
          <a:off x="5357350" y="83950"/>
          <a:ext cx="679584" cy="4253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Do you need repeatable and consistent </a:t>
          </a:r>
          <a:r>
            <a:rPr lang="en-US" sz="1900" kern="1200" dirty="0" err="1" smtClean="0"/>
            <a:t>mgmt</a:t>
          </a:r>
          <a:r>
            <a:rPr lang="en-US" sz="1900" kern="1200" dirty="0" smtClean="0"/>
            <a:t> tools?</a:t>
          </a:r>
          <a:endParaRPr lang="en-US" sz="1900" kern="1200" dirty="0"/>
        </a:p>
      </dsp:txBody>
      <dsp:txXfrm rot="-5400000">
        <a:off x="3570500" y="1903976"/>
        <a:ext cx="4220111" cy="613234"/>
      </dsp:txXfrm>
    </dsp:sp>
    <dsp:sp modelId="{F99248EA-4DFD-42C8-A844-8BE2C33C7625}">
      <dsp:nvSpPr>
        <dsp:cNvPr id="0" name=""/>
        <dsp:cNvSpPr/>
      </dsp:nvSpPr>
      <dsp:spPr>
        <a:xfrm>
          <a:off x="953" y="1785853"/>
          <a:ext cx="3569546" cy="849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Yes/No</a:t>
          </a:r>
          <a:endParaRPr lang="en-US" sz="4300" kern="1200" dirty="0"/>
        </a:p>
      </dsp:txBody>
      <dsp:txXfrm>
        <a:off x="42421" y="1827321"/>
        <a:ext cx="3486610" cy="766545"/>
      </dsp:txXfrm>
    </dsp:sp>
    <dsp:sp modelId="{298918AF-87D3-42E9-AB6E-6A1597F8DBD3}">
      <dsp:nvSpPr>
        <dsp:cNvPr id="0" name=""/>
        <dsp:cNvSpPr/>
      </dsp:nvSpPr>
      <dsp:spPr>
        <a:xfrm rot="5400000">
          <a:off x="5358853" y="971011"/>
          <a:ext cx="679584" cy="42630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Do you need to do more with less?</a:t>
          </a:r>
          <a:endParaRPr lang="en-US" sz="1900" kern="1200" dirty="0"/>
        </a:p>
      </dsp:txBody>
      <dsp:txXfrm rot="-5400000">
        <a:off x="3567108" y="2795932"/>
        <a:ext cx="4229900" cy="613234"/>
      </dsp:txXfrm>
    </dsp:sp>
    <dsp:sp modelId="{740DA271-95BD-4E51-93FC-013A59A51EA7}">
      <dsp:nvSpPr>
        <dsp:cNvPr id="0" name=""/>
        <dsp:cNvSpPr/>
      </dsp:nvSpPr>
      <dsp:spPr>
        <a:xfrm>
          <a:off x="953" y="2677808"/>
          <a:ext cx="3566155" cy="849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Yes/No</a:t>
          </a:r>
          <a:endParaRPr lang="en-US" sz="4300" kern="1200" dirty="0"/>
        </a:p>
      </dsp:txBody>
      <dsp:txXfrm>
        <a:off x="42421" y="2719276"/>
        <a:ext cx="3483219" cy="766545"/>
      </dsp:txXfrm>
    </dsp:sp>
    <dsp:sp modelId="{B43807F6-B871-4895-8FBE-05D954742FFE}">
      <dsp:nvSpPr>
        <dsp:cNvPr id="0" name=""/>
        <dsp:cNvSpPr/>
      </dsp:nvSpPr>
      <dsp:spPr>
        <a:xfrm rot="5400000">
          <a:off x="5358853" y="1862966"/>
          <a:ext cx="679584" cy="42630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Do you want a long lasting IT career?</a:t>
          </a:r>
          <a:endParaRPr lang="en-US" sz="1900" kern="1200" dirty="0"/>
        </a:p>
      </dsp:txBody>
      <dsp:txXfrm rot="-5400000">
        <a:off x="3567108" y="3687887"/>
        <a:ext cx="4229900" cy="613234"/>
      </dsp:txXfrm>
    </dsp:sp>
    <dsp:sp modelId="{4F11E5E1-421B-4949-A842-50252A953292}">
      <dsp:nvSpPr>
        <dsp:cNvPr id="0" name=""/>
        <dsp:cNvSpPr/>
      </dsp:nvSpPr>
      <dsp:spPr>
        <a:xfrm>
          <a:off x="953" y="3569763"/>
          <a:ext cx="3566155" cy="8494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Yes/No</a:t>
          </a:r>
          <a:endParaRPr lang="en-US" sz="4300" kern="1200" dirty="0"/>
        </a:p>
      </dsp:txBody>
      <dsp:txXfrm>
        <a:off x="42421" y="3611231"/>
        <a:ext cx="3483219" cy="7665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2225" y="0"/>
            <a:ext cx="2932113" cy="495300"/>
          </a:xfrm>
          <a:prstGeom prst="rect">
            <a:avLst/>
          </a:prstGeom>
        </p:spPr>
        <p:txBody>
          <a:bodyPr vert="horz" lIns="91440" tIns="45720" rIns="91440" bIns="45720" rtlCol="0"/>
          <a:lstStyle>
            <a:lvl1pPr algn="r">
              <a:defRPr sz="1200"/>
            </a:lvl1pPr>
          </a:lstStyle>
          <a:p>
            <a:fld id="{9D85C8A3-1E8F-410B-B74B-2583E2BD2EBF}" type="datetimeFigureOut">
              <a:rPr lang="en-US" smtClean="0"/>
              <a:t>4/12/2016</a:t>
            </a:fld>
            <a:endParaRPr lang="en-US"/>
          </a:p>
        </p:txBody>
      </p:sp>
      <p:sp>
        <p:nvSpPr>
          <p:cNvPr id="4" name="Slide Image Placeholder 3"/>
          <p:cNvSpPr>
            <a:spLocks noGrp="1" noRot="1" noChangeAspect="1"/>
          </p:cNvSpPr>
          <p:nvPr>
            <p:ph type="sldImg" idx="2"/>
          </p:nvPr>
        </p:nvSpPr>
        <p:spPr>
          <a:xfrm>
            <a:off x="1162050" y="1233488"/>
            <a:ext cx="4441825"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48213"/>
            <a:ext cx="5413375"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2225" y="9372600"/>
            <a:ext cx="2932113" cy="495300"/>
          </a:xfrm>
          <a:prstGeom prst="rect">
            <a:avLst/>
          </a:prstGeom>
        </p:spPr>
        <p:txBody>
          <a:bodyPr vert="horz" lIns="91440" tIns="45720" rIns="91440" bIns="45720" rtlCol="0" anchor="b"/>
          <a:lstStyle>
            <a:lvl1pPr algn="r">
              <a:defRPr sz="1200"/>
            </a:lvl1pPr>
          </a:lstStyle>
          <a:p>
            <a:fld id="{F1463D86-A040-4EDA-B867-1B44CB019027}" type="slidenum">
              <a:rPr lang="en-US" smtClean="0"/>
              <a:t>‹#›</a:t>
            </a:fld>
            <a:endParaRPr lang="en-US"/>
          </a:p>
        </p:txBody>
      </p:sp>
    </p:spTree>
    <p:extLst>
      <p:ext uri="{BB962C8B-B14F-4D97-AF65-F5344CB8AC3E}">
        <p14:creationId xmlns:p14="http://schemas.microsoft.com/office/powerpoint/2010/main" val="9472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http://www.lifehacker.com.au/2013/06/top-10-tactics-for-learning-powershell/</a:t>
            </a:r>
          </a:p>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16</a:t>
            </a:fld>
            <a:endParaRPr lang="en-US"/>
          </a:p>
        </p:txBody>
      </p:sp>
    </p:spTree>
    <p:extLst>
      <p:ext uri="{BB962C8B-B14F-4D97-AF65-F5344CB8AC3E}">
        <p14:creationId xmlns:p14="http://schemas.microsoft.com/office/powerpoint/2010/main" val="64170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http://www.darkoperator.com/blog/2013/3/5/powershell-basics-execution-policy-part-1.html</a:t>
            </a:r>
          </a:p>
          <a:p>
            <a:r>
              <a:rPr lang="en-US" dirty="0" smtClean="0"/>
              <a:t>Set-</a:t>
            </a:r>
            <a:r>
              <a:rPr lang="en-US" dirty="0" err="1" smtClean="0"/>
              <a:t>AuthenticodeSignature</a:t>
            </a:r>
            <a:r>
              <a:rPr lang="en-US" dirty="0" smtClean="0"/>
              <a:t> .\hello.ps1 -Certificate $</a:t>
            </a:r>
            <a:r>
              <a:rPr lang="en-US" dirty="0" err="1" smtClean="0"/>
              <a:t>acert</a:t>
            </a:r>
            <a:r>
              <a:rPr lang="en-US" dirty="0" smtClean="0"/>
              <a:t> </a:t>
            </a:r>
            <a:endParaRPr lang="en-US" dirty="0"/>
          </a:p>
        </p:txBody>
      </p:sp>
      <p:sp>
        <p:nvSpPr>
          <p:cNvPr id="4" name="Tijdelijke aanduiding voor dianummer 3"/>
          <p:cNvSpPr>
            <a:spLocks noGrp="1"/>
          </p:cNvSpPr>
          <p:nvPr>
            <p:ph type="sldNum" sz="quarter" idx="10"/>
          </p:nvPr>
        </p:nvSpPr>
        <p:spPr/>
        <p:txBody>
          <a:bodyPr/>
          <a:lstStyle/>
          <a:p>
            <a:fld id="{F1463D86-A040-4EDA-B867-1B44CB019027}" type="slidenum">
              <a:rPr lang="en-US" smtClean="0"/>
              <a:t>43</a:t>
            </a:fld>
            <a:endParaRPr lang="en-US"/>
          </a:p>
        </p:txBody>
      </p:sp>
    </p:spTree>
    <p:extLst>
      <p:ext uri="{BB962C8B-B14F-4D97-AF65-F5344CB8AC3E}">
        <p14:creationId xmlns:p14="http://schemas.microsoft.com/office/powerpoint/2010/main" val="272901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https://blog.netspi.com/15-ways-to-bypass-the-powershell-execution-policy/</a:t>
            </a:r>
            <a:endParaRPr lang="en-US" dirty="0"/>
          </a:p>
        </p:txBody>
      </p:sp>
      <p:sp>
        <p:nvSpPr>
          <p:cNvPr id="4" name="Tijdelijke aanduiding voor dianummer 3"/>
          <p:cNvSpPr>
            <a:spLocks noGrp="1"/>
          </p:cNvSpPr>
          <p:nvPr>
            <p:ph type="sldNum" sz="quarter" idx="10"/>
          </p:nvPr>
        </p:nvSpPr>
        <p:spPr/>
        <p:txBody>
          <a:bodyPr/>
          <a:lstStyle/>
          <a:p>
            <a:fld id="{F1463D86-A040-4EDA-B867-1B44CB019027}" type="slidenum">
              <a:rPr lang="en-US" smtClean="0"/>
              <a:t>44</a:t>
            </a:fld>
            <a:endParaRPr lang="en-US"/>
          </a:p>
        </p:txBody>
      </p:sp>
    </p:spTree>
    <p:extLst>
      <p:ext uri="{BB962C8B-B14F-4D97-AF65-F5344CB8AC3E}">
        <p14:creationId xmlns:p14="http://schemas.microsoft.com/office/powerpoint/2010/main" val="3552556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48</a:t>
            </a:fld>
            <a:endParaRPr lang="en-US"/>
          </a:p>
        </p:txBody>
      </p:sp>
    </p:spTree>
    <p:extLst>
      <p:ext uri="{BB962C8B-B14F-4D97-AF65-F5344CB8AC3E}">
        <p14:creationId xmlns:p14="http://schemas.microsoft.com/office/powerpoint/2010/main" val="252322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2406312"/>
            <a:ext cx="7772400" cy="1470025"/>
          </a:xfrm>
          <a:prstGeom prst="rect">
            <a:avLst/>
          </a:prstGeom>
        </p:spPr>
        <p:txBody>
          <a:bodyPr/>
          <a:lstStyle>
            <a:lvl1pPr>
              <a:defRPr>
                <a:solidFill>
                  <a:schemeClr val="bg1"/>
                </a:solidFill>
              </a:defRPr>
            </a:lvl1pPr>
          </a:lstStyle>
          <a:p>
            <a:r>
              <a:rPr lang="en-US" dirty="0" smtClean="0"/>
              <a:t>TITEL VAN DE PRESENTATIE</a:t>
            </a:r>
            <a:endParaRPr lang="nl-NL" dirty="0"/>
          </a:p>
        </p:txBody>
      </p:sp>
      <p:sp>
        <p:nvSpPr>
          <p:cNvPr id="5" name="Subtitle 2"/>
          <p:cNvSpPr>
            <a:spLocks noGrp="1"/>
          </p:cNvSpPr>
          <p:nvPr>
            <p:ph type="subTitle" idx="1" hasCustomPrompt="1"/>
          </p:nvPr>
        </p:nvSpPr>
        <p:spPr>
          <a:xfrm>
            <a:off x="1371600" y="3138328"/>
            <a:ext cx="6400800" cy="1752600"/>
          </a:xfrm>
          <a:prstGeom prst="rect">
            <a:avLst/>
          </a:prstGeom>
        </p:spPr>
        <p:txBody>
          <a:bodyPr>
            <a:normAutofit/>
          </a:bodyPr>
          <a:lstStyle>
            <a:lvl1pPr marL="0" indent="0" algn="ct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latin typeface="+mj-lt"/>
              </a:rPr>
              <a:t>DATUM EN LOCATIE</a:t>
            </a:r>
            <a:endParaRPr lang="nl-NL" dirty="0"/>
          </a:p>
        </p:txBody>
      </p:sp>
    </p:spTree>
    <p:extLst>
      <p:ext uri="{BB962C8B-B14F-4D97-AF65-F5344CB8AC3E}">
        <p14:creationId xmlns:p14="http://schemas.microsoft.com/office/powerpoint/2010/main" val="183635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3050731-14B5-4775-89AE-1874CDC10C6C}" type="datetime1">
              <a:rPr lang="nl-NL" smtClean="0"/>
              <a:t>12-4-2016</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151833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dirty="0" smtClean="0"/>
              <a:t>CLICK TO  EDIT TITLE</a:t>
            </a:r>
            <a:endParaRPr lang="nl-NL" dirty="0"/>
          </a:p>
        </p:txBody>
      </p:sp>
      <p:sp>
        <p:nvSpPr>
          <p:cNvPr id="3" name="Tijdelijke aanduiding voor inhoud 2"/>
          <p:cNvSpPr>
            <a:spLocks noGrp="1"/>
          </p:cNvSpPr>
          <p:nvPr>
            <p:ph idx="1"/>
          </p:nvPr>
        </p:nvSpPr>
        <p:spPr>
          <a:xfrm>
            <a:off x="855132" y="1600201"/>
            <a:ext cx="7831668" cy="4421087"/>
          </a:xfrm>
        </p:spPr>
        <p:txBody>
          <a:bodyPr/>
          <a:lstStyle>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6" name="Date Placeholder 15"/>
          <p:cNvSpPr>
            <a:spLocks noGrp="1"/>
          </p:cNvSpPr>
          <p:nvPr>
            <p:ph type="dt" sz="half" idx="10"/>
          </p:nvPr>
        </p:nvSpPr>
        <p:spPr/>
        <p:txBody>
          <a:bodyPr/>
          <a:lstStyle/>
          <a:p>
            <a:fld id="{AEA40C51-784D-42D5-9FF9-B57B9C13CA83}" type="datetime1">
              <a:rPr lang="nl-NL" smtClean="0"/>
              <a:t>12-4-2016</a:t>
            </a:fld>
            <a:endParaRPr lang="nl-NL"/>
          </a:p>
        </p:txBody>
      </p:sp>
      <p:sp>
        <p:nvSpPr>
          <p:cNvPr id="17" name="Footer Placeholder 16"/>
          <p:cNvSpPr>
            <a:spLocks noGrp="1"/>
          </p:cNvSpPr>
          <p:nvPr>
            <p:ph type="ftr" sz="quarter" idx="11"/>
          </p:nvPr>
        </p:nvSpPr>
        <p:spPr/>
        <p:txBody>
          <a:bodyPr/>
          <a:lstStyle/>
          <a:p>
            <a:endParaRPr lang="nl-NL"/>
          </a:p>
        </p:txBody>
      </p:sp>
      <p:sp>
        <p:nvSpPr>
          <p:cNvPr id="18" name="Slide Number Placeholder 17"/>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8374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855132" y="1600200"/>
            <a:ext cx="3640668"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Tijdelijke aanduiding voor inhoud 3"/>
          <p:cNvSpPr>
            <a:spLocks noGrp="1"/>
          </p:cNvSpPr>
          <p:nvPr>
            <p:ph sz="half" idx="2"/>
          </p:nvPr>
        </p:nvSpPr>
        <p:spPr>
          <a:xfrm>
            <a:off x="5046132" y="1600201"/>
            <a:ext cx="3640668" cy="44210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2" name="Date Placeholder 11"/>
          <p:cNvSpPr>
            <a:spLocks noGrp="1"/>
          </p:cNvSpPr>
          <p:nvPr>
            <p:ph type="dt" sz="half" idx="10"/>
          </p:nvPr>
        </p:nvSpPr>
        <p:spPr/>
        <p:txBody>
          <a:bodyPr/>
          <a:lstStyle/>
          <a:p>
            <a:fld id="{2AC37F30-B340-4448-AE0F-E8E2268212E1}" type="datetime1">
              <a:rPr lang="nl-NL" smtClean="0"/>
              <a:t>12-4-2016</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5673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en-US" dirty="0" smtClean="0"/>
              <a:t>CLICK TO EDIT TITLE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ijdelijke aanduiding voor tekst 3"/>
          <p:cNvSpPr>
            <a:spLocks noGrp="1"/>
          </p:cNvSpPr>
          <p:nvPr>
            <p:ph type="body" sz="half" idx="2" hasCustomPrompt="1"/>
          </p:nvPr>
        </p:nvSpPr>
        <p:spPr>
          <a:xfrm>
            <a:off x="1792288" y="5367338"/>
            <a:ext cx="5486400" cy="7259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12" name="Date Placeholder 11"/>
          <p:cNvSpPr>
            <a:spLocks noGrp="1"/>
          </p:cNvSpPr>
          <p:nvPr>
            <p:ph type="dt" sz="half" idx="10"/>
          </p:nvPr>
        </p:nvSpPr>
        <p:spPr/>
        <p:txBody>
          <a:bodyPr/>
          <a:lstStyle/>
          <a:p>
            <a:fld id="{A17D551E-BCEE-4DA8-96EA-5EE309827A91}" type="datetime1">
              <a:rPr lang="nl-NL" smtClean="0"/>
              <a:t>12-4-2016</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063503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3" descr="VALID_TEMPLATE POWERPOINT_1024x768 PX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9" name="Titel 1"/>
          <p:cNvSpPr txBox="1">
            <a:spLocks/>
          </p:cNvSpPr>
          <p:nvPr/>
        </p:nvSpPr>
        <p:spPr>
          <a:xfrm>
            <a:off x="0" y="2409825"/>
            <a:ext cx="9144000" cy="1470025"/>
          </a:xfrm>
          <a:prstGeom prst="rect">
            <a:avLst/>
          </a:prstGeom>
        </p:spPr>
        <p:txBody>
          <a:bodyPr/>
          <a:lstStyle>
            <a:lvl1pPr algn="ctr" defTabSz="457200" rtl="0" eaLnBrk="1" latinLnBrk="0" hangingPunct="1">
              <a:spcBef>
                <a:spcPct val="0"/>
              </a:spcBef>
              <a:buNone/>
              <a:defRPr sz="4400" kern="1200" baseline="0">
                <a:solidFill>
                  <a:schemeClr val="bg1"/>
                </a:solidFill>
                <a:latin typeface="+mj-lt"/>
                <a:ea typeface="+mj-ea"/>
                <a:cs typeface="+mj-cs"/>
              </a:defRPr>
            </a:lvl1pPr>
          </a:lstStyle>
          <a:p>
            <a:endParaRPr lang="nl-NL" dirty="0"/>
          </a:p>
        </p:txBody>
      </p:sp>
      <p:sp>
        <p:nvSpPr>
          <p:cNvPr id="10" name="Subtitel 2"/>
          <p:cNvSpPr txBox="1">
            <a:spLocks/>
          </p:cNvSpPr>
          <p:nvPr/>
        </p:nvSpPr>
        <p:spPr>
          <a:xfrm>
            <a:off x="1371600" y="3204615"/>
            <a:ext cx="6400800" cy="448733"/>
          </a:xfrm>
          <a:prstGeom prst="rect">
            <a:avLst/>
          </a:prstGeom>
        </p:spPr>
        <p:txBody>
          <a:bodyPr>
            <a:normAutofit lnSpcReduction="10000"/>
          </a:bodyPr>
          <a:lstStyle>
            <a:lvl1pPr marL="0" indent="0" algn="ctr" defTabSz="457200" rtl="0" eaLnBrk="1" latinLnBrk="0" hangingPunct="1">
              <a:spcBef>
                <a:spcPct val="20000"/>
              </a:spcBef>
              <a:buFont typeface="Arial"/>
              <a:buNone/>
              <a:defRPr sz="24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nl-NL" dirty="0"/>
          </a:p>
        </p:txBody>
      </p:sp>
    </p:spTree>
    <p:extLst>
      <p:ext uri="{BB962C8B-B14F-4D97-AF65-F5344CB8AC3E}">
        <p14:creationId xmlns:p14="http://schemas.microsoft.com/office/powerpoint/2010/main" val="3623941050"/>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VALID_TEMPLATE POWERPOINT_1024x768 PX_2.png"/>
          <p:cNvPicPr>
            <a:picLocks noChangeAspect="1"/>
          </p:cNvPicPr>
          <p:nvPr/>
        </p:nvPicPr>
        <p:blipFill rotWithShape="1">
          <a:blip r:embed="rId6">
            <a:extLst>
              <a:ext uri="{28A0092B-C50C-407E-A947-70E740481C1C}">
                <a14:useLocalDpi xmlns:a14="http://schemas.microsoft.com/office/drawing/2010/main" val="0"/>
              </a:ext>
            </a:extLst>
          </a:blip>
          <a:srcRect l="2517" t="1140" r="-895" b="-1571"/>
          <a:stretch/>
        </p:blipFill>
        <p:spPr>
          <a:xfrm>
            <a:off x="-1" y="71919"/>
            <a:ext cx="9236468" cy="6893959"/>
          </a:xfrm>
          <a:prstGeom prst="rect">
            <a:avLst/>
          </a:prstGeom>
        </p:spPr>
      </p:pic>
      <p:sp>
        <p:nvSpPr>
          <p:cNvPr id="2" name="Tijdelijke aanduiding voor titel 1"/>
          <p:cNvSpPr>
            <a:spLocks noGrp="1"/>
          </p:cNvSpPr>
          <p:nvPr>
            <p:ph type="title"/>
          </p:nvPr>
        </p:nvSpPr>
        <p:spPr>
          <a:xfrm>
            <a:off x="855132" y="274638"/>
            <a:ext cx="7831668" cy="1143000"/>
          </a:xfrm>
          <a:prstGeom prst="rect">
            <a:avLst/>
          </a:prstGeom>
        </p:spPr>
        <p:txBody>
          <a:bodyPr vert="horz" lIns="91440" tIns="45720" rIns="91440" bIns="45720" rtlCol="0" anchor="ctr">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855132" y="1600201"/>
            <a:ext cx="7831668" cy="4421088"/>
          </a:xfrm>
          <a:prstGeom prst="rect">
            <a:avLst/>
          </a:prstGeom>
        </p:spPr>
        <p:txBody>
          <a:bodyPr vert="horz" lIns="91440" tIns="45720" rIns="91440" bIns="45720" rtlCol="0">
            <a:normAutofit/>
          </a:bodyPr>
          <a:lstStyle/>
          <a:p>
            <a:pPr lvl="0"/>
            <a:r>
              <a:rPr lang="nl-NL" dirty="0" smtClean="0"/>
              <a:t>Klik om de tekststijl van het model te bewerken</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528A-8CDB-4069-B994-49220A63F14E}" type="datetime1">
              <a:rPr lang="nl-NL" smtClean="0"/>
              <a:t>12-4-2016</a:t>
            </a:fld>
            <a:endParaRPr lang="nl-NL"/>
          </a:p>
        </p:txBody>
      </p:sp>
      <p:sp>
        <p:nvSpPr>
          <p:cNvPr id="6"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EC01-6D95-4CF7-BF53-551A01AB9FF4}" type="slidenum">
              <a:rPr lang="nl-NL" smtClean="0"/>
              <a:t>‹#›</a:t>
            </a:fld>
            <a:endParaRPr lang="nl-NL"/>
          </a:p>
        </p:txBody>
      </p:sp>
    </p:spTree>
    <p:extLst>
      <p:ext uri="{BB962C8B-B14F-4D97-AF65-F5344CB8AC3E}">
        <p14:creationId xmlns:p14="http://schemas.microsoft.com/office/powerpoint/2010/main" val="27417627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lvl1pPr algn="l" defTabSz="457200" rtl="0" eaLnBrk="1" latinLnBrk="0" hangingPunct="1">
        <a:spcBef>
          <a:spcPct val="0"/>
        </a:spcBef>
        <a:buNone/>
        <a:defRPr sz="3200" b="1" kern="1200">
          <a:solidFill>
            <a:srgbClr val="28368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7"/>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gif"/><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en.wikipedia.org/wiki/Windows_PowerShell#cite_note-78" TargetMode="External"/><Relationship Id="rId13" Type="http://schemas.openxmlformats.org/officeDocument/2006/relationships/hyperlink" Target="http://en.wikipedia.org/wiki/Windows_PowerShell#cite_note-77" TargetMode="External"/><Relationship Id="rId18" Type="http://schemas.openxmlformats.org/officeDocument/2006/relationships/hyperlink" Target="http://en.wikipedia.org/wiki/IBM_Lotus_Domino" TargetMode="External"/><Relationship Id="rId3" Type="http://schemas.openxmlformats.org/officeDocument/2006/relationships/hyperlink" Target="http://en.wikipedia.org/wiki/Windows_Server_2008" TargetMode="External"/><Relationship Id="rId7" Type="http://schemas.openxmlformats.org/officeDocument/2006/relationships/hyperlink" Target="http://en.wikipedia.org/wiki/VMware_vSphere" TargetMode="External"/><Relationship Id="rId12" Type="http://schemas.openxmlformats.org/officeDocument/2006/relationships/hyperlink" Target="http://en.wikipedia.org/wiki/System_Center_Configuration_Manager" TargetMode="External"/><Relationship Id="rId17" Type="http://schemas.openxmlformats.org/officeDocument/2006/relationships/hyperlink" Target="http://en.wikipedia.org/wiki/Windows_PowerShell#cite_note-82" TargetMode="External"/><Relationship Id="rId2" Type="http://schemas.openxmlformats.org/officeDocument/2006/relationships/hyperlink" Target="http://en.wikipedia.org/wiki/Microsoft_Windows" TargetMode="External"/><Relationship Id="rId16" Type="http://schemas.openxmlformats.org/officeDocument/2006/relationships/hyperlink" Target="http://en.wikipedia.org/wiki/NetApp" TargetMode="External"/><Relationship Id="rId20" Type="http://schemas.openxmlformats.org/officeDocument/2006/relationships/hyperlink" Target="http://en.wikipedia.org/wiki/Microsoft_SQL_Server" TargetMode="External"/><Relationship Id="rId1" Type="http://schemas.openxmlformats.org/officeDocument/2006/relationships/slideLayout" Target="../slideLayouts/slideLayout3.xml"/><Relationship Id="rId6" Type="http://schemas.openxmlformats.org/officeDocument/2006/relationships/hyperlink" Target="http://en.wikipedia.org/wiki/Windows_PowerShell#cite_note-80" TargetMode="External"/><Relationship Id="rId11" Type="http://schemas.openxmlformats.org/officeDocument/2006/relationships/hyperlink" Target="http://en.wikipedia.org/wiki/System_Center_Data_Protection_Manager" TargetMode="External"/><Relationship Id="rId5" Type="http://schemas.openxmlformats.org/officeDocument/2006/relationships/hyperlink" Target="http://en.wikipedia.org/wiki/Windows_7" TargetMode="External"/><Relationship Id="rId15" Type="http://schemas.openxmlformats.org/officeDocument/2006/relationships/hyperlink" Target="http://en.wikipedia.org/wiki/Windows_PowerShell#cite_note-76" TargetMode="External"/><Relationship Id="rId10" Type="http://schemas.openxmlformats.org/officeDocument/2006/relationships/hyperlink" Target="http://en.wikipedia.org/wiki/System_Center_Operations_Manager" TargetMode="External"/><Relationship Id="rId19" Type="http://schemas.openxmlformats.org/officeDocument/2006/relationships/hyperlink" Target="http://en.wikipedia.org/wiki/Windows_PowerShell#cite_note-73" TargetMode="External"/><Relationship Id="rId4" Type="http://schemas.openxmlformats.org/officeDocument/2006/relationships/hyperlink" Target="http://en.wikipedia.org/wiki/Windows_Compute_Cluster_Server" TargetMode="External"/><Relationship Id="rId9" Type="http://schemas.openxmlformats.org/officeDocument/2006/relationships/hyperlink" Target="http://en.wikipedia.org/wiki/System_Center_Virtual_Machine_Manager" TargetMode="External"/><Relationship Id="rId14" Type="http://schemas.openxmlformats.org/officeDocument/2006/relationships/hyperlink" Target="http://en.wikipedia.org/wiki/Quest_Softw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Ps_(Unix)" TargetMode="External"/><Relationship Id="rId13" Type="http://schemas.openxmlformats.org/officeDocument/2006/relationships/hyperlink" Target="http://en.wikipedia.org/wiki/Grep" TargetMode="External"/><Relationship Id="rId3" Type="http://schemas.openxmlformats.org/officeDocument/2006/relationships/hyperlink" Target="http://en.wikipedia.org/wiki/Cd_(command)" TargetMode="External"/><Relationship Id="rId7" Type="http://schemas.openxmlformats.org/officeDocument/2006/relationships/hyperlink" Target="http://en.wikipedia.org/wiki/Windows_PowerShell#cite_note-Available_tasklist_taskkill-64" TargetMode="External"/><Relationship Id="rId12" Type="http://schemas.openxmlformats.org/officeDocument/2006/relationships/hyperlink" Target="http://en.wikipedia.org/wiki/Findstr_(computing)" TargetMode="External"/><Relationship Id="rId2" Type="http://schemas.openxmlformats.org/officeDocument/2006/relationships/hyperlink" Target="http://en.wikipedia.org/wiki/Pushd_and_popd" TargetMode="External"/><Relationship Id="rId16" Type="http://schemas.openxmlformats.org/officeDocument/2006/relationships/hyperlink" Target="http://en.wikipedia.org/wiki/CURL" TargetMode="External"/><Relationship Id="rId1" Type="http://schemas.openxmlformats.org/officeDocument/2006/relationships/slideLayout" Target="../slideLayouts/slideLayout3.xml"/><Relationship Id="rId6" Type="http://schemas.openxmlformats.org/officeDocument/2006/relationships/hyperlink" Target="http://en.wikipedia.org/wiki/Windows_PowerShell#cite_note-Available_tlist_kill-63" TargetMode="External"/><Relationship Id="rId11" Type="http://schemas.openxmlformats.org/officeDocument/2006/relationships/hyperlink" Target="http://en.wikipedia.org/wiki/Find_(command)" TargetMode="External"/><Relationship Id="rId5" Type="http://schemas.openxmlformats.org/officeDocument/2006/relationships/hyperlink" Target="http://en.wikipedia.org/wiki/Echo_(command)" TargetMode="External"/><Relationship Id="rId15" Type="http://schemas.openxmlformats.org/officeDocument/2006/relationships/hyperlink" Target="http://en.wikipedia.org/wiki/Wget" TargetMode="External"/><Relationship Id="rId10" Type="http://schemas.openxmlformats.org/officeDocument/2006/relationships/hyperlink" Target="http://en.wikipedia.org/wiki/Windows_PowerShell#cite_note-UNIX_kill_misnomer-65" TargetMode="External"/><Relationship Id="rId4" Type="http://schemas.openxmlformats.org/officeDocument/2006/relationships/hyperlink" Target="http://en.wikipedia.org/wiki/Tee_(command)" TargetMode="External"/><Relationship Id="rId9" Type="http://schemas.openxmlformats.org/officeDocument/2006/relationships/hyperlink" Target="http://en.wikipedia.org/wiki/Kill_(command)" TargetMode="External"/><Relationship Id="rId14" Type="http://schemas.openxmlformats.org/officeDocument/2006/relationships/hyperlink" Target="http://en.wikipedia.org/wiki/Environment_variable#DO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en.wikipedia.org/wiki/Manpage" TargetMode="External"/><Relationship Id="rId13" Type="http://schemas.openxmlformats.org/officeDocument/2006/relationships/hyperlink" Target="http://en.wikipedia.org/wiki/Cp_(Unix)" TargetMode="External"/><Relationship Id="rId18" Type="http://schemas.openxmlformats.org/officeDocument/2006/relationships/hyperlink" Target="http://en.wikipedia.org/wiki/Rm_(Unix)" TargetMode="External"/><Relationship Id="rId3" Type="http://schemas.openxmlformats.org/officeDocument/2006/relationships/hyperlink" Target="http://en.wikipedia.org/wiki/Ls" TargetMode="External"/><Relationship Id="rId21" Type="http://schemas.openxmlformats.org/officeDocument/2006/relationships/hyperlink" Target="http://en.wikipedia.org/wiki/Pwd" TargetMode="External"/><Relationship Id="rId7" Type="http://schemas.openxmlformats.org/officeDocument/2006/relationships/hyperlink" Target="http://en.wikipedia.org/wiki/Which_(Unix)" TargetMode="External"/><Relationship Id="rId12" Type="http://schemas.openxmlformats.org/officeDocument/2006/relationships/hyperlink" Target="http://en.wikipedia.org/wiki/Copy_(command)" TargetMode="External"/><Relationship Id="rId17" Type="http://schemas.openxmlformats.org/officeDocument/2006/relationships/hyperlink" Target="http://en.wikipedia.org/wiki/Rmdir" TargetMode="External"/><Relationship Id="rId2" Type="http://schemas.openxmlformats.org/officeDocument/2006/relationships/hyperlink" Target="http://en.wikipedia.org/wiki/Dir_(command)" TargetMode="External"/><Relationship Id="rId16" Type="http://schemas.openxmlformats.org/officeDocument/2006/relationships/hyperlink" Target="http://en.wikipedia.org/wiki/Del_(command)" TargetMode="External"/><Relationship Id="rId20" Type="http://schemas.openxmlformats.org/officeDocument/2006/relationships/hyperlink" Target="http://en.wikipedia.org/wiki/Cd_(command)" TargetMode="External"/><Relationship Id="rId1" Type="http://schemas.openxmlformats.org/officeDocument/2006/relationships/slideLayout" Target="../slideLayouts/slideLayout3.xml"/><Relationship Id="rId6" Type="http://schemas.openxmlformats.org/officeDocument/2006/relationships/hyperlink" Target="http://en.wikipedia.org/wiki/Help_(command)" TargetMode="External"/><Relationship Id="rId11" Type="http://schemas.openxmlformats.org/officeDocument/2006/relationships/hyperlink" Target="http://en.wikipedia.org/wiki/Windows_PowerShell#cite_note-62" TargetMode="External"/><Relationship Id="rId5" Type="http://schemas.openxmlformats.org/officeDocument/2006/relationships/hyperlink" Target="http://en.wikipedia.org/wiki/Cat_(Unix)" TargetMode="External"/><Relationship Id="rId15" Type="http://schemas.openxmlformats.org/officeDocument/2006/relationships/hyperlink" Target="http://en.wikipedia.org/wiki/Mv" TargetMode="External"/><Relationship Id="rId10" Type="http://schemas.openxmlformats.org/officeDocument/2006/relationships/hyperlink" Target="http://en.wikipedia.org/wiki/Clear_(Unix)" TargetMode="External"/><Relationship Id="rId19" Type="http://schemas.openxmlformats.org/officeDocument/2006/relationships/hyperlink" Target="http://en.wikipedia.org/wiki/Ren_(command)" TargetMode="External"/><Relationship Id="rId4" Type="http://schemas.openxmlformats.org/officeDocument/2006/relationships/hyperlink" Target="http://en.wikipedia.org/wiki/TYPE_(DOS_command)" TargetMode="External"/><Relationship Id="rId9" Type="http://schemas.openxmlformats.org/officeDocument/2006/relationships/hyperlink" Target="http://en.wikipedia.org/wiki/Cls_(computing)" TargetMode="External"/><Relationship Id="rId14" Type="http://schemas.openxmlformats.org/officeDocument/2006/relationships/hyperlink" Target="http://en.wikipedia.org/wiki/Move_(comman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r>
            <a:br>
              <a:rPr lang="nl-NL" dirty="0" smtClean="0"/>
            </a:br>
            <a:r>
              <a:rPr lang="nl-NL" dirty="0" smtClean="0"/>
              <a:t>Een introductie</a:t>
            </a:r>
            <a:endParaRPr lang="nl-NL" dirty="0"/>
          </a:p>
        </p:txBody>
      </p:sp>
      <p:sp>
        <p:nvSpPr>
          <p:cNvPr id="3" name="Title 1"/>
          <p:cNvSpPr txBox="1">
            <a:spLocks/>
          </p:cNvSpPr>
          <p:nvPr/>
        </p:nvSpPr>
        <p:spPr>
          <a:xfrm>
            <a:off x="611560" y="4365104"/>
            <a:ext cx="7484368" cy="1154275"/>
          </a:xfrm>
          <a:prstGeom prst="rect">
            <a:avLst/>
          </a:prstGeom>
        </p:spPr>
        <p:txBody>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nl-NL" sz="2800" dirty="0" smtClean="0"/>
              <a:t>Ben van Zanten</a:t>
            </a:r>
          </a:p>
          <a:p>
            <a:pPr algn="l"/>
            <a:r>
              <a:rPr lang="nl-NL" sz="1800" dirty="0" smtClean="0"/>
              <a:t>Technical Consultant</a:t>
            </a:r>
            <a:endParaRPr lang="nl-NL" sz="1800" dirty="0"/>
          </a:p>
        </p:txBody>
      </p:sp>
    </p:spTree>
    <p:extLst>
      <p:ext uri="{BB962C8B-B14F-4D97-AF65-F5344CB8AC3E}">
        <p14:creationId xmlns:p14="http://schemas.microsoft.com/office/powerpoint/2010/main" val="3388202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Wat is </a:t>
            </a:r>
            <a:r>
              <a:rPr lang="nl-NL" dirty="0" err="1" smtClean="0"/>
              <a:t>PowerShell</a:t>
            </a:r>
            <a:r>
              <a:rPr lang="nl-NL"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978" y="2876040"/>
            <a:ext cx="2495550" cy="18383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6" y="2867708"/>
            <a:ext cx="1353658" cy="11067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134" y="1970375"/>
            <a:ext cx="952500" cy="952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694687"/>
            <a:ext cx="1810633" cy="18106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9174" y="1509386"/>
            <a:ext cx="1333500" cy="13335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3052" y="2922875"/>
            <a:ext cx="971550" cy="97155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1945" y="5438520"/>
            <a:ext cx="1943100" cy="10668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1939" y="3795202"/>
            <a:ext cx="854224" cy="854224"/>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13852" y="313873"/>
            <a:ext cx="1219200" cy="12192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67013" y="1605101"/>
            <a:ext cx="1195013" cy="1142069"/>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2058" y="4694687"/>
            <a:ext cx="1052544" cy="1052544"/>
          </a:xfrm>
          <a:prstGeom prst="rect">
            <a:avLst/>
          </a:prstGeom>
        </p:spPr>
      </p:pic>
      <p:sp>
        <p:nvSpPr>
          <p:cNvPr id="14" name="Tekstvak 13"/>
          <p:cNvSpPr txBox="1"/>
          <p:nvPr/>
        </p:nvSpPr>
        <p:spPr>
          <a:xfrm>
            <a:off x="593967" y="1278629"/>
            <a:ext cx="4680520" cy="369332"/>
          </a:xfrm>
          <a:prstGeom prst="rect">
            <a:avLst/>
          </a:prstGeom>
          <a:noFill/>
        </p:spPr>
        <p:txBody>
          <a:bodyPr wrap="square" rtlCol="0">
            <a:spAutoFit/>
          </a:bodyPr>
          <a:lstStyle/>
          <a:p>
            <a:r>
              <a:rPr lang="en-US" dirty="0" err="1" smtClean="0"/>
              <a:t>Neem</a:t>
            </a:r>
            <a:r>
              <a:rPr lang="en-US" dirty="0" smtClean="0"/>
              <a:t> het </a:t>
            </a:r>
            <a:r>
              <a:rPr lang="en-US" dirty="0" err="1" smtClean="0"/>
              <a:t>beste</a:t>
            </a:r>
            <a:r>
              <a:rPr lang="en-US" dirty="0" smtClean="0"/>
              <a:t> </a:t>
            </a:r>
            <a:r>
              <a:rPr lang="en-US" dirty="0" err="1" smtClean="0"/>
              <a:t>uit</a:t>
            </a:r>
            <a:r>
              <a:rPr lang="en-US" dirty="0" smtClean="0"/>
              <a:t> …</a:t>
            </a:r>
            <a:endParaRPr lang="en-US" dirty="0"/>
          </a:p>
        </p:txBody>
      </p:sp>
      <p:sp>
        <p:nvSpPr>
          <p:cNvPr id="15" name="Tekstvak 14"/>
          <p:cNvSpPr txBox="1"/>
          <p:nvPr/>
        </p:nvSpPr>
        <p:spPr>
          <a:xfrm>
            <a:off x="3491880" y="1324720"/>
            <a:ext cx="4680520" cy="369332"/>
          </a:xfrm>
          <a:prstGeom prst="rect">
            <a:avLst/>
          </a:prstGeom>
          <a:noFill/>
        </p:spPr>
        <p:txBody>
          <a:bodyPr wrap="square" rtlCol="0">
            <a:spAutoFit/>
          </a:bodyPr>
          <a:lstStyle/>
          <a:p>
            <a:r>
              <a:rPr lang="en-US" dirty="0" err="1" smtClean="0"/>
              <a:t>En</a:t>
            </a:r>
            <a:r>
              <a:rPr lang="en-US" dirty="0" smtClean="0"/>
              <a:t> </a:t>
            </a:r>
            <a:r>
              <a:rPr lang="en-US" dirty="0" err="1" smtClean="0"/>
              <a:t>verbindt</a:t>
            </a:r>
            <a:r>
              <a:rPr lang="en-US" dirty="0" smtClean="0"/>
              <a:t> </a:t>
            </a:r>
            <a:r>
              <a:rPr lang="en-US" dirty="0" err="1" smtClean="0"/>
              <a:t>dat</a:t>
            </a:r>
            <a:r>
              <a:rPr lang="en-US" dirty="0" smtClean="0"/>
              <a:t> met …</a:t>
            </a:r>
            <a:endParaRPr lang="en-US" dirty="0"/>
          </a:p>
        </p:txBody>
      </p:sp>
    </p:spTree>
    <p:extLst>
      <p:ext uri="{BB962C8B-B14F-4D97-AF65-F5344CB8AC3E}">
        <p14:creationId xmlns:p14="http://schemas.microsoft.com/office/powerpoint/2010/main" val="35200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DEMO: </a:t>
            </a:r>
            <a:r>
              <a:rPr lang="en-US" dirty="0" err="1" smtClean="0"/>
              <a:t>PSDrive</a:t>
            </a:r>
            <a:r>
              <a:rPr lang="en-US" dirty="0" smtClean="0"/>
              <a:t> support </a:t>
            </a:r>
            <a:r>
              <a:rPr lang="en-US" dirty="0" err="1" smtClean="0"/>
              <a:t>voor</a:t>
            </a:r>
            <a:r>
              <a:rPr lang="en-US" dirty="0" smtClean="0"/>
              <a:t> Registry, file, certificates, WMI</a:t>
            </a:r>
            <a:endParaRPr lang="en-US" dirty="0"/>
          </a:p>
        </p:txBody>
      </p:sp>
      <p:sp>
        <p:nvSpPr>
          <p:cNvPr id="3" name="Tijdelijke aanduiding voor inhoud 2"/>
          <p:cNvSpPr>
            <a:spLocks noGrp="1"/>
          </p:cNvSpPr>
          <p:nvPr>
            <p:ph idx="1"/>
          </p:nvPr>
        </p:nvSpPr>
        <p:spPr>
          <a:xfrm>
            <a:off x="683568" y="1600201"/>
            <a:ext cx="8136904" cy="4421087"/>
          </a:xfrm>
        </p:spPr>
        <p:txBody>
          <a:bodyPr>
            <a:normAutofit/>
          </a:bodyPr>
          <a:lstStyle/>
          <a:p>
            <a:pPr marL="0" indent="0">
              <a:buNone/>
            </a:pPr>
            <a:endParaRPr lang="en-US" sz="1800" b="1" dirty="0" smtClean="0">
              <a:latin typeface="Lucida Console" panose="020B0609040504020204" pitchFamily="49" charset="0"/>
              <a:cs typeface="Courier New" panose="02070309020205020404" pitchFamily="49" charset="0"/>
            </a:endParaRPr>
          </a:p>
          <a:p>
            <a:pPr marL="0" indent="0">
              <a:buNone/>
            </a:pPr>
            <a:r>
              <a:rPr lang="en-US" sz="1800" b="1" dirty="0" err="1" smtClean="0">
                <a:latin typeface="Lucida Console" panose="020B0609040504020204" pitchFamily="49" charset="0"/>
                <a:cs typeface="Courier New" panose="02070309020205020404" pitchFamily="49" charset="0"/>
              </a:rPr>
              <a:t>Dir</a:t>
            </a:r>
            <a:r>
              <a:rPr lang="en-US" sz="1800" b="1" dirty="0" smtClean="0">
                <a:latin typeface="Lucida Console" panose="020B0609040504020204" pitchFamily="49" charset="0"/>
                <a:cs typeface="Courier New" panose="02070309020205020404" pitchFamily="49" charset="0"/>
              </a:rPr>
              <a:t> C:\Temp</a:t>
            </a:r>
          </a:p>
          <a:p>
            <a:pPr marL="0" indent="0">
              <a:buNone/>
            </a:pPr>
            <a:endParaRPr lang="en-US" sz="1800" b="1" dirty="0" smtClean="0">
              <a:latin typeface="Lucida Console" panose="020B0609040504020204" pitchFamily="49" charset="0"/>
              <a:cs typeface="Courier New" panose="02070309020205020404" pitchFamily="49" charset="0"/>
            </a:endParaRPr>
          </a:p>
          <a:p>
            <a:pPr marL="0" indent="0">
              <a:buNone/>
            </a:pPr>
            <a:r>
              <a:rPr lang="en-US" sz="1800" b="1" dirty="0" err="1" smtClean="0">
                <a:latin typeface="Lucida Console" panose="020B0609040504020204" pitchFamily="49" charset="0"/>
                <a:cs typeface="Courier New" panose="02070309020205020404" pitchFamily="49" charset="0"/>
              </a:rPr>
              <a:t>Dir</a:t>
            </a:r>
            <a:r>
              <a:rPr lang="en-US" sz="1800" b="1" dirty="0" smtClean="0">
                <a:latin typeface="Lucida Console" panose="020B0609040504020204" pitchFamily="49" charset="0"/>
                <a:cs typeface="Courier New" panose="02070309020205020404" pitchFamily="49" charset="0"/>
              </a:rPr>
              <a:t> </a:t>
            </a:r>
            <a:r>
              <a:rPr lang="en-US" sz="1800" b="1" dirty="0">
                <a:latin typeface="Lucida Console" panose="020B0609040504020204" pitchFamily="49" charset="0"/>
                <a:cs typeface="Courier New" panose="02070309020205020404" pitchFamily="49" charset="0"/>
              </a:rPr>
              <a:t>HKLM:\</a:t>
            </a:r>
            <a:r>
              <a:rPr lang="en-US" sz="1800" b="1" dirty="0" smtClean="0">
                <a:latin typeface="Lucida Console" panose="020B0609040504020204" pitchFamily="49" charset="0"/>
                <a:cs typeface="Courier New" panose="02070309020205020404" pitchFamily="49" charset="0"/>
              </a:rPr>
              <a:t>Software\Microsoft\Windows\</a:t>
            </a:r>
            <a:r>
              <a:rPr lang="en-US" sz="1800" b="1" dirty="0" err="1" smtClean="0">
                <a:latin typeface="Lucida Console" panose="020B0609040504020204" pitchFamily="49" charset="0"/>
                <a:cs typeface="Courier New" panose="02070309020205020404" pitchFamily="49" charset="0"/>
              </a:rPr>
              <a:t>CurrentVersion</a:t>
            </a:r>
            <a:r>
              <a:rPr lang="en-US" sz="1800" b="1" dirty="0" smtClean="0">
                <a:latin typeface="Lucida Console" panose="020B0609040504020204" pitchFamily="49" charset="0"/>
                <a:cs typeface="Courier New" panose="02070309020205020404" pitchFamily="49" charset="0"/>
              </a:rPr>
              <a:t>\Setup</a:t>
            </a:r>
          </a:p>
          <a:p>
            <a:pPr marL="0" indent="0">
              <a:buNone/>
            </a:pPr>
            <a:endParaRPr lang="en-US" sz="1800" b="1" dirty="0">
              <a:latin typeface="Lucida Console" panose="020B0609040504020204" pitchFamily="49" charset="0"/>
              <a:cs typeface="Courier New" panose="02070309020205020404" pitchFamily="49" charset="0"/>
            </a:endParaRPr>
          </a:p>
          <a:p>
            <a:pPr marL="0" indent="0">
              <a:buNone/>
            </a:pPr>
            <a:r>
              <a:rPr lang="en-US" sz="1800" b="1" dirty="0" err="1" smtClean="0">
                <a:latin typeface="Lucida Console" panose="020B0609040504020204" pitchFamily="49" charset="0"/>
                <a:cs typeface="Courier New" panose="02070309020205020404" pitchFamily="49" charset="0"/>
              </a:rPr>
              <a:t>Dir</a:t>
            </a:r>
            <a:r>
              <a:rPr lang="en-US" sz="1800" b="1" dirty="0" smtClean="0">
                <a:latin typeface="Lucida Console" panose="020B0609040504020204" pitchFamily="49" charset="0"/>
                <a:cs typeface="Courier New" panose="02070309020205020404" pitchFamily="49" charset="0"/>
              </a:rPr>
              <a:t> </a:t>
            </a:r>
            <a:r>
              <a:rPr lang="en-US" sz="1800" b="1" dirty="0">
                <a:latin typeface="Lucida Console" panose="020B0609040504020204" pitchFamily="49" charset="0"/>
                <a:cs typeface="Courier New" panose="02070309020205020404" pitchFamily="49" charset="0"/>
              </a:rPr>
              <a:t>Cert:\</a:t>
            </a:r>
            <a:r>
              <a:rPr lang="en-US" sz="1800" b="1" dirty="0" err="1">
                <a:latin typeface="Lucida Console" panose="020B0609040504020204" pitchFamily="49" charset="0"/>
                <a:cs typeface="Courier New" panose="02070309020205020404" pitchFamily="49" charset="0"/>
              </a:rPr>
              <a:t>LocalMachine</a:t>
            </a:r>
            <a:r>
              <a:rPr lang="en-US" sz="1800" b="1" dirty="0">
                <a:latin typeface="Lucida Console" panose="020B0609040504020204" pitchFamily="49" charset="0"/>
                <a:cs typeface="Courier New" panose="02070309020205020404" pitchFamily="49" charset="0"/>
              </a:rPr>
              <a:t>\My</a:t>
            </a:r>
            <a:endParaRPr lang="en-US" sz="1800" b="1" dirty="0" smtClean="0">
              <a:latin typeface="Lucida Console" panose="020B0609040504020204" pitchFamily="49" charset="0"/>
              <a:cs typeface="Courier New" panose="02070309020205020404" pitchFamily="49" charset="0"/>
            </a:endParaRPr>
          </a:p>
          <a:p>
            <a:pPr marL="0" indent="0">
              <a:buNone/>
            </a:pPr>
            <a:endParaRPr lang="en-US" sz="1800" b="1" dirty="0" smtClean="0">
              <a:latin typeface="Lucida Console" panose="020B0609040504020204" pitchFamily="49" charset="0"/>
              <a:cs typeface="Courier New" panose="02070309020205020404" pitchFamily="49" charset="0"/>
            </a:endParaRPr>
          </a:p>
          <a:p>
            <a:pPr marL="0" indent="0">
              <a:buNone/>
            </a:pPr>
            <a:r>
              <a:rPr lang="en-US" sz="1800" b="1" dirty="0">
                <a:latin typeface="Lucida Console" panose="020B0609040504020204" pitchFamily="49" charset="0"/>
                <a:cs typeface="Courier New" panose="02070309020205020404" pitchFamily="49" charset="0"/>
              </a:rPr>
              <a:t>Get-</a:t>
            </a:r>
            <a:r>
              <a:rPr lang="en-US" sz="1800" b="1" dirty="0" err="1">
                <a:latin typeface="Lucida Console" panose="020B0609040504020204" pitchFamily="49" charset="0"/>
                <a:cs typeface="Courier New" panose="02070309020205020404" pitchFamily="49" charset="0"/>
              </a:rPr>
              <a:t>WmiObject</a:t>
            </a:r>
            <a:r>
              <a:rPr lang="en-US" sz="1800" b="1" dirty="0">
                <a:latin typeface="Lucida Console" panose="020B0609040504020204" pitchFamily="49" charset="0"/>
                <a:cs typeface="Courier New" panose="02070309020205020404" pitchFamily="49" charset="0"/>
              </a:rPr>
              <a:t> </a:t>
            </a:r>
            <a:r>
              <a:rPr lang="en-US" sz="1800" b="1" dirty="0" smtClean="0">
                <a:latin typeface="Lucida Console" panose="020B0609040504020204" pitchFamily="49" charset="0"/>
                <a:cs typeface="Courier New" panose="02070309020205020404" pitchFamily="49" charset="0"/>
              </a:rPr>
              <a:t>Win32_Volume</a:t>
            </a:r>
          </a:p>
          <a:p>
            <a:pPr marL="0" indent="0">
              <a:buNone/>
            </a:pPr>
            <a:endParaRPr lang="en-US" sz="1800" b="1" dirty="0">
              <a:latin typeface="Lucida Console" panose="020B0609040504020204" pitchFamily="49" charset="0"/>
              <a:cs typeface="Courier New" panose="02070309020205020404" pitchFamily="49" charset="0"/>
            </a:endParaRPr>
          </a:p>
          <a:p>
            <a:pPr marL="0" indent="0">
              <a:buNone/>
            </a:pPr>
            <a:r>
              <a:rPr lang="en-US" sz="1800" b="1" dirty="0">
                <a:latin typeface="Lucida Console" panose="020B0609040504020204" pitchFamily="49" charset="0"/>
                <a:cs typeface="Courier New" panose="02070309020205020404" pitchFamily="49" charset="0"/>
              </a:rPr>
              <a:t>Get-</a:t>
            </a:r>
            <a:r>
              <a:rPr lang="en-US" sz="1800" b="1" dirty="0" err="1">
                <a:latin typeface="Lucida Console" panose="020B0609040504020204" pitchFamily="49" charset="0"/>
                <a:cs typeface="Courier New" panose="02070309020205020404" pitchFamily="49" charset="0"/>
              </a:rPr>
              <a:t>WmiObject</a:t>
            </a:r>
            <a:r>
              <a:rPr lang="en-US" sz="1800" b="1" dirty="0">
                <a:latin typeface="Lucida Console" panose="020B0609040504020204" pitchFamily="49" charset="0"/>
                <a:cs typeface="Courier New" panose="02070309020205020404" pitchFamily="49" charset="0"/>
              </a:rPr>
              <a:t> Win32_Volume | </a:t>
            </a:r>
            <a:r>
              <a:rPr lang="en-US" sz="1800" b="1" dirty="0" smtClean="0">
                <a:latin typeface="Lucida Console" panose="020B0609040504020204" pitchFamily="49" charset="0"/>
                <a:cs typeface="Courier New" panose="02070309020205020404" pitchFamily="49" charset="0"/>
              </a:rPr>
              <a:t>Format-Table </a:t>
            </a:r>
            <a:r>
              <a:rPr lang="en-US" sz="1800" b="1" dirty="0">
                <a:latin typeface="Lucida Console" panose="020B0609040504020204" pitchFamily="49" charset="0"/>
                <a:cs typeface="Courier New" panose="02070309020205020404" pitchFamily="49" charset="0"/>
              </a:rPr>
              <a:t>-Property </a:t>
            </a:r>
            <a:r>
              <a:rPr lang="en-US" sz="1800" b="1" dirty="0" err="1">
                <a:latin typeface="Lucida Console" panose="020B0609040504020204" pitchFamily="49" charset="0"/>
                <a:cs typeface="Courier New" panose="02070309020205020404" pitchFamily="49" charset="0"/>
              </a:rPr>
              <a:t>Caption,DriveLetter,DriveType,Label,Capacity,FreeSpace</a:t>
            </a:r>
            <a:r>
              <a:rPr lang="en-US" sz="1800" b="1" dirty="0">
                <a:latin typeface="Lucida Console" panose="020B0609040504020204" pitchFamily="49" charset="0"/>
                <a:cs typeface="Courier New" panose="02070309020205020404" pitchFamily="49" charset="0"/>
              </a:rPr>
              <a:t> </a:t>
            </a:r>
            <a:r>
              <a:rPr lang="en-US" sz="1800" b="1" dirty="0" smtClean="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AutoSize</a:t>
            </a:r>
            <a:endParaRPr lang="en-US" sz="1800" b="1"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405971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DEMO : .NET Framework support (1)</a:t>
            </a:r>
            <a:endParaRPr lang="en-US" dirty="0"/>
          </a:p>
        </p:txBody>
      </p:sp>
      <p:sp>
        <p:nvSpPr>
          <p:cNvPr id="3" name="Tijdelijke aanduiding voor inhoud 2"/>
          <p:cNvSpPr>
            <a:spLocks noGrp="1"/>
          </p:cNvSpPr>
          <p:nvPr>
            <p:ph idx="1"/>
          </p:nvPr>
        </p:nvSpPr>
        <p:spPr>
          <a:xfrm>
            <a:off x="467544" y="1412776"/>
            <a:ext cx="8424936" cy="1756791"/>
          </a:xfrm>
        </p:spPr>
        <p:txBody>
          <a:bodyPr>
            <a:normAutofit/>
          </a:bodyPr>
          <a:lstStyle/>
          <a:p>
            <a:pPr marL="0" indent="0">
              <a:buNone/>
            </a:pP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Reflection.Assembly</a:t>
            </a: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LoadWithPartialName</a:t>
            </a: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System.Windows.Forms</a:t>
            </a:r>
            <a:r>
              <a:rPr lang="en-US" sz="1400" dirty="0">
                <a:latin typeface="Lucida Console" panose="020B0609040504020204" pitchFamily="49" charset="0"/>
                <a:cs typeface="Courier New" panose="02070309020205020404" pitchFamily="49" charset="0"/>
              </a:rPr>
              <a:t>") | </a:t>
            </a:r>
            <a:r>
              <a:rPr lang="en-US" sz="1400" dirty="0" smtClean="0">
                <a:latin typeface="Lucida Console" panose="020B0609040504020204" pitchFamily="49" charset="0"/>
                <a:cs typeface="Courier New" panose="02070309020205020404" pitchFamily="49" charset="0"/>
              </a:rPr>
              <a:t>Out-Null</a:t>
            </a:r>
          </a:p>
          <a:p>
            <a:pPr marL="0" indent="0">
              <a:buNone/>
            </a:pPr>
            <a:r>
              <a:rPr lang="en-US" sz="1400" dirty="0" smtClean="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OpenFile</a:t>
            </a:r>
            <a:r>
              <a:rPr lang="en-US" sz="1400" dirty="0">
                <a:latin typeface="Lucida Console" panose="020B0609040504020204" pitchFamily="49" charset="0"/>
                <a:cs typeface="Courier New" panose="02070309020205020404" pitchFamily="49" charset="0"/>
              </a:rPr>
              <a:t> = New-Object </a:t>
            </a:r>
            <a:r>
              <a:rPr lang="en-US" sz="1400" dirty="0" err="1" smtClean="0">
                <a:latin typeface="Lucida Console" panose="020B0609040504020204" pitchFamily="49" charset="0"/>
                <a:cs typeface="Courier New" panose="02070309020205020404" pitchFamily="49" charset="0"/>
              </a:rPr>
              <a:t>System.Windows.Forms.OpenFileDialog</a:t>
            </a:r>
            <a:endParaRPr lang="en-US" sz="1400" dirty="0" smtClean="0">
              <a:latin typeface="Lucida Console" panose="020B0609040504020204" pitchFamily="49" charset="0"/>
              <a:cs typeface="Courier New" panose="02070309020205020404" pitchFamily="49" charset="0"/>
            </a:endParaRPr>
          </a:p>
          <a:p>
            <a:pPr marL="0" indent="0">
              <a:buNone/>
            </a:pPr>
            <a:r>
              <a:rPr lang="en-US" sz="1400" dirty="0" smtClean="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OpenFile.Filter</a:t>
            </a:r>
            <a:r>
              <a:rPr lang="en-US" sz="1400" dirty="0">
                <a:latin typeface="Lucida Console" panose="020B0609040504020204" pitchFamily="49" charset="0"/>
                <a:cs typeface="Courier New" panose="02070309020205020404" pitchFamily="49" charset="0"/>
              </a:rPr>
              <a:t> = "log files (*.log)|*.</a:t>
            </a:r>
            <a:r>
              <a:rPr lang="en-US" sz="1400" dirty="0" err="1">
                <a:latin typeface="Lucida Console" panose="020B0609040504020204" pitchFamily="49" charset="0"/>
                <a:cs typeface="Courier New" panose="02070309020205020404" pitchFamily="49" charset="0"/>
              </a:rPr>
              <a:t>log|All</a:t>
            </a:r>
            <a:r>
              <a:rPr lang="en-US" sz="1400" dirty="0">
                <a:latin typeface="Lucida Console" panose="020B0609040504020204" pitchFamily="49" charset="0"/>
                <a:cs typeface="Courier New" panose="02070309020205020404" pitchFamily="49" charset="0"/>
              </a:rPr>
              <a:t> files </a:t>
            </a:r>
            <a:r>
              <a:rPr lang="en-US" sz="1400" dirty="0" smtClean="0">
                <a:latin typeface="Lucida Console" panose="020B0609040504020204" pitchFamily="49" charset="0"/>
                <a:cs typeface="Courier New" panose="02070309020205020404" pitchFamily="49" charset="0"/>
              </a:rPr>
              <a:t>(*.*)|*.*"</a:t>
            </a:r>
            <a:endParaRPr lang="en-US" sz="1400" dirty="0">
              <a:latin typeface="Lucida Console" panose="020B0609040504020204" pitchFamily="49" charset="0"/>
              <a:cs typeface="Courier New" panose="02070309020205020404" pitchFamily="49" charset="0"/>
            </a:endParaRPr>
          </a:p>
          <a:p>
            <a:pPr marL="0" indent="0">
              <a:buNone/>
            </a:pPr>
            <a:r>
              <a:rPr lang="en-US" sz="1400" dirty="0" smtClean="0">
                <a:latin typeface="Lucida Console" panose="020B0609040504020204" pitchFamily="49" charset="0"/>
                <a:cs typeface="Courier New" panose="02070309020205020404" pitchFamily="49" charset="0"/>
              </a:rPr>
              <a:t>if </a:t>
            </a: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OpenFile.ShowDialog</a:t>
            </a: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eq</a:t>
            </a:r>
            <a:r>
              <a:rPr lang="en-US" sz="1400" dirty="0">
                <a:latin typeface="Lucida Console" panose="020B0609040504020204" pitchFamily="49" charset="0"/>
                <a:cs typeface="Courier New" panose="02070309020205020404" pitchFamily="49" charset="0"/>
              </a:rPr>
              <a:t> "OK" ) </a:t>
            </a:r>
            <a:r>
              <a:rPr lang="en-US" sz="1400" dirty="0" smtClean="0">
                <a:latin typeface="Lucida Console" panose="020B0609040504020204" pitchFamily="49" charset="0"/>
                <a:cs typeface="Courier New" panose="02070309020205020404" pitchFamily="49" charset="0"/>
              </a:rPr>
              <a:t>{ Get-Content </a:t>
            </a:r>
            <a:r>
              <a:rPr lang="en-US" sz="1400" dirty="0">
                <a:latin typeface="Lucida Console" panose="020B0609040504020204" pitchFamily="49" charset="0"/>
                <a:cs typeface="Courier New" panose="02070309020205020404" pitchFamily="49" charset="0"/>
              </a:rPr>
              <a:t>$</a:t>
            </a:r>
            <a:r>
              <a:rPr lang="en-US" sz="1400" dirty="0" err="1" smtClean="0">
                <a:latin typeface="Lucida Console" panose="020B0609040504020204" pitchFamily="49" charset="0"/>
                <a:cs typeface="Courier New" panose="02070309020205020404" pitchFamily="49" charset="0"/>
              </a:rPr>
              <a:t>OpenFile.FileName</a:t>
            </a:r>
            <a:r>
              <a:rPr lang="en-US" sz="1400" dirty="0" smtClean="0">
                <a:latin typeface="Lucida Console" panose="020B0609040504020204" pitchFamily="49" charset="0"/>
                <a:cs typeface="Courier New" panose="02070309020205020404" pitchFamily="49" charset="0"/>
              </a:rPr>
              <a:t> }</a:t>
            </a:r>
          </a:p>
          <a:p>
            <a:pPr marL="0" indent="0">
              <a:buNone/>
            </a:pPr>
            <a:endParaRPr lang="en-US" sz="1400" dirty="0" smtClean="0">
              <a:latin typeface="Lucida Console" panose="020B0609040504020204" pitchFamily="49" charset="0"/>
              <a:cs typeface="Courier New" panose="02070309020205020404" pitchFamily="49" charset="0"/>
            </a:endParaRPr>
          </a:p>
          <a:p>
            <a:pPr marL="0" indent="0">
              <a:buNone/>
            </a:pPr>
            <a:endParaRPr lang="en-US" sz="1400" dirty="0" smtClean="0">
              <a:latin typeface="Lucida Console" panose="020B0609040504020204" pitchFamily="49" charset="0"/>
              <a:cs typeface="Courier New" panose="02070309020205020404" pitchFamily="49" charset="0"/>
            </a:endParaRPr>
          </a:p>
        </p:txBody>
      </p:sp>
      <p:sp>
        <p:nvSpPr>
          <p:cNvPr id="5" name="Tijdelijke aanduiding voor inhoud 2"/>
          <p:cNvSpPr txBox="1">
            <a:spLocks/>
          </p:cNvSpPr>
          <p:nvPr/>
        </p:nvSpPr>
        <p:spPr>
          <a:xfrm>
            <a:off x="467544" y="3429001"/>
            <a:ext cx="8424936" cy="25202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SzPct val="100000"/>
              <a:buFontTx/>
              <a:buBlip>
                <a:blip r:embed="rId2"/>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latin typeface="Lucida Console" panose="020B0609040504020204" pitchFamily="49" charset="0"/>
                <a:cs typeface="Courier New" panose="02070309020205020404" pitchFamily="49" charset="0"/>
              </a:rPr>
              <a:t>$source = "http://icons.iconarchive.com/icons/google/chrome/256/Google-Chrome-icon.png"</a:t>
            </a:r>
          </a:p>
          <a:p>
            <a:pPr marL="0" indent="0">
              <a:buNone/>
            </a:pPr>
            <a:r>
              <a:rPr lang="en-US" sz="1400" dirty="0">
                <a:latin typeface="Lucida Console" panose="020B0609040504020204" pitchFamily="49" charset="0"/>
                <a:cs typeface="Courier New" panose="02070309020205020404" pitchFamily="49" charset="0"/>
              </a:rPr>
              <a:t>$destination = "C:\</a:t>
            </a:r>
            <a:r>
              <a:rPr lang="en-US" sz="1400" dirty="0" smtClean="0">
                <a:latin typeface="Lucida Console" panose="020B0609040504020204" pitchFamily="49" charset="0"/>
                <a:cs typeface="Courier New" panose="02070309020205020404" pitchFamily="49" charset="0"/>
              </a:rPr>
              <a:t>Temp\Google-Chrome-icon.png"</a:t>
            </a:r>
          </a:p>
          <a:p>
            <a:pPr marL="0" indent="0">
              <a:buNone/>
            </a:pPr>
            <a:r>
              <a:rPr lang="en-US" sz="1400" dirty="0" smtClean="0">
                <a:latin typeface="Lucida Console" panose="020B0609040504020204" pitchFamily="49" charset="0"/>
                <a:cs typeface="Courier New" panose="02070309020205020404" pitchFamily="49" charset="0"/>
              </a:rPr>
              <a:t>If (!(Test-Path C:\Temp)) { MD C:\Temp }</a:t>
            </a:r>
          </a:p>
          <a:p>
            <a:pPr marL="0" indent="0">
              <a:buNone/>
            </a:pPr>
            <a:endParaRPr lang="en-US" sz="1400" dirty="0">
              <a:latin typeface="Lucida Console" panose="020B0609040504020204" pitchFamily="49" charset="0"/>
              <a:cs typeface="Courier New" panose="02070309020205020404" pitchFamily="49" charset="0"/>
            </a:endParaRPr>
          </a:p>
          <a:p>
            <a:pPr marL="0" indent="0">
              <a:buNone/>
            </a:pP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wc</a:t>
            </a:r>
            <a:r>
              <a:rPr lang="en-US" sz="1400" dirty="0">
                <a:latin typeface="Lucida Console" panose="020B0609040504020204" pitchFamily="49" charset="0"/>
                <a:cs typeface="Courier New" panose="02070309020205020404" pitchFamily="49" charset="0"/>
              </a:rPr>
              <a:t> = New-Object </a:t>
            </a:r>
            <a:r>
              <a:rPr lang="en-US" sz="1400" dirty="0" err="1">
                <a:latin typeface="Lucida Console" panose="020B0609040504020204" pitchFamily="49" charset="0"/>
                <a:cs typeface="Courier New" panose="02070309020205020404" pitchFamily="49" charset="0"/>
              </a:rPr>
              <a:t>System.Net.WebClient</a:t>
            </a:r>
            <a:endParaRPr lang="en-US" sz="1400" dirty="0">
              <a:latin typeface="Lucida Console" panose="020B0609040504020204" pitchFamily="49" charset="0"/>
              <a:cs typeface="Courier New" panose="02070309020205020404" pitchFamily="49" charset="0"/>
            </a:endParaRPr>
          </a:p>
          <a:p>
            <a:pPr marL="0" indent="0">
              <a:buNone/>
            </a:pP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wc.DownloadFile</a:t>
            </a:r>
            <a:r>
              <a:rPr lang="en-US" sz="1400" dirty="0">
                <a:latin typeface="Lucida Console" panose="020B0609040504020204" pitchFamily="49" charset="0"/>
                <a:cs typeface="Courier New" panose="02070309020205020404" pitchFamily="49" charset="0"/>
              </a:rPr>
              <a:t>($source, $destination)</a:t>
            </a:r>
          </a:p>
          <a:p>
            <a:pPr marL="0" indent="0">
              <a:buNone/>
            </a:pPr>
            <a:r>
              <a:rPr lang="en-US" sz="1400" dirty="0" err="1">
                <a:latin typeface="Lucida Console" panose="020B0609040504020204" pitchFamily="49" charset="0"/>
                <a:cs typeface="Courier New" panose="02070309020205020404" pitchFamily="49" charset="0"/>
              </a:rPr>
              <a:t>Dir</a:t>
            </a:r>
            <a:r>
              <a:rPr lang="en-US" sz="1400" dirty="0">
                <a:latin typeface="Lucida Console" panose="020B0609040504020204" pitchFamily="49" charset="0"/>
                <a:cs typeface="Courier New" panose="02070309020205020404" pitchFamily="49" charset="0"/>
              </a:rPr>
              <a:t> $destination</a:t>
            </a:r>
          </a:p>
          <a:p>
            <a:pPr marL="0" indent="0">
              <a:buNone/>
            </a:pPr>
            <a:r>
              <a:rPr lang="en-US" sz="1400" dirty="0">
                <a:latin typeface="Lucida Console" panose="020B0609040504020204" pitchFamily="49" charset="0"/>
                <a:cs typeface="Courier New" panose="02070309020205020404" pitchFamily="49" charset="0"/>
              </a:rPr>
              <a:t>Start-Process -</a:t>
            </a:r>
            <a:r>
              <a:rPr lang="en-US" sz="1400" dirty="0" err="1">
                <a:latin typeface="Lucida Console" panose="020B0609040504020204" pitchFamily="49" charset="0"/>
                <a:cs typeface="Courier New" panose="02070309020205020404" pitchFamily="49" charset="0"/>
              </a:rPr>
              <a:t>FilePath</a:t>
            </a:r>
            <a:r>
              <a:rPr lang="en-US" sz="1400" dirty="0">
                <a:latin typeface="Lucida Console" panose="020B0609040504020204" pitchFamily="49" charset="0"/>
                <a:cs typeface="Courier New" panose="02070309020205020404" pitchFamily="49" charset="0"/>
              </a:rPr>
              <a:t> $destination</a:t>
            </a:r>
          </a:p>
          <a:p>
            <a:pPr marL="0" indent="0">
              <a:buFontTx/>
              <a:buNone/>
            </a:pPr>
            <a:endParaRPr lang="en-US" sz="1400" dirty="0" smtClean="0">
              <a:latin typeface="Lucida Console" panose="020B0609040504020204" pitchFamily="49" charset="0"/>
              <a:cs typeface="Courier New" panose="02070309020205020404" pitchFamily="49" charset="0"/>
            </a:endParaRPr>
          </a:p>
          <a:p>
            <a:pPr marL="0" indent="0">
              <a:buFontTx/>
              <a:buNone/>
            </a:pPr>
            <a:endParaRPr lang="en-US" sz="1400" dirty="0" smtClean="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2886837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DEMO : .NET Framework support (2)</a:t>
            </a:r>
            <a:endParaRPr lang="en-US" dirty="0"/>
          </a:p>
        </p:txBody>
      </p:sp>
      <p:sp>
        <p:nvSpPr>
          <p:cNvPr id="3" name="Tijdelijke aanduiding voor inhoud 2"/>
          <p:cNvSpPr>
            <a:spLocks noGrp="1"/>
          </p:cNvSpPr>
          <p:nvPr>
            <p:ph idx="1"/>
          </p:nvPr>
        </p:nvSpPr>
        <p:spPr>
          <a:xfrm>
            <a:off x="855132" y="1196752"/>
            <a:ext cx="7831668" cy="2476871"/>
          </a:xfrm>
        </p:spPr>
        <p:txBody>
          <a:bodyPr>
            <a:noAutofit/>
          </a:bodyPr>
          <a:lstStyle/>
          <a:p>
            <a:pPr marL="0" indent="0">
              <a:buNone/>
            </a:pPr>
            <a:r>
              <a:rPr lang="en-US" sz="1400" smtClean="0">
                <a:latin typeface="Lucida Console" panose="020B0609040504020204" pitchFamily="49" charset="0"/>
                <a:cs typeface="Courier New" panose="02070309020205020404" pitchFamily="49" charset="0"/>
              </a:rPr>
              <a:t>Function </a:t>
            </a:r>
            <a:r>
              <a:rPr lang="en-US" sz="1400" dirty="0">
                <a:latin typeface="Lucida Console" panose="020B0609040504020204" pitchFamily="49" charset="0"/>
                <a:cs typeface="Courier New" panose="02070309020205020404" pitchFamily="49" charset="0"/>
              </a:rPr>
              <a:t>Get-</a:t>
            </a:r>
            <a:r>
              <a:rPr lang="en-US" sz="1400" dirty="0" err="1">
                <a:latin typeface="Lucida Console" panose="020B0609040504020204" pitchFamily="49" charset="0"/>
                <a:cs typeface="Courier New" panose="02070309020205020404" pitchFamily="49" charset="0"/>
              </a:rPr>
              <a:t>DeviceDriverService</a:t>
            </a:r>
            <a:r>
              <a:rPr lang="en-US" sz="1400" dirty="0">
                <a:latin typeface="Lucida Console" panose="020B0609040504020204" pitchFamily="49" charset="0"/>
                <a:cs typeface="Courier New" panose="02070309020205020404" pitchFamily="49" charset="0"/>
              </a:rPr>
              <a:t> { </a:t>
            </a:r>
            <a:r>
              <a:rPr lang="en-US" sz="1400" dirty="0" err="1">
                <a:latin typeface="Lucida Console" panose="020B0609040504020204" pitchFamily="49" charset="0"/>
                <a:cs typeface="Courier New" panose="02070309020205020404" pitchFamily="49" charset="0"/>
              </a:rPr>
              <a:t>Param</a:t>
            </a:r>
            <a:r>
              <a:rPr lang="en-US" sz="1400" dirty="0" smtClean="0">
                <a:latin typeface="Lucida Console" panose="020B0609040504020204" pitchFamily="49" charset="0"/>
                <a:cs typeface="Courier New" panose="02070309020205020404" pitchFamily="49" charset="0"/>
              </a:rPr>
              <a:t>([</a:t>
            </a:r>
            <a:r>
              <a:rPr lang="en-US" sz="1400" dirty="0">
                <a:latin typeface="Lucida Console" panose="020B0609040504020204" pitchFamily="49" charset="0"/>
                <a:cs typeface="Courier New" panose="02070309020205020404" pitchFamily="49" charset="0"/>
              </a:rPr>
              <a:t>string]$</a:t>
            </a:r>
            <a:r>
              <a:rPr lang="en-US" sz="1400" dirty="0" smtClean="0">
                <a:latin typeface="Lucida Console" panose="020B0609040504020204" pitchFamily="49" charset="0"/>
                <a:cs typeface="Courier New" panose="02070309020205020404" pitchFamily="49" charset="0"/>
              </a:rPr>
              <a:t>computer="</a:t>
            </a:r>
            <a:r>
              <a:rPr lang="en-US" sz="1400" dirty="0">
                <a:latin typeface="Lucida Console" panose="020B0609040504020204" pitchFamily="49" charset="0"/>
                <a:cs typeface="Courier New" panose="02070309020205020404" pitchFamily="49" charset="0"/>
              </a:rPr>
              <a:t>localhost</a:t>
            </a:r>
            <a:r>
              <a:rPr lang="en-US" sz="1400" dirty="0" smtClean="0">
                <a:latin typeface="Lucida Console" panose="020B0609040504020204" pitchFamily="49" charset="0"/>
                <a:cs typeface="Courier New" panose="02070309020205020404" pitchFamily="49" charset="0"/>
              </a:rPr>
              <a:t>")</a:t>
            </a:r>
            <a:endParaRPr lang="en-US" sz="1400" dirty="0">
              <a:latin typeface="Lucida Console" panose="020B0609040504020204" pitchFamily="49" charset="0"/>
              <a:cs typeface="Courier New" panose="02070309020205020404" pitchFamily="49" charset="0"/>
            </a:endParaRPr>
          </a:p>
          <a:p>
            <a:pPr marL="0" indent="0">
              <a:buNone/>
            </a:pPr>
            <a:r>
              <a:rPr lang="en-US" sz="1400" dirty="0">
                <a:latin typeface="Lucida Console" panose="020B0609040504020204" pitchFamily="49" charset="0"/>
                <a:cs typeface="Courier New" panose="02070309020205020404" pitchFamily="49" charset="0"/>
              </a:rPr>
              <a:t> Add-Type -</a:t>
            </a:r>
            <a:r>
              <a:rPr lang="en-US" sz="1400" dirty="0" err="1">
                <a:latin typeface="Lucida Console" panose="020B0609040504020204" pitchFamily="49" charset="0"/>
                <a:cs typeface="Courier New" panose="02070309020205020404" pitchFamily="49" charset="0"/>
              </a:rPr>
              <a:t>AssemblyName</a:t>
            </a: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System.ServiceProcess</a:t>
            </a:r>
            <a:endParaRPr lang="en-US" sz="1400" dirty="0">
              <a:latin typeface="Lucida Console" panose="020B0609040504020204" pitchFamily="49" charset="0"/>
              <a:cs typeface="Courier New" panose="02070309020205020404" pitchFamily="49" charset="0"/>
            </a:endParaRPr>
          </a:p>
          <a:p>
            <a:pPr marL="0" indent="0">
              <a:buNone/>
            </a:pP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System.ServiceProcess.ServiceController</a:t>
            </a:r>
            <a:r>
              <a:rPr lang="en-US" sz="1400" dirty="0">
                <a:latin typeface="Lucida Console" panose="020B0609040504020204" pitchFamily="49" charset="0"/>
                <a:cs typeface="Courier New" panose="02070309020205020404" pitchFamily="49" charset="0"/>
              </a:rPr>
              <a:t>]::</a:t>
            </a:r>
            <a:r>
              <a:rPr lang="en-US" sz="1400" dirty="0" err="1">
                <a:latin typeface="Lucida Console" panose="020B0609040504020204" pitchFamily="49" charset="0"/>
                <a:cs typeface="Courier New" panose="02070309020205020404" pitchFamily="49" charset="0"/>
              </a:rPr>
              <a:t>GetDevices</a:t>
            </a:r>
            <a:r>
              <a:rPr lang="en-US" sz="1400" dirty="0">
                <a:latin typeface="Lucida Console" panose="020B0609040504020204" pitchFamily="49" charset="0"/>
                <a:cs typeface="Courier New" panose="02070309020205020404" pitchFamily="49" charset="0"/>
              </a:rPr>
              <a:t>($computer)</a:t>
            </a:r>
          </a:p>
          <a:p>
            <a:pPr marL="0" indent="0">
              <a:buNone/>
            </a:pPr>
            <a:r>
              <a:rPr lang="en-US" sz="1400" dirty="0">
                <a:latin typeface="Lucida Console" panose="020B0609040504020204" pitchFamily="49" charset="0"/>
                <a:cs typeface="Courier New" panose="02070309020205020404" pitchFamily="49" charset="0"/>
              </a:rPr>
              <a:t>} </a:t>
            </a:r>
          </a:p>
          <a:p>
            <a:pPr marL="0" indent="0">
              <a:buNone/>
            </a:pPr>
            <a:endParaRPr lang="en-US" sz="1400" dirty="0">
              <a:latin typeface="Lucida Console" panose="020B0609040504020204" pitchFamily="49" charset="0"/>
              <a:cs typeface="Courier New" panose="02070309020205020404" pitchFamily="49" charset="0"/>
            </a:endParaRPr>
          </a:p>
          <a:p>
            <a:pPr marL="0" indent="0">
              <a:buNone/>
            </a:pPr>
            <a:r>
              <a:rPr lang="en-US" sz="1400" dirty="0">
                <a:latin typeface="Lucida Console" panose="020B0609040504020204" pitchFamily="49" charset="0"/>
                <a:cs typeface="Courier New" panose="02070309020205020404" pitchFamily="49" charset="0"/>
              </a:rPr>
              <a:t>Get-</a:t>
            </a:r>
            <a:r>
              <a:rPr lang="en-US" sz="1400" dirty="0" err="1">
                <a:latin typeface="Lucida Console" panose="020B0609040504020204" pitchFamily="49" charset="0"/>
                <a:cs typeface="Courier New" panose="02070309020205020404" pitchFamily="49" charset="0"/>
              </a:rPr>
              <a:t>DeviceDriverService</a:t>
            </a:r>
            <a:r>
              <a:rPr lang="en-US" sz="1400" dirty="0">
                <a:latin typeface="Lucida Console" panose="020B0609040504020204" pitchFamily="49" charset="0"/>
                <a:cs typeface="Courier New" panose="02070309020205020404" pitchFamily="49" charset="0"/>
              </a:rPr>
              <a:t> -computer "Localhost" | </a:t>
            </a:r>
          </a:p>
          <a:p>
            <a:pPr marL="0" indent="0">
              <a:buNone/>
            </a:pPr>
            <a:r>
              <a:rPr lang="en-US" sz="1400" dirty="0">
                <a:latin typeface="Lucida Console" panose="020B0609040504020204" pitchFamily="49" charset="0"/>
                <a:cs typeface="Courier New" panose="02070309020205020404" pitchFamily="49" charset="0"/>
              </a:rPr>
              <a:t>  Select-Object -Property name, </a:t>
            </a:r>
            <a:r>
              <a:rPr lang="en-US" sz="1400" dirty="0" err="1">
                <a:latin typeface="Lucida Console" panose="020B0609040504020204" pitchFamily="49" charset="0"/>
                <a:cs typeface="Courier New" panose="02070309020205020404" pitchFamily="49" charset="0"/>
              </a:rPr>
              <a:t>displayname</a:t>
            </a: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servicetype</a:t>
            </a:r>
            <a:r>
              <a:rPr lang="en-US" sz="1400" dirty="0">
                <a:latin typeface="Lucida Console" panose="020B0609040504020204" pitchFamily="49" charset="0"/>
                <a:cs typeface="Courier New" panose="02070309020205020404" pitchFamily="49" charset="0"/>
              </a:rPr>
              <a:t>, status, </a:t>
            </a:r>
          </a:p>
          <a:p>
            <a:pPr marL="0" indent="0">
              <a:buNone/>
            </a:pP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DependentServices</a:t>
            </a: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ServicesDependOn</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      Out-</a:t>
            </a:r>
            <a:r>
              <a:rPr lang="en-US" sz="1400" dirty="0" err="1">
                <a:latin typeface="Lucida Console" panose="020B0609040504020204" pitchFamily="49" charset="0"/>
                <a:cs typeface="Courier New" panose="02070309020205020404" pitchFamily="49" charset="0"/>
              </a:rPr>
              <a:t>GridView</a:t>
            </a:r>
            <a:r>
              <a:rPr lang="en-US" sz="1400" dirty="0">
                <a:latin typeface="Lucida Console" panose="020B0609040504020204" pitchFamily="49" charset="0"/>
                <a:cs typeface="Courier New" panose="02070309020205020404" pitchFamily="49" charset="0"/>
              </a:rPr>
              <a:t> -Title "Device Driver Services"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824" y="3689759"/>
            <a:ext cx="63055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95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Demo: putting it all together</a:t>
            </a:r>
            <a:endParaRPr lang="en-US" dirty="0"/>
          </a:p>
        </p:txBody>
      </p:sp>
      <p:sp>
        <p:nvSpPr>
          <p:cNvPr id="3" name="Tijdelijke aanduiding voor inhoud 2"/>
          <p:cNvSpPr>
            <a:spLocks noGrp="1"/>
          </p:cNvSpPr>
          <p:nvPr>
            <p:ph idx="1"/>
          </p:nvPr>
        </p:nvSpPr>
        <p:spPr>
          <a:xfrm>
            <a:off x="855132" y="1124744"/>
            <a:ext cx="7831668" cy="5544616"/>
          </a:xfrm>
        </p:spPr>
        <p:txBody>
          <a:bodyPr>
            <a:normAutofit fontScale="62500" lnSpcReduction="20000"/>
          </a:bodyPr>
          <a:lstStyle/>
          <a:p>
            <a:pPr marL="0" indent="0">
              <a:buNone/>
            </a:pPr>
            <a:r>
              <a:rPr lang="en-US" b="1" dirty="0">
                <a:latin typeface="Courier New" panose="02070309020205020404" pitchFamily="49" charset="0"/>
                <a:cs typeface="Courier New" panose="02070309020205020404" pitchFamily="49" charset="0"/>
              </a:rPr>
              <a:t>$Excel = New-Object -</a:t>
            </a:r>
            <a:r>
              <a:rPr lang="en-US" b="1" dirty="0" err="1">
                <a:latin typeface="Courier New" panose="02070309020205020404" pitchFamily="49" charset="0"/>
                <a:cs typeface="Courier New" panose="02070309020205020404" pitchFamily="49" charset="0"/>
              </a:rPr>
              <a:t>ComObject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Excel.Application</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Excel.Visible</a:t>
            </a:r>
            <a:r>
              <a:rPr lang="en-US" b="1" dirty="0">
                <a:latin typeface="Courier New" panose="02070309020205020404" pitchFamily="49" charset="0"/>
                <a:cs typeface="Courier New" panose="02070309020205020404" pitchFamily="49" charset="0"/>
              </a:rPr>
              <a:t>=$True</a:t>
            </a:r>
          </a:p>
          <a:p>
            <a:pPr marL="0" indent="0">
              <a:buNone/>
            </a:pPr>
            <a:r>
              <a:rPr lang="en-US" b="1" dirty="0">
                <a:latin typeface="Courier New" panose="02070309020205020404" pitchFamily="49" charset="0"/>
                <a:cs typeface="Courier New" panose="02070309020205020404" pitchFamily="49" charset="0"/>
              </a:rPr>
              <a:t>$Workbook = $</a:t>
            </a:r>
            <a:r>
              <a:rPr lang="en-US" b="1" dirty="0" err="1">
                <a:latin typeface="Courier New" panose="02070309020205020404" pitchFamily="49" charset="0"/>
                <a:cs typeface="Courier New" panose="02070309020205020404" pitchFamily="49" charset="0"/>
              </a:rPr>
              <a:t>Excel.Workbooks.Add</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workbook.Worksheets.Item</a:t>
            </a:r>
            <a:r>
              <a:rPr lang="en-US" b="1" dirty="0">
                <a:latin typeface="Courier New" panose="02070309020205020404" pitchFamily="49" charset="0"/>
                <a:cs typeface="Courier New" panose="02070309020205020404" pitchFamily="49" charset="0"/>
              </a:rPr>
              <a:t>(1)</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diskSpacewksht.Name</a:t>
            </a:r>
            <a:r>
              <a:rPr lang="en-US" b="1" dirty="0">
                <a:latin typeface="Courier New" panose="02070309020205020404" pitchFamily="49" charset="0"/>
                <a:cs typeface="Courier New" panose="02070309020205020404" pitchFamily="49" charset="0"/>
              </a:rPr>
              <a:t> = 'DriveSpace'</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(1,1) = 'Caption'</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(1,2) = '</a:t>
            </a:r>
            <a:r>
              <a:rPr lang="en-US" b="1" dirty="0" err="1">
                <a:latin typeface="Courier New" panose="02070309020205020404" pitchFamily="49" charset="0"/>
                <a:cs typeface="Courier New" panose="02070309020205020404" pitchFamily="49" charset="0"/>
              </a:rPr>
              <a:t>DriveLetter</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(1,3) = 'Label'</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(1,4) = 'Size(GB)'</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(1,5) = '</a:t>
            </a:r>
            <a:r>
              <a:rPr lang="en-US" b="1" dirty="0" err="1">
                <a:latin typeface="Courier New" panose="02070309020205020404" pitchFamily="49" charset="0"/>
                <a:cs typeface="Courier New" panose="02070309020205020404" pitchFamily="49" charset="0"/>
              </a:rPr>
              <a:t>FreeSpace</a:t>
            </a:r>
            <a:r>
              <a:rPr lang="en-US" b="1" dirty="0">
                <a:latin typeface="Courier New" panose="02070309020205020404" pitchFamily="49" charset="0"/>
                <a:cs typeface="Courier New" panose="02070309020205020404" pitchFamily="49" charset="0"/>
              </a:rPr>
              <a:t>(GB)'</a:t>
            </a:r>
          </a:p>
          <a:p>
            <a:pPr marL="0" indent="0">
              <a:buNone/>
            </a:pPr>
            <a:r>
              <a:rPr lang="en-US" b="1" dirty="0">
                <a:latin typeface="Courier New" panose="02070309020205020404" pitchFamily="49" charset="0"/>
                <a:cs typeface="Courier New" panose="02070309020205020404" pitchFamily="49" charset="0"/>
              </a:rPr>
              <a:t>$row = 2</a:t>
            </a:r>
          </a:p>
          <a:p>
            <a:pPr marL="0" indent="0">
              <a:buNone/>
            </a:pPr>
            <a:r>
              <a:rPr lang="en-US" b="1" dirty="0">
                <a:latin typeface="Courier New" panose="02070309020205020404" pitchFamily="49" charset="0"/>
                <a:cs typeface="Courier New" panose="02070309020205020404" pitchFamily="49" charset="0"/>
              </a:rPr>
              <a:t>Get-</a:t>
            </a:r>
            <a:r>
              <a:rPr lang="en-US" b="1" dirty="0" err="1">
                <a:latin typeface="Courier New" panose="02070309020205020404" pitchFamily="49" charset="0"/>
                <a:cs typeface="Courier New" panose="02070309020205020404" pitchFamily="49" charset="0"/>
              </a:rPr>
              <a:t>CimInstance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 Win32_Volume | </a:t>
            </a:r>
            <a:r>
              <a:rPr lang="en-US" b="1" dirty="0" err="1">
                <a:latin typeface="Courier New" panose="02070309020205020404" pitchFamily="49" charset="0"/>
                <a:cs typeface="Courier New" panose="02070309020205020404" pitchFamily="49" charset="0"/>
              </a:rPr>
              <a:t>ForEach</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($row,1) = $_.Caption</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($row,2) = $_.</a:t>
            </a:r>
            <a:r>
              <a:rPr lang="en-US" b="1" dirty="0" err="1">
                <a:latin typeface="Courier New" panose="02070309020205020404" pitchFamily="49" charset="0"/>
                <a:cs typeface="Courier New" panose="02070309020205020404" pitchFamily="49" charset="0"/>
              </a:rPr>
              <a:t>DriveLetter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($row,3) = $_.Label</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($row,4) = ($_.Capacity /1GB)</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diskSpacewksht.Cells.Item</a:t>
            </a:r>
            <a:r>
              <a:rPr lang="en-US" b="1" dirty="0">
                <a:latin typeface="Courier New" panose="02070309020205020404" pitchFamily="49" charset="0"/>
                <a:cs typeface="Courier New" panose="02070309020205020404" pitchFamily="49" charset="0"/>
              </a:rPr>
              <a:t>($row,5) = ($_.</a:t>
            </a:r>
            <a:r>
              <a:rPr lang="en-US" b="1" dirty="0" err="1">
                <a:latin typeface="Courier New" panose="02070309020205020404" pitchFamily="49" charset="0"/>
                <a:cs typeface="Courier New" panose="02070309020205020404" pitchFamily="49" charset="0"/>
              </a:rPr>
              <a:t>FreeSpace</a:t>
            </a:r>
            <a:r>
              <a:rPr lang="en-US" b="1" dirty="0">
                <a:latin typeface="Courier New" panose="02070309020205020404" pitchFamily="49" charset="0"/>
                <a:cs typeface="Courier New" panose="02070309020205020404" pitchFamily="49" charset="0"/>
              </a:rPr>
              <a:t> /1GB)</a:t>
            </a:r>
          </a:p>
          <a:p>
            <a:pPr marL="0" indent="0">
              <a:buNone/>
            </a:pPr>
            <a:r>
              <a:rPr lang="en-US" b="1" dirty="0">
                <a:latin typeface="Courier New" panose="02070309020205020404" pitchFamily="49" charset="0"/>
                <a:cs typeface="Courier New" panose="02070309020205020404" pitchFamily="49" charset="0"/>
              </a:rPr>
              <a:t>    $row++</a:t>
            </a:r>
          </a:p>
          <a:p>
            <a:pPr marL="0" indent="0">
              <a:buNone/>
            </a:pP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usedRange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diskSpacewksht.UsedRange</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usedRange.EntireColumn.AutoFit</a:t>
            </a:r>
            <a:r>
              <a:rPr lang="en-US" b="1" dirty="0">
                <a:latin typeface="Courier New" panose="02070309020205020404" pitchFamily="49" charset="0"/>
                <a:cs typeface="Courier New" panose="02070309020205020404" pitchFamily="49" charset="0"/>
              </a:rPr>
              <a:t>() | Out-Null</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Excel.DisplayAlerts</a:t>
            </a:r>
            <a:r>
              <a:rPr lang="en-US" b="1" dirty="0">
                <a:latin typeface="Courier New" panose="02070309020205020404" pitchFamily="49" charset="0"/>
                <a:cs typeface="Courier New" panose="02070309020205020404" pitchFamily="49" charset="0"/>
              </a:rPr>
              <a:t> = $False</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workbook.SaveAs</a:t>
            </a:r>
            <a:r>
              <a:rPr lang="en-US" b="1" dirty="0">
                <a:latin typeface="Courier New" panose="02070309020205020404" pitchFamily="49" charset="0"/>
                <a:cs typeface="Courier New" panose="02070309020205020404" pitchFamily="49" charset="0"/>
              </a:rPr>
              <a:t>("C:\temp\DiskSpace.xlsx")</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Excel.Quit</a:t>
            </a: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531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is </a:t>
            </a:r>
            <a:r>
              <a:rPr lang="nl-NL" dirty="0" err="1" smtClean="0"/>
              <a:t>PowerShell</a:t>
            </a:r>
            <a:endParaRPr lang="nl-NL" sz="1800" dirty="0"/>
          </a:p>
        </p:txBody>
      </p:sp>
      <p:sp>
        <p:nvSpPr>
          <p:cNvPr id="3" name="Content Placeholder 2"/>
          <p:cNvSpPr>
            <a:spLocks noGrp="1"/>
          </p:cNvSpPr>
          <p:nvPr>
            <p:ph idx="1"/>
          </p:nvPr>
        </p:nvSpPr>
        <p:spPr/>
        <p:txBody>
          <a:bodyPr>
            <a:normAutofit/>
          </a:bodyPr>
          <a:lstStyle/>
          <a:p>
            <a:r>
              <a:rPr lang="nl-NL" dirty="0" smtClean="0"/>
              <a:t>Een object </a:t>
            </a:r>
            <a:r>
              <a:rPr lang="nl-NL" i="1" dirty="0" err="1" smtClean="0"/>
              <a:t>centric</a:t>
            </a:r>
            <a:r>
              <a:rPr lang="nl-NL" dirty="0" smtClean="0"/>
              <a:t> shell</a:t>
            </a:r>
          </a:p>
          <a:p>
            <a:r>
              <a:rPr lang="nl-NL" dirty="0" smtClean="0"/>
              <a:t>Een script taal</a:t>
            </a:r>
          </a:p>
          <a:p>
            <a:r>
              <a:rPr lang="nl-NL" dirty="0" err="1" smtClean="0"/>
              <a:t>Here</a:t>
            </a:r>
            <a:r>
              <a:rPr lang="nl-NL" dirty="0" smtClean="0"/>
              <a:t> </a:t>
            </a:r>
            <a:r>
              <a:rPr lang="nl-NL" dirty="0" err="1" smtClean="0"/>
              <a:t>to</a:t>
            </a:r>
            <a:r>
              <a:rPr lang="nl-NL" dirty="0" smtClean="0"/>
              <a:t> </a:t>
            </a:r>
            <a:r>
              <a:rPr lang="nl-NL" dirty="0" err="1" smtClean="0"/>
              <a:t>stay</a:t>
            </a:r>
            <a:endParaRPr lang="nl-NL" dirty="0" smtClean="0"/>
          </a:p>
          <a:p>
            <a:pPr lvl="1"/>
            <a:r>
              <a:rPr lang="nl-NL" dirty="0" smtClean="0"/>
              <a:t>Microsoft strategische keuze voor management tool van de toekomst</a:t>
            </a:r>
          </a:p>
        </p:txBody>
      </p:sp>
    </p:spTree>
    <p:extLst>
      <p:ext uri="{BB962C8B-B14F-4D97-AF65-F5344CB8AC3E}">
        <p14:creationId xmlns:p14="http://schemas.microsoft.com/office/powerpoint/2010/main" val="99935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paradigm</a:t>
            </a:r>
            <a:endParaRPr lang="en-US" dirty="0"/>
          </a:p>
        </p:txBody>
      </p:sp>
      <p:sp>
        <p:nvSpPr>
          <p:cNvPr id="3" name="Content Placeholder 2"/>
          <p:cNvSpPr>
            <a:spLocks noGrp="1"/>
          </p:cNvSpPr>
          <p:nvPr>
            <p:ph idx="1"/>
          </p:nvPr>
        </p:nvSpPr>
        <p:spPr>
          <a:xfrm>
            <a:off x="855132" y="1600201"/>
            <a:ext cx="7831668" cy="4637111"/>
          </a:xfrm>
        </p:spPr>
        <p:txBody>
          <a:bodyPr>
            <a:normAutofit/>
          </a:bodyPr>
          <a:lstStyle/>
          <a:p>
            <a:r>
              <a:rPr lang="en-US" dirty="0" smtClean="0"/>
              <a:t>Enterprise efficiency &amp; automation don’t scale on a GUI</a:t>
            </a:r>
          </a:p>
          <a:p>
            <a:r>
              <a:rPr lang="en-US" dirty="0" smtClean="0"/>
              <a:t>Jeffrey </a:t>
            </a:r>
            <a:r>
              <a:rPr lang="en-US" dirty="0" err="1" smtClean="0"/>
              <a:t>Snover</a:t>
            </a:r>
            <a:r>
              <a:rPr lang="en-US" dirty="0" smtClean="0"/>
              <a:t> (Monad / PowerShell inventor) : </a:t>
            </a:r>
            <a:br>
              <a:rPr lang="en-US" dirty="0" smtClean="0"/>
            </a:br>
            <a:r>
              <a:rPr lang="en-US" dirty="0" smtClean="0"/>
              <a:t>Think – Type – Get</a:t>
            </a:r>
          </a:p>
          <a:p>
            <a:r>
              <a:rPr lang="en-US" dirty="0" err="1" smtClean="0"/>
              <a:t>CmdLets</a:t>
            </a:r>
            <a:r>
              <a:rPr lang="en-US" dirty="0" smtClean="0"/>
              <a:t> : </a:t>
            </a:r>
            <a:r>
              <a:rPr lang="en-US" dirty="0" smtClean="0"/>
              <a:t>Verb-noun</a:t>
            </a:r>
          </a:p>
          <a:p>
            <a:pPr lvl="1"/>
            <a:r>
              <a:rPr lang="nl-NL" dirty="0" err="1" smtClean="0"/>
              <a:t>Verb</a:t>
            </a:r>
            <a:r>
              <a:rPr lang="nl-NL" dirty="0" smtClean="0"/>
              <a:t> - </a:t>
            </a:r>
            <a:r>
              <a:rPr lang="nl-NL" dirty="0" err="1" smtClean="0"/>
              <a:t>fixed</a:t>
            </a:r>
            <a:r>
              <a:rPr lang="nl-NL" dirty="0" smtClean="0"/>
              <a:t> set of </a:t>
            </a:r>
            <a:r>
              <a:rPr lang="nl-NL" dirty="0" err="1" smtClean="0"/>
              <a:t>verbs</a:t>
            </a:r>
            <a:r>
              <a:rPr lang="nl-NL" dirty="0" smtClean="0"/>
              <a:t> </a:t>
            </a:r>
            <a:r>
              <a:rPr lang="nl-NL" dirty="0" err="1" smtClean="0"/>
              <a:t>to</a:t>
            </a:r>
            <a:r>
              <a:rPr lang="nl-NL" dirty="0" smtClean="0"/>
              <a:t> keep </a:t>
            </a:r>
            <a:r>
              <a:rPr lang="nl-NL" dirty="0" err="1" smtClean="0"/>
              <a:t>it</a:t>
            </a:r>
            <a:r>
              <a:rPr lang="nl-NL" dirty="0" smtClean="0"/>
              <a:t> </a:t>
            </a:r>
            <a:r>
              <a:rPr lang="nl-NL" dirty="0" err="1" smtClean="0"/>
              <a:t>simple</a:t>
            </a:r>
            <a:endParaRPr lang="nl-NL" dirty="0" smtClean="0"/>
          </a:p>
          <a:p>
            <a:pPr lvl="1"/>
            <a:r>
              <a:rPr lang="nl-NL" dirty="0" err="1" smtClean="0"/>
              <a:t>Noun</a:t>
            </a:r>
            <a:r>
              <a:rPr lang="nl-NL" dirty="0" smtClean="0"/>
              <a:t> - </a:t>
            </a:r>
            <a:r>
              <a:rPr lang="nl-NL" dirty="0" err="1" smtClean="0"/>
              <a:t>Singular</a:t>
            </a:r>
            <a:r>
              <a:rPr lang="nl-NL" dirty="0" smtClean="0"/>
              <a:t>!</a:t>
            </a:r>
            <a:endParaRPr lang="en-US" dirty="0" smtClean="0"/>
          </a:p>
          <a:p>
            <a:r>
              <a:rPr lang="en-US" dirty="0" smtClean="0"/>
              <a:t>Objects </a:t>
            </a:r>
            <a:r>
              <a:rPr lang="en-US" dirty="0" err="1" smtClean="0"/>
              <a:t>ipv</a:t>
            </a:r>
            <a:r>
              <a:rPr lang="en-US" dirty="0" smtClean="0"/>
              <a:t> </a:t>
            </a:r>
            <a:r>
              <a:rPr lang="en-US" dirty="0" err="1" smtClean="0"/>
              <a:t>tekst</a:t>
            </a:r>
            <a:endParaRPr lang="en-US" dirty="0" smtClean="0"/>
          </a:p>
          <a:p>
            <a:r>
              <a:rPr lang="en-US" dirty="0" smtClean="0"/>
              <a:t>Management console, Object centered Management Engine </a:t>
            </a:r>
            <a:r>
              <a:rPr lang="en-US" dirty="0" err="1" smtClean="0"/>
              <a:t>bovenop</a:t>
            </a:r>
            <a:r>
              <a:rPr lang="en-US" dirty="0" smtClean="0"/>
              <a:t> .NET framework</a:t>
            </a:r>
          </a:p>
          <a:p>
            <a:r>
              <a:rPr lang="en-US" dirty="0" smtClean="0"/>
              <a:t>Scripting language</a:t>
            </a:r>
          </a:p>
          <a:p>
            <a:r>
              <a:rPr lang="en-US" dirty="0" err="1" smtClean="0"/>
              <a:t>Snapin</a:t>
            </a:r>
            <a:r>
              <a:rPr lang="en-US" dirty="0" smtClean="0"/>
              <a:t> / module support</a:t>
            </a:r>
            <a:endParaRPr lang="en-US" dirty="0"/>
          </a:p>
        </p:txBody>
      </p:sp>
    </p:spTree>
    <p:extLst>
      <p:ext uri="{BB962C8B-B14F-4D97-AF65-F5344CB8AC3E}">
        <p14:creationId xmlns:p14="http://schemas.microsoft.com/office/powerpoint/2010/main" val="3889386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PowerShell Management Engine</a:t>
            </a:r>
            <a:endParaRPr lang="en-US"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582175090"/>
              </p:ext>
            </p:extLst>
          </p:nvPr>
        </p:nvGraphicFramePr>
        <p:xfrm>
          <a:off x="855663" y="1600200"/>
          <a:ext cx="7831137" cy="4421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720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Is PowerShell for you ?</a:t>
            </a:r>
            <a:endParaRPr lang="en-US"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4020628332"/>
              </p:ext>
            </p:extLst>
          </p:nvPr>
        </p:nvGraphicFramePr>
        <p:xfrm>
          <a:off x="855663" y="1600200"/>
          <a:ext cx="7831137" cy="4421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061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a:xfrm>
            <a:off x="827584" y="2132856"/>
            <a:ext cx="7831668" cy="3024336"/>
          </a:xfrm>
        </p:spPr>
        <p:txBody>
          <a:bodyPr>
            <a:normAutofit/>
          </a:bodyPr>
          <a:lstStyle/>
          <a:p>
            <a:pPr marL="0" indent="0" algn="ctr">
              <a:buNone/>
            </a:pPr>
            <a:r>
              <a:rPr lang="en-US" sz="4400" dirty="0" smtClean="0"/>
              <a:t>“ it is not a matter of  ‘if’  you’ll be using PowerShell, only a matter of ‘when’  “</a:t>
            </a:r>
            <a:endParaRPr lang="en-US" sz="4400" dirty="0"/>
          </a:p>
        </p:txBody>
      </p:sp>
    </p:spTree>
    <p:extLst>
      <p:ext uri="{BB962C8B-B14F-4D97-AF65-F5344CB8AC3E}">
        <p14:creationId xmlns:p14="http://schemas.microsoft.com/office/powerpoint/2010/main" val="2877442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bird ? Is it a plane? NO! it is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765" y="1600200"/>
            <a:ext cx="6056933" cy="44211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411" y="4149250"/>
            <a:ext cx="2495550" cy="1838325"/>
          </a:xfrm>
          <a:prstGeom prst="rect">
            <a:avLst/>
          </a:prstGeom>
        </p:spPr>
      </p:pic>
    </p:spTree>
    <p:extLst>
      <p:ext uri="{BB962C8B-B14F-4D97-AF65-F5344CB8AC3E}">
        <p14:creationId xmlns:p14="http://schemas.microsoft.com/office/powerpoint/2010/main" val="74191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t>
            </a:r>
            <a:r>
              <a:rPr lang="en-US" dirty="0" err="1" smtClean="0"/>
              <a:t>Applicatie</a:t>
            </a:r>
            <a:r>
              <a:rPr lang="en-US" dirty="0" smtClean="0"/>
              <a:t> support … </a:t>
            </a:r>
            <a:r>
              <a:rPr lang="en-US" dirty="0" err="1" smtClean="0"/>
              <a:t>eva</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7061841"/>
              </p:ext>
            </p:extLst>
          </p:nvPr>
        </p:nvGraphicFramePr>
        <p:xfrm>
          <a:off x="855663" y="1196752"/>
          <a:ext cx="7831135" cy="5648960"/>
        </p:xfrm>
        <a:graphic>
          <a:graphicData uri="http://schemas.openxmlformats.org/drawingml/2006/table">
            <a:tbl>
              <a:tblPr firstRow="1" bandRow="1">
                <a:tableStyleId>{5C22544A-7EE6-4342-B048-85BDC9FD1C3A}</a:tableStyleId>
              </a:tblPr>
              <a:tblGrid>
                <a:gridCol w="3788345"/>
                <a:gridCol w="864096"/>
                <a:gridCol w="864096"/>
                <a:gridCol w="864096"/>
                <a:gridCol w="1450502"/>
              </a:tblGrid>
              <a:tr h="370840">
                <a:tc>
                  <a:txBody>
                    <a:bodyPr/>
                    <a:lstStyle/>
                    <a:p>
                      <a:pPr algn="ctr"/>
                      <a:r>
                        <a:rPr lang="en-US" sz="1200" dirty="0">
                          <a:effectLst/>
                        </a:rPr>
                        <a:t>Application</a:t>
                      </a:r>
                    </a:p>
                  </a:txBody>
                  <a:tcPr marR="200025" anchor="ctr"/>
                </a:tc>
                <a:tc>
                  <a:txBody>
                    <a:bodyPr/>
                    <a:lstStyle/>
                    <a:p>
                      <a:pPr algn="ctr"/>
                      <a:r>
                        <a:rPr lang="en-US" sz="1200">
                          <a:effectLst/>
                        </a:rPr>
                        <a:t>Version</a:t>
                      </a:r>
                    </a:p>
                  </a:txBody>
                  <a:tcPr marR="200025" anchor="ctr"/>
                </a:tc>
                <a:tc>
                  <a:txBody>
                    <a:bodyPr/>
                    <a:lstStyle/>
                    <a:p>
                      <a:pPr algn="ctr"/>
                      <a:r>
                        <a:rPr lang="en-US" sz="1200" dirty="0" err="1">
                          <a:effectLst/>
                        </a:rPr>
                        <a:t>Cmdlets</a:t>
                      </a:r>
                      <a:endParaRPr lang="en-US" sz="1200" dirty="0">
                        <a:effectLst/>
                      </a:endParaRPr>
                    </a:p>
                  </a:txBody>
                  <a:tcPr marR="200025" anchor="ctr"/>
                </a:tc>
                <a:tc>
                  <a:txBody>
                    <a:bodyPr/>
                    <a:lstStyle/>
                    <a:p>
                      <a:pPr algn="ctr"/>
                      <a:r>
                        <a:rPr lang="en-US" sz="1200">
                          <a:effectLst/>
                        </a:rPr>
                        <a:t>Provider</a:t>
                      </a:r>
                    </a:p>
                  </a:txBody>
                  <a:tcPr marR="200025" anchor="ctr"/>
                </a:tc>
                <a:tc>
                  <a:txBody>
                    <a:bodyPr/>
                    <a:lstStyle/>
                    <a:p>
                      <a:pPr algn="ctr"/>
                      <a:r>
                        <a:rPr lang="en-US" sz="1200">
                          <a:effectLst/>
                        </a:rPr>
                        <a:t>Management GUI</a:t>
                      </a:r>
                    </a:p>
                  </a:txBody>
                  <a:tcPr marR="200025" anchor="ctr"/>
                </a:tc>
              </a:tr>
              <a:tr h="370840">
                <a:tc>
                  <a:txBody>
                    <a:bodyPr/>
                    <a:lstStyle/>
                    <a:p>
                      <a:r>
                        <a:rPr lang="en-US" sz="1200" u="none" strike="noStrike">
                          <a:solidFill>
                            <a:srgbClr val="0B0080"/>
                          </a:solidFill>
                          <a:effectLst/>
                          <a:hlinkClick r:id="rId2" tooltip="Microsoft Windows"/>
                        </a:rPr>
                        <a:t>Windows Server</a:t>
                      </a:r>
                      <a:endParaRPr lang="en-US" sz="1200">
                        <a:effectLst/>
                      </a:endParaRPr>
                    </a:p>
                  </a:txBody>
                  <a:tcPr anchor="ctr"/>
                </a:tc>
                <a:tc>
                  <a:txBody>
                    <a:bodyPr/>
                    <a:lstStyle/>
                    <a:p>
                      <a:r>
                        <a:rPr lang="en-US" sz="1200" u="none" strike="noStrike">
                          <a:solidFill>
                            <a:srgbClr val="0B0080"/>
                          </a:solidFill>
                          <a:effectLst/>
                          <a:hlinkClick r:id="rId3" tooltip="Windows Server 2008"/>
                        </a:rPr>
                        <a:t>2008</a:t>
                      </a:r>
                      <a:endParaRPr lang="en-US" sz="1200">
                        <a:effectLst/>
                      </a:endParaRPr>
                    </a:p>
                  </a:txBody>
                  <a:tcPr anchor="ctr"/>
                </a:tc>
                <a:tc>
                  <a:txBody>
                    <a:bodyPr/>
                    <a:lstStyle/>
                    <a:p>
                      <a:pPr algn="ctr" fontAlgn="ctr"/>
                      <a:r>
                        <a:rPr lang="en-US" sz="1200">
                          <a:effectLst/>
                        </a:rPr>
                        <a:t>Yes</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4" tooltip="Windows Compute Cluster Server"/>
                        </a:rPr>
                        <a:t>Windows Compute Cluster Server</a:t>
                      </a:r>
                      <a:endParaRPr lang="en-US" sz="1200">
                        <a:effectLst/>
                      </a:endParaRPr>
                    </a:p>
                  </a:txBody>
                  <a:tcPr anchor="ctr"/>
                </a:tc>
                <a:tc>
                  <a:txBody>
                    <a:bodyPr/>
                    <a:lstStyle/>
                    <a:p>
                      <a:r>
                        <a:rPr lang="en-US" sz="1200">
                          <a:effectLst/>
                        </a:rPr>
                        <a:t>2007</a:t>
                      </a:r>
                    </a:p>
                  </a:txBody>
                  <a:tcPr anchor="ctr"/>
                </a:tc>
                <a:tc>
                  <a:txBody>
                    <a:bodyPr/>
                    <a:lstStyle/>
                    <a:p>
                      <a:pPr algn="ctr" fontAlgn="ctr"/>
                      <a:r>
                        <a:rPr lang="en-US" sz="1200">
                          <a:effectLst/>
                        </a:rPr>
                        <a:t>Yes</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5" tooltip="Windows 7"/>
                        </a:rPr>
                        <a:t>Windows 7</a:t>
                      </a:r>
                      <a:r>
                        <a:rPr lang="en-US" sz="1200">
                          <a:effectLst/>
                        </a:rPr>
                        <a:t> Troubleshooting Center</a:t>
                      </a:r>
                      <a:r>
                        <a:rPr lang="en-US" sz="1200" b="0" i="0" u="none" strike="noStrike" baseline="30000">
                          <a:solidFill>
                            <a:srgbClr val="0B0080"/>
                          </a:solidFill>
                          <a:effectLst/>
                          <a:hlinkClick r:id="rId6"/>
                        </a:rPr>
                        <a:t>[76]</a:t>
                      </a:r>
                      <a:endParaRPr lang="en-US" sz="1200">
                        <a:effectLst/>
                      </a:endParaRPr>
                    </a:p>
                  </a:txBody>
                  <a:tcPr anchor="ctr"/>
                </a:tc>
                <a:tc>
                  <a:txBody>
                    <a:bodyPr/>
                    <a:lstStyle/>
                    <a:p>
                      <a:r>
                        <a:rPr lang="en-US" sz="1200">
                          <a:effectLst/>
                        </a:rPr>
                        <a:t>6.1</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c>
                  <a:txBody>
                    <a:bodyPr/>
                    <a:lstStyle/>
                    <a:p>
                      <a:pPr algn="ctr" fontAlgn="ctr"/>
                      <a:r>
                        <a:rPr lang="en-US" sz="1200">
                          <a:effectLst/>
                        </a:rPr>
                        <a:t>Yes</a:t>
                      </a:r>
                    </a:p>
                  </a:txBody>
                  <a:tcPr anchor="ctr"/>
                </a:tc>
              </a:tr>
              <a:tr h="370840">
                <a:tc>
                  <a:txBody>
                    <a:bodyPr/>
                    <a:lstStyle/>
                    <a:p>
                      <a:r>
                        <a:rPr lang="en-US" sz="1200" u="none" strike="noStrike">
                          <a:solidFill>
                            <a:srgbClr val="0B0080"/>
                          </a:solidFill>
                          <a:effectLst/>
                          <a:hlinkClick r:id="rId7" tooltip="VMware vSphere"/>
                        </a:rPr>
                        <a:t>VMware vSphere</a:t>
                      </a:r>
                      <a:r>
                        <a:rPr lang="en-US" sz="1200">
                          <a:effectLst/>
                        </a:rPr>
                        <a:t> PowerCLI</a:t>
                      </a:r>
                      <a:r>
                        <a:rPr lang="en-US" sz="1200" b="0" i="0" u="none" strike="noStrike" baseline="30000">
                          <a:solidFill>
                            <a:srgbClr val="0B0080"/>
                          </a:solidFill>
                          <a:effectLst/>
                          <a:hlinkClick r:id="rId8"/>
                        </a:rPr>
                        <a:t>[74]</a:t>
                      </a:r>
                      <a:endParaRPr lang="en-US" sz="1200">
                        <a:effectLst/>
                      </a:endParaRPr>
                    </a:p>
                  </a:txBody>
                  <a:tcPr anchor="ctr"/>
                </a:tc>
                <a:tc>
                  <a:txBody>
                    <a:bodyPr/>
                    <a:lstStyle/>
                    <a:p>
                      <a:r>
                        <a:rPr lang="en-US" sz="1200">
                          <a:effectLst/>
                        </a:rPr>
                        <a:t>5.8 R1</a:t>
                      </a:r>
                    </a:p>
                  </a:txBody>
                  <a:tcPr anchor="ctr"/>
                </a:tc>
                <a:tc>
                  <a:txBody>
                    <a:bodyPr/>
                    <a:lstStyle/>
                    <a:p>
                      <a:pPr algn="ctr" fontAlgn="ctr"/>
                      <a:r>
                        <a:rPr lang="en-US" sz="1200">
                          <a:effectLst/>
                        </a:rPr>
                        <a:t>426</a:t>
                      </a:r>
                    </a:p>
                  </a:txBody>
                  <a:tcPr anchor="ctr"/>
                </a:tc>
                <a:tc>
                  <a:txBody>
                    <a:bodyPr/>
                    <a:lstStyle/>
                    <a:p>
                      <a:pPr algn="ctr" fontAlgn="ctr"/>
                      <a:r>
                        <a:rPr lang="en-US" sz="1200">
                          <a:effectLst/>
                        </a:rPr>
                        <a:t>No</a:t>
                      </a:r>
                    </a:p>
                  </a:txBody>
                  <a:tcPr anchor="ctr"/>
                </a:tc>
                <a:tc>
                  <a:txBody>
                    <a:bodyPr/>
                    <a:lstStyle/>
                    <a:p>
                      <a:pPr algn="ctr" fontAlgn="ctr"/>
                      <a:r>
                        <a:rPr lang="en-US" sz="1200">
                          <a:effectLst/>
                        </a:rPr>
                        <a:t>Yes</a:t>
                      </a:r>
                    </a:p>
                  </a:txBody>
                  <a:tcPr anchor="ctr"/>
                </a:tc>
              </a:tr>
              <a:tr h="370840">
                <a:tc>
                  <a:txBody>
                    <a:bodyPr/>
                    <a:lstStyle/>
                    <a:p>
                      <a:r>
                        <a:rPr lang="en-US" sz="1200" u="none" strike="noStrike" dirty="0">
                          <a:solidFill>
                            <a:srgbClr val="0B0080"/>
                          </a:solidFill>
                          <a:effectLst/>
                          <a:hlinkClick r:id="rId9" tooltip="System Center Virtual Machine Manager"/>
                        </a:rPr>
                        <a:t>System Center Virtual Machine Manager</a:t>
                      </a:r>
                      <a:endParaRPr lang="en-US" sz="1200" dirty="0">
                        <a:effectLst/>
                      </a:endParaRPr>
                    </a:p>
                  </a:txBody>
                  <a:tcPr anchor="ctr"/>
                </a:tc>
                <a:tc>
                  <a:txBody>
                    <a:bodyPr/>
                    <a:lstStyle/>
                    <a:p>
                      <a:r>
                        <a:rPr lang="en-US" sz="1200">
                          <a:effectLst/>
                        </a:rPr>
                        <a:t>2007</a:t>
                      </a:r>
                    </a:p>
                  </a:txBody>
                  <a:tcPr anchor="ctr"/>
                </a:tc>
                <a:tc>
                  <a:txBody>
                    <a:bodyPr/>
                    <a:lstStyle/>
                    <a:p>
                      <a:pPr algn="ctr" fontAlgn="ctr"/>
                      <a:r>
                        <a:rPr lang="en-US" sz="1200">
                          <a:effectLst/>
                        </a:rPr>
                        <a:t>Yes</a:t>
                      </a:r>
                    </a:p>
                  </a:txBody>
                  <a:tcPr anchor="ctr"/>
                </a:tc>
                <a:tc>
                  <a:txBody>
                    <a:bodyPr/>
                    <a:lstStyle/>
                    <a:p>
                      <a:pPr algn="ctr" fontAlgn="ctr"/>
                      <a:r>
                        <a:rPr lang="en-US" sz="1200">
                          <a:effectLst/>
                        </a:rPr>
                        <a:t>Yes</a:t>
                      </a:r>
                    </a:p>
                  </a:txBody>
                  <a:tcPr anchor="ctr"/>
                </a:tc>
                <a:tc>
                  <a:txBody>
                    <a:bodyPr/>
                    <a:lstStyle/>
                    <a:p>
                      <a:pPr algn="ctr" fontAlgn="ctr"/>
                      <a:r>
                        <a:rPr lang="en-US" sz="1200">
                          <a:effectLst/>
                        </a:rPr>
                        <a:t>Yes</a:t>
                      </a:r>
                    </a:p>
                  </a:txBody>
                  <a:tcPr anchor="ctr"/>
                </a:tc>
              </a:tr>
              <a:tr h="370840">
                <a:tc>
                  <a:txBody>
                    <a:bodyPr/>
                    <a:lstStyle/>
                    <a:p>
                      <a:r>
                        <a:rPr lang="en-US" sz="1200" u="none" strike="noStrike">
                          <a:solidFill>
                            <a:srgbClr val="0B0080"/>
                          </a:solidFill>
                          <a:effectLst/>
                          <a:hlinkClick r:id="rId10" tooltip="System Center Operations Manager"/>
                        </a:rPr>
                        <a:t>System Center Operations Manager</a:t>
                      </a:r>
                      <a:endParaRPr lang="en-US" sz="1200">
                        <a:effectLst/>
                      </a:endParaRPr>
                    </a:p>
                  </a:txBody>
                  <a:tcPr anchor="ctr"/>
                </a:tc>
                <a:tc>
                  <a:txBody>
                    <a:bodyPr/>
                    <a:lstStyle/>
                    <a:p>
                      <a:r>
                        <a:rPr lang="en-US" sz="1200">
                          <a:effectLst/>
                        </a:rPr>
                        <a:t>2007</a:t>
                      </a:r>
                    </a:p>
                  </a:txBody>
                  <a:tcPr anchor="ctr"/>
                </a:tc>
                <a:tc>
                  <a:txBody>
                    <a:bodyPr/>
                    <a:lstStyle/>
                    <a:p>
                      <a:pPr algn="ctr" fontAlgn="ctr"/>
                      <a:r>
                        <a:rPr lang="en-US" sz="1200">
                          <a:effectLst/>
                        </a:rPr>
                        <a:t>74</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11" tooltip="System Center Data Protection Manager"/>
                        </a:rPr>
                        <a:t>System Center Data Protection Manager</a:t>
                      </a:r>
                      <a:endParaRPr lang="en-US" sz="1200">
                        <a:effectLst/>
                      </a:endParaRPr>
                    </a:p>
                  </a:txBody>
                  <a:tcPr anchor="ctr"/>
                </a:tc>
                <a:tc>
                  <a:txBody>
                    <a:bodyPr/>
                    <a:lstStyle/>
                    <a:p>
                      <a:r>
                        <a:rPr lang="en-US" sz="1200">
                          <a:effectLst/>
                        </a:rPr>
                        <a:t>2007</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12" tooltip="System Center Configuration Manager"/>
                        </a:rPr>
                        <a:t>System Center Configuration Manager</a:t>
                      </a:r>
                      <a:endParaRPr lang="en-US" sz="1200">
                        <a:effectLst/>
                      </a:endParaRPr>
                    </a:p>
                  </a:txBody>
                  <a:tcPr anchor="ctr"/>
                </a:tc>
                <a:tc>
                  <a:txBody>
                    <a:bodyPr/>
                    <a:lstStyle/>
                    <a:p>
                      <a:r>
                        <a:rPr lang="en-US" sz="1200">
                          <a:effectLst/>
                        </a:rPr>
                        <a:t>2012 R2</a:t>
                      </a:r>
                    </a:p>
                  </a:txBody>
                  <a:tcPr anchor="ctr"/>
                </a:tc>
                <a:tc>
                  <a:txBody>
                    <a:bodyPr/>
                    <a:lstStyle/>
                    <a:p>
                      <a:pPr algn="ctr" fontAlgn="ctr"/>
                      <a:r>
                        <a:rPr lang="en-US" sz="1200">
                          <a:effectLst/>
                        </a:rPr>
                        <a:t>400+</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r>
              <a:tr h="370840">
                <a:tc>
                  <a:txBody>
                    <a:bodyPr/>
                    <a:lstStyle/>
                    <a:p>
                      <a:r>
                        <a:rPr lang="en-US" sz="1200">
                          <a:effectLst/>
                        </a:rPr>
                        <a:t>Special Operations Software Specops Command</a:t>
                      </a:r>
                      <a:r>
                        <a:rPr lang="en-US" sz="1200" b="0" i="0" u="none" strike="noStrike" baseline="30000">
                          <a:solidFill>
                            <a:srgbClr val="0B0080"/>
                          </a:solidFill>
                          <a:effectLst/>
                          <a:hlinkClick r:id="rId13"/>
                        </a:rPr>
                        <a:t>[73]</a:t>
                      </a:r>
                      <a:endParaRPr lang="en-US" sz="1200">
                        <a:effectLst/>
                      </a:endParaRPr>
                    </a:p>
                  </a:txBody>
                  <a:tcPr anchor="ctr"/>
                </a:tc>
                <a:tc>
                  <a:txBody>
                    <a:bodyPr/>
                    <a:lstStyle/>
                    <a:p>
                      <a:r>
                        <a:rPr lang="en-US" sz="1200">
                          <a:effectLst/>
                        </a:rPr>
                        <a:t>1.0</a:t>
                      </a:r>
                    </a:p>
                  </a:txBody>
                  <a:tcPr anchor="ctr"/>
                </a:tc>
                <a:tc>
                  <a:txBody>
                    <a:bodyPr/>
                    <a:lstStyle/>
                    <a:p>
                      <a:pPr algn="ctr" fontAlgn="ctr"/>
                      <a:r>
                        <a:rPr lang="en-US" sz="1200">
                          <a:effectLst/>
                        </a:rPr>
                        <a:t>Yes</a:t>
                      </a:r>
                    </a:p>
                  </a:txBody>
                  <a:tcPr anchor="ctr"/>
                </a:tc>
                <a:tc>
                  <a:txBody>
                    <a:bodyPr/>
                    <a:lstStyle/>
                    <a:p>
                      <a:pPr algn="ctr" fontAlgn="ctr"/>
                      <a:r>
                        <a:rPr lang="en-US" sz="1200">
                          <a:effectLst/>
                        </a:rPr>
                        <a:t>No</a:t>
                      </a:r>
                    </a:p>
                  </a:txBody>
                  <a:tcPr anchor="ctr"/>
                </a:tc>
                <a:tc>
                  <a:txBody>
                    <a:bodyPr/>
                    <a:lstStyle/>
                    <a:p>
                      <a:pPr algn="ctr" fontAlgn="ctr"/>
                      <a:r>
                        <a:rPr lang="en-US" sz="1200">
                          <a:effectLst/>
                        </a:rPr>
                        <a:t>Yes</a:t>
                      </a:r>
                    </a:p>
                  </a:txBody>
                  <a:tcPr anchor="ctr"/>
                </a:tc>
              </a:tr>
              <a:tr h="370840">
                <a:tc>
                  <a:txBody>
                    <a:bodyPr/>
                    <a:lstStyle/>
                    <a:p>
                      <a:r>
                        <a:rPr lang="en-US" sz="1200" u="none" strike="noStrike" dirty="0">
                          <a:solidFill>
                            <a:srgbClr val="0B0080"/>
                          </a:solidFill>
                          <a:effectLst/>
                          <a:hlinkClick r:id="rId14" tooltip="Quest Software"/>
                        </a:rPr>
                        <a:t>Quest Management Shell for Active Directory</a:t>
                      </a:r>
                      <a:r>
                        <a:rPr lang="en-US" sz="1200" b="0" i="0" u="none" strike="noStrike" baseline="30000" dirty="0">
                          <a:solidFill>
                            <a:srgbClr val="0B0080"/>
                          </a:solidFill>
                          <a:effectLst/>
                          <a:hlinkClick r:id="rId15"/>
                        </a:rPr>
                        <a:t>[72]</a:t>
                      </a:r>
                      <a:endParaRPr lang="en-US" sz="1200" dirty="0">
                        <a:effectLst/>
                      </a:endParaRPr>
                    </a:p>
                  </a:txBody>
                  <a:tcPr anchor="ctr"/>
                </a:tc>
                <a:tc>
                  <a:txBody>
                    <a:bodyPr/>
                    <a:lstStyle/>
                    <a:p>
                      <a:r>
                        <a:rPr lang="en-US" sz="1200">
                          <a:effectLst/>
                        </a:rPr>
                        <a:t>1.1</a:t>
                      </a:r>
                    </a:p>
                  </a:txBody>
                  <a:tcPr anchor="ctr"/>
                </a:tc>
                <a:tc>
                  <a:txBody>
                    <a:bodyPr/>
                    <a:lstStyle/>
                    <a:p>
                      <a:pPr algn="ctr" fontAlgn="ctr"/>
                      <a:r>
                        <a:rPr lang="en-US" sz="1200">
                          <a:effectLst/>
                        </a:rPr>
                        <a:t>40</a:t>
                      </a:r>
                    </a:p>
                  </a:txBody>
                  <a:tcPr anchor="ctr"/>
                </a:tc>
                <a:tc>
                  <a:txBody>
                    <a:bodyPr/>
                    <a:lstStyle/>
                    <a:p>
                      <a:pPr algn="ctr" fontAlgn="ctr"/>
                      <a:r>
                        <a:rPr lang="en-US" sz="1200">
                          <a:effectLst/>
                        </a:rPr>
                        <a:t>No</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16" tooltip="NetApp"/>
                        </a:rPr>
                        <a:t>NetApp</a:t>
                      </a:r>
                      <a:r>
                        <a:rPr lang="en-US" sz="1200">
                          <a:effectLst/>
                        </a:rPr>
                        <a:t> Data ONTAP PowerShell Toolkit</a:t>
                      </a:r>
                      <a:r>
                        <a:rPr lang="en-US" sz="1200" b="0" i="0" u="none" strike="noStrike" baseline="30000">
                          <a:solidFill>
                            <a:srgbClr val="0B0080"/>
                          </a:solidFill>
                          <a:effectLst/>
                          <a:hlinkClick r:id="rId17"/>
                        </a:rPr>
                        <a:t>[78]</a:t>
                      </a:r>
                      <a:endParaRPr lang="en-US" sz="1200">
                        <a:effectLst/>
                      </a:endParaRPr>
                    </a:p>
                  </a:txBody>
                  <a:tcPr anchor="ctr"/>
                </a:tc>
                <a:tc>
                  <a:txBody>
                    <a:bodyPr/>
                    <a:lstStyle/>
                    <a:p>
                      <a:r>
                        <a:rPr lang="en-US" sz="1200">
                          <a:effectLst/>
                        </a:rPr>
                        <a:t>2.1</a:t>
                      </a:r>
                    </a:p>
                  </a:txBody>
                  <a:tcPr anchor="ctr"/>
                </a:tc>
                <a:tc>
                  <a:txBody>
                    <a:bodyPr/>
                    <a:lstStyle/>
                    <a:p>
                      <a:pPr algn="ctr" fontAlgn="ctr"/>
                      <a:r>
                        <a:rPr lang="en-US" sz="1200">
                          <a:effectLst/>
                        </a:rPr>
                        <a:t>1158</a:t>
                      </a:r>
                    </a:p>
                  </a:txBody>
                  <a:tcPr anchor="ctr"/>
                </a:tc>
                <a:tc>
                  <a:txBody>
                    <a:bodyPr/>
                    <a:lstStyle/>
                    <a:p>
                      <a:pPr algn="ctr" fontAlgn="ctr"/>
                      <a:r>
                        <a:rPr lang="en-US" sz="1200">
                          <a:effectLst/>
                        </a:rPr>
                        <a:t>Yes</a:t>
                      </a:r>
                    </a:p>
                  </a:txBody>
                  <a:tcPr anchor="ctr"/>
                </a:tc>
                <a:tc>
                  <a:txBody>
                    <a:bodyPr/>
                    <a:lstStyle/>
                    <a:p>
                      <a:pPr algn="ctr" fontAlgn="ctr"/>
                      <a:r>
                        <a:rPr lang="en-US" sz="1200">
                          <a:effectLst/>
                        </a:rPr>
                        <a:t>Yes</a:t>
                      </a:r>
                    </a:p>
                  </a:txBody>
                  <a:tcPr anchor="ctr"/>
                </a:tc>
              </a:tr>
              <a:tr h="370840">
                <a:tc>
                  <a:txBody>
                    <a:bodyPr/>
                    <a:lstStyle/>
                    <a:p>
                      <a:r>
                        <a:rPr lang="en-US" sz="1200">
                          <a:effectLst/>
                        </a:rPr>
                        <a:t>Microsoft Transporter Suite for </a:t>
                      </a:r>
                      <a:r>
                        <a:rPr lang="en-US" sz="1200" u="none" strike="noStrike">
                          <a:solidFill>
                            <a:srgbClr val="0B0080"/>
                          </a:solidFill>
                          <a:effectLst/>
                          <a:hlinkClick r:id="rId18" tooltip="IBM Lotus Domino"/>
                        </a:rPr>
                        <a:t>Lotus Domino</a:t>
                      </a:r>
                      <a:r>
                        <a:rPr lang="en-US" sz="1200" b="0" i="0" u="none" strike="noStrike" baseline="30000">
                          <a:solidFill>
                            <a:srgbClr val="0B0080"/>
                          </a:solidFill>
                          <a:effectLst/>
                          <a:hlinkClick r:id="rId19"/>
                        </a:rPr>
                        <a:t>[69]</a:t>
                      </a:r>
                      <a:endParaRPr lang="en-US" sz="1200">
                        <a:effectLst/>
                      </a:endParaRPr>
                    </a:p>
                  </a:txBody>
                  <a:tcPr anchor="ctr"/>
                </a:tc>
                <a:tc>
                  <a:txBody>
                    <a:bodyPr/>
                    <a:lstStyle/>
                    <a:p>
                      <a:r>
                        <a:rPr lang="en-US" sz="1200">
                          <a:effectLst/>
                        </a:rPr>
                        <a:t>08.02.0012</a:t>
                      </a:r>
                    </a:p>
                  </a:txBody>
                  <a:tcPr anchor="ctr"/>
                </a:tc>
                <a:tc>
                  <a:txBody>
                    <a:bodyPr/>
                    <a:lstStyle/>
                    <a:p>
                      <a:pPr algn="ctr" fontAlgn="ctr"/>
                      <a:r>
                        <a:rPr lang="en-US" sz="1200">
                          <a:effectLst/>
                        </a:rPr>
                        <a:t>47</a:t>
                      </a:r>
                    </a:p>
                  </a:txBody>
                  <a:tcPr anchor="ctr"/>
                </a:tc>
                <a:tc>
                  <a:txBody>
                    <a:bodyPr/>
                    <a:lstStyle/>
                    <a:p>
                      <a:pPr algn="ctr" fontAlgn="ctr"/>
                      <a:r>
                        <a:rPr lang="en-US" sz="1200">
                          <a:effectLst/>
                        </a:rPr>
                        <a:t>No</a:t>
                      </a:r>
                    </a:p>
                  </a:txBody>
                  <a:tcPr anchor="ctr"/>
                </a:tc>
                <a:tc>
                  <a:txBody>
                    <a:bodyPr/>
                    <a:lstStyle/>
                    <a:p>
                      <a:pPr algn="ctr" fontAlgn="ctr"/>
                      <a:r>
                        <a:rPr lang="en-US" sz="1200">
                          <a:effectLst/>
                        </a:rPr>
                        <a:t>No</a:t>
                      </a:r>
                    </a:p>
                  </a:txBody>
                  <a:tcPr anchor="ctr"/>
                </a:tc>
              </a:tr>
              <a:tr h="370840">
                <a:tc>
                  <a:txBody>
                    <a:bodyPr/>
                    <a:lstStyle/>
                    <a:p>
                      <a:r>
                        <a:rPr lang="en-US" sz="1200" u="none" strike="noStrike">
                          <a:solidFill>
                            <a:srgbClr val="0B0080"/>
                          </a:solidFill>
                          <a:effectLst/>
                          <a:hlinkClick r:id="rId20" tooltip="Microsoft SQL Server"/>
                        </a:rPr>
                        <a:t>Microsoft SQL Server</a:t>
                      </a:r>
                      <a:endParaRPr lang="en-US" sz="1200">
                        <a:effectLst/>
                      </a:endParaRPr>
                    </a:p>
                  </a:txBody>
                  <a:tcPr anchor="ctr"/>
                </a:tc>
                <a:tc>
                  <a:txBody>
                    <a:bodyPr/>
                    <a:lstStyle/>
                    <a:p>
                      <a:r>
                        <a:rPr lang="en-US" sz="1200" dirty="0">
                          <a:effectLst/>
                        </a:rPr>
                        <a:t>2008</a:t>
                      </a:r>
                    </a:p>
                  </a:txBody>
                  <a:tcPr anchor="ctr"/>
                </a:tc>
                <a:tc>
                  <a:txBody>
                    <a:bodyPr/>
                    <a:lstStyle/>
                    <a:p>
                      <a:pPr algn="ctr" fontAlgn="ctr"/>
                      <a:r>
                        <a:rPr lang="en-US" sz="1200" dirty="0">
                          <a:effectLst/>
                        </a:rPr>
                        <a:t>Yes</a:t>
                      </a:r>
                    </a:p>
                  </a:txBody>
                  <a:tcPr anchor="ctr"/>
                </a:tc>
                <a:tc>
                  <a:txBody>
                    <a:bodyPr/>
                    <a:lstStyle/>
                    <a:p>
                      <a:pPr algn="ctr" fontAlgn="ctr"/>
                      <a:r>
                        <a:rPr lang="en-US" sz="1200" dirty="0">
                          <a:effectLst/>
                        </a:rPr>
                        <a:t>Yes</a:t>
                      </a:r>
                    </a:p>
                  </a:txBody>
                  <a:tcPr anchor="ctr"/>
                </a:tc>
                <a:tc>
                  <a:txBody>
                    <a:bodyPr/>
                    <a:lstStyle/>
                    <a:p>
                      <a:pPr algn="ctr" fontAlgn="ctr"/>
                      <a:r>
                        <a:rPr lang="en-US" sz="1200" dirty="0">
                          <a:effectLst/>
                        </a:rPr>
                        <a:t>No</a:t>
                      </a:r>
                    </a:p>
                  </a:txBody>
                  <a:tcPr anchor="ctr"/>
                </a:tc>
              </a:tr>
              <a:tr h="370840">
                <a:tc>
                  <a:txBody>
                    <a:bodyPr/>
                    <a:lstStyle/>
                    <a:p>
                      <a:r>
                        <a:rPr lang="en-US" sz="1200" dirty="0" smtClean="0"/>
                        <a:t>Microsoft </a:t>
                      </a:r>
                      <a:r>
                        <a:rPr lang="en-US" sz="1200" dirty="0" err="1" smtClean="0"/>
                        <a:t>Sharepoint</a:t>
                      </a:r>
                      <a:r>
                        <a:rPr lang="en-US" sz="1200" dirty="0" smtClean="0"/>
                        <a:t> server</a:t>
                      </a:r>
                      <a:endParaRPr lang="en-US" sz="1200" dirty="0"/>
                    </a:p>
                  </a:txBody>
                  <a:tcPr/>
                </a:tc>
                <a:tc>
                  <a:txBody>
                    <a:bodyPr/>
                    <a:lstStyle/>
                    <a:p>
                      <a:r>
                        <a:rPr lang="en-US" sz="1200" dirty="0" smtClean="0">
                          <a:effectLst/>
                        </a:rPr>
                        <a:t>2010</a:t>
                      </a:r>
                      <a:endParaRPr lang="en-US" sz="1200" dirty="0">
                        <a:effectLst/>
                      </a:endParaRPr>
                    </a:p>
                  </a:txBody>
                  <a:tcPr anchor="ctr"/>
                </a:tc>
                <a:tc>
                  <a:txBody>
                    <a:bodyPr/>
                    <a:lstStyle/>
                    <a:p>
                      <a:pPr algn="ctr" fontAlgn="ctr"/>
                      <a:r>
                        <a:rPr lang="en-US" sz="1200" dirty="0">
                          <a:effectLst/>
                        </a:rPr>
                        <a:t>Yes</a:t>
                      </a:r>
                    </a:p>
                  </a:txBody>
                  <a:tcPr anchor="ctr"/>
                </a:tc>
                <a:tc>
                  <a:txBody>
                    <a:bodyPr/>
                    <a:lstStyle/>
                    <a:p>
                      <a:pPr algn="ctr" fontAlgn="ctr"/>
                      <a:r>
                        <a:rPr lang="en-US" sz="1200" dirty="0">
                          <a:effectLst/>
                        </a:rPr>
                        <a:t>Yes</a:t>
                      </a:r>
                    </a:p>
                  </a:txBody>
                  <a:tcPr anchor="ctr"/>
                </a:tc>
                <a:tc>
                  <a:txBody>
                    <a:bodyPr/>
                    <a:lstStyle/>
                    <a:p>
                      <a:pPr algn="ctr" fontAlgn="ctr"/>
                      <a:r>
                        <a:rPr lang="en-US" sz="1200" dirty="0">
                          <a:effectLst/>
                        </a:rPr>
                        <a:t>No</a:t>
                      </a:r>
                    </a:p>
                  </a:txBody>
                  <a:tcPr anchor="ctr"/>
                </a:tc>
              </a:tr>
            </a:tbl>
          </a:graphicData>
        </a:graphic>
      </p:graphicFrame>
    </p:spTree>
    <p:extLst>
      <p:ext uri="{BB962C8B-B14F-4D97-AF65-F5344CB8AC3E}">
        <p14:creationId xmlns:p14="http://schemas.microsoft.com/office/powerpoint/2010/main" val="3928314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Hoe krijg ik </a:t>
            </a:r>
            <a:r>
              <a:rPr lang="nl-NL" dirty="0" err="1" smtClean="0"/>
              <a:t>PowerShell</a:t>
            </a:r>
            <a:endParaRPr lang="nl-NL" sz="1800" dirty="0"/>
          </a:p>
        </p:txBody>
      </p:sp>
      <p:sp>
        <p:nvSpPr>
          <p:cNvPr id="3" name="Content Placeholder 2"/>
          <p:cNvSpPr>
            <a:spLocks noGrp="1"/>
          </p:cNvSpPr>
          <p:nvPr>
            <p:ph idx="1"/>
          </p:nvPr>
        </p:nvSpPr>
        <p:spPr>
          <a:xfrm>
            <a:off x="855132" y="1168153"/>
            <a:ext cx="7831668" cy="4925143"/>
          </a:xfrm>
        </p:spPr>
        <p:txBody>
          <a:bodyPr>
            <a:normAutofit fontScale="85000" lnSpcReduction="10000"/>
          </a:bodyPr>
          <a:lstStyle/>
          <a:p>
            <a:r>
              <a:rPr lang="nl-NL" dirty="0" smtClean="0"/>
              <a:t>Installatie:</a:t>
            </a:r>
          </a:p>
          <a:p>
            <a:pPr lvl="1"/>
            <a:r>
              <a:rPr lang="nl-NL" dirty="0" err="1" smtClean="0"/>
              <a:t>Build</a:t>
            </a:r>
            <a:r>
              <a:rPr lang="nl-NL" dirty="0" smtClean="0"/>
              <a:t>-in Windows 7 en hoger</a:t>
            </a:r>
          </a:p>
          <a:p>
            <a:pPr lvl="2"/>
            <a:r>
              <a:rPr lang="nl-NL" dirty="0" err="1" smtClean="0"/>
              <a:t>Installable</a:t>
            </a:r>
            <a:r>
              <a:rPr lang="nl-NL" dirty="0" smtClean="0"/>
              <a:t> op oudere OS versies, </a:t>
            </a:r>
            <a:r>
              <a:rPr lang="nl-NL" dirty="0" err="1" smtClean="0"/>
              <a:t>builtin</a:t>
            </a:r>
            <a:r>
              <a:rPr lang="nl-NL" dirty="0"/>
              <a:t> </a:t>
            </a:r>
            <a:r>
              <a:rPr lang="nl-NL" dirty="0" smtClean="0"/>
              <a:t>maar </a:t>
            </a:r>
            <a:r>
              <a:rPr lang="nl-NL" dirty="0" err="1" smtClean="0"/>
              <a:t>upgradeable</a:t>
            </a:r>
            <a:r>
              <a:rPr lang="nl-NL" dirty="0" smtClean="0"/>
              <a:t> op nieuwere OS versies</a:t>
            </a:r>
          </a:p>
          <a:p>
            <a:pPr lvl="1"/>
            <a:r>
              <a:rPr lang="nl-NL" dirty="0" err="1" smtClean="0"/>
              <a:t>Requirements</a:t>
            </a:r>
            <a:r>
              <a:rPr lang="nl-NL" dirty="0" smtClean="0"/>
              <a:t>:</a:t>
            </a:r>
          </a:p>
          <a:p>
            <a:pPr lvl="2"/>
            <a:r>
              <a:rPr lang="nl-NL" dirty="0" smtClean="0"/>
              <a:t>.NET Framework (2.3.4)</a:t>
            </a:r>
          </a:p>
          <a:p>
            <a:pPr lvl="1"/>
            <a:r>
              <a:rPr lang="nl-NL" dirty="0" smtClean="0"/>
              <a:t>Versies</a:t>
            </a:r>
          </a:p>
          <a:p>
            <a:pPr lvl="2"/>
            <a:r>
              <a:rPr lang="nl-NL" dirty="0" smtClean="0"/>
              <a:t>1.0 (2006) Win XP sp2, WS2003, Vista, WS2008 (</a:t>
            </a:r>
            <a:r>
              <a:rPr lang="nl-NL" dirty="0" err="1" smtClean="0"/>
              <a:t>optional</a:t>
            </a:r>
            <a:r>
              <a:rPr lang="nl-NL" dirty="0" smtClean="0"/>
              <a:t> </a:t>
            </a:r>
            <a:r>
              <a:rPr lang="nl-NL" dirty="0" err="1" smtClean="0"/>
              <a:t>addin</a:t>
            </a:r>
            <a:r>
              <a:rPr lang="nl-NL" dirty="0" smtClean="0"/>
              <a:t>)</a:t>
            </a:r>
          </a:p>
          <a:p>
            <a:pPr lvl="2"/>
            <a:r>
              <a:rPr lang="nl-NL" dirty="0" smtClean="0"/>
              <a:t>2.0 Integr Win 7, WS2008 R2, installable Win XP, WS2003  (req: .NET 2.0)</a:t>
            </a:r>
            <a:br>
              <a:rPr lang="nl-NL" dirty="0" smtClean="0"/>
            </a:br>
            <a:r>
              <a:rPr lang="nl-NL" dirty="0" smtClean="0"/>
              <a:t>240 new cmdlets, Remoting, Modules, e.v.a.</a:t>
            </a:r>
          </a:p>
          <a:p>
            <a:pPr lvl="2"/>
            <a:r>
              <a:rPr lang="nl-NL" dirty="0" smtClean="0"/>
              <a:t>3.0 </a:t>
            </a:r>
            <a:r>
              <a:rPr lang="nl-NL" dirty="0" err="1" smtClean="0"/>
              <a:t>Integr</a:t>
            </a:r>
            <a:r>
              <a:rPr lang="nl-NL" dirty="0" smtClean="0"/>
              <a:t> Win 8, WS2012, </a:t>
            </a:r>
            <a:r>
              <a:rPr lang="nl-NL" dirty="0" err="1" smtClean="0"/>
              <a:t>installable</a:t>
            </a:r>
            <a:r>
              <a:rPr lang="nl-NL" dirty="0" smtClean="0"/>
              <a:t> Win 7SP1, WS2008 SP1 WS 2008 R2 SP1  via WMF 3.0 (</a:t>
            </a:r>
            <a:r>
              <a:rPr lang="nl-NL" dirty="0" err="1" smtClean="0"/>
              <a:t>req</a:t>
            </a:r>
            <a:r>
              <a:rPr lang="nl-NL" dirty="0" smtClean="0"/>
              <a:t>: .NET 4.0)</a:t>
            </a:r>
            <a:br>
              <a:rPr lang="nl-NL" dirty="0" smtClean="0"/>
            </a:br>
            <a:r>
              <a:rPr lang="nl-NL" dirty="0" err="1" smtClean="0"/>
              <a:t>scheduled</a:t>
            </a:r>
            <a:r>
              <a:rPr lang="nl-NL" dirty="0" smtClean="0"/>
              <a:t> jobs, </a:t>
            </a:r>
            <a:r>
              <a:rPr lang="nl-NL" dirty="0" err="1" smtClean="0"/>
              <a:t>Sessions</a:t>
            </a:r>
            <a:r>
              <a:rPr lang="nl-NL" dirty="0" smtClean="0"/>
              <a:t>, </a:t>
            </a:r>
            <a:r>
              <a:rPr lang="nl-NL" dirty="0" err="1" smtClean="0"/>
              <a:t>delegation</a:t>
            </a:r>
            <a:r>
              <a:rPr lang="nl-NL" dirty="0" smtClean="0"/>
              <a:t>, automatic module </a:t>
            </a:r>
            <a:r>
              <a:rPr lang="nl-NL" dirty="0" err="1" smtClean="0"/>
              <a:t>detection</a:t>
            </a:r>
            <a:endParaRPr lang="nl-NL" dirty="0" smtClean="0"/>
          </a:p>
          <a:p>
            <a:pPr lvl="2"/>
            <a:r>
              <a:rPr lang="nl-NL" dirty="0" smtClean="0"/>
              <a:t>4.0 </a:t>
            </a:r>
            <a:r>
              <a:rPr lang="nl-NL" dirty="0" err="1" smtClean="0"/>
              <a:t>Integr</a:t>
            </a:r>
            <a:r>
              <a:rPr lang="nl-NL" dirty="0" smtClean="0"/>
              <a:t> Win 8.1, WS2012 R2, </a:t>
            </a:r>
            <a:r>
              <a:rPr lang="nl-NL" dirty="0" err="1" smtClean="0"/>
              <a:t>Installable</a:t>
            </a:r>
            <a:r>
              <a:rPr lang="nl-NL" dirty="0" smtClean="0"/>
              <a:t> via WMF 4.0</a:t>
            </a:r>
            <a:br>
              <a:rPr lang="nl-NL" dirty="0" smtClean="0"/>
            </a:br>
            <a:r>
              <a:rPr lang="nl-NL" dirty="0" err="1" smtClean="0"/>
              <a:t>Desired</a:t>
            </a:r>
            <a:r>
              <a:rPr lang="nl-NL" dirty="0" smtClean="0"/>
              <a:t> state </a:t>
            </a:r>
            <a:r>
              <a:rPr lang="nl-NL" dirty="0" err="1" smtClean="0"/>
              <a:t>configuration</a:t>
            </a:r>
            <a:endParaRPr lang="nl-NL" dirty="0" smtClean="0"/>
          </a:p>
          <a:p>
            <a:pPr lvl="2"/>
            <a:r>
              <a:rPr lang="nl-NL" dirty="0" smtClean="0"/>
              <a:t>5.0 (WMF 5.0) preview… (</a:t>
            </a:r>
            <a:r>
              <a:rPr lang="nl-NL" dirty="0" err="1" smtClean="0"/>
              <a:t>repository</a:t>
            </a:r>
            <a:r>
              <a:rPr lang="nl-NL" dirty="0" smtClean="0"/>
              <a:t> </a:t>
            </a:r>
            <a:r>
              <a:rPr lang="nl-NL" dirty="0" err="1" smtClean="0"/>
              <a:t>based</a:t>
            </a:r>
            <a:r>
              <a:rPr lang="nl-NL" dirty="0" smtClean="0"/>
              <a:t> </a:t>
            </a:r>
            <a:r>
              <a:rPr lang="nl-NL" dirty="0" err="1" smtClean="0"/>
              <a:t>pkg</a:t>
            </a:r>
            <a:r>
              <a:rPr lang="nl-NL" dirty="0" smtClean="0"/>
              <a:t> management, </a:t>
            </a:r>
            <a:r>
              <a:rPr lang="nl-NL" dirty="0" err="1" smtClean="0"/>
              <a:t>network</a:t>
            </a:r>
            <a:r>
              <a:rPr lang="nl-NL" dirty="0" smtClean="0"/>
              <a:t> switch management, DSC)</a:t>
            </a:r>
          </a:p>
          <a:p>
            <a:r>
              <a:rPr lang="nl-NL" dirty="0" smtClean="0"/>
              <a:t>Check </a:t>
            </a:r>
            <a:r>
              <a:rPr lang="nl-NL" dirty="0" err="1" smtClean="0"/>
              <a:t>version</a:t>
            </a:r>
            <a:r>
              <a:rPr lang="nl-NL" dirty="0" smtClean="0"/>
              <a:t>:</a:t>
            </a:r>
          </a:p>
          <a:p>
            <a:pPr lvl="1"/>
            <a:r>
              <a:rPr lang="nl-NL" dirty="0" smtClean="0"/>
              <a:t>Get-Host</a:t>
            </a:r>
          </a:p>
          <a:p>
            <a:pPr lvl="1"/>
            <a:r>
              <a:rPr lang="nl-NL" dirty="0" smtClean="0"/>
              <a:t>$</a:t>
            </a:r>
            <a:r>
              <a:rPr lang="nl-NL" dirty="0" err="1" smtClean="0"/>
              <a:t>PSVersionTable</a:t>
            </a:r>
            <a:endParaRPr lang="nl-NL" dirty="0" smtClean="0"/>
          </a:p>
        </p:txBody>
      </p:sp>
    </p:spTree>
    <p:extLst>
      <p:ext uri="{BB962C8B-B14F-4D97-AF65-F5344CB8AC3E}">
        <p14:creationId xmlns:p14="http://schemas.microsoft.com/office/powerpoint/2010/main" val="3518236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Versions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4761809"/>
              </p:ext>
            </p:extLst>
          </p:nvPr>
        </p:nvGraphicFramePr>
        <p:xfrm>
          <a:off x="855663" y="1221968"/>
          <a:ext cx="7831136" cy="4450080"/>
        </p:xfrm>
        <a:graphic>
          <a:graphicData uri="http://schemas.openxmlformats.org/drawingml/2006/table">
            <a:tbl>
              <a:tblPr firstRow="1" bandRow="1">
                <a:tableStyleId>{5C22544A-7EE6-4342-B048-85BDC9FD1C3A}</a:tableStyleId>
              </a:tblPr>
              <a:tblGrid>
                <a:gridCol w="2780233"/>
                <a:gridCol w="1584176"/>
                <a:gridCol w="2160240"/>
                <a:gridCol w="1306487"/>
              </a:tblGrid>
              <a:tr h="370840">
                <a:tc>
                  <a:txBody>
                    <a:bodyPr/>
                    <a:lstStyle/>
                    <a:p>
                      <a:r>
                        <a:rPr lang="en-US" dirty="0" smtClean="0"/>
                        <a:t>OS Support</a:t>
                      </a:r>
                      <a:endParaRPr lang="en-US" dirty="0"/>
                    </a:p>
                  </a:txBody>
                  <a:tcPr/>
                </a:tc>
                <a:tc>
                  <a:txBody>
                    <a:bodyPr/>
                    <a:lstStyle/>
                    <a:p>
                      <a:r>
                        <a:rPr lang="en-US" dirty="0" smtClean="0"/>
                        <a:t>v2</a:t>
                      </a:r>
                      <a:endParaRPr lang="en-US" dirty="0"/>
                    </a:p>
                  </a:txBody>
                  <a:tcPr/>
                </a:tc>
                <a:tc>
                  <a:txBody>
                    <a:bodyPr/>
                    <a:lstStyle/>
                    <a:p>
                      <a:r>
                        <a:rPr lang="en-US" dirty="0" smtClean="0"/>
                        <a:t>v3</a:t>
                      </a:r>
                      <a:endParaRPr lang="en-US" dirty="0"/>
                    </a:p>
                  </a:txBody>
                  <a:tcPr/>
                </a:tc>
                <a:tc>
                  <a:txBody>
                    <a:bodyPr/>
                    <a:lstStyle/>
                    <a:p>
                      <a:r>
                        <a:rPr lang="en-US" dirty="0" smtClean="0"/>
                        <a:t>v4</a:t>
                      </a:r>
                      <a:endParaRPr lang="en-US" dirty="0"/>
                    </a:p>
                  </a:txBody>
                  <a:tcPr/>
                </a:tc>
              </a:tr>
              <a:tr h="370840">
                <a:tc>
                  <a:txBody>
                    <a:bodyPr/>
                    <a:lstStyle/>
                    <a:p>
                      <a:r>
                        <a:rPr lang="en-US" dirty="0" smtClean="0"/>
                        <a:t>.NET</a:t>
                      </a:r>
                      <a:r>
                        <a:rPr lang="en-US" baseline="0" dirty="0" smtClean="0"/>
                        <a:t> Requirement</a:t>
                      </a:r>
                      <a:endParaRPr lang="en-US" dirty="0"/>
                    </a:p>
                  </a:txBody>
                  <a:tcPr/>
                </a:tc>
                <a:tc>
                  <a:txBody>
                    <a:bodyPr/>
                    <a:lstStyle/>
                    <a:p>
                      <a:r>
                        <a:rPr lang="en-US" dirty="0" smtClean="0"/>
                        <a:t>2.0</a:t>
                      </a:r>
                      <a:endParaRPr lang="en-US" dirty="0"/>
                    </a:p>
                  </a:txBody>
                  <a:tcPr/>
                </a:tc>
                <a:tc>
                  <a:txBody>
                    <a:bodyPr/>
                    <a:lstStyle/>
                    <a:p>
                      <a:r>
                        <a:rPr lang="en-US" dirty="0" smtClean="0"/>
                        <a:t>4.0</a:t>
                      </a:r>
                      <a:endParaRPr lang="en-US" dirty="0"/>
                    </a:p>
                  </a:txBody>
                  <a:tcPr/>
                </a:tc>
                <a:tc>
                  <a:txBody>
                    <a:bodyPr/>
                    <a:lstStyle/>
                    <a:p>
                      <a:r>
                        <a:rPr lang="en-US" dirty="0" smtClean="0"/>
                        <a:t>4.5</a:t>
                      </a:r>
                      <a:endParaRPr lang="en-US" dirty="0"/>
                    </a:p>
                  </a:txBody>
                  <a:tcPr/>
                </a:tc>
              </a:tr>
              <a:tr h="370840">
                <a:tc>
                  <a:txBody>
                    <a:bodyPr/>
                    <a:lstStyle/>
                    <a:p>
                      <a:r>
                        <a:rPr lang="en-US" dirty="0" smtClean="0"/>
                        <a:t>Win</a:t>
                      </a:r>
                      <a:r>
                        <a:rPr lang="en-US" baseline="0" dirty="0" smtClean="0"/>
                        <a:t> XP</a:t>
                      </a:r>
                      <a:endParaRPr lang="en-US" dirty="0"/>
                    </a:p>
                  </a:txBody>
                  <a:tcPr/>
                </a:tc>
                <a:tc>
                  <a:txBody>
                    <a:bodyPr/>
                    <a:lstStyle/>
                    <a:p>
                      <a:r>
                        <a:rPr lang="en-US" dirty="0" smtClean="0"/>
                        <a:t>Available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WS2003</a:t>
                      </a:r>
                      <a:endParaRPr lang="en-US" dirty="0"/>
                    </a:p>
                  </a:txBody>
                  <a:tcPr/>
                </a:tc>
                <a:tc>
                  <a:txBody>
                    <a:bodyPr/>
                    <a:lstStyle/>
                    <a:p>
                      <a:r>
                        <a:rPr lang="en-US" dirty="0" smtClean="0"/>
                        <a:t>Available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Win Vista</a:t>
                      </a:r>
                      <a:endParaRPr lang="en-US" dirty="0"/>
                    </a:p>
                  </a:txBody>
                  <a:tcPr/>
                </a:tc>
                <a:tc>
                  <a:txBody>
                    <a:bodyPr/>
                    <a:lstStyle/>
                    <a:p>
                      <a:r>
                        <a:rPr lang="en-US" dirty="0" smtClean="0"/>
                        <a:t>Available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r h="370840">
                <a:tc>
                  <a:txBody>
                    <a:bodyPr/>
                    <a:lstStyle/>
                    <a:p>
                      <a:r>
                        <a:rPr lang="en-US" dirty="0" smtClean="0"/>
                        <a:t>WS2008</a:t>
                      </a:r>
                      <a:endParaRPr lang="en-US" dirty="0"/>
                    </a:p>
                  </a:txBody>
                  <a:tcPr/>
                </a:tc>
                <a:tc>
                  <a:txBody>
                    <a:bodyPr/>
                    <a:lstStyle/>
                    <a:p>
                      <a:r>
                        <a:rPr lang="en-US" dirty="0" smtClean="0"/>
                        <a:t>Available</a:t>
                      </a:r>
                      <a:endParaRPr lang="en-US" dirty="0"/>
                    </a:p>
                  </a:txBody>
                  <a:tcPr/>
                </a:tc>
                <a:tc>
                  <a:txBody>
                    <a:bodyPr/>
                    <a:lstStyle/>
                    <a:p>
                      <a:r>
                        <a:rPr lang="en-US" dirty="0" smtClean="0"/>
                        <a:t>Available with SP2</a:t>
                      </a:r>
                      <a:endParaRPr lang="en-US" dirty="0"/>
                    </a:p>
                  </a:txBody>
                  <a:tcPr/>
                </a:tc>
                <a:tc>
                  <a:txBody>
                    <a:bodyPr/>
                    <a:lstStyle/>
                    <a:p>
                      <a:r>
                        <a:rPr lang="en-US" dirty="0" smtClean="0"/>
                        <a:t>No</a:t>
                      </a:r>
                      <a:endParaRPr lang="en-US" dirty="0"/>
                    </a:p>
                  </a:txBody>
                  <a:tcPr/>
                </a:tc>
              </a:tr>
              <a:tr h="370840">
                <a:tc>
                  <a:txBody>
                    <a:bodyPr/>
                    <a:lstStyle/>
                    <a:p>
                      <a:r>
                        <a:rPr lang="en-US" dirty="0" smtClean="0"/>
                        <a:t>Win 7</a:t>
                      </a:r>
                      <a:endParaRPr lang="en-US" dirty="0"/>
                    </a:p>
                  </a:txBody>
                  <a:tcPr/>
                </a:tc>
                <a:tc>
                  <a:txBody>
                    <a:bodyPr/>
                    <a:lstStyle/>
                    <a:p>
                      <a:r>
                        <a:rPr lang="en-US" dirty="0" smtClean="0"/>
                        <a:t>Installed</a:t>
                      </a:r>
                      <a:endParaRPr lang="en-US" dirty="0"/>
                    </a:p>
                  </a:txBody>
                  <a:tcPr/>
                </a:tc>
                <a:tc>
                  <a:txBody>
                    <a:bodyPr/>
                    <a:lstStyle/>
                    <a:p>
                      <a:r>
                        <a:rPr lang="en-US" dirty="0" smtClean="0"/>
                        <a:t>Available with SP1</a:t>
                      </a:r>
                      <a:endParaRPr lang="en-US" dirty="0"/>
                    </a:p>
                  </a:txBody>
                  <a:tcPr/>
                </a:tc>
                <a:tc>
                  <a:txBody>
                    <a:bodyPr/>
                    <a:lstStyle/>
                    <a:p>
                      <a:r>
                        <a:rPr lang="en-US" dirty="0" smtClean="0"/>
                        <a:t>Available</a:t>
                      </a:r>
                      <a:endParaRPr lang="en-US" dirty="0"/>
                    </a:p>
                  </a:txBody>
                  <a:tcPr/>
                </a:tc>
              </a:tr>
              <a:tr h="370840">
                <a:tc>
                  <a:txBody>
                    <a:bodyPr/>
                    <a:lstStyle/>
                    <a:p>
                      <a:r>
                        <a:rPr lang="en-US" dirty="0" smtClean="0"/>
                        <a:t>WS2008</a:t>
                      </a:r>
                      <a:r>
                        <a:rPr lang="en-US" baseline="0" dirty="0" smtClean="0"/>
                        <a:t> R2</a:t>
                      </a:r>
                      <a:endParaRPr lang="en-US" dirty="0"/>
                    </a:p>
                  </a:txBody>
                  <a:tcPr/>
                </a:tc>
                <a:tc>
                  <a:txBody>
                    <a:bodyPr/>
                    <a:lstStyle/>
                    <a:p>
                      <a:r>
                        <a:rPr lang="en-US" dirty="0" smtClean="0"/>
                        <a:t>Installed</a:t>
                      </a:r>
                      <a:endParaRPr lang="en-US" dirty="0"/>
                    </a:p>
                  </a:txBody>
                  <a:tcPr/>
                </a:tc>
                <a:tc>
                  <a:txBody>
                    <a:bodyPr/>
                    <a:lstStyle/>
                    <a:p>
                      <a:r>
                        <a:rPr lang="en-US" dirty="0" smtClean="0"/>
                        <a:t>Available with SP1</a:t>
                      </a:r>
                      <a:endParaRPr lang="en-US" dirty="0"/>
                    </a:p>
                  </a:txBody>
                  <a:tcPr/>
                </a:tc>
                <a:tc>
                  <a:txBody>
                    <a:bodyPr/>
                    <a:lstStyle/>
                    <a:p>
                      <a:r>
                        <a:rPr lang="en-US" dirty="0" smtClean="0"/>
                        <a:t>Available</a:t>
                      </a:r>
                      <a:endParaRPr lang="en-US" dirty="0"/>
                    </a:p>
                  </a:txBody>
                  <a:tcPr/>
                </a:tc>
              </a:tr>
              <a:tr h="370840">
                <a:tc>
                  <a:txBody>
                    <a:bodyPr/>
                    <a:lstStyle/>
                    <a:p>
                      <a:r>
                        <a:rPr lang="en-US" dirty="0" smtClean="0"/>
                        <a:t>Win 8</a:t>
                      </a:r>
                      <a:endParaRPr lang="en-US" dirty="0"/>
                    </a:p>
                  </a:txBody>
                  <a:tcPr/>
                </a:tc>
                <a:tc>
                  <a:txBody>
                    <a:bodyPr/>
                    <a:lstStyle/>
                    <a:p>
                      <a:r>
                        <a:rPr lang="en-US" dirty="0" smtClean="0"/>
                        <a:t>No</a:t>
                      </a:r>
                      <a:endParaRPr lang="en-US" dirty="0"/>
                    </a:p>
                  </a:txBody>
                  <a:tcPr/>
                </a:tc>
                <a:tc>
                  <a:txBody>
                    <a:bodyPr/>
                    <a:lstStyle/>
                    <a:p>
                      <a:r>
                        <a:rPr lang="en-US" dirty="0" smtClean="0"/>
                        <a:t>Installed</a:t>
                      </a:r>
                      <a:endParaRPr lang="en-US" dirty="0"/>
                    </a:p>
                  </a:txBody>
                  <a:tcPr/>
                </a:tc>
                <a:tc>
                  <a:txBody>
                    <a:bodyPr/>
                    <a:lstStyle/>
                    <a:p>
                      <a:r>
                        <a:rPr lang="en-US" dirty="0" smtClean="0"/>
                        <a:t>Available</a:t>
                      </a:r>
                      <a:endParaRPr lang="en-US" dirty="0"/>
                    </a:p>
                  </a:txBody>
                  <a:tcPr/>
                </a:tc>
              </a:tr>
              <a:tr h="370840">
                <a:tc>
                  <a:txBody>
                    <a:bodyPr/>
                    <a:lstStyle/>
                    <a:p>
                      <a:r>
                        <a:rPr lang="en-US" dirty="0" smtClean="0"/>
                        <a:t>WS2012</a:t>
                      </a:r>
                      <a:endParaRPr lang="en-US" dirty="0"/>
                    </a:p>
                  </a:txBody>
                  <a:tcPr/>
                </a:tc>
                <a:tc>
                  <a:txBody>
                    <a:bodyPr/>
                    <a:lstStyle/>
                    <a:p>
                      <a:r>
                        <a:rPr lang="en-US" dirty="0" smtClean="0"/>
                        <a:t>No</a:t>
                      </a:r>
                      <a:endParaRPr lang="en-US" dirty="0"/>
                    </a:p>
                  </a:txBody>
                  <a:tcPr/>
                </a:tc>
                <a:tc>
                  <a:txBody>
                    <a:bodyPr/>
                    <a:lstStyle/>
                    <a:p>
                      <a:r>
                        <a:rPr lang="en-US" dirty="0" smtClean="0"/>
                        <a:t>Installed</a:t>
                      </a:r>
                      <a:endParaRPr lang="en-US" dirty="0"/>
                    </a:p>
                  </a:txBody>
                  <a:tcPr/>
                </a:tc>
                <a:tc>
                  <a:txBody>
                    <a:bodyPr/>
                    <a:lstStyle/>
                    <a:p>
                      <a:r>
                        <a:rPr lang="en-US" dirty="0" smtClean="0"/>
                        <a:t>Available</a:t>
                      </a:r>
                      <a:endParaRPr lang="en-US" dirty="0"/>
                    </a:p>
                  </a:txBody>
                  <a:tcPr/>
                </a:tc>
              </a:tr>
              <a:tr h="370840">
                <a:tc>
                  <a:txBody>
                    <a:bodyPr/>
                    <a:lstStyle/>
                    <a:p>
                      <a:r>
                        <a:rPr lang="en-US" dirty="0" smtClean="0"/>
                        <a:t>Win 8.1</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Installed</a:t>
                      </a:r>
                      <a:endParaRPr lang="en-US" dirty="0"/>
                    </a:p>
                  </a:txBody>
                  <a:tcPr/>
                </a:tc>
              </a:tr>
              <a:tr h="370840">
                <a:tc>
                  <a:txBody>
                    <a:bodyPr/>
                    <a:lstStyle/>
                    <a:p>
                      <a:r>
                        <a:rPr lang="en-US" dirty="0" smtClean="0"/>
                        <a:t>WS 2012 R2</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Installed</a:t>
                      </a:r>
                      <a:endParaRPr lang="en-US" dirty="0"/>
                    </a:p>
                  </a:txBody>
                  <a:tcPr/>
                </a:tc>
              </a:tr>
            </a:tbl>
          </a:graphicData>
        </a:graphic>
      </p:graphicFrame>
    </p:spTree>
    <p:extLst>
      <p:ext uri="{BB962C8B-B14F-4D97-AF65-F5344CB8AC3E}">
        <p14:creationId xmlns:p14="http://schemas.microsoft.com/office/powerpoint/2010/main" val="2721352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2548" y="1600200"/>
            <a:ext cx="2317366" cy="4421188"/>
          </a:xfrm>
        </p:spPr>
      </p:pic>
    </p:spTree>
    <p:extLst>
      <p:ext uri="{BB962C8B-B14F-4D97-AF65-F5344CB8AC3E}">
        <p14:creationId xmlns:p14="http://schemas.microsoft.com/office/powerpoint/2010/main" val="2197903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Hoe start en configureer ik </a:t>
            </a:r>
            <a:r>
              <a:rPr lang="nl-NL" dirty="0" err="1" smtClean="0"/>
              <a:t>PowerShell</a:t>
            </a:r>
            <a:endParaRPr lang="nl-NL" sz="1800" dirty="0"/>
          </a:p>
        </p:txBody>
      </p:sp>
      <p:sp>
        <p:nvSpPr>
          <p:cNvPr id="3" name="Content Placeholder 2"/>
          <p:cNvSpPr>
            <a:spLocks noGrp="1"/>
          </p:cNvSpPr>
          <p:nvPr>
            <p:ph idx="1"/>
          </p:nvPr>
        </p:nvSpPr>
        <p:spPr/>
        <p:txBody>
          <a:bodyPr>
            <a:normAutofit/>
          </a:bodyPr>
          <a:lstStyle/>
          <a:p>
            <a:r>
              <a:rPr lang="nl-NL" dirty="0" err="1" smtClean="0"/>
              <a:t>Commandline</a:t>
            </a:r>
            <a:endParaRPr lang="nl-NL" dirty="0" smtClean="0"/>
          </a:p>
          <a:p>
            <a:pPr lvl="1"/>
            <a:r>
              <a:rPr lang="nl-NL" dirty="0" smtClean="0"/>
              <a:t>Configureer QuickEdit Mode</a:t>
            </a:r>
          </a:p>
          <a:p>
            <a:pPr lvl="1"/>
            <a:r>
              <a:rPr lang="nl-NL" dirty="0" smtClean="0"/>
              <a:t>Font moet onderscheid maken tussen ` ' ( { [ &lt;  tekens</a:t>
            </a:r>
          </a:p>
          <a:p>
            <a:pPr lvl="1"/>
            <a:r>
              <a:rPr lang="nl-NL" dirty="0" smtClean="0"/>
              <a:t>Configureer Screen Buffer </a:t>
            </a:r>
            <a:r>
              <a:rPr lang="nl-NL" dirty="0" err="1" smtClean="0"/>
              <a:t>Size</a:t>
            </a:r>
            <a:endParaRPr lang="nl-NL" dirty="0" smtClean="0"/>
          </a:p>
          <a:p>
            <a:pPr lvl="1"/>
            <a:r>
              <a:rPr lang="nl-NL" dirty="0" smtClean="0"/>
              <a:t>Run as Administrator</a:t>
            </a:r>
          </a:p>
          <a:p>
            <a:r>
              <a:rPr lang="nl-NL" dirty="0" smtClean="0"/>
              <a:t>Gui (ISE)</a:t>
            </a:r>
          </a:p>
          <a:p>
            <a:r>
              <a:rPr lang="nl-NL" dirty="0" smtClean="0"/>
              <a:t>Script</a:t>
            </a:r>
          </a:p>
        </p:txBody>
      </p:sp>
      <p:pic>
        <p:nvPicPr>
          <p:cNvPr id="2050" name="Picture 2" descr="\\Knabbel\Opleiding\PowerShell\Images\Shell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436318"/>
            <a:ext cx="197167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Knabbel\Opleiding\PowerShell\Images\Shell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203950"/>
            <a:ext cx="2941730" cy="36200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nabbel\Opleiding\PowerShell\Images\Shell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203951"/>
            <a:ext cx="2941730" cy="362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7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a:t>
            </a:r>
            <a:r>
              <a:rPr lang="en-US" dirty="0" err="1" smtClean="0"/>
              <a:t>Werken</a:t>
            </a:r>
            <a:r>
              <a:rPr lang="en-US" dirty="0" smtClean="0"/>
              <a:t> in de Shell</a:t>
            </a:r>
            <a:endParaRPr lang="en-US" dirty="0"/>
          </a:p>
        </p:txBody>
      </p:sp>
      <p:sp>
        <p:nvSpPr>
          <p:cNvPr id="3" name="Tijdelijke aanduiding voor inhoud 2"/>
          <p:cNvSpPr>
            <a:spLocks noGrp="1"/>
          </p:cNvSpPr>
          <p:nvPr>
            <p:ph idx="1"/>
          </p:nvPr>
        </p:nvSpPr>
        <p:spPr>
          <a:xfrm>
            <a:off x="855132" y="1052736"/>
            <a:ext cx="8109356" cy="5472608"/>
          </a:xfrm>
        </p:spPr>
        <p:txBody>
          <a:bodyPr>
            <a:normAutofit fontScale="92500" lnSpcReduction="10000"/>
          </a:bodyPr>
          <a:lstStyle/>
          <a:p>
            <a:r>
              <a:rPr lang="en-US" dirty="0" err="1" smtClean="0"/>
              <a:t>Configureer</a:t>
            </a:r>
            <a:r>
              <a:rPr lang="en-US" dirty="0" smtClean="0"/>
              <a:t> je PowerShell </a:t>
            </a:r>
            <a:r>
              <a:rPr lang="en-US" dirty="0" err="1" smtClean="0"/>
              <a:t>omgeving</a:t>
            </a:r>
            <a:endParaRPr lang="en-US" dirty="0" smtClean="0"/>
          </a:p>
          <a:p>
            <a:pPr lvl="1"/>
            <a:r>
              <a:rPr lang="nl-NL" dirty="0"/>
              <a:t>Configureer </a:t>
            </a:r>
            <a:r>
              <a:rPr lang="nl-NL" dirty="0" err="1"/>
              <a:t>QuickEdit</a:t>
            </a:r>
            <a:r>
              <a:rPr lang="nl-NL" dirty="0"/>
              <a:t> Mode</a:t>
            </a:r>
          </a:p>
          <a:p>
            <a:pPr lvl="1"/>
            <a:r>
              <a:rPr lang="nl-NL" dirty="0"/>
              <a:t>Configureer Screen Buffer </a:t>
            </a:r>
            <a:r>
              <a:rPr lang="nl-NL" dirty="0" err="1"/>
              <a:t>Size</a:t>
            </a:r>
            <a:endParaRPr lang="nl-NL" dirty="0"/>
          </a:p>
          <a:p>
            <a:r>
              <a:rPr lang="en-US" dirty="0" err="1" smtClean="0"/>
              <a:t>Gebruik</a:t>
            </a:r>
            <a:r>
              <a:rPr lang="en-US" dirty="0" smtClean="0"/>
              <a:t> TAB complete om </a:t>
            </a:r>
            <a:r>
              <a:rPr lang="en-US" dirty="0" err="1" smtClean="0"/>
              <a:t>naar</a:t>
            </a:r>
            <a:r>
              <a:rPr lang="en-US" dirty="0" smtClean="0"/>
              <a:t> de C:\Windows\Logs\DISM directory </a:t>
            </a:r>
            <a:r>
              <a:rPr lang="en-US" dirty="0" err="1" smtClean="0"/>
              <a:t>te</a:t>
            </a:r>
            <a:r>
              <a:rPr lang="en-US" dirty="0" smtClean="0"/>
              <a:t> </a:t>
            </a:r>
            <a:r>
              <a:rPr lang="en-US" dirty="0" err="1" smtClean="0"/>
              <a:t>gaan</a:t>
            </a:r>
            <a:r>
              <a:rPr lang="en-US" dirty="0" smtClean="0"/>
              <a:t>.  Type:</a:t>
            </a:r>
          </a:p>
          <a:p>
            <a:pPr lvl="1">
              <a:lnSpc>
                <a:spcPct val="90000"/>
              </a:lnSpc>
              <a:buFont typeface="Wingdings" panose="05000000000000000000" pitchFamily="2" charset="2"/>
              <a:buChar char="Ø"/>
            </a:pPr>
            <a:r>
              <a:rPr lang="en-US" sz="2100" dirty="0">
                <a:latin typeface="Lucida Console" panose="020B0609040504020204" pitchFamily="49" charset="0"/>
              </a:rPr>
              <a:t>Cd C:\Wi &lt;tab&gt; \Lo &lt;tab&gt; \Di &lt;tab&gt; &lt;Enter&gt;</a:t>
            </a:r>
          </a:p>
          <a:p>
            <a:pPr lvl="1">
              <a:lnSpc>
                <a:spcPct val="90000"/>
              </a:lnSpc>
              <a:buFont typeface="Wingdings" panose="05000000000000000000" pitchFamily="2" charset="2"/>
              <a:buChar char="Ø"/>
            </a:pPr>
            <a:r>
              <a:rPr lang="en-US" sz="2100" dirty="0" err="1">
                <a:latin typeface="Lucida Console" panose="020B0609040504020204" pitchFamily="49" charset="0"/>
              </a:rPr>
              <a:t>Dir</a:t>
            </a:r>
            <a:endParaRPr lang="en-US" sz="2100" dirty="0">
              <a:latin typeface="Lucida Console" panose="020B0609040504020204" pitchFamily="49" charset="0"/>
            </a:endParaRPr>
          </a:p>
          <a:p>
            <a:pPr lvl="1">
              <a:lnSpc>
                <a:spcPct val="90000"/>
              </a:lnSpc>
              <a:buFont typeface="Wingdings" panose="05000000000000000000" pitchFamily="2" charset="2"/>
              <a:buChar char="Ø"/>
            </a:pPr>
            <a:r>
              <a:rPr lang="en-US" sz="2100" dirty="0">
                <a:latin typeface="Lucida Console" panose="020B0609040504020204" pitchFamily="49" charset="0"/>
              </a:rPr>
              <a:t>Notepad &lt;</a:t>
            </a:r>
            <a:r>
              <a:rPr lang="en-US" sz="2100" dirty="0" err="1">
                <a:latin typeface="Lucida Console" panose="020B0609040504020204" pitchFamily="49" charset="0"/>
              </a:rPr>
              <a:t>dbl</a:t>
            </a:r>
            <a:r>
              <a:rPr lang="en-US" sz="2100" dirty="0">
                <a:latin typeface="Lucida Console" panose="020B0609040504020204" pitchFamily="49" charset="0"/>
              </a:rPr>
              <a:t> Click dism.log&gt; &lt;</a:t>
            </a:r>
            <a:r>
              <a:rPr lang="en-US" sz="2100" dirty="0" err="1">
                <a:latin typeface="Lucida Console" panose="020B0609040504020204" pitchFamily="49" charset="0"/>
              </a:rPr>
              <a:t>dbl</a:t>
            </a:r>
            <a:r>
              <a:rPr lang="en-US" sz="2100" dirty="0">
                <a:latin typeface="Lucida Console" panose="020B0609040504020204" pitchFamily="49" charset="0"/>
              </a:rPr>
              <a:t> right-click&gt; &lt;Enter&gt;</a:t>
            </a:r>
          </a:p>
          <a:p>
            <a:pPr lvl="1"/>
            <a:r>
              <a:rPr lang="en-US" dirty="0"/>
              <a:t> </a:t>
            </a:r>
            <a:r>
              <a:rPr lang="en-US" dirty="0" smtClean="0"/>
              <a:t>  </a:t>
            </a:r>
            <a:r>
              <a:rPr lang="en-US" dirty="0" err="1" smtClean="0"/>
              <a:t>doubleclick</a:t>
            </a:r>
            <a:r>
              <a:rPr lang="en-US" dirty="0" smtClean="0"/>
              <a:t>  = Select</a:t>
            </a:r>
          </a:p>
          <a:p>
            <a:pPr lvl="1"/>
            <a:r>
              <a:rPr lang="en-US" dirty="0"/>
              <a:t> </a:t>
            </a:r>
            <a:r>
              <a:rPr lang="en-US" dirty="0" smtClean="0"/>
              <a:t>  right-click = copy   (</a:t>
            </a:r>
            <a:r>
              <a:rPr lang="en-US" dirty="0" err="1" smtClean="0"/>
              <a:t>als</a:t>
            </a:r>
            <a:r>
              <a:rPr lang="en-US" dirty="0" smtClean="0"/>
              <a:t> </a:t>
            </a:r>
            <a:r>
              <a:rPr lang="en-US" dirty="0" err="1" smtClean="0"/>
              <a:t>tekst</a:t>
            </a:r>
            <a:r>
              <a:rPr lang="en-US" dirty="0" smtClean="0"/>
              <a:t> </a:t>
            </a:r>
            <a:r>
              <a:rPr lang="en-US" dirty="0" err="1" smtClean="0"/>
              <a:t>geselecteerd</a:t>
            </a:r>
            <a:r>
              <a:rPr lang="en-US" dirty="0" smtClean="0"/>
              <a:t> is)</a:t>
            </a:r>
          </a:p>
          <a:p>
            <a:pPr lvl="1"/>
            <a:r>
              <a:rPr lang="en-US" dirty="0" smtClean="0"/>
              <a:t>   right-click = paste  (</a:t>
            </a:r>
            <a:r>
              <a:rPr lang="en-US" dirty="0" err="1" smtClean="0"/>
              <a:t>als</a:t>
            </a:r>
            <a:r>
              <a:rPr lang="en-US" dirty="0" smtClean="0"/>
              <a:t> GEEN </a:t>
            </a:r>
            <a:r>
              <a:rPr lang="en-US" dirty="0" err="1" smtClean="0"/>
              <a:t>tekst</a:t>
            </a:r>
            <a:r>
              <a:rPr lang="en-US" dirty="0" smtClean="0"/>
              <a:t> </a:t>
            </a:r>
            <a:r>
              <a:rPr lang="en-US" dirty="0" err="1" smtClean="0"/>
              <a:t>geselecteerd</a:t>
            </a:r>
            <a:r>
              <a:rPr lang="en-US" dirty="0" smtClean="0"/>
              <a:t> is)</a:t>
            </a:r>
          </a:p>
          <a:p>
            <a:pPr lvl="1"/>
            <a:r>
              <a:rPr lang="en-US" dirty="0"/>
              <a:t> </a:t>
            </a:r>
            <a:r>
              <a:rPr lang="en-US" dirty="0" smtClean="0"/>
              <a:t>  &lt;esc&gt; = Cancel select.   GEBRUIK </a:t>
            </a:r>
            <a:r>
              <a:rPr lang="en-US" dirty="0" err="1" smtClean="0"/>
              <a:t>dit</a:t>
            </a:r>
            <a:r>
              <a:rPr lang="en-US" dirty="0" smtClean="0"/>
              <a:t> </a:t>
            </a:r>
            <a:r>
              <a:rPr lang="en-US" dirty="0" err="1" smtClean="0"/>
              <a:t>bij</a:t>
            </a:r>
            <a:r>
              <a:rPr lang="en-US" dirty="0" smtClean="0"/>
              <a:t> per </a:t>
            </a:r>
            <a:r>
              <a:rPr lang="en-US" dirty="0" err="1" smtClean="0"/>
              <a:t>ongeluk</a:t>
            </a:r>
            <a:r>
              <a:rPr lang="en-US" dirty="0" smtClean="0"/>
              <a:t> </a:t>
            </a:r>
            <a:r>
              <a:rPr lang="en-US" dirty="0" err="1" smtClean="0"/>
              <a:t>selecteren</a:t>
            </a:r>
            <a:r>
              <a:rPr lang="en-US" dirty="0" smtClean="0"/>
              <a:t> !</a:t>
            </a:r>
          </a:p>
          <a:p>
            <a:r>
              <a:rPr lang="en-US" dirty="0" err="1" smtClean="0"/>
              <a:t>Oefen</a:t>
            </a:r>
            <a:r>
              <a:rPr lang="en-US" dirty="0" smtClean="0"/>
              <a:t> met TAB complete</a:t>
            </a:r>
          </a:p>
          <a:p>
            <a:pPr lvl="1">
              <a:lnSpc>
                <a:spcPct val="90000"/>
              </a:lnSpc>
              <a:buFont typeface="Wingdings" panose="05000000000000000000" pitchFamily="2" charset="2"/>
              <a:buChar char="Ø"/>
            </a:pPr>
            <a:r>
              <a:rPr lang="en-US" sz="2100" dirty="0" err="1" smtClean="0">
                <a:latin typeface="Lucida Console" panose="020B0609040504020204" pitchFamily="49" charset="0"/>
              </a:rPr>
              <a:t>dir</a:t>
            </a:r>
            <a:r>
              <a:rPr lang="en-US" sz="2100" dirty="0" smtClean="0">
                <a:latin typeface="Lucida Console" panose="020B0609040504020204" pitchFamily="49" charset="0"/>
              </a:rPr>
              <a:t> </a:t>
            </a:r>
            <a:r>
              <a:rPr lang="en-US" sz="2100" dirty="0">
                <a:latin typeface="Lucida Console" panose="020B0609040504020204" pitchFamily="49" charset="0"/>
              </a:rPr>
              <a:t>C:\</a:t>
            </a:r>
            <a:r>
              <a:rPr lang="en-US" sz="2100" dirty="0" smtClean="0">
                <a:latin typeface="Lucida Console" panose="020B0609040504020204" pitchFamily="49" charset="0"/>
              </a:rPr>
              <a:t>wi &lt;tab</a:t>
            </a:r>
            <a:r>
              <a:rPr lang="en-US" sz="2100" dirty="0">
                <a:latin typeface="Lucida Console" panose="020B0609040504020204" pitchFamily="49" charset="0"/>
              </a:rPr>
              <a:t>&gt; \</a:t>
            </a:r>
            <a:r>
              <a:rPr lang="en-US" sz="2100" dirty="0" err="1">
                <a:latin typeface="Lucida Console" panose="020B0609040504020204" pitchFamily="49" charset="0"/>
              </a:rPr>
              <a:t>sy</a:t>
            </a:r>
            <a:r>
              <a:rPr lang="en-US" sz="2100" dirty="0">
                <a:latin typeface="Lucida Console" panose="020B0609040504020204" pitchFamily="49" charset="0"/>
              </a:rPr>
              <a:t> &lt;tab</a:t>
            </a:r>
            <a:r>
              <a:rPr lang="en-US" sz="2100" dirty="0" smtClean="0">
                <a:latin typeface="Lucida Console" panose="020B0609040504020204" pitchFamily="49" charset="0"/>
              </a:rPr>
              <a:t>&gt;&lt;</a:t>
            </a:r>
            <a:r>
              <a:rPr lang="en-US" sz="2100" dirty="0">
                <a:latin typeface="Lucida Console" panose="020B0609040504020204" pitchFamily="49" charset="0"/>
              </a:rPr>
              <a:t>tab</a:t>
            </a:r>
            <a:r>
              <a:rPr lang="en-US" sz="2100" dirty="0" smtClean="0">
                <a:latin typeface="Lucida Console" panose="020B0609040504020204" pitchFamily="49" charset="0"/>
              </a:rPr>
              <a:t>&gt;&lt;</a:t>
            </a:r>
            <a:r>
              <a:rPr lang="en-US" sz="2100" dirty="0">
                <a:latin typeface="Lucida Console" panose="020B0609040504020204" pitchFamily="49" charset="0"/>
              </a:rPr>
              <a:t>tab</a:t>
            </a:r>
            <a:r>
              <a:rPr lang="en-US" sz="2100" dirty="0" smtClean="0">
                <a:latin typeface="Lucida Console" panose="020B0609040504020204" pitchFamily="49" charset="0"/>
              </a:rPr>
              <a:t>&gt;&lt;</a:t>
            </a:r>
            <a:r>
              <a:rPr lang="en-US" sz="2100" dirty="0">
                <a:latin typeface="Lucida Console" panose="020B0609040504020204" pitchFamily="49" charset="0"/>
              </a:rPr>
              <a:t>tab</a:t>
            </a:r>
            <a:r>
              <a:rPr lang="en-US" sz="2100" dirty="0" smtClean="0">
                <a:latin typeface="Lucida Console" panose="020B0609040504020204" pitchFamily="49" charset="0"/>
              </a:rPr>
              <a:t>&gt; </a:t>
            </a:r>
            <a:r>
              <a:rPr lang="en-US" sz="2100" dirty="0">
                <a:latin typeface="Lucida Console" panose="020B0609040504020204" pitchFamily="49" charset="0"/>
              </a:rPr>
              <a:t>&lt;Enter&gt;</a:t>
            </a:r>
          </a:p>
          <a:p>
            <a:r>
              <a:rPr lang="en-US" dirty="0" err="1" smtClean="0"/>
              <a:t>Selecteer</a:t>
            </a:r>
            <a:r>
              <a:rPr lang="en-US" dirty="0" smtClean="0"/>
              <a:t>  </a:t>
            </a:r>
            <a:r>
              <a:rPr lang="en-US" dirty="0" err="1" smtClean="0"/>
              <a:t>een</a:t>
            </a:r>
            <a:r>
              <a:rPr lang="en-US" dirty="0" smtClean="0"/>
              <a:t> </a:t>
            </a:r>
            <a:r>
              <a:rPr lang="en-US" dirty="0" err="1" smtClean="0"/>
              <a:t>blok</a:t>
            </a:r>
            <a:r>
              <a:rPr lang="en-US" dirty="0" smtClean="0"/>
              <a:t> </a:t>
            </a:r>
            <a:r>
              <a:rPr lang="en-US" dirty="0" err="1" smtClean="0"/>
              <a:t>tekst</a:t>
            </a:r>
            <a:r>
              <a:rPr lang="en-US" dirty="0" smtClean="0"/>
              <a:t>, </a:t>
            </a:r>
            <a:r>
              <a:rPr lang="en-US" dirty="0" err="1" smtClean="0"/>
              <a:t>een</a:t>
            </a:r>
            <a:r>
              <a:rPr lang="en-US" dirty="0" smtClean="0"/>
              <a:t> </a:t>
            </a:r>
            <a:r>
              <a:rPr lang="en-US" dirty="0" err="1" smtClean="0"/>
              <a:t>woord</a:t>
            </a:r>
            <a:r>
              <a:rPr lang="en-US" dirty="0" smtClean="0"/>
              <a:t>, </a:t>
            </a:r>
            <a:r>
              <a:rPr lang="en-US" dirty="0" err="1" smtClean="0"/>
              <a:t>een</a:t>
            </a:r>
            <a:r>
              <a:rPr lang="en-US" dirty="0" smtClean="0"/>
              <a:t> </a:t>
            </a:r>
            <a:r>
              <a:rPr lang="en-US" dirty="0" err="1" smtClean="0"/>
              <a:t>zin</a:t>
            </a:r>
            <a:endParaRPr lang="en-US" dirty="0" smtClean="0"/>
          </a:p>
          <a:p>
            <a:r>
              <a:rPr lang="en-US" dirty="0" smtClean="0"/>
              <a:t>LET OP DE TITELBALK van je </a:t>
            </a:r>
            <a:r>
              <a:rPr lang="en-US" dirty="0" err="1" smtClean="0"/>
              <a:t>venster</a:t>
            </a:r>
            <a:r>
              <a:rPr lang="en-US" dirty="0" smtClean="0"/>
              <a:t> </a:t>
            </a:r>
            <a:r>
              <a:rPr lang="en-US" dirty="0" err="1" smtClean="0"/>
              <a:t>als</a:t>
            </a:r>
            <a:r>
              <a:rPr lang="en-US" dirty="0" smtClean="0"/>
              <a:t> je </a:t>
            </a:r>
            <a:r>
              <a:rPr lang="en-US" dirty="0" err="1" smtClean="0"/>
              <a:t>selecteert</a:t>
            </a:r>
            <a:endParaRPr lang="en-US" dirty="0"/>
          </a:p>
        </p:txBody>
      </p:sp>
    </p:spTree>
    <p:extLst>
      <p:ext uri="{BB962C8B-B14F-4D97-AF65-F5344CB8AC3E}">
        <p14:creationId xmlns:p14="http://schemas.microsoft.com/office/powerpoint/2010/main" val="1709222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ISE  Integrated Scripting Environment</a:t>
            </a:r>
            <a:endParaRPr lang="en-US" dirty="0"/>
          </a:p>
        </p:txBody>
      </p:sp>
      <p:sp>
        <p:nvSpPr>
          <p:cNvPr id="3" name="Content Placeholder 2"/>
          <p:cNvSpPr>
            <a:spLocks noGrp="1"/>
          </p:cNvSpPr>
          <p:nvPr>
            <p:ph idx="1"/>
          </p:nvPr>
        </p:nvSpPr>
        <p:spPr>
          <a:xfrm>
            <a:off x="855132" y="1556792"/>
            <a:ext cx="7831668" cy="4709119"/>
          </a:xfrm>
        </p:spPr>
        <p:txBody>
          <a:bodyPr>
            <a:normAutofit fontScale="92500" lnSpcReduction="20000"/>
          </a:bodyPr>
          <a:lstStyle/>
          <a:p>
            <a:r>
              <a:rPr lang="en-US" dirty="0" smtClean="0"/>
              <a:t>Script panel</a:t>
            </a:r>
          </a:p>
          <a:p>
            <a:pPr lvl="1"/>
            <a:r>
              <a:rPr lang="en-US" dirty="0" smtClean="0"/>
              <a:t>Tab completion</a:t>
            </a:r>
          </a:p>
          <a:p>
            <a:pPr lvl="1"/>
            <a:r>
              <a:rPr lang="en-US" dirty="0" err="1" smtClean="0"/>
              <a:t>Intellisense</a:t>
            </a:r>
            <a:endParaRPr lang="en-US" dirty="0" smtClean="0"/>
          </a:p>
          <a:p>
            <a:pPr lvl="1"/>
            <a:r>
              <a:rPr lang="en-US" dirty="0" smtClean="0"/>
              <a:t>Snippets</a:t>
            </a:r>
          </a:p>
          <a:p>
            <a:pPr lvl="1"/>
            <a:r>
              <a:rPr lang="en-US" dirty="0" smtClean="0"/>
              <a:t>Expandable</a:t>
            </a:r>
            <a:br>
              <a:rPr lang="en-US" dirty="0" smtClean="0"/>
            </a:br>
            <a:r>
              <a:rPr lang="en-US" dirty="0" smtClean="0"/>
              <a:t>     regions</a:t>
            </a:r>
          </a:p>
          <a:p>
            <a:pPr lvl="1"/>
            <a:r>
              <a:rPr lang="en-US" dirty="0" smtClean="0"/>
              <a:t>Color coding</a:t>
            </a:r>
          </a:p>
          <a:p>
            <a:pPr lvl="1"/>
            <a:r>
              <a:rPr lang="en-US" dirty="0" smtClean="0"/>
              <a:t>Instant F1 help</a:t>
            </a:r>
          </a:p>
          <a:p>
            <a:pPr lvl="1"/>
            <a:r>
              <a:rPr lang="en-US" dirty="0" smtClean="0"/>
              <a:t>Basic debugger</a:t>
            </a:r>
          </a:p>
          <a:p>
            <a:r>
              <a:rPr lang="en-US" dirty="0" smtClean="0"/>
              <a:t>Console panel</a:t>
            </a:r>
          </a:p>
          <a:p>
            <a:pPr lvl="1"/>
            <a:r>
              <a:rPr lang="en-US" dirty="0" smtClean="0"/>
              <a:t>Tab completion</a:t>
            </a:r>
          </a:p>
          <a:p>
            <a:pPr lvl="1"/>
            <a:r>
              <a:rPr lang="en-US" dirty="0" err="1" smtClean="0"/>
              <a:t>Intellisense</a:t>
            </a:r>
            <a:endParaRPr lang="en-US" dirty="0" smtClean="0"/>
          </a:p>
          <a:p>
            <a:pPr lvl="1"/>
            <a:r>
              <a:rPr lang="en-US" dirty="0" smtClean="0"/>
              <a:t>Multiple tabs</a:t>
            </a:r>
          </a:p>
          <a:p>
            <a:pPr lvl="1"/>
            <a:r>
              <a:rPr lang="en-US" dirty="0" smtClean="0"/>
              <a:t>Remote tabs</a:t>
            </a:r>
          </a:p>
          <a:p>
            <a:r>
              <a:rPr lang="en-US" dirty="0" smtClean="0"/>
              <a:t>Show-command window</a:t>
            </a:r>
          </a:p>
        </p:txBody>
      </p:sp>
      <p:pic>
        <p:nvPicPr>
          <p:cNvPr id="5" name="Picture 4"/>
          <p:cNvPicPr>
            <a:picLocks noChangeAspect="1"/>
          </p:cNvPicPr>
          <p:nvPr/>
        </p:nvPicPr>
        <p:blipFill>
          <a:blip r:embed="rId2"/>
          <a:stretch>
            <a:fillRect/>
          </a:stretch>
        </p:blipFill>
        <p:spPr>
          <a:xfrm>
            <a:off x="3347864" y="1772816"/>
            <a:ext cx="5796136" cy="3687146"/>
          </a:xfrm>
          <a:prstGeom prst="rect">
            <a:avLst/>
          </a:prstGeom>
        </p:spPr>
      </p:pic>
    </p:spTree>
    <p:extLst>
      <p:ext uri="{BB962C8B-B14F-4D97-AF65-F5344CB8AC3E}">
        <p14:creationId xmlns:p14="http://schemas.microsoft.com/office/powerpoint/2010/main" val="195915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ISE </a:t>
            </a:r>
            <a:r>
              <a:rPr lang="en-US" dirty="0" err="1" smtClean="0"/>
              <a:t>configuratie</a:t>
            </a:r>
            <a:endParaRPr lang="en-US" dirty="0"/>
          </a:p>
        </p:txBody>
      </p:sp>
      <p:sp>
        <p:nvSpPr>
          <p:cNvPr id="3" name="Content Placeholder 2"/>
          <p:cNvSpPr>
            <a:spLocks noGrp="1"/>
          </p:cNvSpPr>
          <p:nvPr>
            <p:ph idx="1"/>
          </p:nvPr>
        </p:nvSpPr>
        <p:spPr/>
        <p:txBody>
          <a:bodyPr/>
          <a:lstStyle/>
          <a:p>
            <a:r>
              <a:rPr lang="en-US" dirty="0" smtClean="0"/>
              <a:t>Recently opened files</a:t>
            </a:r>
          </a:p>
          <a:p>
            <a:r>
              <a:rPr lang="en-US" dirty="0" smtClean="0"/>
              <a:t>Recovered files after restarts</a:t>
            </a:r>
          </a:p>
          <a:p>
            <a:r>
              <a:rPr lang="en-US" dirty="0" smtClean="0"/>
              <a:t>Font settings and themes</a:t>
            </a:r>
          </a:p>
          <a:p>
            <a:r>
              <a:rPr lang="en-US" dirty="0" smtClean="0"/>
              <a:t>Panel layout &amp; configuration</a:t>
            </a:r>
          </a:p>
          <a:p>
            <a:r>
              <a:rPr lang="en-US" dirty="0" smtClean="0"/>
              <a:t>Auto save interval</a:t>
            </a:r>
          </a:p>
          <a:p>
            <a:r>
              <a:rPr lang="en-US" dirty="0" smtClean="0"/>
              <a:t>Recent file count</a:t>
            </a:r>
          </a:p>
          <a:p>
            <a:r>
              <a:rPr lang="en-US" dirty="0" err="1" smtClean="0"/>
              <a:t>Intellisense</a:t>
            </a:r>
            <a:r>
              <a:rPr lang="en-US" dirty="0" smtClean="0"/>
              <a:t> timeout</a:t>
            </a:r>
            <a:endParaRPr lang="en-US" dirty="0"/>
          </a:p>
        </p:txBody>
      </p:sp>
    </p:spTree>
    <p:extLst>
      <p:ext uri="{BB962C8B-B14F-4D97-AF65-F5344CB8AC3E}">
        <p14:creationId xmlns:p14="http://schemas.microsoft.com/office/powerpoint/2010/main" val="3324908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ISE gotchas</a:t>
            </a:r>
            <a:endParaRPr lang="en-US" dirty="0"/>
          </a:p>
        </p:txBody>
      </p:sp>
      <p:sp>
        <p:nvSpPr>
          <p:cNvPr id="3" name="Content Placeholder 2"/>
          <p:cNvSpPr>
            <a:spLocks noGrp="1"/>
          </p:cNvSpPr>
          <p:nvPr>
            <p:ph idx="1"/>
          </p:nvPr>
        </p:nvSpPr>
        <p:spPr/>
        <p:txBody>
          <a:bodyPr/>
          <a:lstStyle/>
          <a:p>
            <a:r>
              <a:rPr lang="en-US" dirty="0" smtClean="0"/>
              <a:t>Only one version installed</a:t>
            </a:r>
          </a:p>
          <a:p>
            <a:r>
              <a:rPr lang="en-US" dirty="0" smtClean="0"/>
              <a:t>ISE is an optional feature on servers</a:t>
            </a:r>
          </a:p>
          <a:p>
            <a:r>
              <a:rPr lang="en-US" dirty="0" smtClean="0"/>
              <a:t>May require additional feature installations (</a:t>
            </a:r>
            <a:r>
              <a:rPr lang="en-US" dirty="0" err="1" smtClean="0"/>
              <a:t>.net</a:t>
            </a:r>
            <a:r>
              <a:rPr lang="en-US" dirty="0" smtClean="0"/>
              <a:t> 3.5)</a:t>
            </a:r>
          </a:p>
          <a:p>
            <a:r>
              <a:rPr lang="en-US" dirty="0" smtClean="0"/>
              <a:t>Everything runs in a single shared scope</a:t>
            </a:r>
            <a:endParaRPr lang="en-US" dirty="0"/>
          </a:p>
        </p:txBody>
      </p:sp>
    </p:spTree>
    <p:extLst>
      <p:ext uri="{BB962C8B-B14F-4D97-AF65-F5344CB8AC3E}">
        <p14:creationId xmlns:p14="http://schemas.microsoft.com/office/powerpoint/2010/main" val="1290741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a:t>
            </a:r>
            <a:r>
              <a:rPr lang="nl-NL" dirty="0" err="1" smtClean="0"/>
              <a:t>Started</a:t>
            </a:r>
            <a:r>
              <a:rPr lang="nl-NL" dirty="0" smtClean="0"/>
              <a:t/>
            </a:r>
            <a:br>
              <a:rPr lang="nl-NL" dirty="0" smtClean="0"/>
            </a:br>
            <a:r>
              <a:rPr lang="nl-NL" dirty="0" smtClean="0"/>
              <a:t>Wat je moet weten</a:t>
            </a:r>
            <a:endParaRPr lang="nl-NL" sz="1800" dirty="0"/>
          </a:p>
        </p:txBody>
      </p:sp>
      <p:sp>
        <p:nvSpPr>
          <p:cNvPr id="3" name="Content Placeholder 2"/>
          <p:cNvSpPr>
            <a:spLocks noGrp="1"/>
          </p:cNvSpPr>
          <p:nvPr>
            <p:ph idx="1"/>
          </p:nvPr>
        </p:nvSpPr>
        <p:spPr/>
        <p:txBody>
          <a:bodyPr>
            <a:normAutofit lnSpcReduction="10000"/>
          </a:bodyPr>
          <a:lstStyle/>
          <a:p>
            <a:r>
              <a:rPr lang="nl-NL" dirty="0" err="1" smtClean="0"/>
              <a:t>PowerShell</a:t>
            </a:r>
            <a:r>
              <a:rPr lang="nl-NL" dirty="0" smtClean="0"/>
              <a:t> is object georiënteerd</a:t>
            </a:r>
          </a:p>
          <a:p>
            <a:r>
              <a:rPr lang="nl-NL" dirty="0" err="1" smtClean="0"/>
              <a:t>PowerShell</a:t>
            </a:r>
            <a:r>
              <a:rPr lang="nl-NL" dirty="0" smtClean="0"/>
              <a:t> commando’s heten </a:t>
            </a:r>
            <a:r>
              <a:rPr lang="nl-NL" dirty="0" err="1" smtClean="0"/>
              <a:t>CmdLets</a:t>
            </a:r>
            <a:endParaRPr lang="nl-NL" dirty="0" smtClean="0"/>
          </a:p>
          <a:p>
            <a:r>
              <a:rPr lang="nl-NL" dirty="0" err="1" smtClean="0"/>
              <a:t>CmdLets</a:t>
            </a:r>
            <a:r>
              <a:rPr lang="nl-NL" dirty="0" smtClean="0"/>
              <a:t> hebben vaste vorm: </a:t>
            </a:r>
            <a:r>
              <a:rPr lang="nl-NL" dirty="0" err="1" smtClean="0"/>
              <a:t>Verb-Noun</a:t>
            </a:r>
            <a:r>
              <a:rPr lang="nl-NL" dirty="0" smtClean="0"/>
              <a:t> (</a:t>
            </a:r>
            <a:r>
              <a:rPr lang="nl-NL" dirty="0" err="1" smtClean="0"/>
              <a:t>ww-zlfst.nmw</a:t>
            </a:r>
            <a:r>
              <a:rPr lang="nl-NL" dirty="0" smtClean="0"/>
              <a:t>.)</a:t>
            </a:r>
          </a:p>
          <a:p>
            <a:r>
              <a:rPr lang="nl-NL" dirty="0" err="1" smtClean="0"/>
              <a:t>Verbs</a:t>
            </a:r>
            <a:r>
              <a:rPr lang="nl-NL" dirty="0" smtClean="0"/>
              <a:t> zijn vastgelegd.  (Get-</a:t>
            </a:r>
            <a:r>
              <a:rPr lang="nl-NL" dirty="0" err="1" smtClean="0"/>
              <a:t>Verb</a:t>
            </a:r>
            <a:r>
              <a:rPr lang="nl-NL" dirty="0" smtClean="0"/>
              <a:t>)</a:t>
            </a:r>
          </a:p>
          <a:p>
            <a:pPr lvl="1"/>
            <a:r>
              <a:rPr lang="nl-NL" dirty="0" smtClean="0"/>
              <a:t>Dus de titel van deze pagina is FOUT!  -&gt; Start-</a:t>
            </a:r>
            <a:r>
              <a:rPr lang="nl-NL" dirty="0" err="1" smtClean="0"/>
              <a:t>PowerShell</a:t>
            </a:r>
            <a:endParaRPr lang="nl-NL" dirty="0" smtClean="0"/>
          </a:p>
          <a:p>
            <a:r>
              <a:rPr lang="nl-NL" dirty="0" err="1" smtClean="0"/>
              <a:t>Nouns</a:t>
            </a:r>
            <a:r>
              <a:rPr lang="nl-NL" dirty="0" smtClean="0"/>
              <a:t> zijn vrij te kiezen</a:t>
            </a:r>
          </a:p>
          <a:p>
            <a:pPr lvl="1"/>
            <a:r>
              <a:rPr lang="nl-NL" dirty="0" smtClean="0"/>
              <a:t>Gebruiken enkelvoud, nooit meervoud. Get-User  Get-Volume</a:t>
            </a:r>
            <a:endParaRPr lang="nl-NL" dirty="0" smtClean="0"/>
          </a:p>
          <a:p>
            <a:pPr lvl="1"/>
            <a:r>
              <a:rPr lang="nl-NL" dirty="0" smtClean="0"/>
              <a:t>Starten </a:t>
            </a:r>
            <a:r>
              <a:rPr lang="nl-NL" dirty="0" smtClean="0"/>
              <a:t>vaak met een prefix om </a:t>
            </a:r>
            <a:r>
              <a:rPr lang="nl-NL" dirty="0" err="1" smtClean="0"/>
              <a:t>Noun</a:t>
            </a:r>
            <a:r>
              <a:rPr lang="nl-NL" dirty="0" smtClean="0"/>
              <a:t> uniek te maken</a:t>
            </a:r>
          </a:p>
          <a:p>
            <a:pPr lvl="2"/>
            <a:r>
              <a:rPr lang="nl-NL" dirty="0" smtClean="0"/>
              <a:t>Get-User   </a:t>
            </a:r>
            <a:r>
              <a:rPr lang="nl-NL" dirty="0" err="1" smtClean="0"/>
              <a:t>vs</a:t>
            </a:r>
            <a:r>
              <a:rPr lang="nl-NL" dirty="0" smtClean="0"/>
              <a:t>  Get-</a:t>
            </a:r>
            <a:r>
              <a:rPr lang="nl-NL" dirty="0" err="1" smtClean="0"/>
              <a:t>ADUser</a:t>
            </a:r>
            <a:endParaRPr lang="nl-NL" dirty="0" smtClean="0"/>
          </a:p>
          <a:p>
            <a:r>
              <a:rPr lang="nl-NL" dirty="0" smtClean="0"/>
              <a:t>NIET </a:t>
            </a:r>
            <a:r>
              <a:rPr lang="nl-NL" dirty="0" err="1" smtClean="0"/>
              <a:t>caseSensitive</a:t>
            </a:r>
            <a:r>
              <a:rPr lang="nl-NL" dirty="0"/>
              <a:t/>
            </a:r>
            <a:br>
              <a:rPr lang="nl-NL" dirty="0"/>
            </a:br>
            <a:endParaRPr lang="nl-NL" dirty="0" smtClean="0"/>
          </a:p>
        </p:txBody>
      </p:sp>
    </p:spTree>
    <p:extLst>
      <p:ext uri="{BB962C8B-B14F-4D97-AF65-F5344CB8AC3E}">
        <p14:creationId xmlns:p14="http://schemas.microsoft.com/office/powerpoint/2010/main" val="2874469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PowerShell</a:t>
            </a:r>
            <a:r>
              <a:rPr lang="nl-NL" dirty="0" smtClean="0"/>
              <a:t> training - Agenda</a:t>
            </a:r>
            <a:endParaRPr lang="nl-NL" sz="1800" dirty="0"/>
          </a:p>
        </p:txBody>
      </p:sp>
      <p:sp>
        <p:nvSpPr>
          <p:cNvPr id="3" name="Content Placeholder 2"/>
          <p:cNvSpPr>
            <a:spLocks noGrp="1"/>
          </p:cNvSpPr>
          <p:nvPr>
            <p:ph idx="1"/>
          </p:nvPr>
        </p:nvSpPr>
        <p:spPr/>
        <p:txBody>
          <a:bodyPr>
            <a:normAutofit/>
          </a:bodyPr>
          <a:lstStyle/>
          <a:p>
            <a:r>
              <a:rPr lang="nl-NL" dirty="0" smtClean="0"/>
              <a:t>L1 Basis introductie</a:t>
            </a:r>
          </a:p>
          <a:p>
            <a:r>
              <a:rPr lang="nl-NL" dirty="0" smtClean="0"/>
              <a:t>L2 Introductie (</a:t>
            </a:r>
            <a:r>
              <a:rPr lang="nl-NL" dirty="0" err="1" smtClean="0"/>
              <a:t>cont</a:t>
            </a:r>
            <a:r>
              <a:rPr lang="nl-NL" dirty="0" smtClean="0"/>
              <a:t>)</a:t>
            </a:r>
          </a:p>
          <a:p>
            <a:r>
              <a:rPr lang="nl-NL" dirty="0" smtClean="0"/>
              <a:t>L3 </a:t>
            </a:r>
            <a:r>
              <a:rPr lang="nl-NL" dirty="0" err="1" smtClean="0"/>
              <a:t>PowerShell</a:t>
            </a:r>
            <a:r>
              <a:rPr lang="nl-NL" dirty="0" smtClean="0"/>
              <a:t> voor beheer</a:t>
            </a:r>
          </a:p>
          <a:p>
            <a:r>
              <a:rPr lang="nl-NL" dirty="0" smtClean="0"/>
              <a:t>L4 </a:t>
            </a:r>
            <a:r>
              <a:rPr lang="nl-NL" dirty="0" err="1" smtClean="0"/>
              <a:t>PowerShell</a:t>
            </a:r>
            <a:r>
              <a:rPr lang="nl-NL" dirty="0" smtClean="0"/>
              <a:t> in productie</a:t>
            </a:r>
          </a:p>
          <a:p>
            <a:r>
              <a:rPr lang="nl-NL" dirty="0" smtClean="0"/>
              <a:t>…</a:t>
            </a:r>
          </a:p>
        </p:txBody>
      </p:sp>
    </p:spTree>
    <p:extLst>
      <p:ext uri="{BB962C8B-B14F-4D97-AF65-F5344CB8AC3E}">
        <p14:creationId xmlns:p14="http://schemas.microsoft.com/office/powerpoint/2010/main" val="3326702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ISE advanced</a:t>
            </a:r>
            <a:endParaRPr lang="en-US" dirty="0"/>
          </a:p>
        </p:txBody>
      </p:sp>
      <p:sp>
        <p:nvSpPr>
          <p:cNvPr id="3" name="Content Placeholder 2"/>
          <p:cNvSpPr>
            <a:spLocks noGrp="1"/>
          </p:cNvSpPr>
          <p:nvPr>
            <p:ph idx="1"/>
          </p:nvPr>
        </p:nvSpPr>
        <p:spPr/>
        <p:txBody>
          <a:bodyPr/>
          <a:lstStyle/>
          <a:p>
            <a:r>
              <a:rPr lang="en-US" dirty="0" smtClean="0"/>
              <a:t>Open files in ISE from PowerShell console</a:t>
            </a:r>
          </a:p>
          <a:p>
            <a:pPr lvl="1"/>
            <a:r>
              <a:rPr lang="en-US" dirty="0" smtClean="0"/>
              <a:t>ISE &lt;filename&gt;</a:t>
            </a:r>
          </a:p>
          <a:p>
            <a:r>
              <a:rPr lang="en-US" dirty="0" smtClean="0"/>
              <a:t>Open files in ISE from ISE </a:t>
            </a:r>
          </a:p>
          <a:p>
            <a:pPr lvl="1"/>
            <a:r>
              <a:rPr lang="en-US" dirty="0" err="1" smtClean="0"/>
              <a:t>Psedit</a:t>
            </a:r>
            <a:r>
              <a:rPr lang="en-US" dirty="0" smtClean="0"/>
              <a:t> &lt;filename&gt;</a:t>
            </a:r>
          </a:p>
          <a:p>
            <a:r>
              <a:rPr lang="en-US" dirty="0" smtClean="0"/>
              <a:t>The ISE has its own object model</a:t>
            </a:r>
          </a:p>
          <a:p>
            <a:pPr lvl="1"/>
            <a:r>
              <a:rPr lang="en-US" dirty="0" smtClean="0"/>
              <a:t>Modify ISE on the fly from PowerShell commands</a:t>
            </a:r>
          </a:p>
          <a:p>
            <a:pPr lvl="1"/>
            <a:r>
              <a:rPr lang="en-US" dirty="0" smtClean="0"/>
              <a:t>$</a:t>
            </a:r>
            <a:r>
              <a:rPr lang="en-US" dirty="0" err="1" smtClean="0"/>
              <a:t>psise.options.FontSize</a:t>
            </a:r>
            <a:r>
              <a:rPr lang="en-US" dirty="0" smtClean="0"/>
              <a:t>=16</a:t>
            </a:r>
          </a:p>
          <a:p>
            <a:pPr lvl="1"/>
            <a:r>
              <a:rPr lang="en-US" dirty="0" smtClean="0"/>
              <a:t>$</a:t>
            </a:r>
            <a:r>
              <a:rPr lang="en-US" dirty="0" err="1" smtClean="0"/>
              <a:t>psise.CurrentFile.Editor.InsertText</a:t>
            </a:r>
            <a:r>
              <a:rPr lang="en-US" dirty="0" smtClean="0"/>
              <a:t>("Hello World")</a:t>
            </a:r>
          </a:p>
          <a:p>
            <a:r>
              <a:rPr lang="en-US" dirty="0" smtClean="0"/>
              <a:t>The ISE can be extended with additional 3</a:t>
            </a:r>
            <a:r>
              <a:rPr lang="en-US" baseline="30000" dirty="0" smtClean="0"/>
              <a:t>rd</a:t>
            </a:r>
            <a:r>
              <a:rPr lang="en-US" dirty="0" smtClean="0"/>
              <a:t> party tools</a:t>
            </a:r>
          </a:p>
          <a:p>
            <a:r>
              <a:rPr lang="en-US" dirty="0" smtClean="0"/>
              <a:t>The ISE has its own Profile script to configure</a:t>
            </a:r>
            <a:endParaRPr lang="en-US" dirty="0"/>
          </a:p>
        </p:txBody>
      </p:sp>
    </p:spTree>
    <p:extLst>
      <p:ext uri="{BB962C8B-B14F-4D97-AF65-F5344CB8AC3E}">
        <p14:creationId xmlns:p14="http://schemas.microsoft.com/office/powerpoint/2010/main" val="4165958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PowerShell ISE</a:t>
            </a:r>
            <a:endParaRPr lang="en-US" dirty="0"/>
          </a:p>
        </p:txBody>
      </p:sp>
      <p:sp>
        <p:nvSpPr>
          <p:cNvPr id="3" name="Content Placeholder 2"/>
          <p:cNvSpPr>
            <a:spLocks noGrp="1"/>
          </p:cNvSpPr>
          <p:nvPr>
            <p:ph idx="1"/>
          </p:nvPr>
        </p:nvSpPr>
        <p:spPr/>
        <p:txBody>
          <a:bodyPr/>
          <a:lstStyle/>
          <a:p>
            <a:r>
              <a:rPr lang="en-US" dirty="0" smtClean="0"/>
              <a:t>Start ISE op </a:t>
            </a:r>
            <a:r>
              <a:rPr lang="en-US" dirty="0" err="1" smtClean="0"/>
              <a:t>vanaf</a:t>
            </a:r>
            <a:r>
              <a:rPr lang="en-US" dirty="0" smtClean="0"/>
              <a:t> </a:t>
            </a:r>
            <a:r>
              <a:rPr lang="en-US" dirty="0" err="1" smtClean="0"/>
              <a:t>een</a:t>
            </a:r>
            <a:r>
              <a:rPr lang="en-US" dirty="0" smtClean="0"/>
              <a:t> PowerShell prompt</a:t>
            </a:r>
          </a:p>
          <a:p>
            <a:r>
              <a:rPr lang="en-US" dirty="0" smtClean="0"/>
              <a:t>Snippet</a:t>
            </a:r>
          </a:p>
          <a:p>
            <a:pPr lvl="1"/>
            <a:r>
              <a:rPr lang="en-US" dirty="0" err="1" smtClean="0"/>
              <a:t>Druk</a:t>
            </a:r>
            <a:r>
              <a:rPr lang="en-US" dirty="0" smtClean="0"/>
              <a:t> Ctrl-J   </a:t>
            </a:r>
            <a:r>
              <a:rPr lang="en-US" dirty="0" err="1" smtClean="0"/>
              <a:t>en</a:t>
            </a:r>
            <a:r>
              <a:rPr lang="en-US" dirty="0" smtClean="0"/>
              <a:t> insert </a:t>
            </a:r>
            <a:r>
              <a:rPr lang="en-US" dirty="0" err="1" smtClean="0"/>
              <a:t>een</a:t>
            </a:r>
            <a:r>
              <a:rPr lang="en-US" dirty="0" smtClean="0"/>
              <a:t> </a:t>
            </a:r>
            <a:r>
              <a:rPr lang="en-US" dirty="0" err="1" smtClean="0"/>
              <a:t>Foreach</a:t>
            </a:r>
            <a:r>
              <a:rPr lang="en-US" dirty="0" smtClean="0"/>
              <a:t>  block</a:t>
            </a:r>
          </a:p>
          <a:p>
            <a:r>
              <a:rPr lang="en-US" dirty="0" smtClean="0"/>
              <a:t>Panes</a:t>
            </a:r>
          </a:p>
          <a:p>
            <a:pPr lvl="1"/>
            <a:r>
              <a:rPr lang="en-US" dirty="0" err="1" smtClean="0"/>
              <a:t>Druk</a:t>
            </a:r>
            <a:r>
              <a:rPr lang="en-US" dirty="0" smtClean="0"/>
              <a:t> 2x Ctrl-R  om het Script pane (on)</a:t>
            </a:r>
            <a:r>
              <a:rPr lang="en-US" dirty="0" err="1" smtClean="0"/>
              <a:t>zichtbaar</a:t>
            </a:r>
            <a:r>
              <a:rPr lang="en-US" dirty="0" smtClean="0"/>
              <a:t> </a:t>
            </a:r>
            <a:r>
              <a:rPr lang="en-US" dirty="0" err="1" smtClean="0"/>
              <a:t>te</a:t>
            </a:r>
            <a:r>
              <a:rPr lang="en-US" dirty="0" smtClean="0"/>
              <a:t> </a:t>
            </a:r>
            <a:r>
              <a:rPr lang="en-US" dirty="0" err="1" smtClean="0"/>
              <a:t>maken</a:t>
            </a:r>
            <a:endParaRPr lang="en-US" dirty="0" smtClean="0"/>
          </a:p>
          <a:p>
            <a:r>
              <a:rPr lang="en-US" dirty="0" smtClean="0"/>
              <a:t>Configure</a:t>
            </a:r>
          </a:p>
          <a:p>
            <a:pPr lvl="1"/>
            <a:r>
              <a:rPr lang="en-US" dirty="0" err="1" smtClean="0"/>
              <a:t>Gebruik</a:t>
            </a:r>
            <a:r>
              <a:rPr lang="en-US" dirty="0" smtClean="0"/>
              <a:t> Tools – Options – General settings om de </a:t>
            </a:r>
            <a:r>
              <a:rPr lang="en-US" dirty="0" err="1" smtClean="0"/>
              <a:t>configuratie</a:t>
            </a:r>
            <a:r>
              <a:rPr lang="en-US" dirty="0" smtClean="0"/>
              <a:t> </a:t>
            </a:r>
            <a:r>
              <a:rPr lang="en-US" dirty="0" err="1" smtClean="0"/>
              <a:t>aan</a:t>
            </a:r>
            <a:r>
              <a:rPr lang="en-US" dirty="0" smtClean="0"/>
              <a:t> </a:t>
            </a:r>
            <a:r>
              <a:rPr lang="en-US" dirty="0" err="1" smtClean="0"/>
              <a:t>te</a:t>
            </a:r>
            <a:r>
              <a:rPr lang="en-US" dirty="0" smtClean="0"/>
              <a:t> </a:t>
            </a:r>
            <a:r>
              <a:rPr lang="en-US" dirty="0" err="1" smtClean="0"/>
              <a:t>passen</a:t>
            </a:r>
            <a:r>
              <a:rPr lang="en-US" dirty="0" smtClean="0"/>
              <a:t> </a:t>
            </a:r>
            <a:endParaRPr lang="en-US" dirty="0"/>
          </a:p>
        </p:txBody>
      </p:sp>
    </p:spTree>
    <p:extLst>
      <p:ext uri="{BB962C8B-B14F-4D97-AF65-F5344CB8AC3E}">
        <p14:creationId xmlns:p14="http://schemas.microsoft.com/office/powerpoint/2010/main" val="1245251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Eenvoudige</a:t>
            </a:r>
            <a:r>
              <a:rPr lang="en-US" dirty="0" smtClean="0"/>
              <a:t> start</a:t>
            </a:r>
            <a:endParaRPr lang="en-US" dirty="0"/>
          </a:p>
        </p:txBody>
      </p:sp>
      <p:sp>
        <p:nvSpPr>
          <p:cNvPr id="3" name="Content Placeholder 2"/>
          <p:cNvSpPr>
            <a:spLocks noGrp="1"/>
          </p:cNvSpPr>
          <p:nvPr>
            <p:ph idx="1"/>
          </p:nvPr>
        </p:nvSpPr>
        <p:spPr/>
        <p:txBody>
          <a:bodyPr/>
          <a:lstStyle/>
          <a:p>
            <a:r>
              <a:rPr lang="en-US" dirty="0" err="1" smtClean="0"/>
              <a:t>Aliassen</a:t>
            </a:r>
            <a:r>
              <a:rPr lang="en-US" dirty="0" smtClean="0"/>
              <a:t> </a:t>
            </a:r>
            <a:r>
              <a:rPr lang="en-US" dirty="0" err="1" smtClean="0"/>
              <a:t>voor</a:t>
            </a:r>
            <a:r>
              <a:rPr lang="en-US" dirty="0" smtClean="0"/>
              <a:t> </a:t>
            </a:r>
            <a:r>
              <a:rPr lang="en-US" dirty="0" err="1" smtClean="0"/>
              <a:t>bekende</a:t>
            </a:r>
            <a:r>
              <a:rPr lang="en-US" dirty="0" smtClean="0"/>
              <a:t> commando’s</a:t>
            </a:r>
          </a:p>
          <a:p>
            <a:r>
              <a:rPr lang="en-US" dirty="0" smtClean="0"/>
              <a:t>TAB completion</a:t>
            </a:r>
          </a:p>
          <a:p>
            <a:r>
              <a:rPr lang="en-US" dirty="0" smtClean="0"/>
              <a:t>Get-Help</a:t>
            </a:r>
            <a:endParaRPr lang="en-US" dirty="0"/>
          </a:p>
        </p:txBody>
      </p:sp>
    </p:spTree>
    <p:extLst>
      <p:ext uri="{BB962C8B-B14F-4D97-AF65-F5344CB8AC3E}">
        <p14:creationId xmlns:p14="http://schemas.microsoft.com/office/powerpoint/2010/main" val="3269995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11560" y="1573624"/>
          <a:ext cx="7831135" cy="4231640"/>
        </p:xfrm>
        <a:graphic>
          <a:graphicData uri="http://schemas.openxmlformats.org/drawingml/2006/table">
            <a:tbl>
              <a:tblPr firstRow="1" bandRow="1">
                <a:tableStyleId>{5C22544A-7EE6-4342-B048-85BDC9FD1C3A}</a:tableStyleId>
              </a:tblPr>
              <a:tblGrid>
                <a:gridCol w="1080120"/>
                <a:gridCol w="1080120"/>
                <a:gridCol w="1296144"/>
                <a:gridCol w="1008112"/>
                <a:gridCol w="3366639"/>
              </a:tblGrid>
              <a:tr h="370840">
                <a:tc>
                  <a:txBody>
                    <a:bodyPr/>
                    <a:lstStyle/>
                    <a:p>
                      <a:pPr algn="ctr"/>
                      <a:r>
                        <a:rPr lang="en-US" sz="1000" dirty="0">
                          <a:effectLst/>
                        </a:rPr>
                        <a:t>PowerShell (</a:t>
                      </a:r>
                      <a:r>
                        <a:rPr lang="en-US" sz="1000" dirty="0" err="1">
                          <a:effectLst/>
                        </a:rPr>
                        <a:t>Cmdlet</a:t>
                      </a:r>
                      <a:r>
                        <a:rPr lang="en-US" sz="1000" dirty="0">
                          <a:effectLst/>
                        </a:rPr>
                        <a:t>)</a:t>
                      </a:r>
                    </a:p>
                  </a:txBody>
                  <a:tcPr anchor="ctr"/>
                </a:tc>
                <a:tc>
                  <a:txBody>
                    <a:bodyPr/>
                    <a:lstStyle/>
                    <a:p>
                      <a:pPr marL="0" algn="ctr" defTabSz="457200" rtl="0" eaLnBrk="1" latinLnBrk="0" hangingPunct="1"/>
                      <a:r>
                        <a:rPr lang="en-US" sz="1000" b="1" kern="1200">
                          <a:solidFill>
                            <a:schemeClr val="lt1"/>
                          </a:solidFill>
                          <a:effectLst/>
                          <a:latin typeface="+mn-lt"/>
                          <a:ea typeface="+mn-ea"/>
                          <a:cs typeface="+mn-cs"/>
                        </a:rPr>
                        <a:t>PowerShell (Alias)</a:t>
                      </a:r>
                    </a:p>
                  </a:txBody>
                  <a:tcPr anchor="ctr"/>
                </a:tc>
                <a:tc>
                  <a:txBody>
                    <a:bodyPr/>
                    <a:lstStyle/>
                    <a:p>
                      <a:pPr marL="0" algn="ctr" defTabSz="457200" rtl="0" eaLnBrk="1" latinLnBrk="0" hangingPunct="1"/>
                      <a:r>
                        <a:rPr lang="en-US" sz="1000" b="1" kern="1200" dirty="0">
                          <a:solidFill>
                            <a:schemeClr val="lt1"/>
                          </a:solidFill>
                          <a:effectLst/>
                          <a:latin typeface="+mn-lt"/>
                          <a:ea typeface="+mn-ea"/>
                          <a:cs typeface="+mn-cs"/>
                        </a:rPr>
                        <a:t>CMD.EXE </a:t>
                      </a:r>
                      <a:r>
                        <a:rPr lang="en-US" sz="1000" b="1" kern="1200" dirty="0" smtClean="0">
                          <a:solidFill>
                            <a:schemeClr val="lt1"/>
                          </a:solidFill>
                          <a:effectLst/>
                          <a:latin typeface="+mn-lt"/>
                          <a:ea typeface="+mn-ea"/>
                          <a:cs typeface="+mn-cs"/>
                        </a:rPr>
                        <a:t>/</a:t>
                      </a:r>
                    </a:p>
                    <a:p>
                      <a:pPr marL="0" algn="ctr" defTabSz="457200" rtl="0" eaLnBrk="1" latinLnBrk="0" hangingPunct="1"/>
                      <a:r>
                        <a:rPr lang="en-US" sz="1000" b="1" kern="1200" dirty="0" smtClean="0">
                          <a:solidFill>
                            <a:schemeClr val="lt1"/>
                          </a:solidFill>
                          <a:effectLst/>
                          <a:latin typeface="+mn-lt"/>
                          <a:ea typeface="+mn-ea"/>
                          <a:cs typeface="+mn-cs"/>
                        </a:rPr>
                        <a:t>COMMAND.COM</a:t>
                      </a:r>
                      <a:endParaRPr lang="en-US" sz="1000" b="1" kern="1200" dirty="0">
                        <a:solidFill>
                          <a:schemeClr val="lt1"/>
                        </a:solidFill>
                        <a:effectLst/>
                        <a:latin typeface="+mn-lt"/>
                        <a:ea typeface="+mn-ea"/>
                        <a:cs typeface="+mn-cs"/>
                      </a:endParaRPr>
                    </a:p>
                  </a:txBody>
                  <a:tcPr anchor="ctr"/>
                </a:tc>
                <a:tc>
                  <a:txBody>
                    <a:bodyPr/>
                    <a:lstStyle/>
                    <a:p>
                      <a:pPr marL="0" algn="ctr" defTabSz="457200" rtl="0" eaLnBrk="1" latinLnBrk="0" hangingPunct="1"/>
                      <a:r>
                        <a:rPr lang="en-US" sz="1000" b="1" kern="1200" dirty="0">
                          <a:solidFill>
                            <a:schemeClr val="lt1"/>
                          </a:solidFill>
                          <a:effectLst/>
                          <a:latin typeface="+mn-lt"/>
                          <a:ea typeface="+mn-ea"/>
                          <a:cs typeface="+mn-cs"/>
                        </a:rPr>
                        <a:t>Unix shell</a:t>
                      </a:r>
                    </a:p>
                  </a:txBody>
                  <a:tcPr anchor="ctr"/>
                </a:tc>
                <a:tc>
                  <a:txBody>
                    <a:bodyPr/>
                    <a:lstStyle/>
                    <a:p>
                      <a:pPr algn="ctr"/>
                      <a:r>
                        <a:rPr lang="en-US" sz="1000" dirty="0">
                          <a:effectLst/>
                        </a:rPr>
                        <a:t>Description</a:t>
                      </a:r>
                    </a:p>
                  </a:txBody>
                  <a:tcPr anchor="ctr"/>
                </a:tc>
              </a:tr>
              <a:tr h="370840">
                <a:tc>
                  <a:txBody>
                    <a:bodyPr/>
                    <a:lstStyle/>
                    <a:p>
                      <a:r>
                        <a:rPr lang="en-US" sz="1000" dirty="0">
                          <a:effectLst/>
                        </a:rPr>
                        <a:t>Pop-Location</a:t>
                      </a:r>
                    </a:p>
                  </a:txBody>
                  <a:tcPr anchor="ctr"/>
                </a:tc>
                <a:tc>
                  <a:txBody>
                    <a:bodyPr/>
                    <a:lstStyle/>
                    <a:p>
                      <a:r>
                        <a:rPr lang="en-US" sz="1000">
                          <a:effectLst/>
                        </a:rPr>
                        <a:t>popd</a:t>
                      </a:r>
                    </a:p>
                  </a:txBody>
                  <a:tcPr anchor="ctr"/>
                </a:tc>
                <a:tc>
                  <a:txBody>
                    <a:bodyPr/>
                    <a:lstStyle/>
                    <a:p>
                      <a:r>
                        <a:rPr lang="en-US" sz="1000" u="none" strike="noStrike">
                          <a:solidFill>
                            <a:srgbClr val="0B0080"/>
                          </a:solidFill>
                          <a:effectLst/>
                          <a:hlinkClick r:id="rId2" tooltip="Pushd and popd"/>
                        </a:rPr>
                        <a:t>popd</a:t>
                      </a:r>
                      <a:endParaRPr lang="en-US" sz="1000">
                        <a:effectLst/>
                      </a:endParaRPr>
                    </a:p>
                  </a:txBody>
                  <a:tcPr anchor="ctr"/>
                </a:tc>
                <a:tc>
                  <a:txBody>
                    <a:bodyPr/>
                    <a:lstStyle/>
                    <a:p>
                      <a:r>
                        <a:rPr lang="en-US" sz="1000">
                          <a:effectLst/>
                        </a:rPr>
                        <a:t>popd</a:t>
                      </a:r>
                    </a:p>
                  </a:txBody>
                  <a:tcPr anchor="ctr"/>
                </a:tc>
                <a:tc>
                  <a:txBody>
                    <a:bodyPr/>
                    <a:lstStyle/>
                    <a:p>
                      <a:r>
                        <a:rPr lang="en-US" sz="1000">
                          <a:effectLst/>
                        </a:rPr>
                        <a:t>Change the current directory to the directory most recently pushed onto the stack</a:t>
                      </a:r>
                    </a:p>
                  </a:txBody>
                  <a:tcPr anchor="ctr"/>
                </a:tc>
              </a:tr>
              <a:tr h="370840">
                <a:tc>
                  <a:txBody>
                    <a:bodyPr/>
                    <a:lstStyle/>
                    <a:p>
                      <a:r>
                        <a:rPr lang="en-US" sz="1000">
                          <a:effectLst/>
                        </a:rPr>
                        <a:t>Push-Location</a:t>
                      </a:r>
                    </a:p>
                  </a:txBody>
                  <a:tcPr anchor="ctr"/>
                </a:tc>
                <a:tc>
                  <a:txBody>
                    <a:bodyPr/>
                    <a:lstStyle/>
                    <a:p>
                      <a:r>
                        <a:rPr lang="en-US" sz="1000">
                          <a:effectLst/>
                        </a:rPr>
                        <a:t>pushd</a:t>
                      </a:r>
                    </a:p>
                  </a:txBody>
                  <a:tcPr anchor="ctr"/>
                </a:tc>
                <a:tc>
                  <a:txBody>
                    <a:bodyPr/>
                    <a:lstStyle/>
                    <a:p>
                      <a:r>
                        <a:rPr lang="en-US" sz="1000" u="none" strike="noStrike">
                          <a:solidFill>
                            <a:srgbClr val="0B0080"/>
                          </a:solidFill>
                          <a:effectLst/>
                          <a:hlinkClick r:id="rId2" tooltip="Pushd and popd"/>
                        </a:rPr>
                        <a:t>pushd</a:t>
                      </a:r>
                      <a:endParaRPr lang="en-US" sz="1000">
                        <a:effectLst/>
                      </a:endParaRPr>
                    </a:p>
                  </a:txBody>
                  <a:tcPr anchor="ctr"/>
                </a:tc>
                <a:tc>
                  <a:txBody>
                    <a:bodyPr/>
                    <a:lstStyle/>
                    <a:p>
                      <a:r>
                        <a:rPr lang="en-US" sz="1000">
                          <a:effectLst/>
                        </a:rPr>
                        <a:t>pushd</a:t>
                      </a:r>
                    </a:p>
                  </a:txBody>
                  <a:tcPr anchor="ctr"/>
                </a:tc>
                <a:tc>
                  <a:txBody>
                    <a:bodyPr/>
                    <a:lstStyle/>
                    <a:p>
                      <a:r>
                        <a:rPr lang="en-US" sz="1000">
                          <a:effectLst/>
                        </a:rPr>
                        <a:t>Push the current directory onto the stack</a:t>
                      </a:r>
                    </a:p>
                  </a:txBody>
                  <a:tcPr anchor="ctr"/>
                </a:tc>
              </a:tr>
              <a:tr h="370840">
                <a:tc>
                  <a:txBody>
                    <a:bodyPr/>
                    <a:lstStyle/>
                    <a:p>
                      <a:r>
                        <a:rPr lang="en-US" sz="1000">
                          <a:effectLst/>
                        </a:rPr>
                        <a:t>Set-Location</a:t>
                      </a:r>
                    </a:p>
                  </a:txBody>
                  <a:tcPr anchor="ctr"/>
                </a:tc>
                <a:tc>
                  <a:txBody>
                    <a:bodyPr/>
                    <a:lstStyle/>
                    <a:p>
                      <a:r>
                        <a:rPr lang="en-US" sz="1000">
                          <a:effectLst/>
                        </a:rPr>
                        <a:t>sl, cd, chdir</a:t>
                      </a:r>
                    </a:p>
                  </a:txBody>
                  <a:tcPr anchor="ctr"/>
                </a:tc>
                <a:tc>
                  <a:txBody>
                    <a:bodyPr/>
                    <a:lstStyle/>
                    <a:p>
                      <a:r>
                        <a:rPr lang="en-US" sz="1000" u="none" strike="noStrike">
                          <a:solidFill>
                            <a:srgbClr val="0B0080"/>
                          </a:solidFill>
                          <a:effectLst/>
                          <a:hlinkClick r:id="rId3" tooltip="Cd (command)"/>
                        </a:rPr>
                        <a:t>cd</a:t>
                      </a:r>
                      <a:r>
                        <a:rPr lang="en-US" sz="1000">
                          <a:effectLst/>
                        </a:rPr>
                        <a:t>, </a:t>
                      </a:r>
                      <a:r>
                        <a:rPr lang="en-US" sz="1000" u="none" strike="noStrike">
                          <a:solidFill>
                            <a:srgbClr val="0B0080"/>
                          </a:solidFill>
                          <a:effectLst/>
                          <a:hlinkClick r:id="rId3" tooltip="Cd (command)"/>
                        </a:rPr>
                        <a:t>chdir</a:t>
                      </a:r>
                      <a:endParaRPr lang="en-US" sz="1000">
                        <a:effectLst/>
                      </a:endParaRPr>
                    </a:p>
                  </a:txBody>
                  <a:tcPr anchor="ctr"/>
                </a:tc>
                <a:tc>
                  <a:txBody>
                    <a:bodyPr/>
                    <a:lstStyle/>
                    <a:p>
                      <a:r>
                        <a:rPr lang="en-US" sz="1000">
                          <a:effectLst/>
                        </a:rPr>
                        <a:t>cd</a:t>
                      </a:r>
                    </a:p>
                  </a:txBody>
                  <a:tcPr anchor="ctr"/>
                </a:tc>
                <a:tc>
                  <a:txBody>
                    <a:bodyPr/>
                    <a:lstStyle/>
                    <a:p>
                      <a:r>
                        <a:rPr lang="en-US" sz="1000">
                          <a:effectLst/>
                        </a:rPr>
                        <a:t>Change the current directory</a:t>
                      </a:r>
                    </a:p>
                  </a:txBody>
                  <a:tcPr anchor="ctr"/>
                </a:tc>
              </a:tr>
              <a:tr h="370840">
                <a:tc>
                  <a:txBody>
                    <a:bodyPr/>
                    <a:lstStyle/>
                    <a:p>
                      <a:r>
                        <a:rPr lang="en-US" sz="1000" dirty="0">
                          <a:effectLst/>
                        </a:rPr>
                        <a:t>Tee-Object</a:t>
                      </a:r>
                    </a:p>
                  </a:txBody>
                  <a:tcPr anchor="ctr"/>
                </a:tc>
                <a:tc>
                  <a:txBody>
                    <a:bodyPr/>
                    <a:lstStyle/>
                    <a:p>
                      <a:r>
                        <a:rPr lang="en-US" sz="1000">
                          <a:effectLst/>
                        </a:rPr>
                        <a:t>tee</a:t>
                      </a:r>
                    </a:p>
                  </a:txBody>
                  <a:tcPr anchor="ctr"/>
                </a:tc>
                <a:tc>
                  <a:txBody>
                    <a:bodyPr/>
                    <a:lstStyle/>
                    <a:p>
                      <a:pPr algn="ctr" fontAlgn="ctr"/>
                      <a:r>
                        <a:rPr lang="en-US" sz="1000">
                          <a:effectLst/>
                        </a:rPr>
                        <a:t>N/A</a:t>
                      </a:r>
                    </a:p>
                  </a:txBody>
                  <a:tcPr anchor="ctr"/>
                </a:tc>
                <a:tc>
                  <a:txBody>
                    <a:bodyPr/>
                    <a:lstStyle/>
                    <a:p>
                      <a:r>
                        <a:rPr lang="en-US" sz="1000" u="none" strike="noStrike">
                          <a:solidFill>
                            <a:srgbClr val="0B0080"/>
                          </a:solidFill>
                          <a:effectLst/>
                          <a:hlinkClick r:id="rId4" tooltip="Tee (command)"/>
                        </a:rPr>
                        <a:t>tee</a:t>
                      </a:r>
                      <a:endParaRPr lang="en-US" sz="1000">
                        <a:effectLst/>
                      </a:endParaRPr>
                    </a:p>
                  </a:txBody>
                  <a:tcPr anchor="ctr"/>
                </a:tc>
                <a:tc>
                  <a:txBody>
                    <a:bodyPr/>
                    <a:lstStyle/>
                    <a:p>
                      <a:r>
                        <a:rPr lang="en-US" sz="1000">
                          <a:effectLst/>
                        </a:rPr>
                        <a:t>Pipe input to a file or variable, then pass the input along the pipeline</a:t>
                      </a:r>
                    </a:p>
                  </a:txBody>
                  <a:tcPr anchor="ctr"/>
                </a:tc>
              </a:tr>
              <a:tr h="370840">
                <a:tc>
                  <a:txBody>
                    <a:bodyPr/>
                    <a:lstStyle/>
                    <a:p>
                      <a:r>
                        <a:rPr lang="en-US" sz="1000" dirty="0">
                          <a:effectLst/>
                        </a:rPr>
                        <a:t>Write-Output</a:t>
                      </a:r>
                    </a:p>
                  </a:txBody>
                  <a:tcPr anchor="ctr"/>
                </a:tc>
                <a:tc>
                  <a:txBody>
                    <a:bodyPr/>
                    <a:lstStyle/>
                    <a:p>
                      <a:r>
                        <a:rPr lang="en-US" sz="1000">
                          <a:effectLst/>
                        </a:rPr>
                        <a:t>echo, write</a:t>
                      </a:r>
                    </a:p>
                  </a:txBody>
                  <a:tcPr anchor="ctr"/>
                </a:tc>
                <a:tc>
                  <a:txBody>
                    <a:bodyPr/>
                    <a:lstStyle/>
                    <a:p>
                      <a:r>
                        <a:rPr lang="en-US" sz="1000" u="none" strike="noStrike">
                          <a:solidFill>
                            <a:srgbClr val="0B0080"/>
                          </a:solidFill>
                          <a:effectLst/>
                          <a:hlinkClick r:id="rId5" tooltip="Echo (command)"/>
                        </a:rPr>
                        <a:t>echo</a:t>
                      </a:r>
                      <a:endParaRPr lang="en-US" sz="1000">
                        <a:effectLst/>
                      </a:endParaRPr>
                    </a:p>
                  </a:txBody>
                  <a:tcPr anchor="ctr"/>
                </a:tc>
                <a:tc>
                  <a:txBody>
                    <a:bodyPr/>
                    <a:lstStyle/>
                    <a:p>
                      <a:r>
                        <a:rPr lang="en-US" sz="1000">
                          <a:effectLst/>
                        </a:rPr>
                        <a:t>echo</a:t>
                      </a:r>
                    </a:p>
                  </a:txBody>
                  <a:tcPr anchor="ctr"/>
                </a:tc>
                <a:tc>
                  <a:txBody>
                    <a:bodyPr/>
                    <a:lstStyle/>
                    <a:p>
                      <a:r>
                        <a:rPr lang="en-US" sz="1000">
                          <a:effectLst/>
                        </a:rPr>
                        <a:t>Print strings, variables etc. to standard output</a:t>
                      </a:r>
                    </a:p>
                  </a:txBody>
                  <a:tcPr anchor="ctr"/>
                </a:tc>
              </a:tr>
              <a:tr h="370840">
                <a:tc>
                  <a:txBody>
                    <a:bodyPr/>
                    <a:lstStyle/>
                    <a:p>
                      <a:r>
                        <a:rPr lang="en-US" sz="1000" dirty="0">
                          <a:effectLst/>
                        </a:rPr>
                        <a:t>Get-Process</a:t>
                      </a:r>
                    </a:p>
                  </a:txBody>
                  <a:tcPr anchor="ctr"/>
                </a:tc>
                <a:tc>
                  <a:txBody>
                    <a:bodyPr/>
                    <a:lstStyle/>
                    <a:p>
                      <a:r>
                        <a:rPr lang="en-US" sz="1000">
                          <a:effectLst/>
                        </a:rPr>
                        <a:t>gps, ps</a:t>
                      </a:r>
                    </a:p>
                  </a:txBody>
                  <a:tcPr anchor="ctr"/>
                </a:tc>
                <a:tc>
                  <a:txBody>
                    <a:bodyPr/>
                    <a:lstStyle/>
                    <a:p>
                      <a:r>
                        <a:rPr lang="en-US" sz="1000">
                          <a:effectLst/>
                        </a:rPr>
                        <a:t>tlist,</a:t>
                      </a:r>
                      <a:r>
                        <a:rPr lang="en-US" sz="1000" b="0" i="0" u="none" strike="noStrike" baseline="30000">
                          <a:solidFill>
                            <a:srgbClr val="0B0080"/>
                          </a:solidFill>
                          <a:effectLst/>
                          <a:hlinkClick r:id="rId6"/>
                        </a:rPr>
                        <a:t>[Note 2]</a:t>
                      </a:r>
                      <a:r>
                        <a:rPr lang="en-US" sz="1000">
                          <a:effectLst/>
                        </a:rPr>
                        <a:t>tasklist</a:t>
                      </a:r>
                      <a:r>
                        <a:rPr lang="en-US" sz="1000" b="0" i="0" u="none" strike="noStrike" baseline="30000">
                          <a:solidFill>
                            <a:srgbClr val="0B0080"/>
                          </a:solidFill>
                          <a:effectLst/>
                          <a:hlinkClick r:id="rId7"/>
                        </a:rPr>
                        <a:t>[Note 3]</a:t>
                      </a:r>
                      <a:endParaRPr lang="en-US" sz="1000">
                        <a:effectLst/>
                      </a:endParaRPr>
                    </a:p>
                  </a:txBody>
                  <a:tcPr anchor="ctr"/>
                </a:tc>
                <a:tc>
                  <a:txBody>
                    <a:bodyPr/>
                    <a:lstStyle/>
                    <a:p>
                      <a:r>
                        <a:rPr lang="en-US" sz="1000" u="none" strike="noStrike">
                          <a:solidFill>
                            <a:srgbClr val="0B0080"/>
                          </a:solidFill>
                          <a:effectLst/>
                          <a:hlinkClick r:id="rId8" tooltip="Ps (Unix)"/>
                        </a:rPr>
                        <a:t>ps</a:t>
                      </a:r>
                      <a:endParaRPr lang="en-US" sz="1000">
                        <a:effectLst/>
                      </a:endParaRPr>
                    </a:p>
                  </a:txBody>
                  <a:tcPr anchor="ctr"/>
                </a:tc>
                <a:tc>
                  <a:txBody>
                    <a:bodyPr/>
                    <a:lstStyle/>
                    <a:p>
                      <a:r>
                        <a:rPr lang="en-US" sz="1000">
                          <a:effectLst/>
                        </a:rPr>
                        <a:t>List all currently running processes</a:t>
                      </a:r>
                    </a:p>
                  </a:txBody>
                  <a:tcPr anchor="ctr"/>
                </a:tc>
              </a:tr>
              <a:tr h="370840">
                <a:tc>
                  <a:txBody>
                    <a:bodyPr/>
                    <a:lstStyle/>
                    <a:p>
                      <a:r>
                        <a:rPr lang="en-US" sz="1000" dirty="0">
                          <a:effectLst/>
                        </a:rPr>
                        <a:t>Stop-Process</a:t>
                      </a:r>
                    </a:p>
                  </a:txBody>
                  <a:tcPr anchor="ctr"/>
                </a:tc>
                <a:tc>
                  <a:txBody>
                    <a:bodyPr/>
                    <a:lstStyle/>
                    <a:p>
                      <a:r>
                        <a:rPr lang="en-US" sz="1000">
                          <a:effectLst/>
                        </a:rPr>
                        <a:t>spps, kill</a:t>
                      </a:r>
                    </a:p>
                  </a:txBody>
                  <a:tcPr anchor="ctr"/>
                </a:tc>
                <a:tc>
                  <a:txBody>
                    <a:bodyPr/>
                    <a:lstStyle/>
                    <a:p>
                      <a:r>
                        <a:rPr lang="en-US" sz="1000" u="none" strike="noStrike">
                          <a:solidFill>
                            <a:srgbClr val="0B0080"/>
                          </a:solidFill>
                          <a:effectLst/>
                          <a:hlinkClick r:id="rId9" tooltip="Kill (command)"/>
                        </a:rPr>
                        <a:t>kill</a:t>
                      </a:r>
                      <a:r>
                        <a:rPr lang="en-US" sz="1000">
                          <a:effectLst/>
                        </a:rPr>
                        <a:t>,</a:t>
                      </a:r>
                      <a:r>
                        <a:rPr lang="en-US" sz="1000" b="0" i="0" u="none" strike="noStrike" baseline="30000">
                          <a:solidFill>
                            <a:srgbClr val="0B0080"/>
                          </a:solidFill>
                          <a:effectLst/>
                          <a:hlinkClick r:id="rId6"/>
                        </a:rPr>
                        <a:t>[Note 2]</a:t>
                      </a:r>
                      <a:r>
                        <a:rPr lang="en-US" sz="1000">
                          <a:effectLst/>
                        </a:rPr>
                        <a:t>taskkill</a:t>
                      </a:r>
                      <a:r>
                        <a:rPr lang="en-US" sz="1000" b="0" i="0" u="none" strike="noStrike" baseline="30000">
                          <a:solidFill>
                            <a:srgbClr val="0B0080"/>
                          </a:solidFill>
                          <a:effectLst/>
                          <a:hlinkClick r:id="rId7"/>
                        </a:rPr>
                        <a:t>[Note 3]</a:t>
                      </a:r>
                      <a:endParaRPr lang="en-US" sz="1000">
                        <a:effectLst/>
                      </a:endParaRPr>
                    </a:p>
                  </a:txBody>
                  <a:tcPr anchor="ctr"/>
                </a:tc>
                <a:tc>
                  <a:txBody>
                    <a:bodyPr/>
                    <a:lstStyle/>
                    <a:p>
                      <a:r>
                        <a:rPr lang="en-US" sz="1000">
                          <a:effectLst/>
                        </a:rPr>
                        <a:t>kill</a:t>
                      </a:r>
                      <a:r>
                        <a:rPr lang="en-US" sz="1000" b="0" i="0" u="none" strike="noStrike" baseline="30000">
                          <a:solidFill>
                            <a:srgbClr val="0B0080"/>
                          </a:solidFill>
                          <a:effectLst/>
                          <a:hlinkClick r:id="rId10"/>
                        </a:rPr>
                        <a:t>[Note 4]</a:t>
                      </a:r>
                      <a:endParaRPr lang="en-US" sz="1000">
                        <a:effectLst/>
                      </a:endParaRPr>
                    </a:p>
                  </a:txBody>
                  <a:tcPr anchor="ctr"/>
                </a:tc>
                <a:tc>
                  <a:txBody>
                    <a:bodyPr/>
                    <a:lstStyle/>
                    <a:p>
                      <a:r>
                        <a:rPr lang="en-US" sz="1000">
                          <a:effectLst/>
                        </a:rPr>
                        <a:t>Stop a running process</a:t>
                      </a:r>
                    </a:p>
                  </a:txBody>
                  <a:tcPr anchor="ctr"/>
                </a:tc>
              </a:tr>
              <a:tr h="370840">
                <a:tc>
                  <a:txBody>
                    <a:bodyPr/>
                    <a:lstStyle/>
                    <a:p>
                      <a:r>
                        <a:rPr lang="en-US" sz="1000" dirty="0">
                          <a:effectLst/>
                        </a:rPr>
                        <a:t>Select-String</a:t>
                      </a:r>
                    </a:p>
                  </a:txBody>
                  <a:tcPr anchor="ctr"/>
                </a:tc>
                <a:tc>
                  <a:txBody>
                    <a:bodyPr/>
                    <a:lstStyle/>
                    <a:p>
                      <a:r>
                        <a:rPr lang="en-US" sz="1000">
                          <a:effectLst/>
                        </a:rPr>
                        <a:t>sls</a:t>
                      </a:r>
                    </a:p>
                  </a:txBody>
                  <a:tcPr anchor="ctr"/>
                </a:tc>
                <a:tc>
                  <a:txBody>
                    <a:bodyPr/>
                    <a:lstStyle/>
                    <a:p>
                      <a:r>
                        <a:rPr lang="en-US" sz="1000" u="none" strike="noStrike">
                          <a:solidFill>
                            <a:srgbClr val="0B0080"/>
                          </a:solidFill>
                          <a:effectLst/>
                          <a:hlinkClick r:id="rId11" tooltip="Find (command)"/>
                        </a:rPr>
                        <a:t>find</a:t>
                      </a:r>
                      <a:r>
                        <a:rPr lang="en-US" sz="1000">
                          <a:effectLst/>
                        </a:rPr>
                        <a:t>, </a:t>
                      </a:r>
                      <a:r>
                        <a:rPr lang="en-US" sz="1000" u="none" strike="noStrike">
                          <a:solidFill>
                            <a:srgbClr val="0B0080"/>
                          </a:solidFill>
                          <a:effectLst/>
                          <a:hlinkClick r:id="rId12" tooltip="Findstr (computing)"/>
                        </a:rPr>
                        <a:t>findstr</a:t>
                      </a:r>
                      <a:endParaRPr lang="en-US" sz="1000">
                        <a:effectLst/>
                      </a:endParaRPr>
                    </a:p>
                  </a:txBody>
                  <a:tcPr anchor="ctr"/>
                </a:tc>
                <a:tc>
                  <a:txBody>
                    <a:bodyPr/>
                    <a:lstStyle/>
                    <a:p>
                      <a:r>
                        <a:rPr lang="en-US" sz="1000" u="none" strike="noStrike">
                          <a:solidFill>
                            <a:srgbClr val="0B0080"/>
                          </a:solidFill>
                          <a:effectLst/>
                          <a:hlinkClick r:id="rId13" tooltip="Grep"/>
                        </a:rPr>
                        <a:t>grep</a:t>
                      </a:r>
                      <a:endParaRPr lang="en-US" sz="1000">
                        <a:effectLst/>
                      </a:endParaRPr>
                    </a:p>
                  </a:txBody>
                  <a:tcPr anchor="ctr"/>
                </a:tc>
                <a:tc>
                  <a:txBody>
                    <a:bodyPr/>
                    <a:lstStyle/>
                    <a:p>
                      <a:r>
                        <a:rPr lang="en-US" sz="1000">
                          <a:effectLst/>
                        </a:rPr>
                        <a:t>Print lines matching a pattern</a:t>
                      </a:r>
                    </a:p>
                  </a:txBody>
                  <a:tcPr anchor="ctr"/>
                </a:tc>
              </a:tr>
              <a:tr h="370840">
                <a:tc>
                  <a:txBody>
                    <a:bodyPr/>
                    <a:lstStyle/>
                    <a:p>
                      <a:r>
                        <a:rPr lang="en-US" sz="1000" dirty="0">
                          <a:effectLst/>
                        </a:rPr>
                        <a:t>Set-Variable</a:t>
                      </a:r>
                    </a:p>
                  </a:txBody>
                  <a:tcPr anchor="ctr"/>
                </a:tc>
                <a:tc>
                  <a:txBody>
                    <a:bodyPr/>
                    <a:lstStyle/>
                    <a:p>
                      <a:r>
                        <a:rPr lang="en-US" sz="1000">
                          <a:effectLst/>
                        </a:rPr>
                        <a:t>sv, set</a:t>
                      </a:r>
                    </a:p>
                  </a:txBody>
                  <a:tcPr anchor="ctr"/>
                </a:tc>
                <a:tc>
                  <a:txBody>
                    <a:bodyPr/>
                    <a:lstStyle/>
                    <a:p>
                      <a:r>
                        <a:rPr lang="en-US" sz="1000" u="none" strike="noStrike">
                          <a:solidFill>
                            <a:srgbClr val="0B0080"/>
                          </a:solidFill>
                          <a:effectLst/>
                          <a:hlinkClick r:id="rId14" tooltip="Environment variable"/>
                        </a:rPr>
                        <a:t>set</a:t>
                      </a:r>
                      <a:endParaRPr lang="en-US" sz="1000">
                        <a:effectLst/>
                      </a:endParaRPr>
                    </a:p>
                  </a:txBody>
                  <a:tcPr anchor="ctr"/>
                </a:tc>
                <a:tc>
                  <a:txBody>
                    <a:bodyPr/>
                    <a:lstStyle/>
                    <a:p>
                      <a:r>
                        <a:rPr lang="en-US" sz="1000">
                          <a:effectLst/>
                        </a:rPr>
                        <a:t>env, export, set, setenv</a:t>
                      </a:r>
                    </a:p>
                  </a:txBody>
                  <a:tcPr anchor="ctr"/>
                </a:tc>
                <a:tc>
                  <a:txBody>
                    <a:bodyPr/>
                    <a:lstStyle/>
                    <a:p>
                      <a:r>
                        <a:rPr lang="en-US" sz="1000">
                          <a:effectLst/>
                        </a:rPr>
                        <a:t>Set the value of a variable / create a variable</a:t>
                      </a:r>
                    </a:p>
                  </a:txBody>
                  <a:tcPr anchor="ctr"/>
                </a:tc>
              </a:tr>
              <a:tr h="370840">
                <a:tc>
                  <a:txBody>
                    <a:bodyPr/>
                    <a:lstStyle/>
                    <a:p>
                      <a:r>
                        <a:rPr lang="en-US" sz="1000" dirty="0">
                          <a:effectLst/>
                        </a:rPr>
                        <a:t>Invoke-</a:t>
                      </a:r>
                      <a:r>
                        <a:rPr lang="en-US" sz="1000" dirty="0" err="1">
                          <a:effectLst/>
                        </a:rPr>
                        <a:t>WebRequest</a:t>
                      </a:r>
                      <a:endParaRPr lang="en-US" sz="1000" dirty="0">
                        <a:effectLst/>
                      </a:endParaRPr>
                    </a:p>
                  </a:txBody>
                  <a:tcPr anchor="ctr"/>
                </a:tc>
                <a:tc>
                  <a:txBody>
                    <a:bodyPr/>
                    <a:lstStyle/>
                    <a:p>
                      <a:r>
                        <a:rPr lang="en-US" sz="1000">
                          <a:effectLst/>
                        </a:rPr>
                        <a:t>iwr, curl, wget</a:t>
                      </a:r>
                    </a:p>
                  </a:txBody>
                  <a:tcPr anchor="ctr"/>
                </a:tc>
                <a:tc>
                  <a:txBody>
                    <a:bodyPr/>
                    <a:lstStyle/>
                    <a:p>
                      <a:pPr algn="ctr" fontAlgn="ctr"/>
                      <a:r>
                        <a:rPr lang="en-US" sz="1000">
                          <a:effectLst/>
                        </a:rPr>
                        <a:t>N/A</a:t>
                      </a:r>
                    </a:p>
                  </a:txBody>
                  <a:tcPr anchor="ctr"/>
                </a:tc>
                <a:tc>
                  <a:txBody>
                    <a:bodyPr/>
                    <a:lstStyle/>
                    <a:p>
                      <a:r>
                        <a:rPr lang="en-US" sz="1000" u="none" strike="noStrike">
                          <a:solidFill>
                            <a:srgbClr val="0B0080"/>
                          </a:solidFill>
                          <a:effectLst/>
                          <a:hlinkClick r:id="rId15" tooltip="Wget"/>
                        </a:rPr>
                        <a:t>wget</a:t>
                      </a:r>
                      <a:r>
                        <a:rPr lang="en-US" sz="1000">
                          <a:effectLst/>
                        </a:rPr>
                        <a:t>, </a:t>
                      </a:r>
                      <a:r>
                        <a:rPr lang="en-US" sz="1000" u="none" strike="noStrike">
                          <a:solidFill>
                            <a:srgbClr val="0B0080"/>
                          </a:solidFill>
                          <a:effectLst/>
                          <a:hlinkClick r:id="rId16" tooltip="CURL"/>
                        </a:rPr>
                        <a:t>cURL</a:t>
                      </a:r>
                      <a:endParaRPr lang="en-US" sz="1000">
                        <a:effectLst/>
                      </a:endParaRPr>
                    </a:p>
                  </a:txBody>
                  <a:tcPr anchor="ctr"/>
                </a:tc>
                <a:tc>
                  <a:txBody>
                    <a:bodyPr/>
                    <a:lstStyle/>
                    <a:p>
                      <a:r>
                        <a:rPr lang="en-US" sz="1000" dirty="0">
                          <a:effectLst/>
                        </a:rPr>
                        <a:t>Gets content from a web page on the Internet</a:t>
                      </a:r>
                    </a:p>
                  </a:txBody>
                  <a:tcPr anchor="ctr"/>
                </a:tc>
              </a:tr>
            </a:tbl>
          </a:graphicData>
        </a:graphic>
      </p:graphicFrame>
      <p:sp>
        <p:nvSpPr>
          <p:cNvPr id="5" name="Title 1"/>
          <p:cNvSpPr>
            <a:spLocks noGrp="1"/>
          </p:cNvSpPr>
          <p:nvPr>
            <p:ph type="title"/>
          </p:nvPr>
        </p:nvSpPr>
        <p:spPr>
          <a:xfrm>
            <a:off x="855132" y="274638"/>
            <a:ext cx="7831668" cy="1143000"/>
          </a:xfrm>
        </p:spPr>
        <p:txBody>
          <a:bodyPr/>
          <a:lstStyle/>
          <a:p>
            <a:r>
              <a:rPr lang="nl-NL" dirty="0" err="1" smtClean="0"/>
              <a:t>PowerShell</a:t>
            </a:r>
            <a:r>
              <a:rPr lang="nl-NL" dirty="0" smtClean="0"/>
              <a:t> Alias vereenvoudigt de overstap</a:t>
            </a:r>
            <a:endParaRPr lang="nl-NL" sz="1800" dirty="0"/>
          </a:p>
        </p:txBody>
      </p:sp>
    </p:spTree>
    <p:extLst>
      <p:ext uri="{BB962C8B-B14F-4D97-AF65-F5344CB8AC3E}">
        <p14:creationId xmlns:p14="http://schemas.microsoft.com/office/powerpoint/2010/main" val="3481894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11560" y="1603216"/>
          <a:ext cx="7831135" cy="4130040"/>
        </p:xfrm>
        <a:graphic>
          <a:graphicData uri="http://schemas.openxmlformats.org/drawingml/2006/table">
            <a:tbl>
              <a:tblPr firstRow="1" bandRow="1">
                <a:tableStyleId>{5C22544A-7EE6-4342-B048-85BDC9FD1C3A}</a:tableStyleId>
              </a:tblPr>
              <a:tblGrid>
                <a:gridCol w="1080120"/>
                <a:gridCol w="1080120"/>
                <a:gridCol w="1296144"/>
                <a:gridCol w="1008112"/>
                <a:gridCol w="3366639"/>
              </a:tblGrid>
              <a:tr h="370840">
                <a:tc>
                  <a:txBody>
                    <a:bodyPr/>
                    <a:lstStyle/>
                    <a:p>
                      <a:pPr algn="ctr"/>
                      <a:r>
                        <a:rPr lang="en-US" sz="1000" dirty="0">
                          <a:effectLst/>
                        </a:rPr>
                        <a:t>PowerShell (</a:t>
                      </a:r>
                      <a:r>
                        <a:rPr lang="en-US" sz="1000" dirty="0" err="1">
                          <a:effectLst/>
                        </a:rPr>
                        <a:t>Cmdlet</a:t>
                      </a:r>
                      <a:r>
                        <a:rPr lang="en-US" sz="1000" dirty="0">
                          <a:effectLst/>
                        </a:rPr>
                        <a:t>)</a:t>
                      </a:r>
                    </a:p>
                  </a:txBody>
                  <a:tcPr anchor="ctr"/>
                </a:tc>
                <a:tc>
                  <a:txBody>
                    <a:bodyPr/>
                    <a:lstStyle/>
                    <a:p>
                      <a:pPr marL="0" algn="ctr" defTabSz="457200" rtl="0" eaLnBrk="1" latinLnBrk="0" hangingPunct="1"/>
                      <a:r>
                        <a:rPr lang="en-US" sz="1000" b="1" kern="1200">
                          <a:solidFill>
                            <a:schemeClr val="lt1"/>
                          </a:solidFill>
                          <a:effectLst/>
                          <a:latin typeface="+mn-lt"/>
                          <a:ea typeface="+mn-ea"/>
                          <a:cs typeface="+mn-cs"/>
                        </a:rPr>
                        <a:t>PowerShell (Alias)</a:t>
                      </a:r>
                    </a:p>
                  </a:txBody>
                  <a:tcPr anchor="ctr"/>
                </a:tc>
                <a:tc>
                  <a:txBody>
                    <a:bodyPr/>
                    <a:lstStyle/>
                    <a:p>
                      <a:pPr marL="0" algn="ctr" defTabSz="457200" rtl="0" eaLnBrk="1" latinLnBrk="0" hangingPunct="1"/>
                      <a:r>
                        <a:rPr lang="en-US" sz="1000" b="1" kern="1200" dirty="0">
                          <a:solidFill>
                            <a:schemeClr val="lt1"/>
                          </a:solidFill>
                          <a:effectLst/>
                          <a:latin typeface="+mn-lt"/>
                          <a:ea typeface="+mn-ea"/>
                          <a:cs typeface="+mn-cs"/>
                        </a:rPr>
                        <a:t>CMD.EXE </a:t>
                      </a:r>
                      <a:r>
                        <a:rPr lang="en-US" sz="1000" b="1" kern="1200" dirty="0" smtClean="0">
                          <a:solidFill>
                            <a:schemeClr val="lt1"/>
                          </a:solidFill>
                          <a:effectLst/>
                          <a:latin typeface="+mn-lt"/>
                          <a:ea typeface="+mn-ea"/>
                          <a:cs typeface="+mn-cs"/>
                        </a:rPr>
                        <a:t>/</a:t>
                      </a:r>
                    </a:p>
                    <a:p>
                      <a:pPr marL="0" algn="ctr" defTabSz="457200" rtl="0" eaLnBrk="1" latinLnBrk="0" hangingPunct="1"/>
                      <a:r>
                        <a:rPr lang="en-US" sz="1000" b="1" kern="1200" dirty="0" smtClean="0">
                          <a:solidFill>
                            <a:schemeClr val="lt1"/>
                          </a:solidFill>
                          <a:effectLst/>
                          <a:latin typeface="+mn-lt"/>
                          <a:ea typeface="+mn-ea"/>
                          <a:cs typeface="+mn-cs"/>
                        </a:rPr>
                        <a:t>COMMAND.COM</a:t>
                      </a:r>
                      <a:endParaRPr lang="en-US" sz="1000" b="1" kern="1200" dirty="0">
                        <a:solidFill>
                          <a:schemeClr val="lt1"/>
                        </a:solidFill>
                        <a:effectLst/>
                        <a:latin typeface="+mn-lt"/>
                        <a:ea typeface="+mn-ea"/>
                        <a:cs typeface="+mn-cs"/>
                      </a:endParaRPr>
                    </a:p>
                  </a:txBody>
                  <a:tcPr anchor="ctr"/>
                </a:tc>
                <a:tc>
                  <a:txBody>
                    <a:bodyPr/>
                    <a:lstStyle/>
                    <a:p>
                      <a:pPr marL="0" algn="ctr" defTabSz="457200" rtl="0" eaLnBrk="1" latinLnBrk="0" hangingPunct="1"/>
                      <a:r>
                        <a:rPr lang="en-US" sz="1000" b="1" kern="1200" dirty="0">
                          <a:solidFill>
                            <a:schemeClr val="lt1"/>
                          </a:solidFill>
                          <a:effectLst/>
                          <a:latin typeface="+mn-lt"/>
                          <a:ea typeface="+mn-ea"/>
                          <a:cs typeface="+mn-cs"/>
                        </a:rPr>
                        <a:t>Unix shell</a:t>
                      </a:r>
                    </a:p>
                  </a:txBody>
                  <a:tcPr anchor="ctr"/>
                </a:tc>
                <a:tc>
                  <a:txBody>
                    <a:bodyPr/>
                    <a:lstStyle/>
                    <a:p>
                      <a:pPr algn="ctr"/>
                      <a:r>
                        <a:rPr lang="en-US" sz="1000" dirty="0">
                          <a:effectLst/>
                        </a:rPr>
                        <a:t>Description</a:t>
                      </a:r>
                    </a:p>
                  </a:txBody>
                  <a:tcPr anchor="ctr"/>
                </a:tc>
              </a:tr>
              <a:tr h="370840">
                <a:tc>
                  <a:txBody>
                    <a:bodyPr/>
                    <a:lstStyle/>
                    <a:p>
                      <a:r>
                        <a:rPr lang="en-US" sz="1000" dirty="0">
                          <a:effectLst/>
                        </a:rPr>
                        <a:t>Get-</a:t>
                      </a:r>
                      <a:r>
                        <a:rPr lang="en-US" sz="1000" dirty="0" err="1">
                          <a:effectLst/>
                        </a:rPr>
                        <a:t>ChildItem</a:t>
                      </a:r>
                      <a:endParaRPr lang="en-US" sz="1000" dirty="0">
                        <a:effectLst/>
                      </a:endParaRPr>
                    </a:p>
                  </a:txBody>
                  <a:tcPr anchor="ctr"/>
                </a:tc>
                <a:tc>
                  <a:txBody>
                    <a:bodyPr/>
                    <a:lstStyle/>
                    <a:p>
                      <a:r>
                        <a:rPr lang="en-US" sz="1000">
                          <a:effectLst/>
                        </a:rPr>
                        <a:t>gci, dir, ls</a:t>
                      </a:r>
                    </a:p>
                  </a:txBody>
                  <a:tcPr anchor="ctr"/>
                </a:tc>
                <a:tc>
                  <a:txBody>
                    <a:bodyPr/>
                    <a:lstStyle/>
                    <a:p>
                      <a:r>
                        <a:rPr lang="en-US" sz="1000" u="none" strike="noStrike">
                          <a:solidFill>
                            <a:srgbClr val="0B0080"/>
                          </a:solidFill>
                          <a:effectLst/>
                          <a:hlinkClick r:id="rId2" tooltip="Dir (command)"/>
                        </a:rPr>
                        <a:t>dir</a:t>
                      </a:r>
                      <a:endParaRPr lang="en-US" sz="1000">
                        <a:effectLst/>
                      </a:endParaRPr>
                    </a:p>
                  </a:txBody>
                  <a:tcPr anchor="ctr"/>
                </a:tc>
                <a:tc>
                  <a:txBody>
                    <a:bodyPr/>
                    <a:lstStyle/>
                    <a:p>
                      <a:r>
                        <a:rPr lang="en-US" sz="1000" u="none" strike="noStrike">
                          <a:solidFill>
                            <a:srgbClr val="0B0080"/>
                          </a:solidFill>
                          <a:effectLst/>
                          <a:hlinkClick r:id="rId3" tooltip="Ls"/>
                        </a:rPr>
                        <a:t>ls</a:t>
                      </a:r>
                      <a:endParaRPr lang="en-US" sz="1000">
                        <a:effectLst/>
                      </a:endParaRPr>
                    </a:p>
                  </a:txBody>
                  <a:tcPr anchor="ctr"/>
                </a:tc>
                <a:tc>
                  <a:txBody>
                    <a:bodyPr/>
                    <a:lstStyle/>
                    <a:p>
                      <a:r>
                        <a:rPr lang="en-US" sz="1000" dirty="0">
                          <a:effectLst/>
                        </a:rPr>
                        <a:t>List all files / directories in the (current) directory</a:t>
                      </a:r>
                    </a:p>
                  </a:txBody>
                  <a:tcPr anchor="ctr"/>
                </a:tc>
              </a:tr>
              <a:tr h="370840">
                <a:tc>
                  <a:txBody>
                    <a:bodyPr/>
                    <a:lstStyle/>
                    <a:p>
                      <a:r>
                        <a:rPr lang="en-US" sz="1000">
                          <a:effectLst/>
                        </a:rPr>
                        <a:t>Get-Content</a:t>
                      </a:r>
                    </a:p>
                  </a:txBody>
                  <a:tcPr anchor="ctr"/>
                </a:tc>
                <a:tc>
                  <a:txBody>
                    <a:bodyPr/>
                    <a:lstStyle/>
                    <a:p>
                      <a:r>
                        <a:rPr lang="en-US" sz="1000">
                          <a:effectLst/>
                        </a:rPr>
                        <a:t>gc, type, cat</a:t>
                      </a:r>
                    </a:p>
                  </a:txBody>
                  <a:tcPr anchor="ctr"/>
                </a:tc>
                <a:tc>
                  <a:txBody>
                    <a:bodyPr/>
                    <a:lstStyle/>
                    <a:p>
                      <a:r>
                        <a:rPr lang="en-US" sz="1000" u="none" strike="noStrike">
                          <a:solidFill>
                            <a:srgbClr val="0B0080"/>
                          </a:solidFill>
                          <a:effectLst/>
                          <a:hlinkClick r:id="rId4" tooltip="TYPE (DOS command)"/>
                        </a:rPr>
                        <a:t>type</a:t>
                      </a:r>
                      <a:endParaRPr lang="en-US" sz="1000">
                        <a:effectLst/>
                      </a:endParaRPr>
                    </a:p>
                  </a:txBody>
                  <a:tcPr anchor="ctr"/>
                </a:tc>
                <a:tc>
                  <a:txBody>
                    <a:bodyPr/>
                    <a:lstStyle/>
                    <a:p>
                      <a:r>
                        <a:rPr lang="en-US" sz="1000" u="none" strike="noStrike">
                          <a:solidFill>
                            <a:srgbClr val="0B0080"/>
                          </a:solidFill>
                          <a:effectLst/>
                          <a:hlinkClick r:id="rId5" tooltip="Cat (Unix)"/>
                        </a:rPr>
                        <a:t>cat</a:t>
                      </a:r>
                      <a:endParaRPr lang="en-US" sz="1000">
                        <a:effectLst/>
                      </a:endParaRPr>
                    </a:p>
                  </a:txBody>
                  <a:tcPr anchor="ctr"/>
                </a:tc>
                <a:tc>
                  <a:txBody>
                    <a:bodyPr/>
                    <a:lstStyle/>
                    <a:p>
                      <a:r>
                        <a:rPr lang="en-US" sz="1000">
                          <a:effectLst/>
                        </a:rPr>
                        <a:t>Get the content of a file</a:t>
                      </a:r>
                    </a:p>
                  </a:txBody>
                  <a:tcPr anchor="ctr"/>
                </a:tc>
              </a:tr>
              <a:tr h="370840">
                <a:tc>
                  <a:txBody>
                    <a:bodyPr/>
                    <a:lstStyle/>
                    <a:p>
                      <a:r>
                        <a:rPr lang="en-US" sz="1000">
                          <a:effectLst/>
                        </a:rPr>
                        <a:t>Get-Command</a:t>
                      </a:r>
                    </a:p>
                  </a:txBody>
                  <a:tcPr anchor="ctr"/>
                </a:tc>
                <a:tc>
                  <a:txBody>
                    <a:bodyPr/>
                    <a:lstStyle/>
                    <a:p>
                      <a:r>
                        <a:rPr lang="en-US" sz="1000">
                          <a:effectLst/>
                        </a:rPr>
                        <a:t>gcm</a:t>
                      </a:r>
                    </a:p>
                  </a:txBody>
                  <a:tcPr anchor="ctr"/>
                </a:tc>
                <a:tc>
                  <a:txBody>
                    <a:bodyPr/>
                    <a:lstStyle/>
                    <a:p>
                      <a:r>
                        <a:rPr lang="en-US" sz="1000" u="none" strike="noStrike">
                          <a:solidFill>
                            <a:srgbClr val="0B0080"/>
                          </a:solidFill>
                          <a:effectLst/>
                          <a:hlinkClick r:id="rId6" tooltip="Help (command)"/>
                        </a:rPr>
                        <a:t>help</a:t>
                      </a:r>
                      <a:endParaRPr lang="en-US" sz="1000">
                        <a:effectLst/>
                      </a:endParaRPr>
                    </a:p>
                  </a:txBody>
                  <a:tcPr anchor="ctr"/>
                </a:tc>
                <a:tc>
                  <a:txBody>
                    <a:bodyPr/>
                    <a:lstStyle/>
                    <a:p>
                      <a:r>
                        <a:rPr lang="en-US" sz="1000" u="none" strike="noStrike">
                          <a:solidFill>
                            <a:srgbClr val="0B0080"/>
                          </a:solidFill>
                          <a:effectLst/>
                          <a:hlinkClick r:id="rId6" tooltip="Help (command)"/>
                        </a:rPr>
                        <a:t>help</a:t>
                      </a:r>
                      <a:r>
                        <a:rPr lang="en-US" sz="1000">
                          <a:effectLst/>
                        </a:rPr>
                        <a:t>, </a:t>
                      </a:r>
                      <a:r>
                        <a:rPr lang="en-US" sz="1000" u="none" strike="noStrike">
                          <a:solidFill>
                            <a:srgbClr val="0B0080"/>
                          </a:solidFill>
                          <a:effectLst/>
                          <a:hlinkClick r:id="rId7" tooltip="Which (Unix)"/>
                        </a:rPr>
                        <a:t>which</a:t>
                      </a:r>
                      <a:endParaRPr lang="en-US" sz="1000">
                        <a:effectLst/>
                      </a:endParaRPr>
                    </a:p>
                  </a:txBody>
                  <a:tcPr anchor="ctr"/>
                </a:tc>
                <a:tc>
                  <a:txBody>
                    <a:bodyPr/>
                    <a:lstStyle/>
                    <a:p>
                      <a:r>
                        <a:rPr lang="en-US" sz="1000">
                          <a:effectLst/>
                        </a:rPr>
                        <a:t>List available commands</a:t>
                      </a:r>
                    </a:p>
                  </a:txBody>
                  <a:tcPr anchor="ctr"/>
                </a:tc>
              </a:tr>
              <a:tr h="370840">
                <a:tc>
                  <a:txBody>
                    <a:bodyPr/>
                    <a:lstStyle/>
                    <a:p>
                      <a:r>
                        <a:rPr lang="en-US" sz="1000">
                          <a:effectLst/>
                        </a:rPr>
                        <a:t>Get-Help</a:t>
                      </a:r>
                    </a:p>
                  </a:txBody>
                  <a:tcPr anchor="ctr"/>
                </a:tc>
                <a:tc>
                  <a:txBody>
                    <a:bodyPr/>
                    <a:lstStyle/>
                    <a:p>
                      <a:r>
                        <a:rPr lang="en-US" sz="1000">
                          <a:effectLst/>
                        </a:rPr>
                        <a:t>help, man</a:t>
                      </a:r>
                    </a:p>
                  </a:txBody>
                  <a:tcPr anchor="ctr"/>
                </a:tc>
                <a:tc>
                  <a:txBody>
                    <a:bodyPr/>
                    <a:lstStyle/>
                    <a:p>
                      <a:r>
                        <a:rPr lang="en-US" sz="1000" u="none" strike="noStrike">
                          <a:solidFill>
                            <a:srgbClr val="0B0080"/>
                          </a:solidFill>
                          <a:effectLst/>
                          <a:hlinkClick r:id="rId6" tooltip="Help (command)"/>
                        </a:rPr>
                        <a:t>help</a:t>
                      </a:r>
                      <a:endParaRPr lang="en-US" sz="1000">
                        <a:effectLst/>
                      </a:endParaRPr>
                    </a:p>
                  </a:txBody>
                  <a:tcPr anchor="ctr"/>
                </a:tc>
                <a:tc>
                  <a:txBody>
                    <a:bodyPr/>
                    <a:lstStyle/>
                    <a:p>
                      <a:r>
                        <a:rPr lang="en-US" sz="1000" u="none" strike="noStrike">
                          <a:solidFill>
                            <a:srgbClr val="0B0080"/>
                          </a:solidFill>
                          <a:effectLst/>
                          <a:hlinkClick r:id="rId8" tooltip="Manpage"/>
                        </a:rPr>
                        <a:t>man</a:t>
                      </a:r>
                      <a:endParaRPr lang="en-US" sz="1000">
                        <a:effectLst/>
                      </a:endParaRPr>
                    </a:p>
                  </a:txBody>
                  <a:tcPr anchor="ctr"/>
                </a:tc>
                <a:tc>
                  <a:txBody>
                    <a:bodyPr/>
                    <a:lstStyle/>
                    <a:p>
                      <a:r>
                        <a:rPr lang="en-US" sz="1000">
                          <a:effectLst/>
                        </a:rPr>
                        <a:t>Help on commands</a:t>
                      </a:r>
                    </a:p>
                  </a:txBody>
                  <a:tcPr anchor="ctr"/>
                </a:tc>
              </a:tr>
              <a:tr h="370840">
                <a:tc>
                  <a:txBody>
                    <a:bodyPr/>
                    <a:lstStyle/>
                    <a:p>
                      <a:r>
                        <a:rPr lang="en-US" sz="1000">
                          <a:effectLst/>
                        </a:rPr>
                        <a:t>Clear-Host</a:t>
                      </a:r>
                    </a:p>
                  </a:txBody>
                  <a:tcPr anchor="ctr"/>
                </a:tc>
                <a:tc>
                  <a:txBody>
                    <a:bodyPr/>
                    <a:lstStyle/>
                    <a:p>
                      <a:r>
                        <a:rPr lang="en-US" sz="1000">
                          <a:effectLst/>
                        </a:rPr>
                        <a:t>cls, clear</a:t>
                      </a:r>
                    </a:p>
                  </a:txBody>
                  <a:tcPr anchor="ctr"/>
                </a:tc>
                <a:tc>
                  <a:txBody>
                    <a:bodyPr/>
                    <a:lstStyle/>
                    <a:p>
                      <a:r>
                        <a:rPr lang="en-US" sz="1000" u="none" strike="noStrike">
                          <a:solidFill>
                            <a:srgbClr val="0B0080"/>
                          </a:solidFill>
                          <a:effectLst/>
                          <a:hlinkClick r:id="rId9" tooltip="Cls (computing)"/>
                        </a:rPr>
                        <a:t>cls</a:t>
                      </a:r>
                      <a:endParaRPr lang="en-US" sz="1000">
                        <a:effectLst/>
                      </a:endParaRPr>
                    </a:p>
                  </a:txBody>
                  <a:tcPr anchor="ctr"/>
                </a:tc>
                <a:tc>
                  <a:txBody>
                    <a:bodyPr/>
                    <a:lstStyle/>
                    <a:p>
                      <a:r>
                        <a:rPr lang="en-US" sz="1000" u="none" strike="noStrike">
                          <a:solidFill>
                            <a:srgbClr val="0B0080"/>
                          </a:solidFill>
                          <a:effectLst/>
                          <a:hlinkClick r:id="rId10" tooltip="Clear (Unix)"/>
                        </a:rPr>
                        <a:t>clear</a:t>
                      </a:r>
                      <a:endParaRPr lang="en-US" sz="1000">
                        <a:effectLst/>
                      </a:endParaRPr>
                    </a:p>
                  </a:txBody>
                  <a:tcPr anchor="ctr"/>
                </a:tc>
                <a:tc>
                  <a:txBody>
                    <a:bodyPr/>
                    <a:lstStyle/>
                    <a:p>
                      <a:r>
                        <a:rPr lang="en-US" sz="1000">
                          <a:effectLst/>
                        </a:rPr>
                        <a:t>Clear the screen</a:t>
                      </a:r>
                      <a:r>
                        <a:rPr lang="en-US" sz="1000" b="0" i="0" u="none" strike="noStrike" baseline="30000">
                          <a:solidFill>
                            <a:srgbClr val="0B0080"/>
                          </a:solidFill>
                          <a:effectLst/>
                          <a:hlinkClick r:id="rId11"/>
                        </a:rPr>
                        <a:t>[Note 1]</a:t>
                      </a:r>
                      <a:endParaRPr lang="en-US" sz="1000">
                        <a:effectLst/>
                      </a:endParaRPr>
                    </a:p>
                  </a:txBody>
                  <a:tcPr anchor="ctr"/>
                </a:tc>
              </a:tr>
              <a:tr h="370840">
                <a:tc>
                  <a:txBody>
                    <a:bodyPr/>
                    <a:lstStyle/>
                    <a:p>
                      <a:r>
                        <a:rPr lang="en-US" sz="1000">
                          <a:effectLst/>
                        </a:rPr>
                        <a:t>Copy-Item</a:t>
                      </a:r>
                    </a:p>
                  </a:txBody>
                  <a:tcPr anchor="ctr"/>
                </a:tc>
                <a:tc>
                  <a:txBody>
                    <a:bodyPr/>
                    <a:lstStyle/>
                    <a:p>
                      <a:r>
                        <a:rPr lang="en-US" sz="1000">
                          <a:effectLst/>
                        </a:rPr>
                        <a:t>cpi, copy, cp</a:t>
                      </a:r>
                    </a:p>
                  </a:txBody>
                  <a:tcPr anchor="ctr"/>
                </a:tc>
                <a:tc>
                  <a:txBody>
                    <a:bodyPr/>
                    <a:lstStyle/>
                    <a:p>
                      <a:r>
                        <a:rPr lang="en-US" sz="1000" u="none" strike="noStrike">
                          <a:solidFill>
                            <a:srgbClr val="0B0080"/>
                          </a:solidFill>
                          <a:effectLst/>
                          <a:hlinkClick r:id="rId12" tooltip="Copy (command)"/>
                        </a:rPr>
                        <a:t>copy</a:t>
                      </a:r>
                      <a:endParaRPr lang="en-US" sz="1000">
                        <a:effectLst/>
                      </a:endParaRPr>
                    </a:p>
                  </a:txBody>
                  <a:tcPr anchor="ctr"/>
                </a:tc>
                <a:tc>
                  <a:txBody>
                    <a:bodyPr/>
                    <a:lstStyle/>
                    <a:p>
                      <a:r>
                        <a:rPr lang="en-US" sz="1000" u="none" strike="noStrike">
                          <a:solidFill>
                            <a:srgbClr val="0B0080"/>
                          </a:solidFill>
                          <a:effectLst/>
                          <a:hlinkClick r:id="rId13" tooltip="Cp (Unix)"/>
                        </a:rPr>
                        <a:t>cp</a:t>
                      </a:r>
                      <a:endParaRPr lang="en-US" sz="1000">
                        <a:effectLst/>
                      </a:endParaRPr>
                    </a:p>
                  </a:txBody>
                  <a:tcPr anchor="ctr"/>
                </a:tc>
                <a:tc>
                  <a:txBody>
                    <a:bodyPr/>
                    <a:lstStyle/>
                    <a:p>
                      <a:r>
                        <a:rPr lang="en-US" sz="1000">
                          <a:effectLst/>
                        </a:rPr>
                        <a:t>Copy one or several files / a whole directory tree</a:t>
                      </a:r>
                    </a:p>
                  </a:txBody>
                  <a:tcPr anchor="ctr"/>
                </a:tc>
              </a:tr>
              <a:tr h="370840">
                <a:tc>
                  <a:txBody>
                    <a:bodyPr/>
                    <a:lstStyle/>
                    <a:p>
                      <a:r>
                        <a:rPr lang="en-US" sz="1000">
                          <a:effectLst/>
                        </a:rPr>
                        <a:t>Move-Item</a:t>
                      </a:r>
                    </a:p>
                  </a:txBody>
                  <a:tcPr anchor="ctr"/>
                </a:tc>
                <a:tc>
                  <a:txBody>
                    <a:bodyPr/>
                    <a:lstStyle/>
                    <a:p>
                      <a:r>
                        <a:rPr lang="en-US" sz="1000">
                          <a:effectLst/>
                        </a:rPr>
                        <a:t>mi, move, mv</a:t>
                      </a:r>
                    </a:p>
                  </a:txBody>
                  <a:tcPr anchor="ctr"/>
                </a:tc>
                <a:tc>
                  <a:txBody>
                    <a:bodyPr/>
                    <a:lstStyle/>
                    <a:p>
                      <a:r>
                        <a:rPr lang="en-US" sz="1000" u="none" strike="noStrike">
                          <a:solidFill>
                            <a:srgbClr val="0B0080"/>
                          </a:solidFill>
                          <a:effectLst/>
                          <a:hlinkClick r:id="rId14" tooltip="Move (command)"/>
                        </a:rPr>
                        <a:t>move</a:t>
                      </a:r>
                      <a:endParaRPr lang="en-US" sz="1000">
                        <a:effectLst/>
                      </a:endParaRPr>
                    </a:p>
                  </a:txBody>
                  <a:tcPr anchor="ctr"/>
                </a:tc>
                <a:tc>
                  <a:txBody>
                    <a:bodyPr/>
                    <a:lstStyle/>
                    <a:p>
                      <a:r>
                        <a:rPr lang="en-US" sz="1000" u="none" strike="noStrike">
                          <a:solidFill>
                            <a:srgbClr val="0B0080"/>
                          </a:solidFill>
                          <a:effectLst/>
                          <a:hlinkClick r:id="rId15" tooltip="Mv"/>
                        </a:rPr>
                        <a:t>mv</a:t>
                      </a:r>
                      <a:endParaRPr lang="en-US" sz="1000">
                        <a:effectLst/>
                      </a:endParaRPr>
                    </a:p>
                  </a:txBody>
                  <a:tcPr anchor="ctr"/>
                </a:tc>
                <a:tc>
                  <a:txBody>
                    <a:bodyPr/>
                    <a:lstStyle/>
                    <a:p>
                      <a:r>
                        <a:rPr lang="en-US" sz="1000">
                          <a:effectLst/>
                        </a:rPr>
                        <a:t>Move a file / a directory to a new location</a:t>
                      </a:r>
                    </a:p>
                  </a:txBody>
                  <a:tcPr anchor="ctr"/>
                </a:tc>
              </a:tr>
              <a:tr h="370840">
                <a:tc>
                  <a:txBody>
                    <a:bodyPr/>
                    <a:lstStyle/>
                    <a:p>
                      <a:r>
                        <a:rPr lang="en-US" sz="1000">
                          <a:effectLst/>
                        </a:rPr>
                        <a:t>Remove-Item</a:t>
                      </a:r>
                    </a:p>
                  </a:txBody>
                  <a:tcPr anchor="ctr"/>
                </a:tc>
                <a:tc>
                  <a:txBody>
                    <a:bodyPr/>
                    <a:lstStyle/>
                    <a:p>
                      <a:r>
                        <a:rPr lang="en-US" sz="1000">
                          <a:effectLst/>
                        </a:rPr>
                        <a:t>ri, del, erase, rmdir, rd, rm</a:t>
                      </a:r>
                    </a:p>
                  </a:txBody>
                  <a:tcPr anchor="ctr"/>
                </a:tc>
                <a:tc>
                  <a:txBody>
                    <a:bodyPr/>
                    <a:lstStyle/>
                    <a:p>
                      <a:r>
                        <a:rPr lang="en-US" sz="1000" u="none" strike="noStrike">
                          <a:solidFill>
                            <a:srgbClr val="0B0080"/>
                          </a:solidFill>
                          <a:effectLst/>
                          <a:hlinkClick r:id="rId16" tooltip="Del (command)"/>
                        </a:rPr>
                        <a:t>del</a:t>
                      </a:r>
                      <a:r>
                        <a:rPr lang="en-US" sz="1000">
                          <a:effectLst/>
                        </a:rPr>
                        <a:t>, </a:t>
                      </a:r>
                      <a:r>
                        <a:rPr lang="en-US" sz="1000" u="none" strike="noStrike">
                          <a:solidFill>
                            <a:srgbClr val="0B0080"/>
                          </a:solidFill>
                          <a:effectLst/>
                          <a:hlinkClick r:id="rId16" tooltip="Del (command)"/>
                        </a:rPr>
                        <a:t>erase</a:t>
                      </a:r>
                      <a:r>
                        <a:rPr lang="en-US" sz="1000">
                          <a:effectLst/>
                        </a:rPr>
                        <a:t>, </a:t>
                      </a:r>
                      <a:r>
                        <a:rPr lang="en-US" sz="1000" u="none" strike="noStrike">
                          <a:solidFill>
                            <a:srgbClr val="0B0080"/>
                          </a:solidFill>
                          <a:effectLst/>
                          <a:hlinkClick r:id="rId17" tooltip="Rmdir"/>
                        </a:rPr>
                        <a:t>rmdir</a:t>
                      </a:r>
                      <a:r>
                        <a:rPr lang="en-US" sz="1000">
                          <a:effectLst/>
                        </a:rPr>
                        <a:t>, </a:t>
                      </a:r>
                      <a:r>
                        <a:rPr lang="en-US" sz="1000" u="none" strike="noStrike">
                          <a:solidFill>
                            <a:srgbClr val="0B0080"/>
                          </a:solidFill>
                          <a:effectLst/>
                          <a:hlinkClick r:id="rId17" tooltip="Rmdir"/>
                        </a:rPr>
                        <a:t>rd</a:t>
                      </a:r>
                      <a:endParaRPr lang="en-US" sz="1000">
                        <a:effectLst/>
                      </a:endParaRPr>
                    </a:p>
                  </a:txBody>
                  <a:tcPr anchor="ctr"/>
                </a:tc>
                <a:tc>
                  <a:txBody>
                    <a:bodyPr/>
                    <a:lstStyle/>
                    <a:p>
                      <a:r>
                        <a:rPr lang="en-US" sz="1000" u="none" strike="noStrike">
                          <a:solidFill>
                            <a:srgbClr val="0B0080"/>
                          </a:solidFill>
                          <a:effectLst/>
                          <a:hlinkClick r:id="rId18" tooltip="Rm (Unix)"/>
                        </a:rPr>
                        <a:t>rm</a:t>
                      </a:r>
                      <a:r>
                        <a:rPr lang="en-US" sz="1000">
                          <a:effectLst/>
                        </a:rPr>
                        <a:t>, rmdir</a:t>
                      </a:r>
                    </a:p>
                  </a:txBody>
                  <a:tcPr anchor="ctr"/>
                </a:tc>
                <a:tc>
                  <a:txBody>
                    <a:bodyPr/>
                    <a:lstStyle/>
                    <a:p>
                      <a:r>
                        <a:rPr lang="en-US" sz="1000">
                          <a:effectLst/>
                        </a:rPr>
                        <a:t>Delete a file / a directory</a:t>
                      </a:r>
                    </a:p>
                  </a:txBody>
                  <a:tcPr anchor="ctr"/>
                </a:tc>
              </a:tr>
              <a:tr h="370840">
                <a:tc>
                  <a:txBody>
                    <a:bodyPr/>
                    <a:lstStyle/>
                    <a:p>
                      <a:r>
                        <a:rPr lang="en-US" sz="1000">
                          <a:effectLst/>
                        </a:rPr>
                        <a:t>Rename-Item</a:t>
                      </a:r>
                    </a:p>
                  </a:txBody>
                  <a:tcPr anchor="ctr"/>
                </a:tc>
                <a:tc>
                  <a:txBody>
                    <a:bodyPr/>
                    <a:lstStyle/>
                    <a:p>
                      <a:r>
                        <a:rPr lang="en-US" sz="1000">
                          <a:effectLst/>
                        </a:rPr>
                        <a:t>rni, ren, mv</a:t>
                      </a:r>
                    </a:p>
                  </a:txBody>
                  <a:tcPr anchor="ctr"/>
                </a:tc>
                <a:tc>
                  <a:txBody>
                    <a:bodyPr/>
                    <a:lstStyle/>
                    <a:p>
                      <a:r>
                        <a:rPr lang="en-US" sz="1000" u="none" strike="noStrike">
                          <a:solidFill>
                            <a:srgbClr val="0B0080"/>
                          </a:solidFill>
                          <a:effectLst/>
                          <a:hlinkClick r:id="rId19" tooltip="Ren (command)"/>
                        </a:rPr>
                        <a:t>ren</a:t>
                      </a:r>
                      <a:r>
                        <a:rPr lang="en-US" sz="1000">
                          <a:effectLst/>
                        </a:rPr>
                        <a:t>, </a:t>
                      </a:r>
                      <a:r>
                        <a:rPr lang="en-US" sz="1000" u="none" strike="noStrike">
                          <a:solidFill>
                            <a:srgbClr val="0B0080"/>
                          </a:solidFill>
                          <a:effectLst/>
                          <a:hlinkClick r:id="rId19" tooltip="Ren (command)"/>
                        </a:rPr>
                        <a:t>rename</a:t>
                      </a:r>
                      <a:endParaRPr lang="en-US" sz="1000">
                        <a:effectLst/>
                      </a:endParaRPr>
                    </a:p>
                  </a:txBody>
                  <a:tcPr anchor="ctr"/>
                </a:tc>
                <a:tc>
                  <a:txBody>
                    <a:bodyPr/>
                    <a:lstStyle/>
                    <a:p>
                      <a:r>
                        <a:rPr lang="en-US" sz="1000" u="none" strike="noStrike">
                          <a:solidFill>
                            <a:srgbClr val="0B0080"/>
                          </a:solidFill>
                          <a:effectLst/>
                          <a:hlinkClick r:id="rId15" tooltip="Mv"/>
                        </a:rPr>
                        <a:t>mv</a:t>
                      </a:r>
                      <a:endParaRPr lang="en-US" sz="1000">
                        <a:effectLst/>
                      </a:endParaRPr>
                    </a:p>
                  </a:txBody>
                  <a:tcPr anchor="ctr"/>
                </a:tc>
                <a:tc>
                  <a:txBody>
                    <a:bodyPr/>
                    <a:lstStyle/>
                    <a:p>
                      <a:r>
                        <a:rPr lang="en-US" sz="1000">
                          <a:effectLst/>
                        </a:rPr>
                        <a:t>Rename a file / a directory</a:t>
                      </a:r>
                    </a:p>
                  </a:txBody>
                  <a:tcPr anchor="ctr"/>
                </a:tc>
              </a:tr>
              <a:tr h="370840">
                <a:tc>
                  <a:txBody>
                    <a:bodyPr/>
                    <a:lstStyle/>
                    <a:p>
                      <a:r>
                        <a:rPr lang="en-US" sz="1000">
                          <a:effectLst/>
                        </a:rPr>
                        <a:t>Get-Location</a:t>
                      </a:r>
                    </a:p>
                  </a:txBody>
                  <a:tcPr anchor="ctr"/>
                </a:tc>
                <a:tc>
                  <a:txBody>
                    <a:bodyPr/>
                    <a:lstStyle/>
                    <a:p>
                      <a:r>
                        <a:rPr lang="en-US" sz="1000">
                          <a:effectLst/>
                        </a:rPr>
                        <a:t>gl, pwd</a:t>
                      </a:r>
                    </a:p>
                  </a:txBody>
                  <a:tcPr anchor="ctr"/>
                </a:tc>
                <a:tc>
                  <a:txBody>
                    <a:bodyPr/>
                    <a:lstStyle/>
                    <a:p>
                      <a:r>
                        <a:rPr lang="en-US" sz="1000" u="none" strike="noStrike">
                          <a:solidFill>
                            <a:srgbClr val="0B0080"/>
                          </a:solidFill>
                          <a:effectLst/>
                          <a:hlinkClick r:id="rId20" tooltip="Cd (command)"/>
                        </a:rPr>
                        <a:t>cd</a:t>
                      </a:r>
                      <a:endParaRPr lang="en-US" sz="1000">
                        <a:effectLst/>
                      </a:endParaRPr>
                    </a:p>
                  </a:txBody>
                  <a:tcPr anchor="ctr"/>
                </a:tc>
                <a:tc>
                  <a:txBody>
                    <a:bodyPr/>
                    <a:lstStyle/>
                    <a:p>
                      <a:r>
                        <a:rPr lang="en-US" sz="1000" u="none" strike="noStrike" dirty="0" err="1">
                          <a:solidFill>
                            <a:srgbClr val="0B0080"/>
                          </a:solidFill>
                          <a:effectLst/>
                          <a:hlinkClick r:id="rId21" tooltip="Pwd"/>
                        </a:rPr>
                        <a:t>pwd</a:t>
                      </a:r>
                      <a:endParaRPr lang="en-US" sz="1000" dirty="0">
                        <a:effectLst/>
                      </a:endParaRPr>
                    </a:p>
                  </a:txBody>
                  <a:tcPr anchor="ctr"/>
                </a:tc>
                <a:tc>
                  <a:txBody>
                    <a:bodyPr/>
                    <a:lstStyle/>
                    <a:p>
                      <a:r>
                        <a:rPr lang="en-US" sz="1000" dirty="0">
                          <a:effectLst/>
                        </a:rPr>
                        <a:t>Display the current directory/present working directory.</a:t>
                      </a:r>
                    </a:p>
                  </a:txBody>
                  <a:tcPr anchor="ctr"/>
                </a:tc>
              </a:tr>
            </a:tbl>
          </a:graphicData>
        </a:graphic>
      </p:graphicFrame>
      <p:sp>
        <p:nvSpPr>
          <p:cNvPr id="3" name="Title 1"/>
          <p:cNvSpPr>
            <a:spLocks noGrp="1"/>
          </p:cNvSpPr>
          <p:nvPr>
            <p:ph type="title"/>
          </p:nvPr>
        </p:nvSpPr>
        <p:spPr>
          <a:xfrm>
            <a:off x="855132" y="274638"/>
            <a:ext cx="7831668" cy="1143000"/>
          </a:xfrm>
        </p:spPr>
        <p:txBody>
          <a:bodyPr/>
          <a:lstStyle/>
          <a:p>
            <a:r>
              <a:rPr lang="nl-NL" dirty="0" err="1" smtClean="0"/>
              <a:t>PowerShell</a:t>
            </a:r>
            <a:r>
              <a:rPr lang="nl-NL" dirty="0" smtClean="0"/>
              <a:t> Alias vereenvoudigt de overstap</a:t>
            </a:r>
            <a:endParaRPr lang="nl-NL" sz="1800" dirty="0"/>
          </a:p>
        </p:txBody>
      </p:sp>
    </p:spTree>
    <p:extLst>
      <p:ext uri="{BB962C8B-B14F-4D97-AF65-F5344CB8AC3E}">
        <p14:creationId xmlns:p14="http://schemas.microsoft.com/office/powerpoint/2010/main" val="2987874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a:t>
            </a:r>
            <a:r>
              <a:rPr lang="en-US" dirty="0" err="1" smtClean="0"/>
              <a:t>Werken</a:t>
            </a:r>
            <a:r>
              <a:rPr lang="en-US" dirty="0" smtClean="0"/>
              <a:t> met </a:t>
            </a:r>
            <a:r>
              <a:rPr lang="en-US" dirty="0" err="1" smtClean="0"/>
              <a:t>Aliassen</a:t>
            </a:r>
            <a:endParaRPr lang="en-US" dirty="0"/>
          </a:p>
        </p:txBody>
      </p:sp>
      <p:sp>
        <p:nvSpPr>
          <p:cNvPr id="3" name="Tijdelijke aanduiding voor inhoud 2"/>
          <p:cNvSpPr>
            <a:spLocks noGrp="1"/>
          </p:cNvSpPr>
          <p:nvPr>
            <p:ph idx="1"/>
          </p:nvPr>
        </p:nvSpPr>
        <p:spPr>
          <a:xfrm>
            <a:off x="855132" y="1052736"/>
            <a:ext cx="8037348" cy="5472608"/>
          </a:xfrm>
        </p:spPr>
        <p:txBody>
          <a:bodyPr>
            <a:normAutofit fontScale="85000" lnSpcReduction="20000"/>
          </a:bodyPr>
          <a:lstStyle/>
          <a:p>
            <a:r>
              <a:rPr lang="en-US" b="1" dirty="0" err="1" smtClean="0"/>
              <a:t>Dir</a:t>
            </a:r>
            <a:r>
              <a:rPr lang="en-US" dirty="0" smtClean="0"/>
              <a:t> (Windows) </a:t>
            </a:r>
            <a:r>
              <a:rPr lang="en-US" dirty="0" err="1" smtClean="0"/>
              <a:t>en</a:t>
            </a:r>
            <a:r>
              <a:rPr lang="en-US" dirty="0" smtClean="0"/>
              <a:t> </a:t>
            </a:r>
            <a:r>
              <a:rPr lang="en-US" b="1" dirty="0" smtClean="0"/>
              <a:t>LS</a:t>
            </a:r>
            <a:r>
              <a:rPr lang="en-US" dirty="0" smtClean="0"/>
              <a:t> (</a:t>
            </a:r>
            <a:r>
              <a:rPr lang="en-US" dirty="0" err="1" smtClean="0"/>
              <a:t>unix</a:t>
            </a:r>
            <a:r>
              <a:rPr lang="en-US" dirty="0" smtClean="0"/>
              <a:t>) </a:t>
            </a:r>
            <a:r>
              <a:rPr lang="en-US" dirty="0" err="1" smtClean="0"/>
              <a:t>zijn</a:t>
            </a:r>
            <a:r>
              <a:rPr lang="en-US" dirty="0" smtClean="0"/>
              <a:t> commando’s om files/folders </a:t>
            </a:r>
            <a:r>
              <a:rPr lang="en-US" dirty="0" err="1" smtClean="0"/>
              <a:t>te</a:t>
            </a:r>
            <a:r>
              <a:rPr lang="en-US" dirty="0" smtClean="0"/>
              <a:t> </a:t>
            </a:r>
            <a:r>
              <a:rPr lang="en-US" dirty="0" err="1" smtClean="0"/>
              <a:t>bekijken</a:t>
            </a:r>
            <a:endParaRPr lang="en-US" dirty="0" smtClean="0"/>
          </a:p>
          <a:p>
            <a:pPr lvl="1">
              <a:buFont typeface="Wingdings" panose="05000000000000000000" pitchFamily="2" charset="2"/>
              <a:buChar char="Ø"/>
            </a:pPr>
            <a:r>
              <a:rPr lang="nl-NL" sz="2200" dirty="0">
                <a:latin typeface="Lucida Console" panose="020B0609040504020204" pitchFamily="49" charset="0"/>
              </a:rPr>
              <a:t>Dir C:\Temp</a:t>
            </a:r>
          </a:p>
          <a:p>
            <a:pPr lvl="1">
              <a:buFont typeface="Wingdings" panose="05000000000000000000" pitchFamily="2" charset="2"/>
              <a:buChar char="Ø"/>
            </a:pPr>
            <a:r>
              <a:rPr lang="nl-NL" sz="2200" dirty="0">
                <a:latin typeface="Lucida Console" panose="020B0609040504020204" pitchFamily="49" charset="0"/>
              </a:rPr>
              <a:t>LS C:\Temp</a:t>
            </a:r>
          </a:p>
          <a:p>
            <a:pPr lvl="1">
              <a:buFont typeface="Wingdings" panose="05000000000000000000" pitchFamily="2" charset="2"/>
              <a:buChar char="Ø"/>
            </a:pPr>
            <a:r>
              <a:rPr lang="nl-NL" sz="2200" dirty="0">
                <a:latin typeface="Lucida Console" panose="020B0609040504020204" pitchFamily="49" charset="0"/>
              </a:rPr>
              <a:t>Get-Alias Dir</a:t>
            </a:r>
          </a:p>
          <a:p>
            <a:pPr marL="457200" lvl="1" indent="0">
              <a:buNone/>
            </a:pPr>
            <a:r>
              <a:rPr lang="nl-NL" dirty="0" smtClean="0"/>
              <a:t>Dus “dir”  is een alias voor Get-Childitem</a:t>
            </a:r>
          </a:p>
          <a:p>
            <a:pPr lvl="1">
              <a:buFont typeface="Wingdings" panose="05000000000000000000" pitchFamily="2" charset="2"/>
              <a:buChar char="Ø"/>
            </a:pPr>
            <a:r>
              <a:rPr lang="nl-NL" sz="2200" dirty="0">
                <a:latin typeface="Lucida Console" panose="020B0609040504020204" pitchFamily="49" charset="0"/>
              </a:rPr>
              <a:t>Get-Childitem C:\Temp</a:t>
            </a:r>
          </a:p>
          <a:p>
            <a:r>
              <a:rPr lang="en-US" b="1" dirty="0" smtClean="0"/>
              <a:t>Echo</a:t>
            </a:r>
            <a:r>
              <a:rPr lang="en-US" dirty="0" smtClean="0"/>
              <a:t> (Windows) is </a:t>
            </a:r>
            <a:r>
              <a:rPr lang="en-US" dirty="0" err="1" smtClean="0"/>
              <a:t>een</a:t>
            </a:r>
            <a:r>
              <a:rPr lang="en-US" dirty="0" smtClean="0"/>
              <a:t> alias </a:t>
            </a:r>
            <a:r>
              <a:rPr lang="en-US" dirty="0" err="1" smtClean="0"/>
              <a:t>voor</a:t>
            </a:r>
            <a:r>
              <a:rPr lang="en-US" dirty="0" smtClean="0"/>
              <a:t> </a:t>
            </a:r>
            <a:r>
              <a:rPr lang="en-US" b="1" dirty="0" smtClean="0"/>
              <a:t>Write-Output</a:t>
            </a:r>
          </a:p>
          <a:p>
            <a:pPr lvl="1">
              <a:buFont typeface="Wingdings" panose="05000000000000000000" pitchFamily="2" charset="2"/>
              <a:buChar char="Ø"/>
            </a:pPr>
            <a:r>
              <a:rPr lang="en-US" sz="2200" dirty="0">
                <a:latin typeface="Lucida Console" panose="020B0609040504020204" pitchFamily="49" charset="0"/>
              </a:rPr>
              <a:t>echo "Test" &gt; C:\Temp\Test.txt</a:t>
            </a:r>
          </a:p>
          <a:p>
            <a:pPr lvl="1">
              <a:buFont typeface="Wingdings" panose="05000000000000000000" pitchFamily="2" charset="2"/>
              <a:buChar char="Ø"/>
            </a:pPr>
            <a:r>
              <a:rPr lang="en-US" sz="2200" dirty="0">
                <a:latin typeface="Lucida Console" panose="020B0609040504020204" pitchFamily="49" charset="0"/>
              </a:rPr>
              <a:t>Help echo</a:t>
            </a:r>
          </a:p>
          <a:p>
            <a:r>
              <a:rPr lang="en-US" b="1" dirty="0" smtClean="0"/>
              <a:t>Type</a:t>
            </a:r>
            <a:r>
              <a:rPr lang="en-US" dirty="0" smtClean="0"/>
              <a:t> is </a:t>
            </a:r>
            <a:r>
              <a:rPr lang="en-US" dirty="0" err="1" smtClean="0"/>
              <a:t>een</a:t>
            </a:r>
            <a:r>
              <a:rPr lang="en-US" dirty="0" smtClean="0"/>
              <a:t> alias </a:t>
            </a:r>
            <a:r>
              <a:rPr lang="en-US" dirty="0" err="1" smtClean="0"/>
              <a:t>voor</a:t>
            </a:r>
            <a:r>
              <a:rPr lang="en-US" dirty="0"/>
              <a:t> </a:t>
            </a:r>
            <a:r>
              <a:rPr lang="en-US" b="1" dirty="0" smtClean="0"/>
              <a:t>Get-Content</a:t>
            </a:r>
          </a:p>
          <a:p>
            <a:pPr lvl="1">
              <a:buFont typeface="Wingdings" panose="05000000000000000000" pitchFamily="2" charset="2"/>
              <a:buChar char="Ø"/>
            </a:pPr>
            <a:r>
              <a:rPr lang="en-US" sz="2200" dirty="0">
                <a:latin typeface="Lucida Console" panose="020B0609040504020204" pitchFamily="49" charset="0"/>
              </a:rPr>
              <a:t>type C:\Temp\Test.txt</a:t>
            </a:r>
          </a:p>
          <a:p>
            <a:pPr lvl="1">
              <a:buFont typeface="Wingdings" panose="05000000000000000000" pitchFamily="2" charset="2"/>
              <a:buChar char="Ø"/>
            </a:pPr>
            <a:r>
              <a:rPr lang="en-US" sz="2200" dirty="0">
                <a:latin typeface="Lucida Console" panose="020B0609040504020204" pitchFamily="49" charset="0"/>
              </a:rPr>
              <a:t>Help type</a:t>
            </a:r>
          </a:p>
          <a:p>
            <a:pPr lvl="1">
              <a:buFont typeface="Wingdings" panose="05000000000000000000" pitchFamily="2" charset="2"/>
              <a:buChar char="Ø"/>
            </a:pPr>
            <a:r>
              <a:rPr lang="en-US" sz="2200" dirty="0">
                <a:latin typeface="Lucida Console" panose="020B0609040504020204" pitchFamily="49" charset="0"/>
              </a:rPr>
              <a:t>Get-Content C:\Temp\Test.txt</a:t>
            </a:r>
          </a:p>
          <a:p>
            <a:r>
              <a:rPr lang="en-US" b="1" dirty="0" err="1" smtClean="0"/>
              <a:t>ps</a:t>
            </a:r>
            <a:r>
              <a:rPr lang="en-US" dirty="0" smtClean="0"/>
              <a:t> (Unix) is </a:t>
            </a:r>
            <a:r>
              <a:rPr lang="en-US" dirty="0" err="1" smtClean="0"/>
              <a:t>een</a:t>
            </a:r>
            <a:r>
              <a:rPr lang="en-US" dirty="0" smtClean="0"/>
              <a:t> alias </a:t>
            </a:r>
            <a:r>
              <a:rPr lang="en-US" dirty="0" err="1" smtClean="0"/>
              <a:t>voor</a:t>
            </a:r>
            <a:r>
              <a:rPr lang="en-US" dirty="0" smtClean="0"/>
              <a:t> </a:t>
            </a:r>
            <a:r>
              <a:rPr lang="en-US" b="1" dirty="0" smtClean="0"/>
              <a:t>Get-Process</a:t>
            </a:r>
          </a:p>
          <a:p>
            <a:pPr lvl="1">
              <a:buFont typeface="Wingdings" panose="05000000000000000000" pitchFamily="2" charset="2"/>
              <a:buChar char="Ø"/>
            </a:pPr>
            <a:r>
              <a:rPr lang="en-US" sz="2200" dirty="0">
                <a:latin typeface="Lucida Console" panose="020B0609040504020204" pitchFamily="49" charset="0"/>
              </a:rPr>
              <a:t>Notepad</a:t>
            </a:r>
          </a:p>
          <a:p>
            <a:pPr lvl="1">
              <a:buFont typeface="Wingdings" panose="05000000000000000000" pitchFamily="2" charset="2"/>
              <a:buChar char="Ø"/>
            </a:pPr>
            <a:r>
              <a:rPr lang="en-US" sz="2200" dirty="0">
                <a:latin typeface="Lucida Console" panose="020B0609040504020204" pitchFamily="49" charset="0"/>
              </a:rPr>
              <a:t>Ps notepad</a:t>
            </a:r>
          </a:p>
          <a:p>
            <a:pPr lvl="1">
              <a:buFont typeface="Wingdings" panose="05000000000000000000" pitchFamily="2" charset="2"/>
              <a:buChar char="Ø"/>
            </a:pPr>
            <a:r>
              <a:rPr lang="en-US" sz="2200" dirty="0">
                <a:latin typeface="Lucida Console" panose="020B0609040504020204" pitchFamily="49" charset="0"/>
              </a:rPr>
              <a:t>Get-Process notepad</a:t>
            </a:r>
          </a:p>
          <a:p>
            <a:pPr lvl="1">
              <a:buFont typeface="Wingdings" panose="05000000000000000000" pitchFamily="2" charset="2"/>
              <a:buChar char="Ø"/>
            </a:pPr>
            <a:r>
              <a:rPr lang="en-US" sz="2200" dirty="0">
                <a:latin typeface="Lucida Console" panose="020B0609040504020204" pitchFamily="49" charset="0"/>
              </a:rPr>
              <a:t>Get-Process notepad | Stop-Process</a:t>
            </a:r>
          </a:p>
          <a:p>
            <a:pPr lvl="1"/>
            <a:endParaRPr lang="en-US" dirty="0"/>
          </a:p>
        </p:txBody>
      </p:sp>
    </p:spTree>
    <p:extLst>
      <p:ext uri="{BB962C8B-B14F-4D97-AF65-F5344CB8AC3E}">
        <p14:creationId xmlns:p14="http://schemas.microsoft.com/office/powerpoint/2010/main" val="2013073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a:t>
            </a:r>
            <a:r>
              <a:rPr lang="nl-NL" dirty="0" err="1" smtClean="0"/>
              <a:t>Started</a:t>
            </a:r>
            <a:r>
              <a:rPr lang="nl-NL" dirty="0" smtClean="0"/>
              <a:t/>
            </a:r>
            <a:br>
              <a:rPr lang="nl-NL" dirty="0" smtClean="0"/>
            </a:br>
            <a:r>
              <a:rPr lang="nl-NL" dirty="0" smtClean="0"/>
              <a:t>De 4 enige commando’s die je moet kennen</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a:latin typeface="Lucida Console" panose="020B0609040504020204" pitchFamily="49" charset="0"/>
              </a:rPr>
              <a:t>Get-Help (help)</a:t>
            </a:r>
          </a:p>
          <a:p>
            <a:pPr lvl="1">
              <a:lnSpc>
                <a:spcPct val="90000"/>
              </a:lnSpc>
              <a:buFont typeface="Wingdings" panose="05000000000000000000" pitchFamily="2" charset="2"/>
              <a:buChar char="Ø"/>
            </a:pPr>
            <a:r>
              <a:rPr lang="nl-NL" sz="2400" dirty="0">
                <a:latin typeface="Lucida Console" panose="020B0609040504020204" pitchFamily="49" charset="0"/>
              </a:rPr>
              <a:t>Get-Command (GC)</a:t>
            </a:r>
          </a:p>
          <a:p>
            <a:pPr lvl="1">
              <a:lnSpc>
                <a:spcPct val="90000"/>
              </a:lnSpc>
              <a:buFont typeface="Wingdings" panose="05000000000000000000" pitchFamily="2" charset="2"/>
              <a:buChar char="Ø"/>
            </a:pPr>
            <a:r>
              <a:rPr lang="nl-NL" sz="2400" dirty="0">
                <a:latin typeface="Lucida Console" panose="020B0609040504020204" pitchFamily="49" charset="0"/>
              </a:rPr>
              <a:t>Get-Member (GM) -&gt; </a:t>
            </a:r>
            <a:r>
              <a:rPr lang="nl-NL" sz="2400" dirty="0" smtClean="0">
                <a:latin typeface="Lucida Console" panose="020B0609040504020204" pitchFamily="49" charset="0"/>
              </a:rPr>
              <a:t>Les2 </a:t>
            </a:r>
            <a:r>
              <a:rPr lang="nl-NL" sz="2400" dirty="0">
                <a:latin typeface="Lucida Console" panose="020B0609040504020204" pitchFamily="49" charset="0"/>
              </a:rPr>
              <a:t>Objecten</a:t>
            </a:r>
          </a:p>
          <a:p>
            <a:pPr lvl="1">
              <a:lnSpc>
                <a:spcPct val="90000"/>
              </a:lnSpc>
              <a:buFont typeface="Wingdings" panose="05000000000000000000" pitchFamily="2" charset="2"/>
              <a:buChar char="Ø"/>
            </a:pPr>
            <a:r>
              <a:rPr lang="nl-NL" sz="2400" dirty="0">
                <a:latin typeface="Lucida Console" panose="020B0609040504020204" pitchFamily="49" charset="0"/>
              </a:rPr>
              <a:t>Format-List (FL) / Format-Table (FT)</a:t>
            </a:r>
          </a:p>
          <a:p>
            <a:pPr lvl="1">
              <a:lnSpc>
                <a:spcPct val="90000"/>
              </a:lnSpc>
              <a:buFont typeface="Wingdings" panose="05000000000000000000" pitchFamily="2" charset="2"/>
              <a:buChar char="Ø"/>
            </a:pPr>
            <a:endParaRPr lang="nl-NL" sz="2400" dirty="0">
              <a:latin typeface="Lucida Console" panose="020B0609040504020204" pitchFamily="49" charset="0"/>
            </a:endParaRPr>
          </a:p>
        </p:txBody>
      </p:sp>
    </p:spTree>
    <p:extLst>
      <p:ext uri="{BB962C8B-B14F-4D97-AF65-F5344CB8AC3E}">
        <p14:creationId xmlns:p14="http://schemas.microsoft.com/office/powerpoint/2010/main" val="1289689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a:t>
            </a:r>
            <a:r>
              <a:rPr lang="nl-NL" dirty="0" err="1" smtClean="0"/>
              <a:t>Started</a:t>
            </a:r>
            <a:r>
              <a:rPr lang="nl-NL" dirty="0" smtClean="0"/>
              <a:t/>
            </a:r>
            <a:br>
              <a:rPr lang="nl-NL" dirty="0" smtClean="0"/>
            </a:br>
            <a:r>
              <a:rPr lang="nl-NL" dirty="0" smtClean="0"/>
              <a:t>Andere veelgebruikte commando’s</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PSDrive</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Process</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Get-Service</a:t>
            </a:r>
          </a:p>
          <a:p>
            <a:pPr lvl="1">
              <a:lnSpc>
                <a:spcPct val="90000"/>
              </a:lnSpc>
              <a:buFont typeface="Wingdings" panose="05000000000000000000" pitchFamily="2" charset="2"/>
              <a:buChar char="Ø"/>
            </a:pPr>
            <a:r>
              <a:rPr lang="nl-NL" sz="2400" dirty="0">
                <a:latin typeface="Lucida Console" panose="020B0609040504020204" pitchFamily="49" charset="0"/>
              </a:rPr>
              <a:t>Get-Date</a:t>
            </a:r>
          </a:p>
          <a:p>
            <a:pPr lvl="1">
              <a:lnSpc>
                <a:spcPct val="90000"/>
              </a:lnSpc>
              <a:buFont typeface="Wingdings" panose="05000000000000000000" pitchFamily="2" charset="2"/>
              <a:buChar char="Ø"/>
            </a:pPr>
            <a:r>
              <a:rPr lang="nl-NL" sz="2400" dirty="0">
                <a:latin typeface="Lucida Console" panose="020B0609040504020204" pitchFamily="49" charset="0"/>
              </a:rPr>
              <a:t>Get-Coffee</a:t>
            </a:r>
          </a:p>
          <a:p>
            <a:endParaRPr lang="nl-NL" dirty="0" smtClean="0"/>
          </a:p>
        </p:txBody>
      </p:sp>
    </p:spTree>
    <p:extLst>
      <p:ext uri="{BB962C8B-B14F-4D97-AF65-F5344CB8AC3E}">
        <p14:creationId xmlns:p14="http://schemas.microsoft.com/office/powerpoint/2010/main" val="2212996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Get-Help</a:t>
            </a:r>
            <a:endParaRPr lang="en-US"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en-US" sz="1900" dirty="0">
                <a:latin typeface="Lucida Console" panose="020B0609040504020204" pitchFamily="49" charset="0"/>
              </a:rPr>
              <a:t>Help</a:t>
            </a:r>
          </a:p>
          <a:p>
            <a:pPr lvl="1">
              <a:lnSpc>
                <a:spcPct val="90000"/>
              </a:lnSpc>
              <a:buFont typeface="Wingdings" panose="05000000000000000000" pitchFamily="2" charset="2"/>
              <a:buChar char="Ø"/>
            </a:pPr>
            <a:r>
              <a:rPr lang="en-US" sz="1900" dirty="0">
                <a:latin typeface="Lucida Console" panose="020B0609040504020204" pitchFamily="49" charset="0"/>
              </a:rPr>
              <a:t>Get-Help &lt;</a:t>
            </a:r>
            <a:r>
              <a:rPr lang="en-US" sz="1900" dirty="0" err="1">
                <a:latin typeface="Lucida Console" panose="020B0609040504020204" pitchFamily="49" charset="0"/>
              </a:rPr>
              <a:t>cmdlet</a:t>
            </a:r>
            <a:r>
              <a:rPr lang="en-US" sz="1900" dirty="0">
                <a:latin typeface="Lucida Console" panose="020B0609040504020204" pitchFamily="49" charset="0"/>
              </a:rPr>
              <a:t>&gt;  | About_*</a:t>
            </a:r>
          </a:p>
          <a:p>
            <a:pPr lvl="1">
              <a:lnSpc>
                <a:spcPct val="90000"/>
              </a:lnSpc>
              <a:buFont typeface="Wingdings" panose="05000000000000000000" pitchFamily="2" charset="2"/>
              <a:buChar char="Ø"/>
            </a:pPr>
            <a:r>
              <a:rPr lang="en-US" sz="1900" dirty="0">
                <a:latin typeface="Lucida Console" panose="020B0609040504020204" pitchFamily="49" charset="0"/>
              </a:rPr>
              <a:t>Get-Help &lt;</a:t>
            </a:r>
            <a:r>
              <a:rPr lang="en-US" sz="1900" dirty="0" err="1">
                <a:latin typeface="Lucida Console" panose="020B0609040504020204" pitchFamily="49" charset="0"/>
              </a:rPr>
              <a:t>cmdlet</a:t>
            </a:r>
            <a:r>
              <a:rPr lang="en-US" sz="1900" dirty="0">
                <a:latin typeface="Lucida Console" panose="020B0609040504020204" pitchFamily="49" charset="0"/>
              </a:rPr>
              <a:t>&gt; -Detailed</a:t>
            </a:r>
          </a:p>
          <a:p>
            <a:pPr lvl="1">
              <a:lnSpc>
                <a:spcPct val="90000"/>
              </a:lnSpc>
              <a:buFont typeface="Wingdings" panose="05000000000000000000" pitchFamily="2" charset="2"/>
              <a:buChar char="Ø"/>
            </a:pPr>
            <a:r>
              <a:rPr lang="en-US" sz="1900" dirty="0">
                <a:latin typeface="Lucida Console" panose="020B0609040504020204" pitchFamily="49" charset="0"/>
              </a:rPr>
              <a:t>Get-Help &lt;</a:t>
            </a:r>
            <a:r>
              <a:rPr lang="en-US" sz="1900" dirty="0" err="1">
                <a:latin typeface="Lucida Console" panose="020B0609040504020204" pitchFamily="49" charset="0"/>
              </a:rPr>
              <a:t>cmdlet</a:t>
            </a:r>
            <a:r>
              <a:rPr lang="en-US" sz="1900" dirty="0">
                <a:latin typeface="Lucida Console" panose="020B0609040504020204" pitchFamily="49" charset="0"/>
              </a:rPr>
              <a:t>&gt; -Full</a:t>
            </a:r>
          </a:p>
          <a:p>
            <a:pPr lvl="1">
              <a:lnSpc>
                <a:spcPct val="90000"/>
              </a:lnSpc>
              <a:buFont typeface="Wingdings" panose="05000000000000000000" pitchFamily="2" charset="2"/>
              <a:buChar char="Ø"/>
            </a:pPr>
            <a:r>
              <a:rPr lang="en-US" sz="1900" dirty="0">
                <a:latin typeface="Lucida Console" panose="020B0609040504020204" pitchFamily="49" charset="0"/>
              </a:rPr>
              <a:t>Get-Help &lt;</a:t>
            </a:r>
            <a:r>
              <a:rPr lang="en-US" sz="1900" dirty="0" err="1">
                <a:latin typeface="Lucida Console" panose="020B0609040504020204" pitchFamily="49" charset="0"/>
              </a:rPr>
              <a:t>cmdlet</a:t>
            </a:r>
            <a:r>
              <a:rPr lang="en-US" sz="1900" dirty="0">
                <a:latin typeface="Lucida Console" panose="020B0609040504020204" pitchFamily="49" charset="0"/>
              </a:rPr>
              <a:t>&gt; -Examples</a:t>
            </a:r>
          </a:p>
          <a:p>
            <a:pPr lvl="1">
              <a:lnSpc>
                <a:spcPct val="90000"/>
              </a:lnSpc>
              <a:buFont typeface="Wingdings" panose="05000000000000000000" pitchFamily="2" charset="2"/>
              <a:buChar char="Ø"/>
            </a:pPr>
            <a:r>
              <a:rPr lang="en-US" sz="1900" dirty="0">
                <a:latin typeface="Lucida Console" panose="020B0609040504020204" pitchFamily="49" charset="0"/>
              </a:rPr>
              <a:t>Get-Help  Get-Member | Clip</a:t>
            </a:r>
          </a:p>
          <a:p>
            <a:pPr lvl="1">
              <a:lnSpc>
                <a:spcPct val="90000"/>
              </a:lnSpc>
              <a:buFont typeface="Wingdings" panose="05000000000000000000" pitchFamily="2" charset="2"/>
              <a:buChar char="Ø"/>
            </a:pPr>
            <a:r>
              <a:rPr lang="en-US" sz="1900" dirty="0">
                <a:latin typeface="Lucida Console" panose="020B0609040504020204" pitchFamily="49" charset="0"/>
              </a:rPr>
              <a:t>Get-Help -</a:t>
            </a:r>
            <a:r>
              <a:rPr lang="en-US" sz="1900" dirty="0" err="1" smtClean="0">
                <a:latin typeface="Lucida Console" panose="020B0609040504020204" pitchFamily="49" charset="0"/>
              </a:rPr>
              <a:t>ShowWindow</a:t>
            </a:r>
            <a:endParaRPr lang="en-US" sz="1900" dirty="0" smtClean="0">
              <a:latin typeface="Lucida Console" panose="020B0609040504020204" pitchFamily="49" charset="0"/>
            </a:endParaRPr>
          </a:p>
          <a:p>
            <a:pPr lvl="1">
              <a:lnSpc>
                <a:spcPct val="90000"/>
              </a:lnSpc>
              <a:buFont typeface="Wingdings" panose="05000000000000000000" pitchFamily="2" charset="2"/>
              <a:buChar char="Ø"/>
            </a:pPr>
            <a:endParaRPr lang="nl-NL" sz="1900" dirty="0">
              <a:latin typeface="Lucida Console" panose="020B0609040504020204" pitchFamily="49" charset="0"/>
            </a:endParaRPr>
          </a:p>
          <a:p>
            <a:pPr marL="457200" lvl="1" indent="0">
              <a:lnSpc>
                <a:spcPct val="90000"/>
              </a:lnSpc>
              <a:buNone/>
            </a:pPr>
            <a:r>
              <a:rPr lang="nl-NL" sz="1900" dirty="0" smtClean="0">
                <a:latin typeface="Lucida Console" panose="020B0609040504020204" pitchFamily="49" charset="0"/>
              </a:rPr>
              <a:t>PS 3.0: Help is </a:t>
            </a:r>
            <a:r>
              <a:rPr lang="nl-NL" sz="1900" dirty="0" err="1" smtClean="0">
                <a:latin typeface="Lucida Console" panose="020B0609040504020204" pitchFamily="49" charset="0"/>
              </a:rPr>
              <a:t>not</a:t>
            </a:r>
            <a:r>
              <a:rPr lang="nl-NL" sz="1900" dirty="0" smtClean="0">
                <a:latin typeface="Lucida Console" panose="020B0609040504020204" pitchFamily="49" charset="0"/>
              </a:rPr>
              <a:t> </a:t>
            </a:r>
            <a:r>
              <a:rPr lang="nl-NL" sz="1900" dirty="0" err="1" smtClean="0">
                <a:latin typeface="Lucida Console" panose="020B0609040504020204" pitchFamily="49" charset="0"/>
              </a:rPr>
              <a:t>fully</a:t>
            </a:r>
            <a:r>
              <a:rPr lang="nl-NL" sz="1900" dirty="0" smtClean="0">
                <a:latin typeface="Lucida Console" panose="020B0609040504020204" pitchFamily="49" charset="0"/>
              </a:rPr>
              <a:t> </a:t>
            </a:r>
            <a:r>
              <a:rPr lang="nl-NL" sz="1900" dirty="0" err="1" smtClean="0">
                <a:latin typeface="Lucida Console" panose="020B0609040504020204" pitchFamily="49" charset="0"/>
              </a:rPr>
              <a:t>installed</a:t>
            </a:r>
            <a:r>
              <a:rPr lang="nl-NL" sz="1900" dirty="0" smtClean="0">
                <a:latin typeface="Lucida Console" panose="020B0609040504020204" pitchFamily="49" charset="0"/>
              </a:rPr>
              <a:t> </a:t>
            </a:r>
            <a:r>
              <a:rPr lang="nl-NL" sz="1900" dirty="0" err="1" smtClean="0">
                <a:latin typeface="Lucida Console" panose="020B0609040504020204" pitchFamily="49" charset="0"/>
              </a:rPr>
              <a:t>by</a:t>
            </a:r>
            <a:r>
              <a:rPr lang="nl-NL" sz="1900" dirty="0" smtClean="0">
                <a:latin typeface="Lucida Console" panose="020B0609040504020204" pitchFamily="49" charset="0"/>
              </a:rPr>
              <a:t> default!</a:t>
            </a:r>
            <a:endParaRPr lang="en-US" sz="1900" dirty="0">
              <a:latin typeface="Lucida Console" panose="020B0609040504020204" pitchFamily="49" charset="0"/>
            </a:endParaRPr>
          </a:p>
          <a:p>
            <a:pPr lvl="1">
              <a:lnSpc>
                <a:spcPct val="90000"/>
              </a:lnSpc>
              <a:buFont typeface="Wingdings" panose="05000000000000000000" pitchFamily="2" charset="2"/>
              <a:buChar char="Ø"/>
            </a:pPr>
            <a:r>
              <a:rPr lang="en-US" sz="1900" dirty="0">
                <a:latin typeface="Lucida Console" panose="020B0609040504020204" pitchFamily="49" charset="0"/>
              </a:rPr>
              <a:t>Get-Help -Online</a:t>
            </a:r>
          </a:p>
          <a:p>
            <a:pPr lvl="1">
              <a:lnSpc>
                <a:spcPct val="90000"/>
              </a:lnSpc>
              <a:buFont typeface="Wingdings" panose="05000000000000000000" pitchFamily="2" charset="2"/>
              <a:buChar char="Ø"/>
            </a:pPr>
            <a:r>
              <a:rPr lang="en-US" sz="1900" dirty="0">
                <a:latin typeface="Lucida Console" panose="020B0609040504020204" pitchFamily="49" charset="0"/>
              </a:rPr>
              <a:t>Update-Help  [-Module *] [-Force] [-</a:t>
            </a:r>
            <a:r>
              <a:rPr lang="en-US" sz="1900" dirty="0" err="1">
                <a:latin typeface="Lucida Console" panose="020B0609040504020204" pitchFamily="49" charset="0"/>
              </a:rPr>
              <a:t>UICulture</a:t>
            </a:r>
            <a:r>
              <a:rPr lang="en-US" sz="1900" dirty="0">
                <a:latin typeface="Lucida Console" panose="020B0609040504020204" pitchFamily="49" charset="0"/>
              </a:rPr>
              <a:t> "</a:t>
            </a:r>
            <a:r>
              <a:rPr lang="en-US" sz="1900" dirty="0" err="1">
                <a:latin typeface="Lucida Console" panose="020B0609040504020204" pitchFamily="49" charset="0"/>
              </a:rPr>
              <a:t>en</a:t>
            </a:r>
            <a:r>
              <a:rPr lang="en-US" sz="1900" dirty="0">
                <a:latin typeface="Lucida Console" panose="020B0609040504020204" pitchFamily="49" charset="0"/>
              </a:rPr>
              <a:t>-us"]</a:t>
            </a:r>
          </a:p>
          <a:p>
            <a:pPr lvl="1">
              <a:lnSpc>
                <a:spcPct val="90000"/>
              </a:lnSpc>
              <a:buFont typeface="Wingdings" panose="05000000000000000000" pitchFamily="2" charset="2"/>
              <a:buChar char="Ø"/>
            </a:pPr>
            <a:r>
              <a:rPr lang="en-US" sz="1900" dirty="0">
                <a:latin typeface="Lucida Console" panose="020B0609040504020204" pitchFamily="49" charset="0"/>
              </a:rPr>
              <a:t>Save-Help</a:t>
            </a:r>
          </a:p>
        </p:txBody>
      </p:sp>
    </p:spTree>
    <p:extLst>
      <p:ext uri="{BB962C8B-B14F-4D97-AF65-F5344CB8AC3E}">
        <p14:creationId xmlns:p14="http://schemas.microsoft.com/office/powerpoint/2010/main" val="393519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Get-Help (2)</a:t>
            </a:r>
            <a:endParaRPr lang="en-US" dirty="0"/>
          </a:p>
        </p:txBody>
      </p:sp>
      <p:sp>
        <p:nvSpPr>
          <p:cNvPr id="3" name="Content Placeholder 2"/>
          <p:cNvSpPr>
            <a:spLocks noGrp="1"/>
          </p:cNvSpPr>
          <p:nvPr>
            <p:ph idx="1"/>
          </p:nvPr>
        </p:nvSpPr>
        <p:spPr/>
        <p:txBody>
          <a:bodyPr>
            <a:normAutofit/>
          </a:bodyPr>
          <a:lstStyle/>
          <a:p>
            <a:r>
              <a:rPr lang="en-US" dirty="0" smtClean="0"/>
              <a:t>http://www.google.nl</a:t>
            </a:r>
            <a:endParaRPr lang="en-US" dirty="0"/>
          </a:p>
        </p:txBody>
      </p:sp>
      <p:pic>
        <p:nvPicPr>
          <p:cNvPr id="1026" name="Picture 2" descr="\\Knabbel\Opleiding\PowerShell\Images\Google.png"/>
          <p:cNvPicPr>
            <a:picLocks noChangeAspect="1" noChangeArrowheads="1"/>
          </p:cNvPicPr>
          <p:nvPr/>
        </p:nvPicPr>
        <p:blipFill rotWithShape="1">
          <a:blip r:embed="rId2">
            <a:extLst>
              <a:ext uri="{28A0092B-C50C-407E-A947-70E740481C1C}">
                <a14:useLocalDpi xmlns:a14="http://schemas.microsoft.com/office/drawing/2010/main" val="0"/>
              </a:ext>
            </a:extLst>
          </a:blip>
          <a:srcRect b="11533"/>
          <a:stretch/>
        </p:blipFill>
        <p:spPr bwMode="auto">
          <a:xfrm>
            <a:off x="2693988" y="1124910"/>
            <a:ext cx="6450012" cy="573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9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L1 Basis introductie</a:t>
            </a:r>
            <a:endParaRPr lang="nl-NL" sz="1800" dirty="0"/>
          </a:p>
        </p:txBody>
      </p:sp>
      <p:sp>
        <p:nvSpPr>
          <p:cNvPr id="3" name="Content Placeholder 2"/>
          <p:cNvSpPr>
            <a:spLocks noGrp="1"/>
          </p:cNvSpPr>
          <p:nvPr>
            <p:ph idx="1"/>
          </p:nvPr>
        </p:nvSpPr>
        <p:spPr/>
        <p:txBody>
          <a:bodyPr>
            <a:normAutofit/>
          </a:bodyPr>
          <a:lstStyle/>
          <a:p>
            <a:r>
              <a:rPr lang="nl-NL" dirty="0" smtClean="0"/>
              <a:t>Basis introductie</a:t>
            </a:r>
          </a:p>
          <a:p>
            <a:pPr lvl="1"/>
            <a:r>
              <a:rPr lang="nl-NL" dirty="0" smtClean="0"/>
              <a:t>Wat is </a:t>
            </a:r>
            <a:r>
              <a:rPr lang="nl-NL" dirty="0" err="1" smtClean="0"/>
              <a:t>PowerShell</a:t>
            </a:r>
            <a:endParaRPr lang="nl-NL" dirty="0" smtClean="0"/>
          </a:p>
          <a:p>
            <a:pPr lvl="1"/>
            <a:r>
              <a:rPr lang="nl-NL" dirty="0" smtClean="0"/>
              <a:t>Hoe start en configureer ik PowerShell</a:t>
            </a:r>
          </a:p>
          <a:p>
            <a:pPr lvl="1"/>
            <a:r>
              <a:rPr lang="nl-NL" dirty="0" err="1" smtClean="0"/>
              <a:t>PowerShell</a:t>
            </a:r>
            <a:r>
              <a:rPr lang="nl-NL" dirty="0" smtClean="0"/>
              <a:t> beveiliging</a:t>
            </a:r>
          </a:p>
          <a:p>
            <a:pPr lvl="1"/>
            <a:r>
              <a:rPr lang="nl-NL" dirty="0" smtClean="0"/>
              <a:t>Syntax</a:t>
            </a:r>
          </a:p>
        </p:txBody>
      </p:sp>
    </p:spTree>
    <p:extLst>
      <p:ext uri="{BB962C8B-B14F-4D97-AF65-F5344CB8AC3E}">
        <p14:creationId xmlns:p14="http://schemas.microsoft.com/office/powerpoint/2010/main" val="1098774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Get-Help</a:t>
            </a:r>
            <a:endParaRPr lang="en-US" dirty="0"/>
          </a:p>
        </p:txBody>
      </p:sp>
      <p:sp>
        <p:nvSpPr>
          <p:cNvPr id="3" name="Tijdelijke aanduiding voor inhoud 2"/>
          <p:cNvSpPr>
            <a:spLocks noGrp="1"/>
          </p:cNvSpPr>
          <p:nvPr>
            <p:ph idx="1"/>
          </p:nvPr>
        </p:nvSpPr>
        <p:spPr>
          <a:xfrm>
            <a:off x="251520" y="1124744"/>
            <a:ext cx="8568952" cy="5112567"/>
          </a:xfrm>
        </p:spPr>
        <p:txBody>
          <a:bodyPr>
            <a:normAutofit fontScale="92500" lnSpcReduction="10000"/>
          </a:bodyPr>
          <a:lstStyle/>
          <a:p>
            <a:r>
              <a:rPr lang="en-US" dirty="0" err="1" smtClean="0"/>
              <a:t>Bekijk</a:t>
            </a:r>
            <a:r>
              <a:rPr lang="en-US" dirty="0" smtClean="0"/>
              <a:t> de get-* </a:t>
            </a:r>
            <a:r>
              <a:rPr lang="en-US" dirty="0" err="1" smtClean="0"/>
              <a:t>CmdLets</a:t>
            </a:r>
            <a:r>
              <a:rPr lang="en-US" dirty="0" smtClean="0"/>
              <a:t> die </a:t>
            </a:r>
            <a:r>
              <a:rPr lang="en-US" dirty="0" err="1" smtClean="0"/>
              <a:t>beschikbaar</a:t>
            </a:r>
            <a:r>
              <a:rPr lang="en-US" dirty="0" smtClean="0"/>
              <a:t> </a:t>
            </a:r>
            <a:r>
              <a:rPr lang="en-US" dirty="0" err="1" smtClean="0"/>
              <a:t>zijn</a:t>
            </a:r>
            <a:endParaRPr lang="en-US" dirty="0" smtClean="0"/>
          </a:p>
          <a:p>
            <a:r>
              <a:rPr lang="en-US" dirty="0" err="1" smtClean="0"/>
              <a:t>Bekijk</a:t>
            </a:r>
            <a:r>
              <a:rPr lang="en-US" dirty="0" smtClean="0"/>
              <a:t> de about_* topics die </a:t>
            </a:r>
            <a:r>
              <a:rPr lang="en-US" dirty="0" err="1" smtClean="0"/>
              <a:t>beschikbaar</a:t>
            </a:r>
            <a:r>
              <a:rPr lang="en-US" dirty="0" smtClean="0"/>
              <a:t> </a:t>
            </a:r>
            <a:r>
              <a:rPr lang="en-US" dirty="0" err="1" smtClean="0"/>
              <a:t>zijn</a:t>
            </a:r>
            <a:endParaRPr lang="en-US" dirty="0" smtClean="0"/>
          </a:p>
          <a:p>
            <a:r>
              <a:rPr lang="en-US" dirty="0" smtClean="0"/>
              <a:t>Update de help </a:t>
            </a:r>
            <a:r>
              <a:rPr lang="en-US" dirty="0" err="1" smtClean="0"/>
              <a:t>naar</a:t>
            </a:r>
            <a:r>
              <a:rPr lang="en-US" dirty="0" smtClean="0"/>
              <a:t> de </a:t>
            </a:r>
            <a:r>
              <a:rPr lang="en-US" dirty="0" err="1" smtClean="0"/>
              <a:t>laatste</a:t>
            </a:r>
            <a:r>
              <a:rPr lang="en-US" dirty="0" smtClean="0"/>
              <a:t> </a:t>
            </a:r>
            <a:r>
              <a:rPr lang="en-US" dirty="0" err="1" smtClean="0"/>
              <a:t>versies</a:t>
            </a:r>
            <a:r>
              <a:rPr lang="en-US" dirty="0" smtClean="0"/>
              <a:t>. (Local admin account &amp; read rights on share required)</a:t>
            </a:r>
          </a:p>
          <a:p>
            <a:pPr lvl="1">
              <a:buFont typeface="Wingdings" panose="05000000000000000000" pitchFamily="2" charset="2"/>
              <a:buChar char="Ø"/>
            </a:pPr>
            <a:r>
              <a:rPr lang="en-US" sz="1600" dirty="0" smtClean="0">
                <a:latin typeface="Lucida Console" panose="020B0609040504020204" pitchFamily="49" charset="0"/>
              </a:rPr>
              <a:t>Update-Help -</a:t>
            </a:r>
            <a:r>
              <a:rPr lang="en-US" sz="1600" dirty="0" err="1" smtClean="0">
                <a:latin typeface="Lucida Console" panose="020B0609040504020204" pitchFamily="49" charset="0"/>
              </a:rPr>
              <a:t>UICulture</a:t>
            </a:r>
            <a:r>
              <a:rPr lang="en-US" sz="1600" dirty="0" smtClean="0">
                <a:latin typeface="Lucida Console" panose="020B0609040504020204" pitchFamily="49" charset="0"/>
              </a:rPr>
              <a:t> "</a:t>
            </a:r>
            <a:r>
              <a:rPr lang="en-US" sz="1600" dirty="0" err="1" smtClean="0">
                <a:latin typeface="Lucida Console" panose="020B0609040504020204" pitchFamily="49" charset="0"/>
              </a:rPr>
              <a:t>en</a:t>
            </a:r>
            <a:r>
              <a:rPr lang="en-US" sz="1600" dirty="0" smtClean="0">
                <a:latin typeface="Lucida Console" panose="020B0609040504020204" pitchFamily="49" charset="0"/>
              </a:rPr>
              <a:t>-US</a:t>
            </a:r>
            <a:r>
              <a:rPr lang="en-US" sz="1600" dirty="0">
                <a:latin typeface="Lucida Console" panose="020B0609040504020204" pitchFamily="49" charset="0"/>
              </a:rPr>
              <a:t>" –Force</a:t>
            </a:r>
            <a:br>
              <a:rPr lang="en-US" sz="1600" dirty="0">
                <a:latin typeface="Lucida Console" panose="020B0609040504020204" pitchFamily="49" charset="0"/>
              </a:rPr>
            </a:br>
            <a:r>
              <a:rPr lang="en-US" sz="1600" dirty="0">
                <a:latin typeface="Lucida Console" panose="020B0609040504020204" pitchFamily="49" charset="0"/>
              </a:rPr>
              <a:t>-</a:t>
            </a:r>
            <a:r>
              <a:rPr lang="en-US" sz="1600" dirty="0" err="1">
                <a:latin typeface="Lucida Console" panose="020B0609040504020204" pitchFamily="49" charset="0"/>
              </a:rPr>
              <a:t>SourcePath</a:t>
            </a:r>
            <a:r>
              <a:rPr lang="en-US" sz="1600" dirty="0">
                <a:latin typeface="Lucida Console" panose="020B0609040504020204" pitchFamily="49" charset="0"/>
              </a:rPr>
              <a:t> \\nfcpca01\SoftwareRepository\Software\Microsoft\PowerShell\PSHelp</a:t>
            </a:r>
            <a:endParaRPr lang="en-US" sz="1600" dirty="0" smtClean="0">
              <a:latin typeface="Lucida Console" panose="020B0609040504020204" pitchFamily="49" charset="0"/>
            </a:endParaRPr>
          </a:p>
          <a:p>
            <a:r>
              <a:rPr lang="en-US" dirty="0" err="1" smtClean="0"/>
              <a:t>Bekijk</a:t>
            </a:r>
            <a:r>
              <a:rPr lang="en-US" dirty="0" smtClean="0"/>
              <a:t> </a:t>
            </a:r>
            <a:r>
              <a:rPr lang="en-US" dirty="0" err="1" smtClean="0"/>
              <a:t>opnieuw</a:t>
            </a:r>
            <a:r>
              <a:rPr lang="en-US" dirty="0" smtClean="0"/>
              <a:t> de about_ topics</a:t>
            </a:r>
          </a:p>
          <a:p>
            <a:pPr lvl="1">
              <a:buFont typeface="Wingdings" panose="05000000000000000000" pitchFamily="2" charset="2"/>
              <a:buChar char="Ø"/>
            </a:pPr>
            <a:r>
              <a:rPr lang="en-US" sz="2100" dirty="0">
                <a:latin typeface="Lucida Console" panose="020B0609040504020204" pitchFamily="49" charset="0"/>
              </a:rPr>
              <a:t>Get-Help about_*</a:t>
            </a:r>
          </a:p>
          <a:p>
            <a:pPr lvl="1">
              <a:buFont typeface="Wingdings" panose="05000000000000000000" pitchFamily="2" charset="2"/>
              <a:buChar char="Ø"/>
            </a:pPr>
            <a:r>
              <a:rPr lang="en-US" sz="2100" dirty="0">
                <a:latin typeface="Lucida Console" panose="020B0609040504020204" pitchFamily="49" charset="0"/>
              </a:rPr>
              <a:t>Help about_*</a:t>
            </a:r>
            <a:r>
              <a:rPr lang="en-US" sz="2100" dirty="0" err="1">
                <a:latin typeface="Lucida Console" panose="020B0609040504020204" pitchFamily="49" charset="0"/>
              </a:rPr>
              <a:t>Param</a:t>
            </a:r>
            <a:r>
              <a:rPr lang="en-US" sz="2100" dirty="0">
                <a:latin typeface="Lucida Console" panose="020B0609040504020204" pitchFamily="49" charset="0"/>
              </a:rPr>
              <a:t>*</a:t>
            </a:r>
          </a:p>
          <a:p>
            <a:pPr lvl="1">
              <a:buFont typeface="Wingdings" panose="05000000000000000000" pitchFamily="2" charset="2"/>
              <a:buChar char="Ø"/>
            </a:pPr>
            <a:r>
              <a:rPr lang="en-US" sz="2100" dirty="0">
                <a:latin typeface="Lucida Console" panose="020B0609040504020204" pitchFamily="49" charset="0"/>
              </a:rPr>
              <a:t>Help </a:t>
            </a:r>
            <a:r>
              <a:rPr lang="en-US" sz="2100" dirty="0" err="1">
                <a:latin typeface="Lucida Console" panose="020B0609040504020204" pitchFamily="49" charset="0"/>
              </a:rPr>
              <a:t>about_Comparison_Operators</a:t>
            </a:r>
            <a:endParaRPr lang="en-US" sz="2100" dirty="0">
              <a:latin typeface="Lucida Console" panose="020B0609040504020204" pitchFamily="49" charset="0"/>
            </a:endParaRPr>
          </a:p>
          <a:p>
            <a:r>
              <a:rPr lang="en-US" dirty="0" err="1" smtClean="0"/>
              <a:t>Bekijk</a:t>
            </a:r>
            <a:r>
              <a:rPr lang="en-US" dirty="0" smtClean="0"/>
              <a:t> de help van het Get-Process </a:t>
            </a:r>
            <a:r>
              <a:rPr lang="en-US" dirty="0" err="1" smtClean="0"/>
              <a:t>CmdLet</a:t>
            </a:r>
            <a:endParaRPr lang="en-US" dirty="0" smtClean="0"/>
          </a:p>
          <a:p>
            <a:pPr lvl="1">
              <a:buFont typeface="Wingdings" panose="05000000000000000000" pitchFamily="2" charset="2"/>
              <a:buChar char="Ø"/>
            </a:pPr>
            <a:r>
              <a:rPr lang="en-US" sz="2100" dirty="0">
                <a:latin typeface="Lucida Console" panose="020B0609040504020204" pitchFamily="49" charset="0"/>
              </a:rPr>
              <a:t>Help Get-Process</a:t>
            </a:r>
          </a:p>
          <a:p>
            <a:pPr lvl="1">
              <a:buFont typeface="Wingdings" panose="05000000000000000000" pitchFamily="2" charset="2"/>
              <a:buChar char="Ø"/>
            </a:pPr>
            <a:r>
              <a:rPr lang="en-US" sz="2100" dirty="0">
                <a:latin typeface="Lucida Console" panose="020B0609040504020204" pitchFamily="49" charset="0"/>
              </a:rPr>
              <a:t>Help Get-Process -Detailed</a:t>
            </a:r>
          </a:p>
          <a:p>
            <a:pPr lvl="1">
              <a:buFont typeface="Wingdings" panose="05000000000000000000" pitchFamily="2" charset="2"/>
              <a:buChar char="Ø"/>
            </a:pPr>
            <a:r>
              <a:rPr lang="en-US" sz="2100" dirty="0">
                <a:latin typeface="Lucida Console" panose="020B0609040504020204" pitchFamily="49" charset="0"/>
              </a:rPr>
              <a:t>Help Get-Process -Full</a:t>
            </a:r>
          </a:p>
          <a:p>
            <a:pPr lvl="1">
              <a:buFont typeface="Wingdings" panose="05000000000000000000" pitchFamily="2" charset="2"/>
              <a:buChar char="Ø"/>
            </a:pPr>
            <a:r>
              <a:rPr lang="en-US" sz="2100" dirty="0">
                <a:latin typeface="Lucida Console" panose="020B0609040504020204" pitchFamily="49" charset="0"/>
              </a:rPr>
              <a:t>Help Get-Process -Examples</a:t>
            </a:r>
          </a:p>
          <a:p>
            <a:pPr lvl="1"/>
            <a:endParaRPr lang="en-US" dirty="0"/>
          </a:p>
        </p:txBody>
      </p:sp>
    </p:spTree>
    <p:extLst>
      <p:ext uri="{BB962C8B-B14F-4D97-AF65-F5344CB8AC3E}">
        <p14:creationId xmlns:p14="http://schemas.microsoft.com/office/powerpoint/2010/main" val="477982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Get-Command</a:t>
            </a:r>
            <a:endParaRPr lang="en-US" dirty="0"/>
          </a:p>
        </p:txBody>
      </p:sp>
      <p:sp>
        <p:nvSpPr>
          <p:cNvPr id="3" name="Tijdelijke aanduiding voor inhoud 2"/>
          <p:cNvSpPr>
            <a:spLocks noGrp="1"/>
          </p:cNvSpPr>
          <p:nvPr>
            <p:ph idx="1"/>
          </p:nvPr>
        </p:nvSpPr>
        <p:spPr/>
        <p:txBody>
          <a:bodyPr>
            <a:normAutofit fontScale="92500" lnSpcReduction="10000"/>
          </a:bodyPr>
          <a:lstStyle/>
          <a:p>
            <a:r>
              <a:rPr lang="en-US" dirty="0" smtClean="0"/>
              <a:t>Get-Help Get-Command</a:t>
            </a:r>
          </a:p>
          <a:p>
            <a:r>
              <a:rPr lang="en-US" dirty="0"/>
              <a:t>SYNOPSIS</a:t>
            </a:r>
          </a:p>
          <a:p>
            <a:r>
              <a:rPr lang="en-US" dirty="0"/>
              <a:t>    Gets all commands</a:t>
            </a:r>
            <a:r>
              <a:rPr lang="en-US" dirty="0" smtClean="0"/>
              <a:t>.</a:t>
            </a:r>
          </a:p>
          <a:p>
            <a:r>
              <a:rPr lang="en-US" dirty="0" smtClean="0"/>
              <a:t>Example</a:t>
            </a:r>
          </a:p>
          <a:p>
            <a:pPr marL="0" indent="0">
              <a:buNone/>
            </a:pPr>
            <a:r>
              <a:rPr lang="en-US" sz="1800" b="1" dirty="0">
                <a:latin typeface="Courier New" panose="02070309020205020404" pitchFamily="49" charset="0"/>
                <a:cs typeface="Courier New" panose="02070309020205020404" pitchFamily="49" charset="0"/>
              </a:rPr>
              <a:t>PS M:\&gt; (Get-Command).Count</a:t>
            </a:r>
          </a:p>
          <a:p>
            <a:pPr marL="0" indent="0">
              <a:buNone/>
            </a:pPr>
            <a:r>
              <a:rPr lang="en-US" sz="1800" b="1" dirty="0">
                <a:latin typeface="Courier New" panose="02070309020205020404" pitchFamily="49" charset="0"/>
                <a:cs typeface="Courier New" panose="02070309020205020404" pitchFamily="49" charset="0"/>
              </a:rPr>
              <a:t>1557 (WS2012 Core DC,1589 WS2012 Core </a:t>
            </a:r>
            <a:r>
              <a:rPr lang="en-US" sz="1800" b="1" dirty="0" smtClean="0">
                <a:latin typeface="Courier New" panose="02070309020205020404" pitchFamily="49" charset="0"/>
                <a:cs typeface="Courier New" panose="02070309020205020404" pitchFamily="49" charset="0"/>
              </a:rPr>
              <a:t>Hyper-V)</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1150 (W8.1 6.3.9600)</a:t>
            </a:r>
          </a:p>
          <a:p>
            <a:pPr marL="0" indent="0">
              <a:buNone/>
            </a:pPr>
            <a:r>
              <a:rPr lang="en-US" sz="1800" b="1" dirty="0">
                <a:latin typeface="Courier New" panose="02070309020205020404" pitchFamily="49" charset="0"/>
                <a:cs typeface="Courier New" panose="02070309020205020404" pitchFamily="49" charset="0"/>
              </a:rPr>
              <a:t>2369 (W10 preview 6.4.9841 + RSAT)</a:t>
            </a:r>
            <a:endParaRPr lang="nl-NL" sz="1800" b="1" dirty="0">
              <a:latin typeface="Courier New" panose="02070309020205020404" pitchFamily="49" charset="0"/>
              <a:cs typeface="Courier New" panose="02070309020205020404" pitchFamily="49" charset="0"/>
            </a:endParaRPr>
          </a:p>
          <a:p>
            <a:r>
              <a:rPr lang="en-US" dirty="0" smtClean="0"/>
              <a:t>Example</a:t>
            </a:r>
          </a:p>
          <a:p>
            <a:pPr marL="0" indent="0">
              <a:buNone/>
            </a:pPr>
            <a:r>
              <a:rPr lang="en-US" sz="1900" b="1" dirty="0" smtClean="0">
                <a:latin typeface="Courier New" panose="02070309020205020404" pitchFamily="49" charset="0"/>
                <a:cs typeface="Courier New" panose="02070309020205020404" pitchFamily="49" charset="0"/>
              </a:rPr>
              <a:t>Import-Module </a:t>
            </a:r>
            <a:r>
              <a:rPr lang="en-US" sz="1900" b="1" dirty="0" err="1" smtClean="0">
                <a:latin typeface="Courier New" panose="02070309020205020404" pitchFamily="49" charset="0"/>
                <a:cs typeface="Courier New" panose="02070309020205020404" pitchFamily="49" charset="0"/>
              </a:rPr>
              <a:t>ServerManager</a:t>
            </a:r>
            <a:endParaRPr lang="en-US" sz="1900" b="1" dirty="0" smtClean="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Get-Command –Module </a:t>
            </a:r>
            <a:r>
              <a:rPr lang="en-US" sz="1900" b="1" dirty="0" err="1" smtClean="0">
                <a:latin typeface="Courier New" panose="02070309020205020404" pitchFamily="49" charset="0"/>
                <a:cs typeface="Courier New" panose="02070309020205020404" pitchFamily="49" charset="0"/>
              </a:rPr>
              <a:t>ServerManager</a:t>
            </a:r>
            <a:endParaRPr lang="en-US" sz="1900" b="1" dirty="0">
              <a:latin typeface="Courier New" panose="02070309020205020404" pitchFamily="49" charset="0"/>
              <a:cs typeface="Courier New" panose="02070309020205020404" pitchFamily="49" charset="0"/>
            </a:endParaRPr>
          </a:p>
          <a:p>
            <a:r>
              <a:rPr lang="en-US" dirty="0" smtClean="0"/>
              <a:t>Example</a:t>
            </a:r>
          </a:p>
          <a:p>
            <a:pPr marL="0" indent="0">
              <a:buNone/>
            </a:pPr>
            <a:r>
              <a:rPr lang="en-US" sz="1800" b="1" dirty="0" smtClean="0">
                <a:latin typeface="Courier New" panose="02070309020205020404" pitchFamily="49" charset="0"/>
                <a:cs typeface="Courier New" panose="02070309020205020404" pitchFamily="49" charset="0"/>
              </a:rPr>
              <a:t>PS M:\&gt; Get-Command | Group-Object -Property </a:t>
            </a:r>
            <a:r>
              <a:rPr lang="en-US" sz="1800" b="1" dirty="0" err="1" smtClean="0">
                <a:latin typeface="Courier New" panose="02070309020205020404" pitchFamily="49" charset="0"/>
                <a:cs typeface="Courier New" panose="02070309020205020404" pitchFamily="49" charset="0"/>
              </a:rPr>
              <a:t>ModuleName</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955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Get-Command</a:t>
            </a:r>
            <a:endParaRPr lang="en-US" dirty="0"/>
          </a:p>
        </p:txBody>
      </p:sp>
      <p:sp>
        <p:nvSpPr>
          <p:cNvPr id="3" name="Tijdelijke aanduiding voor inhoud 2"/>
          <p:cNvSpPr>
            <a:spLocks noGrp="1"/>
          </p:cNvSpPr>
          <p:nvPr>
            <p:ph idx="1"/>
          </p:nvPr>
        </p:nvSpPr>
        <p:spPr/>
        <p:txBody>
          <a:bodyPr/>
          <a:lstStyle/>
          <a:p>
            <a:r>
              <a:rPr lang="en-US" dirty="0" err="1" smtClean="0"/>
              <a:t>Bekijk</a:t>
            </a:r>
            <a:r>
              <a:rPr lang="en-US" dirty="0" smtClean="0"/>
              <a:t> de commando’s die in de </a:t>
            </a:r>
            <a:r>
              <a:rPr lang="en-US" dirty="0" err="1" smtClean="0"/>
              <a:t>ActiveDirectory</a:t>
            </a:r>
            <a:r>
              <a:rPr lang="en-US" dirty="0" smtClean="0"/>
              <a:t> module </a:t>
            </a:r>
            <a:r>
              <a:rPr lang="en-US" dirty="0" err="1" smtClean="0"/>
              <a:t>aanwezig</a:t>
            </a:r>
            <a:r>
              <a:rPr lang="en-US" dirty="0" smtClean="0"/>
              <a:t> </a:t>
            </a:r>
            <a:r>
              <a:rPr lang="en-US" dirty="0" err="1" smtClean="0"/>
              <a:t>zijn</a:t>
            </a:r>
            <a:endParaRPr lang="en-US" dirty="0" smtClean="0"/>
          </a:p>
          <a:p>
            <a:pPr lvl="1">
              <a:lnSpc>
                <a:spcPct val="90000"/>
              </a:lnSpc>
              <a:buFont typeface="Wingdings" panose="05000000000000000000" pitchFamily="2" charset="2"/>
              <a:buChar char="Ø"/>
            </a:pPr>
            <a:r>
              <a:rPr lang="en-US" sz="1900" dirty="0">
                <a:latin typeface="Lucida Console" panose="020B0609040504020204" pitchFamily="49" charset="0"/>
              </a:rPr>
              <a:t>Get-Command -Module </a:t>
            </a:r>
            <a:r>
              <a:rPr lang="en-US" sz="1900" dirty="0" err="1">
                <a:latin typeface="Lucida Console" panose="020B0609040504020204" pitchFamily="49" charset="0"/>
              </a:rPr>
              <a:t>ActiveDirectory</a:t>
            </a:r>
            <a:endParaRPr lang="en-US" sz="1900" dirty="0">
              <a:latin typeface="Lucida Console" panose="020B0609040504020204" pitchFamily="49" charset="0"/>
            </a:endParaRPr>
          </a:p>
          <a:p>
            <a:endParaRPr lang="en-US" dirty="0" smtClean="0"/>
          </a:p>
          <a:p>
            <a:r>
              <a:rPr lang="en-US" dirty="0" err="1" smtClean="0"/>
              <a:t>Bekijk</a:t>
            </a:r>
            <a:r>
              <a:rPr lang="en-US" dirty="0" smtClean="0"/>
              <a:t> de help van </a:t>
            </a:r>
            <a:r>
              <a:rPr lang="en-US" dirty="0" err="1" smtClean="0"/>
              <a:t>een</a:t>
            </a:r>
            <a:r>
              <a:rPr lang="en-US" dirty="0" smtClean="0"/>
              <a:t> van die commando’s</a:t>
            </a:r>
          </a:p>
          <a:p>
            <a:pPr lvl="1">
              <a:lnSpc>
                <a:spcPct val="90000"/>
              </a:lnSpc>
              <a:buFont typeface="Wingdings" panose="05000000000000000000" pitchFamily="2" charset="2"/>
              <a:buChar char="Ø"/>
            </a:pPr>
            <a:r>
              <a:rPr lang="en-US" sz="1900" dirty="0">
                <a:latin typeface="Lucida Console" panose="020B0609040504020204" pitchFamily="49" charset="0"/>
              </a:rPr>
              <a:t>Get-Help Get-</a:t>
            </a:r>
            <a:r>
              <a:rPr lang="en-US" sz="1900" dirty="0" err="1">
                <a:latin typeface="Lucida Console" panose="020B0609040504020204" pitchFamily="49" charset="0"/>
              </a:rPr>
              <a:t>ADUser</a:t>
            </a:r>
            <a:endParaRPr lang="en-US" sz="1900" dirty="0">
              <a:latin typeface="Lucida Console" panose="020B0609040504020204" pitchFamily="49" charset="0"/>
            </a:endParaRPr>
          </a:p>
          <a:p>
            <a:pPr lvl="1">
              <a:lnSpc>
                <a:spcPct val="90000"/>
              </a:lnSpc>
              <a:buFont typeface="Wingdings" panose="05000000000000000000" pitchFamily="2" charset="2"/>
              <a:buChar char="Ø"/>
            </a:pPr>
            <a:r>
              <a:rPr lang="en-US" sz="1900" dirty="0">
                <a:latin typeface="Lucida Console" panose="020B0609040504020204" pitchFamily="49" charset="0"/>
              </a:rPr>
              <a:t>Get-Help Get-</a:t>
            </a:r>
            <a:r>
              <a:rPr lang="en-US" sz="1900" dirty="0" err="1">
                <a:latin typeface="Lucida Console" panose="020B0609040504020204" pitchFamily="49" charset="0"/>
              </a:rPr>
              <a:t>ADUser</a:t>
            </a:r>
            <a:r>
              <a:rPr lang="en-US" sz="1900" dirty="0">
                <a:latin typeface="Lucida Console" panose="020B0609040504020204" pitchFamily="49" charset="0"/>
              </a:rPr>
              <a:t> -Online</a:t>
            </a:r>
          </a:p>
          <a:p>
            <a:pPr lvl="1"/>
            <a:endParaRPr lang="en-US" dirty="0" smtClean="0"/>
          </a:p>
          <a:p>
            <a:pPr lvl="1"/>
            <a:endParaRPr lang="en-US" dirty="0"/>
          </a:p>
        </p:txBody>
      </p:sp>
    </p:spTree>
    <p:extLst>
      <p:ext uri="{BB962C8B-B14F-4D97-AF65-F5344CB8AC3E}">
        <p14:creationId xmlns:p14="http://schemas.microsoft.com/office/powerpoint/2010/main" val="26468604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PowerShell security  (basic)</a:t>
            </a:r>
            <a:endParaRPr lang="en-US" dirty="0"/>
          </a:p>
        </p:txBody>
      </p:sp>
      <p:sp>
        <p:nvSpPr>
          <p:cNvPr id="3" name="Tijdelijke aanduiding voor inhoud 2"/>
          <p:cNvSpPr>
            <a:spLocks noGrp="1"/>
          </p:cNvSpPr>
          <p:nvPr>
            <p:ph idx="1"/>
          </p:nvPr>
        </p:nvSpPr>
        <p:spPr/>
        <p:txBody>
          <a:bodyPr>
            <a:normAutofit lnSpcReduction="10000"/>
          </a:bodyPr>
          <a:lstStyle/>
          <a:p>
            <a:r>
              <a:rPr lang="en-US" dirty="0" smtClean="0"/>
              <a:t>.ps1 </a:t>
            </a:r>
            <a:r>
              <a:rPr lang="en-US" dirty="0" err="1" smtClean="0"/>
              <a:t>powershell</a:t>
            </a:r>
            <a:r>
              <a:rPr lang="en-US" dirty="0" smtClean="0"/>
              <a:t> </a:t>
            </a:r>
            <a:r>
              <a:rPr lang="en-US" dirty="0" err="1" smtClean="0"/>
              <a:t>bestanden</a:t>
            </a:r>
            <a:r>
              <a:rPr lang="en-US" dirty="0" smtClean="0"/>
              <a:t> </a:t>
            </a:r>
            <a:r>
              <a:rPr lang="en-US" dirty="0" err="1" smtClean="0"/>
              <a:t>associatie</a:t>
            </a:r>
            <a:r>
              <a:rPr lang="en-US" dirty="0" smtClean="0"/>
              <a:t>: Notepad</a:t>
            </a:r>
          </a:p>
          <a:p>
            <a:pPr lvl="1"/>
            <a:r>
              <a:rPr lang="en-US" dirty="0" smtClean="0"/>
              <a:t>( .</a:t>
            </a:r>
            <a:r>
              <a:rPr lang="en-US" dirty="0" err="1" smtClean="0"/>
              <a:t>vbs</a:t>
            </a:r>
            <a:r>
              <a:rPr lang="en-US" dirty="0" smtClean="0"/>
              <a:t> -&gt; run </a:t>
            </a:r>
            <a:r>
              <a:rPr lang="en-US" dirty="0" err="1" smtClean="0"/>
              <a:t>mbv</a:t>
            </a:r>
            <a:r>
              <a:rPr lang="en-US" dirty="0" smtClean="0"/>
              <a:t> </a:t>
            </a:r>
            <a:r>
              <a:rPr lang="en-US" dirty="0" err="1" smtClean="0"/>
              <a:t>Wscript</a:t>
            </a:r>
            <a:r>
              <a:rPr lang="en-US" dirty="0" smtClean="0"/>
              <a:t>, .bat/.</a:t>
            </a:r>
            <a:r>
              <a:rPr lang="en-US" dirty="0" err="1" smtClean="0"/>
              <a:t>cmd</a:t>
            </a:r>
            <a:r>
              <a:rPr lang="en-US" dirty="0" smtClean="0"/>
              <a:t> -&gt; with </a:t>
            </a:r>
            <a:r>
              <a:rPr lang="en-US" dirty="0" err="1" smtClean="0"/>
              <a:t>with</a:t>
            </a:r>
            <a:r>
              <a:rPr lang="en-US" dirty="0" smtClean="0"/>
              <a:t> CMD)</a:t>
            </a:r>
          </a:p>
          <a:p>
            <a:pPr lvl="1"/>
            <a:r>
              <a:rPr lang="en-US" dirty="0" smtClean="0"/>
              <a:t>VERANDER DIT NIET</a:t>
            </a:r>
          </a:p>
          <a:p>
            <a:r>
              <a:rPr lang="en-US" dirty="0" err="1" smtClean="0"/>
              <a:t>ExecutionPolicy</a:t>
            </a:r>
            <a:endParaRPr lang="en-US" dirty="0" smtClean="0"/>
          </a:p>
          <a:p>
            <a:pPr lvl="1"/>
            <a:r>
              <a:rPr lang="en-US" dirty="0" smtClean="0"/>
              <a:t>(signed) Scripts can / cannot run</a:t>
            </a:r>
          </a:p>
          <a:p>
            <a:r>
              <a:rPr lang="en-US" dirty="0" smtClean="0"/>
              <a:t>Scripts in current folder don’t run</a:t>
            </a:r>
          </a:p>
          <a:p>
            <a:pPr lvl="1"/>
            <a:r>
              <a:rPr lang="en-US" dirty="0" smtClean="0"/>
              <a:t>Use  .\  invocation, or full path </a:t>
            </a:r>
          </a:p>
          <a:p>
            <a:pPr lvl="2"/>
            <a:r>
              <a:rPr lang="en-US" dirty="0" smtClean="0"/>
              <a:t>Echo ‘ “Hello World” ‘ &gt; C:\Temp\RunMe.ps1</a:t>
            </a:r>
          </a:p>
          <a:p>
            <a:pPr lvl="2"/>
            <a:r>
              <a:rPr lang="en-US" dirty="0" smtClean="0"/>
              <a:t>.\RunMe.ps1</a:t>
            </a:r>
          </a:p>
          <a:p>
            <a:pPr lvl="2"/>
            <a:r>
              <a:rPr lang="en-US" dirty="0" smtClean="0"/>
              <a:t>C:\Temp\RunMe.ps1</a:t>
            </a:r>
          </a:p>
          <a:p>
            <a:r>
              <a:rPr lang="en-US" dirty="0" smtClean="0"/>
              <a:t>UAC User Account Control</a:t>
            </a:r>
          </a:p>
          <a:p>
            <a:pPr lvl="1"/>
            <a:r>
              <a:rPr lang="en-US" dirty="0" smtClean="0"/>
              <a:t>Run </a:t>
            </a:r>
            <a:r>
              <a:rPr lang="en-US" dirty="0" err="1" smtClean="0"/>
              <a:t>powershell</a:t>
            </a:r>
            <a:r>
              <a:rPr lang="en-US" dirty="0" smtClean="0"/>
              <a:t> / scripts with Run As Administrator</a:t>
            </a:r>
          </a:p>
          <a:p>
            <a:endParaRPr lang="en-US" dirty="0"/>
          </a:p>
        </p:txBody>
      </p:sp>
    </p:spTree>
    <p:extLst>
      <p:ext uri="{BB962C8B-B14F-4D97-AF65-F5344CB8AC3E}">
        <p14:creationId xmlns:p14="http://schemas.microsoft.com/office/powerpoint/2010/main" val="26072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PowerShell </a:t>
            </a:r>
            <a:r>
              <a:rPr lang="en-US" dirty="0" err="1" smtClean="0"/>
              <a:t>ExecutionPolicy</a:t>
            </a:r>
            <a:endParaRPr lang="en-US" dirty="0"/>
          </a:p>
        </p:txBody>
      </p:sp>
      <p:sp>
        <p:nvSpPr>
          <p:cNvPr id="3" name="Tijdelijke aanduiding voor inhoud 2"/>
          <p:cNvSpPr>
            <a:spLocks noGrp="1"/>
          </p:cNvSpPr>
          <p:nvPr>
            <p:ph idx="1"/>
          </p:nvPr>
        </p:nvSpPr>
        <p:spPr/>
        <p:txBody>
          <a:bodyPr/>
          <a:lstStyle/>
          <a:p>
            <a:r>
              <a:rPr lang="en-US" dirty="0"/>
              <a:t>Get-</a:t>
            </a:r>
            <a:r>
              <a:rPr lang="en-US" dirty="0" err="1"/>
              <a:t>ExecutionPolicy</a:t>
            </a:r>
            <a:r>
              <a:rPr lang="en-US" dirty="0"/>
              <a:t> -List | </a:t>
            </a:r>
            <a:r>
              <a:rPr lang="en-US" dirty="0" err="1"/>
              <a:t>ft</a:t>
            </a:r>
            <a:r>
              <a:rPr lang="en-US" dirty="0"/>
              <a:t> </a:t>
            </a:r>
            <a:r>
              <a:rPr lang="en-US" dirty="0" smtClean="0"/>
              <a:t>–</a:t>
            </a:r>
            <a:r>
              <a:rPr lang="en-US" dirty="0" err="1" smtClean="0"/>
              <a:t>AutoSize</a:t>
            </a:r>
            <a:endParaRPr lang="en-US" dirty="0" smtClean="0"/>
          </a:p>
          <a:p>
            <a:r>
              <a:rPr lang="en-US" dirty="0" smtClean="0"/>
              <a:t>Set-</a:t>
            </a:r>
            <a:r>
              <a:rPr lang="en-US" dirty="0" err="1" smtClean="0"/>
              <a:t>ExecutionPolicy</a:t>
            </a:r>
            <a:r>
              <a:rPr lang="en-US" dirty="0" smtClean="0"/>
              <a:t>   (</a:t>
            </a:r>
            <a:r>
              <a:rPr lang="en-US" dirty="0" err="1" smtClean="0"/>
              <a:t>rechten</a:t>
            </a:r>
            <a:r>
              <a:rPr lang="en-US" dirty="0" smtClean="0"/>
              <a:t> </a:t>
            </a:r>
            <a:r>
              <a:rPr lang="en-US" dirty="0" err="1" smtClean="0"/>
              <a:t>nodig</a:t>
            </a:r>
            <a:r>
              <a:rPr lang="en-US" dirty="0" smtClean="0"/>
              <a:t>)</a:t>
            </a:r>
          </a:p>
          <a:p>
            <a:r>
              <a:rPr lang="en-US" dirty="0"/>
              <a:t>Set-</a:t>
            </a:r>
            <a:r>
              <a:rPr lang="en-US" dirty="0" err="1"/>
              <a:t>ExecutionPolicy</a:t>
            </a:r>
            <a:r>
              <a:rPr lang="en-US" dirty="0"/>
              <a:t> Bypass -Scope Process</a:t>
            </a:r>
            <a:endParaRPr lang="en-US" dirty="0" smtClean="0"/>
          </a:p>
          <a:p>
            <a:r>
              <a:rPr lang="en-US" dirty="0"/>
              <a:t>PowerShell.exe -</a:t>
            </a:r>
            <a:r>
              <a:rPr lang="en-US" dirty="0" err="1"/>
              <a:t>ExecutionPolicy</a:t>
            </a:r>
            <a:r>
              <a:rPr lang="en-US" dirty="0"/>
              <a:t> Bypass -File .runme.ps1</a:t>
            </a:r>
          </a:p>
          <a:p>
            <a:endParaRPr lang="en-US" dirty="0" smtClean="0"/>
          </a:p>
          <a:p>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3735486180"/>
              </p:ext>
            </p:extLst>
          </p:nvPr>
        </p:nvGraphicFramePr>
        <p:xfrm>
          <a:off x="611560" y="3645024"/>
          <a:ext cx="7632849" cy="2494280"/>
        </p:xfrm>
        <a:graphic>
          <a:graphicData uri="http://schemas.openxmlformats.org/drawingml/2006/table">
            <a:tbl>
              <a:tblPr firstRow="1" bandRow="1">
                <a:tableStyleId>{5C22544A-7EE6-4342-B048-85BDC9FD1C3A}</a:tableStyleId>
              </a:tblPr>
              <a:tblGrid>
                <a:gridCol w="1728192"/>
                <a:gridCol w="3360374"/>
                <a:gridCol w="2544283"/>
              </a:tblGrid>
              <a:tr h="370840">
                <a:tc>
                  <a:txBody>
                    <a:bodyPr/>
                    <a:lstStyle/>
                    <a:p>
                      <a:r>
                        <a:rPr lang="en-US" dirty="0" err="1" smtClean="0"/>
                        <a:t>ExecutionPolicy</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Restricted</a:t>
                      </a:r>
                      <a:endParaRPr lang="en-US" dirty="0"/>
                    </a:p>
                  </a:txBody>
                  <a:tcPr/>
                </a:tc>
                <a:tc>
                  <a:txBody>
                    <a:bodyPr/>
                    <a:lstStyle/>
                    <a:p>
                      <a:r>
                        <a:rPr lang="en-US" dirty="0" smtClean="0"/>
                        <a:t>No script can run</a:t>
                      </a:r>
                      <a:endParaRPr lang="en-US" dirty="0"/>
                    </a:p>
                  </a:txBody>
                  <a:tcPr/>
                </a:tc>
                <a:tc>
                  <a:txBody>
                    <a:bodyPr/>
                    <a:lstStyle/>
                    <a:p>
                      <a:r>
                        <a:rPr lang="en-US" dirty="0" err="1" smtClean="0"/>
                        <a:t>Orig</a:t>
                      </a:r>
                      <a:r>
                        <a:rPr lang="en-US" dirty="0" smtClean="0"/>
                        <a:t> default</a:t>
                      </a:r>
                      <a:endParaRPr lang="en-US" dirty="0"/>
                    </a:p>
                  </a:txBody>
                  <a:tcPr/>
                </a:tc>
              </a:tr>
              <a:tr h="370840">
                <a:tc>
                  <a:txBody>
                    <a:bodyPr/>
                    <a:lstStyle/>
                    <a:p>
                      <a:r>
                        <a:rPr lang="en-US" dirty="0" err="1" smtClean="0"/>
                        <a:t>AllSigned</a:t>
                      </a:r>
                      <a:endParaRPr lang="en-US" dirty="0"/>
                    </a:p>
                  </a:txBody>
                  <a:tcPr/>
                </a:tc>
                <a:tc>
                  <a:txBody>
                    <a:bodyPr/>
                    <a:lstStyle/>
                    <a:p>
                      <a:r>
                        <a:rPr lang="en-US" dirty="0" smtClean="0"/>
                        <a:t>Only digital signed scripts</a:t>
                      </a:r>
                      <a:endParaRPr lang="en-US" dirty="0"/>
                    </a:p>
                  </a:txBody>
                  <a:tcPr/>
                </a:tc>
                <a:tc>
                  <a:txBody>
                    <a:bodyPr/>
                    <a:lstStyle/>
                    <a:p>
                      <a:endParaRPr lang="en-US" dirty="0"/>
                    </a:p>
                  </a:txBody>
                  <a:tcPr/>
                </a:tc>
              </a:tr>
              <a:tr h="370840">
                <a:tc>
                  <a:txBody>
                    <a:bodyPr/>
                    <a:lstStyle/>
                    <a:p>
                      <a:r>
                        <a:rPr lang="en-US" dirty="0" err="1" smtClean="0"/>
                        <a:t>RemoteSigned</a:t>
                      </a:r>
                      <a:endParaRPr lang="en-US" dirty="0"/>
                    </a:p>
                  </a:txBody>
                  <a:tcPr/>
                </a:tc>
                <a:tc>
                  <a:txBody>
                    <a:bodyPr/>
                    <a:lstStyle/>
                    <a:p>
                      <a:r>
                        <a:rPr lang="en-US" dirty="0" smtClean="0"/>
                        <a:t>Local scripts run, downloaded / remote(UNC) scripts don’t</a:t>
                      </a:r>
                      <a:endParaRPr lang="en-US" dirty="0"/>
                    </a:p>
                  </a:txBody>
                  <a:tcPr/>
                </a:tc>
                <a:tc>
                  <a:txBody>
                    <a:bodyPr/>
                    <a:lstStyle/>
                    <a:p>
                      <a:endParaRPr lang="en-US" dirty="0"/>
                    </a:p>
                  </a:txBody>
                  <a:tcPr/>
                </a:tc>
              </a:tr>
              <a:tr h="370840">
                <a:tc>
                  <a:txBody>
                    <a:bodyPr/>
                    <a:lstStyle/>
                    <a:p>
                      <a:r>
                        <a:rPr lang="en-US" dirty="0" smtClean="0"/>
                        <a:t>Unrestricted</a:t>
                      </a:r>
                      <a:endParaRPr lang="en-US" dirty="0"/>
                    </a:p>
                  </a:txBody>
                  <a:tcPr/>
                </a:tc>
                <a:tc>
                  <a:txBody>
                    <a:bodyPr/>
                    <a:lstStyle/>
                    <a:p>
                      <a:r>
                        <a:rPr lang="en-US" dirty="0" smtClean="0"/>
                        <a:t>All scripts can run</a:t>
                      </a:r>
                      <a:endParaRPr lang="en-US" dirty="0"/>
                    </a:p>
                  </a:txBody>
                  <a:tcPr/>
                </a:tc>
                <a:tc>
                  <a:txBody>
                    <a:bodyPr/>
                    <a:lstStyle/>
                    <a:p>
                      <a:r>
                        <a:rPr lang="en-US" dirty="0" smtClean="0"/>
                        <a:t>(warning in W8)</a:t>
                      </a:r>
                      <a:endParaRPr lang="en-US" dirty="0"/>
                    </a:p>
                  </a:txBody>
                  <a:tcPr/>
                </a:tc>
              </a:tr>
              <a:tr h="370840">
                <a:tc>
                  <a:txBody>
                    <a:bodyPr/>
                    <a:lstStyle/>
                    <a:p>
                      <a:r>
                        <a:rPr lang="en-US" dirty="0" err="1" smtClean="0"/>
                        <a:t>ByPass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scripts can run</a:t>
                      </a: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6969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PowerShell security</a:t>
            </a:r>
            <a:endParaRPr lang="en-US" dirty="0"/>
          </a:p>
        </p:txBody>
      </p:sp>
      <p:sp>
        <p:nvSpPr>
          <p:cNvPr id="3" name="Tijdelijke aanduiding voor inhoud 2"/>
          <p:cNvSpPr>
            <a:spLocks noGrp="1"/>
          </p:cNvSpPr>
          <p:nvPr>
            <p:ph idx="1"/>
          </p:nvPr>
        </p:nvSpPr>
        <p:spPr/>
        <p:txBody>
          <a:bodyPr/>
          <a:lstStyle/>
          <a:p>
            <a:r>
              <a:rPr lang="nl-NL" dirty="0" smtClean="0"/>
              <a:t>Bekijk je </a:t>
            </a:r>
            <a:r>
              <a:rPr lang="nl-NL" dirty="0" err="1" smtClean="0"/>
              <a:t>locale</a:t>
            </a:r>
            <a:r>
              <a:rPr lang="nl-NL" dirty="0" smtClean="0"/>
              <a:t> </a:t>
            </a:r>
            <a:r>
              <a:rPr lang="nl-NL" dirty="0" err="1" smtClean="0"/>
              <a:t>ExecutionPolicy</a:t>
            </a:r>
            <a:r>
              <a:rPr lang="nl-NL" dirty="0" smtClean="0"/>
              <a:t>, Zet </a:t>
            </a:r>
            <a:r>
              <a:rPr lang="nl-NL" dirty="0" err="1" smtClean="0"/>
              <a:t>evt</a:t>
            </a:r>
            <a:r>
              <a:rPr lang="nl-NL" dirty="0" smtClean="0"/>
              <a:t> op </a:t>
            </a:r>
            <a:r>
              <a:rPr lang="nl-NL" dirty="0" err="1" smtClean="0"/>
              <a:t>restricted</a:t>
            </a:r>
            <a:endParaRPr lang="nl-NL" dirty="0" smtClean="0"/>
          </a:p>
          <a:p>
            <a:pPr lvl="1">
              <a:lnSpc>
                <a:spcPct val="90000"/>
              </a:lnSpc>
              <a:buFont typeface="Wingdings" panose="05000000000000000000" pitchFamily="2" charset="2"/>
              <a:buChar char="Ø"/>
            </a:pPr>
            <a:r>
              <a:rPr lang="en-US" sz="1900" dirty="0" smtClean="0">
                <a:latin typeface="Lucida Console" panose="020B0609040504020204" pitchFamily="49" charset="0"/>
              </a:rPr>
              <a:t>Set-</a:t>
            </a:r>
            <a:r>
              <a:rPr lang="en-US" sz="1900" dirty="0" err="1" smtClean="0">
                <a:latin typeface="Lucida Console" panose="020B0609040504020204" pitchFamily="49" charset="0"/>
              </a:rPr>
              <a:t>ExecutionPolicy</a:t>
            </a:r>
            <a:r>
              <a:rPr lang="en-US" sz="1900" dirty="0" smtClean="0">
                <a:latin typeface="Lucida Console" panose="020B0609040504020204" pitchFamily="49" charset="0"/>
              </a:rPr>
              <a:t> Restricted -Force</a:t>
            </a:r>
            <a:endParaRPr lang="en-US" sz="1900" dirty="0">
              <a:latin typeface="Lucida Console" panose="020B0609040504020204" pitchFamily="49" charset="0"/>
            </a:endParaRPr>
          </a:p>
          <a:p>
            <a:r>
              <a:rPr lang="nl-NL" dirty="0" smtClean="0"/>
              <a:t>Creëer een mini-script, probeer hem uit te voeren</a:t>
            </a:r>
          </a:p>
          <a:p>
            <a:pPr lvl="1">
              <a:lnSpc>
                <a:spcPct val="90000"/>
              </a:lnSpc>
              <a:buFont typeface="Wingdings" panose="05000000000000000000" pitchFamily="2" charset="2"/>
              <a:buChar char="Ø"/>
            </a:pPr>
            <a:r>
              <a:rPr lang="en-US" sz="1900" dirty="0" smtClean="0">
                <a:latin typeface="Lucida Console" panose="020B0609040504020204" pitchFamily="49" charset="0"/>
              </a:rPr>
              <a:t>MD </a:t>
            </a:r>
            <a:r>
              <a:rPr lang="en-US" sz="1900" dirty="0">
                <a:latin typeface="Lucida Console" panose="020B0609040504020204" pitchFamily="49" charset="0"/>
              </a:rPr>
              <a:t>C:\Temp</a:t>
            </a:r>
          </a:p>
          <a:p>
            <a:pPr lvl="1">
              <a:lnSpc>
                <a:spcPct val="90000"/>
              </a:lnSpc>
              <a:buFont typeface="Wingdings" panose="05000000000000000000" pitchFamily="2" charset="2"/>
              <a:buChar char="Ø"/>
            </a:pPr>
            <a:r>
              <a:rPr lang="en-US" sz="1900" dirty="0">
                <a:latin typeface="Lucida Console" panose="020B0609040504020204" pitchFamily="49" charset="0"/>
              </a:rPr>
              <a:t>CD C:\Temp</a:t>
            </a:r>
          </a:p>
          <a:p>
            <a:pPr lvl="1">
              <a:lnSpc>
                <a:spcPct val="90000"/>
              </a:lnSpc>
              <a:buFont typeface="Wingdings" panose="05000000000000000000" pitchFamily="2" charset="2"/>
              <a:buChar char="Ø"/>
            </a:pPr>
            <a:r>
              <a:rPr lang="en-US" sz="1900" dirty="0">
                <a:latin typeface="Lucida Console" panose="020B0609040504020204" pitchFamily="49" charset="0"/>
              </a:rPr>
              <a:t>Echo </a:t>
            </a:r>
            <a:r>
              <a:rPr lang="en-US" sz="1900" dirty="0" smtClean="0">
                <a:latin typeface="Lucida Console" panose="020B0609040504020204" pitchFamily="49" charset="0"/>
              </a:rPr>
              <a:t>' "Hello World" </a:t>
            </a:r>
            <a:r>
              <a:rPr lang="en-US" sz="1900" dirty="0">
                <a:latin typeface="Lucida Console" panose="020B0609040504020204" pitchFamily="49" charset="0"/>
              </a:rPr>
              <a:t>'</a:t>
            </a:r>
            <a:r>
              <a:rPr lang="en-US" sz="1900" dirty="0" smtClean="0">
                <a:latin typeface="Lucida Console" panose="020B0609040504020204" pitchFamily="49" charset="0"/>
              </a:rPr>
              <a:t> </a:t>
            </a:r>
            <a:r>
              <a:rPr lang="en-US" sz="1900" dirty="0">
                <a:latin typeface="Lucida Console" panose="020B0609040504020204" pitchFamily="49" charset="0"/>
              </a:rPr>
              <a:t>&gt; Hello.ps1</a:t>
            </a:r>
          </a:p>
          <a:p>
            <a:pPr lvl="1">
              <a:lnSpc>
                <a:spcPct val="90000"/>
              </a:lnSpc>
              <a:buFont typeface="Wingdings" panose="05000000000000000000" pitchFamily="2" charset="2"/>
              <a:buChar char="Ø"/>
            </a:pPr>
            <a:r>
              <a:rPr lang="en-US" sz="1900" dirty="0">
                <a:latin typeface="Lucida Console" panose="020B0609040504020204" pitchFamily="49" charset="0"/>
              </a:rPr>
              <a:t>.\</a:t>
            </a:r>
            <a:r>
              <a:rPr lang="en-US" sz="1900" dirty="0" smtClean="0">
                <a:latin typeface="Lucida Console" panose="020B0609040504020204" pitchFamily="49" charset="0"/>
              </a:rPr>
              <a:t>Hello.ps1</a:t>
            </a:r>
          </a:p>
          <a:p>
            <a:pPr>
              <a:lnSpc>
                <a:spcPct val="90000"/>
              </a:lnSpc>
            </a:pPr>
            <a:r>
              <a:rPr lang="nl-NL" dirty="0"/>
              <a:t>Zet je </a:t>
            </a:r>
            <a:r>
              <a:rPr lang="nl-NL" dirty="0" err="1"/>
              <a:t>executionpolicy</a:t>
            </a:r>
            <a:r>
              <a:rPr lang="nl-NL" dirty="0"/>
              <a:t> op </a:t>
            </a:r>
            <a:r>
              <a:rPr lang="nl-NL" dirty="0" err="1"/>
              <a:t>RemoteSigned</a:t>
            </a:r>
            <a:r>
              <a:rPr lang="nl-NL" dirty="0"/>
              <a:t>, probeer het script opnieuw</a:t>
            </a:r>
          </a:p>
          <a:p>
            <a:pPr lvl="1">
              <a:lnSpc>
                <a:spcPct val="90000"/>
              </a:lnSpc>
              <a:buFont typeface="Wingdings" panose="05000000000000000000" pitchFamily="2" charset="2"/>
              <a:buChar char="Ø"/>
            </a:pPr>
            <a:r>
              <a:rPr lang="en-US" sz="1900" dirty="0" smtClean="0">
                <a:latin typeface="Lucida Console" panose="020B0609040504020204" pitchFamily="49" charset="0"/>
              </a:rPr>
              <a:t>Set-</a:t>
            </a:r>
            <a:r>
              <a:rPr lang="en-US" sz="1900" dirty="0" err="1" smtClean="0">
                <a:latin typeface="Lucida Console" panose="020B0609040504020204" pitchFamily="49" charset="0"/>
              </a:rPr>
              <a:t>ExecutionPolicy</a:t>
            </a:r>
            <a:r>
              <a:rPr lang="en-US" sz="1900" dirty="0" smtClean="0">
                <a:latin typeface="Lucida Console" panose="020B0609040504020204" pitchFamily="49" charset="0"/>
              </a:rPr>
              <a:t> </a:t>
            </a:r>
            <a:r>
              <a:rPr lang="en-US" sz="1900" dirty="0" err="1" smtClean="0">
                <a:latin typeface="Lucida Console" panose="020B0609040504020204" pitchFamily="49" charset="0"/>
              </a:rPr>
              <a:t>RemoteSigned</a:t>
            </a:r>
            <a:r>
              <a:rPr lang="en-US" sz="1900" dirty="0" smtClean="0">
                <a:latin typeface="Lucida Console" panose="020B0609040504020204" pitchFamily="49" charset="0"/>
              </a:rPr>
              <a:t> -Force</a:t>
            </a:r>
            <a:endParaRPr lang="en-US" sz="1900" dirty="0">
              <a:latin typeface="Lucida Console" panose="020B0609040504020204" pitchFamily="49" charset="0"/>
            </a:endParaRPr>
          </a:p>
          <a:p>
            <a:pPr lvl="1">
              <a:lnSpc>
                <a:spcPct val="90000"/>
              </a:lnSpc>
              <a:buFont typeface="Wingdings" panose="05000000000000000000" pitchFamily="2" charset="2"/>
              <a:buChar char="Ø"/>
            </a:pPr>
            <a:r>
              <a:rPr lang="en-US" sz="1900" dirty="0">
                <a:latin typeface="Lucida Console" panose="020B0609040504020204" pitchFamily="49" charset="0"/>
              </a:rPr>
              <a:t>.\</a:t>
            </a:r>
            <a:r>
              <a:rPr lang="en-US" sz="1900" dirty="0" smtClean="0">
                <a:latin typeface="Lucida Console" panose="020B0609040504020204" pitchFamily="49" charset="0"/>
              </a:rPr>
              <a:t>Hello.ps1</a:t>
            </a:r>
          </a:p>
          <a:p>
            <a:pPr>
              <a:lnSpc>
                <a:spcPct val="90000"/>
              </a:lnSpc>
            </a:pPr>
            <a:r>
              <a:rPr lang="en-US" dirty="0" err="1"/>
              <a:t>Vanuit</a:t>
            </a:r>
            <a:r>
              <a:rPr lang="en-US" dirty="0"/>
              <a:t> de Explorer, </a:t>
            </a:r>
            <a:r>
              <a:rPr lang="en-US" dirty="0" err="1"/>
              <a:t>dubbelklik</a:t>
            </a:r>
            <a:r>
              <a:rPr lang="en-US" dirty="0"/>
              <a:t> op je script in C:\Temp</a:t>
            </a:r>
          </a:p>
          <a:p>
            <a:endParaRPr lang="en-US" dirty="0"/>
          </a:p>
        </p:txBody>
      </p:sp>
    </p:spTree>
    <p:extLst>
      <p:ext uri="{BB962C8B-B14F-4D97-AF65-F5344CB8AC3E}">
        <p14:creationId xmlns:p14="http://schemas.microsoft.com/office/powerpoint/2010/main" val="700265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default file </a:t>
            </a:r>
            <a:r>
              <a:rPr lang="en-US" dirty="0" err="1" smtClean="0"/>
              <a:t>extensies</a:t>
            </a:r>
            <a:r>
              <a:rPr lang="en-US" dirty="0" smtClean="0"/>
              <a:t>	</a:t>
            </a:r>
            <a:endParaRPr lang="en-US" dirty="0"/>
          </a:p>
        </p:txBody>
      </p:sp>
      <p:sp>
        <p:nvSpPr>
          <p:cNvPr id="3" name="Content Placeholder 2"/>
          <p:cNvSpPr>
            <a:spLocks noGrp="1"/>
          </p:cNvSpPr>
          <p:nvPr>
            <p:ph idx="1"/>
          </p:nvPr>
        </p:nvSpPr>
        <p:spPr/>
        <p:txBody>
          <a:bodyPr/>
          <a:lstStyle/>
          <a:p>
            <a:r>
              <a:rPr lang="en-US" dirty="0" smtClean="0"/>
              <a:t>.ps1  Default </a:t>
            </a:r>
            <a:r>
              <a:rPr lang="en-US" dirty="0" err="1" smtClean="0"/>
              <a:t>extensie</a:t>
            </a:r>
            <a:r>
              <a:rPr lang="en-US" dirty="0" smtClean="0"/>
              <a:t> PowerShell script</a:t>
            </a:r>
          </a:p>
          <a:p>
            <a:r>
              <a:rPr lang="en-US" dirty="0" smtClean="0"/>
              <a:t>.psd1 PowerShell Data file</a:t>
            </a:r>
          </a:p>
          <a:p>
            <a:r>
              <a:rPr lang="en-US" dirty="0" smtClean="0"/>
              <a:t>.psm1 PowerShell module file</a:t>
            </a:r>
          </a:p>
          <a:p>
            <a:r>
              <a:rPr lang="en-US" dirty="0" smtClean="0"/>
              <a:t>.ps1xml PowerShell format &amp; type definitions (out - scope)</a:t>
            </a:r>
          </a:p>
          <a:p>
            <a:r>
              <a:rPr lang="en-US" dirty="0" smtClean="0"/>
              <a:t>.</a:t>
            </a:r>
            <a:r>
              <a:rPr lang="en-US" dirty="0" err="1" smtClean="0"/>
              <a:t>clixml</a:t>
            </a:r>
            <a:r>
              <a:rPr lang="en-US" dirty="0" smtClean="0"/>
              <a:t> PowerShell serialized data</a:t>
            </a:r>
          </a:p>
          <a:p>
            <a:r>
              <a:rPr lang="en-US" dirty="0" smtClean="0"/>
              <a:t>.psc1 PowerShell console file</a:t>
            </a:r>
          </a:p>
          <a:p>
            <a:r>
              <a:rPr lang="en-US" dirty="0" smtClean="0"/>
              <a:t>.</a:t>
            </a:r>
            <a:r>
              <a:rPr lang="en-US" dirty="0" err="1" smtClean="0"/>
              <a:t>pssc</a:t>
            </a:r>
            <a:r>
              <a:rPr lang="en-US" dirty="0" smtClean="0"/>
              <a:t> PowerShell session configuration file</a:t>
            </a:r>
            <a:endParaRPr lang="en-US" dirty="0"/>
          </a:p>
        </p:txBody>
      </p:sp>
    </p:spTree>
    <p:extLst>
      <p:ext uri="{BB962C8B-B14F-4D97-AF65-F5344CB8AC3E}">
        <p14:creationId xmlns:p14="http://schemas.microsoft.com/office/powerpoint/2010/main" val="3498476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HUISWERK</a:t>
            </a:r>
            <a:endParaRPr lang="en-US" dirty="0"/>
          </a:p>
        </p:txBody>
      </p:sp>
      <p:sp>
        <p:nvSpPr>
          <p:cNvPr id="3" name="Content Placeholder 2"/>
          <p:cNvSpPr>
            <a:spLocks noGrp="1"/>
          </p:cNvSpPr>
          <p:nvPr>
            <p:ph idx="1"/>
          </p:nvPr>
        </p:nvSpPr>
        <p:spPr/>
        <p:txBody>
          <a:bodyPr/>
          <a:lstStyle/>
          <a:p>
            <a:r>
              <a:rPr lang="en-US" dirty="0" err="1" smtClean="0"/>
              <a:t>Objecten</a:t>
            </a:r>
            <a:endParaRPr lang="en-US" dirty="0" smtClean="0"/>
          </a:p>
          <a:p>
            <a:pPr lvl="1"/>
            <a:r>
              <a:rPr lang="en-US" dirty="0" err="1" smtClean="0"/>
              <a:t>Vraag</a:t>
            </a:r>
            <a:r>
              <a:rPr lang="en-US" dirty="0" smtClean="0"/>
              <a:t> help op, over </a:t>
            </a:r>
            <a:r>
              <a:rPr lang="en-US" dirty="0" err="1" smtClean="0"/>
              <a:t>alle</a:t>
            </a:r>
            <a:r>
              <a:rPr lang="en-US" dirty="0" smtClean="0"/>
              <a:t> </a:t>
            </a:r>
            <a:r>
              <a:rPr lang="en-US" dirty="0" err="1" smtClean="0"/>
              <a:t>CmdLets</a:t>
            </a:r>
            <a:r>
              <a:rPr lang="en-US" dirty="0" smtClean="0"/>
              <a:t> die ‘-Object’ </a:t>
            </a:r>
            <a:r>
              <a:rPr lang="en-US" dirty="0" err="1" smtClean="0"/>
              <a:t>bevatten</a:t>
            </a:r>
            <a:endParaRPr lang="en-US" dirty="0" smtClean="0"/>
          </a:p>
          <a:p>
            <a:pPr lvl="1"/>
            <a:r>
              <a:rPr lang="en-US" dirty="0" smtClean="0"/>
              <a:t>Get-Help *-Object</a:t>
            </a:r>
          </a:p>
          <a:p>
            <a:pPr lvl="1"/>
            <a:r>
              <a:rPr lang="en-US" dirty="0" err="1" smtClean="0"/>
              <a:t>Bekijk</a:t>
            </a:r>
            <a:r>
              <a:rPr lang="en-US" dirty="0" smtClean="0"/>
              <a:t> de help van ELK van </a:t>
            </a:r>
            <a:r>
              <a:rPr lang="en-US" dirty="0" err="1" smtClean="0"/>
              <a:t>deze</a:t>
            </a:r>
            <a:r>
              <a:rPr lang="en-US" dirty="0" smtClean="0"/>
              <a:t> </a:t>
            </a:r>
            <a:r>
              <a:rPr lang="en-US" dirty="0" err="1" smtClean="0"/>
              <a:t>cmdlets</a:t>
            </a:r>
            <a:r>
              <a:rPr lang="en-US" dirty="0" smtClean="0"/>
              <a:t>, </a:t>
            </a:r>
            <a:r>
              <a:rPr lang="en-US" dirty="0" err="1" smtClean="0"/>
              <a:t>en</a:t>
            </a:r>
            <a:r>
              <a:rPr lang="en-US" dirty="0" smtClean="0"/>
              <a:t> </a:t>
            </a:r>
            <a:r>
              <a:rPr lang="en-US" dirty="0" err="1" smtClean="0"/>
              <a:t>speel</a:t>
            </a:r>
            <a:r>
              <a:rPr lang="en-US" dirty="0" smtClean="0"/>
              <a:t> </a:t>
            </a:r>
            <a:r>
              <a:rPr lang="en-US" dirty="0" err="1" smtClean="0"/>
              <a:t>ermee</a:t>
            </a:r>
            <a:endParaRPr lang="en-US" dirty="0" smtClean="0"/>
          </a:p>
          <a:p>
            <a:pPr lvl="2"/>
            <a:r>
              <a:rPr lang="en-US" b="1" dirty="0" err="1" smtClean="0"/>
              <a:t>Minimaal</a:t>
            </a:r>
            <a:r>
              <a:rPr lang="en-US" b="1" dirty="0" smtClean="0"/>
              <a:t>:</a:t>
            </a:r>
            <a:r>
              <a:rPr lang="en-US" dirty="0" smtClean="0"/>
              <a:t> Select-  </a:t>
            </a:r>
            <a:r>
              <a:rPr lang="en-US" dirty="0" err="1" smtClean="0"/>
              <a:t>ForEach</a:t>
            </a:r>
            <a:r>
              <a:rPr lang="en-US" dirty="0" smtClean="0"/>
              <a:t>- Where-   </a:t>
            </a:r>
            <a:r>
              <a:rPr lang="en-US" b="1" dirty="0" err="1" smtClean="0"/>
              <a:t>evt</a:t>
            </a:r>
            <a:r>
              <a:rPr lang="en-US" b="1" dirty="0" smtClean="0"/>
              <a:t>:</a:t>
            </a:r>
            <a:r>
              <a:rPr lang="en-US" dirty="0" smtClean="0"/>
              <a:t> Sort- Group- Measure-</a:t>
            </a:r>
          </a:p>
          <a:p>
            <a:pPr lvl="1"/>
            <a:r>
              <a:rPr lang="en-US" dirty="0" smtClean="0"/>
              <a:t>We </a:t>
            </a:r>
            <a:r>
              <a:rPr lang="en-US" dirty="0" err="1" smtClean="0"/>
              <a:t>gaan</a:t>
            </a:r>
            <a:r>
              <a:rPr lang="en-US" dirty="0" smtClean="0"/>
              <a:t> </a:t>
            </a:r>
            <a:r>
              <a:rPr lang="en-US" dirty="0" err="1" smtClean="0"/>
              <a:t>hier</a:t>
            </a:r>
            <a:r>
              <a:rPr lang="en-US" dirty="0" smtClean="0"/>
              <a:t> de </a:t>
            </a:r>
            <a:r>
              <a:rPr lang="en-US" dirty="0" err="1" smtClean="0"/>
              <a:t>volgende</a:t>
            </a:r>
            <a:r>
              <a:rPr lang="en-US" dirty="0" smtClean="0"/>
              <a:t> les </a:t>
            </a:r>
            <a:r>
              <a:rPr lang="en-US" dirty="0" err="1" smtClean="0"/>
              <a:t>veel</a:t>
            </a:r>
            <a:r>
              <a:rPr lang="en-US" dirty="0" smtClean="0"/>
              <a:t> </a:t>
            </a:r>
            <a:r>
              <a:rPr lang="en-US" dirty="0" err="1" smtClean="0"/>
              <a:t>gebruik</a:t>
            </a:r>
            <a:r>
              <a:rPr lang="en-US" dirty="0" smtClean="0"/>
              <a:t> van </a:t>
            </a:r>
            <a:r>
              <a:rPr lang="en-US" dirty="0" err="1" smtClean="0"/>
              <a:t>maken</a:t>
            </a:r>
            <a:endParaRPr lang="en-US" dirty="0" smtClean="0"/>
          </a:p>
          <a:p>
            <a:r>
              <a:rPr lang="en-US" dirty="0" err="1" smtClean="0"/>
              <a:t>CmdLets</a:t>
            </a:r>
            <a:r>
              <a:rPr lang="en-US" dirty="0" smtClean="0"/>
              <a:t> </a:t>
            </a:r>
            <a:r>
              <a:rPr lang="en-US" dirty="0" err="1" smtClean="0"/>
              <a:t>voor</a:t>
            </a:r>
            <a:r>
              <a:rPr lang="en-US" dirty="0" smtClean="0"/>
              <a:t> </a:t>
            </a:r>
            <a:r>
              <a:rPr lang="en-US" dirty="0" err="1" smtClean="0"/>
              <a:t>jezelf</a:t>
            </a:r>
            <a:r>
              <a:rPr lang="en-US" dirty="0" smtClean="0"/>
              <a:t>:</a:t>
            </a:r>
          </a:p>
          <a:p>
            <a:pPr lvl="1"/>
            <a:r>
              <a:rPr lang="en-US" dirty="0" err="1" smtClean="0"/>
              <a:t>Bepaal</a:t>
            </a:r>
            <a:r>
              <a:rPr lang="en-US" dirty="0" smtClean="0"/>
              <a:t> </a:t>
            </a:r>
            <a:r>
              <a:rPr lang="en-US" dirty="0" err="1" smtClean="0"/>
              <a:t>welke</a:t>
            </a:r>
            <a:r>
              <a:rPr lang="en-US" dirty="0" smtClean="0"/>
              <a:t> modules </a:t>
            </a:r>
            <a:r>
              <a:rPr lang="en-US" dirty="0" err="1" smtClean="0"/>
              <a:t>er</a:t>
            </a:r>
            <a:r>
              <a:rPr lang="en-US" dirty="0" smtClean="0"/>
              <a:t> </a:t>
            </a:r>
            <a:r>
              <a:rPr lang="en-US" dirty="0" err="1" smtClean="0"/>
              <a:t>aanwezig</a:t>
            </a:r>
            <a:r>
              <a:rPr lang="en-US" dirty="0" smtClean="0"/>
              <a:t> </a:t>
            </a:r>
            <a:r>
              <a:rPr lang="en-US" dirty="0" err="1" smtClean="0"/>
              <a:t>zijn</a:t>
            </a:r>
            <a:r>
              <a:rPr lang="en-US" dirty="0" smtClean="0"/>
              <a:t> in PowerShell</a:t>
            </a:r>
          </a:p>
          <a:p>
            <a:pPr lvl="1"/>
            <a:r>
              <a:rPr lang="en-US" dirty="0" err="1" smtClean="0"/>
              <a:t>Welke</a:t>
            </a:r>
            <a:r>
              <a:rPr lang="en-US" dirty="0" smtClean="0"/>
              <a:t> is het </a:t>
            </a:r>
            <a:r>
              <a:rPr lang="en-US" dirty="0" err="1" smtClean="0"/>
              <a:t>meest</a:t>
            </a:r>
            <a:r>
              <a:rPr lang="en-US" dirty="0" smtClean="0"/>
              <a:t> </a:t>
            </a:r>
            <a:r>
              <a:rPr lang="en-US" dirty="0" err="1" smtClean="0"/>
              <a:t>interessant</a:t>
            </a:r>
            <a:r>
              <a:rPr lang="en-US" dirty="0" smtClean="0"/>
              <a:t> </a:t>
            </a:r>
            <a:r>
              <a:rPr lang="en-US" dirty="0" err="1" smtClean="0"/>
              <a:t>voor</a:t>
            </a:r>
            <a:r>
              <a:rPr lang="en-US" dirty="0" smtClean="0"/>
              <a:t> </a:t>
            </a:r>
            <a:r>
              <a:rPr lang="en-US" dirty="0" err="1" smtClean="0"/>
              <a:t>jezelf</a:t>
            </a:r>
            <a:r>
              <a:rPr lang="en-US" dirty="0" smtClean="0"/>
              <a:t> ? (Win, </a:t>
            </a:r>
            <a:r>
              <a:rPr lang="en-US" dirty="0" err="1" smtClean="0"/>
              <a:t>Sql</a:t>
            </a:r>
            <a:r>
              <a:rPr lang="en-US" dirty="0" smtClean="0"/>
              <a:t>, </a:t>
            </a:r>
            <a:r>
              <a:rPr lang="en-US" dirty="0" err="1" smtClean="0"/>
              <a:t>Sharepoint</a:t>
            </a:r>
            <a:r>
              <a:rPr lang="en-US" dirty="0" smtClean="0"/>
              <a:t>)</a:t>
            </a:r>
          </a:p>
          <a:p>
            <a:pPr lvl="1"/>
            <a:r>
              <a:rPr lang="en-US" dirty="0" err="1" smtClean="0"/>
              <a:t>Bekijk</a:t>
            </a:r>
            <a:r>
              <a:rPr lang="en-US" dirty="0" smtClean="0"/>
              <a:t> de </a:t>
            </a:r>
            <a:r>
              <a:rPr lang="en-US" dirty="0" err="1" smtClean="0"/>
              <a:t>CmdLets</a:t>
            </a:r>
            <a:r>
              <a:rPr lang="en-US" dirty="0" smtClean="0"/>
              <a:t> van de </a:t>
            </a:r>
            <a:r>
              <a:rPr lang="en-US" dirty="0" err="1" smtClean="0"/>
              <a:t>voor</a:t>
            </a:r>
            <a:r>
              <a:rPr lang="en-US" dirty="0" smtClean="0"/>
              <a:t> </a:t>
            </a:r>
            <a:r>
              <a:rPr lang="en-US" dirty="0" err="1" smtClean="0"/>
              <a:t>jou</a:t>
            </a:r>
            <a:r>
              <a:rPr lang="en-US" dirty="0" smtClean="0"/>
              <a:t> </a:t>
            </a:r>
            <a:r>
              <a:rPr lang="en-US" dirty="0" err="1" smtClean="0"/>
              <a:t>belangrijkste</a:t>
            </a:r>
            <a:r>
              <a:rPr lang="en-US" dirty="0" smtClean="0"/>
              <a:t> Module</a:t>
            </a:r>
            <a:endParaRPr lang="en-US" dirty="0"/>
          </a:p>
        </p:txBody>
      </p:sp>
    </p:spTree>
    <p:extLst>
      <p:ext uri="{BB962C8B-B14F-4D97-AF65-F5344CB8AC3E}">
        <p14:creationId xmlns:p14="http://schemas.microsoft.com/office/powerpoint/2010/main" val="3747840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Vragen</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4" y="2348880"/>
            <a:ext cx="4085169" cy="3075706"/>
          </a:xfrm>
        </p:spPr>
      </p:pic>
    </p:spTree>
    <p:extLst>
      <p:ext uri="{BB962C8B-B14F-4D97-AF65-F5344CB8AC3E}">
        <p14:creationId xmlns:p14="http://schemas.microsoft.com/office/powerpoint/2010/main" val="2149601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L2 Introductie - </a:t>
            </a:r>
            <a:r>
              <a:rPr lang="nl-NL" dirty="0" err="1" smtClean="0"/>
              <a:t>continued</a:t>
            </a:r>
            <a:endParaRPr lang="nl-NL" sz="1800" dirty="0"/>
          </a:p>
        </p:txBody>
      </p:sp>
      <p:sp>
        <p:nvSpPr>
          <p:cNvPr id="3" name="Content Placeholder 2"/>
          <p:cNvSpPr>
            <a:spLocks noGrp="1"/>
          </p:cNvSpPr>
          <p:nvPr>
            <p:ph idx="1"/>
          </p:nvPr>
        </p:nvSpPr>
        <p:spPr/>
        <p:txBody>
          <a:bodyPr>
            <a:normAutofit/>
          </a:bodyPr>
          <a:lstStyle/>
          <a:p>
            <a:r>
              <a:rPr lang="nl-NL" dirty="0" smtClean="0"/>
              <a:t>Introductie (</a:t>
            </a:r>
            <a:r>
              <a:rPr lang="nl-NL" dirty="0" err="1" smtClean="0"/>
              <a:t>cont</a:t>
            </a:r>
            <a:r>
              <a:rPr lang="nl-NL" dirty="0" smtClean="0"/>
              <a:t>)</a:t>
            </a:r>
          </a:p>
          <a:p>
            <a:pPr lvl="1"/>
            <a:r>
              <a:rPr lang="nl-NL" dirty="0" smtClean="0"/>
              <a:t>Diepere intro</a:t>
            </a:r>
          </a:p>
          <a:p>
            <a:pPr lvl="1"/>
            <a:r>
              <a:rPr lang="nl-NL" dirty="0" smtClean="0"/>
              <a:t>Objecten</a:t>
            </a:r>
          </a:p>
          <a:p>
            <a:pPr lvl="1"/>
            <a:r>
              <a:rPr lang="nl-NL" dirty="0" smtClean="0"/>
              <a:t>PowerShell Pipeline</a:t>
            </a:r>
          </a:p>
          <a:p>
            <a:endParaRPr lang="nl-NL" dirty="0" smtClean="0"/>
          </a:p>
        </p:txBody>
      </p:sp>
    </p:spTree>
    <p:extLst>
      <p:ext uri="{BB962C8B-B14F-4D97-AF65-F5344CB8AC3E}">
        <p14:creationId xmlns:p14="http://schemas.microsoft.com/office/powerpoint/2010/main" val="2848400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L3 </a:t>
            </a:r>
            <a:r>
              <a:rPr lang="nl-NL" dirty="0" err="1" smtClean="0"/>
              <a:t>PowerShell</a:t>
            </a:r>
            <a:r>
              <a:rPr lang="nl-NL" dirty="0" smtClean="0"/>
              <a:t> voor beheer</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voor beheer</a:t>
            </a:r>
          </a:p>
          <a:p>
            <a:pPr lvl="1"/>
            <a:r>
              <a:rPr lang="nl-NL" dirty="0" smtClean="0"/>
              <a:t>Modules, </a:t>
            </a:r>
            <a:r>
              <a:rPr lang="nl-NL" dirty="0" err="1" smtClean="0"/>
              <a:t>Snapins</a:t>
            </a:r>
            <a:endParaRPr lang="nl-NL" dirty="0" smtClean="0"/>
          </a:p>
          <a:p>
            <a:pPr lvl="1"/>
            <a:r>
              <a:rPr lang="nl-NL" dirty="0" err="1" smtClean="0"/>
              <a:t>Add-ons</a:t>
            </a:r>
            <a:endParaRPr lang="nl-NL" dirty="0" smtClean="0"/>
          </a:p>
          <a:p>
            <a:pPr lvl="1"/>
            <a:r>
              <a:rPr lang="nl-NL" dirty="0" err="1" smtClean="0"/>
              <a:t>Scheduling</a:t>
            </a:r>
            <a:r>
              <a:rPr lang="nl-NL" dirty="0" smtClean="0"/>
              <a:t> scripts</a:t>
            </a:r>
          </a:p>
          <a:p>
            <a:pPr lvl="1"/>
            <a:r>
              <a:rPr lang="nl-NL" dirty="0" smtClean="0"/>
              <a:t>Logging</a:t>
            </a:r>
          </a:p>
          <a:p>
            <a:pPr lvl="1"/>
            <a:r>
              <a:rPr lang="nl-NL" dirty="0" smtClean="0"/>
              <a:t>Input, output</a:t>
            </a:r>
          </a:p>
          <a:p>
            <a:pPr lvl="2"/>
            <a:r>
              <a:rPr lang="nl-NL" dirty="0" smtClean="0"/>
              <a:t>XML, CSV, INI, XLSx</a:t>
            </a:r>
          </a:p>
          <a:p>
            <a:pPr lvl="1"/>
            <a:r>
              <a:rPr lang="nl-NL" dirty="0" smtClean="0"/>
              <a:t>Remoting</a:t>
            </a:r>
          </a:p>
          <a:p>
            <a:pPr lvl="2"/>
            <a:endParaRPr lang="nl-NL" dirty="0" smtClean="0"/>
          </a:p>
        </p:txBody>
      </p:sp>
    </p:spTree>
    <p:extLst>
      <p:ext uri="{BB962C8B-B14F-4D97-AF65-F5344CB8AC3E}">
        <p14:creationId xmlns:p14="http://schemas.microsoft.com/office/powerpoint/2010/main" val="2036195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L4 </a:t>
            </a:r>
            <a:r>
              <a:rPr lang="nl-NL" dirty="0" err="1" smtClean="0"/>
              <a:t>PowerShell</a:t>
            </a:r>
            <a:r>
              <a:rPr lang="nl-NL" dirty="0" smtClean="0"/>
              <a:t> in productie</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in productie</a:t>
            </a:r>
          </a:p>
          <a:p>
            <a:pPr lvl="1"/>
            <a:r>
              <a:rPr lang="nl-NL" dirty="0" smtClean="0"/>
              <a:t>Help en documentatie in powershell</a:t>
            </a:r>
          </a:p>
          <a:p>
            <a:pPr lvl="1"/>
            <a:r>
              <a:rPr lang="nl-NL" dirty="0" smtClean="0"/>
              <a:t>Script </a:t>
            </a:r>
            <a:r>
              <a:rPr lang="nl-NL" dirty="0" err="1" smtClean="0"/>
              <a:t>signing</a:t>
            </a:r>
            <a:endParaRPr lang="nl-NL" dirty="0" smtClean="0"/>
          </a:p>
          <a:p>
            <a:pPr lvl="1"/>
            <a:r>
              <a:rPr lang="nl-NL" dirty="0" smtClean="0"/>
              <a:t>Modules</a:t>
            </a:r>
          </a:p>
          <a:p>
            <a:pPr lvl="1"/>
            <a:r>
              <a:rPr lang="nl-NL" dirty="0" smtClean="0"/>
              <a:t>Parameters</a:t>
            </a:r>
          </a:p>
          <a:p>
            <a:pPr lvl="1"/>
            <a:r>
              <a:rPr lang="nl-NL" dirty="0" smtClean="0"/>
              <a:t>Safe </a:t>
            </a:r>
            <a:r>
              <a:rPr lang="nl-NL" dirty="0" err="1" smtClean="0"/>
              <a:t>scripting</a:t>
            </a:r>
            <a:r>
              <a:rPr lang="nl-NL" dirty="0" smtClean="0"/>
              <a:t> : Error handling</a:t>
            </a:r>
          </a:p>
          <a:p>
            <a:pPr lvl="1"/>
            <a:r>
              <a:rPr lang="nl-NL" dirty="0" smtClean="0"/>
              <a:t>Safe </a:t>
            </a:r>
            <a:r>
              <a:rPr lang="nl-NL" dirty="0" err="1" smtClean="0"/>
              <a:t>scripting</a:t>
            </a:r>
            <a:r>
              <a:rPr lang="nl-NL" dirty="0" smtClean="0"/>
              <a:t> : </a:t>
            </a:r>
            <a:r>
              <a:rPr lang="nl-NL" dirty="0" err="1" smtClean="0"/>
              <a:t>ShouldProcess</a:t>
            </a:r>
            <a:r>
              <a:rPr lang="nl-NL" dirty="0" smtClean="0"/>
              <a:t> : </a:t>
            </a:r>
            <a:r>
              <a:rPr lang="nl-NL" dirty="0" err="1" smtClean="0"/>
              <a:t>Whatif</a:t>
            </a:r>
            <a:r>
              <a:rPr lang="nl-NL" dirty="0" smtClean="0"/>
              <a:t>, </a:t>
            </a:r>
            <a:r>
              <a:rPr lang="nl-NL" dirty="0" err="1" smtClean="0"/>
              <a:t>Confirm</a:t>
            </a:r>
            <a:r>
              <a:rPr lang="nl-NL" dirty="0" smtClean="0"/>
              <a:t>, </a:t>
            </a:r>
            <a:r>
              <a:rPr lang="nl-NL" dirty="0" err="1" smtClean="0"/>
              <a:t>Verbose</a:t>
            </a:r>
            <a:r>
              <a:rPr lang="nl-NL" dirty="0" smtClean="0"/>
              <a:t>, Force</a:t>
            </a:r>
          </a:p>
          <a:p>
            <a:pPr lvl="1"/>
            <a:r>
              <a:rPr lang="nl-NL" dirty="0" smtClean="0"/>
              <a:t>Development </a:t>
            </a:r>
            <a:r>
              <a:rPr lang="nl-NL" dirty="0" err="1" smtClean="0"/>
              <a:t>Repository</a:t>
            </a:r>
            <a:endParaRPr lang="nl-NL" dirty="0"/>
          </a:p>
          <a:p>
            <a:pPr lvl="2"/>
            <a:r>
              <a:rPr lang="nl-NL" dirty="0" smtClean="0"/>
              <a:t>Locatie</a:t>
            </a:r>
          </a:p>
          <a:p>
            <a:pPr lvl="2"/>
            <a:r>
              <a:rPr lang="nl-NL" dirty="0" err="1" smtClean="0"/>
              <a:t>Versioning</a:t>
            </a:r>
            <a:r>
              <a:rPr lang="nl-NL" dirty="0" smtClean="0"/>
              <a:t> systeem  SVN, GIT, CSV, Microsoft Team</a:t>
            </a:r>
          </a:p>
          <a:p>
            <a:endParaRPr lang="nl-NL" dirty="0" smtClean="0"/>
          </a:p>
        </p:txBody>
      </p:sp>
    </p:spTree>
    <p:extLst>
      <p:ext uri="{BB962C8B-B14F-4D97-AF65-F5344CB8AC3E}">
        <p14:creationId xmlns:p14="http://schemas.microsoft.com/office/powerpoint/2010/main" val="310785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 </a:t>
            </a:r>
            <a:r>
              <a:rPr lang="nl-NL" dirty="0" err="1" smtClean="0"/>
              <a:t>wvttk</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a:t>
            </a:r>
            <a:r>
              <a:rPr lang="nl-NL" dirty="0" err="1" smtClean="0"/>
              <a:t>deepdive</a:t>
            </a:r>
            <a:r>
              <a:rPr lang="nl-NL" dirty="0" smtClean="0"/>
              <a:t> </a:t>
            </a:r>
            <a:r>
              <a:rPr lang="nl-NL" dirty="0" smtClean="0"/>
              <a:t>(?)</a:t>
            </a:r>
          </a:p>
          <a:p>
            <a:r>
              <a:rPr lang="nl-NL" dirty="0" err="1" smtClean="0"/>
              <a:t>PowerShell</a:t>
            </a:r>
            <a:r>
              <a:rPr lang="nl-NL" dirty="0" smtClean="0"/>
              <a:t> </a:t>
            </a:r>
            <a:r>
              <a:rPr lang="nl-NL" dirty="0" err="1" smtClean="0"/>
              <a:t>for</a:t>
            </a:r>
            <a:r>
              <a:rPr lang="nl-NL" dirty="0" smtClean="0"/>
              <a:t> </a:t>
            </a:r>
            <a:r>
              <a:rPr lang="nl-NL" dirty="0" err="1" smtClean="0"/>
              <a:t>applications</a:t>
            </a:r>
            <a:endParaRPr lang="nl-NL" dirty="0" smtClean="0"/>
          </a:p>
          <a:p>
            <a:pPr lvl="1"/>
            <a:r>
              <a:rPr lang="nl-NL" dirty="0" smtClean="0"/>
              <a:t>Active Directory</a:t>
            </a:r>
          </a:p>
          <a:p>
            <a:pPr lvl="1"/>
            <a:r>
              <a:rPr lang="nl-NL" dirty="0" err="1" smtClean="0"/>
              <a:t>Sharepoint</a:t>
            </a:r>
            <a:endParaRPr lang="nl-NL" dirty="0" smtClean="0"/>
          </a:p>
          <a:p>
            <a:pPr lvl="1"/>
            <a:endParaRPr lang="nl-NL" dirty="0" smtClean="0"/>
          </a:p>
          <a:p>
            <a:endParaRPr lang="nl-NL" dirty="0" smtClean="0"/>
          </a:p>
        </p:txBody>
      </p:sp>
    </p:spTree>
    <p:extLst>
      <p:ext uri="{BB962C8B-B14F-4D97-AF65-F5344CB8AC3E}">
        <p14:creationId xmlns:p14="http://schemas.microsoft.com/office/powerpoint/2010/main" val="1180041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L1 Basis introductie</a:t>
            </a:r>
            <a:endParaRPr lang="nl-NL" sz="1800" dirty="0"/>
          </a:p>
        </p:txBody>
      </p:sp>
      <p:sp>
        <p:nvSpPr>
          <p:cNvPr id="3" name="Content Placeholder 2"/>
          <p:cNvSpPr>
            <a:spLocks noGrp="1"/>
          </p:cNvSpPr>
          <p:nvPr>
            <p:ph idx="1"/>
          </p:nvPr>
        </p:nvSpPr>
        <p:spPr/>
        <p:txBody>
          <a:bodyPr>
            <a:normAutofit/>
          </a:bodyPr>
          <a:lstStyle/>
          <a:p>
            <a:r>
              <a:rPr lang="nl-NL" dirty="0" smtClean="0"/>
              <a:t>Basis introductie</a:t>
            </a:r>
          </a:p>
          <a:p>
            <a:pPr lvl="1"/>
            <a:r>
              <a:rPr lang="nl-NL" dirty="0" smtClean="0"/>
              <a:t>Wat is </a:t>
            </a:r>
            <a:r>
              <a:rPr lang="nl-NL" dirty="0" err="1" smtClean="0"/>
              <a:t>PowerShell</a:t>
            </a:r>
            <a:endParaRPr lang="nl-NL" dirty="0" smtClean="0"/>
          </a:p>
          <a:p>
            <a:pPr lvl="1"/>
            <a:r>
              <a:rPr lang="nl-NL" dirty="0" smtClean="0"/>
              <a:t>Hoe start en configureer ik PowerShell</a:t>
            </a:r>
          </a:p>
          <a:p>
            <a:pPr lvl="1"/>
            <a:r>
              <a:rPr lang="nl-NL" dirty="0" err="1" smtClean="0"/>
              <a:t>PowerShell</a:t>
            </a:r>
            <a:r>
              <a:rPr lang="nl-NL" dirty="0" smtClean="0"/>
              <a:t> beveiliging</a:t>
            </a:r>
          </a:p>
          <a:p>
            <a:pPr lvl="1"/>
            <a:r>
              <a:rPr lang="nl-NL" dirty="0" smtClean="0"/>
              <a:t>Syntax</a:t>
            </a:r>
          </a:p>
        </p:txBody>
      </p:sp>
    </p:spTree>
    <p:extLst>
      <p:ext uri="{BB962C8B-B14F-4D97-AF65-F5344CB8AC3E}">
        <p14:creationId xmlns:p14="http://schemas.microsoft.com/office/powerpoint/2010/main" val="1088001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id PPT thema Definitie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19B7E4A1-4AD0-4D71-B9C4-226D187690C3}"/>
    </a:ext>
  </a:extLst>
</a:theme>
</file>

<file path=ppt/theme/theme2.xml><?xml version="1.0" encoding="utf-8"?>
<a:theme xmlns:a="http://schemas.openxmlformats.org/drawingml/2006/main" name="blank">
  <a:themeElements>
    <a:clrScheme name="Aangepast 1">
      <a:dk1>
        <a:sysClr val="windowText" lastClr="000000"/>
      </a:dk1>
      <a:lt1>
        <a:sysClr val="window" lastClr="FFFFFF"/>
      </a:lt1>
      <a:dk2>
        <a:srgbClr val="1F497D"/>
      </a:dk2>
      <a:lt2>
        <a:srgbClr val="EEECE1"/>
      </a:lt2>
      <a:accent1>
        <a:srgbClr val="2D4B97"/>
      </a:accent1>
      <a:accent2>
        <a:srgbClr val="6EB5E3"/>
      </a:accent2>
      <a:accent3>
        <a:srgbClr val="BCDAD1"/>
      </a:accent3>
      <a:accent4>
        <a:srgbClr val="326194"/>
      </a:accent4>
      <a:accent5>
        <a:srgbClr val="93C5BA"/>
      </a:accent5>
      <a:accent6>
        <a:srgbClr val="1D2E56"/>
      </a:accent6>
      <a:hlink>
        <a:srgbClr val="0051B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B016A97D-6B25-465E-8480-BB6259A27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90E308B6BDC4CBF0E0D15955E5FDB" ma:contentTypeVersion="1" ma:contentTypeDescription="Een nieuw document maken." ma:contentTypeScope="" ma:versionID="2cc7d95f88db3e96c480c85de7b00417">
  <xsd:schema xmlns:xsd="http://www.w3.org/2001/XMLSchema" xmlns:xs="http://www.w3.org/2001/XMLSchema" xmlns:p="http://schemas.microsoft.com/office/2006/metadata/properties" xmlns:ns1="http://schemas.microsoft.com/sharepoint/v3" targetNamespace="http://schemas.microsoft.com/office/2006/metadata/properties" ma:root="true" ma:fieldsID="7fb4798676da2cc8c25871139221f72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3FA6F0F-8E13-430B-AB6A-72EE6C9AA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CEFE8C-394D-4614-9864-8B5C90CCE5A2}">
  <ds:schemaRefs>
    <ds:schemaRef ds:uri="http://schemas.microsoft.com/sharepoint/v3/contenttype/forms"/>
  </ds:schemaRefs>
</ds:datastoreItem>
</file>

<file path=customXml/itemProps3.xml><?xml version="1.0" encoding="utf-8"?>
<ds:datastoreItem xmlns:ds="http://schemas.openxmlformats.org/officeDocument/2006/customXml" ds:itemID="{37ECB735-75E3-4AC3-9F4B-12F9D0A2D9D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5247</TotalTime>
  <Words>2439</Words>
  <Application>Microsoft Office PowerPoint</Application>
  <PresentationFormat>On-screen Show (4:3)</PresentationFormat>
  <Paragraphs>641</Paragraphs>
  <Slides>48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Courier New</vt:lpstr>
      <vt:lpstr>Lucida Console</vt:lpstr>
      <vt:lpstr>Wingdings</vt:lpstr>
      <vt:lpstr>Valid PPT thema Definitief</vt:lpstr>
      <vt:lpstr>blank</vt:lpstr>
      <vt:lpstr>PowerShell Een introductie</vt:lpstr>
      <vt:lpstr>Is it a bird ? Is it a plane? NO! it is …</vt:lpstr>
      <vt:lpstr>PowerShell training - Agenda</vt:lpstr>
      <vt:lpstr>L1 Basis introductie</vt:lpstr>
      <vt:lpstr>L2 Introductie - continued</vt:lpstr>
      <vt:lpstr>L3 PowerShell voor beheer</vt:lpstr>
      <vt:lpstr>L4 PowerShell in productie</vt:lpstr>
      <vt:lpstr>L.. wvttk</vt:lpstr>
      <vt:lpstr>L1 Basis introductie</vt:lpstr>
      <vt:lpstr>Wat is PowerShell ?</vt:lpstr>
      <vt:lpstr>DEMO: PSDrive support voor Registry, file, certificates, WMI</vt:lpstr>
      <vt:lpstr>DEMO : .NET Framework support (1)</vt:lpstr>
      <vt:lpstr>DEMO : .NET Framework support (2)</vt:lpstr>
      <vt:lpstr>Demo: putting it all together</vt:lpstr>
      <vt:lpstr>Wat is PowerShell</vt:lpstr>
      <vt:lpstr>PowerShell paradigm</vt:lpstr>
      <vt:lpstr>PowerShell Management Engine</vt:lpstr>
      <vt:lpstr>Is PowerShell for you ?</vt:lpstr>
      <vt:lpstr>PowerPoint Presentation</vt:lpstr>
      <vt:lpstr>PowerShell Applicatie support … eva …</vt:lpstr>
      <vt:lpstr>Hoe krijg ik PowerShell</vt:lpstr>
      <vt:lpstr>PowerShell Versions</vt:lpstr>
      <vt:lpstr>Let’s get in</vt:lpstr>
      <vt:lpstr>Hoe start en configureer ik PowerShell</vt:lpstr>
      <vt:lpstr>Lab – Werken in de Shell</vt:lpstr>
      <vt:lpstr>PowerShell ISE  Integrated Scripting Environment</vt:lpstr>
      <vt:lpstr>PowerShell ISE configuratie</vt:lpstr>
      <vt:lpstr>PowerShell ISE gotchas</vt:lpstr>
      <vt:lpstr>Get-Started Wat je moet weten</vt:lpstr>
      <vt:lpstr>PowerShell ISE advanced</vt:lpstr>
      <vt:lpstr>LAB - PowerShell ISE</vt:lpstr>
      <vt:lpstr>Eenvoudige start</vt:lpstr>
      <vt:lpstr>PowerShell Alias vereenvoudigt de overstap</vt:lpstr>
      <vt:lpstr>PowerShell Alias vereenvoudigt de overstap</vt:lpstr>
      <vt:lpstr>Lab - Werken met Aliassen</vt:lpstr>
      <vt:lpstr>Get-Started De 4 enige commando’s die je moet kennen</vt:lpstr>
      <vt:lpstr>Get-Started Andere veelgebruikte commando’s</vt:lpstr>
      <vt:lpstr>Get-Help</vt:lpstr>
      <vt:lpstr>Get-Help (2)</vt:lpstr>
      <vt:lpstr>LAB : Get-Help</vt:lpstr>
      <vt:lpstr>Get-Command</vt:lpstr>
      <vt:lpstr>LAB : Get-Command</vt:lpstr>
      <vt:lpstr>PowerShell security  (basic)</vt:lpstr>
      <vt:lpstr>PowerShell ExecutionPolicy</vt:lpstr>
      <vt:lpstr>LAB : PowerShell security</vt:lpstr>
      <vt:lpstr>PowerShell default file extensies </vt:lpstr>
      <vt:lpstr>HUISWERK</vt:lpstr>
      <vt:lpstr>Vragen</vt:lpstr>
    </vt:vector>
  </TitlesOfParts>
  <Company>Valid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 Avatar Valid - Solutions</dc:title>
  <dc:creator>Bob Pelkman</dc:creator>
  <cp:lastModifiedBy>Ben van Zanten</cp:lastModifiedBy>
  <cp:revision>130</cp:revision>
  <dcterms:created xsi:type="dcterms:W3CDTF">2014-12-12T12:16:55Z</dcterms:created>
  <dcterms:modified xsi:type="dcterms:W3CDTF">2016-04-12T21:02:52Z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0x01010044C90E308B6BDC4CBF0E0D15955E5FDB</vt:lpwstr>
  </property>
</Properties>
</file>