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8" r:id="rId4"/>
    <p:sldMasterId id="2147483685" r:id="rId5"/>
  </p:sldMasterIdLst>
  <p:notesMasterIdLst>
    <p:notesMasterId r:id="rId59"/>
  </p:notesMasterIdLst>
  <p:handoutMasterIdLst>
    <p:handoutMasterId r:id="rId60"/>
  </p:handoutMasterIdLst>
  <p:sldIdLst>
    <p:sldId id="256" r:id="rId6"/>
    <p:sldId id="257" r:id="rId7"/>
    <p:sldId id="297" r:id="rId8"/>
    <p:sldId id="285" r:id="rId9"/>
    <p:sldId id="286" r:id="rId10"/>
    <p:sldId id="268" r:id="rId11"/>
    <p:sldId id="350" r:id="rId12"/>
    <p:sldId id="303" r:id="rId13"/>
    <p:sldId id="307" r:id="rId14"/>
    <p:sldId id="349" r:id="rId15"/>
    <p:sldId id="306" r:id="rId16"/>
    <p:sldId id="278" r:id="rId17"/>
    <p:sldId id="309" r:id="rId18"/>
    <p:sldId id="317" r:id="rId19"/>
    <p:sldId id="318" r:id="rId20"/>
    <p:sldId id="311" r:id="rId21"/>
    <p:sldId id="312" r:id="rId22"/>
    <p:sldId id="313" r:id="rId23"/>
    <p:sldId id="314" r:id="rId24"/>
    <p:sldId id="315" r:id="rId25"/>
    <p:sldId id="316" r:id="rId26"/>
    <p:sldId id="344" r:id="rId27"/>
    <p:sldId id="345" r:id="rId28"/>
    <p:sldId id="310" r:id="rId29"/>
    <p:sldId id="347" r:id="rId30"/>
    <p:sldId id="321" r:id="rId31"/>
    <p:sldId id="323" r:id="rId32"/>
    <p:sldId id="322" r:id="rId33"/>
    <p:sldId id="319" r:id="rId34"/>
    <p:sldId id="320" r:id="rId35"/>
    <p:sldId id="324" r:id="rId36"/>
    <p:sldId id="325" r:id="rId37"/>
    <p:sldId id="326" r:id="rId38"/>
    <p:sldId id="327" r:id="rId39"/>
    <p:sldId id="328" r:id="rId40"/>
    <p:sldId id="346" r:id="rId41"/>
    <p:sldId id="329" r:id="rId42"/>
    <p:sldId id="330" r:id="rId43"/>
    <p:sldId id="333" r:id="rId44"/>
    <p:sldId id="331" r:id="rId45"/>
    <p:sldId id="332" r:id="rId46"/>
    <p:sldId id="343" r:id="rId47"/>
    <p:sldId id="337" r:id="rId48"/>
    <p:sldId id="334" r:id="rId49"/>
    <p:sldId id="335" r:id="rId50"/>
    <p:sldId id="339" r:id="rId51"/>
    <p:sldId id="336" r:id="rId52"/>
    <p:sldId id="338" r:id="rId53"/>
    <p:sldId id="340" r:id="rId54"/>
    <p:sldId id="341" r:id="rId55"/>
    <p:sldId id="342" r:id="rId56"/>
    <p:sldId id="348" r:id="rId57"/>
    <p:sldId id="265" r:id="rId58"/>
  </p:sldIdLst>
  <p:sldSz cx="9144000" cy="6858000" type="screen4x3"/>
  <p:notesSz cx="6765925" cy="98679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3110" autoAdjust="0"/>
  </p:normalViewPr>
  <p:slideViewPr>
    <p:cSldViewPr>
      <p:cViewPr varScale="1">
        <p:scale>
          <a:sx n="67" d="100"/>
          <a:sy n="67" d="100"/>
        </p:scale>
        <p:origin x="1512"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21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32225" y="0"/>
            <a:ext cx="2932113" cy="495300"/>
          </a:xfrm>
          <a:prstGeom prst="rect">
            <a:avLst/>
          </a:prstGeom>
        </p:spPr>
        <p:txBody>
          <a:bodyPr vert="horz" lIns="91440" tIns="45720" rIns="91440" bIns="45720" rtlCol="0"/>
          <a:lstStyle>
            <a:lvl1pPr algn="r">
              <a:defRPr sz="1200"/>
            </a:lvl1pPr>
          </a:lstStyle>
          <a:p>
            <a:fld id="{699DCB22-0D8D-4393-A85C-EDF02CEC21F9}" type="datetimeFigureOut">
              <a:rPr lang="en-US" smtClean="0"/>
              <a:t>4/22/2016</a:t>
            </a:fld>
            <a:endParaRPr lang="en-US"/>
          </a:p>
        </p:txBody>
      </p:sp>
      <p:sp>
        <p:nvSpPr>
          <p:cNvPr id="4" name="Footer Placeholder 3"/>
          <p:cNvSpPr>
            <a:spLocks noGrp="1"/>
          </p:cNvSpPr>
          <p:nvPr>
            <p:ph type="ftr" sz="quarter" idx="2"/>
          </p:nvPr>
        </p:nvSpPr>
        <p:spPr>
          <a:xfrm>
            <a:off x="0" y="9372600"/>
            <a:ext cx="2932113" cy="4953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32225" y="9372600"/>
            <a:ext cx="2932113" cy="495300"/>
          </a:xfrm>
          <a:prstGeom prst="rect">
            <a:avLst/>
          </a:prstGeom>
        </p:spPr>
        <p:txBody>
          <a:bodyPr vert="horz" lIns="91440" tIns="45720" rIns="91440" bIns="45720" rtlCol="0" anchor="b"/>
          <a:lstStyle>
            <a:lvl1pPr algn="r">
              <a:defRPr sz="1200"/>
            </a:lvl1pPr>
          </a:lstStyle>
          <a:p>
            <a:fld id="{5CE14176-09D1-4167-A7EE-1B6008788A81}" type="slidenum">
              <a:rPr lang="en-US" smtClean="0"/>
              <a:t>‹#›</a:t>
            </a:fld>
            <a:endParaRPr lang="en-US"/>
          </a:p>
        </p:txBody>
      </p:sp>
    </p:spTree>
    <p:extLst>
      <p:ext uri="{BB962C8B-B14F-4D97-AF65-F5344CB8AC3E}">
        <p14:creationId xmlns:p14="http://schemas.microsoft.com/office/powerpoint/2010/main" val="1424671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21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32225" y="0"/>
            <a:ext cx="2932113" cy="495300"/>
          </a:xfrm>
          <a:prstGeom prst="rect">
            <a:avLst/>
          </a:prstGeom>
        </p:spPr>
        <p:txBody>
          <a:bodyPr vert="horz" lIns="91440" tIns="45720" rIns="91440" bIns="45720" rtlCol="0"/>
          <a:lstStyle>
            <a:lvl1pPr algn="r">
              <a:defRPr sz="1200"/>
            </a:lvl1pPr>
          </a:lstStyle>
          <a:p>
            <a:fld id="{9D85C8A3-1E8F-410B-B74B-2583E2BD2EBF}" type="datetimeFigureOut">
              <a:rPr lang="en-US" smtClean="0"/>
              <a:t>4/22/2016</a:t>
            </a:fld>
            <a:endParaRPr lang="en-US"/>
          </a:p>
        </p:txBody>
      </p:sp>
      <p:sp>
        <p:nvSpPr>
          <p:cNvPr id="4" name="Slide Image Placeholder 3"/>
          <p:cNvSpPr>
            <a:spLocks noGrp="1" noRot="1" noChangeAspect="1"/>
          </p:cNvSpPr>
          <p:nvPr>
            <p:ph type="sldImg" idx="2"/>
          </p:nvPr>
        </p:nvSpPr>
        <p:spPr>
          <a:xfrm>
            <a:off x="1162050" y="1233488"/>
            <a:ext cx="4441825" cy="3330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275" y="4748213"/>
            <a:ext cx="5413375" cy="38862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2600"/>
            <a:ext cx="293211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32225" y="9372600"/>
            <a:ext cx="2932113" cy="495300"/>
          </a:xfrm>
          <a:prstGeom prst="rect">
            <a:avLst/>
          </a:prstGeom>
        </p:spPr>
        <p:txBody>
          <a:bodyPr vert="horz" lIns="91440" tIns="45720" rIns="91440" bIns="45720" rtlCol="0" anchor="b"/>
          <a:lstStyle>
            <a:lvl1pPr algn="r">
              <a:defRPr sz="1200"/>
            </a:lvl1pPr>
          </a:lstStyle>
          <a:p>
            <a:fld id="{F1463D86-A040-4EDA-B867-1B44CB019027}" type="slidenum">
              <a:rPr lang="en-US" smtClean="0"/>
              <a:t>‹#›</a:t>
            </a:fld>
            <a:endParaRPr lang="en-US"/>
          </a:p>
        </p:txBody>
      </p:sp>
    </p:spTree>
    <p:extLst>
      <p:ext uri="{BB962C8B-B14F-4D97-AF65-F5344CB8AC3E}">
        <p14:creationId xmlns:p14="http://schemas.microsoft.com/office/powerpoint/2010/main" val="947257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http://www.darkoperator.com/blog/2013/3/5/powershell-basics-execution-policy-part-1.html</a:t>
            </a:r>
          </a:p>
          <a:p>
            <a:r>
              <a:rPr lang="en-US" dirty="0" smtClean="0"/>
              <a:t>Set-</a:t>
            </a:r>
            <a:r>
              <a:rPr lang="en-US" dirty="0" err="1" smtClean="0"/>
              <a:t>AuthenticodeSignature</a:t>
            </a:r>
            <a:r>
              <a:rPr lang="en-US" dirty="0" smtClean="0"/>
              <a:t> .\hello.ps1 -Certificate $</a:t>
            </a:r>
            <a:r>
              <a:rPr lang="en-US" dirty="0" err="1" smtClean="0"/>
              <a:t>acert</a:t>
            </a:r>
            <a:r>
              <a:rPr lang="en-US" dirty="0" smtClean="0"/>
              <a:t> </a:t>
            </a:r>
            <a:endParaRPr lang="en-US" dirty="0"/>
          </a:p>
        </p:txBody>
      </p:sp>
      <p:sp>
        <p:nvSpPr>
          <p:cNvPr id="4" name="Tijdelijke aanduiding voor dianummer 3"/>
          <p:cNvSpPr>
            <a:spLocks noGrp="1"/>
          </p:cNvSpPr>
          <p:nvPr>
            <p:ph type="sldNum" sz="quarter" idx="10"/>
          </p:nvPr>
        </p:nvSpPr>
        <p:spPr/>
        <p:txBody>
          <a:bodyPr/>
          <a:lstStyle/>
          <a:p>
            <a:fld id="{F1463D86-A040-4EDA-B867-1B44CB019027}" type="slidenum">
              <a:rPr lang="en-US" smtClean="0"/>
              <a:t>8</a:t>
            </a:fld>
            <a:endParaRPr lang="en-US"/>
          </a:p>
        </p:txBody>
      </p:sp>
    </p:spTree>
    <p:extLst>
      <p:ext uri="{BB962C8B-B14F-4D97-AF65-F5344CB8AC3E}">
        <p14:creationId xmlns:p14="http://schemas.microsoft.com/office/powerpoint/2010/main" val="2729015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F1463D86-A040-4EDA-B867-1B44CB019027}" type="slidenum">
              <a:rPr lang="en-US" smtClean="0"/>
              <a:t>9</a:t>
            </a:fld>
            <a:endParaRPr lang="en-US"/>
          </a:p>
        </p:txBody>
      </p:sp>
    </p:spTree>
    <p:extLst>
      <p:ext uri="{BB962C8B-B14F-4D97-AF65-F5344CB8AC3E}">
        <p14:creationId xmlns:p14="http://schemas.microsoft.com/office/powerpoint/2010/main" val="3552556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63D86-A040-4EDA-B867-1B44CB019027}" type="slidenum">
              <a:rPr lang="en-US" smtClean="0"/>
              <a:t>53</a:t>
            </a:fld>
            <a:endParaRPr lang="en-US"/>
          </a:p>
        </p:txBody>
      </p:sp>
    </p:spTree>
    <p:extLst>
      <p:ext uri="{BB962C8B-B14F-4D97-AF65-F5344CB8AC3E}">
        <p14:creationId xmlns:p14="http://schemas.microsoft.com/office/powerpoint/2010/main" val="2523223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685800" y="2406312"/>
            <a:ext cx="7772400" cy="1470025"/>
          </a:xfrm>
          <a:prstGeom prst="rect">
            <a:avLst/>
          </a:prstGeom>
        </p:spPr>
        <p:txBody>
          <a:bodyPr/>
          <a:lstStyle>
            <a:lvl1pPr>
              <a:defRPr>
                <a:solidFill>
                  <a:schemeClr val="bg1"/>
                </a:solidFill>
              </a:defRPr>
            </a:lvl1pPr>
          </a:lstStyle>
          <a:p>
            <a:r>
              <a:rPr lang="en-US" dirty="0" smtClean="0"/>
              <a:t>TITEL VAN DE PRESENTATIE</a:t>
            </a:r>
            <a:endParaRPr lang="nl-NL" dirty="0"/>
          </a:p>
        </p:txBody>
      </p:sp>
      <p:sp>
        <p:nvSpPr>
          <p:cNvPr id="5" name="Subtitle 2"/>
          <p:cNvSpPr>
            <a:spLocks noGrp="1"/>
          </p:cNvSpPr>
          <p:nvPr>
            <p:ph type="subTitle" idx="1" hasCustomPrompt="1"/>
          </p:nvPr>
        </p:nvSpPr>
        <p:spPr>
          <a:xfrm>
            <a:off x="1371600" y="3138328"/>
            <a:ext cx="6400800" cy="1752600"/>
          </a:xfrm>
          <a:prstGeom prst="rect">
            <a:avLst/>
          </a:prstGeom>
        </p:spPr>
        <p:txBody>
          <a:bodyPr>
            <a:normAutofit/>
          </a:bodyPr>
          <a:lstStyle>
            <a:lvl1pPr marL="0" indent="0" algn="ctr">
              <a:buNone/>
              <a:defRPr sz="240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latin typeface="+mj-lt"/>
              </a:rPr>
              <a:t>DATUM EN LOCATIE</a:t>
            </a:r>
            <a:endParaRPr lang="nl-NL" dirty="0"/>
          </a:p>
        </p:txBody>
      </p:sp>
    </p:spTree>
    <p:extLst>
      <p:ext uri="{BB962C8B-B14F-4D97-AF65-F5344CB8AC3E}">
        <p14:creationId xmlns:p14="http://schemas.microsoft.com/office/powerpoint/2010/main" val="183635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B3050731-14B5-4775-89AE-1874CDC10C6C}" type="datetime1">
              <a:rPr lang="nl-NL" smtClean="0"/>
              <a:t>22-4-2016</a:t>
            </a:fld>
            <a:endParaRPr lang="nl-NL"/>
          </a:p>
        </p:txBody>
      </p:sp>
      <p:sp>
        <p:nvSpPr>
          <p:cNvPr id="9" name="Footer Placeholder 8"/>
          <p:cNvSpPr>
            <a:spLocks noGrp="1"/>
          </p:cNvSpPr>
          <p:nvPr>
            <p:ph type="ftr" sz="quarter" idx="11"/>
          </p:nvPr>
        </p:nvSpPr>
        <p:spPr/>
        <p:txBody>
          <a:bodyPr/>
          <a:lstStyle/>
          <a:p>
            <a:endParaRPr lang="nl-NL"/>
          </a:p>
        </p:txBody>
      </p:sp>
      <p:sp>
        <p:nvSpPr>
          <p:cNvPr id="10" name="Slide Number Placeholder 9"/>
          <p:cNvSpPr>
            <a:spLocks noGrp="1"/>
          </p:cNvSpPr>
          <p:nvPr>
            <p:ph type="sldNum" sz="quarter" idx="12"/>
          </p:nvPr>
        </p:nvSpPr>
        <p:spPr/>
        <p:txBody>
          <a:bodyPr/>
          <a:lstStyle/>
          <a:p>
            <a:fld id="{ACFCEC01-6D95-4CF7-BF53-551A01AB9FF4}" type="slidenum">
              <a:rPr lang="nl-NL" smtClean="0"/>
              <a:t>‹#›</a:t>
            </a:fld>
            <a:endParaRPr lang="nl-NL"/>
          </a:p>
        </p:txBody>
      </p:sp>
    </p:spTree>
    <p:extLst>
      <p:ext uri="{BB962C8B-B14F-4D97-AF65-F5344CB8AC3E}">
        <p14:creationId xmlns:p14="http://schemas.microsoft.com/office/powerpoint/2010/main" val="1518337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en-US" dirty="0" smtClean="0"/>
              <a:t>CLICK TO  EDIT TITLE</a:t>
            </a:r>
            <a:endParaRPr lang="nl-NL" dirty="0"/>
          </a:p>
        </p:txBody>
      </p:sp>
      <p:sp>
        <p:nvSpPr>
          <p:cNvPr id="3" name="Tijdelijke aanduiding voor inhoud 2"/>
          <p:cNvSpPr>
            <a:spLocks noGrp="1"/>
          </p:cNvSpPr>
          <p:nvPr>
            <p:ph idx="1"/>
          </p:nvPr>
        </p:nvSpPr>
        <p:spPr>
          <a:xfrm>
            <a:off x="855132" y="1600201"/>
            <a:ext cx="7831668" cy="4421087"/>
          </a:xfrm>
        </p:spPr>
        <p:txBody>
          <a:bodyPr/>
          <a:lstStyle>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16" name="Date Placeholder 15"/>
          <p:cNvSpPr>
            <a:spLocks noGrp="1"/>
          </p:cNvSpPr>
          <p:nvPr>
            <p:ph type="dt" sz="half" idx="10"/>
          </p:nvPr>
        </p:nvSpPr>
        <p:spPr/>
        <p:txBody>
          <a:bodyPr/>
          <a:lstStyle/>
          <a:p>
            <a:fld id="{AEA40C51-784D-42D5-9FF9-B57B9C13CA83}" type="datetime1">
              <a:rPr lang="nl-NL" smtClean="0"/>
              <a:t>22-4-2016</a:t>
            </a:fld>
            <a:endParaRPr lang="nl-NL"/>
          </a:p>
        </p:txBody>
      </p:sp>
      <p:sp>
        <p:nvSpPr>
          <p:cNvPr id="17" name="Footer Placeholder 16"/>
          <p:cNvSpPr>
            <a:spLocks noGrp="1"/>
          </p:cNvSpPr>
          <p:nvPr>
            <p:ph type="ftr" sz="quarter" idx="11"/>
          </p:nvPr>
        </p:nvSpPr>
        <p:spPr/>
        <p:txBody>
          <a:bodyPr/>
          <a:lstStyle/>
          <a:p>
            <a:endParaRPr lang="nl-NL"/>
          </a:p>
        </p:txBody>
      </p:sp>
      <p:sp>
        <p:nvSpPr>
          <p:cNvPr id="18" name="Slide Number Placeholder 17"/>
          <p:cNvSpPr>
            <a:spLocks noGrp="1"/>
          </p:cNvSpPr>
          <p:nvPr>
            <p:ph type="sldNum" sz="quarter" idx="12"/>
          </p:nvPr>
        </p:nvSpPr>
        <p:spPr/>
        <p:txBody>
          <a:bodyPr/>
          <a:lstStyle/>
          <a:p>
            <a:fld id="{ACFCEC01-6D95-4CF7-BF53-551A01AB9FF4}" type="slidenum">
              <a:rPr lang="nl-NL" smtClean="0"/>
              <a:t>‹#›</a:t>
            </a:fld>
            <a:endParaRPr lang="nl-NL"/>
          </a:p>
        </p:txBody>
      </p:sp>
    </p:spTree>
    <p:extLst>
      <p:ext uri="{BB962C8B-B14F-4D97-AF65-F5344CB8AC3E}">
        <p14:creationId xmlns:p14="http://schemas.microsoft.com/office/powerpoint/2010/main" val="2837449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smtClean="0"/>
              <a:t>CLICK TO EDIT TITLE</a:t>
            </a:r>
            <a:endParaRPr lang="nl-NL" dirty="0"/>
          </a:p>
        </p:txBody>
      </p:sp>
      <p:sp>
        <p:nvSpPr>
          <p:cNvPr id="3" name="Tijdelijke aanduiding voor inhoud 2"/>
          <p:cNvSpPr>
            <a:spLocks noGrp="1"/>
          </p:cNvSpPr>
          <p:nvPr>
            <p:ph sz="half" idx="1"/>
          </p:nvPr>
        </p:nvSpPr>
        <p:spPr>
          <a:xfrm>
            <a:off x="855132" y="1600200"/>
            <a:ext cx="3640668" cy="4525963"/>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Tijdelijke aanduiding voor inhoud 3"/>
          <p:cNvSpPr>
            <a:spLocks noGrp="1"/>
          </p:cNvSpPr>
          <p:nvPr>
            <p:ph sz="half" idx="2"/>
          </p:nvPr>
        </p:nvSpPr>
        <p:spPr>
          <a:xfrm>
            <a:off x="5046132" y="1600201"/>
            <a:ext cx="3640668" cy="4421088"/>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12" name="Date Placeholder 11"/>
          <p:cNvSpPr>
            <a:spLocks noGrp="1"/>
          </p:cNvSpPr>
          <p:nvPr>
            <p:ph type="dt" sz="half" idx="10"/>
          </p:nvPr>
        </p:nvSpPr>
        <p:spPr/>
        <p:txBody>
          <a:bodyPr/>
          <a:lstStyle/>
          <a:p>
            <a:fld id="{2AC37F30-B340-4448-AE0F-E8E2268212E1}" type="datetime1">
              <a:rPr lang="nl-NL" smtClean="0"/>
              <a:t>22-4-2016</a:t>
            </a:fld>
            <a:endParaRPr lang="nl-NL"/>
          </a:p>
        </p:txBody>
      </p:sp>
      <p:sp>
        <p:nvSpPr>
          <p:cNvPr id="13" name="Footer Placeholder 12"/>
          <p:cNvSpPr>
            <a:spLocks noGrp="1"/>
          </p:cNvSpPr>
          <p:nvPr>
            <p:ph type="ftr" sz="quarter" idx="11"/>
          </p:nvPr>
        </p:nvSpPr>
        <p:spPr/>
        <p:txBody>
          <a:bodyPr/>
          <a:lstStyle/>
          <a:p>
            <a:endParaRPr lang="nl-NL"/>
          </a:p>
        </p:txBody>
      </p:sp>
      <p:sp>
        <p:nvSpPr>
          <p:cNvPr id="14" name="Slide Number Placeholder 13"/>
          <p:cNvSpPr>
            <a:spLocks noGrp="1"/>
          </p:cNvSpPr>
          <p:nvPr>
            <p:ph type="sldNum" sz="quarter" idx="12"/>
          </p:nvPr>
        </p:nvSpPr>
        <p:spPr/>
        <p:txBody>
          <a:bodyPr/>
          <a:lstStyle/>
          <a:p>
            <a:fld id="{ACFCEC01-6D95-4CF7-BF53-551A01AB9FF4}" type="slidenum">
              <a:rPr lang="nl-NL" smtClean="0"/>
              <a:t>‹#›</a:t>
            </a:fld>
            <a:endParaRPr lang="nl-NL"/>
          </a:p>
        </p:txBody>
      </p:sp>
    </p:spTree>
    <p:extLst>
      <p:ext uri="{BB962C8B-B14F-4D97-AF65-F5344CB8AC3E}">
        <p14:creationId xmlns:p14="http://schemas.microsoft.com/office/powerpoint/2010/main" val="256739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92288" y="4800600"/>
            <a:ext cx="5486400" cy="566738"/>
          </a:xfrm>
        </p:spPr>
        <p:txBody>
          <a:bodyPr anchor="b"/>
          <a:lstStyle>
            <a:lvl1pPr algn="l">
              <a:defRPr sz="2000" b="1"/>
            </a:lvl1pPr>
          </a:lstStyle>
          <a:p>
            <a:r>
              <a:rPr lang="en-US" dirty="0" smtClean="0"/>
              <a:t>CLICK TO EDIT TITLE</a:t>
            </a:r>
            <a:endParaRPr lang="nl-NL" dirty="0"/>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nl-NL"/>
          </a:p>
        </p:txBody>
      </p:sp>
      <p:sp>
        <p:nvSpPr>
          <p:cNvPr id="4" name="Tijdelijke aanduiding voor tekst 3"/>
          <p:cNvSpPr>
            <a:spLocks noGrp="1"/>
          </p:cNvSpPr>
          <p:nvPr>
            <p:ph type="body" sz="half" idx="2" hasCustomPrompt="1"/>
          </p:nvPr>
        </p:nvSpPr>
        <p:spPr>
          <a:xfrm>
            <a:off x="1792288" y="5367338"/>
            <a:ext cx="5486400" cy="7259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12" name="Date Placeholder 11"/>
          <p:cNvSpPr>
            <a:spLocks noGrp="1"/>
          </p:cNvSpPr>
          <p:nvPr>
            <p:ph type="dt" sz="half" idx="10"/>
          </p:nvPr>
        </p:nvSpPr>
        <p:spPr/>
        <p:txBody>
          <a:bodyPr/>
          <a:lstStyle/>
          <a:p>
            <a:fld id="{A17D551E-BCEE-4DA8-96EA-5EE309827A91}" type="datetime1">
              <a:rPr lang="nl-NL" smtClean="0"/>
              <a:t>22-4-2016</a:t>
            </a:fld>
            <a:endParaRPr lang="nl-NL"/>
          </a:p>
        </p:txBody>
      </p:sp>
      <p:sp>
        <p:nvSpPr>
          <p:cNvPr id="13" name="Footer Placeholder 12"/>
          <p:cNvSpPr>
            <a:spLocks noGrp="1"/>
          </p:cNvSpPr>
          <p:nvPr>
            <p:ph type="ftr" sz="quarter" idx="11"/>
          </p:nvPr>
        </p:nvSpPr>
        <p:spPr/>
        <p:txBody>
          <a:bodyPr/>
          <a:lstStyle/>
          <a:p>
            <a:endParaRPr lang="nl-NL"/>
          </a:p>
        </p:txBody>
      </p:sp>
      <p:sp>
        <p:nvSpPr>
          <p:cNvPr id="14" name="Slide Number Placeholder 13"/>
          <p:cNvSpPr>
            <a:spLocks noGrp="1"/>
          </p:cNvSpPr>
          <p:nvPr>
            <p:ph type="sldNum" sz="quarter" idx="12"/>
          </p:nvPr>
        </p:nvSpPr>
        <p:spPr/>
        <p:txBody>
          <a:bodyPr/>
          <a:lstStyle/>
          <a:p>
            <a:fld id="{ACFCEC01-6D95-4CF7-BF53-551A01AB9FF4}" type="slidenum">
              <a:rPr lang="nl-NL" smtClean="0"/>
              <a:t>‹#›</a:t>
            </a:fld>
            <a:endParaRPr lang="nl-NL"/>
          </a:p>
        </p:txBody>
      </p:sp>
    </p:spTree>
    <p:extLst>
      <p:ext uri="{BB962C8B-B14F-4D97-AF65-F5344CB8AC3E}">
        <p14:creationId xmlns:p14="http://schemas.microsoft.com/office/powerpoint/2010/main" val="20635039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Afbeelding 3" descr="VALID_TEMPLATE POWERPOINT_1024x768 PX_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9" name="Titel 1"/>
          <p:cNvSpPr txBox="1">
            <a:spLocks/>
          </p:cNvSpPr>
          <p:nvPr/>
        </p:nvSpPr>
        <p:spPr>
          <a:xfrm>
            <a:off x="0" y="2409825"/>
            <a:ext cx="9144000" cy="1470025"/>
          </a:xfrm>
          <a:prstGeom prst="rect">
            <a:avLst/>
          </a:prstGeom>
        </p:spPr>
        <p:txBody>
          <a:bodyPr/>
          <a:lstStyle>
            <a:lvl1pPr algn="ctr" defTabSz="457200" rtl="0" eaLnBrk="1" latinLnBrk="0" hangingPunct="1">
              <a:spcBef>
                <a:spcPct val="0"/>
              </a:spcBef>
              <a:buNone/>
              <a:defRPr sz="4400" kern="1200" baseline="0">
                <a:solidFill>
                  <a:schemeClr val="bg1"/>
                </a:solidFill>
                <a:latin typeface="+mj-lt"/>
                <a:ea typeface="+mj-ea"/>
                <a:cs typeface="+mj-cs"/>
              </a:defRPr>
            </a:lvl1pPr>
          </a:lstStyle>
          <a:p>
            <a:endParaRPr lang="nl-NL" dirty="0"/>
          </a:p>
        </p:txBody>
      </p:sp>
      <p:sp>
        <p:nvSpPr>
          <p:cNvPr id="10" name="Subtitel 2"/>
          <p:cNvSpPr txBox="1">
            <a:spLocks/>
          </p:cNvSpPr>
          <p:nvPr/>
        </p:nvSpPr>
        <p:spPr>
          <a:xfrm>
            <a:off x="1371600" y="3204615"/>
            <a:ext cx="6400800" cy="448733"/>
          </a:xfrm>
          <a:prstGeom prst="rect">
            <a:avLst/>
          </a:prstGeom>
        </p:spPr>
        <p:txBody>
          <a:bodyPr>
            <a:normAutofit lnSpcReduction="10000"/>
          </a:bodyPr>
          <a:lstStyle>
            <a:lvl1pPr marL="0" indent="0" algn="ctr" defTabSz="457200" rtl="0" eaLnBrk="1" latinLnBrk="0" hangingPunct="1">
              <a:spcBef>
                <a:spcPct val="20000"/>
              </a:spcBef>
              <a:buFont typeface="Arial"/>
              <a:buNone/>
              <a:defRPr sz="2400" kern="1200">
                <a:solidFill>
                  <a:srgbClr val="FFFFFF"/>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nl-NL" dirty="0"/>
          </a:p>
        </p:txBody>
      </p:sp>
    </p:spTree>
    <p:extLst>
      <p:ext uri="{BB962C8B-B14F-4D97-AF65-F5344CB8AC3E}">
        <p14:creationId xmlns:p14="http://schemas.microsoft.com/office/powerpoint/2010/main" val="3623941050"/>
      </p:ext>
    </p:extLst>
  </p:cSld>
  <p:clrMap bg1="lt1" tx1="dk1" bg2="lt2" tx2="dk2" accent1="accent1" accent2="accent2" accent3="accent3" accent4="accent4" accent5="accent5" accent6="accent6" hlink="hlink" folHlink="folHlink"/>
  <p:sldLayoutIdLst>
    <p:sldLayoutId id="2147483669" r:id="rId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Afbeelding 6" descr="VALID_TEMPLATE POWERPOINT_1024x768 PX_2.png"/>
          <p:cNvPicPr>
            <a:picLocks noChangeAspect="1"/>
          </p:cNvPicPr>
          <p:nvPr/>
        </p:nvPicPr>
        <p:blipFill rotWithShape="1">
          <a:blip r:embed="rId6">
            <a:extLst>
              <a:ext uri="{28A0092B-C50C-407E-A947-70E740481C1C}">
                <a14:useLocalDpi xmlns:a14="http://schemas.microsoft.com/office/drawing/2010/main" val="0"/>
              </a:ext>
            </a:extLst>
          </a:blip>
          <a:srcRect l="2517" t="1140" r="-895" b="-1571"/>
          <a:stretch/>
        </p:blipFill>
        <p:spPr>
          <a:xfrm>
            <a:off x="-1" y="71919"/>
            <a:ext cx="9236468" cy="6893959"/>
          </a:xfrm>
          <a:prstGeom prst="rect">
            <a:avLst/>
          </a:prstGeom>
        </p:spPr>
      </p:pic>
      <p:sp>
        <p:nvSpPr>
          <p:cNvPr id="2" name="Tijdelijke aanduiding voor titel 1"/>
          <p:cNvSpPr>
            <a:spLocks noGrp="1"/>
          </p:cNvSpPr>
          <p:nvPr>
            <p:ph type="title"/>
          </p:nvPr>
        </p:nvSpPr>
        <p:spPr>
          <a:xfrm>
            <a:off x="855132" y="274638"/>
            <a:ext cx="7831668" cy="1143000"/>
          </a:xfrm>
          <a:prstGeom prst="rect">
            <a:avLst/>
          </a:prstGeom>
        </p:spPr>
        <p:txBody>
          <a:bodyPr vert="horz" lIns="91440" tIns="45720" rIns="91440" bIns="45720" rtlCol="0" anchor="ctr">
            <a:normAutofit/>
          </a:bodyPr>
          <a:lstStyle/>
          <a:p>
            <a:r>
              <a:rPr lang="nl-NL" dirty="0" smtClean="0"/>
              <a:t>TITELSTIJL VAN MODEL BEWERKEN</a:t>
            </a:r>
            <a:endParaRPr lang="nl-NL" dirty="0"/>
          </a:p>
        </p:txBody>
      </p:sp>
      <p:sp>
        <p:nvSpPr>
          <p:cNvPr id="3" name="Tijdelijke aanduiding voor tekst 2"/>
          <p:cNvSpPr>
            <a:spLocks noGrp="1"/>
          </p:cNvSpPr>
          <p:nvPr>
            <p:ph type="body" idx="1"/>
          </p:nvPr>
        </p:nvSpPr>
        <p:spPr>
          <a:xfrm>
            <a:off x="855132" y="1600201"/>
            <a:ext cx="7831668" cy="4421088"/>
          </a:xfrm>
          <a:prstGeom prst="rect">
            <a:avLst/>
          </a:prstGeom>
        </p:spPr>
        <p:txBody>
          <a:bodyPr vert="horz" lIns="91440" tIns="45720" rIns="91440" bIns="45720" rtlCol="0">
            <a:normAutofit/>
          </a:bodyPr>
          <a:lstStyle/>
          <a:p>
            <a:pPr lvl="0"/>
            <a:r>
              <a:rPr lang="nl-NL" dirty="0" smtClean="0"/>
              <a:t>Klik om de tekststijl van het model te bewerken</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5528A-8CDB-4069-B994-49220A63F14E}" type="datetime1">
              <a:rPr lang="nl-NL" smtClean="0"/>
              <a:t>22-4-2016</a:t>
            </a:fld>
            <a:endParaRPr lang="nl-NL"/>
          </a:p>
        </p:txBody>
      </p:sp>
      <p:sp>
        <p:nvSpPr>
          <p:cNvPr id="6" name="Footer Placeholder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8"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FCEC01-6D95-4CF7-BF53-551A01AB9FF4}" type="slidenum">
              <a:rPr lang="nl-NL" smtClean="0"/>
              <a:t>‹#›</a:t>
            </a:fld>
            <a:endParaRPr lang="nl-NL"/>
          </a:p>
        </p:txBody>
      </p:sp>
    </p:spTree>
    <p:extLst>
      <p:ext uri="{BB962C8B-B14F-4D97-AF65-F5344CB8AC3E}">
        <p14:creationId xmlns:p14="http://schemas.microsoft.com/office/powerpoint/2010/main" val="274176277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Lst>
  <p:hf sldNum="0" hdr="0" ftr="0" dt="0"/>
  <p:txStyles>
    <p:titleStyle>
      <a:lvl1pPr algn="l" defTabSz="457200" rtl="0" eaLnBrk="1" latinLnBrk="0" hangingPunct="1">
        <a:spcBef>
          <a:spcPct val="0"/>
        </a:spcBef>
        <a:buNone/>
        <a:defRPr sz="3200" b="1" kern="1200">
          <a:solidFill>
            <a:srgbClr val="283681"/>
          </a:solidFill>
          <a:latin typeface="+mj-lt"/>
          <a:ea typeface="+mj-ea"/>
          <a:cs typeface="+mj-cs"/>
        </a:defRPr>
      </a:lvl1pPr>
    </p:titleStyle>
    <p:bodyStyle>
      <a:lvl1pPr marL="342900" indent="-342900" algn="l" defTabSz="457200" rtl="0" eaLnBrk="1" latinLnBrk="0" hangingPunct="1">
        <a:spcBef>
          <a:spcPct val="20000"/>
        </a:spcBef>
        <a:buSzPct val="100000"/>
        <a:buFontTx/>
        <a:buBlip>
          <a:blip r:embed="rId7"/>
        </a:buBlip>
        <a:defRPr sz="2400" kern="1200">
          <a:solidFill>
            <a:srgbClr val="28368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rgbClr val="28368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28368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rgbClr val="28368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rgbClr val="28368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valid-my.sharepoint.com/personal/ben_van_zanten_valid_nl/Documents/Opleiding/PowerShell?e=5%3A296eb362ae22476a917e09d3bc26a84f"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err="1" smtClean="0"/>
              <a:t>PowerShell</a:t>
            </a:r>
            <a:r>
              <a:rPr lang="nl-NL" dirty="0" smtClean="0"/>
              <a:t/>
            </a:r>
            <a:br>
              <a:rPr lang="nl-NL" dirty="0" smtClean="0"/>
            </a:br>
            <a:r>
              <a:rPr lang="nl-NL" dirty="0" smtClean="0"/>
              <a:t>Een introductie - 2</a:t>
            </a:r>
            <a:endParaRPr lang="nl-NL" dirty="0"/>
          </a:p>
        </p:txBody>
      </p:sp>
      <p:sp>
        <p:nvSpPr>
          <p:cNvPr id="3" name="Title 1"/>
          <p:cNvSpPr txBox="1">
            <a:spLocks/>
          </p:cNvSpPr>
          <p:nvPr/>
        </p:nvSpPr>
        <p:spPr>
          <a:xfrm>
            <a:off x="611560" y="4365104"/>
            <a:ext cx="7484368" cy="1154275"/>
          </a:xfrm>
          <a:prstGeom prst="rect">
            <a:avLst/>
          </a:prstGeom>
        </p:spPr>
        <p:txBody>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r>
              <a:rPr lang="nl-NL" sz="2800" dirty="0" smtClean="0"/>
              <a:t>Ben van Zanten</a:t>
            </a:r>
          </a:p>
          <a:p>
            <a:pPr algn="l"/>
            <a:r>
              <a:rPr lang="nl-NL" sz="1800" dirty="0" smtClean="0"/>
              <a:t>Technical Consultant</a:t>
            </a:r>
            <a:endParaRPr lang="nl-NL" sz="1800" dirty="0"/>
          </a:p>
        </p:txBody>
      </p:sp>
    </p:spTree>
    <p:extLst>
      <p:ext uri="{BB962C8B-B14F-4D97-AF65-F5344CB8AC3E}">
        <p14:creationId xmlns:p14="http://schemas.microsoft.com/office/powerpoint/2010/main" val="3388202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Bypassing</a:t>
            </a:r>
            <a:r>
              <a:rPr lang="nl-NL" dirty="0" smtClean="0"/>
              <a:t> </a:t>
            </a:r>
            <a:r>
              <a:rPr lang="nl-NL" dirty="0" err="1" smtClean="0"/>
              <a:t>ExecutionPolicy</a:t>
            </a:r>
            <a:endParaRPr lang="en-US" dirty="0"/>
          </a:p>
        </p:txBody>
      </p:sp>
      <p:sp>
        <p:nvSpPr>
          <p:cNvPr id="3" name="Content Placeholder 2"/>
          <p:cNvSpPr>
            <a:spLocks noGrp="1"/>
          </p:cNvSpPr>
          <p:nvPr>
            <p:ph idx="1"/>
          </p:nvPr>
        </p:nvSpPr>
        <p:spPr/>
        <p:txBody>
          <a:bodyPr>
            <a:normAutofit/>
          </a:bodyPr>
          <a:lstStyle/>
          <a:p>
            <a:r>
              <a:rPr lang="nl-NL" dirty="0" smtClean="0"/>
              <a:t>Set-</a:t>
            </a:r>
            <a:r>
              <a:rPr lang="nl-NL" dirty="0" err="1" smtClean="0"/>
              <a:t>ExecutionPolicy</a:t>
            </a:r>
            <a:endParaRPr lang="nl-NL" dirty="0" smtClean="0"/>
          </a:p>
          <a:p>
            <a:r>
              <a:rPr lang="nl-NL" dirty="0" smtClean="0"/>
              <a:t>Copy / Past </a:t>
            </a:r>
            <a:r>
              <a:rPr lang="nl-NL" dirty="0" err="1" smtClean="0"/>
              <a:t>text</a:t>
            </a:r>
            <a:r>
              <a:rPr lang="nl-NL" dirty="0" smtClean="0"/>
              <a:t> in PS console</a:t>
            </a:r>
          </a:p>
          <a:p>
            <a:r>
              <a:rPr lang="nl-NL" dirty="0" smtClean="0"/>
              <a:t>Read tekst | pipe </a:t>
            </a:r>
            <a:r>
              <a:rPr lang="nl-NL" dirty="0" err="1" smtClean="0"/>
              <a:t>to</a:t>
            </a:r>
            <a:r>
              <a:rPr lang="nl-NL" dirty="0" smtClean="0"/>
              <a:t> powershell   or </a:t>
            </a:r>
            <a:r>
              <a:rPr lang="nl-NL" dirty="0" err="1" smtClean="0"/>
              <a:t>to</a:t>
            </a:r>
            <a:r>
              <a:rPr lang="nl-NL" dirty="0" smtClean="0"/>
              <a:t> </a:t>
            </a:r>
            <a:r>
              <a:rPr lang="nl-NL" dirty="0" err="1" smtClean="0"/>
              <a:t>Invoke-expression</a:t>
            </a:r>
            <a:endParaRPr lang="nl-NL" dirty="0" smtClean="0"/>
          </a:p>
          <a:p>
            <a:r>
              <a:rPr lang="en-US" dirty="0" smtClean="0"/>
              <a:t>Run new PS with alternate </a:t>
            </a:r>
            <a:r>
              <a:rPr lang="en-US" dirty="0" err="1" smtClean="0"/>
              <a:t>ExecutionPolicy</a:t>
            </a:r>
            <a:r>
              <a:rPr lang="en-US" dirty="0" smtClean="0"/>
              <a:t/>
            </a:r>
            <a:br>
              <a:rPr lang="en-US" dirty="0" smtClean="0"/>
            </a:br>
            <a:r>
              <a:rPr lang="en-US" dirty="0" smtClean="0"/>
              <a:t>PowerShell.exe </a:t>
            </a:r>
            <a:r>
              <a:rPr lang="en-US" dirty="0"/>
              <a:t>-</a:t>
            </a:r>
            <a:r>
              <a:rPr lang="en-US" dirty="0" err="1"/>
              <a:t>ExecutionPolicy</a:t>
            </a:r>
            <a:r>
              <a:rPr lang="en-US" dirty="0"/>
              <a:t> Bypass -File .runme.ps1</a:t>
            </a:r>
          </a:p>
          <a:p>
            <a:endParaRPr lang="nl-NL" dirty="0" smtClean="0"/>
          </a:p>
          <a:p>
            <a:r>
              <a:rPr lang="en-US" dirty="0" smtClean="0"/>
              <a:t>https</a:t>
            </a:r>
            <a:r>
              <a:rPr lang="en-US" dirty="0"/>
              <a:t>://blog.netspi.com/15-ways-to-bypass-the-powershell-execution-policy/</a:t>
            </a:r>
          </a:p>
          <a:p>
            <a:endParaRPr lang="en-US" dirty="0"/>
          </a:p>
        </p:txBody>
      </p:sp>
    </p:spTree>
    <p:extLst>
      <p:ext uri="{BB962C8B-B14F-4D97-AF65-F5344CB8AC3E}">
        <p14:creationId xmlns:p14="http://schemas.microsoft.com/office/powerpoint/2010/main" val="1835015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LAB : PowerShell security</a:t>
            </a:r>
            <a:endParaRPr lang="en-US" dirty="0"/>
          </a:p>
        </p:txBody>
      </p:sp>
      <p:sp>
        <p:nvSpPr>
          <p:cNvPr id="3" name="Tijdelijke aanduiding voor inhoud 2"/>
          <p:cNvSpPr>
            <a:spLocks noGrp="1"/>
          </p:cNvSpPr>
          <p:nvPr>
            <p:ph idx="1"/>
          </p:nvPr>
        </p:nvSpPr>
        <p:spPr/>
        <p:txBody>
          <a:bodyPr/>
          <a:lstStyle/>
          <a:p>
            <a:r>
              <a:rPr lang="nl-NL" dirty="0" smtClean="0"/>
              <a:t>Bekijk je </a:t>
            </a:r>
            <a:r>
              <a:rPr lang="nl-NL" dirty="0" err="1" smtClean="0"/>
              <a:t>locale</a:t>
            </a:r>
            <a:r>
              <a:rPr lang="nl-NL" dirty="0" smtClean="0"/>
              <a:t> </a:t>
            </a:r>
            <a:r>
              <a:rPr lang="nl-NL" dirty="0" err="1" smtClean="0"/>
              <a:t>ExecutionPolicy</a:t>
            </a:r>
            <a:r>
              <a:rPr lang="nl-NL" dirty="0" smtClean="0"/>
              <a:t>, Zet </a:t>
            </a:r>
            <a:r>
              <a:rPr lang="nl-NL" dirty="0" err="1" smtClean="0"/>
              <a:t>evt</a:t>
            </a:r>
            <a:r>
              <a:rPr lang="nl-NL" dirty="0" smtClean="0"/>
              <a:t> op </a:t>
            </a:r>
            <a:r>
              <a:rPr lang="nl-NL" dirty="0" err="1" smtClean="0"/>
              <a:t>restricted</a:t>
            </a:r>
            <a:endParaRPr lang="nl-NL" dirty="0" smtClean="0"/>
          </a:p>
          <a:p>
            <a:pPr lvl="1">
              <a:lnSpc>
                <a:spcPct val="90000"/>
              </a:lnSpc>
              <a:buFont typeface="Wingdings" panose="05000000000000000000" pitchFamily="2" charset="2"/>
              <a:buChar char="Ø"/>
            </a:pPr>
            <a:r>
              <a:rPr lang="en-US" sz="1900" dirty="0" smtClean="0">
                <a:latin typeface="Lucida Console" panose="020B0609040504020204" pitchFamily="49" charset="0"/>
              </a:rPr>
              <a:t>Set-</a:t>
            </a:r>
            <a:r>
              <a:rPr lang="en-US" sz="1900" dirty="0" err="1" smtClean="0">
                <a:latin typeface="Lucida Console" panose="020B0609040504020204" pitchFamily="49" charset="0"/>
              </a:rPr>
              <a:t>ExecutionPolicy</a:t>
            </a:r>
            <a:r>
              <a:rPr lang="en-US" sz="1900" dirty="0" smtClean="0">
                <a:latin typeface="Lucida Console" panose="020B0609040504020204" pitchFamily="49" charset="0"/>
              </a:rPr>
              <a:t> Restricted -Force</a:t>
            </a:r>
            <a:endParaRPr lang="en-US" sz="1900" dirty="0">
              <a:latin typeface="Lucida Console" panose="020B0609040504020204" pitchFamily="49" charset="0"/>
            </a:endParaRPr>
          </a:p>
          <a:p>
            <a:r>
              <a:rPr lang="nl-NL" dirty="0" smtClean="0"/>
              <a:t>Creëer een mini-script, probeer hem uit te voeren</a:t>
            </a:r>
          </a:p>
          <a:p>
            <a:pPr lvl="1">
              <a:lnSpc>
                <a:spcPct val="90000"/>
              </a:lnSpc>
              <a:buFont typeface="Wingdings" panose="05000000000000000000" pitchFamily="2" charset="2"/>
              <a:buChar char="Ø"/>
            </a:pPr>
            <a:r>
              <a:rPr lang="en-US" sz="1900" dirty="0" smtClean="0">
                <a:latin typeface="Lucida Console" panose="020B0609040504020204" pitchFamily="49" charset="0"/>
              </a:rPr>
              <a:t>MD </a:t>
            </a:r>
            <a:r>
              <a:rPr lang="en-US" sz="1900" dirty="0">
                <a:latin typeface="Lucida Console" panose="020B0609040504020204" pitchFamily="49" charset="0"/>
              </a:rPr>
              <a:t>C:\Temp</a:t>
            </a:r>
          </a:p>
          <a:p>
            <a:pPr lvl="1">
              <a:lnSpc>
                <a:spcPct val="90000"/>
              </a:lnSpc>
              <a:buFont typeface="Wingdings" panose="05000000000000000000" pitchFamily="2" charset="2"/>
              <a:buChar char="Ø"/>
            </a:pPr>
            <a:r>
              <a:rPr lang="en-US" sz="1900" dirty="0">
                <a:latin typeface="Lucida Console" panose="020B0609040504020204" pitchFamily="49" charset="0"/>
              </a:rPr>
              <a:t>CD C:\Temp</a:t>
            </a:r>
          </a:p>
          <a:p>
            <a:pPr lvl="1">
              <a:lnSpc>
                <a:spcPct val="90000"/>
              </a:lnSpc>
              <a:buFont typeface="Wingdings" panose="05000000000000000000" pitchFamily="2" charset="2"/>
              <a:buChar char="Ø"/>
            </a:pPr>
            <a:r>
              <a:rPr lang="en-US" sz="1900" dirty="0">
                <a:latin typeface="Lucida Console" panose="020B0609040504020204" pitchFamily="49" charset="0"/>
              </a:rPr>
              <a:t>Echo </a:t>
            </a:r>
            <a:r>
              <a:rPr lang="en-US" sz="1900" dirty="0" smtClean="0">
                <a:latin typeface="Lucida Console" panose="020B0609040504020204" pitchFamily="49" charset="0"/>
              </a:rPr>
              <a:t>'Get-Date' </a:t>
            </a:r>
            <a:r>
              <a:rPr lang="en-US" sz="1900" dirty="0">
                <a:latin typeface="Lucida Console" panose="020B0609040504020204" pitchFamily="49" charset="0"/>
              </a:rPr>
              <a:t>&gt; </a:t>
            </a:r>
            <a:r>
              <a:rPr lang="en-US" sz="1900" dirty="0" smtClean="0">
                <a:latin typeface="Lucida Console" panose="020B0609040504020204" pitchFamily="49" charset="0"/>
              </a:rPr>
              <a:t>Datum.ps1</a:t>
            </a:r>
            <a:endParaRPr lang="en-US" sz="1900" dirty="0">
              <a:latin typeface="Lucida Console" panose="020B0609040504020204" pitchFamily="49" charset="0"/>
            </a:endParaRPr>
          </a:p>
          <a:p>
            <a:pPr lvl="1">
              <a:lnSpc>
                <a:spcPct val="90000"/>
              </a:lnSpc>
              <a:buFont typeface="Wingdings" panose="05000000000000000000" pitchFamily="2" charset="2"/>
              <a:buChar char="Ø"/>
            </a:pPr>
            <a:r>
              <a:rPr lang="en-US" sz="1900" dirty="0" smtClean="0">
                <a:latin typeface="Lucida Console" panose="020B0609040504020204" pitchFamily="49" charset="0"/>
              </a:rPr>
              <a:t>.\Datum.ps1</a:t>
            </a:r>
          </a:p>
          <a:p>
            <a:pPr>
              <a:lnSpc>
                <a:spcPct val="90000"/>
              </a:lnSpc>
            </a:pPr>
            <a:r>
              <a:rPr lang="nl-NL" dirty="0"/>
              <a:t>Zet je </a:t>
            </a:r>
            <a:r>
              <a:rPr lang="nl-NL" dirty="0" err="1"/>
              <a:t>executionpolicy</a:t>
            </a:r>
            <a:r>
              <a:rPr lang="nl-NL" dirty="0"/>
              <a:t> op </a:t>
            </a:r>
            <a:r>
              <a:rPr lang="nl-NL" dirty="0" err="1"/>
              <a:t>RemoteSigned</a:t>
            </a:r>
            <a:r>
              <a:rPr lang="nl-NL" dirty="0"/>
              <a:t>, probeer het script opnieuw</a:t>
            </a:r>
          </a:p>
          <a:p>
            <a:pPr lvl="1">
              <a:lnSpc>
                <a:spcPct val="90000"/>
              </a:lnSpc>
              <a:buFont typeface="Wingdings" panose="05000000000000000000" pitchFamily="2" charset="2"/>
              <a:buChar char="Ø"/>
            </a:pPr>
            <a:r>
              <a:rPr lang="en-US" sz="1900" dirty="0" smtClean="0">
                <a:latin typeface="Lucida Console" panose="020B0609040504020204" pitchFamily="49" charset="0"/>
              </a:rPr>
              <a:t>Set-</a:t>
            </a:r>
            <a:r>
              <a:rPr lang="en-US" sz="1900" dirty="0" err="1" smtClean="0">
                <a:latin typeface="Lucida Console" panose="020B0609040504020204" pitchFamily="49" charset="0"/>
              </a:rPr>
              <a:t>ExecutionPolicy</a:t>
            </a:r>
            <a:r>
              <a:rPr lang="en-US" sz="1900" dirty="0" smtClean="0">
                <a:latin typeface="Lucida Console" panose="020B0609040504020204" pitchFamily="49" charset="0"/>
              </a:rPr>
              <a:t> </a:t>
            </a:r>
            <a:r>
              <a:rPr lang="en-US" sz="1900" dirty="0" err="1" smtClean="0">
                <a:latin typeface="Lucida Console" panose="020B0609040504020204" pitchFamily="49" charset="0"/>
              </a:rPr>
              <a:t>RemoteSigned</a:t>
            </a:r>
            <a:r>
              <a:rPr lang="en-US" sz="1900" dirty="0" smtClean="0">
                <a:latin typeface="Lucida Console" panose="020B0609040504020204" pitchFamily="49" charset="0"/>
              </a:rPr>
              <a:t> -Force</a:t>
            </a:r>
            <a:endParaRPr lang="en-US" sz="1900" dirty="0">
              <a:latin typeface="Lucida Console" panose="020B0609040504020204" pitchFamily="49" charset="0"/>
            </a:endParaRPr>
          </a:p>
          <a:p>
            <a:pPr lvl="1">
              <a:lnSpc>
                <a:spcPct val="90000"/>
              </a:lnSpc>
              <a:buFont typeface="Wingdings" panose="05000000000000000000" pitchFamily="2" charset="2"/>
              <a:buChar char="Ø"/>
            </a:pPr>
            <a:r>
              <a:rPr lang="en-US" sz="1900" dirty="0" smtClean="0">
                <a:latin typeface="Lucida Console" panose="020B0609040504020204" pitchFamily="49" charset="0"/>
              </a:rPr>
              <a:t>.\Datum.ps1</a:t>
            </a:r>
          </a:p>
          <a:p>
            <a:pPr>
              <a:lnSpc>
                <a:spcPct val="90000"/>
              </a:lnSpc>
            </a:pPr>
            <a:r>
              <a:rPr lang="en-US" dirty="0" err="1"/>
              <a:t>Vanuit</a:t>
            </a:r>
            <a:r>
              <a:rPr lang="en-US" dirty="0"/>
              <a:t> de Explorer, </a:t>
            </a:r>
            <a:r>
              <a:rPr lang="en-US" dirty="0" err="1"/>
              <a:t>dubbelklik</a:t>
            </a:r>
            <a:r>
              <a:rPr lang="en-US" dirty="0"/>
              <a:t> op je script in C:\Temp</a:t>
            </a:r>
          </a:p>
          <a:p>
            <a:endParaRPr lang="en-US" dirty="0"/>
          </a:p>
        </p:txBody>
      </p:sp>
    </p:spTree>
    <p:extLst>
      <p:ext uri="{BB962C8B-B14F-4D97-AF65-F5344CB8AC3E}">
        <p14:creationId xmlns:p14="http://schemas.microsoft.com/office/powerpoint/2010/main" val="700265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default file </a:t>
            </a:r>
            <a:r>
              <a:rPr lang="en-US" dirty="0" err="1" smtClean="0"/>
              <a:t>extensies</a:t>
            </a:r>
            <a:r>
              <a:rPr lang="en-US" dirty="0" smtClean="0"/>
              <a:t>	</a:t>
            </a:r>
            <a:endParaRPr lang="en-US" dirty="0"/>
          </a:p>
        </p:txBody>
      </p:sp>
      <p:sp>
        <p:nvSpPr>
          <p:cNvPr id="3" name="Content Placeholder 2"/>
          <p:cNvSpPr>
            <a:spLocks noGrp="1"/>
          </p:cNvSpPr>
          <p:nvPr>
            <p:ph idx="1"/>
          </p:nvPr>
        </p:nvSpPr>
        <p:spPr/>
        <p:txBody>
          <a:bodyPr/>
          <a:lstStyle/>
          <a:p>
            <a:r>
              <a:rPr lang="en-US" dirty="0" smtClean="0"/>
              <a:t>.ps1  Default </a:t>
            </a:r>
            <a:r>
              <a:rPr lang="en-US" dirty="0" err="1" smtClean="0"/>
              <a:t>extensie</a:t>
            </a:r>
            <a:r>
              <a:rPr lang="en-US" dirty="0" smtClean="0"/>
              <a:t> PowerShell script</a:t>
            </a:r>
          </a:p>
          <a:p>
            <a:r>
              <a:rPr lang="en-US" dirty="0" smtClean="0"/>
              <a:t>.psd1 PowerShell Data file</a:t>
            </a:r>
          </a:p>
          <a:p>
            <a:r>
              <a:rPr lang="en-US" dirty="0" smtClean="0"/>
              <a:t>.psm1 PowerShell module file</a:t>
            </a:r>
          </a:p>
          <a:p>
            <a:r>
              <a:rPr lang="en-US" dirty="0" smtClean="0"/>
              <a:t>.ps1xml PowerShell format &amp; type definitions</a:t>
            </a:r>
          </a:p>
          <a:p>
            <a:r>
              <a:rPr lang="en-US" dirty="0" smtClean="0"/>
              <a:t>.</a:t>
            </a:r>
            <a:r>
              <a:rPr lang="en-US" dirty="0" err="1" smtClean="0"/>
              <a:t>clixml</a:t>
            </a:r>
            <a:r>
              <a:rPr lang="en-US" dirty="0" smtClean="0"/>
              <a:t> PowerShell serialized data</a:t>
            </a:r>
          </a:p>
          <a:p>
            <a:r>
              <a:rPr lang="en-US" dirty="0" smtClean="0"/>
              <a:t>.psc1 PowerShell console file</a:t>
            </a:r>
          </a:p>
          <a:p>
            <a:r>
              <a:rPr lang="en-US" dirty="0" smtClean="0"/>
              <a:t>.</a:t>
            </a:r>
            <a:r>
              <a:rPr lang="en-US" dirty="0" err="1" smtClean="0"/>
              <a:t>pssc</a:t>
            </a:r>
            <a:r>
              <a:rPr lang="en-US" dirty="0" smtClean="0"/>
              <a:t> PowerShell session configuration file</a:t>
            </a:r>
            <a:endParaRPr lang="en-US" dirty="0"/>
          </a:p>
        </p:txBody>
      </p:sp>
    </p:spTree>
    <p:extLst>
      <p:ext uri="{BB962C8B-B14F-4D97-AF65-F5344CB8AC3E}">
        <p14:creationId xmlns:p14="http://schemas.microsoft.com/office/powerpoint/2010/main" val="3498476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Paradigm</a:t>
            </a:r>
            <a:endParaRPr lang="en-US" dirty="0"/>
          </a:p>
        </p:txBody>
      </p:sp>
      <p:sp>
        <p:nvSpPr>
          <p:cNvPr id="3" name="Content Placeholder 2"/>
          <p:cNvSpPr>
            <a:spLocks noGrp="1"/>
          </p:cNvSpPr>
          <p:nvPr>
            <p:ph idx="1"/>
          </p:nvPr>
        </p:nvSpPr>
        <p:spPr/>
        <p:txBody>
          <a:bodyPr/>
          <a:lstStyle/>
          <a:p>
            <a:r>
              <a:rPr lang="en-US" dirty="0" smtClean="0"/>
              <a:t>PowerShell is an object based management engine</a:t>
            </a:r>
            <a:br>
              <a:rPr lang="en-US" dirty="0" smtClean="0"/>
            </a:br>
            <a:r>
              <a:rPr lang="en-US" dirty="0" smtClean="0"/>
              <a:t>based on the .</a:t>
            </a:r>
            <a:r>
              <a:rPr lang="en-US" smtClean="0"/>
              <a:t>NET Framework</a:t>
            </a:r>
            <a:endParaRPr lang="en-US" dirty="0" smtClean="0"/>
          </a:p>
          <a:p>
            <a:r>
              <a:rPr lang="en-US" dirty="0" err="1" smtClean="0"/>
              <a:t>CmdLets</a:t>
            </a:r>
            <a:r>
              <a:rPr lang="en-US" dirty="0" smtClean="0"/>
              <a:t> work with objects in the pipeline</a:t>
            </a:r>
          </a:p>
          <a:p>
            <a:pPr lvl="1"/>
            <a:r>
              <a:rPr lang="en-US" dirty="0" smtClean="0"/>
              <a:t>No text parsing</a:t>
            </a:r>
          </a:p>
          <a:p>
            <a:pPr marL="457200" lvl="1" indent="0">
              <a:buNone/>
            </a:pPr>
            <a:endParaRPr lang="en-US" dirty="0"/>
          </a:p>
        </p:txBody>
      </p:sp>
    </p:spTree>
    <p:extLst>
      <p:ext uri="{BB962C8B-B14F-4D97-AF65-F5344CB8AC3E}">
        <p14:creationId xmlns:p14="http://schemas.microsoft.com/office/powerpoint/2010/main" val="1122214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Objecten</a:t>
            </a:r>
            <a:endParaRPr lang="en-US" dirty="0"/>
          </a:p>
        </p:txBody>
      </p:sp>
      <p:sp>
        <p:nvSpPr>
          <p:cNvPr id="3" name="Content Placeholder 2"/>
          <p:cNvSpPr>
            <a:spLocks noGrp="1"/>
          </p:cNvSpPr>
          <p:nvPr>
            <p:ph idx="1"/>
          </p:nvPr>
        </p:nvSpPr>
        <p:spPr/>
        <p:txBody>
          <a:bodyPr/>
          <a:lstStyle/>
          <a:p>
            <a:r>
              <a:rPr lang="en-US" dirty="0" smtClean="0"/>
              <a:t>Class  (Type)</a:t>
            </a:r>
          </a:p>
          <a:p>
            <a:pPr lvl="1"/>
            <a:r>
              <a:rPr lang="en-US" dirty="0" err="1" smtClean="0"/>
              <a:t>blauwdruk</a:t>
            </a:r>
            <a:endParaRPr lang="en-US" dirty="0" smtClean="0"/>
          </a:p>
          <a:p>
            <a:r>
              <a:rPr lang="en-US" dirty="0" smtClean="0"/>
              <a:t>Instance (Object)</a:t>
            </a:r>
          </a:p>
          <a:p>
            <a:pPr lvl="1"/>
            <a:r>
              <a:rPr lang="en-US" dirty="0" err="1" smtClean="0"/>
              <a:t>Een</a:t>
            </a:r>
            <a:r>
              <a:rPr lang="en-US" dirty="0" smtClean="0"/>
              <a:t> object </a:t>
            </a:r>
            <a:r>
              <a:rPr lang="en-US" dirty="0" err="1" smtClean="0"/>
              <a:t>zelf</a:t>
            </a:r>
            <a:endParaRPr lang="en-US" dirty="0" smtClean="0"/>
          </a:p>
          <a:p>
            <a:pPr lvl="1"/>
            <a:r>
              <a:rPr lang="en-US" dirty="0" err="1" smtClean="0"/>
              <a:t>Er</a:t>
            </a:r>
            <a:r>
              <a:rPr lang="en-US" dirty="0" smtClean="0"/>
              <a:t> </a:t>
            </a:r>
            <a:r>
              <a:rPr lang="en-US" dirty="0" err="1" smtClean="0"/>
              <a:t>kunnen</a:t>
            </a:r>
            <a:r>
              <a:rPr lang="en-US" dirty="0" smtClean="0"/>
              <a:t> </a:t>
            </a:r>
            <a:r>
              <a:rPr lang="en-US" dirty="0" err="1" smtClean="0"/>
              <a:t>meerdere</a:t>
            </a:r>
            <a:r>
              <a:rPr lang="en-US" dirty="0" smtClean="0"/>
              <a:t> instances </a:t>
            </a:r>
            <a:r>
              <a:rPr lang="en-US" dirty="0" err="1" smtClean="0"/>
              <a:t>zijn</a:t>
            </a:r>
            <a:endParaRPr lang="en-US" dirty="0" smtClean="0"/>
          </a:p>
          <a:p>
            <a:pPr lvl="1"/>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980728"/>
            <a:ext cx="2762250" cy="165735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3933056"/>
            <a:ext cx="2466975" cy="184785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8375" y="4077371"/>
            <a:ext cx="2638425" cy="173355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7782" y="4058174"/>
            <a:ext cx="2581275" cy="177165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29861" y="3903458"/>
            <a:ext cx="5387788" cy="2693894"/>
          </a:xfrm>
          <a:prstGeom prst="rect">
            <a:avLst/>
          </a:prstGeom>
        </p:spPr>
      </p:pic>
    </p:spTree>
    <p:extLst>
      <p:ext uri="{BB962C8B-B14F-4D97-AF65-F5344CB8AC3E}">
        <p14:creationId xmlns:p14="http://schemas.microsoft.com/office/powerpoint/2010/main" val="421822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a:t>
            </a:r>
            <a:r>
              <a:rPr lang="en-US" dirty="0" err="1" smtClean="0"/>
              <a:t>definitie</a:t>
            </a:r>
            <a:r>
              <a:rPr lang="en-US" dirty="0" smtClean="0"/>
              <a:t>)</a:t>
            </a:r>
            <a:endParaRPr lang="en-US" dirty="0"/>
          </a:p>
        </p:txBody>
      </p:sp>
      <p:sp>
        <p:nvSpPr>
          <p:cNvPr id="3" name="Content Placeholder 2"/>
          <p:cNvSpPr>
            <a:spLocks noGrp="1"/>
          </p:cNvSpPr>
          <p:nvPr>
            <p:ph idx="1"/>
          </p:nvPr>
        </p:nvSpPr>
        <p:spPr>
          <a:xfrm>
            <a:off x="855132" y="1096145"/>
            <a:ext cx="7831668" cy="4421087"/>
          </a:xfrm>
        </p:spPr>
        <p:txBody>
          <a:bodyPr>
            <a:normAutofit/>
          </a:bodyPr>
          <a:lstStyle/>
          <a:p>
            <a:r>
              <a:rPr lang="en-US" dirty="0" err="1" smtClean="0"/>
              <a:t>Een</a:t>
            </a:r>
            <a:r>
              <a:rPr lang="en-US" dirty="0" smtClean="0"/>
              <a:t> software construct met members</a:t>
            </a:r>
          </a:p>
          <a:p>
            <a:pPr lvl="1"/>
            <a:r>
              <a:rPr lang="en-US" dirty="0" smtClean="0"/>
              <a:t>Properties</a:t>
            </a:r>
          </a:p>
          <a:p>
            <a:pPr lvl="1"/>
            <a:r>
              <a:rPr lang="en-US" dirty="0" smtClean="0"/>
              <a:t>Methods</a:t>
            </a:r>
          </a:p>
          <a:p>
            <a:pPr lvl="1"/>
            <a:r>
              <a:rPr lang="en-US" dirty="0" smtClean="0"/>
              <a:t>Events</a:t>
            </a:r>
          </a:p>
        </p:txBody>
      </p:sp>
      <p:graphicFrame>
        <p:nvGraphicFramePr>
          <p:cNvPr id="4" name="Table 3"/>
          <p:cNvGraphicFramePr>
            <a:graphicFrameLocks noGrp="1"/>
          </p:cNvGraphicFramePr>
          <p:nvPr>
            <p:extLst>
              <p:ext uri="{D42A27DB-BD31-4B8C-83A1-F6EECF244321}">
                <p14:modId xmlns:p14="http://schemas.microsoft.com/office/powerpoint/2010/main" val="1797871232"/>
              </p:ext>
            </p:extLst>
          </p:nvPr>
        </p:nvGraphicFramePr>
        <p:xfrm>
          <a:off x="213761" y="1988840"/>
          <a:ext cx="8904312" cy="4878478"/>
        </p:xfrm>
        <a:graphic>
          <a:graphicData uri="http://schemas.openxmlformats.org/drawingml/2006/table">
            <a:tbl>
              <a:tblPr firstRow="1" bandRow="1">
                <a:tableStyleId>{5C22544A-7EE6-4342-B048-85BDC9FD1C3A}</a:tableStyleId>
              </a:tblPr>
              <a:tblGrid>
                <a:gridCol w="4452156"/>
                <a:gridCol w="4452156"/>
              </a:tblGrid>
              <a:tr h="230540">
                <a:tc>
                  <a:txBody>
                    <a:bodyPr/>
                    <a:lstStyle/>
                    <a:p>
                      <a:r>
                        <a:rPr lang="en-US" dirty="0" smtClean="0"/>
                        <a:t>Properties</a:t>
                      </a:r>
                      <a:endParaRPr lang="en-US" dirty="0"/>
                    </a:p>
                  </a:txBody>
                  <a:tcPr/>
                </a:tc>
                <a:tc>
                  <a:txBody>
                    <a:bodyPr/>
                    <a:lstStyle/>
                    <a:p>
                      <a:r>
                        <a:rPr lang="en-US" dirty="0" smtClean="0"/>
                        <a:t>Methods</a:t>
                      </a:r>
                      <a:endParaRPr lang="en-US" dirty="0"/>
                    </a:p>
                  </a:txBody>
                  <a:tcPr/>
                </a:tc>
              </a:tr>
              <a:tr h="230540">
                <a:tc gridSpan="2">
                  <a:txBody>
                    <a:bodyPr/>
                    <a:lstStyle/>
                    <a:p>
                      <a:r>
                        <a:rPr lang="en-US" dirty="0" err="1" smtClean="0"/>
                        <a:t>Fiets</a:t>
                      </a:r>
                      <a:endParaRPr lang="en-US" dirty="0"/>
                    </a:p>
                  </a:txBody>
                  <a:tcPr/>
                </a:tc>
                <a:tc hMerge="1">
                  <a:txBody>
                    <a:bodyPr/>
                    <a:lstStyle/>
                    <a:p>
                      <a:endParaRPr lang="en-US" dirty="0"/>
                    </a:p>
                  </a:txBody>
                  <a:tcPr/>
                </a:tc>
              </a:tr>
              <a:tr h="568454">
                <a:tc>
                  <a:txBody>
                    <a:bodyPr/>
                    <a:lstStyle/>
                    <a:p>
                      <a:r>
                        <a:rPr lang="en-US" dirty="0" smtClean="0"/>
                        <a:t>Frame,</a:t>
                      </a:r>
                      <a:r>
                        <a:rPr lang="en-US" baseline="0" dirty="0" smtClean="0"/>
                        <a:t> </a:t>
                      </a:r>
                      <a:r>
                        <a:rPr lang="en-US" baseline="0" dirty="0" err="1" smtClean="0"/>
                        <a:t>voorlicht</a:t>
                      </a:r>
                      <a:r>
                        <a:rPr lang="en-US" baseline="0" dirty="0" smtClean="0"/>
                        <a:t>, </a:t>
                      </a:r>
                      <a:r>
                        <a:rPr lang="en-US" baseline="0" dirty="0" err="1" smtClean="0"/>
                        <a:t>achterlicht</a:t>
                      </a:r>
                      <a:r>
                        <a:rPr lang="en-US" baseline="0" dirty="0" smtClean="0"/>
                        <a:t>, trappers, </a:t>
                      </a:r>
                      <a:r>
                        <a:rPr lang="en-US" baseline="0" dirty="0" err="1" smtClean="0"/>
                        <a:t>wielen</a:t>
                      </a:r>
                      <a:r>
                        <a:rPr lang="en-US" baseline="0" dirty="0" smtClean="0"/>
                        <a:t>, </a:t>
                      </a:r>
                      <a:r>
                        <a:rPr lang="en-US" baseline="0" dirty="0" err="1" smtClean="0"/>
                        <a:t>serienr</a:t>
                      </a:r>
                      <a:r>
                        <a:rPr lang="en-US" baseline="0" dirty="0" smtClean="0"/>
                        <a:t>, </a:t>
                      </a:r>
                      <a:r>
                        <a:rPr lang="en-US" baseline="0" dirty="0" err="1" smtClean="0"/>
                        <a:t>kleur</a:t>
                      </a:r>
                      <a:r>
                        <a:rPr lang="en-US" baseline="0" dirty="0" smtClean="0"/>
                        <a:t>, </a:t>
                      </a:r>
                      <a:r>
                        <a:rPr lang="en-US" baseline="0" dirty="0" err="1" smtClean="0"/>
                        <a:t>eigenaar</a:t>
                      </a:r>
                      <a:endParaRPr lang="en-US" dirty="0"/>
                    </a:p>
                  </a:txBody>
                  <a:tcPr/>
                </a:tc>
                <a:tc>
                  <a:txBody>
                    <a:bodyPr/>
                    <a:lstStyle/>
                    <a:p>
                      <a:r>
                        <a:rPr lang="en-US" dirty="0" smtClean="0"/>
                        <a:t>Ga harder,</a:t>
                      </a:r>
                      <a:r>
                        <a:rPr lang="en-US" baseline="0" dirty="0" smtClean="0"/>
                        <a:t> </a:t>
                      </a:r>
                      <a:r>
                        <a:rPr lang="en-US" baseline="0" dirty="0" err="1" smtClean="0"/>
                        <a:t>zachter</a:t>
                      </a:r>
                      <a:r>
                        <a:rPr lang="en-US" baseline="0" dirty="0" smtClean="0"/>
                        <a:t>, </a:t>
                      </a:r>
                      <a:r>
                        <a:rPr lang="en-US" baseline="0" dirty="0" err="1" smtClean="0"/>
                        <a:t>Zet</a:t>
                      </a:r>
                      <a:r>
                        <a:rPr lang="en-US" baseline="0" dirty="0" smtClean="0"/>
                        <a:t> </a:t>
                      </a:r>
                      <a:r>
                        <a:rPr lang="en-US" baseline="0" dirty="0" err="1" smtClean="0"/>
                        <a:t>licht</a:t>
                      </a:r>
                      <a:r>
                        <a:rPr lang="en-US" baseline="0" dirty="0" smtClean="0"/>
                        <a:t> </a:t>
                      </a:r>
                      <a:r>
                        <a:rPr lang="en-US" baseline="0" dirty="0" err="1" smtClean="0"/>
                        <a:t>aan</a:t>
                      </a:r>
                      <a:r>
                        <a:rPr lang="en-US" baseline="0" dirty="0" smtClean="0"/>
                        <a:t> / </a:t>
                      </a:r>
                      <a:r>
                        <a:rPr lang="en-US" baseline="0" dirty="0" err="1" smtClean="0"/>
                        <a:t>zet</a:t>
                      </a:r>
                      <a:r>
                        <a:rPr lang="en-US" baseline="0" dirty="0" smtClean="0"/>
                        <a:t> </a:t>
                      </a:r>
                      <a:r>
                        <a:rPr lang="en-US" baseline="0" dirty="0" err="1" smtClean="0"/>
                        <a:t>licht</a:t>
                      </a:r>
                      <a:r>
                        <a:rPr lang="en-US" baseline="0" dirty="0" smtClean="0"/>
                        <a:t> </a:t>
                      </a:r>
                      <a:r>
                        <a:rPr lang="en-US" baseline="0" dirty="0" err="1" smtClean="0"/>
                        <a:t>uit</a:t>
                      </a:r>
                      <a:endParaRPr lang="en-US" baseline="0" dirty="0" smtClean="0"/>
                    </a:p>
                    <a:p>
                      <a:r>
                        <a:rPr lang="en-US" baseline="0" dirty="0" smtClean="0"/>
                        <a:t>Change owner (</a:t>
                      </a:r>
                      <a:r>
                        <a:rPr lang="en-US" baseline="0" dirty="0" err="1" smtClean="0"/>
                        <a:t>verkoop</a:t>
                      </a:r>
                      <a:r>
                        <a:rPr lang="en-US" baseline="0" dirty="0" smtClean="0"/>
                        <a:t>)</a:t>
                      </a:r>
                      <a:endParaRPr lang="en-US" dirty="0"/>
                    </a:p>
                  </a:txBody>
                  <a:tcPr/>
                </a:tc>
              </a:tr>
              <a:tr h="230540">
                <a:tc gridSpan="2">
                  <a:txBody>
                    <a:bodyPr/>
                    <a:lstStyle/>
                    <a:p>
                      <a:r>
                        <a:rPr lang="en-US" dirty="0" smtClean="0"/>
                        <a:t>Auto</a:t>
                      </a:r>
                      <a:endParaRPr lang="en-US" dirty="0"/>
                    </a:p>
                  </a:txBody>
                  <a:tcPr/>
                </a:tc>
                <a:tc hMerge="1">
                  <a:txBody>
                    <a:bodyPr/>
                    <a:lstStyle/>
                    <a:p>
                      <a:endParaRPr lang="en-US" dirty="0"/>
                    </a:p>
                  </a:txBody>
                  <a:tcPr/>
                </a:tc>
              </a:tr>
              <a:tr h="738990">
                <a:tc>
                  <a:txBody>
                    <a:bodyPr/>
                    <a:lstStyle/>
                    <a:p>
                      <a:r>
                        <a:rPr lang="en-US" dirty="0" err="1" smtClean="0"/>
                        <a:t>Carosserie</a:t>
                      </a:r>
                      <a:r>
                        <a:rPr lang="en-US" dirty="0" smtClean="0"/>
                        <a:t>, ramen, </a:t>
                      </a:r>
                      <a:r>
                        <a:rPr lang="en-US" dirty="0" err="1" smtClean="0"/>
                        <a:t>wielen</a:t>
                      </a:r>
                      <a:r>
                        <a:rPr lang="en-US" baseline="0" dirty="0" smtClean="0"/>
                        <a:t>, </a:t>
                      </a:r>
                      <a:r>
                        <a:rPr lang="en-US" baseline="0" dirty="0" err="1" smtClean="0"/>
                        <a:t>serienr</a:t>
                      </a:r>
                      <a:r>
                        <a:rPr lang="en-US" baseline="0" dirty="0" smtClean="0"/>
                        <a:t>, </a:t>
                      </a:r>
                      <a:r>
                        <a:rPr lang="en-US" baseline="0" dirty="0" err="1" smtClean="0"/>
                        <a:t>kleur</a:t>
                      </a:r>
                      <a:r>
                        <a:rPr lang="en-US" baseline="0" dirty="0" smtClean="0"/>
                        <a:t>, </a:t>
                      </a:r>
                      <a:r>
                        <a:rPr lang="en-US" baseline="0" dirty="0" err="1" smtClean="0"/>
                        <a:t>kenteken</a:t>
                      </a:r>
                      <a:r>
                        <a:rPr lang="en-US" baseline="0" dirty="0" smtClean="0"/>
                        <a:t>, </a:t>
                      </a:r>
                      <a:r>
                        <a:rPr lang="en-US" baseline="0" dirty="0" err="1" smtClean="0"/>
                        <a:t>eigenaar</a:t>
                      </a:r>
                      <a:endParaRPr lang="en-US" dirty="0"/>
                    </a:p>
                  </a:txBody>
                  <a:tcPr/>
                </a:tc>
                <a:tc>
                  <a:txBody>
                    <a:bodyPr/>
                    <a:lstStyle/>
                    <a:p>
                      <a:r>
                        <a:rPr lang="en-US" dirty="0" smtClean="0"/>
                        <a:t>Ga harder, </a:t>
                      </a:r>
                      <a:r>
                        <a:rPr lang="en-US" dirty="0" err="1" smtClean="0"/>
                        <a:t>zachter</a:t>
                      </a:r>
                      <a:r>
                        <a:rPr lang="en-US" dirty="0" smtClean="0"/>
                        <a:t>, </a:t>
                      </a:r>
                      <a:r>
                        <a:rPr lang="en-US" dirty="0" err="1" smtClean="0"/>
                        <a:t>Zet</a:t>
                      </a:r>
                      <a:r>
                        <a:rPr lang="en-US" dirty="0" smtClean="0"/>
                        <a:t> </a:t>
                      </a:r>
                      <a:r>
                        <a:rPr lang="en-US" dirty="0" err="1" smtClean="0"/>
                        <a:t>licht</a:t>
                      </a:r>
                      <a:r>
                        <a:rPr lang="en-US" dirty="0" smtClean="0"/>
                        <a:t> </a:t>
                      </a:r>
                      <a:r>
                        <a:rPr lang="en-US" dirty="0" err="1" smtClean="0"/>
                        <a:t>aan</a:t>
                      </a:r>
                      <a:r>
                        <a:rPr lang="en-US" dirty="0" smtClean="0"/>
                        <a:t> / </a:t>
                      </a:r>
                      <a:r>
                        <a:rPr lang="en-US" dirty="0" err="1" smtClean="0"/>
                        <a:t>zet</a:t>
                      </a:r>
                      <a:r>
                        <a:rPr lang="en-US" dirty="0" smtClean="0"/>
                        <a:t> </a:t>
                      </a:r>
                      <a:r>
                        <a:rPr lang="en-US" dirty="0" err="1" smtClean="0"/>
                        <a:t>licht</a:t>
                      </a:r>
                      <a:r>
                        <a:rPr lang="en-US" dirty="0" smtClean="0"/>
                        <a:t> </a:t>
                      </a:r>
                      <a:r>
                        <a:rPr lang="en-US" dirty="0" err="1" smtClean="0"/>
                        <a:t>uit</a:t>
                      </a:r>
                      <a:endParaRPr lang="en-US" dirty="0" smtClean="0"/>
                    </a:p>
                    <a:p>
                      <a:r>
                        <a:rPr lang="en-US" dirty="0" err="1" smtClean="0"/>
                        <a:t>Deur</a:t>
                      </a:r>
                      <a:r>
                        <a:rPr lang="en-US" dirty="0" smtClean="0"/>
                        <a:t> open, </a:t>
                      </a:r>
                      <a:r>
                        <a:rPr lang="en-US" dirty="0" err="1" smtClean="0"/>
                        <a:t>dicht</a:t>
                      </a:r>
                      <a:endParaRPr lang="en-US" dirty="0" smtClean="0"/>
                    </a:p>
                    <a:p>
                      <a:r>
                        <a:rPr lang="en-US" dirty="0" smtClean="0"/>
                        <a:t>Change</a:t>
                      </a:r>
                      <a:r>
                        <a:rPr lang="en-US" baseline="0" dirty="0" smtClean="0"/>
                        <a:t> owner (</a:t>
                      </a:r>
                      <a:r>
                        <a:rPr lang="en-US" baseline="0" dirty="0" err="1" smtClean="0"/>
                        <a:t>verkoop</a:t>
                      </a:r>
                      <a:r>
                        <a:rPr lang="en-US" baseline="0" dirty="0" smtClean="0"/>
                        <a:t>)</a:t>
                      </a:r>
                      <a:endParaRPr lang="en-US" dirty="0" smtClean="0"/>
                    </a:p>
                  </a:txBody>
                  <a:tcPr/>
                </a:tc>
              </a:tr>
              <a:tr h="230540">
                <a:tc gridSpan="2">
                  <a:txBody>
                    <a:bodyPr/>
                    <a:lstStyle/>
                    <a:p>
                      <a:r>
                        <a:rPr lang="en-US" dirty="0" smtClean="0"/>
                        <a:t>File</a:t>
                      </a:r>
                      <a:endParaRPr lang="en-US" dirty="0"/>
                    </a:p>
                  </a:txBody>
                  <a:tcPr/>
                </a:tc>
                <a:tc hMerge="1">
                  <a:txBody>
                    <a:bodyPr/>
                    <a:lstStyle/>
                    <a:p>
                      <a:endParaRPr lang="en-US" dirty="0"/>
                    </a:p>
                  </a:txBody>
                  <a:tcPr/>
                </a:tc>
              </a:tr>
              <a:tr h="397918">
                <a:tc>
                  <a:txBody>
                    <a:bodyPr/>
                    <a:lstStyle/>
                    <a:p>
                      <a:r>
                        <a:rPr lang="en-US" dirty="0" smtClean="0"/>
                        <a:t>Name,</a:t>
                      </a:r>
                      <a:r>
                        <a:rPr lang="en-US" baseline="0" dirty="0" smtClean="0"/>
                        <a:t> size, Creation date, modify date</a:t>
                      </a:r>
                      <a:endParaRPr lang="en-US" dirty="0"/>
                    </a:p>
                  </a:txBody>
                  <a:tcPr/>
                </a:tc>
                <a:tc>
                  <a:txBody>
                    <a:bodyPr/>
                    <a:lstStyle/>
                    <a:p>
                      <a:r>
                        <a:rPr lang="en-US" dirty="0" smtClean="0"/>
                        <a:t>Delete, Copy,</a:t>
                      </a:r>
                      <a:r>
                        <a:rPr lang="en-US" baseline="0" dirty="0" smtClean="0"/>
                        <a:t> Move, Open, close</a:t>
                      </a:r>
                      <a:endParaRPr lang="en-US" dirty="0"/>
                    </a:p>
                  </a:txBody>
                  <a:tcPr/>
                </a:tc>
              </a:tr>
              <a:tr h="230540">
                <a:tc gridSpan="2">
                  <a:txBody>
                    <a:bodyPr/>
                    <a:lstStyle/>
                    <a:p>
                      <a:r>
                        <a:rPr lang="en-US" dirty="0" smtClean="0"/>
                        <a:t>Service</a:t>
                      </a:r>
                      <a:endParaRPr lang="en-US" dirty="0"/>
                    </a:p>
                  </a:txBody>
                  <a:tcPr/>
                </a:tc>
                <a:tc hMerge="1">
                  <a:txBody>
                    <a:bodyPr/>
                    <a:lstStyle/>
                    <a:p>
                      <a:endParaRPr lang="en-US" dirty="0"/>
                    </a:p>
                  </a:txBody>
                  <a:tcPr/>
                </a:tc>
              </a:tr>
              <a:tr h="230540">
                <a:tc>
                  <a:txBody>
                    <a:bodyPr/>
                    <a:lstStyle/>
                    <a:p>
                      <a:r>
                        <a:rPr lang="en-US" dirty="0" smtClean="0"/>
                        <a:t>Name, </a:t>
                      </a:r>
                      <a:r>
                        <a:rPr lang="en-US" dirty="0" err="1" smtClean="0"/>
                        <a:t>CanStop</a:t>
                      </a:r>
                      <a:r>
                        <a:rPr lang="en-US" dirty="0" smtClean="0"/>
                        <a:t>, Status, </a:t>
                      </a:r>
                      <a:r>
                        <a:rPr lang="en-US" dirty="0" err="1" smtClean="0"/>
                        <a:t>ServicesDependedOn</a:t>
                      </a:r>
                      <a:endParaRPr lang="en-US" dirty="0"/>
                    </a:p>
                  </a:txBody>
                  <a:tcPr/>
                </a:tc>
                <a:tc>
                  <a:txBody>
                    <a:bodyPr/>
                    <a:lstStyle/>
                    <a:p>
                      <a:r>
                        <a:rPr lang="en-US" dirty="0" smtClean="0"/>
                        <a:t>Close, Pause,</a:t>
                      </a:r>
                      <a:r>
                        <a:rPr lang="en-US" baseline="0" dirty="0" smtClean="0"/>
                        <a:t> Start, Stop, Continue</a:t>
                      </a:r>
                      <a:endParaRPr lang="en-US" dirty="0"/>
                    </a:p>
                  </a:txBody>
                  <a:tcPr/>
                </a:tc>
              </a:tr>
              <a:tr h="230540">
                <a:tc gridSpan="2">
                  <a:txBody>
                    <a:bodyPr/>
                    <a:lstStyle/>
                    <a:p>
                      <a:r>
                        <a:rPr lang="en-US" dirty="0" smtClean="0"/>
                        <a:t>Process</a:t>
                      </a:r>
                      <a:endParaRPr lang="en-US" dirty="0"/>
                    </a:p>
                  </a:txBody>
                  <a:tcPr/>
                </a:tc>
                <a:tc hMerge="1">
                  <a:txBody>
                    <a:bodyPr/>
                    <a:lstStyle/>
                    <a:p>
                      <a:endParaRPr lang="en-US" dirty="0"/>
                    </a:p>
                  </a:txBody>
                  <a:tcPr/>
                </a:tc>
              </a:tr>
              <a:tr h="230540">
                <a:tc>
                  <a:txBody>
                    <a:bodyPr/>
                    <a:lstStyle/>
                    <a:p>
                      <a:r>
                        <a:rPr lang="en-US" dirty="0" smtClean="0"/>
                        <a:t>Name, Handles, working set, priority,</a:t>
                      </a:r>
                      <a:endParaRPr lang="en-US" dirty="0"/>
                    </a:p>
                  </a:txBody>
                  <a:tcPr/>
                </a:tc>
                <a:tc>
                  <a:txBody>
                    <a:bodyPr/>
                    <a:lstStyle/>
                    <a:p>
                      <a:r>
                        <a:rPr lang="en-US" dirty="0" smtClean="0"/>
                        <a:t>Kill,</a:t>
                      </a:r>
                      <a:r>
                        <a:rPr lang="en-US" baseline="0" dirty="0" smtClean="0"/>
                        <a:t> Start, close, Refresh, </a:t>
                      </a:r>
                      <a:r>
                        <a:rPr lang="en-US" baseline="0" dirty="0" err="1" smtClean="0"/>
                        <a:t>Waitforexit</a:t>
                      </a:r>
                      <a:endParaRPr lang="en-US" dirty="0"/>
                    </a:p>
                  </a:txBody>
                  <a:tcPr/>
                </a:tc>
              </a:tr>
            </a:tbl>
          </a:graphicData>
        </a:graphic>
      </p:graphicFrame>
    </p:spTree>
    <p:extLst>
      <p:ext uri="{BB962C8B-B14F-4D97-AF65-F5344CB8AC3E}">
        <p14:creationId xmlns:p14="http://schemas.microsoft.com/office/powerpoint/2010/main" val="67968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pipeline</a:t>
            </a:r>
            <a:endParaRPr lang="en-US" dirty="0"/>
          </a:p>
        </p:txBody>
      </p:sp>
      <p:sp>
        <p:nvSpPr>
          <p:cNvPr id="3" name="Content Placeholder 2"/>
          <p:cNvSpPr>
            <a:spLocks noGrp="1"/>
          </p:cNvSpPr>
          <p:nvPr>
            <p:ph idx="1"/>
          </p:nvPr>
        </p:nvSpPr>
        <p:spPr>
          <a:xfrm>
            <a:off x="395536" y="1268760"/>
            <a:ext cx="8496944" cy="2188839"/>
          </a:xfrm>
        </p:spPr>
        <p:txBody>
          <a:bodyPr>
            <a:normAutofit/>
          </a:bodyPr>
          <a:lstStyle/>
          <a:p>
            <a:r>
              <a:rPr lang="en-US" sz="2000" dirty="0" smtClean="0"/>
              <a:t>Get data | Process data | format data | output data</a:t>
            </a:r>
          </a:p>
          <a:p>
            <a:r>
              <a:rPr lang="en-US" sz="2000" dirty="0" err="1"/>
              <a:t>Objecten</a:t>
            </a:r>
            <a:r>
              <a:rPr lang="en-US" sz="2000" dirty="0"/>
              <a:t> </a:t>
            </a:r>
            <a:r>
              <a:rPr lang="en-US" sz="2000" dirty="0" err="1"/>
              <a:t>worden</a:t>
            </a:r>
            <a:r>
              <a:rPr lang="en-US" sz="2000" dirty="0"/>
              <a:t> ‘op de pipeline’ </a:t>
            </a:r>
            <a:r>
              <a:rPr lang="en-US" sz="2000" dirty="0" err="1"/>
              <a:t>gezet</a:t>
            </a:r>
            <a:r>
              <a:rPr lang="en-US" sz="2000" dirty="0"/>
              <a:t>, </a:t>
            </a:r>
            <a:r>
              <a:rPr lang="en-US" sz="2000" dirty="0" err="1"/>
              <a:t>geprocessed</a:t>
            </a:r>
            <a:r>
              <a:rPr lang="en-US" sz="2000" dirty="0"/>
              <a:t> door </a:t>
            </a:r>
            <a:r>
              <a:rPr lang="en-US" sz="2000" dirty="0" err="1"/>
              <a:t>volgende</a:t>
            </a:r>
            <a:r>
              <a:rPr lang="en-US" sz="2000" dirty="0"/>
              <a:t> </a:t>
            </a:r>
            <a:r>
              <a:rPr lang="en-US" sz="2000" dirty="0" err="1"/>
              <a:t>CmdLets</a:t>
            </a:r>
            <a:endParaRPr lang="en-US" sz="2000" dirty="0"/>
          </a:p>
          <a:p>
            <a:r>
              <a:rPr lang="en-US" sz="2000" dirty="0" smtClean="0"/>
              <a:t>Get-Process | where { $_.Handles –</a:t>
            </a:r>
            <a:r>
              <a:rPr lang="en-US" sz="2000" dirty="0" err="1" smtClean="0"/>
              <a:t>gt</a:t>
            </a:r>
            <a:r>
              <a:rPr lang="en-US" sz="2000" dirty="0" smtClean="0"/>
              <a:t> 500 } | Sort handles | Format-Table</a:t>
            </a:r>
          </a:p>
          <a:p>
            <a:endParaRPr lang="en-US" sz="2000" dirty="0"/>
          </a:p>
        </p:txBody>
      </p:sp>
      <p:sp>
        <p:nvSpPr>
          <p:cNvPr id="4" name="Rectangle 3"/>
          <p:cNvSpPr/>
          <p:nvPr/>
        </p:nvSpPr>
        <p:spPr>
          <a:xfrm>
            <a:off x="467544" y="5733256"/>
            <a:ext cx="8064896"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Windows PowerShell Pipeline Processor</a:t>
            </a:r>
            <a:endParaRPr lang="en-US" dirty="0"/>
          </a:p>
        </p:txBody>
      </p:sp>
      <p:sp>
        <p:nvSpPr>
          <p:cNvPr id="5" name="Rectangle 4"/>
          <p:cNvSpPr/>
          <p:nvPr/>
        </p:nvSpPr>
        <p:spPr>
          <a:xfrm>
            <a:off x="611560" y="2636912"/>
            <a:ext cx="1152128" cy="2808312"/>
          </a:xfrm>
          <a:prstGeom prst="rect">
            <a:avLst/>
          </a:prstGeom>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dirty="0" smtClean="0"/>
              <a:t>Get-Process </a:t>
            </a:r>
            <a:r>
              <a:rPr lang="en-US" dirty="0" err="1" smtClean="0"/>
              <a:t>CmdLet</a:t>
            </a:r>
            <a:endParaRPr lang="en-US" dirty="0"/>
          </a:p>
        </p:txBody>
      </p:sp>
      <p:sp>
        <p:nvSpPr>
          <p:cNvPr id="6" name="Rectangle 5"/>
          <p:cNvSpPr/>
          <p:nvPr/>
        </p:nvSpPr>
        <p:spPr>
          <a:xfrm>
            <a:off x="2251103" y="2636912"/>
            <a:ext cx="1152128" cy="2808312"/>
          </a:xfrm>
          <a:prstGeom prst="rect">
            <a:avLst/>
          </a:prstGeom>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dirty="0" smtClean="0"/>
              <a:t>Where-Object </a:t>
            </a:r>
            <a:r>
              <a:rPr lang="en-US" dirty="0" err="1" smtClean="0"/>
              <a:t>CmdLet</a:t>
            </a:r>
            <a:endParaRPr lang="en-US" dirty="0"/>
          </a:p>
        </p:txBody>
      </p:sp>
      <p:sp>
        <p:nvSpPr>
          <p:cNvPr id="7" name="Rectangle 6"/>
          <p:cNvSpPr/>
          <p:nvPr/>
        </p:nvSpPr>
        <p:spPr>
          <a:xfrm>
            <a:off x="3892617" y="2636912"/>
            <a:ext cx="1152128" cy="2808312"/>
          </a:xfrm>
          <a:prstGeom prst="rect">
            <a:avLst/>
          </a:prstGeom>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dirty="0" smtClean="0"/>
              <a:t>Sort-Object </a:t>
            </a:r>
            <a:r>
              <a:rPr lang="en-US" dirty="0" err="1" smtClean="0"/>
              <a:t>CmdLet</a:t>
            </a:r>
            <a:endParaRPr lang="en-US" dirty="0"/>
          </a:p>
        </p:txBody>
      </p:sp>
      <p:sp>
        <p:nvSpPr>
          <p:cNvPr id="8" name="Rectangle 7"/>
          <p:cNvSpPr/>
          <p:nvPr/>
        </p:nvSpPr>
        <p:spPr>
          <a:xfrm>
            <a:off x="5540265" y="2636912"/>
            <a:ext cx="1152128" cy="2808312"/>
          </a:xfrm>
          <a:prstGeom prst="rect">
            <a:avLst/>
          </a:prstGeom>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dirty="0" smtClean="0"/>
              <a:t>Format-Table </a:t>
            </a:r>
            <a:r>
              <a:rPr lang="en-US" dirty="0" err="1" smtClean="0"/>
              <a:t>CmdLet</a:t>
            </a:r>
            <a:endParaRPr lang="en-US" dirty="0"/>
          </a:p>
        </p:txBody>
      </p:sp>
      <p:cxnSp>
        <p:nvCxnSpPr>
          <p:cNvPr id="10" name="Elbow Connector 9"/>
          <p:cNvCxnSpPr/>
          <p:nvPr/>
        </p:nvCxnSpPr>
        <p:spPr>
          <a:xfrm rot="16200000" flipH="1">
            <a:off x="1511587" y="5337285"/>
            <a:ext cx="648072" cy="143870"/>
          </a:xfrm>
          <a:prstGeom prst="bentConnector3">
            <a:avLst>
              <a:gd name="adj1" fmla="val 51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Elbow Connector 13"/>
          <p:cNvCxnSpPr/>
          <p:nvPr/>
        </p:nvCxnSpPr>
        <p:spPr>
          <a:xfrm rot="5400000" flipH="1" flipV="1">
            <a:off x="1836198" y="5273744"/>
            <a:ext cx="576063" cy="198943"/>
          </a:xfrm>
          <a:prstGeom prst="bentConnector3">
            <a:avLst>
              <a:gd name="adj1" fmla="val 9960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Elbow Connector 17"/>
          <p:cNvCxnSpPr/>
          <p:nvPr/>
        </p:nvCxnSpPr>
        <p:spPr>
          <a:xfrm rot="16200000" flipH="1">
            <a:off x="3167771" y="5337285"/>
            <a:ext cx="648072" cy="143870"/>
          </a:xfrm>
          <a:prstGeom prst="bentConnector3">
            <a:avLst>
              <a:gd name="adj1" fmla="val 51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Elbow Connector 18"/>
          <p:cNvCxnSpPr/>
          <p:nvPr/>
        </p:nvCxnSpPr>
        <p:spPr>
          <a:xfrm rot="16200000" flipH="1">
            <a:off x="4823955" y="5337285"/>
            <a:ext cx="648072" cy="143870"/>
          </a:xfrm>
          <a:prstGeom prst="bentConnector3">
            <a:avLst>
              <a:gd name="adj1" fmla="val 51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p:cNvCxnSpPr/>
          <p:nvPr/>
        </p:nvCxnSpPr>
        <p:spPr>
          <a:xfrm rot="16200000" flipH="1">
            <a:off x="6480139" y="5342718"/>
            <a:ext cx="648072" cy="143870"/>
          </a:xfrm>
          <a:prstGeom prst="bentConnector3">
            <a:avLst>
              <a:gd name="adj1" fmla="val 51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Elbow Connector 20"/>
          <p:cNvCxnSpPr/>
          <p:nvPr/>
        </p:nvCxnSpPr>
        <p:spPr>
          <a:xfrm rot="5400000" flipH="1" flipV="1">
            <a:off x="3527567" y="5273744"/>
            <a:ext cx="576063" cy="198943"/>
          </a:xfrm>
          <a:prstGeom prst="bentConnector3">
            <a:avLst>
              <a:gd name="adj1" fmla="val 9960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Elbow Connector 21"/>
          <p:cNvCxnSpPr/>
          <p:nvPr/>
        </p:nvCxnSpPr>
        <p:spPr>
          <a:xfrm rot="5400000" flipH="1" flipV="1">
            <a:off x="5156119" y="5283244"/>
            <a:ext cx="576063" cy="198943"/>
          </a:xfrm>
          <a:prstGeom prst="bentConnector3">
            <a:avLst>
              <a:gd name="adj1" fmla="val 99604"/>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7310203" y="2636912"/>
            <a:ext cx="1152128" cy="2808312"/>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dirty="0" smtClean="0"/>
              <a:t>Out-Host </a:t>
            </a:r>
            <a:r>
              <a:rPr lang="en-US" dirty="0" err="1" smtClean="0"/>
              <a:t>CmdLet</a:t>
            </a:r>
            <a:endParaRPr lang="en-US" dirty="0"/>
          </a:p>
        </p:txBody>
      </p:sp>
      <p:cxnSp>
        <p:nvCxnSpPr>
          <p:cNvPr id="24" name="Elbow Connector 23"/>
          <p:cNvCxnSpPr/>
          <p:nvPr/>
        </p:nvCxnSpPr>
        <p:spPr>
          <a:xfrm rot="5400000" flipH="1" flipV="1">
            <a:off x="6926057" y="5283244"/>
            <a:ext cx="576063" cy="198943"/>
          </a:xfrm>
          <a:prstGeom prst="bentConnector3">
            <a:avLst>
              <a:gd name="adj1" fmla="val 99604"/>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26" name="Regular Pentagon 25"/>
          <p:cNvSpPr/>
          <p:nvPr/>
        </p:nvSpPr>
        <p:spPr>
          <a:xfrm>
            <a:off x="1743396" y="5153868"/>
            <a:ext cx="215878" cy="216023"/>
          </a:xfrm>
          <a:prstGeom prst="pentagon">
            <a:avLst/>
          </a:prstGeom>
          <a:gradFill>
            <a:gsLst>
              <a:gs pos="0">
                <a:srgbClr val="00B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1</a:t>
            </a:r>
            <a:endParaRPr lang="en-US" sz="1200" dirty="0"/>
          </a:p>
        </p:txBody>
      </p:sp>
      <p:sp>
        <p:nvSpPr>
          <p:cNvPr id="27" name="Regular Pentagon 26"/>
          <p:cNvSpPr/>
          <p:nvPr/>
        </p:nvSpPr>
        <p:spPr>
          <a:xfrm>
            <a:off x="1780502" y="5271379"/>
            <a:ext cx="215878" cy="216023"/>
          </a:xfrm>
          <a:prstGeom prst="pentagon">
            <a:avLst/>
          </a:prstGeom>
          <a:gradFill>
            <a:gsLst>
              <a:gs pos="0">
                <a:srgbClr val="00B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3</a:t>
            </a:r>
            <a:endParaRPr lang="en-US" sz="1200" dirty="0"/>
          </a:p>
        </p:txBody>
      </p:sp>
      <p:sp>
        <p:nvSpPr>
          <p:cNvPr id="28" name="Regular Pentagon 27"/>
          <p:cNvSpPr/>
          <p:nvPr/>
        </p:nvSpPr>
        <p:spPr>
          <a:xfrm>
            <a:off x="1816692" y="5397208"/>
            <a:ext cx="215878" cy="216023"/>
          </a:xfrm>
          <a:prstGeom prst="pentagon">
            <a:avLst/>
          </a:prstGeom>
          <a:gradFill>
            <a:gsLst>
              <a:gs pos="0">
                <a:srgbClr val="00B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2</a:t>
            </a:r>
            <a:endParaRPr lang="en-US" sz="1200" dirty="0"/>
          </a:p>
        </p:txBody>
      </p:sp>
      <p:sp>
        <p:nvSpPr>
          <p:cNvPr id="29" name="Flowchart: Extract 28"/>
          <p:cNvSpPr/>
          <p:nvPr/>
        </p:nvSpPr>
        <p:spPr>
          <a:xfrm>
            <a:off x="2652708" y="5061896"/>
            <a:ext cx="316811" cy="302524"/>
          </a:xfrm>
          <a:prstGeom prst="flowChartExtra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gular Pentagon 29"/>
          <p:cNvSpPr/>
          <p:nvPr/>
        </p:nvSpPr>
        <p:spPr>
          <a:xfrm>
            <a:off x="3462468" y="5256408"/>
            <a:ext cx="215878" cy="216023"/>
          </a:xfrm>
          <a:prstGeom prst="pentagon">
            <a:avLst/>
          </a:prstGeom>
          <a:gradFill>
            <a:gsLst>
              <a:gs pos="0">
                <a:srgbClr val="00B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3</a:t>
            </a:r>
            <a:endParaRPr lang="en-US" sz="1200" dirty="0"/>
          </a:p>
        </p:txBody>
      </p:sp>
      <p:sp>
        <p:nvSpPr>
          <p:cNvPr id="31" name="Regular Pentagon 30"/>
          <p:cNvSpPr/>
          <p:nvPr/>
        </p:nvSpPr>
        <p:spPr>
          <a:xfrm>
            <a:off x="3498658" y="5382237"/>
            <a:ext cx="215878" cy="216023"/>
          </a:xfrm>
          <a:prstGeom prst="pentagon">
            <a:avLst/>
          </a:prstGeom>
          <a:gradFill>
            <a:gsLst>
              <a:gs pos="0">
                <a:srgbClr val="00B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2</a:t>
            </a:r>
            <a:endParaRPr lang="en-US" sz="1200" dirty="0"/>
          </a:p>
        </p:txBody>
      </p:sp>
      <p:sp>
        <p:nvSpPr>
          <p:cNvPr id="33" name="Regular Pentagon 32"/>
          <p:cNvSpPr/>
          <p:nvPr/>
        </p:nvSpPr>
        <p:spPr>
          <a:xfrm>
            <a:off x="5107008" y="5256408"/>
            <a:ext cx="215878" cy="216023"/>
          </a:xfrm>
          <a:prstGeom prst="pentagon">
            <a:avLst/>
          </a:prstGeom>
          <a:gradFill>
            <a:gsLst>
              <a:gs pos="0">
                <a:srgbClr val="00B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2</a:t>
            </a:r>
            <a:endParaRPr lang="en-US" sz="1200" dirty="0"/>
          </a:p>
        </p:txBody>
      </p:sp>
      <p:sp>
        <p:nvSpPr>
          <p:cNvPr id="32" name="Regular Pentagon 31"/>
          <p:cNvSpPr/>
          <p:nvPr/>
        </p:nvSpPr>
        <p:spPr>
          <a:xfrm>
            <a:off x="5148064" y="5382237"/>
            <a:ext cx="215878" cy="216023"/>
          </a:xfrm>
          <a:prstGeom prst="pentagon">
            <a:avLst/>
          </a:prstGeom>
          <a:gradFill>
            <a:gsLst>
              <a:gs pos="0">
                <a:srgbClr val="00B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3</a:t>
            </a:r>
            <a:endParaRPr lang="en-US" sz="1200" dirty="0"/>
          </a:p>
        </p:txBody>
      </p:sp>
      <p:sp>
        <p:nvSpPr>
          <p:cNvPr id="34" name="Flowchart: Sort 33"/>
          <p:cNvSpPr/>
          <p:nvPr/>
        </p:nvSpPr>
        <p:spPr>
          <a:xfrm>
            <a:off x="4355976" y="5061896"/>
            <a:ext cx="216024" cy="335312"/>
          </a:xfrm>
          <a:prstGeom prst="flowChartSor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Flowchart: Process 34"/>
          <p:cNvSpPr/>
          <p:nvPr/>
        </p:nvSpPr>
        <p:spPr>
          <a:xfrm>
            <a:off x="5868071" y="5094684"/>
            <a:ext cx="447252" cy="26973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Hexagon 35"/>
          <p:cNvSpPr/>
          <p:nvPr/>
        </p:nvSpPr>
        <p:spPr>
          <a:xfrm>
            <a:off x="6783956" y="5213158"/>
            <a:ext cx="228776" cy="209960"/>
          </a:xfrm>
          <a:prstGeom prst="hexagon">
            <a:avLst/>
          </a:prstGeom>
          <a:gradFill>
            <a:gsLst>
              <a:gs pos="0">
                <a:srgbClr val="00B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2</a:t>
            </a:r>
            <a:endParaRPr lang="en-US" sz="1200" dirty="0"/>
          </a:p>
        </p:txBody>
      </p:sp>
      <p:sp>
        <p:nvSpPr>
          <p:cNvPr id="37" name="Hexagon 36"/>
          <p:cNvSpPr/>
          <p:nvPr/>
        </p:nvSpPr>
        <p:spPr>
          <a:xfrm>
            <a:off x="6840744" y="5348154"/>
            <a:ext cx="228776" cy="209960"/>
          </a:xfrm>
          <a:prstGeom prst="hexagon">
            <a:avLst/>
          </a:prstGeom>
          <a:gradFill>
            <a:gsLst>
              <a:gs pos="0">
                <a:srgbClr val="00B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3</a:t>
            </a:r>
            <a:endParaRPr lang="en-US" sz="1200" dirty="0"/>
          </a:p>
        </p:txBody>
      </p:sp>
      <p:sp>
        <p:nvSpPr>
          <p:cNvPr id="38" name="Flowchart: Card 37"/>
          <p:cNvSpPr/>
          <p:nvPr/>
        </p:nvSpPr>
        <p:spPr>
          <a:xfrm>
            <a:off x="7740498" y="5054579"/>
            <a:ext cx="341483" cy="232066"/>
          </a:xfrm>
          <a:prstGeom prst="flowChartPunchedCar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573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0"/>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fade">
                                      <p:cBhvr>
                                        <p:cTn id="75" dur="500"/>
                                        <p:tgtEl>
                                          <p:spTgt spid="7"/>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5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fade">
                                      <p:cBhvr>
                                        <p:cTn id="95" dur="500"/>
                                        <p:tgtEl>
                                          <p:spTgt spid="2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8"/>
                                        </p:tgtEl>
                                        <p:attrNameLst>
                                          <p:attrName>style.visibility</p:attrName>
                                        </p:attrNameLst>
                                      </p:cBhvr>
                                      <p:to>
                                        <p:strVal val="visible"/>
                                      </p:to>
                                    </p:set>
                                    <p:animEffect transition="in" filter="fade">
                                      <p:cBhvr>
                                        <p:cTn id="100" dur="500"/>
                                        <p:tgtEl>
                                          <p:spTgt spid="8"/>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0"/>
                                        </p:tgtEl>
                                        <p:attrNameLst>
                                          <p:attrName>style.visibility</p:attrName>
                                        </p:attrNameLst>
                                      </p:cBhvr>
                                      <p:to>
                                        <p:strVal val="visible"/>
                                      </p:to>
                                    </p:set>
                                    <p:animEffect transition="in" filter="fade">
                                      <p:cBhvr>
                                        <p:cTn id="109" dur="500"/>
                                        <p:tgtEl>
                                          <p:spTgt spid="20"/>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36"/>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37"/>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24"/>
                                        </p:tgtEl>
                                        <p:attrNameLst>
                                          <p:attrName>style.visibility</p:attrName>
                                        </p:attrNameLst>
                                      </p:cBhvr>
                                      <p:to>
                                        <p:strVal val="visible"/>
                                      </p:to>
                                    </p:set>
                                    <p:animEffect transition="in" filter="fade">
                                      <p:cBhvr>
                                        <p:cTn id="120" dur="500"/>
                                        <p:tgtEl>
                                          <p:spTgt spid="24"/>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3"/>
                                        </p:tgtEl>
                                        <p:attrNameLst>
                                          <p:attrName>style.visibility</p:attrName>
                                        </p:attrNameLst>
                                      </p:cBhvr>
                                      <p:to>
                                        <p:strVal val="visible"/>
                                      </p:to>
                                    </p:set>
                                    <p:animEffect transition="in" filter="fade">
                                      <p:cBhvr>
                                        <p:cTn id="123" dur="500"/>
                                        <p:tgtEl>
                                          <p:spTgt spid="23"/>
                                        </p:tgtEl>
                                      </p:cBhvr>
                                    </p:animEffect>
                                  </p:childTnLst>
                                </p:cTn>
                              </p:par>
                            </p:childTnLst>
                          </p:cTn>
                        </p:par>
                        <p:par>
                          <p:cTn id="124" fill="hold">
                            <p:stCondLst>
                              <p:cond delay="500"/>
                            </p:stCondLst>
                            <p:childTnLst>
                              <p:par>
                                <p:cTn id="125" presetID="1" presetClass="entr" presetSubtype="0" fill="hold" grpId="0" nodeType="afterEffect">
                                  <p:stCondLst>
                                    <p:cond delay="0"/>
                                  </p:stCondLst>
                                  <p:childTnLst>
                                    <p:set>
                                      <p:cBhvr>
                                        <p:cTn id="12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23" grpId="0" animBg="1"/>
      <p:bldP spid="26" grpId="0" animBg="1"/>
      <p:bldP spid="27" grpId="0" animBg="1"/>
      <p:bldP spid="28" grpId="0" animBg="1"/>
      <p:bldP spid="29" grpId="0" animBg="1"/>
      <p:bldP spid="30" grpId="0" animBg="1"/>
      <p:bldP spid="31" grpId="0" animBg="1"/>
      <p:bldP spid="33" grpId="0" animBg="1"/>
      <p:bldP spid="32" grpId="0" animBg="1"/>
      <p:bldP spid="34" grpId="0" animBg="1"/>
      <p:bldP spid="35" grpId="0" animBg="1"/>
      <p:bldP spid="36" grpId="0" animBg="1"/>
      <p:bldP spid="37" grpId="0" animBg="1"/>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Where-Object</a:t>
            </a:r>
            <a:endParaRPr lang="en-US" dirty="0"/>
          </a:p>
        </p:txBody>
      </p:sp>
      <p:sp>
        <p:nvSpPr>
          <p:cNvPr id="3" name="Content Placeholder 2"/>
          <p:cNvSpPr>
            <a:spLocks noGrp="1"/>
          </p:cNvSpPr>
          <p:nvPr>
            <p:ph idx="1"/>
          </p:nvPr>
        </p:nvSpPr>
        <p:spPr/>
        <p:txBody>
          <a:bodyPr>
            <a:normAutofit lnSpcReduction="10000"/>
          </a:bodyPr>
          <a:lstStyle/>
          <a:p>
            <a:r>
              <a:rPr lang="en-US" dirty="0" smtClean="0"/>
              <a:t>Alias:  where ,  ?</a:t>
            </a:r>
          </a:p>
          <a:p>
            <a:r>
              <a:rPr lang="en-US" dirty="0" smtClean="0"/>
              <a:t>Filter </a:t>
            </a:r>
            <a:r>
              <a:rPr lang="en-US" dirty="0" err="1" smtClean="0"/>
              <a:t>objecten</a:t>
            </a:r>
            <a:r>
              <a:rPr lang="en-US" dirty="0" smtClean="0"/>
              <a:t> in de pipeline</a:t>
            </a:r>
          </a:p>
          <a:p>
            <a:r>
              <a:rPr lang="en-US" dirty="0" err="1" smtClean="0"/>
              <a:t>Vermindert</a:t>
            </a:r>
            <a:r>
              <a:rPr lang="en-US" dirty="0" smtClean="0"/>
              <a:t> </a:t>
            </a:r>
            <a:r>
              <a:rPr lang="en-US" dirty="0" err="1" smtClean="0"/>
              <a:t>aantal</a:t>
            </a:r>
            <a:endParaRPr lang="en-US" dirty="0" smtClean="0"/>
          </a:p>
          <a:p>
            <a:r>
              <a:rPr lang="en-US" dirty="0" smtClean="0"/>
              <a:t>Past </a:t>
            </a:r>
            <a:r>
              <a:rPr lang="en-US" dirty="0" err="1" smtClean="0"/>
              <a:t>objecten</a:t>
            </a:r>
            <a:r>
              <a:rPr lang="en-US" dirty="0" smtClean="0"/>
              <a:t> </a:t>
            </a:r>
            <a:r>
              <a:rPr lang="en-US" dirty="0" err="1" smtClean="0"/>
              <a:t>niet</a:t>
            </a:r>
            <a:r>
              <a:rPr lang="en-US" dirty="0" smtClean="0"/>
              <a:t> </a:t>
            </a:r>
            <a:r>
              <a:rPr lang="en-US" dirty="0" err="1" smtClean="0"/>
              <a:t>aan</a:t>
            </a:r>
            <a:endParaRPr lang="en-US" dirty="0" smtClean="0"/>
          </a:p>
          <a:p>
            <a:r>
              <a:rPr lang="en-US" dirty="0" smtClean="0"/>
              <a:t>Traditional syntax</a:t>
            </a:r>
          </a:p>
          <a:p>
            <a:pPr marL="0" lvl="1" indent="0">
              <a:buSzPct val="100000"/>
              <a:buNone/>
            </a:pPr>
            <a:r>
              <a:rPr lang="nl-NL" dirty="0" err="1" smtClean="0">
                <a:latin typeface="Lucida Console" panose="020B0609040504020204" pitchFamily="49" charset="0"/>
              </a:rPr>
              <a:t>Where</a:t>
            </a:r>
            <a:r>
              <a:rPr lang="nl-NL" dirty="0" smtClean="0">
                <a:latin typeface="Lucida Console" panose="020B0609040504020204" pitchFamily="49" charset="0"/>
              </a:rPr>
              <a:t>-Object { $_.Status -</a:t>
            </a:r>
            <a:r>
              <a:rPr lang="nl-NL" dirty="0" err="1" smtClean="0">
                <a:latin typeface="Lucida Console" panose="020B0609040504020204" pitchFamily="49" charset="0"/>
              </a:rPr>
              <a:t>eq</a:t>
            </a:r>
            <a:r>
              <a:rPr lang="nl-NL" dirty="0" smtClean="0">
                <a:latin typeface="Lucida Console" panose="020B0609040504020204" pitchFamily="49" charset="0"/>
              </a:rPr>
              <a:t> 'Running‘}</a:t>
            </a:r>
          </a:p>
          <a:p>
            <a:r>
              <a:rPr lang="en-US" dirty="0" smtClean="0"/>
              <a:t>New v3.0 syntax is </a:t>
            </a:r>
            <a:r>
              <a:rPr lang="en-US" dirty="0" err="1" smtClean="0"/>
              <a:t>simpeler</a:t>
            </a:r>
            <a:endParaRPr lang="en-US" dirty="0" smtClean="0"/>
          </a:p>
          <a:p>
            <a:pPr marL="0" lvl="1" indent="0">
              <a:buSzPct val="100000"/>
              <a:buNone/>
            </a:pPr>
            <a:r>
              <a:rPr lang="nl-NL" dirty="0" err="1">
                <a:latin typeface="Lucida Console" panose="020B0609040504020204" pitchFamily="49" charset="0"/>
              </a:rPr>
              <a:t>Where</a:t>
            </a:r>
            <a:r>
              <a:rPr lang="nl-NL" dirty="0">
                <a:latin typeface="Lucida Console" panose="020B0609040504020204" pitchFamily="49" charset="0"/>
              </a:rPr>
              <a:t>-Object </a:t>
            </a:r>
            <a:r>
              <a:rPr lang="nl-NL" dirty="0" smtClean="0">
                <a:latin typeface="Lucida Console" panose="020B0609040504020204" pitchFamily="49" charset="0"/>
              </a:rPr>
              <a:t>Status </a:t>
            </a:r>
            <a:r>
              <a:rPr lang="nl-NL" dirty="0">
                <a:latin typeface="Lucida Console" panose="020B0609040504020204" pitchFamily="49" charset="0"/>
              </a:rPr>
              <a:t>-</a:t>
            </a:r>
            <a:r>
              <a:rPr lang="nl-NL" dirty="0" err="1">
                <a:latin typeface="Lucida Console" panose="020B0609040504020204" pitchFamily="49" charset="0"/>
              </a:rPr>
              <a:t>eq</a:t>
            </a:r>
            <a:r>
              <a:rPr lang="nl-NL" dirty="0">
                <a:latin typeface="Lucida Console" panose="020B0609040504020204" pitchFamily="49" charset="0"/>
              </a:rPr>
              <a:t> 'Running</a:t>
            </a:r>
            <a:r>
              <a:rPr lang="nl-NL" dirty="0" smtClean="0">
                <a:latin typeface="Lucida Console" panose="020B0609040504020204" pitchFamily="49" charset="0"/>
              </a:rPr>
              <a:t>‘</a:t>
            </a:r>
            <a:endParaRPr lang="en-US" dirty="0" smtClean="0"/>
          </a:p>
          <a:p>
            <a:r>
              <a:rPr lang="en-US" dirty="0" smtClean="0"/>
              <a:t>New syntax doesn’t work for complex situations</a:t>
            </a:r>
          </a:p>
          <a:p>
            <a:endParaRPr lang="en-US" dirty="0"/>
          </a:p>
          <a:p>
            <a:pPr lvl="1">
              <a:lnSpc>
                <a:spcPct val="90000"/>
              </a:lnSpc>
              <a:buFont typeface="Wingdings" panose="05000000000000000000" pitchFamily="2" charset="2"/>
              <a:buChar char="Ø"/>
            </a:pPr>
            <a:r>
              <a:rPr lang="en-US" sz="1900" dirty="0" smtClean="0">
                <a:latin typeface="Lucida Console" panose="020B0609040504020204" pitchFamily="49" charset="0"/>
              </a:rPr>
              <a:t>Get-Process </a:t>
            </a:r>
            <a:r>
              <a:rPr lang="en-US" sz="1900" dirty="0">
                <a:latin typeface="Lucida Console" panose="020B0609040504020204" pitchFamily="49" charset="0"/>
              </a:rPr>
              <a:t>| where name –match </a:t>
            </a:r>
            <a:r>
              <a:rPr lang="en-US" sz="1900" dirty="0" err="1">
                <a:latin typeface="Lucida Console" panose="020B0609040504020204" pitchFamily="49" charset="0"/>
              </a:rPr>
              <a:t>powerpnt</a:t>
            </a:r>
            <a:endParaRPr lang="en-US" sz="1900" dirty="0">
              <a:latin typeface="Lucida Console" panose="020B0609040504020204" pitchFamily="49" charset="0"/>
            </a:endParaRPr>
          </a:p>
          <a:p>
            <a:pPr lvl="1">
              <a:lnSpc>
                <a:spcPct val="90000"/>
              </a:lnSpc>
              <a:buFont typeface="Wingdings" panose="05000000000000000000" pitchFamily="2" charset="2"/>
              <a:buChar char="Ø"/>
            </a:pPr>
            <a:endParaRPr lang="en-US" dirty="0"/>
          </a:p>
          <a:p>
            <a:endParaRPr lang="en-US" dirty="0" smtClean="0"/>
          </a:p>
        </p:txBody>
      </p:sp>
    </p:spTree>
    <p:extLst>
      <p:ext uri="{BB962C8B-B14F-4D97-AF65-F5344CB8AC3E}">
        <p14:creationId xmlns:p14="http://schemas.microsoft.com/office/powerpoint/2010/main" val="3827278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Select-Object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Alias: select, </a:t>
            </a:r>
            <a:r>
              <a:rPr lang="en-US" dirty="0" err="1" smtClean="0"/>
              <a:t>slo</a:t>
            </a:r>
            <a:endParaRPr lang="en-US" dirty="0" smtClean="0"/>
          </a:p>
          <a:p>
            <a:r>
              <a:rPr lang="en-US" dirty="0" smtClean="0"/>
              <a:t>Select only properties you need</a:t>
            </a:r>
          </a:p>
          <a:p>
            <a:pPr lvl="1"/>
            <a:r>
              <a:rPr lang="en-US" dirty="0" smtClean="0"/>
              <a:t>Filter properties with -exclude or -include</a:t>
            </a:r>
          </a:p>
          <a:p>
            <a:pPr lvl="1"/>
            <a:r>
              <a:rPr lang="en-US" dirty="0" smtClean="0"/>
              <a:t>Expand nested object properties</a:t>
            </a:r>
          </a:p>
          <a:p>
            <a:pPr lvl="1"/>
            <a:r>
              <a:rPr lang="en-US" dirty="0" smtClean="0"/>
              <a:t>Write a custom object to the pipeline</a:t>
            </a:r>
          </a:p>
          <a:p>
            <a:r>
              <a:rPr lang="en-US" dirty="0" smtClean="0"/>
              <a:t>Select a subset of objects</a:t>
            </a:r>
          </a:p>
          <a:p>
            <a:pPr lvl="1"/>
            <a:r>
              <a:rPr lang="en-US" dirty="0" smtClean="0"/>
              <a:t>-First or </a:t>
            </a:r>
            <a:r>
              <a:rPr lang="en-US" dirty="0"/>
              <a:t>-</a:t>
            </a:r>
            <a:r>
              <a:rPr lang="en-US" dirty="0" smtClean="0"/>
              <a:t>Last  x objects</a:t>
            </a:r>
          </a:p>
          <a:p>
            <a:pPr lvl="1"/>
            <a:r>
              <a:rPr lang="en-US" dirty="0" smtClean="0"/>
              <a:t>Unique objects</a:t>
            </a:r>
          </a:p>
          <a:p>
            <a:pPr lvl="1"/>
            <a:r>
              <a:rPr lang="en-US" dirty="0" smtClean="0"/>
              <a:t>Skip first x number of objects (starting at 1)</a:t>
            </a:r>
          </a:p>
          <a:p>
            <a:r>
              <a:rPr lang="en-US" dirty="0" smtClean="0"/>
              <a:t>Selecting -</a:t>
            </a:r>
            <a:r>
              <a:rPr lang="en-US" dirty="0" err="1" smtClean="0"/>
              <a:t>neq</a:t>
            </a:r>
            <a:r>
              <a:rPr lang="en-US" dirty="0" smtClean="0"/>
              <a:t> Formatting</a:t>
            </a:r>
          </a:p>
          <a:p>
            <a:endParaRPr lang="en-US" dirty="0" smtClean="0"/>
          </a:p>
          <a:p>
            <a:pPr lvl="1">
              <a:lnSpc>
                <a:spcPct val="90000"/>
              </a:lnSpc>
              <a:buFont typeface="Wingdings" panose="05000000000000000000" pitchFamily="2" charset="2"/>
              <a:buChar char="Ø"/>
            </a:pPr>
            <a:r>
              <a:rPr lang="en-US" sz="1900" dirty="0" smtClean="0">
                <a:latin typeface="Lucida Console" panose="020B0609040504020204" pitchFamily="49" charset="0"/>
              </a:rPr>
              <a:t>Get-Process | select </a:t>
            </a:r>
            <a:r>
              <a:rPr lang="en-US" sz="1900" dirty="0" err="1" smtClean="0">
                <a:latin typeface="Lucida Console" panose="020B0609040504020204" pitchFamily="49" charset="0"/>
              </a:rPr>
              <a:t>id,name,path</a:t>
            </a:r>
            <a:r>
              <a:rPr lang="en-US" sz="1900" dirty="0" smtClean="0">
                <a:latin typeface="Lucida Console" panose="020B0609040504020204" pitchFamily="49" charset="0"/>
              </a:rPr>
              <a:t> –First 5</a:t>
            </a:r>
          </a:p>
          <a:p>
            <a:pPr lvl="1">
              <a:lnSpc>
                <a:spcPct val="90000"/>
              </a:lnSpc>
              <a:buFont typeface="Wingdings" panose="05000000000000000000" pitchFamily="2" charset="2"/>
              <a:buChar char="Ø"/>
            </a:pPr>
            <a:r>
              <a:rPr lang="en-US" sz="1900" dirty="0" smtClean="0">
                <a:latin typeface="Lucida Console" panose="020B0609040504020204" pitchFamily="49" charset="0"/>
              </a:rPr>
              <a:t>get</a:t>
            </a:r>
            <a:endParaRPr lang="en-US" dirty="0"/>
          </a:p>
        </p:txBody>
      </p:sp>
    </p:spTree>
    <p:extLst>
      <p:ext uri="{BB962C8B-B14F-4D97-AF65-F5344CB8AC3E}">
        <p14:creationId xmlns:p14="http://schemas.microsoft.com/office/powerpoint/2010/main" val="1420565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Sort-Object</a:t>
            </a:r>
            <a:endParaRPr lang="en-US" dirty="0"/>
          </a:p>
        </p:txBody>
      </p:sp>
      <p:sp>
        <p:nvSpPr>
          <p:cNvPr id="3" name="Content Placeholder 2"/>
          <p:cNvSpPr>
            <a:spLocks noGrp="1"/>
          </p:cNvSpPr>
          <p:nvPr>
            <p:ph idx="1"/>
          </p:nvPr>
        </p:nvSpPr>
        <p:spPr/>
        <p:txBody>
          <a:bodyPr>
            <a:normAutofit/>
          </a:bodyPr>
          <a:lstStyle/>
          <a:p>
            <a:r>
              <a:rPr lang="en-US" dirty="0" smtClean="0"/>
              <a:t>Alias: sort</a:t>
            </a:r>
          </a:p>
          <a:p>
            <a:r>
              <a:rPr lang="en-US" dirty="0" smtClean="0"/>
              <a:t>Sorts objects in the pipeline on property name</a:t>
            </a:r>
          </a:p>
          <a:p>
            <a:r>
              <a:rPr lang="en-US" dirty="0" smtClean="0"/>
              <a:t>Specify comma separated list of property names</a:t>
            </a:r>
          </a:p>
          <a:p>
            <a:pPr lvl="1"/>
            <a:r>
              <a:rPr lang="en-US" dirty="0" smtClean="0"/>
              <a:t>Can sort on a custom property. </a:t>
            </a:r>
            <a:r>
              <a:rPr lang="en-US" dirty="0" err="1" smtClean="0"/>
              <a:t>Vb</a:t>
            </a:r>
            <a:r>
              <a:rPr lang="en-US" dirty="0" smtClean="0"/>
              <a:t> </a:t>
            </a:r>
            <a:r>
              <a:rPr lang="en-US" dirty="0" err="1" smtClean="0"/>
              <a:t>OSVersion</a:t>
            </a:r>
            <a:r>
              <a:rPr lang="en-US" dirty="0" smtClean="0"/>
              <a:t>, Name</a:t>
            </a:r>
          </a:p>
          <a:p>
            <a:r>
              <a:rPr lang="en-US" dirty="0" smtClean="0"/>
              <a:t>Default order is ascending</a:t>
            </a:r>
          </a:p>
          <a:p>
            <a:pPr lvl="1"/>
            <a:r>
              <a:rPr lang="en-US" dirty="0" smtClean="0"/>
              <a:t>Use  -descending</a:t>
            </a:r>
          </a:p>
          <a:p>
            <a:pPr lvl="1"/>
            <a:r>
              <a:rPr lang="en-US" dirty="0" smtClean="0"/>
              <a:t>Can only sort multiple properties in one direction unless using custom properties</a:t>
            </a:r>
          </a:p>
          <a:p>
            <a:r>
              <a:rPr lang="en-US" dirty="0" smtClean="0"/>
              <a:t>Not case sensitive by default</a:t>
            </a:r>
          </a:p>
          <a:p>
            <a:endParaRPr lang="en-US" dirty="0"/>
          </a:p>
          <a:p>
            <a:pPr>
              <a:lnSpc>
                <a:spcPct val="90000"/>
              </a:lnSpc>
              <a:buFont typeface="Wingdings" panose="05000000000000000000" pitchFamily="2" charset="2"/>
              <a:buChar char="Ø"/>
            </a:pPr>
            <a:r>
              <a:rPr lang="en-US" sz="1600" dirty="0">
                <a:latin typeface="Lucida Console" panose="020B0609040504020204" pitchFamily="49" charset="0"/>
              </a:rPr>
              <a:t>Get-Process | </a:t>
            </a:r>
            <a:r>
              <a:rPr lang="en-US" sz="1600" dirty="0" smtClean="0">
                <a:latin typeface="Lucida Console" panose="020B0609040504020204" pitchFamily="49" charset="0"/>
              </a:rPr>
              <a:t>sort </a:t>
            </a:r>
            <a:r>
              <a:rPr lang="en-US" sz="1600" dirty="0" err="1" smtClean="0">
                <a:latin typeface="Lucida Console" panose="020B0609040504020204" pitchFamily="49" charset="0"/>
              </a:rPr>
              <a:t>Workingset</a:t>
            </a:r>
            <a:r>
              <a:rPr lang="en-US" sz="1600" dirty="0" smtClean="0">
                <a:latin typeface="Lucida Console" panose="020B0609040504020204" pitchFamily="49" charset="0"/>
              </a:rPr>
              <a:t> –</a:t>
            </a:r>
            <a:r>
              <a:rPr lang="en-US" sz="1600" dirty="0" err="1" smtClean="0">
                <a:latin typeface="Lucida Console" panose="020B0609040504020204" pitchFamily="49" charset="0"/>
              </a:rPr>
              <a:t>Desc</a:t>
            </a:r>
            <a:r>
              <a:rPr lang="en-US" sz="1600" dirty="0" smtClean="0">
                <a:latin typeface="Lucida Console" panose="020B0609040504020204" pitchFamily="49" charset="0"/>
              </a:rPr>
              <a:t> | select –first 10</a:t>
            </a:r>
            <a:endParaRPr lang="en-US" sz="1600" dirty="0">
              <a:latin typeface="Lucida Console" panose="020B0609040504020204" pitchFamily="49" charset="0"/>
            </a:endParaRPr>
          </a:p>
        </p:txBody>
      </p:sp>
    </p:spTree>
    <p:extLst>
      <p:ext uri="{BB962C8B-B14F-4D97-AF65-F5344CB8AC3E}">
        <p14:creationId xmlns:p14="http://schemas.microsoft.com/office/powerpoint/2010/main" val="2679503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PowerShell</a:t>
            </a:r>
            <a:r>
              <a:rPr lang="nl-NL" dirty="0" smtClean="0"/>
              <a:t> training - Agenda</a:t>
            </a:r>
            <a:endParaRPr lang="nl-NL" sz="1800" dirty="0"/>
          </a:p>
        </p:txBody>
      </p:sp>
      <p:sp>
        <p:nvSpPr>
          <p:cNvPr id="3" name="Content Placeholder 2"/>
          <p:cNvSpPr>
            <a:spLocks noGrp="1"/>
          </p:cNvSpPr>
          <p:nvPr>
            <p:ph idx="1"/>
          </p:nvPr>
        </p:nvSpPr>
        <p:spPr/>
        <p:txBody>
          <a:bodyPr>
            <a:normAutofit/>
          </a:bodyPr>
          <a:lstStyle/>
          <a:p>
            <a:r>
              <a:rPr lang="nl-NL" dirty="0" smtClean="0"/>
              <a:t>L1 Basis introductie</a:t>
            </a:r>
          </a:p>
          <a:p>
            <a:r>
              <a:rPr lang="nl-NL" sz="2800" b="1" dirty="0" smtClean="0"/>
              <a:t>L2 Introductie (</a:t>
            </a:r>
            <a:r>
              <a:rPr lang="nl-NL" sz="2800" b="1" dirty="0" err="1" smtClean="0"/>
              <a:t>cont</a:t>
            </a:r>
            <a:r>
              <a:rPr lang="nl-NL" sz="2800" b="1" dirty="0" smtClean="0"/>
              <a:t>)</a:t>
            </a:r>
          </a:p>
          <a:p>
            <a:r>
              <a:rPr lang="nl-NL" dirty="0" smtClean="0"/>
              <a:t>L3 </a:t>
            </a:r>
            <a:r>
              <a:rPr lang="nl-NL" dirty="0" err="1" smtClean="0"/>
              <a:t>PowerShell</a:t>
            </a:r>
            <a:r>
              <a:rPr lang="nl-NL" dirty="0" smtClean="0"/>
              <a:t> voor beheer</a:t>
            </a:r>
          </a:p>
          <a:p>
            <a:r>
              <a:rPr lang="nl-NL" dirty="0" smtClean="0"/>
              <a:t>L4 </a:t>
            </a:r>
            <a:r>
              <a:rPr lang="nl-NL" dirty="0" err="1" smtClean="0"/>
              <a:t>PowerShell</a:t>
            </a:r>
            <a:r>
              <a:rPr lang="nl-NL" dirty="0" smtClean="0"/>
              <a:t> in productie</a:t>
            </a:r>
          </a:p>
          <a:p>
            <a:r>
              <a:rPr lang="nl-NL" dirty="0" smtClean="0"/>
              <a:t>…</a:t>
            </a:r>
          </a:p>
        </p:txBody>
      </p:sp>
    </p:spTree>
    <p:extLst>
      <p:ext uri="{BB962C8B-B14F-4D97-AF65-F5344CB8AC3E}">
        <p14:creationId xmlns:p14="http://schemas.microsoft.com/office/powerpoint/2010/main" val="3326702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Group-Object</a:t>
            </a:r>
            <a:endParaRPr lang="en-US" dirty="0"/>
          </a:p>
        </p:txBody>
      </p:sp>
      <p:sp>
        <p:nvSpPr>
          <p:cNvPr id="3" name="Content Placeholder 2"/>
          <p:cNvSpPr>
            <a:spLocks noGrp="1"/>
          </p:cNvSpPr>
          <p:nvPr>
            <p:ph idx="1"/>
          </p:nvPr>
        </p:nvSpPr>
        <p:spPr/>
        <p:txBody>
          <a:bodyPr/>
          <a:lstStyle/>
          <a:p>
            <a:r>
              <a:rPr lang="en-US" dirty="0" smtClean="0"/>
              <a:t>Alias: group</a:t>
            </a:r>
          </a:p>
          <a:p>
            <a:r>
              <a:rPr lang="en-US" dirty="0" smtClean="0"/>
              <a:t>Group objects into groups based on a property</a:t>
            </a:r>
          </a:p>
          <a:p>
            <a:r>
              <a:rPr lang="en-US" dirty="0" smtClean="0"/>
              <a:t>Creates a NEW object:</a:t>
            </a:r>
            <a:br>
              <a:rPr lang="en-US" dirty="0" smtClean="0"/>
            </a:br>
            <a:r>
              <a:rPr lang="en-US" dirty="0" err="1" smtClean="0"/>
              <a:t>Microsoft.PowerShell.Commands.GroupInfo</a:t>
            </a:r>
            <a:endParaRPr lang="en-US" dirty="0" smtClean="0"/>
          </a:p>
          <a:p>
            <a:pPr lvl="1"/>
            <a:r>
              <a:rPr lang="en-US" dirty="0" smtClean="0"/>
              <a:t>Count, Name, Group (array of grouped objects)</a:t>
            </a:r>
          </a:p>
          <a:p>
            <a:pPr lvl="1"/>
            <a:r>
              <a:rPr lang="en-US" dirty="0" smtClean="0"/>
              <a:t>Use -</a:t>
            </a:r>
            <a:r>
              <a:rPr lang="en-US" dirty="0" err="1" smtClean="0"/>
              <a:t>NoElement</a:t>
            </a:r>
            <a:r>
              <a:rPr lang="en-US" dirty="0" smtClean="0"/>
              <a:t> to only get Count and Name</a:t>
            </a:r>
          </a:p>
          <a:p>
            <a:r>
              <a:rPr lang="en-US" dirty="0" smtClean="0"/>
              <a:t>Can create a hash table instead</a:t>
            </a:r>
          </a:p>
          <a:p>
            <a:r>
              <a:rPr lang="en-US" dirty="0" smtClean="0"/>
              <a:t>Can group on a custom property</a:t>
            </a:r>
          </a:p>
          <a:p>
            <a:pPr lvl="1">
              <a:lnSpc>
                <a:spcPct val="90000"/>
              </a:lnSpc>
              <a:buFont typeface="Wingdings" panose="05000000000000000000" pitchFamily="2" charset="2"/>
              <a:buChar char="Ø"/>
            </a:pPr>
            <a:r>
              <a:rPr lang="en-US" sz="1900" dirty="0">
                <a:latin typeface="Lucida Console" panose="020B0609040504020204" pitchFamily="49" charset="0"/>
              </a:rPr>
              <a:t>Get-Process | </a:t>
            </a:r>
            <a:r>
              <a:rPr lang="en-US" sz="1900" dirty="0" smtClean="0">
                <a:latin typeface="Lucida Console" panose="020B0609040504020204" pitchFamily="49" charset="0"/>
              </a:rPr>
              <a:t>group company –</a:t>
            </a:r>
            <a:r>
              <a:rPr lang="en-US" sz="1900" dirty="0" err="1" smtClean="0">
                <a:latin typeface="Lucida Console" panose="020B0609040504020204" pitchFamily="49" charset="0"/>
              </a:rPr>
              <a:t>noelement</a:t>
            </a:r>
            <a:r>
              <a:rPr lang="en-US" sz="1900" dirty="0" smtClean="0">
                <a:latin typeface="Lucida Console" panose="020B0609040504020204" pitchFamily="49" charset="0"/>
              </a:rPr>
              <a:t> | sort count,@{</a:t>
            </a:r>
            <a:r>
              <a:rPr lang="en-US" sz="1900" dirty="0" err="1" smtClean="0">
                <a:latin typeface="Lucida Console" panose="020B0609040504020204" pitchFamily="49" charset="0"/>
              </a:rPr>
              <a:t>Expr</a:t>
            </a:r>
            <a:r>
              <a:rPr lang="en-US" sz="1900" dirty="0" smtClean="0">
                <a:latin typeface="Lucida Console" panose="020B0609040504020204" pitchFamily="49" charset="0"/>
              </a:rPr>
              <a:t>=‘name’;</a:t>
            </a:r>
            <a:r>
              <a:rPr lang="en-US" sz="1900" dirty="0" err="1" smtClean="0">
                <a:latin typeface="Lucida Console" panose="020B0609040504020204" pitchFamily="49" charset="0"/>
              </a:rPr>
              <a:t>Desc</a:t>
            </a:r>
            <a:r>
              <a:rPr lang="en-US" sz="1900" dirty="0" smtClean="0">
                <a:latin typeface="Lucida Console" panose="020B0609040504020204" pitchFamily="49" charset="0"/>
              </a:rPr>
              <a:t>=$False} -</a:t>
            </a:r>
            <a:r>
              <a:rPr lang="en-US" sz="1900" dirty="0" err="1" smtClean="0">
                <a:latin typeface="Lucida Console" panose="020B0609040504020204" pitchFamily="49" charset="0"/>
              </a:rPr>
              <a:t>desc</a:t>
            </a:r>
            <a:endParaRPr lang="en-US" sz="1900" dirty="0">
              <a:latin typeface="Lucida Console" panose="020B0609040504020204" pitchFamily="49" charset="0"/>
            </a:endParaRPr>
          </a:p>
        </p:txBody>
      </p:sp>
    </p:spTree>
    <p:extLst>
      <p:ext uri="{BB962C8B-B14F-4D97-AF65-F5344CB8AC3E}">
        <p14:creationId xmlns:p14="http://schemas.microsoft.com/office/powerpoint/2010/main" val="1580802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Measure-Object</a:t>
            </a:r>
            <a:endParaRPr lang="en-US" dirty="0"/>
          </a:p>
        </p:txBody>
      </p:sp>
      <p:sp>
        <p:nvSpPr>
          <p:cNvPr id="3" name="Content Placeholder 2"/>
          <p:cNvSpPr>
            <a:spLocks noGrp="1"/>
          </p:cNvSpPr>
          <p:nvPr>
            <p:ph idx="1"/>
          </p:nvPr>
        </p:nvSpPr>
        <p:spPr/>
        <p:txBody>
          <a:bodyPr/>
          <a:lstStyle/>
          <a:p>
            <a:r>
              <a:rPr lang="en-US" dirty="0" smtClean="0"/>
              <a:t>Alias: measure</a:t>
            </a:r>
          </a:p>
          <a:p>
            <a:r>
              <a:rPr lang="en-US" dirty="0" smtClean="0"/>
              <a:t>Writes a NEW object to the pipeline:</a:t>
            </a:r>
            <a:br>
              <a:rPr lang="en-US" dirty="0" smtClean="0"/>
            </a:br>
            <a:r>
              <a:rPr lang="en-US" dirty="0" err="1" smtClean="0"/>
              <a:t>Microsoft.PowerShell.Commands.GenericMeasureInfo</a:t>
            </a:r>
            <a:endParaRPr lang="en-US" dirty="0" smtClean="0"/>
          </a:p>
          <a:p>
            <a:r>
              <a:rPr lang="en-US" dirty="0" smtClean="0"/>
              <a:t>Perform quick measurements based on a numeric property </a:t>
            </a:r>
          </a:p>
          <a:p>
            <a:pPr lvl="1"/>
            <a:r>
              <a:rPr lang="en-US" dirty="0" smtClean="0"/>
              <a:t>Always gets Count</a:t>
            </a:r>
          </a:p>
          <a:p>
            <a:pPr lvl="1"/>
            <a:r>
              <a:rPr lang="en-US" dirty="0" smtClean="0"/>
              <a:t>Sum, Minimum, Maximum, Average optional</a:t>
            </a:r>
          </a:p>
          <a:p>
            <a:endParaRPr lang="en-US" dirty="0"/>
          </a:p>
          <a:p>
            <a:pPr lvl="1">
              <a:lnSpc>
                <a:spcPct val="90000"/>
              </a:lnSpc>
              <a:buFont typeface="Wingdings" panose="05000000000000000000" pitchFamily="2" charset="2"/>
              <a:buChar char="Ø"/>
            </a:pPr>
            <a:r>
              <a:rPr lang="en-US" sz="1900" dirty="0" err="1" smtClean="0">
                <a:latin typeface="Lucida Console" panose="020B0609040504020204" pitchFamily="49" charset="0"/>
              </a:rPr>
              <a:t>Dir</a:t>
            </a:r>
            <a:r>
              <a:rPr lang="en-US" sz="1900" dirty="0" smtClean="0">
                <a:latin typeface="Lucida Console" panose="020B0609040504020204" pitchFamily="49" charset="0"/>
              </a:rPr>
              <a:t> C:\Windows –File | Measure Length –sum -</a:t>
            </a:r>
            <a:r>
              <a:rPr lang="en-US" sz="1900" dirty="0" err="1" smtClean="0">
                <a:latin typeface="Lucida Console" panose="020B0609040504020204" pitchFamily="49" charset="0"/>
              </a:rPr>
              <a:t>ave</a:t>
            </a:r>
            <a:endParaRPr lang="en-US" sz="1900" dirty="0">
              <a:latin typeface="Lucida Console" panose="020B0609040504020204" pitchFamily="49" charset="0"/>
            </a:endParaRPr>
          </a:p>
        </p:txBody>
      </p:sp>
    </p:spTree>
    <p:extLst>
      <p:ext uri="{BB962C8B-B14F-4D97-AF65-F5344CB8AC3E}">
        <p14:creationId xmlns:p14="http://schemas.microsoft.com/office/powerpoint/2010/main" val="16933906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Foreach</a:t>
            </a:r>
            <a:r>
              <a:rPr lang="en-US" dirty="0" smtClean="0"/>
              <a:t>-Object  </a:t>
            </a:r>
            <a:r>
              <a:rPr lang="en-US" dirty="0" err="1" smtClean="0"/>
              <a:t>cmdlet</a:t>
            </a:r>
            <a:endParaRPr lang="en-US" dirty="0"/>
          </a:p>
        </p:txBody>
      </p:sp>
      <p:sp>
        <p:nvSpPr>
          <p:cNvPr id="3" name="Content Placeholder 2"/>
          <p:cNvSpPr>
            <a:spLocks noGrp="1"/>
          </p:cNvSpPr>
          <p:nvPr>
            <p:ph idx="1"/>
          </p:nvPr>
        </p:nvSpPr>
        <p:spPr/>
        <p:txBody>
          <a:bodyPr/>
          <a:lstStyle/>
          <a:p>
            <a:r>
              <a:rPr lang="en-US" dirty="0" smtClean="0"/>
              <a:t>Alias: </a:t>
            </a:r>
            <a:r>
              <a:rPr lang="en-US" dirty="0" err="1" smtClean="0"/>
              <a:t>Foreach</a:t>
            </a:r>
            <a:endParaRPr lang="en-US" dirty="0" smtClean="0"/>
          </a:p>
          <a:p>
            <a:r>
              <a:rPr lang="en-US" dirty="0" smtClean="0"/>
              <a:t>Performs an action on each object in the pipeline</a:t>
            </a:r>
          </a:p>
          <a:p>
            <a:r>
              <a:rPr lang="en-US" dirty="0" smtClean="0"/>
              <a:t>$_ indicates the current object in the </a:t>
            </a:r>
            <a:r>
              <a:rPr lang="en-US" dirty="0" err="1" smtClean="0"/>
              <a:t>codeblock</a:t>
            </a:r>
            <a:endParaRPr lang="en-US" dirty="0" smtClean="0"/>
          </a:p>
          <a:p>
            <a:pPr lvl="1">
              <a:lnSpc>
                <a:spcPct val="90000"/>
              </a:lnSpc>
              <a:buFont typeface="Wingdings" panose="05000000000000000000" pitchFamily="2" charset="2"/>
              <a:buChar char="Ø"/>
            </a:pPr>
            <a:r>
              <a:rPr lang="en-US" sz="1900" dirty="0" smtClean="0">
                <a:latin typeface="Lucida Console" panose="020B0609040504020204" pitchFamily="49" charset="0"/>
              </a:rPr>
              <a:t>Get-Process </a:t>
            </a:r>
            <a:r>
              <a:rPr lang="en-US" sz="1900" dirty="0">
                <a:latin typeface="Lucida Console" panose="020B0609040504020204" pitchFamily="49" charset="0"/>
              </a:rPr>
              <a:t>| </a:t>
            </a:r>
            <a:r>
              <a:rPr lang="en-US" sz="1900" dirty="0" err="1" smtClean="0">
                <a:latin typeface="Lucida Console" panose="020B0609040504020204" pitchFamily="49" charset="0"/>
              </a:rPr>
              <a:t>Foreach</a:t>
            </a:r>
            <a:r>
              <a:rPr lang="en-US" sz="1900" dirty="0" smtClean="0">
                <a:latin typeface="Lucida Console" panose="020B0609040504020204" pitchFamily="49" charset="0"/>
              </a:rPr>
              <a:t> { $_.Name }</a:t>
            </a:r>
            <a:endParaRPr lang="en-US" sz="1900" dirty="0">
              <a:latin typeface="Lucida Console" panose="020B0609040504020204" pitchFamily="49" charset="0"/>
            </a:endParaRPr>
          </a:p>
        </p:txBody>
      </p:sp>
    </p:spTree>
    <p:extLst>
      <p:ext uri="{BB962C8B-B14F-4D97-AF65-F5344CB8AC3E}">
        <p14:creationId xmlns:p14="http://schemas.microsoft.com/office/powerpoint/2010/main" val="10934086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Foreach</a:t>
            </a:r>
            <a:r>
              <a:rPr lang="en-US" dirty="0" smtClean="0"/>
              <a:t>-Object  enumerator</a:t>
            </a:r>
            <a:endParaRPr lang="en-US" dirty="0"/>
          </a:p>
        </p:txBody>
      </p:sp>
      <p:sp>
        <p:nvSpPr>
          <p:cNvPr id="3" name="Content Placeholder 2"/>
          <p:cNvSpPr>
            <a:spLocks noGrp="1"/>
          </p:cNvSpPr>
          <p:nvPr>
            <p:ph idx="1"/>
          </p:nvPr>
        </p:nvSpPr>
        <p:spPr>
          <a:xfrm>
            <a:off x="855132" y="1600201"/>
            <a:ext cx="7831668" cy="4709119"/>
          </a:xfrm>
        </p:spPr>
        <p:txBody>
          <a:bodyPr>
            <a:normAutofit/>
          </a:bodyPr>
          <a:lstStyle/>
          <a:p>
            <a:r>
              <a:rPr lang="en-US" dirty="0" smtClean="0"/>
              <a:t>Similar to </a:t>
            </a:r>
            <a:r>
              <a:rPr lang="en-US" dirty="0" err="1" smtClean="0"/>
              <a:t>vbscript</a:t>
            </a:r>
            <a:r>
              <a:rPr lang="en-US" dirty="0" smtClean="0"/>
              <a:t> construct</a:t>
            </a:r>
          </a:p>
          <a:p>
            <a:r>
              <a:rPr lang="en-US" dirty="0" smtClean="0"/>
              <a:t>For each item in a collection of items, perform a task</a:t>
            </a:r>
          </a:p>
          <a:p>
            <a:r>
              <a:rPr lang="en-US" dirty="0" smtClean="0"/>
              <a:t>Define your own variable names (no issues with nested $_)</a:t>
            </a:r>
          </a:p>
          <a:p>
            <a:r>
              <a:rPr lang="en-US" dirty="0" smtClean="0"/>
              <a:t>Is used typically in scripting</a:t>
            </a:r>
          </a:p>
          <a:p>
            <a:r>
              <a:rPr lang="en-US" dirty="0" smtClean="0"/>
              <a:t>DOES NOT WRITE to the pipeline at the end</a:t>
            </a:r>
          </a:p>
          <a:p>
            <a:pPr marL="355600" lvl="1" indent="-273050">
              <a:lnSpc>
                <a:spcPct val="90000"/>
              </a:lnSpc>
              <a:buFont typeface="Wingdings" panose="05000000000000000000" pitchFamily="2" charset="2"/>
              <a:buChar char="Ø"/>
            </a:pPr>
            <a:r>
              <a:rPr lang="en-US" sz="1900" dirty="0" smtClean="0">
                <a:latin typeface="Lucida Console" panose="020B0609040504020204" pitchFamily="49" charset="0"/>
              </a:rPr>
              <a:t>$Files = </a:t>
            </a:r>
            <a:r>
              <a:rPr lang="en-US" sz="1900" dirty="0" err="1" smtClean="0">
                <a:latin typeface="Lucida Console" panose="020B0609040504020204" pitchFamily="49" charset="0"/>
              </a:rPr>
              <a:t>dir</a:t>
            </a:r>
            <a:r>
              <a:rPr lang="en-US" sz="1900" dirty="0" smtClean="0">
                <a:latin typeface="Lucida Console" panose="020B0609040504020204" pitchFamily="49" charset="0"/>
              </a:rPr>
              <a:t> C:\Scripts -File</a:t>
            </a:r>
          </a:p>
          <a:p>
            <a:pPr marL="355600" lvl="1" indent="-273050">
              <a:lnSpc>
                <a:spcPct val="90000"/>
              </a:lnSpc>
              <a:buFont typeface="Wingdings" panose="05000000000000000000" pitchFamily="2" charset="2"/>
              <a:buChar char="Ø"/>
            </a:pPr>
            <a:r>
              <a:rPr lang="en-US" sz="1900" dirty="0" err="1" smtClean="0">
                <a:latin typeface="Lucida Console" panose="020B0609040504020204" pitchFamily="49" charset="0"/>
              </a:rPr>
              <a:t>ForEach</a:t>
            </a:r>
            <a:r>
              <a:rPr lang="en-US" sz="1900" dirty="0" smtClean="0">
                <a:latin typeface="Lucida Console" panose="020B0609040504020204" pitchFamily="49" charset="0"/>
              </a:rPr>
              <a:t> (</a:t>
            </a:r>
            <a:r>
              <a:rPr lang="en-US" sz="1900" dirty="0" smtClean="0">
                <a:solidFill>
                  <a:srgbClr val="00B050"/>
                </a:solidFill>
                <a:latin typeface="Lucida Console" panose="020B0609040504020204" pitchFamily="49" charset="0"/>
              </a:rPr>
              <a:t>$File</a:t>
            </a:r>
            <a:r>
              <a:rPr lang="en-US" sz="1900" dirty="0" smtClean="0">
                <a:latin typeface="Lucida Console" panose="020B0609040504020204" pitchFamily="49" charset="0"/>
              </a:rPr>
              <a:t> in $Files) {</a:t>
            </a:r>
          </a:p>
          <a:p>
            <a:pPr marL="355600" lvl="1" indent="-273050">
              <a:lnSpc>
                <a:spcPct val="90000"/>
              </a:lnSpc>
              <a:buFont typeface="Wingdings" panose="05000000000000000000" pitchFamily="2" charset="2"/>
              <a:buChar char="Ø"/>
            </a:pPr>
            <a:r>
              <a:rPr lang="en-US" sz="1900" dirty="0">
                <a:latin typeface="Lucida Console" panose="020B0609040504020204" pitchFamily="49" charset="0"/>
              </a:rPr>
              <a:t> </a:t>
            </a:r>
            <a:r>
              <a:rPr lang="en-US" sz="1900" dirty="0" smtClean="0">
                <a:latin typeface="Lucida Console" panose="020B0609040504020204" pitchFamily="49" charset="0"/>
              </a:rPr>
              <a:t>   $</a:t>
            </a:r>
            <a:r>
              <a:rPr lang="en-US" sz="1900" dirty="0" err="1" smtClean="0">
                <a:latin typeface="Lucida Console" panose="020B0609040504020204" pitchFamily="49" charset="0"/>
              </a:rPr>
              <a:t>FileAge</a:t>
            </a:r>
            <a:r>
              <a:rPr lang="en-US" sz="1900" dirty="0" smtClean="0">
                <a:latin typeface="Lucida Console" panose="020B0609040504020204" pitchFamily="49" charset="0"/>
              </a:rPr>
              <a:t> = ((Get-Date) - </a:t>
            </a:r>
            <a:r>
              <a:rPr lang="en-US" sz="1900" dirty="0" smtClean="0">
                <a:solidFill>
                  <a:srgbClr val="00B050"/>
                </a:solidFill>
                <a:latin typeface="Lucida Console" panose="020B0609040504020204" pitchFamily="49" charset="0"/>
              </a:rPr>
              <a:t>$</a:t>
            </a:r>
            <a:r>
              <a:rPr lang="en-US" sz="1900" dirty="0" err="1" smtClean="0">
                <a:solidFill>
                  <a:srgbClr val="00B050"/>
                </a:solidFill>
                <a:latin typeface="Lucida Console" panose="020B0609040504020204" pitchFamily="49" charset="0"/>
              </a:rPr>
              <a:t>File</a:t>
            </a:r>
            <a:r>
              <a:rPr lang="en-US" sz="1900" dirty="0" err="1" smtClean="0">
                <a:latin typeface="Lucida Console" panose="020B0609040504020204" pitchFamily="49" charset="0"/>
              </a:rPr>
              <a:t>.LastWriteTime</a:t>
            </a:r>
            <a:r>
              <a:rPr lang="en-US" sz="1900" dirty="0" smtClean="0">
                <a:latin typeface="Lucida Console" panose="020B0609040504020204" pitchFamily="49" charset="0"/>
              </a:rPr>
              <a:t>)</a:t>
            </a:r>
            <a:endParaRPr lang="en-US" sz="1900" dirty="0">
              <a:latin typeface="Lucida Console" panose="020B0609040504020204" pitchFamily="49" charset="0"/>
            </a:endParaRPr>
          </a:p>
          <a:p>
            <a:pPr marL="355600" lvl="1" indent="-273050">
              <a:lnSpc>
                <a:spcPct val="90000"/>
              </a:lnSpc>
              <a:buFont typeface="Wingdings" panose="05000000000000000000" pitchFamily="2" charset="2"/>
              <a:buChar char="Ø"/>
            </a:pPr>
            <a:r>
              <a:rPr lang="en-US" sz="1900" dirty="0">
                <a:latin typeface="Lucida Console" panose="020B0609040504020204" pitchFamily="49" charset="0"/>
              </a:rPr>
              <a:t> </a:t>
            </a:r>
            <a:r>
              <a:rPr lang="en-US" sz="1900" dirty="0" smtClean="0">
                <a:latin typeface="Lucida Console" panose="020B0609040504020204" pitchFamily="49" charset="0"/>
              </a:rPr>
              <a:t>   "$(</a:t>
            </a:r>
            <a:r>
              <a:rPr lang="en-US" sz="1900" dirty="0" smtClean="0">
                <a:solidFill>
                  <a:srgbClr val="00B050"/>
                </a:solidFill>
                <a:latin typeface="Lucida Console" panose="020B0609040504020204" pitchFamily="49" charset="0"/>
              </a:rPr>
              <a:t>$</a:t>
            </a:r>
            <a:r>
              <a:rPr lang="en-US" sz="1900" dirty="0" err="1" smtClean="0">
                <a:solidFill>
                  <a:srgbClr val="00B050"/>
                </a:solidFill>
                <a:latin typeface="Lucida Console" panose="020B0609040504020204" pitchFamily="49" charset="0"/>
              </a:rPr>
              <a:t>File</a:t>
            </a:r>
            <a:r>
              <a:rPr lang="en-US" sz="1900" dirty="0" err="1" smtClean="0">
                <a:latin typeface="Lucida Console" panose="020B0609040504020204" pitchFamily="49" charset="0"/>
              </a:rPr>
              <a:t>.Name</a:t>
            </a:r>
            <a:r>
              <a:rPr lang="en-US" sz="1900" dirty="0" smtClean="0">
                <a:latin typeface="Lucida Console" panose="020B0609040504020204" pitchFamily="49" charset="0"/>
              </a:rPr>
              <a:t>) = $</a:t>
            </a:r>
            <a:r>
              <a:rPr lang="en-US" sz="1900" dirty="0" err="1" smtClean="0">
                <a:latin typeface="Lucida Console" panose="020B0609040504020204" pitchFamily="49" charset="0"/>
              </a:rPr>
              <a:t>FileAge</a:t>
            </a:r>
            <a:r>
              <a:rPr lang="en-US" sz="1900" dirty="0" smtClean="0">
                <a:latin typeface="Lucida Console" panose="020B0609040504020204" pitchFamily="49" charset="0"/>
              </a:rPr>
              <a:t>"</a:t>
            </a:r>
          </a:p>
          <a:p>
            <a:pPr marL="355600" lvl="1" indent="-273050">
              <a:lnSpc>
                <a:spcPct val="90000"/>
              </a:lnSpc>
              <a:buFont typeface="Wingdings" panose="05000000000000000000" pitchFamily="2" charset="2"/>
              <a:buChar char="Ø"/>
            </a:pPr>
            <a:r>
              <a:rPr lang="en-US" sz="1900" dirty="0" smtClean="0">
                <a:latin typeface="Lucida Console" panose="020B0609040504020204" pitchFamily="49" charset="0"/>
              </a:rPr>
              <a:t>} </a:t>
            </a:r>
            <a:r>
              <a:rPr lang="en-US" sz="1900" dirty="0" smtClean="0">
                <a:solidFill>
                  <a:srgbClr val="FF0000"/>
                </a:solidFill>
                <a:latin typeface="Lucida Console" panose="020B0609040504020204" pitchFamily="49" charset="0"/>
              </a:rPr>
              <a:t>| Out-File C:\Temp\FileAge.txt</a:t>
            </a:r>
          </a:p>
          <a:p>
            <a:pPr marL="355600" lvl="1" indent="-273050">
              <a:lnSpc>
                <a:spcPct val="90000"/>
              </a:lnSpc>
              <a:buFont typeface="Wingdings" panose="05000000000000000000" pitchFamily="2" charset="2"/>
              <a:buChar char="Ø"/>
            </a:pPr>
            <a:endParaRPr lang="en-US" sz="1900" dirty="0">
              <a:solidFill>
                <a:srgbClr val="FF0000"/>
              </a:solidFill>
              <a:latin typeface="Lucida Console" panose="020B0609040504020204" pitchFamily="49" charset="0"/>
            </a:endParaRPr>
          </a:p>
          <a:p>
            <a:pPr marL="355600" lvl="1" indent="-273050">
              <a:lnSpc>
                <a:spcPct val="90000"/>
              </a:lnSpc>
              <a:buFont typeface="Wingdings" panose="05000000000000000000" pitchFamily="2" charset="2"/>
              <a:buChar char="Ø"/>
            </a:pPr>
            <a:r>
              <a:rPr lang="en-US" sz="1900" dirty="0" smtClean="0">
                <a:solidFill>
                  <a:srgbClr val="FF0000"/>
                </a:solidFill>
                <a:latin typeface="Lucida Console" panose="020B0609040504020204" pitchFamily="49" charset="0"/>
              </a:rPr>
              <a:t>Last command will fail</a:t>
            </a:r>
          </a:p>
        </p:txBody>
      </p:sp>
    </p:spTree>
    <p:extLst>
      <p:ext uri="{BB962C8B-B14F-4D97-AF65-F5344CB8AC3E}">
        <p14:creationId xmlns:p14="http://schemas.microsoft.com/office/powerpoint/2010/main" val="35277680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performance</a:t>
            </a:r>
            <a:endParaRPr lang="en-US" dirty="0"/>
          </a:p>
        </p:txBody>
      </p:sp>
      <p:sp>
        <p:nvSpPr>
          <p:cNvPr id="3" name="Content Placeholder 2"/>
          <p:cNvSpPr>
            <a:spLocks noGrp="1"/>
          </p:cNvSpPr>
          <p:nvPr>
            <p:ph idx="1"/>
          </p:nvPr>
        </p:nvSpPr>
        <p:spPr>
          <a:xfrm>
            <a:off x="395536" y="1268761"/>
            <a:ext cx="8568952" cy="4752528"/>
          </a:xfrm>
        </p:spPr>
        <p:txBody>
          <a:bodyPr>
            <a:normAutofit fontScale="32500" lnSpcReduction="20000"/>
          </a:bodyPr>
          <a:lstStyle/>
          <a:p>
            <a:r>
              <a:rPr lang="en-US" sz="7400" dirty="0" smtClean="0"/>
              <a:t>Filter </a:t>
            </a:r>
            <a:r>
              <a:rPr lang="en-US" sz="7400" dirty="0" err="1" smtClean="0"/>
              <a:t>zo</a:t>
            </a:r>
            <a:r>
              <a:rPr lang="en-US" sz="7400" dirty="0" smtClean="0"/>
              <a:t> </a:t>
            </a:r>
            <a:r>
              <a:rPr lang="en-US" sz="7400" dirty="0" err="1" smtClean="0"/>
              <a:t>vroeg</a:t>
            </a:r>
            <a:r>
              <a:rPr lang="en-US" sz="7400" dirty="0" smtClean="0"/>
              <a:t> </a:t>
            </a:r>
            <a:r>
              <a:rPr lang="en-US" sz="7400" dirty="0" err="1" smtClean="0"/>
              <a:t>mogelijk</a:t>
            </a:r>
            <a:r>
              <a:rPr lang="en-US" sz="7400" dirty="0" smtClean="0"/>
              <a:t> in de pipeline</a:t>
            </a:r>
          </a:p>
          <a:p>
            <a:endParaRPr lang="en-US" sz="3500" dirty="0" smtClean="0"/>
          </a:p>
          <a:p>
            <a:pPr marL="457200" lvl="1" indent="0">
              <a:lnSpc>
                <a:spcPct val="110000"/>
              </a:lnSpc>
              <a:buNone/>
            </a:pPr>
            <a:r>
              <a:rPr lang="en-US" sz="3700" dirty="0">
                <a:latin typeface="Lucida Console" panose="020B0609040504020204" pitchFamily="49" charset="0"/>
              </a:rPr>
              <a:t>$S1 = { Get-</a:t>
            </a:r>
            <a:r>
              <a:rPr lang="en-US" sz="3700" dirty="0" err="1">
                <a:latin typeface="Lucida Console" panose="020B0609040504020204" pitchFamily="49" charset="0"/>
              </a:rPr>
              <a:t>WmiObject</a:t>
            </a:r>
            <a:r>
              <a:rPr lang="en-US" sz="3700" dirty="0">
                <a:latin typeface="Lucida Console" panose="020B0609040504020204" pitchFamily="49" charset="0"/>
              </a:rPr>
              <a:t> -Class Win32_group | where Domain -</a:t>
            </a:r>
            <a:r>
              <a:rPr lang="en-US" sz="3700" dirty="0" err="1">
                <a:latin typeface="Lucida Console" panose="020B0609040504020204" pitchFamily="49" charset="0"/>
              </a:rPr>
              <a:t>eq</a:t>
            </a:r>
            <a:r>
              <a:rPr lang="en-US" sz="3700" dirty="0">
                <a:latin typeface="Lucida Console" panose="020B0609040504020204" pitchFamily="49" charset="0"/>
              </a:rPr>
              <a:t> $</a:t>
            </a:r>
            <a:r>
              <a:rPr lang="en-US" sz="3700" dirty="0" err="1">
                <a:latin typeface="Lucida Console" panose="020B0609040504020204" pitchFamily="49" charset="0"/>
              </a:rPr>
              <a:t>Env:ComputerName</a:t>
            </a:r>
            <a:r>
              <a:rPr lang="en-US" sz="3700" dirty="0">
                <a:latin typeface="Lucida Console" panose="020B0609040504020204" pitchFamily="49" charset="0"/>
              </a:rPr>
              <a:t> }</a:t>
            </a:r>
          </a:p>
          <a:p>
            <a:pPr marL="457200" lvl="1" indent="0">
              <a:lnSpc>
                <a:spcPct val="110000"/>
              </a:lnSpc>
              <a:buNone/>
            </a:pPr>
            <a:r>
              <a:rPr lang="en-US" sz="3700" dirty="0">
                <a:latin typeface="Lucida Console" panose="020B0609040504020204" pitchFamily="49" charset="0"/>
              </a:rPr>
              <a:t>$S2 = { Get-</a:t>
            </a:r>
            <a:r>
              <a:rPr lang="en-US" sz="3700" dirty="0" err="1">
                <a:latin typeface="Lucida Console" panose="020B0609040504020204" pitchFamily="49" charset="0"/>
              </a:rPr>
              <a:t>WmiObject</a:t>
            </a:r>
            <a:r>
              <a:rPr lang="en-US" sz="3700" dirty="0">
                <a:latin typeface="Lucida Console" panose="020B0609040504020204" pitchFamily="49" charset="0"/>
              </a:rPr>
              <a:t> -Query "Select * from Win32_Group where domain='$</a:t>
            </a:r>
            <a:r>
              <a:rPr lang="en-US" sz="3700" dirty="0" err="1">
                <a:latin typeface="Lucida Console" panose="020B0609040504020204" pitchFamily="49" charset="0"/>
              </a:rPr>
              <a:t>Env:ComputerName</a:t>
            </a:r>
            <a:r>
              <a:rPr lang="en-US" sz="3700" dirty="0">
                <a:latin typeface="Lucida Console" panose="020B0609040504020204" pitchFamily="49" charset="0"/>
              </a:rPr>
              <a:t>'" </a:t>
            </a:r>
            <a:r>
              <a:rPr lang="en-US" sz="3700" dirty="0" smtClean="0">
                <a:latin typeface="Lucida Console" panose="020B0609040504020204" pitchFamily="49" charset="0"/>
              </a:rPr>
              <a:t>}</a:t>
            </a:r>
          </a:p>
          <a:p>
            <a:pPr marL="457200" lvl="1" indent="0">
              <a:lnSpc>
                <a:spcPct val="110000"/>
              </a:lnSpc>
              <a:buNone/>
            </a:pPr>
            <a:endParaRPr lang="en-US" sz="3700" dirty="0">
              <a:latin typeface="Lucida Console" panose="020B0609040504020204" pitchFamily="49" charset="0"/>
            </a:endParaRPr>
          </a:p>
          <a:p>
            <a:pPr marL="457200" lvl="1" indent="0">
              <a:lnSpc>
                <a:spcPct val="110000"/>
              </a:lnSpc>
              <a:buNone/>
            </a:pPr>
            <a:r>
              <a:rPr lang="en-US" sz="4000" dirty="0">
                <a:latin typeface="Lucida Console" panose="020B0609040504020204" pitchFamily="49" charset="0"/>
              </a:rPr>
              <a:t>PS M:\&gt; Measure-Command -Expression $s1</a:t>
            </a:r>
          </a:p>
          <a:p>
            <a:pPr marL="457200" lvl="1" indent="0">
              <a:lnSpc>
                <a:spcPct val="110000"/>
              </a:lnSpc>
              <a:buNone/>
            </a:pPr>
            <a:r>
              <a:rPr lang="en-US" sz="4000" dirty="0">
                <a:latin typeface="Lucida Console" panose="020B0609040504020204" pitchFamily="49" charset="0"/>
              </a:rPr>
              <a:t>Days              : 0</a:t>
            </a:r>
          </a:p>
          <a:p>
            <a:pPr marL="457200" lvl="1" indent="0">
              <a:lnSpc>
                <a:spcPct val="110000"/>
              </a:lnSpc>
              <a:buNone/>
            </a:pPr>
            <a:r>
              <a:rPr lang="en-US" sz="4000" dirty="0">
                <a:latin typeface="Lucida Console" panose="020B0609040504020204" pitchFamily="49" charset="0"/>
              </a:rPr>
              <a:t>Hours             : 0</a:t>
            </a:r>
          </a:p>
          <a:p>
            <a:pPr marL="457200" lvl="1" indent="0">
              <a:lnSpc>
                <a:spcPct val="110000"/>
              </a:lnSpc>
              <a:buNone/>
            </a:pPr>
            <a:r>
              <a:rPr lang="en-US" sz="4000" dirty="0">
                <a:latin typeface="Lucida Console" panose="020B0609040504020204" pitchFamily="49" charset="0"/>
              </a:rPr>
              <a:t>Minutes           : 0</a:t>
            </a:r>
          </a:p>
          <a:p>
            <a:pPr marL="457200" lvl="1" indent="0">
              <a:lnSpc>
                <a:spcPct val="110000"/>
              </a:lnSpc>
              <a:buNone/>
            </a:pPr>
            <a:r>
              <a:rPr lang="en-US" sz="4000" dirty="0">
                <a:latin typeface="Lucida Console" panose="020B0609040504020204" pitchFamily="49" charset="0"/>
              </a:rPr>
              <a:t>Seconds           : 1</a:t>
            </a:r>
          </a:p>
          <a:p>
            <a:pPr marL="457200" lvl="1" indent="0">
              <a:lnSpc>
                <a:spcPct val="110000"/>
              </a:lnSpc>
              <a:buNone/>
            </a:pPr>
            <a:r>
              <a:rPr lang="en-US" sz="4000" dirty="0">
                <a:latin typeface="Lucida Console" panose="020B0609040504020204" pitchFamily="49" charset="0"/>
              </a:rPr>
              <a:t>Milliseconds      : 394</a:t>
            </a:r>
          </a:p>
          <a:p>
            <a:pPr marL="457200" lvl="1" indent="0">
              <a:lnSpc>
                <a:spcPct val="110000"/>
              </a:lnSpc>
              <a:buNone/>
            </a:pPr>
            <a:endParaRPr lang="en-US" sz="4000" dirty="0">
              <a:latin typeface="Lucida Console" panose="020B0609040504020204" pitchFamily="49" charset="0"/>
            </a:endParaRPr>
          </a:p>
          <a:p>
            <a:pPr marL="457200" lvl="1" indent="0">
              <a:lnSpc>
                <a:spcPct val="110000"/>
              </a:lnSpc>
              <a:buNone/>
            </a:pPr>
            <a:r>
              <a:rPr lang="en-US" sz="4000" dirty="0">
                <a:latin typeface="Lucida Console" panose="020B0609040504020204" pitchFamily="49" charset="0"/>
              </a:rPr>
              <a:t>PS M:\&gt; Measure-Command -Expression $s2</a:t>
            </a:r>
          </a:p>
          <a:p>
            <a:pPr marL="457200" lvl="1" indent="0">
              <a:lnSpc>
                <a:spcPct val="110000"/>
              </a:lnSpc>
              <a:buNone/>
            </a:pPr>
            <a:r>
              <a:rPr lang="en-US" sz="4000" dirty="0">
                <a:latin typeface="Lucida Console" panose="020B0609040504020204" pitchFamily="49" charset="0"/>
              </a:rPr>
              <a:t>Days              : 0</a:t>
            </a:r>
          </a:p>
          <a:p>
            <a:pPr marL="457200" lvl="1" indent="0">
              <a:lnSpc>
                <a:spcPct val="110000"/>
              </a:lnSpc>
              <a:buNone/>
            </a:pPr>
            <a:r>
              <a:rPr lang="en-US" sz="4000" dirty="0">
                <a:latin typeface="Lucida Console" panose="020B0609040504020204" pitchFamily="49" charset="0"/>
              </a:rPr>
              <a:t>Hours             : 0</a:t>
            </a:r>
          </a:p>
          <a:p>
            <a:pPr marL="457200" lvl="1" indent="0">
              <a:lnSpc>
                <a:spcPct val="110000"/>
              </a:lnSpc>
              <a:buNone/>
            </a:pPr>
            <a:r>
              <a:rPr lang="en-US" sz="4000" dirty="0">
                <a:latin typeface="Lucida Console" panose="020B0609040504020204" pitchFamily="49" charset="0"/>
              </a:rPr>
              <a:t>Minutes           : 0</a:t>
            </a:r>
          </a:p>
          <a:p>
            <a:pPr marL="457200" lvl="1" indent="0">
              <a:lnSpc>
                <a:spcPct val="110000"/>
              </a:lnSpc>
              <a:buNone/>
            </a:pPr>
            <a:r>
              <a:rPr lang="en-US" sz="4000" dirty="0">
                <a:latin typeface="Lucida Console" panose="020B0609040504020204" pitchFamily="49" charset="0"/>
              </a:rPr>
              <a:t>Seconds           : 0</a:t>
            </a:r>
          </a:p>
          <a:p>
            <a:pPr marL="457200" lvl="1" indent="0">
              <a:lnSpc>
                <a:spcPct val="110000"/>
              </a:lnSpc>
              <a:buNone/>
            </a:pPr>
            <a:r>
              <a:rPr lang="en-US" sz="4000" dirty="0">
                <a:latin typeface="Lucida Console" panose="020B0609040504020204" pitchFamily="49" charset="0"/>
              </a:rPr>
              <a:t>Milliseconds      : 29</a:t>
            </a:r>
          </a:p>
          <a:p>
            <a:endParaRPr lang="en-US" dirty="0"/>
          </a:p>
        </p:txBody>
      </p:sp>
    </p:spTree>
    <p:extLst>
      <p:ext uri="{BB962C8B-B14F-4D97-AF65-F5344CB8AC3E}">
        <p14:creationId xmlns:p14="http://schemas.microsoft.com/office/powerpoint/2010/main" val="2310540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err="1" smtClean="0"/>
              <a:t>Zoek</a:t>
            </a:r>
            <a:r>
              <a:rPr lang="en-US" dirty="0" smtClean="0"/>
              <a:t> de 3 </a:t>
            </a:r>
            <a:r>
              <a:rPr lang="en-US" dirty="0" err="1" smtClean="0"/>
              <a:t>processen</a:t>
            </a:r>
            <a:r>
              <a:rPr lang="en-US" dirty="0" smtClean="0"/>
              <a:t> met de </a:t>
            </a:r>
            <a:r>
              <a:rPr lang="en-US" dirty="0" err="1" smtClean="0"/>
              <a:t>meeste</a:t>
            </a:r>
            <a:r>
              <a:rPr lang="en-US" dirty="0" smtClean="0"/>
              <a:t> </a:t>
            </a:r>
            <a:r>
              <a:rPr lang="en-US" dirty="0" err="1" smtClean="0"/>
              <a:t>geheugengebruik</a:t>
            </a:r>
            <a:endParaRPr lang="en-US" dirty="0"/>
          </a:p>
          <a:p>
            <a:pPr marL="355600" lvl="1" indent="-273050">
              <a:lnSpc>
                <a:spcPct val="90000"/>
              </a:lnSpc>
              <a:buFont typeface="Wingdings" panose="05000000000000000000" pitchFamily="2" charset="2"/>
              <a:buChar char="Ø"/>
            </a:pPr>
            <a:r>
              <a:rPr lang="en-US" sz="1900" dirty="0" smtClean="0">
                <a:latin typeface="Lucida Console" panose="020B0609040504020204" pitchFamily="49" charset="0"/>
              </a:rPr>
              <a:t>Get-Process | Sort </a:t>
            </a:r>
            <a:r>
              <a:rPr lang="en-US" sz="1900" dirty="0" err="1" smtClean="0">
                <a:latin typeface="Lucida Console" panose="020B0609040504020204" pitchFamily="49" charset="0"/>
              </a:rPr>
              <a:t>WorkingSet</a:t>
            </a:r>
            <a:r>
              <a:rPr lang="en-US" sz="1900" dirty="0" smtClean="0">
                <a:latin typeface="Lucida Console" panose="020B0609040504020204" pitchFamily="49" charset="0"/>
              </a:rPr>
              <a:t> | select –Last 3</a:t>
            </a:r>
            <a:endParaRPr lang="en-US" sz="1900" dirty="0">
              <a:latin typeface="Lucida Console" panose="020B0609040504020204" pitchFamily="49" charset="0"/>
            </a:endParaRPr>
          </a:p>
          <a:p>
            <a:endParaRPr lang="en-US" dirty="0" smtClean="0"/>
          </a:p>
          <a:p>
            <a:r>
              <a:rPr lang="en-US" dirty="0" err="1" smtClean="0"/>
              <a:t>Zoek</a:t>
            </a:r>
            <a:r>
              <a:rPr lang="en-US" dirty="0" smtClean="0"/>
              <a:t> het </a:t>
            </a:r>
            <a:r>
              <a:rPr lang="en-US" dirty="0" err="1" smtClean="0"/>
              <a:t>grootste</a:t>
            </a:r>
            <a:r>
              <a:rPr lang="en-US" dirty="0" smtClean="0"/>
              <a:t> </a:t>
            </a:r>
            <a:r>
              <a:rPr lang="en-US" dirty="0" err="1" smtClean="0"/>
              <a:t>bestand</a:t>
            </a:r>
            <a:r>
              <a:rPr lang="en-US" dirty="0" smtClean="0"/>
              <a:t> in de C:\</a:t>
            </a:r>
            <a:r>
              <a:rPr lang="en-US" dirty="0"/>
              <a:t>Windows\System32 </a:t>
            </a:r>
            <a:r>
              <a:rPr lang="en-US" dirty="0" smtClean="0"/>
              <a:t>folder</a:t>
            </a:r>
            <a:endParaRPr lang="en-US" dirty="0"/>
          </a:p>
          <a:p>
            <a:pPr marL="355600" lvl="1" indent="-273050">
              <a:lnSpc>
                <a:spcPct val="90000"/>
              </a:lnSpc>
              <a:buFont typeface="Wingdings" panose="05000000000000000000" pitchFamily="2" charset="2"/>
              <a:buChar char="Ø"/>
            </a:pPr>
            <a:r>
              <a:rPr lang="en-US" sz="1900" dirty="0" err="1" smtClean="0">
                <a:latin typeface="Lucida Console" panose="020B0609040504020204" pitchFamily="49" charset="0"/>
              </a:rPr>
              <a:t>Dir</a:t>
            </a:r>
            <a:r>
              <a:rPr lang="en-US" sz="1900" dirty="0" smtClean="0">
                <a:latin typeface="Lucida Console" panose="020B0609040504020204" pitchFamily="49" charset="0"/>
              </a:rPr>
              <a:t> C:\Windows\System32 | Sort-Object –Property Length –</a:t>
            </a:r>
            <a:r>
              <a:rPr lang="en-US" sz="1900" dirty="0" err="1" smtClean="0">
                <a:latin typeface="Lucida Console" panose="020B0609040504020204" pitchFamily="49" charset="0"/>
              </a:rPr>
              <a:t>Desc</a:t>
            </a:r>
            <a:r>
              <a:rPr lang="en-US" sz="1900" dirty="0" smtClean="0">
                <a:latin typeface="Lucida Console" panose="020B0609040504020204" pitchFamily="49" charset="0"/>
              </a:rPr>
              <a:t> | select-Object –First 1</a:t>
            </a:r>
          </a:p>
          <a:p>
            <a:pPr marL="82550" lvl="1" indent="0">
              <a:lnSpc>
                <a:spcPct val="90000"/>
              </a:lnSpc>
              <a:buNone/>
            </a:pPr>
            <a:endParaRPr lang="en-US" sz="1900" dirty="0" smtClean="0">
              <a:latin typeface="Lucida Console" panose="020B0609040504020204" pitchFamily="49" charset="0"/>
            </a:endParaRPr>
          </a:p>
          <a:p>
            <a:r>
              <a:rPr lang="en-US" dirty="0" err="1" smtClean="0"/>
              <a:t>Groepeer</a:t>
            </a:r>
            <a:r>
              <a:rPr lang="en-US" dirty="0" smtClean="0"/>
              <a:t> de </a:t>
            </a:r>
            <a:r>
              <a:rPr lang="en-US" dirty="0" err="1"/>
              <a:t>bestand</a:t>
            </a:r>
            <a:r>
              <a:rPr lang="en-US" dirty="0"/>
              <a:t> in de C:\Windows\System32 </a:t>
            </a:r>
            <a:r>
              <a:rPr lang="en-US" dirty="0" smtClean="0"/>
              <a:t>folder op </a:t>
            </a:r>
            <a:r>
              <a:rPr lang="en-US" dirty="0" err="1" smtClean="0"/>
              <a:t>extensie</a:t>
            </a:r>
            <a:endParaRPr lang="en-US" dirty="0"/>
          </a:p>
          <a:p>
            <a:pPr marL="355600" lvl="1" indent="-273050">
              <a:lnSpc>
                <a:spcPct val="90000"/>
              </a:lnSpc>
              <a:buFont typeface="Wingdings" panose="05000000000000000000" pitchFamily="2" charset="2"/>
              <a:buChar char="Ø"/>
            </a:pPr>
            <a:r>
              <a:rPr lang="en-US" sz="1900" dirty="0" err="1">
                <a:latin typeface="Lucida Console" panose="020B0609040504020204" pitchFamily="49" charset="0"/>
              </a:rPr>
              <a:t>Dir</a:t>
            </a:r>
            <a:r>
              <a:rPr lang="en-US" sz="1900" dirty="0">
                <a:latin typeface="Lucida Console" panose="020B0609040504020204" pitchFamily="49" charset="0"/>
              </a:rPr>
              <a:t> C:\</a:t>
            </a:r>
            <a:r>
              <a:rPr lang="en-US" sz="1900" dirty="0" smtClean="0">
                <a:latin typeface="Lucida Console" panose="020B0609040504020204" pitchFamily="49" charset="0"/>
              </a:rPr>
              <a:t>Windows\System32 -File | Group Extension | Sort Name</a:t>
            </a:r>
            <a:endParaRPr lang="en-US" sz="1900" dirty="0">
              <a:latin typeface="Lucida Console" panose="020B0609040504020204" pitchFamily="49" charset="0"/>
            </a:endParaRPr>
          </a:p>
          <a:p>
            <a:pPr marL="82550" lvl="1" indent="0">
              <a:lnSpc>
                <a:spcPct val="90000"/>
              </a:lnSpc>
              <a:buNone/>
            </a:pPr>
            <a:endParaRPr lang="en-US" sz="1900" dirty="0">
              <a:latin typeface="Lucida Console" panose="020B0609040504020204" pitchFamily="49" charset="0"/>
            </a:endParaRPr>
          </a:p>
          <a:p>
            <a:endParaRPr lang="en-US" dirty="0" smtClean="0"/>
          </a:p>
          <a:p>
            <a:pPr marL="0" indent="0">
              <a:buNone/>
            </a:pPr>
            <a:endParaRPr lang="en-US" dirty="0"/>
          </a:p>
        </p:txBody>
      </p:sp>
    </p:spTree>
    <p:extLst>
      <p:ext uri="{BB962C8B-B14F-4D97-AF65-F5344CB8AC3E}">
        <p14:creationId xmlns:p14="http://schemas.microsoft.com/office/powerpoint/2010/main" val="1660323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syntax – Data types</a:t>
            </a:r>
            <a:endParaRPr lang="en-US" dirty="0"/>
          </a:p>
        </p:txBody>
      </p:sp>
      <p:sp>
        <p:nvSpPr>
          <p:cNvPr id="3" name="Content Placeholder 2"/>
          <p:cNvSpPr>
            <a:spLocks noGrp="1"/>
          </p:cNvSpPr>
          <p:nvPr>
            <p:ph idx="1"/>
          </p:nvPr>
        </p:nvSpPr>
        <p:spPr/>
        <p:txBody>
          <a:bodyPr>
            <a:normAutofit lnSpcReduction="10000"/>
          </a:bodyPr>
          <a:lstStyle/>
          <a:p>
            <a:r>
              <a:rPr lang="en-US" dirty="0" smtClean="0"/>
              <a:t>String:   </a:t>
            </a:r>
            <a:r>
              <a:rPr lang="en-US" dirty="0" err="1" smtClean="0"/>
              <a:t>Gebruik</a:t>
            </a:r>
            <a:r>
              <a:rPr lang="en-US" dirty="0" smtClean="0"/>
              <a:t> single ' ... '  of double quotes " ... "</a:t>
            </a:r>
          </a:p>
          <a:p>
            <a:pPr lvl="1"/>
            <a:r>
              <a:rPr lang="nl-NL" dirty="0" smtClean="0"/>
              <a:t>Verschil:  binnen " " wordt </a:t>
            </a:r>
            <a:r>
              <a:rPr lang="nl-NL" dirty="0" err="1" smtClean="0"/>
              <a:t>variable</a:t>
            </a:r>
            <a:r>
              <a:rPr lang="nl-NL" dirty="0" smtClean="0"/>
              <a:t> </a:t>
            </a:r>
            <a:r>
              <a:rPr lang="nl-NL" dirty="0" err="1" smtClean="0"/>
              <a:t>expansion</a:t>
            </a:r>
            <a:r>
              <a:rPr lang="nl-NL" dirty="0" smtClean="0"/>
              <a:t> gebruikt</a:t>
            </a:r>
            <a:br>
              <a:rPr lang="nl-NL" dirty="0" smtClean="0"/>
            </a:br>
            <a:endParaRPr lang="en-US" dirty="0" smtClean="0"/>
          </a:p>
          <a:p>
            <a:pPr marL="355600" lvl="1" indent="-273050">
              <a:lnSpc>
                <a:spcPct val="90000"/>
              </a:lnSpc>
              <a:buFont typeface="Wingdings" panose="05000000000000000000" pitchFamily="2" charset="2"/>
              <a:buChar char="Ø"/>
            </a:pPr>
            <a:r>
              <a:rPr lang="en-US" sz="1900" dirty="0" smtClean="0">
                <a:latin typeface="Lucida Console" panose="020B0609040504020204" pitchFamily="49" charset="0"/>
              </a:rPr>
              <a:t>"</a:t>
            </a:r>
            <a:r>
              <a:rPr lang="en-US" sz="1900" dirty="0" err="1" smtClean="0">
                <a:latin typeface="Lucida Console" panose="020B0609040504020204" pitchFamily="49" charset="0"/>
              </a:rPr>
              <a:t>tekst</a:t>
            </a:r>
            <a:r>
              <a:rPr lang="en-US" sz="1900" dirty="0" smtClean="0">
                <a:latin typeface="Lucida Console" panose="020B0609040504020204" pitchFamily="49" charset="0"/>
              </a:rPr>
              <a:t>"</a:t>
            </a:r>
          </a:p>
          <a:p>
            <a:pPr marL="355600" lvl="1" indent="-273050">
              <a:lnSpc>
                <a:spcPct val="90000"/>
              </a:lnSpc>
              <a:buFont typeface="Wingdings" panose="05000000000000000000" pitchFamily="2" charset="2"/>
              <a:buChar char="Ø"/>
            </a:pPr>
            <a:r>
              <a:rPr lang="en-US" sz="1900" dirty="0" smtClean="0">
                <a:latin typeface="Lucida Console" panose="020B0609040504020204" pitchFamily="49" charset="0"/>
              </a:rPr>
              <a:t>$</a:t>
            </a:r>
            <a:r>
              <a:rPr lang="en-US" sz="1900" dirty="0" err="1" smtClean="0">
                <a:latin typeface="Lucida Console" panose="020B0609040504020204" pitchFamily="49" charset="0"/>
              </a:rPr>
              <a:t>UserName</a:t>
            </a:r>
            <a:r>
              <a:rPr lang="en-US" sz="1900" dirty="0" smtClean="0">
                <a:latin typeface="Lucida Console" panose="020B0609040504020204" pitchFamily="49" charset="0"/>
              </a:rPr>
              <a:t> = "</a:t>
            </a:r>
            <a:r>
              <a:rPr lang="en-US" sz="1900" dirty="0" err="1" smtClean="0">
                <a:latin typeface="Lucida Console" panose="020B0609040504020204" pitchFamily="49" charset="0"/>
              </a:rPr>
              <a:t>Bzanten</a:t>
            </a:r>
            <a:r>
              <a:rPr lang="en-US" sz="1900" dirty="0" smtClean="0">
                <a:latin typeface="Lucida Console" panose="020B0609040504020204" pitchFamily="49" charset="0"/>
              </a:rPr>
              <a:t>"</a:t>
            </a:r>
          </a:p>
          <a:p>
            <a:pPr marL="355600" lvl="1" indent="-273050">
              <a:lnSpc>
                <a:spcPct val="90000"/>
              </a:lnSpc>
              <a:buFont typeface="Wingdings" panose="05000000000000000000" pitchFamily="2" charset="2"/>
              <a:buChar char="Ø"/>
            </a:pPr>
            <a:r>
              <a:rPr lang="en-US" sz="1900" dirty="0" smtClean="0">
                <a:latin typeface="Lucida Console" panose="020B0609040504020204" pitchFamily="49" charset="0"/>
              </a:rPr>
              <a:t>"De user $</a:t>
            </a:r>
            <a:r>
              <a:rPr lang="en-US" sz="1900" dirty="0" err="1" smtClean="0">
                <a:latin typeface="Lucida Console" panose="020B0609040504020204" pitchFamily="49" charset="0"/>
              </a:rPr>
              <a:t>UserName</a:t>
            </a:r>
            <a:r>
              <a:rPr lang="en-US" sz="1900" dirty="0" smtClean="0">
                <a:latin typeface="Lucida Console" panose="020B0609040504020204" pitchFamily="49" charset="0"/>
              </a:rPr>
              <a:t> </a:t>
            </a:r>
            <a:r>
              <a:rPr lang="en-US" sz="1900" dirty="0" err="1" smtClean="0">
                <a:latin typeface="Lucida Console" panose="020B0609040504020204" pitchFamily="49" charset="0"/>
              </a:rPr>
              <a:t>bestaat</a:t>
            </a:r>
            <a:r>
              <a:rPr lang="en-US" sz="1900" dirty="0" smtClean="0">
                <a:latin typeface="Lucida Console" panose="020B0609040504020204" pitchFamily="49" charset="0"/>
              </a:rPr>
              <a:t> reeds"</a:t>
            </a:r>
          </a:p>
          <a:p>
            <a:pPr marL="82550" lvl="1" indent="0">
              <a:lnSpc>
                <a:spcPct val="90000"/>
              </a:lnSpc>
              <a:spcBef>
                <a:spcPts val="1000"/>
              </a:spcBef>
              <a:spcAft>
                <a:spcPts val="600"/>
              </a:spcAft>
              <a:buNone/>
            </a:pPr>
            <a:r>
              <a:rPr lang="nl-NL" sz="1900" dirty="0">
                <a:latin typeface="Lucida Console" panose="020B0609040504020204" pitchFamily="49" charset="0"/>
              </a:rPr>
              <a:t>De user </a:t>
            </a:r>
            <a:r>
              <a:rPr lang="nl-NL" sz="1900" dirty="0" err="1">
                <a:latin typeface="Lucida Console" panose="020B0609040504020204" pitchFamily="49" charset="0"/>
              </a:rPr>
              <a:t>Bzanten</a:t>
            </a:r>
            <a:r>
              <a:rPr lang="nl-NL" sz="1900" dirty="0">
                <a:latin typeface="Lucida Console" panose="020B0609040504020204" pitchFamily="49" charset="0"/>
              </a:rPr>
              <a:t> bestaat reeds</a:t>
            </a:r>
            <a:endParaRPr lang="en-US" sz="1900" dirty="0" smtClean="0">
              <a:latin typeface="Lucida Console" panose="020B0609040504020204" pitchFamily="49" charset="0"/>
            </a:endParaRPr>
          </a:p>
          <a:p>
            <a:pPr marL="355600" lvl="1" indent="-273050">
              <a:lnSpc>
                <a:spcPct val="90000"/>
              </a:lnSpc>
              <a:buFont typeface="Wingdings" panose="05000000000000000000" pitchFamily="2" charset="2"/>
              <a:buChar char="Ø"/>
            </a:pPr>
            <a:r>
              <a:rPr lang="en-US" sz="1900" dirty="0" smtClean="0">
                <a:latin typeface="Lucida Console" panose="020B0609040504020204" pitchFamily="49" charset="0"/>
              </a:rPr>
              <a:t>'De user $</a:t>
            </a:r>
            <a:r>
              <a:rPr lang="en-US" sz="1900" dirty="0" err="1" smtClean="0">
                <a:latin typeface="Lucida Console" panose="020B0609040504020204" pitchFamily="49" charset="0"/>
              </a:rPr>
              <a:t>UserName</a:t>
            </a:r>
            <a:r>
              <a:rPr lang="en-US" sz="1900" dirty="0" smtClean="0">
                <a:latin typeface="Lucida Console" panose="020B0609040504020204" pitchFamily="49" charset="0"/>
              </a:rPr>
              <a:t> </a:t>
            </a:r>
            <a:r>
              <a:rPr lang="en-US" sz="1900" dirty="0" err="1" smtClean="0">
                <a:latin typeface="Lucida Console" panose="020B0609040504020204" pitchFamily="49" charset="0"/>
              </a:rPr>
              <a:t>bestaat</a:t>
            </a:r>
            <a:r>
              <a:rPr lang="en-US" sz="1900" dirty="0" smtClean="0">
                <a:latin typeface="Lucida Console" panose="020B0609040504020204" pitchFamily="49" charset="0"/>
              </a:rPr>
              <a:t> reeds'</a:t>
            </a:r>
          </a:p>
          <a:p>
            <a:pPr marL="82550" lvl="1" indent="0">
              <a:lnSpc>
                <a:spcPct val="90000"/>
              </a:lnSpc>
              <a:spcBef>
                <a:spcPts val="1000"/>
              </a:spcBef>
              <a:spcAft>
                <a:spcPts val="600"/>
              </a:spcAft>
              <a:buNone/>
            </a:pPr>
            <a:r>
              <a:rPr lang="nl-NL" sz="1900" dirty="0">
                <a:latin typeface="Lucida Console" panose="020B0609040504020204" pitchFamily="49" charset="0"/>
              </a:rPr>
              <a:t>De user $</a:t>
            </a:r>
            <a:r>
              <a:rPr lang="nl-NL" sz="1900" dirty="0" err="1">
                <a:latin typeface="Lucida Console" panose="020B0609040504020204" pitchFamily="49" charset="0"/>
              </a:rPr>
              <a:t>UserName</a:t>
            </a:r>
            <a:r>
              <a:rPr lang="nl-NL" sz="1900" dirty="0">
                <a:latin typeface="Lucida Console" panose="020B0609040504020204" pitchFamily="49" charset="0"/>
              </a:rPr>
              <a:t> bestaat reeds</a:t>
            </a:r>
            <a:endParaRPr lang="en-US" sz="1900" dirty="0">
              <a:latin typeface="Lucida Console" panose="020B0609040504020204" pitchFamily="49" charset="0"/>
            </a:endParaRPr>
          </a:p>
          <a:p>
            <a:endParaRPr lang="en-US" dirty="0" smtClean="0"/>
          </a:p>
          <a:p>
            <a:r>
              <a:rPr lang="en-US" dirty="0" smtClean="0"/>
              <a:t>Date</a:t>
            </a:r>
            <a:endParaRPr lang="en-US" dirty="0"/>
          </a:p>
          <a:p>
            <a:r>
              <a:rPr lang="en-US" dirty="0"/>
              <a:t>Any object</a:t>
            </a:r>
          </a:p>
          <a:p>
            <a:endParaRPr lang="en-US" dirty="0"/>
          </a:p>
        </p:txBody>
      </p:sp>
    </p:spTree>
    <p:extLst>
      <p:ext uri="{BB962C8B-B14F-4D97-AF65-F5344CB8AC3E}">
        <p14:creationId xmlns:p14="http://schemas.microsoft.com/office/powerpoint/2010/main" val="36399708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syntax – </a:t>
            </a:r>
            <a:r>
              <a:rPr lang="en-US" dirty="0" err="1" smtClean="0"/>
              <a:t>About_arrays</a:t>
            </a:r>
            <a:endParaRPr lang="en-US" dirty="0"/>
          </a:p>
        </p:txBody>
      </p:sp>
      <p:sp>
        <p:nvSpPr>
          <p:cNvPr id="3" name="Content Placeholder 2"/>
          <p:cNvSpPr>
            <a:spLocks noGrp="1"/>
          </p:cNvSpPr>
          <p:nvPr>
            <p:ph idx="1"/>
          </p:nvPr>
        </p:nvSpPr>
        <p:spPr/>
        <p:txBody>
          <a:bodyPr>
            <a:normAutofit fontScale="85000" lnSpcReduction="20000"/>
          </a:bodyPr>
          <a:lstStyle/>
          <a:p>
            <a:pPr marL="457200" lvl="1" indent="0">
              <a:buNone/>
            </a:pPr>
            <a:r>
              <a:rPr lang="en-US" dirty="0" smtClean="0">
                <a:latin typeface="Lucida Console" panose="020B0609040504020204" pitchFamily="49" charset="0"/>
              </a:rPr>
              <a:t>$</a:t>
            </a:r>
            <a:r>
              <a:rPr lang="en-US" dirty="0">
                <a:latin typeface="Lucida Console" panose="020B0609040504020204" pitchFamily="49" charset="0"/>
              </a:rPr>
              <a:t>A = 22,5,10,8,12,9,80</a:t>
            </a:r>
          </a:p>
          <a:p>
            <a:pPr marL="457200" lvl="1" indent="0">
              <a:buNone/>
            </a:pPr>
            <a:r>
              <a:rPr lang="en-US" dirty="0" smtClean="0">
                <a:latin typeface="Lucida Console" panose="020B0609040504020204" pitchFamily="49" charset="0"/>
              </a:rPr>
              <a:t>$</a:t>
            </a:r>
            <a:r>
              <a:rPr lang="en-US" dirty="0">
                <a:latin typeface="Lucida Console" panose="020B0609040504020204" pitchFamily="49" charset="0"/>
              </a:rPr>
              <a:t>B = 5..</a:t>
            </a:r>
            <a:r>
              <a:rPr lang="en-US" dirty="0" smtClean="0">
                <a:latin typeface="Lucida Console" panose="020B0609040504020204" pitchFamily="49" charset="0"/>
              </a:rPr>
              <a:t>8</a:t>
            </a:r>
          </a:p>
          <a:p>
            <a:pPr marL="457200" lvl="1" indent="0">
              <a:buNone/>
            </a:pPr>
            <a:r>
              <a:rPr lang="en-US" dirty="0">
                <a:latin typeface="Lucida Console" panose="020B0609040504020204" pitchFamily="49" charset="0"/>
              </a:rPr>
              <a:t>[int32[]]$</a:t>
            </a:r>
            <a:r>
              <a:rPr lang="en-US" dirty="0" err="1">
                <a:latin typeface="Lucida Console" panose="020B0609040504020204" pitchFamily="49" charset="0"/>
              </a:rPr>
              <a:t>ia</a:t>
            </a:r>
            <a:r>
              <a:rPr lang="en-US" dirty="0">
                <a:latin typeface="Lucida Console" panose="020B0609040504020204" pitchFamily="49" charset="0"/>
              </a:rPr>
              <a:t> = </a:t>
            </a:r>
            <a:r>
              <a:rPr lang="en-US" dirty="0" smtClean="0">
                <a:latin typeface="Lucida Console" panose="020B0609040504020204" pitchFamily="49" charset="0"/>
              </a:rPr>
              <a:t>1500,2230,3350,4000</a:t>
            </a:r>
          </a:p>
          <a:p>
            <a:pPr marL="457200" lvl="1" indent="0">
              <a:buNone/>
            </a:pPr>
            <a:r>
              <a:rPr lang="en-US" dirty="0">
                <a:latin typeface="Lucida Console" panose="020B0609040504020204" pitchFamily="49" charset="0"/>
              </a:rPr>
              <a:t>[</a:t>
            </a:r>
            <a:r>
              <a:rPr lang="en-US" dirty="0" err="1">
                <a:latin typeface="Lucida Console" panose="020B0609040504020204" pitchFamily="49" charset="0"/>
              </a:rPr>
              <a:t>Diagnostics.Process</a:t>
            </a:r>
            <a:r>
              <a:rPr lang="en-US" dirty="0">
                <a:latin typeface="Lucida Console" panose="020B0609040504020204" pitchFamily="49" charset="0"/>
              </a:rPr>
              <a:t>[]]$</a:t>
            </a:r>
            <a:r>
              <a:rPr lang="en-US" dirty="0" err="1">
                <a:latin typeface="Lucida Console" panose="020B0609040504020204" pitchFamily="49" charset="0"/>
              </a:rPr>
              <a:t>zz</a:t>
            </a:r>
            <a:r>
              <a:rPr lang="en-US" dirty="0">
                <a:latin typeface="Lucida Console" panose="020B0609040504020204" pitchFamily="49" charset="0"/>
              </a:rPr>
              <a:t> = </a:t>
            </a:r>
            <a:r>
              <a:rPr lang="en-US" dirty="0" smtClean="0">
                <a:latin typeface="Lucida Console" panose="020B0609040504020204" pitchFamily="49" charset="0"/>
              </a:rPr>
              <a:t>Get-Process</a:t>
            </a:r>
          </a:p>
          <a:p>
            <a:pPr marL="457200" lvl="1" indent="0">
              <a:buNone/>
            </a:pPr>
            <a:r>
              <a:rPr lang="en-US" dirty="0">
                <a:latin typeface="Lucida Console" panose="020B0609040504020204" pitchFamily="49" charset="0"/>
              </a:rPr>
              <a:t>PS C:\&gt;$a = @("One")</a:t>
            </a:r>
          </a:p>
          <a:p>
            <a:pPr marL="457200" lvl="1" indent="0">
              <a:buNone/>
            </a:pPr>
            <a:r>
              <a:rPr lang="en-US" dirty="0">
                <a:latin typeface="Lucida Console" panose="020B0609040504020204" pitchFamily="49" charset="0"/>
              </a:rPr>
              <a:t>PS C:\&gt;$a.Count</a:t>
            </a:r>
          </a:p>
          <a:p>
            <a:pPr marL="457200" lvl="1" indent="0">
              <a:buNone/>
            </a:pPr>
            <a:r>
              <a:rPr lang="en-US" dirty="0">
                <a:latin typeface="Lucida Console" panose="020B0609040504020204" pitchFamily="49" charset="0"/>
              </a:rPr>
              <a:t>1</a:t>
            </a:r>
          </a:p>
          <a:p>
            <a:pPr marL="457200" lvl="1" indent="0">
              <a:buNone/>
            </a:pPr>
            <a:r>
              <a:rPr lang="en-US" dirty="0" smtClean="0">
                <a:latin typeface="Lucida Console" panose="020B0609040504020204" pitchFamily="49" charset="0"/>
              </a:rPr>
              <a:t>PS </a:t>
            </a:r>
            <a:r>
              <a:rPr lang="en-US" dirty="0">
                <a:latin typeface="Lucida Console" panose="020B0609040504020204" pitchFamily="49" charset="0"/>
              </a:rPr>
              <a:t>C:\&gt;$b = @()</a:t>
            </a:r>
          </a:p>
          <a:p>
            <a:pPr marL="457200" lvl="1" indent="0">
              <a:buNone/>
            </a:pPr>
            <a:r>
              <a:rPr lang="en-US" dirty="0">
                <a:latin typeface="Lucida Console" panose="020B0609040504020204" pitchFamily="49" charset="0"/>
              </a:rPr>
              <a:t>PS C:\&gt;$b.Count</a:t>
            </a:r>
          </a:p>
          <a:p>
            <a:pPr marL="457200" lvl="1" indent="0">
              <a:buNone/>
            </a:pPr>
            <a:r>
              <a:rPr lang="en-US" dirty="0" smtClean="0">
                <a:latin typeface="Lucida Console" panose="020B0609040504020204" pitchFamily="49" charset="0"/>
              </a:rPr>
              <a:t>0</a:t>
            </a:r>
          </a:p>
          <a:p>
            <a:pPr marL="457200" lvl="1" indent="0">
              <a:buNone/>
            </a:pPr>
            <a:r>
              <a:rPr lang="en-US" dirty="0" smtClean="0">
                <a:latin typeface="Lucida Console" panose="020B0609040504020204" pitchFamily="49" charset="0"/>
              </a:rPr>
              <a:t>Elements in an array: $</a:t>
            </a:r>
            <a:r>
              <a:rPr lang="en-US" dirty="0" err="1" smtClean="0">
                <a:latin typeface="Lucida Console" panose="020B0609040504020204" pitchFamily="49" charset="0"/>
              </a:rPr>
              <a:t>a.count</a:t>
            </a:r>
            <a:endParaRPr lang="en-US" dirty="0" smtClean="0"/>
          </a:p>
          <a:p>
            <a:pPr marL="457200" lvl="1" indent="0">
              <a:buNone/>
            </a:pPr>
            <a:r>
              <a:rPr lang="en-US" dirty="0" smtClean="0">
                <a:latin typeface="Lucida Console" panose="020B0609040504020204" pitchFamily="49" charset="0"/>
              </a:rPr>
              <a:t>First element:  $a[0]</a:t>
            </a:r>
          </a:p>
          <a:p>
            <a:pPr marL="457200" lvl="1" indent="0">
              <a:buNone/>
            </a:pPr>
            <a:r>
              <a:rPr lang="en-US" dirty="0" smtClean="0">
                <a:latin typeface="Lucida Console" panose="020B0609040504020204" pitchFamily="49" charset="0"/>
              </a:rPr>
              <a:t>Range:  $a[2..12]</a:t>
            </a:r>
          </a:p>
          <a:p>
            <a:pPr marL="457200" lvl="1" indent="0">
              <a:buNone/>
            </a:pPr>
            <a:r>
              <a:rPr lang="en-US" dirty="0" smtClean="0">
                <a:latin typeface="Lucida Console" panose="020B0609040504020204" pitchFamily="49" charset="0"/>
              </a:rPr>
              <a:t>Last: $a[-1]</a:t>
            </a:r>
          </a:p>
          <a:p>
            <a:pPr marL="457200" lvl="1" indent="0">
              <a:buNone/>
            </a:pPr>
            <a:endParaRPr lang="en-US" dirty="0">
              <a:latin typeface="Lucida Console" panose="020B0609040504020204" pitchFamily="49" charset="0"/>
            </a:endParaRPr>
          </a:p>
          <a:p>
            <a:pPr marL="457200" lvl="1" indent="0">
              <a:buNone/>
            </a:pPr>
            <a:r>
              <a:rPr lang="en-US" dirty="0" err="1" smtClean="0">
                <a:latin typeface="Lucida Console" panose="020B0609040504020204" pitchFamily="49" charset="0"/>
              </a:rPr>
              <a:t>ForEach</a:t>
            </a:r>
            <a:r>
              <a:rPr lang="en-US" dirty="0" smtClean="0">
                <a:latin typeface="Lucida Console" panose="020B0609040504020204" pitchFamily="49" charset="0"/>
              </a:rPr>
              <a:t> ($element in $a) { $element }</a:t>
            </a:r>
          </a:p>
        </p:txBody>
      </p:sp>
    </p:spTree>
    <p:extLst>
      <p:ext uri="{BB962C8B-B14F-4D97-AF65-F5344CB8AC3E}">
        <p14:creationId xmlns:p14="http://schemas.microsoft.com/office/powerpoint/2010/main" val="2242182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syntax – </a:t>
            </a:r>
            <a:r>
              <a:rPr lang="en-US" dirty="0" err="1" smtClean="0"/>
              <a:t>About_operators</a:t>
            </a:r>
            <a:endParaRPr lang="en-US" dirty="0"/>
          </a:p>
        </p:txBody>
      </p:sp>
      <p:sp>
        <p:nvSpPr>
          <p:cNvPr id="3" name="Content Placeholder 2"/>
          <p:cNvSpPr>
            <a:spLocks noGrp="1"/>
          </p:cNvSpPr>
          <p:nvPr>
            <p:ph idx="1"/>
          </p:nvPr>
        </p:nvSpPr>
        <p:spPr/>
        <p:txBody>
          <a:bodyPr>
            <a:normAutofit/>
          </a:bodyPr>
          <a:lstStyle/>
          <a:p>
            <a:r>
              <a:rPr lang="en-US" dirty="0" smtClean="0"/>
              <a:t>Arithmetic operators (+, -, *, /, %,…)</a:t>
            </a:r>
          </a:p>
          <a:p>
            <a:r>
              <a:rPr lang="en-US" dirty="0" smtClean="0"/>
              <a:t>Assignment operators ( = +=  -=  *= /= %=  ++ --)</a:t>
            </a:r>
          </a:p>
          <a:p>
            <a:r>
              <a:rPr lang="en-US" dirty="0" smtClean="0"/>
              <a:t>Comparison operators (-</a:t>
            </a:r>
            <a:r>
              <a:rPr lang="en-US" dirty="0" err="1" smtClean="0"/>
              <a:t>eq</a:t>
            </a:r>
            <a:r>
              <a:rPr lang="en-US" dirty="0" smtClean="0"/>
              <a:t>  -ne -</a:t>
            </a:r>
            <a:r>
              <a:rPr lang="en-US" dirty="0" err="1" smtClean="0"/>
              <a:t>gt</a:t>
            </a:r>
            <a:r>
              <a:rPr lang="en-US" dirty="0" smtClean="0"/>
              <a:t> -</a:t>
            </a:r>
            <a:r>
              <a:rPr lang="en-US" dirty="0" err="1" smtClean="0"/>
              <a:t>lt</a:t>
            </a:r>
            <a:r>
              <a:rPr lang="en-US" dirty="0" smtClean="0"/>
              <a:t> …)</a:t>
            </a:r>
          </a:p>
          <a:p>
            <a:r>
              <a:rPr lang="en-US" dirty="0" smtClean="0"/>
              <a:t>Logical operators (-and -or…)</a:t>
            </a:r>
          </a:p>
          <a:p>
            <a:r>
              <a:rPr lang="en-US" dirty="0" smtClean="0"/>
              <a:t>Redirection operators(  &gt;  &gt;&gt;  2&gt;  2&gt;&amp;1  3&gt; )</a:t>
            </a:r>
          </a:p>
          <a:p>
            <a:r>
              <a:rPr lang="en-US" dirty="0" smtClean="0"/>
              <a:t>Split and join operators (-split -join)</a:t>
            </a:r>
          </a:p>
          <a:p>
            <a:r>
              <a:rPr lang="en-US" dirty="0" smtClean="0"/>
              <a:t>Type operators</a:t>
            </a:r>
          </a:p>
          <a:p>
            <a:r>
              <a:rPr lang="en-US" dirty="0" smtClean="0"/>
              <a:t>Unary operators</a:t>
            </a:r>
          </a:p>
          <a:p>
            <a:r>
              <a:rPr lang="en-US" dirty="0" smtClean="0"/>
              <a:t>Special operators</a:t>
            </a:r>
          </a:p>
          <a:p>
            <a:endParaRPr lang="en-US" dirty="0" smtClean="0"/>
          </a:p>
        </p:txBody>
      </p:sp>
    </p:spTree>
    <p:extLst>
      <p:ext uri="{BB962C8B-B14F-4D97-AF65-F5344CB8AC3E}">
        <p14:creationId xmlns:p14="http://schemas.microsoft.com/office/powerpoint/2010/main" val="91689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Powershell</a:t>
            </a:r>
            <a:r>
              <a:rPr lang="en-US" dirty="0"/>
              <a:t> syntax - </a:t>
            </a:r>
            <a:r>
              <a:rPr lang="en-US" sz="2800" dirty="0" err="1"/>
              <a:t>about_Arithmetic_Operators</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6965525"/>
              </p:ext>
            </p:extLst>
          </p:nvPr>
        </p:nvGraphicFramePr>
        <p:xfrm>
          <a:off x="855663" y="1600200"/>
          <a:ext cx="7831137" cy="4323080"/>
        </p:xfrm>
        <a:graphic>
          <a:graphicData uri="http://schemas.openxmlformats.org/drawingml/2006/table">
            <a:tbl>
              <a:tblPr firstRow="1" bandRow="1">
                <a:tableStyleId>{5C22544A-7EE6-4342-B048-85BDC9FD1C3A}</a:tableStyleId>
              </a:tblPr>
              <a:tblGrid>
                <a:gridCol w="1052041"/>
                <a:gridCol w="4608512"/>
                <a:gridCol w="2170584"/>
              </a:tblGrid>
              <a:tr h="370840">
                <a:tc>
                  <a:txBody>
                    <a:bodyPr/>
                    <a:lstStyle/>
                    <a:p>
                      <a:r>
                        <a:rPr lang="en-US" dirty="0" smtClean="0"/>
                        <a:t>Operator</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r>
              <a:tr h="370840">
                <a:tc>
                  <a:txBody>
                    <a:bodyPr/>
                    <a:lstStyle/>
                    <a:p>
                      <a:r>
                        <a:rPr lang="en-US" dirty="0" smtClean="0"/>
                        <a:t>+</a:t>
                      </a:r>
                      <a:endParaRPr lang="en-US" dirty="0"/>
                    </a:p>
                  </a:txBody>
                  <a:tcPr/>
                </a:tc>
                <a:tc>
                  <a:txBody>
                    <a:bodyPr/>
                    <a:lstStyle/>
                    <a:p>
                      <a:r>
                        <a:rPr lang="en-US" dirty="0" smtClean="0"/>
                        <a:t>Adds integers; concatenates strings,</a:t>
                      </a:r>
                    </a:p>
                    <a:p>
                      <a:r>
                        <a:rPr lang="en-US" dirty="0" smtClean="0"/>
                        <a:t>arrays, and hash tables.</a:t>
                      </a:r>
                      <a:endParaRPr lang="en-US" dirty="0"/>
                    </a:p>
                  </a:txBody>
                  <a:tcPr/>
                </a:tc>
                <a:tc>
                  <a:txBody>
                    <a:bodyPr/>
                    <a:lstStyle/>
                    <a:p>
                      <a:r>
                        <a:rPr lang="en-US" dirty="0" smtClean="0"/>
                        <a:t>6</a:t>
                      </a:r>
                      <a:r>
                        <a:rPr lang="en-US" baseline="0" dirty="0" smtClean="0"/>
                        <a:t> + 2</a:t>
                      </a:r>
                    </a:p>
                    <a:p>
                      <a:r>
                        <a:rPr lang="en-US" baseline="0" dirty="0" smtClean="0"/>
                        <a:t>"file" + "Name"</a:t>
                      </a:r>
                      <a:endParaRPr lang="en-US" dirty="0"/>
                    </a:p>
                  </a:txBody>
                  <a:tcPr/>
                </a:tc>
              </a:tr>
              <a:tr h="370840">
                <a:tc>
                  <a:txBody>
                    <a:bodyPr/>
                    <a:lstStyle/>
                    <a:p>
                      <a:r>
                        <a:rPr lang="en-US" dirty="0" smtClean="0"/>
                        <a:t>-</a:t>
                      </a:r>
                      <a:endParaRPr lang="en-US" dirty="0"/>
                    </a:p>
                  </a:txBody>
                  <a:tcPr/>
                </a:tc>
                <a:tc>
                  <a:txBody>
                    <a:bodyPr/>
                    <a:lstStyle/>
                    <a:p>
                      <a:r>
                        <a:rPr lang="en-US" dirty="0" smtClean="0"/>
                        <a:t>Subtracts one value from another</a:t>
                      </a:r>
                      <a:r>
                        <a:rPr lang="en-US" baseline="0" dirty="0" smtClean="0"/>
                        <a:t> </a:t>
                      </a:r>
                      <a:r>
                        <a:rPr lang="en-US" dirty="0" smtClean="0"/>
                        <a:t>value.</a:t>
                      </a:r>
                    </a:p>
                    <a:p>
                      <a:r>
                        <a:rPr lang="en-US" dirty="0" smtClean="0"/>
                        <a:t>Makes a number a negative number.</a:t>
                      </a:r>
                      <a:endParaRPr lang="en-US" dirty="0"/>
                    </a:p>
                  </a:txBody>
                  <a:tcPr/>
                </a:tc>
                <a:tc>
                  <a:txBody>
                    <a:bodyPr/>
                    <a:lstStyle/>
                    <a:p>
                      <a:r>
                        <a:rPr lang="en-US" dirty="0" smtClean="0"/>
                        <a:t>6 – 2</a:t>
                      </a:r>
                    </a:p>
                    <a:p>
                      <a:r>
                        <a:rPr lang="en-US" dirty="0" smtClean="0"/>
                        <a:t>(Get-Date).Date</a:t>
                      </a:r>
                      <a:r>
                        <a:rPr lang="en-US" baseline="0" dirty="0" smtClean="0"/>
                        <a:t> - 1</a:t>
                      </a:r>
                    </a:p>
                    <a:p>
                      <a:r>
                        <a:rPr lang="en-US" dirty="0" smtClean="0"/>
                        <a:t>-6 + 2</a:t>
                      </a:r>
                    </a:p>
                    <a:p>
                      <a:r>
                        <a:rPr lang="en-US" dirty="0" smtClean="0"/>
                        <a:t>-4</a:t>
                      </a:r>
                    </a:p>
                  </a:txBody>
                  <a:tcPr/>
                </a:tc>
              </a:tr>
              <a:tr h="370840">
                <a:tc>
                  <a:txBody>
                    <a:bodyPr/>
                    <a:lstStyle/>
                    <a:p>
                      <a:r>
                        <a:rPr lang="en-US" dirty="0" smtClean="0"/>
                        <a:t>*</a:t>
                      </a:r>
                      <a:endParaRPr lang="en-US" dirty="0"/>
                    </a:p>
                  </a:txBody>
                  <a:tcPr/>
                </a:tc>
                <a:tc>
                  <a:txBody>
                    <a:bodyPr/>
                    <a:lstStyle/>
                    <a:p>
                      <a:r>
                        <a:rPr lang="en-US" dirty="0" smtClean="0"/>
                        <a:t>Multiplies integers; copies strings and arrays the specified number of times.</a:t>
                      </a:r>
                      <a:endParaRPr lang="en-US" dirty="0"/>
                    </a:p>
                  </a:txBody>
                  <a:tcPr/>
                </a:tc>
                <a:tc>
                  <a:txBody>
                    <a:bodyPr/>
                    <a:lstStyle/>
                    <a:p>
                      <a:r>
                        <a:rPr lang="en-US" dirty="0" smtClean="0"/>
                        <a:t>6 * 2</a:t>
                      </a:r>
                    </a:p>
                    <a:p>
                      <a:r>
                        <a:rPr lang="en-US" baseline="0" dirty="0" smtClean="0"/>
                        <a:t>"-" * 40</a:t>
                      </a:r>
                      <a:endParaRPr lang="en-US" dirty="0"/>
                    </a:p>
                  </a:txBody>
                  <a:tcPr/>
                </a:tc>
              </a:tr>
              <a:tr h="370840">
                <a:tc>
                  <a:txBody>
                    <a:bodyPr/>
                    <a:lstStyle/>
                    <a:p>
                      <a:r>
                        <a:rPr lang="en-US" dirty="0" smtClean="0"/>
                        <a:t>/</a:t>
                      </a:r>
                      <a:endParaRPr lang="en-US" dirty="0"/>
                    </a:p>
                  </a:txBody>
                  <a:tcPr/>
                </a:tc>
                <a:tc>
                  <a:txBody>
                    <a:bodyPr/>
                    <a:lstStyle/>
                    <a:p>
                      <a:r>
                        <a:rPr lang="en-US" dirty="0" smtClean="0"/>
                        <a:t>Divides two values.</a:t>
                      </a:r>
                      <a:endParaRPr lang="en-US" dirty="0"/>
                    </a:p>
                  </a:txBody>
                  <a:tcPr/>
                </a:tc>
                <a:tc>
                  <a:txBody>
                    <a:bodyPr/>
                    <a:lstStyle/>
                    <a:p>
                      <a:r>
                        <a:rPr lang="en-US" dirty="0" smtClean="0"/>
                        <a:t>6 /</a:t>
                      </a:r>
                      <a:r>
                        <a:rPr lang="en-US" baseline="0" dirty="0" smtClean="0"/>
                        <a:t> 2</a:t>
                      </a:r>
                      <a:endParaRPr lang="en-US" dirty="0"/>
                    </a:p>
                  </a:txBody>
                  <a:tcPr/>
                </a:tc>
              </a:tr>
              <a:tr h="370840">
                <a:tc>
                  <a:txBody>
                    <a:bodyPr/>
                    <a:lstStyle/>
                    <a:p>
                      <a:r>
                        <a:rPr lang="en-US" dirty="0" smtClean="0"/>
                        <a:t>%</a:t>
                      </a:r>
                      <a:endParaRPr lang="en-US" dirty="0"/>
                    </a:p>
                  </a:txBody>
                  <a:tcPr/>
                </a:tc>
                <a:tc>
                  <a:txBody>
                    <a:bodyPr/>
                    <a:lstStyle/>
                    <a:p>
                      <a:r>
                        <a:rPr lang="en-US" dirty="0" smtClean="0"/>
                        <a:t>Returns the remainder of a division operation.</a:t>
                      </a:r>
                      <a:endParaRPr lang="en-US" dirty="0"/>
                    </a:p>
                  </a:txBody>
                  <a:tcPr/>
                </a:tc>
                <a:tc>
                  <a:txBody>
                    <a:bodyPr/>
                    <a:lstStyle/>
                    <a:p>
                      <a:r>
                        <a:rPr lang="en-US" dirty="0" smtClean="0"/>
                        <a:t>7 % 2</a:t>
                      </a:r>
                      <a:endParaRPr lang="en-US" dirty="0"/>
                    </a:p>
                  </a:txBody>
                  <a:tcPr/>
                </a:tc>
              </a:tr>
              <a:tr h="370840">
                <a:tc>
                  <a:txBody>
                    <a:bodyPr/>
                    <a:lstStyle/>
                    <a:p>
                      <a:r>
                        <a:rPr lang="en-US" dirty="0" smtClean="0"/>
                        <a:t>-</a:t>
                      </a:r>
                      <a:r>
                        <a:rPr lang="en-US" dirty="0" err="1" smtClean="0"/>
                        <a:t>shl</a:t>
                      </a:r>
                      <a:endParaRPr lang="en-US" dirty="0"/>
                    </a:p>
                  </a:txBody>
                  <a:tcPr/>
                </a:tc>
                <a:tc>
                  <a:txBody>
                    <a:bodyPr/>
                    <a:lstStyle/>
                    <a:p>
                      <a:r>
                        <a:rPr lang="en-US" dirty="0" smtClean="0"/>
                        <a:t>Shift-left</a:t>
                      </a:r>
                      <a:endParaRPr lang="en-US" dirty="0"/>
                    </a:p>
                  </a:txBody>
                  <a:tcPr/>
                </a:tc>
                <a:tc>
                  <a:txBody>
                    <a:bodyPr/>
                    <a:lstStyle/>
                    <a:p>
                      <a:r>
                        <a:rPr lang="en-US" dirty="0" smtClean="0"/>
                        <a:t>100 -</a:t>
                      </a:r>
                      <a:r>
                        <a:rPr lang="en-US" dirty="0" err="1" smtClean="0"/>
                        <a:t>shl</a:t>
                      </a:r>
                      <a:r>
                        <a:rPr lang="en-US" dirty="0" smtClean="0"/>
                        <a:t> 2</a:t>
                      </a:r>
                      <a:endParaRPr lang="en-US" dirty="0"/>
                    </a:p>
                  </a:txBody>
                  <a:tcPr/>
                </a:tc>
              </a:tr>
              <a:tr h="370840">
                <a:tc>
                  <a:txBody>
                    <a:bodyPr/>
                    <a:lstStyle/>
                    <a:p>
                      <a:r>
                        <a:rPr lang="en-US" dirty="0" smtClean="0"/>
                        <a:t>-</a:t>
                      </a:r>
                      <a:r>
                        <a:rPr lang="en-US" dirty="0" err="1" smtClean="0"/>
                        <a:t>shr</a:t>
                      </a:r>
                      <a:endParaRPr lang="en-US" dirty="0"/>
                    </a:p>
                  </a:txBody>
                  <a:tcPr/>
                </a:tc>
                <a:tc>
                  <a:txBody>
                    <a:bodyPr/>
                    <a:lstStyle/>
                    <a:p>
                      <a:r>
                        <a:rPr lang="en-US" dirty="0" smtClean="0"/>
                        <a:t>Shift-right</a:t>
                      </a:r>
                      <a:endParaRPr lang="en-US" dirty="0"/>
                    </a:p>
                  </a:txBody>
                  <a:tcPr/>
                </a:tc>
                <a:tc>
                  <a:txBody>
                    <a:bodyPr/>
                    <a:lstStyle/>
                    <a:p>
                      <a:r>
                        <a:rPr lang="en-US" dirty="0" smtClean="0"/>
                        <a:t>100 -</a:t>
                      </a:r>
                      <a:r>
                        <a:rPr lang="en-US" dirty="0" err="1" smtClean="0"/>
                        <a:t>shr</a:t>
                      </a:r>
                      <a:r>
                        <a:rPr lang="en-US" dirty="0" smtClean="0"/>
                        <a:t> 1</a:t>
                      </a:r>
                      <a:endParaRPr lang="en-US" dirty="0"/>
                    </a:p>
                  </a:txBody>
                  <a:tcPr/>
                </a:tc>
              </a:tr>
            </a:tbl>
          </a:graphicData>
        </a:graphic>
      </p:graphicFrame>
    </p:spTree>
    <p:extLst>
      <p:ext uri="{BB962C8B-B14F-4D97-AF65-F5344CB8AC3E}">
        <p14:creationId xmlns:p14="http://schemas.microsoft.com/office/powerpoint/2010/main" val="4182061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L1 Basis introductie</a:t>
            </a:r>
            <a:endParaRPr lang="nl-NL" sz="1800" dirty="0"/>
          </a:p>
        </p:txBody>
      </p:sp>
      <p:sp>
        <p:nvSpPr>
          <p:cNvPr id="3" name="Content Placeholder 2"/>
          <p:cNvSpPr>
            <a:spLocks noGrp="1"/>
          </p:cNvSpPr>
          <p:nvPr>
            <p:ph idx="1"/>
          </p:nvPr>
        </p:nvSpPr>
        <p:spPr/>
        <p:txBody>
          <a:bodyPr>
            <a:normAutofit/>
          </a:bodyPr>
          <a:lstStyle/>
          <a:p>
            <a:r>
              <a:rPr lang="nl-NL" dirty="0" smtClean="0"/>
              <a:t>Basis introductie</a:t>
            </a:r>
          </a:p>
          <a:p>
            <a:pPr lvl="1"/>
            <a:r>
              <a:rPr lang="nl-NL" dirty="0" smtClean="0"/>
              <a:t>Wat is </a:t>
            </a:r>
            <a:r>
              <a:rPr lang="nl-NL" dirty="0" err="1" smtClean="0"/>
              <a:t>PowerShell</a:t>
            </a:r>
            <a:endParaRPr lang="nl-NL" dirty="0" smtClean="0"/>
          </a:p>
          <a:p>
            <a:pPr lvl="1"/>
            <a:r>
              <a:rPr lang="nl-NL" dirty="0" smtClean="0"/>
              <a:t>Hoe start en configureer ik PowerShell</a:t>
            </a:r>
          </a:p>
          <a:p>
            <a:pPr lvl="1"/>
            <a:r>
              <a:rPr lang="nl-NL" dirty="0" smtClean="0"/>
              <a:t>PowerShell beveiliging -&gt; Les 2</a:t>
            </a:r>
          </a:p>
          <a:p>
            <a:pPr lvl="1"/>
            <a:r>
              <a:rPr lang="nl-NL" dirty="0" smtClean="0"/>
              <a:t>Syntax -&gt; Les 2</a:t>
            </a:r>
          </a:p>
        </p:txBody>
      </p:sp>
    </p:spTree>
    <p:extLst>
      <p:ext uri="{BB962C8B-B14F-4D97-AF65-F5344CB8AC3E}">
        <p14:creationId xmlns:p14="http://schemas.microsoft.com/office/powerpoint/2010/main" val="10987743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a:t>
            </a:r>
            <a:r>
              <a:rPr lang="en-US" dirty="0" smtClean="0"/>
              <a:t>PRECEDENCE</a:t>
            </a:r>
            <a:endParaRPr lang="en-US" dirty="0"/>
          </a:p>
        </p:txBody>
      </p:sp>
      <p:sp>
        <p:nvSpPr>
          <p:cNvPr id="3" name="Content Placeholder 2"/>
          <p:cNvSpPr>
            <a:spLocks noGrp="1"/>
          </p:cNvSpPr>
          <p:nvPr>
            <p:ph idx="1"/>
          </p:nvPr>
        </p:nvSpPr>
        <p:spPr>
          <a:xfrm>
            <a:off x="855132" y="1196752"/>
            <a:ext cx="7831668" cy="5544615"/>
          </a:xfrm>
        </p:spPr>
        <p:txBody>
          <a:bodyPr>
            <a:normAutofit fontScale="92500" lnSpcReduction="20000"/>
          </a:bodyPr>
          <a:lstStyle/>
          <a:p>
            <a:r>
              <a:rPr lang="en-US" dirty="0" smtClean="0"/>
              <a:t>Windows </a:t>
            </a:r>
            <a:r>
              <a:rPr lang="en-US" dirty="0"/>
              <a:t>PowerShell processes arithmetic operators in the following order:</a:t>
            </a:r>
          </a:p>
          <a:p>
            <a:pPr lvl="1"/>
            <a:r>
              <a:rPr lang="en-US" dirty="0" smtClean="0"/>
              <a:t>Parentheses </a:t>
            </a:r>
            <a:r>
              <a:rPr lang="en-US" dirty="0"/>
              <a:t>()</a:t>
            </a:r>
          </a:p>
          <a:p>
            <a:pPr lvl="1"/>
            <a:r>
              <a:rPr lang="en-US" dirty="0" smtClean="0"/>
              <a:t>- </a:t>
            </a:r>
            <a:r>
              <a:rPr lang="en-US" dirty="0"/>
              <a:t>(for a negative number)</a:t>
            </a:r>
          </a:p>
          <a:p>
            <a:pPr lvl="1"/>
            <a:r>
              <a:rPr lang="en-US" dirty="0" smtClean="0"/>
              <a:t>*, </a:t>
            </a:r>
            <a:r>
              <a:rPr lang="en-US" dirty="0"/>
              <a:t>/, %</a:t>
            </a:r>
          </a:p>
          <a:p>
            <a:pPr lvl="1"/>
            <a:r>
              <a:rPr lang="en-US" dirty="0" smtClean="0"/>
              <a:t>+, </a:t>
            </a:r>
            <a:r>
              <a:rPr lang="en-US" dirty="0"/>
              <a:t>- (for subtraction</a:t>
            </a:r>
            <a:r>
              <a:rPr lang="en-US" dirty="0" smtClean="0"/>
              <a:t>)</a:t>
            </a:r>
          </a:p>
          <a:p>
            <a:pPr marL="0" lvl="1" indent="0">
              <a:buSzPct val="100000"/>
              <a:buNone/>
            </a:pPr>
            <a:endParaRPr lang="en-US" sz="1900" dirty="0" smtClean="0">
              <a:latin typeface="Lucida Console" panose="020B0609040504020204" pitchFamily="49" charset="0"/>
            </a:endParaRPr>
          </a:p>
          <a:p>
            <a:pPr marL="0" lvl="1" indent="0">
              <a:buSzPct val="100000"/>
              <a:buNone/>
            </a:pPr>
            <a:r>
              <a:rPr lang="fr-FR" sz="1900" dirty="0">
                <a:latin typeface="Lucida Console" panose="020B0609040504020204" pitchFamily="49" charset="0"/>
              </a:rPr>
              <a:t>C:\PS&gt; 3+6/3*4</a:t>
            </a:r>
          </a:p>
          <a:p>
            <a:pPr marL="0" lvl="1" indent="0">
              <a:buSzPct val="100000"/>
              <a:buNone/>
            </a:pPr>
            <a:r>
              <a:rPr lang="fr-FR" sz="1900" dirty="0">
                <a:latin typeface="Lucida Console" panose="020B0609040504020204" pitchFamily="49" charset="0"/>
              </a:rPr>
              <a:t>11</a:t>
            </a:r>
          </a:p>
          <a:p>
            <a:pPr marL="0" lvl="1" indent="0">
              <a:buSzPct val="100000"/>
              <a:buNone/>
            </a:pPr>
            <a:endParaRPr lang="fr-FR" sz="1900" dirty="0">
              <a:latin typeface="Lucida Console" panose="020B0609040504020204" pitchFamily="49" charset="0"/>
            </a:endParaRPr>
          </a:p>
          <a:p>
            <a:pPr marL="0" lvl="1" indent="0">
              <a:buSzPct val="100000"/>
              <a:buNone/>
            </a:pPr>
            <a:r>
              <a:rPr lang="fr-FR" sz="1900" dirty="0">
                <a:latin typeface="Lucida Console" panose="020B0609040504020204" pitchFamily="49" charset="0"/>
              </a:rPr>
              <a:t>C:\PS&gt; 10+4/2</a:t>
            </a:r>
          </a:p>
          <a:p>
            <a:pPr marL="0" lvl="1" indent="0">
              <a:buSzPct val="100000"/>
              <a:buNone/>
            </a:pPr>
            <a:r>
              <a:rPr lang="fr-FR" sz="1900" dirty="0">
                <a:latin typeface="Lucida Console" panose="020B0609040504020204" pitchFamily="49" charset="0"/>
              </a:rPr>
              <a:t>12</a:t>
            </a:r>
          </a:p>
          <a:p>
            <a:pPr marL="0" lvl="1" indent="0">
              <a:buSzPct val="100000"/>
              <a:buNone/>
            </a:pPr>
            <a:endParaRPr lang="fr-FR" sz="1900" dirty="0">
              <a:latin typeface="Lucida Console" panose="020B0609040504020204" pitchFamily="49" charset="0"/>
            </a:endParaRPr>
          </a:p>
          <a:p>
            <a:pPr marL="0" lvl="1" indent="0">
              <a:buSzPct val="100000"/>
              <a:buNone/>
            </a:pPr>
            <a:r>
              <a:rPr lang="fr-FR" sz="1900" dirty="0">
                <a:latin typeface="Lucida Console" panose="020B0609040504020204" pitchFamily="49" charset="0"/>
              </a:rPr>
              <a:t>C:\PS&gt; (10+4)/2</a:t>
            </a:r>
          </a:p>
          <a:p>
            <a:pPr marL="0" lvl="1" indent="0">
              <a:buSzPct val="100000"/>
              <a:buNone/>
            </a:pPr>
            <a:r>
              <a:rPr lang="fr-FR" sz="1900" dirty="0">
                <a:latin typeface="Lucida Console" panose="020B0609040504020204" pitchFamily="49" charset="0"/>
              </a:rPr>
              <a:t>7</a:t>
            </a:r>
          </a:p>
          <a:p>
            <a:pPr marL="0" lvl="1" indent="0">
              <a:buSzPct val="100000"/>
              <a:buNone/>
            </a:pPr>
            <a:endParaRPr lang="fr-FR" sz="1900" dirty="0">
              <a:latin typeface="Lucida Console" panose="020B0609040504020204" pitchFamily="49" charset="0"/>
            </a:endParaRPr>
          </a:p>
          <a:p>
            <a:pPr marL="0" lvl="1" indent="0">
              <a:buSzPct val="100000"/>
              <a:buNone/>
            </a:pPr>
            <a:r>
              <a:rPr lang="fr-FR" sz="1900" dirty="0">
                <a:latin typeface="Lucida Console" panose="020B0609040504020204" pitchFamily="49" charset="0"/>
              </a:rPr>
              <a:t>C:\PS&gt; (3+3</a:t>
            </a:r>
            <a:r>
              <a:rPr lang="fr-FR" sz="1900" dirty="0" smtClean="0">
                <a:latin typeface="Lucida Console" panose="020B0609040504020204" pitchFamily="49" charset="0"/>
              </a:rPr>
              <a:t>) / </a:t>
            </a:r>
            <a:r>
              <a:rPr lang="fr-FR" sz="1900" dirty="0">
                <a:latin typeface="Lucida Console" panose="020B0609040504020204" pitchFamily="49" charset="0"/>
              </a:rPr>
              <a:t>(1+1)</a:t>
            </a:r>
          </a:p>
          <a:p>
            <a:pPr marL="0" lvl="1" indent="0">
              <a:buSzPct val="100000"/>
              <a:buNone/>
            </a:pPr>
            <a:r>
              <a:rPr lang="fr-FR" sz="1900" dirty="0">
                <a:latin typeface="Lucida Console" panose="020B0609040504020204" pitchFamily="49" charset="0"/>
              </a:rPr>
              <a:t>3</a:t>
            </a:r>
            <a:endParaRPr lang="en-US" sz="1900" dirty="0">
              <a:latin typeface="Lucida Console" panose="020B0609040504020204" pitchFamily="49" charset="0"/>
            </a:endParaRPr>
          </a:p>
          <a:p>
            <a:endParaRPr lang="en-US" dirty="0"/>
          </a:p>
        </p:txBody>
      </p:sp>
    </p:spTree>
    <p:extLst>
      <p:ext uri="{BB962C8B-B14F-4D97-AF65-F5344CB8AC3E}">
        <p14:creationId xmlns:p14="http://schemas.microsoft.com/office/powerpoint/2010/main" val="2972144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Powershell</a:t>
            </a:r>
            <a:r>
              <a:rPr lang="en-US" dirty="0"/>
              <a:t> syntax - </a:t>
            </a:r>
            <a:r>
              <a:rPr lang="en-US" sz="2800" dirty="0" err="1" smtClean="0"/>
              <a:t>about_Assignment_Operators</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19632772"/>
              </p:ext>
            </p:extLst>
          </p:nvPr>
        </p:nvGraphicFramePr>
        <p:xfrm>
          <a:off x="395535" y="1600200"/>
          <a:ext cx="8496944" cy="4683760"/>
        </p:xfrm>
        <a:graphic>
          <a:graphicData uri="http://schemas.openxmlformats.org/drawingml/2006/table">
            <a:tbl>
              <a:tblPr firstRow="1" bandRow="1">
                <a:tableStyleId>{5C22544A-7EE6-4342-B048-85BDC9FD1C3A}</a:tableStyleId>
              </a:tblPr>
              <a:tblGrid>
                <a:gridCol w="959510"/>
                <a:gridCol w="5779446"/>
                <a:gridCol w="952244"/>
                <a:gridCol w="805744"/>
              </a:tblGrid>
              <a:tr h="370840">
                <a:tc>
                  <a:txBody>
                    <a:bodyPr/>
                    <a:lstStyle/>
                    <a:p>
                      <a:r>
                        <a:rPr lang="en-US" sz="1600" dirty="0" smtClean="0"/>
                        <a:t>Operator</a:t>
                      </a:r>
                      <a:endParaRPr lang="en-US" sz="1600" dirty="0"/>
                    </a:p>
                  </a:txBody>
                  <a:tcPr/>
                </a:tc>
                <a:tc>
                  <a:txBody>
                    <a:bodyPr/>
                    <a:lstStyle/>
                    <a:p>
                      <a:r>
                        <a:rPr lang="en-US" dirty="0" smtClean="0"/>
                        <a:t>Description</a:t>
                      </a:r>
                      <a:endParaRPr lang="en-US" dirty="0"/>
                    </a:p>
                  </a:txBody>
                  <a:tcPr/>
                </a:tc>
                <a:tc>
                  <a:txBody>
                    <a:bodyPr/>
                    <a:lstStyle/>
                    <a:p>
                      <a:r>
                        <a:rPr lang="en-US" sz="1600" dirty="0" smtClean="0"/>
                        <a:t>Example</a:t>
                      </a:r>
                      <a:endParaRPr lang="en-US" sz="1600" dirty="0"/>
                    </a:p>
                  </a:txBody>
                  <a:tcPr/>
                </a:tc>
                <a:tc>
                  <a:txBody>
                    <a:bodyPr/>
                    <a:lstStyle/>
                    <a:p>
                      <a:r>
                        <a:rPr lang="en-US" dirty="0" smtClean="0"/>
                        <a:t>$a</a:t>
                      </a:r>
                      <a:endParaRPr lang="en-US" dirty="0"/>
                    </a:p>
                  </a:txBody>
                  <a:tcPr/>
                </a:tc>
              </a:tr>
              <a:tr h="370840">
                <a:tc>
                  <a:txBody>
                    <a:bodyPr/>
                    <a:lstStyle/>
                    <a:p>
                      <a:r>
                        <a:rPr lang="en-US" dirty="0" smtClean="0"/>
                        <a:t>=</a:t>
                      </a:r>
                      <a:endParaRPr lang="en-US" dirty="0"/>
                    </a:p>
                  </a:txBody>
                  <a:tcPr/>
                </a:tc>
                <a:tc>
                  <a:txBody>
                    <a:bodyPr/>
                    <a:lstStyle/>
                    <a:p>
                      <a:r>
                        <a:rPr lang="en-US" dirty="0" smtClean="0"/>
                        <a:t>Sets the value of a variable to the specified value.</a:t>
                      </a:r>
                      <a:endParaRPr lang="en-US" dirty="0"/>
                    </a:p>
                  </a:txBody>
                  <a:tcPr/>
                </a:tc>
                <a:tc>
                  <a:txBody>
                    <a:bodyPr/>
                    <a:lstStyle/>
                    <a:p>
                      <a:r>
                        <a:rPr lang="en-US" dirty="0" smtClean="0"/>
                        <a:t>$a = 3</a:t>
                      </a:r>
                      <a:endParaRPr lang="en-US" dirty="0"/>
                    </a:p>
                  </a:txBody>
                  <a:tcPr/>
                </a:tc>
                <a:tc>
                  <a:txBody>
                    <a:bodyPr/>
                    <a:lstStyle/>
                    <a:p>
                      <a:r>
                        <a:rPr lang="en-US" dirty="0" smtClean="0"/>
                        <a:t>3</a:t>
                      </a:r>
                      <a:endParaRPr lang="en-US" dirty="0"/>
                    </a:p>
                  </a:txBody>
                  <a:tcPr/>
                </a:tc>
              </a:tr>
              <a:tr h="370840">
                <a:tc>
                  <a:txBody>
                    <a:bodyPr/>
                    <a:lstStyle/>
                    <a:p>
                      <a:r>
                        <a:rPr lang="en-US" dirty="0" smtClean="0"/>
                        <a:t>+=</a:t>
                      </a:r>
                      <a:endParaRPr lang="en-US" dirty="0"/>
                    </a:p>
                  </a:txBody>
                  <a:tcPr/>
                </a:tc>
                <a:tc>
                  <a:txBody>
                    <a:bodyPr/>
                    <a:lstStyle/>
                    <a:p>
                      <a:r>
                        <a:rPr lang="en-US" dirty="0" smtClean="0"/>
                        <a:t>Increases the value of a variable by the specified value, or appends the specified value to the existing value.</a:t>
                      </a:r>
                      <a:endParaRPr lang="en-US" dirty="0"/>
                    </a:p>
                  </a:txBody>
                  <a:tcPr/>
                </a:tc>
                <a:tc>
                  <a:txBody>
                    <a:bodyPr/>
                    <a:lstStyle/>
                    <a:p>
                      <a:r>
                        <a:rPr lang="en-US" dirty="0" smtClean="0"/>
                        <a:t>$a += 3</a:t>
                      </a:r>
                    </a:p>
                  </a:txBody>
                  <a:tcPr/>
                </a:tc>
                <a:tc>
                  <a:txBody>
                    <a:bodyPr/>
                    <a:lstStyle/>
                    <a:p>
                      <a:r>
                        <a:rPr lang="en-US" dirty="0" smtClean="0"/>
                        <a:t>6</a:t>
                      </a:r>
                    </a:p>
                  </a:txBody>
                  <a:tcPr/>
                </a:tc>
              </a:tr>
              <a:tr h="370840">
                <a:tc>
                  <a:txBody>
                    <a:bodyPr/>
                    <a:lstStyle/>
                    <a:p>
                      <a:r>
                        <a:rPr lang="en-US" dirty="0" smtClean="0"/>
                        <a:t>-=</a:t>
                      </a:r>
                      <a:endParaRPr lang="en-US" dirty="0"/>
                    </a:p>
                  </a:txBody>
                  <a:tcPr/>
                </a:tc>
                <a:tc>
                  <a:txBody>
                    <a:bodyPr/>
                    <a:lstStyle/>
                    <a:p>
                      <a:r>
                        <a:rPr lang="en-US" dirty="0" smtClean="0"/>
                        <a:t>Decreases the value of a variable by the specified value.</a:t>
                      </a:r>
                      <a:endParaRPr lang="en-US" dirty="0"/>
                    </a:p>
                  </a:txBody>
                  <a:tcPr/>
                </a:tc>
                <a:tc>
                  <a:txBody>
                    <a:bodyPr/>
                    <a:lstStyle/>
                    <a:p>
                      <a:r>
                        <a:rPr lang="en-US" dirty="0" smtClean="0"/>
                        <a:t>$a -= 3</a:t>
                      </a:r>
                      <a:endParaRPr lang="en-US" dirty="0"/>
                    </a:p>
                  </a:txBody>
                  <a:tcPr/>
                </a:tc>
                <a:tc>
                  <a:txBody>
                    <a:bodyPr/>
                    <a:lstStyle/>
                    <a:p>
                      <a:r>
                        <a:rPr lang="en-US" dirty="0" smtClean="0"/>
                        <a:t>3</a:t>
                      </a:r>
                      <a:endParaRPr lang="en-US" dirty="0"/>
                    </a:p>
                  </a:txBody>
                  <a:tcPr/>
                </a:tc>
              </a:tr>
              <a:tr h="370840">
                <a:tc>
                  <a:txBody>
                    <a:bodyPr/>
                    <a:lstStyle/>
                    <a:p>
                      <a:r>
                        <a:rPr lang="en-US" dirty="0" smtClean="0"/>
                        <a:t>*=</a:t>
                      </a:r>
                      <a:endParaRPr lang="en-US" dirty="0"/>
                    </a:p>
                  </a:txBody>
                  <a:tcPr/>
                </a:tc>
                <a:tc>
                  <a:txBody>
                    <a:bodyPr/>
                    <a:lstStyle/>
                    <a:p>
                      <a:r>
                        <a:rPr lang="en-US" dirty="0" smtClean="0"/>
                        <a:t>Multiplies the value of a variable by the specified value, or appends the specified value to the existing value.</a:t>
                      </a:r>
                      <a:endParaRPr lang="en-US" dirty="0"/>
                    </a:p>
                  </a:txBody>
                  <a:tcPr/>
                </a:tc>
                <a:tc>
                  <a:txBody>
                    <a:bodyPr/>
                    <a:lstStyle/>
                    <a:p>
                      <a:r>
                        <a:rPr lang="en-US" dirty="0" smtClean="0"/>
                        <a:t>$a *= 3</a:t>
                      </a:r>
                      <a:endParaRPr lang="en-US" dirty="0"/>
                    </a:p>
                  </a:txBody>
                  <a:tcPr/>
                </a:tc>
                <a:tc>
                  <a:txBody>
                    <a:bodyPr/>
                    <a:lstStyle/>
                    <a:p>
                      <a:r>
                        <a:rPr lang="en-US" dirty="0" smtClean="0"/>
                        <a:t>9</a:t>
                      </a:r>
                      <a:endParaRPr lang="en-US" dirty="0"/>
                    </a:p>
                  </a:txBody>
                  <a:tcPr/>
                </a:tc>
              </a:tr>
              <a:tr h="370840">
                <a:tc>
                  <a:txBody>
                    <a:bodyPr/>
                    <a:lstStyle/>
                    <a:p>
                      <a:r>
                        <a:rPr lang="en-US" dirty="0" smtClean="0"/>
                        <a:t>/=</a:t>
                      </a:r>
                      <a:endParaRPr lang="en-US" dirty="0"/>
                    </a:p>
                  </a:txBody>
                  <a:tcPr/>
                </a:tc>
                <a:tc>
                  <a:txBody>
                    <a:bodyPr/>
                    <a:lstStyle/>
                    <a:p>
                      <a:r>
                        <a:rPr lang="en-US" dirty="0" smtClean="0"/>
                        <a:t>Divides the value of a variable by the specified value.</a:t>
                      </a:r>
                      <a:endParaRPr lang="en-US" dirty="0"/>
                    </a:p>
                  </a:txBody>
                  <a:tcPr/>
                </a:tc>
                <a:tc>
                  <a:txBody>
                    <a:bodyPr/>
                    <a:lstStyle/>
                    <a:p>
                      <a:r>
                        <a:rPr lang="en-US" dirty="0" smtClean="0"/>
                        <a:t>$a /= 3</a:t>
                      </a:r>
                      <a:endParaRPr lang="en-US" dirty="0"/>
                    </a:p>
                  </a:txBody>
                  <a:tcPr/>
                </a:tc>
                <a:tc>
                  <a:txBody>
                    <a:bodyPr/>
                    <a:lstStyle/>
                    <a:p>
                      <a:r>
                        <a:rPr lang="en-US" dirty="0" smtClean="0"/>
                        <a:t>3</a:t>
                      </a:r>
                      <a:endParaRPr lang="en-US" dirty="0"/>
                    </a:p>
                  </a:txBody>
                  <a:tcPr/>
                </a:tc>
              </a:tr>
              <a:tr h="370840">
                <a:tc>
                  <a:txBody>
                    <a:bodyPr/>
                    <a:lstStyle/>
                    <a:p>
                      <a:r>
                        <a:rPr lang="en-US" dirty="0" smtClean="0"/>
                        <a:t>%=</a:t>
                      </a:r>
                      <a:endParaRPr lang="en-US" dirty="0"/>
                    </a:p>
                  </a:txBody>
                  <a:tcPr/>
                </a:tc>
                <a:tc>
                  <a:txBody>
                    <a:bodyPr/>
                    <a:lstStyle/>
                    <a:p>
                      <a:r>
                        <a:rPr lang="en-US" dirty="0" smtClean="0"/>
                        <a:t>Divides the value of a variable by the specified value and then assigns the remainder (modulus) to the variable.</a:t>
                      </a:r>
                      <a:endParaRPr lang="en-US" dirty="0"/>
                    </a:p>
                  </a:txBody>
                  <a:tcPr/>
                </a:tc>
                <a:tc>
                  <a:txBody>
                    <a:bodyPr/>
                    <a:lstStyle/>
                    <a:p>
                      <a:r>
                        <a:rPr lang="en-US" dirty="0" smtClean="0"/>
                        <a:t>$a %= 3</a:t>
                      </a:r>
                      <a:endParaRPr lang="en-US" dirty="0"/>
                    </a:p>
                  </a:txBody>
                  <a:tcPr/>
                </a:tc>
                <a:tc>
                  <a:txBody>
                    <a:bodyPr/>
                    <a:lstStyle/>
                    <a:p>
                      <a:r>
                        <a:rPr lang="en-US" dirty="0" smtClean="0"/>
                        <a:t>0</a:t>
                      </a:r>
                      <a:endParaRPr lang="en-US" dirty="0"/>
                    </a:p>
                  </a:txBody>
                  <a:tcPr/>
                </a:tc>
              </a:tr>
              <a:tr h="370840">
                <a:tc>
                  <a:txBody>
                    <a:bodyPr/>
                    <a:lstStyle/>
                    <a:p>
                      <a:r>
                        <a:rPr lang="en-US" dirty="0" smtClean="0"/>
                        <a:t>++</a:t>
                      </a:r>
                      <a:endParaRPr lang="en-US" dirty="0"/>
                    </a:p>
                  </a:txBody>
                  <a:tcPr/>
                </a:tc>
                <a:tc>
                  <a:txBody>
                    <a:bodyPr/>
                    <a:lstStyle/>
                    <a:p>
                      <a:r>
                        <a:rPr lang="en-US" dirty="0" smtClean="0"/>
                        <a:t>Increases the value of a variable, assignable property, or array element by 1.</a:t>
                      </a:r>
                      <a:endParaRPr lang="en-US" dirty="0"/>
                    </a:p>
                  </a:txBody>
                  <a:tcPr/>
                </a:tc>
                <a:tc>
                  <a:txBody>
                    <a:bodyPr/>
                    <a:lstStyle/>
                    <a:p>
                      <a:r>
                        <a:rPr lang="en-US" dirty="0" smtClean="0"/>
                        <a:t>$a++</a:t>
                      </a:r>
                      <a:endParaRPr lang="en-US" dirty="0"/>
                    </a:p>
                  </a:txBody>
                  <a:tcPr/>
                </a:tc>
                <a:tc>
                  <a:txBody>
                    <a:bodyPr/>
                    <a:lstStyle/>
                    <a:p>
                      <a:r>
                        <a:rPr lang="en-US" dirty="0" smtClean="0"/>
                        <a:t>1</a:t>
                      </a:r>
                      <a:endParaRPr lang="en-US" dirty="0"/>
                    </a:p>
                  </a:txBody>
                  <a:tcPr/>
                </a:tc>
              </a:tr>
              <a:tr h="370840">
                <a:tc>
                  <a:txBody>
                    <a:bodyPr/>
                    <a:lstStyle/>
                    <a:p>
                      <a:r>
                        <a:rPr lang="en-US" dirty="0" smtClean="0"/>
                        <a:t>--</a:t>
                      </a:r>
                      <a:endParaRPr lang="en-US" dirty="0"/>
                    </a:p>
                  </a:txBody>
                  <a:tcPr/>
                </a:tc>
                <a:tc>
                  <a:txBody>
                    <a:bodyPr/>
                    <a:lstStyle/>
                    <a:p>
                      <a:r>
                        <a:rPr lang="en-US" dirty="0" smtClean="0"/>
                        <a:t>Decreases the value of a variable, assignable property, or array element by 1.</a:t>
                      </a:r>
                      <a:endParaRPr lang="en-US" dirty="0"/>
                    </a:p>
                  </a:txBody>
                  <a:tcPr/>
                </a:tc>
                <a:tc>
                  <a:txBody>
                    <a:bodyPr/>
                    <a:lstStyle/>
                    <a:p>
                      <a:r>
                        <a:rPr lang="en-US" dirty="0" smtClean="0"/>
                        <a:t>$a--</a:t>
                      </a:r>
                      <a:endParaRPr lang="en-US" dirty="0"/>
                    </a:p>
                  </a:txBody>
                  <a:tcPr/>
                </a:tc>
                <a:tc>
                  <a:txBody>
                    <a:bodyPr/>
                    <a:lstStyle/>
                    <a:p>
                      <a:r>
                        <a:rPr lang="en-US" dirty="0" smtClean="0"/>
                        <a:t>0</a:t>
                      </a:r>
                      <a:endParaRPr lang="en-US" dirty="0"/>
                    </a:p>
                  </a:txBody>
                  <a:tcPr/>
                </a:tc>
              </a:tr>
            </a:tbl>
          </a:graphicData>
        </a:graphic>
      </p:graphicFrame>
    </p:spTree>
    <p:extLst>
      <p:ext uri="{BB962C8B-B14F-4D97-AF65-F5344CB8AC3E}">
        <p14:creationId xmlns:p14="http://schemas.microsoft.com/office/powerpoint/2010/main" val="1113972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syntax </a:t>
            </a:r>
            <a:r>
              <a:rPr lang="en-US" dirty="0"/>
              <a:t>– </a:t>
            </a:r>
            <a:r>
              <a:rPr lang="en-US" sz="2600" dirty="0" err="1"/>
              <a:t>about_Comparison_Operators</a:t>
            </a:r>
            <a:endParaRPr lang="en-US" sz="2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85093292"/>
              </p:ext>
            </p:extLst>
          </p:nvPr>
        </p:nvGraphicFramePr>
        <p:xfrm>
          <a:off x="395533" y="1600200"/>
          <a:ext cx="8291266" cy="4683760"/>
        </p:xfrm>
        <a:graphic>
          <a:graphicData uri="http://schemas.openxmlformats.org/drawingml/2006/table">
            <a:tbl>
              <a:tblPr firstRow="1" bandRow="1">
                <a:tableStyleId>{5C22544A-7EE6-4342-B048-85BDC9FD1C3A}</a:tableStyleId>
              </a:tblPr>
              <a:tblGrid>
                <a:gridCol w="2304259"/>
                <a:gridCol w="3600400"/>
                <a:gridCol w="2386607"/>
              </a:tblGrid>
              <a:tr h="370840">
                <a:tc>
                  <a:txBody>
                    <a:bodyPr/>
                    <a:lstStyle/>
                    <a:p>
                      <a:r>
                        <a:rPr lang="en-US" sz="1600" dirty="0" smtClean="0"/>
                        <a:t>Operator</a:t>
                      </a:r>
                      <a:endParaRPr lang="en-US" sz="1600" dirty="0"/>
                    </a:p>
                  </a:txBody>
                  <a:tcPr/>
                </a:tc>
                <a:tc>
                  <a:txBody>
                    <a:bodyPr/>
                    <a:lstStyle/>
                    <a:p>
                      <a:r>
                        <a:rPr lang="en-US" dirty="0" smtClean="0"/>
                        <a:t>Description</a:t>
                      </a:r>
                      <a:endParaRPr lang="en-US" dirty="0"/>
                    </a:p>
                  </a:txBody>
                  <a:tcPr/>
                </a:tc>
                <a:tc>
                  <a:txBody>
                    <a:bodyPr/>
                    <a:lstStyle/>
                    <a:p>
                      <a:r>
                        <a:rPr lang="en-US" sz="1600" dirty="0" smtClean="0"/>
                        <a:t>Example</a:t>
                      </a:r>
                      <a:endParaRPr lang="en-US" sz="1600" dirty="0"/>
                    </a:p>
                  </a:txBody>
                  <a:tcPr/>
                </a:tc>
              </a:tr>
              <a:tr h="370840">
                <a:tc>
                  <a:txBody>
                    <a:bodyPr/>
                    <a:lstStyle/>
                    <a:p>
                      <a:r>
                        <a:rPr lang="en-US" dirty="0" smtClean="0"/>
                        <a:t>-</a:t>
                      </a:r>
                      <a:r>
                        <a:rPr lang="en-US" dirty="0" err="1" smtClean="0"/>
                        <a:t>eq</a:t>
                      </a:r>
                      <a:r>
                        <a:rPr lang="en-US" dirty="0" smtClean="0"/>
                        <a:t>  -ne</a:t>
                      </a:r>
                      <a:endParaRPr lang="en-US" dirty="0"/>
                    </a:p>
                  </a:txBody>
                  <a:tcPr/>
                </a:tc>
                <a:tc>
                  <a:txBody>
                    <a:bodyPr/>
                    <a:lstStyle/>
                    <a:p>
                      <a:r>
                        <a:rPr lang="en-US" dirty="0" smtClean="0"/>
                        <a:t>Equals</a:t>
                      </a:r>
                      <a:r>
                        <a:rPr lang="en-US" baseline="0" dirty="0" smtClean="0"/>
                        <a:t> / Not equals</a:t>
                      </a:r>
                      <a:endParaRPr lang="en-US" dirty="0"/>
                    </a:p>
                  </a:txBody>
                  <a:tcPr/>
                </a:tc>
                <a:tc>
                  <a:txBody>
                    <a:bodyPr/>
                    <a:lstStyle/>
                    <a:p>
                      <a:r>
                        <a:rPr lang="en-US" dirty="0" smtClean="0"/>
                        <a:t>$a</a:t>
                      </a:r>
                      <a:r>
                        <a:rPr lang="en-US" baseline="0" dirty="0" smtClean="0"/>
                        <a:t> -</a:t>
                      </a:r>
                      <a:r>
                        <a:rPr lang="en-US" baseline="0" dirty="0" err="1" smtClean="0"/>
                        <a:t>eq</a:t>
                      </a:r>
                      <a:r>
                        <a:rPr lang="en-US" baseline="0" dirty="0" smtClean="0"/>
                        <a:t> 3</a:t>
                      </a:r>
                      <a:endParaRPr lang="en-US" dirty="0"/>
                    </a:p>
                  </a:txBody>
                  <a:tcPr/>
                </a:tc>
              </a:tr>
              <a:tr h="370840">
                <a:tc>
                  <a:txBody>
                    <a:bodyPr/>
                    <a:lstStyle/>
                    <a:p>
                      <a:r>
                        <a:rPr lang="en-US" dirty="0" smtClean="0"/>
                        <a:t>-</a:t>
                      </a:r>
                      <a:r>
                        <a:rPr lang="en-US" dirty="0" err="1" smtClean="0"/>
                        <a:t>gt</a:t>
                      </a:r>
                      <a:r>
                        <a:rPr lang="en-US" dirty="0" smtClean="0"/>
                        <a:t> -</a:t>
                      </a:r>
                      <a:r>
                        <a:rPr lang="en-US" dirty="0" err="1" smtClean="0"/>
                        <a:t>ge</a:t>
                      </a:r>
                      <a:endParaRPr lang="en-US" dirty="0"/>
                    </a:p>
                  </a:txBody>
                  <a:tcPr/>
                </a:tc>
                <a:tc>
                  <a:txBody>
                    <a:bodyPr/>
                    <a:lstStyle/>
                    <a:p>
                      <a:r>
                        <a:rPr lang="en-US" dirty="0" smtClean="0"/>
                        <a:t>Greater than / Greater than</a:t>
                      </a:r>
                      <a:r>
                        <a:rPr lang="en-US" baseline="0" dirty="0" smtClean="0"/>
                        <a:t> or equal</a:t>
                      </a:r>
                      <a:endParaRPr lang="en-US" dirty="0"/>
                    </a:p>
                  </a:txBody>
                  <a:tcPr/>
                </a:tc>
                <a:tc>
                  <a:txBody>
                    <a:bodyPr/>
                    <a:lstStyle/>
                    <a:p>
                      <a:r>
                        <a:rPr lang="en-US" dirty="0" smtClean="0"/>
                        <a:t>$a</a:t>
                      </a:r>
                      <a:r>
                        <a:rPr lang="en-US" baseline="0" dirty="0" smtClean="0"/>
                        <a:t> -</a:t>
                      </a:r>
                      <a:r>
                        <a:rPr lang="en-US" baseline="0" dirty="0" err="1" smtClean="0"/>
                        <a:t>gt</a:t>
                      </a:r>
                      <a:r>
                        <a:rPr lang="en-US" baseline="0" dirty="0" smtClean="0"/>
                        <a:t> $b</a:t>
                      </a:r>
                      <a:endParaRPr lang="en-US" dirty="0"/>
                    </a:p>
                  </a:txBody>
                  <a:tcPr/>
                </a:tc>
              </a:tr>
              <a:tr h="370840">
                <a:tc>
                  <a:txBody>
                    <a:bodyPr/>
                    <a:lstStyle/>
                    <a:p>
                      <a:r>
                        <a:rPr lang="en-US" dirty="0" smtClean="0"/>
                        <a:t>-</a:t>
                      </a:r>
                      <a:r>
                        <a:rPr lang="en-US" dirty="0" err="1" smtClean="0"/>
                        <a:t>lt</a:t>
                      </a:r>
                      <a:r>
                        <a:rPr lang="en-US" baseline="0" dirty="0" smtClean="0"/>
                        <a:t> -le</a:t>
                      </a:r>
                      <a:endParaRPr lang="en-US" dirty="0"/>
                    </a:p>
                  </a:txBody>
                  <a:tcPr/>
                </a:tc>
                <a:tc>
                  <a:txBody>
                    <a:bodyPr/>
                    <a:lstStyle/>
                    <a:p>
                      <a:r>
                        <a:rPr lang="en-US" dirty="0" smtClean="0"/>
                        <a:t>Less than / Less</a:t>
                      </a:r>
                      <a:r>
                        <a:rPr lang="en-US" baseline="0" dirty="0" smtClean="0"/>
                        <a:t> or equal</a:t>
                      </a:r>
                      <a:endParaRPr lang="en-US" dirty="0"/>
                    </a:p>
                  </a:txBody>
                  <a:tcPr/>
                </a:tc>
                <a:tc>
                  <a:txBody>
                    <a:bodyPr/>
                    <a:lstStyle/>
                    <a:p>
                      <a:r>
                        <a:rPr lang="en-US" dirty="0" smtClean="0"/>
                        <a:t>8 -</a:t>
                      </a:r>
                      <a:r>
                        <a:rPr lang="en-US" dirty="0" err="1" smtClean="0"/>
                        <a:t>lt</a:t>
                      </a:r>
                      <a:r>
                        <a:rPr lang="en-US" dirty="0" smtClean="0"/>
                        <a:t> 6</a:t>
                      </a:r>
                      <a:endParaRPr lang="en-US" dirty="0"/>
                    </a:p>
                  </a:txBody>
                  <a:tcPr/>
                </a:tc>
              </a:tr>
              <a:tr h="370840">
                <a:tc>
                  <a:txBody>
                    <a:bodyPr/>
                    <a:lstStyle/>
                    <a:p>
                      <a:r>
                        <a:rPr lang="en-US" dirty="0" smtClean="0"/>
                        <a:t>-like -</a:t>
                      </a:r>
                      <a:r>
                        <a:rPr lang="en-US" dirty="0" err="1" smtClean="0"/>
                        <a:t>notlike</a:t>
                      </a:r>
                      <a:endParaRPr lang="en-US" dirty="0"/>
                    </a:p>
                  </a:txBody>
                  <a:tcPr/>
                </a:tc>
                <a:tc>
                  <a:txBody>
                    <a:bodyPr/>
                    <a:lstStyle/>
                    <a:p>
                      <a:r>
                        <a:rPr lang="en-US" dirty="0" smtClean="0"/>
                        <a:t>Description: Match using the wildcard character (*)</a:t>
                      </a:r>
                      <a:endParaRPr lang="en-US" dirty="0"/>
                    </a:p>
                  </a:txBody>
                  <a:tcPr/>
                </a:tc>
                <a:tc>
                  <a:txBody>
                    <a:bodyPr/>
                    <a:lstStyle/>
                    <a:p>
                      <a:r>
                        <a:rPr lang="en-US" dirty="0" smtClean="0"/>
                        <a:t>"Windows PowerShell" -like "*shell"</a:t>
                      </a:r>
                      <a:endParaRPr lang="en-US" dirty="0"/>
                    </a:p>
                  </a:txBody>
                  <a:tcPr/>
                </a:tc>
              </a:tr>
              <a:tr h="370840">
                <a:tc>
                  <a:txBody>
                    <a:bodyPr/>
                    <a:lstStyle/>
                    <a:p>
                      <a:r>
                        <a:rPr lang="en-US" dirty="0" smtClean="0"/>
                        <a:t>-match -</a:t>
                      </a:r>
                      <a:r>
                        <a:rPr lang="en-US" dirty="0" err="1" smtClean="0"/>
                        <a:t>notmatch</a:t>
                      </a:r>
                      <a:endParaRPr lang="en-US" dirty="0"/>
                    </a:p>
                  </a:txBody>
                  <a:tcPr/>
                </a:tc>
                <a:tc>
                  <a:txBody>
                    <a:bodyPr/>
                    <a:lstStyle/>
                    <a:p>
                      <a:r>
                        <a:rPr lang="en-US" dirty="0" smtClean="0"/>
                        <a:t>Matches a string using regular expressions.</a:t>
                      </a:r>
                      <a:endParaRPr lang="en-US" dirty="0"/>
                    </a:p>
                  </a:txBody>
                  <a:tcPr/>
                </a:tc>
                <a:tc>
                  <a:txBody>
                    <a:bodyPr/>
                    <a:lstStyle/>
                    <a:p>
                      <a:r>
                        <a:rPr lang="en-US" dirty="0" smtClean="0"/>
                        <a:t>"Sunday" -Match "sun"</a:t>
                      </a:r>
                      <a:endParaRPr lang="en-US" dirty="0"/>
                    </a:p>
                  </a:txBody>
                  <a:tcPr/>
                </a:tc>
              </a:tr>
              <a:tr h="370840">
                <a:tc>
                  <a:txBody>
                    <a:bodyPr/>
                    <a:lstStyle/>
                    <a:p>
                      <a:r>
                        <a:rPr lang="en-US" dirty="0" smtClean="0"/>
                        <a:t>-contains -</a:t>
                      </a:r>
                      <a:r>
                        <a:rPr lang="en-US" dirty="0" err="1" smtClean="0"/>
                        <a:t>notcontains</a:t>
                      </a:r>
                      <a:endParaRPr lang="en-US" dirty="0"/>
                    </a:p>
                  </a:txBody>
                  <a:tcPr/>
                </a:tc>
                <a:tc>
                  <a:txBody>
                    <a:bodyPr/>
                    <a:lstStyle/>
                    <a:p>
                      <a:r>
                        <a:rPr lang="en-US" dirty="0" smtClean="0"/>
                        <a:t>Test</a:t>
                      </a:r>
                      <a:r>
                        <a:rPr lang="en-US" baseline="0" dirty="0" smtClean="0"/>
                        <a:t> if a collection contains a value</a:t>
                      </a:r>
                      <a:endParaRPr lang="en-US" dirty="0"/>
                    </a:p>
                  </a:txBody>
                  <a:tcPr/>
                </a:tc>
                <a:tc>
                  <a:txBody>
                    <a:bodyPr/>
                    <a:lstStyle/>
                    <a:p>
                      <a:r>
                        <a:rPr lang="en-US" dirty="0" smtClean="0"/>
                        <a:t>"</a:t>
                      </a:r>
                      <a:r>
                        <a:rPr lang="en-US" dirty="0" err="1" smtClean="0"/>
                        <a:t>abc</a:t>
                      </a:r>
                      <a:r>
                        <a:rPr lang="en-US" dirty="0" smtClean="0"/>
                        <a:t>", "</a:t>
                      </a:r>
                      <a:r>
                        <a:rPr lang="en-US" dirty="0" err="1" smtClean="0"/>
                        <a:t>def</a:t>
                      </a:r>
                      <a:r>
                        <a:rPr lang="en-US" dirty="0" smtClean="0"/>
                        <a:t>" -Contains "</a:t>
                      </a:r>
                      <a:r>
                        <a:rPr lang="en-US" dirty="0" err="1" smtClean="0"/>
                        <a:t>def</a:t>
                      </a:r>
                      <a:r>
                        <a:rPr lang="en-US" dirty="0" smtClean="0"/>
                        <a:t>"</a:t>
                      </a:r>
                      <a:endParaRPr lang="en-US" dirty="0"/>
                    </a:p>
                  </a:txBody>
                  <a:tcPr/>
                </a:tc>
              </a:tr>
              <a:tr h="370840">
                <a:tc>
                  <a:txBody>
                    <a:bodyPr/>
                    <a:lstStyle/>
                    <a:p>
                      <a:r>
                        <a:rPr lang="en-US" dirty="0" smtClean="0"/>
                        <a:t>-in -</a:t>
                      </a:r>
                      <a:r>
                        <a:rPr lang="en-US" dirty="0" err="1" smtClean="0"/>
                        <a:t>notin</a:t>
                      </a:r>
                      <a:endParaRPr lang="en-US" dirty="0"/>
                    </a:p>
                  </a:txBody>
                  <a:tcPr/>
                </a:tc>
                <a:tc>
                  <a:txBody>
                    <a:bodyPr/>
                    <a:lstStyle/>
                    <a:p>
                      <a:r>
                        <a:rPr lang="en-US" dirty="0" smtClean="0"/>
                        <a:t>Test if a value is present</a:t>
                      </a:r>
                      <a:r>
                        <a:rPr lang="en-US" baseline="0" dirty="0" smtClean="0"/>
                        <a:t> in a collection</a:t>
                      </a:r>
                      <a:endParaRPr lang="en-US" dirty="0"/>
                    </a:p>
                  </a:txBody>
                  <a:tcPr/>
                </a:tc>
                <a:tc>
                  <a:txBody>
                    <a:bodyPr/>
                    <a:lstStyle/>
                    <a:p>
                      <a:r>
                        <a:rPr lang="en-US" dirty="0" smtClean="0"/>
                        <a:t>"</a:t>
                      </a:r>
                      <a:r>
                        <a:rPr lang="en-US" dirty="0" err="1" smtClean="0"/>
                        <a:t>def</a:t>
                      </a:r>
                      <a:r>
                        <a:rPr lang="en-US" dirty="0" smtClean="0"/>
                        <a:t>" -in "</a:t>
                      </a:r>
                      <a:r>
                        <a:rPr lang="en-US" dirty="0" err="1" smtClean="0"/>
                        <a:t>abc</a:t>
                      </a:r>
                      <a:r>
                        <a:rPr lang="en-US" dirty="0" smtClean="0"/>
                        <a:t>","</a:t>
                      </a:r>
                      <a:r>
                        <a:rPr lang="en-US" dirty="0" err="1" smtClean="0"/>
                        <a:t>def</a:t>
                      </a:r>
                      <a:r>
                        <a:rPr lang="en-US" dirty="0" smtClean="0"/>
                        <a:t>"</a:t>
                      </a:r>
                      <a:endParaRPr lang="en-US" dirty="0"/>
                    </a:p>
                  </a:txBody>
                  <a:tcPr/>
                </a:tc>
              </a:tr>
              <a:tr h="370840">
                <a:tc>
                  <a:txBody>
                    <a:bodyPr/>
                    <a:lstStyle/>
                    <a:p>
                      <a:r>
                        <a:rPr lang="en-US" dirty="0" smtClean="0"/>
                        <a:t>-replace</a:t>
                      </a:r>
                      <a:endParaRPr lang="en-US" dirty="0"/>
                    </a:p>
                  </a:txBody>
                  <a:tcPr/>
                </a:tc>
                <a:tc>
                  <a:txBody>
                    <a:bodyPr/>
                    <a:lstStyle/>
                    <a:p>
                      <a:r>
                        <a:rPr lang="en-US" dirty="0" smtClean="0"/>
                        <a:t>Changes</a:t>
                      </a:r>
                      <a:r>
                        <a:rPr lang="en-US" baseline="0" dirty="0" smtClean="0"/>
                        <a:t> the elements of a value</a:t>
                      </a:r>
                      <a:endParaRPr lang="en-US" dirty="0"/>
                    </a:p>
                  </a:txBody>
                  <a:tcPr/>
                </a:tc>
                <a:tc>
                  <a:txBody>
                    <a:bodyPr/>
                    <a:lstStyle/>
                    <a:p>
                      <a:r>
                        <a:rPr lang="en-US" dirty="0" smtClean="0"/>
                        <a:t>"Get-Process" -Replace "Get", "Stop"</a:t>
                      </a:r>
                      <a:endParaRPr lang="en-US" dirty="0"/>
                    </a:p>
                  </a:txBody>
                  <a:tcPr/>
                </a:tc>
              </a:tr>
            </a:tbl>
          </a:graphicData>
        </a:graphic>
      </p:graphicFrame>
    </p:spTree>
    <p:extLst>
      <p:ext uri="{BB962C8B-B14F-4D97-AF65-F5344CB8AC3E}">
        <p14:creationId xmlns:p14="http://schemas.microsoft.com/office/powerpoint/2010/main" val="3143427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syntax </a:t>
            </a:r>
            <a:r>
              <a:rPr lang="en-US" dirty="0"/>
              <a:t>– </a:t>
            </a:r>
            <a:r>
              <a:rPr lang="en-US" sz="2600" dirty="0" err="1"/>
              <a:t>about_Logical_Operators</a:t>
            </a:r>
            <a:endParaRPr lang="en-US" sz="26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01759934"/>
              </p:ext>
            </p:extLst>
          </p:nvPr>
        </p:nvGraphicFramePr>
        <p:xfrm>
          <a:off x="855663" y="1600200"/>
          <a:ext cx="7831137" cy="3845560"/>
        </p:xfrm>
        <a:graphic>
          <a:graphicData uri="http://schemas.openxmlformats.org/drawingml/2006/table">
            <a:tbl>
              <a:tblPr firstRow="1" bandRow="1">
                <a:tableStyleId>{5C22544A-7EE6-4342-B048-85BDC9FD1C3A}</a:tableStyleId>
              </a:tblPr>
              <a:tblGrid>
                <a:gridCol w="1052041"/>
                <a:gridCol w="4320480"/>
                <a:gridCol w="2458616"/>
              </a:tblGrid>
              <a:tr h="370840">
                <a:tc>
                  <a:txBody>
                    <a:bodyPr/>
                    <a:lstStyle/>
                    <a:p>
                      <a:r>
                        <a:rPr lang="en-US" dirty="0" smtClean="0"/>
                        <a:t>Operator</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r>
              <a:tr h="370840">
                <a:tc>
                  <a:txBody>
                    <a:bodyPr/>
                    <a:lstStyle/>
                    <a:p>
                      <a:r>
                        <a:rPr lang="en-US" dirty="0" smtClean="0"/>
                        <a:t>-and</a:t>
                      </a:r>
                      <a:endParaRPr lang="en-US" dirty="0"/>
                    </a:p>
                  </a:txBody>
                  <a:tcPr/>
                </a:tc>
                <a:tc>
                  <a:txBody>
                    <a:bodyPr/>
                    <a:lstStyle/>
                    <a:p>
                      <a:r>
                        <a:rPr lang="en-US" dirty="0" smtClean="0"/>
                        <a:t>Logical and. TRUE only when both statements are TRUE.</a:t>
                      </a:r>
                      <a:endParaRPr lang="en-US" dirty="0"/>
                    </a:p>
                  </a:txBody>
                  <a:tcPr/>
                </a:tc>
                <a:tc>
                  <a:txBody>
                    <a:bodyPr/>
                    <a:lstStyle/>
                    <a:p>
                      <a:r>
                        <a:rPr lang="en-US" dirty="0" smtClean="0"/>
                        <a:t>(1 -</a:t>
                      </a:r>
                      <a:r>
                        <a:rPr lang="en-US" dirty="0" err="1" smtClean="0"/>
                        <a:t>eq</a:t>
                      </a:r>
                      <a:r>
                        <a:rPr lang="en-US" dirty="0" smtClean="0"/>
                        <a:t> 1) -and (1 -</a:t>
                      </a:r>
                      <a:r>
                        <a:rPr lang="en-US" dirty="0" err="1" smtClean="0"/>
                        <a:t>eq</a:t>
                      </a:r>
                      <a:r>
                        <a:rPr lang="en-US" dirty="0" smtClean="0"/>
                        <a:t> 2)</a:t>
                      </a:r>
                    </a:p>
                    <a:p>
                      <a:r>
                        <a:rPr lang="en-US" dirty="0" smtClean="0"/>
                        <a:t> False</a:t>
                      </a:r>
                      <a:endParaRPr lang="en-US" dirty="0"/>
                    </a:p>
                  </a:txBody>
                  <a:tcPr/>
                </a:tc>
              </a:tr>
              <a:tr h="370840">
                <a:tc>
                  <a:txBody>
                    <a:bodyPr/>
                    <a:lstStyle/>
                    <a:p>
                      <a:r>
                        <a:rPr lang="en-US" dirty="0" smtClean="0"/>
                        <a:t>-or</a:t>
                      </a:r>
                      <a:endParaRPr lang="en-US" dirty="0"/>
                    </a:p>
                  </a:txBody>
                  <a:tcPr/>
                </a:tc>
                <a:tc>
                  <a:txBody>
                    <a:bodyPr/>
                    <a:lstStyle/>
                    <a:p>
                      <a:r>
                        <a:rPr lang="en-US" dirty="0" smtClean="0"/>
                        <a:t>Logical or. TRUE when either or both statements are TRUE.</a:t>
                      </a:r>
                      <a:endParaRPr lang="en-US" dirty="0"/>
                    </a:p>
                  </a:txBody>
                  <a:tcPr/>
                </a:tc>
                <a:tc>
                  <a:txBody>
                    <a:bodyPr/>
                    <a:lstStyle/>
                    <a:p>
                      <a:r>
                        <a:rPr lang="en-US" dirty="0" smtClean="0"/>
                        <a:t>(1 -</a:t>
                      </a:r>
                      <a:r>
                        <a:rPr lang="en-US" dirty="0" err="1" smtClean="0"/>
                        <a:t>eq</a:t>
                      </a:r>
                      <a:r>
                        <a:rPr lang="en-US" dirty="0" smtClean="0"/>
                        <a:t> 1) -or (1 -</a:t>
                      </a:r>
                      <a:r>
                        <a:rPr lang="en-US" dirty="0" err="1" smtClean="0"/>
                        <a:t>eq</a:t>
                      </a:r>
                      <a:r>
                        <a:rPr lang="en-US" dirty="0" smtClean="0"/>
                        <a:t> 2)</a:t>
                      </a:r>
                    </a:p>
                    <a:p>
                      <a:r>
                        <a:rPr lang="en-US" dirty="0" smtClean="0"/>
                        <a:t>True</a:t>
                      </a:r>
                      <a:endParaRPr lang="en-US" dirty="0"/>
                    </a:p>
                  </a:txBody>
                  <a:tcPr/>
                </a:tc>
              </a:tr>
              <a:tr h="370840">
                <a:tc>
                  <a:txBody>
                    <a:bodyPr/>
                    <a:lstStyle/>
                    <a:p>
                      <a:r>
                        <a:rPr lang="en-US" dirty="0" smtClean="0"/>
                        <a:t>-</a:t>
                      </a:r>
                      <a:r>
                        <a:rPr lang="en-US" dirty="0" err="1" smtClean="0"/>
                        <a:t>xor</a:t>
                      </a:r>
                      <a:endParaRPr lang="en-US" dirty="0"/>
                    </a:p>
                  </a:txBody>
                  <a:tcPr/>
                </a:tc>
                <a:tc>
                  <a:txBody>
                    <a:bodyPr/>
                    <a:lstStyle/>
                    <a:p>
                      <a:r>
                        <a:rPr lang="en-US" dirty="0" smtClean="0"/>
                        <a:t>Logical exclusive or. TRUE only when one of the statements is TRUE and the other is FALSE.</a:t>
                      </a:r>
                      <a:endParaRPr lang="en-US" dirty="0"/>
                    </a:p>
                  </a:txBody>
                  <a:tcPr/>
                </a:tc>
                <a:tc>
                  <a:txBody>
                    <a:bodyPr/>
                    <a:lstStyle/>
                    <a:p>
                      <a:r>
                        <a:rPr lang="pt-BR" dirty="0" smtClean="0"/>
                        <a:t>(1 -eq 1) -xor (2 -eq 2)</a:t>
                      </a:r>
                    </a:p>
                    <a:p>
                      <a:r>
                        <a:rPr lang="pt-BR" dirty="0" smtClean="0"/>
                        <a:t>False</a:t>
                      </a:r>
                    </a:p>
                  </a:txBody>
                  <a:tcPr/>
                </a:tc>
              </a:tr>
              <a:tr h="370840">
                <a:tc>
                  <a:txBody>
                    <a:bodyPr/>
                    <a:lstStyle/>
                    <a:p>
                      <a:r>
                        <a:rPr lang="en-US" dirty="0" smtClean="0"/>
                        <a:t>-not</a:t>
                      </a:r>
                      <a:endParaRPr lang="en-US" dirty="0"/>
                    </a:p>
                  </a:txBody>
                  <a:tcPr/>
                </a:tc>
                <a:tc>
                  <a:txBody>
                    <a:bodyPr/>
                    <a:lstStyle/>
                    <a:p>
                      <a:r>
                        <a:rPr lang="en-US" dirty="0" smtClean="0"/>
                        <a:t>Logical not. Negates the statement that follows it.</a:t>
                      </a:r>
                      <a:endParaRPr lang="en-US" dirty="0"/>
                    </a:p>
                  </a:txBody>
                  <a:tcPr/>
                </a:tc>
                <a:tc>
                  <a:txBody>
                    <a:bodyPr/>
                    <a:lstStyle/>
                    <a:p>
                      <a:r>
                        <a:rPr lang="en-US" dirty="0" smtClean="0"/>
                        <a:t>-not (1 -</a:t>
                      </a:r>
                      <a:r>
                        <a:rPr lang="en-US" dirty="0" err="1" smtClean="0"/>
                        <a:t>eq</a:t>
                      </a:r>
                      <a:r>
                        <a:rPr lang="en-US" dirty="0" smtClean="0"/>
                        <a:t> 1)</a:t>
                      </a:r>
                    </a:p>
                    <a:p>
                      <a:r>
                        <a:rPr lang="en-US" dirty="0" smtClean="0"/>
                        <a:t>False</a:t>
                      </a:r>
                      <a:endParaRPr lang="en-US" dirty="0"/>
                    </a:p>
                  </a:txBody>
                  <a:tcPr/>
                </a:tc>
              </a:tr>
              <a:tr h="370840">
                <a:tc>
                  <a:txBody>
                    <a:bodyPr/>
                    <a:lstStyle/>
                    <a:p>
                      <a:r>
                        <a:rPr lang="en-US" dirty="0" smtClean="0"/>
                        <a:t>!</a:t>
                      </a:r>
                      <a:endParaRPr lang="en-US" dirty="0"/>
                    </a:p>
                  </a:txBody>
                  <a:tcPr/>
                </a:tc>
                <a:tc>
                  <a:txBody>
                    <a:bodyPr/>
                    <a:lstStyle/>
                    <a:p>
                      <a:r>
                        <a:rPr lang="en-US" dirty="0" smtClean="0"/>
                        <a:t>Logical not. Negates the statement that follows it.</a:t>
                      </a:r>
                      <a:endParaRPr lang="en-US" dirty="0"/>
                    </a:p>
                  </a:txBody>
                  <a:tcPr/>
                </a:tc>
                <a:tc>
                  <a:txBody>
                    <a:bodyPr/>
                    <a:lstStyle/>
                    <a:p>
                      <a:r>
                        <a:rPr lang="en-US" dirty="0" smtClean="0"/>
                        <a:t>!(1 -</a:t>
                      </a:r>
                      <a:r>
                        <a:rPr lang="en-US" dirty="0" err="1" smtClean="0"/>
                        <a:t>eq</a:t>
                      </a:r>
                      <a:r>
                        <a:rPr lang="en-US" dirty="0" smtClean="0"/>
                        <a:t> 1)</a:t>
                      </a:r>
                    </a:p>
                    <a:p>
                      <a:r>
                        <a:rPr lang="en-US" dirty="0" smtClean="0"/>
                        <a:t>False</a:t>
                      </a:r>
                      <a:endParaRPr lang="en-US" dirty="0"/>
                    </a:p>
                  </a:txBody>
                  <a:tcPr/>
                </a:tc>
              </a:tr>
            </a:tbl>
          </a:graphicData>
        </a:graphic>
      </p:graphicFrame>
    </p:spTree>
    <p:extLst>
      <p:ext uri="{BB962C8B-B14F-4D97-AF65-F5344CB8AC3E}">
        <p14:creationId xmlns:p14="http://schemas.microsoft.com/office/powerpoint/2010/main" val="2413480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syntax </a:t>
            </a:r>
            <a:r>
              <a:rPr lang="en-US" dirty="0"/>
              <a:t>– </a:t>
            </a:r>
            <a:r>
              <a:rPr lang="en-US" dirty="0" err="1"/>
              <a:t>about_Redirection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91310859"/>
              </p:ext>
            </p:extLst>
          </p:nvPr>
        </p:nvGraphicFramePr>
        <p:xfrm>
          <a:off x="855663" y="1600200"/>
          <a:ext cx="7831137" cy="5054600"/>
        </p:xfrm>
        <a:graphic>
          <a:graphicData uri="http://schemas.openxmlformats.org/drawingml/2006/table">
            <a:tbl>
              <a:tblPr firstRow="1" bandRow="1">
                <a:tableStyleId>{5C22544A-7EE6-4342-B048-85BDC9FD1C3A}</a:tableStyleId>
              </a:tblPr>
              <a:tblGrid>
                <a:gridCol w="1556097"/>
                <a:gridCol w="3664661"/>
                <a:gridCol w="2610379"/>
              </a:tblGrid>
              <a:tr h="370840">
                <a:tc>
                  <a:txBody>
                    <a:bodyPr/>
                    <a:lstStyle/>
                    <a:p>
                      <a:r>
                        <a:rPr lang="en-US" dirty="0" smtClean="0"/>
                        <a:t>Operator</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r>
              <a:tr h="370840">
                <a:tc>
                  <a:txBody>
                    <a:bodyPr/>
                    <a:lstStyle/>
                    <a:p>
                      <a:r>
                        <a:rPr lang="en-US" dirty="0" smtClean="0"/>
                        <a:t>&gt;  or   1&gt;</a:t>
                      </a:r>
                      <a:endParaRPr lang="en-US" dirty="0"/>
                    </a:p>
                  </a:txBody>
                  <a:tcPr/>
                </a:tc>
                <a:tc>
                  <a:txBody>
                    <a:bodyPr/>
                    <a:lstStyle/>
                    <a:p>
                      <a:r>
                        <a:rPr lang="en-US" dirty="0" smtClean="0"/>
                        <a:t>Sends output to the specified file</a:t>
                      </a:r>
                      <a:endParaRPr lang="en-US" dirty="0"/>
                    </a:p>
                  </a:txBody>
                  <a:tcPr/>
                </a:tc>
                <a:tc>
                  <a:txBody>
                    <a:bodyPr/>
                    <a:lstStyle/>
                    <a:p>
                      <a:r>
                        <a:rPr lang="en-US" dirty="0" smtClean="0"/>
                        <a:t>Get-Process &gt; Process.txt</a:t>
                      </a:r>
                      <a:endParaRPr lang="en-US" dirty="0"/>
                    </a:p>
                  </a:txBody>
                  <a:tcPr/>
                </a:tc>
              </a:tr>
              <a:tr h="370840">
                <a:tc>
                  <a:txBody>
                    <a:bodyPr/>
                    <a:lstStyle/>
                    <a:p>
                      <a:r>
                        <a:rPr lang="en-US" dirty="0" smtClean="0"/>
                        <a:t>&gt;&gt;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Appends output to the specified file</a:t>
                      </a:r>
                    </a:p>
                  </a:txBody>
                  <a:tcPr/>
                </a:tc>
                <a:tc>
                  <a:txBody>
                    <a:bodyPr/>
                    <a:lstStyle/>
                    <a:p>
                      <a:r>
                        <a:rPr lang="en-US" dirty="0" err="1" smtClean="0"/>
                        <a:t>dir</a:t>
                      </a:r>
                      <a:r>
                        <a:rPr lang="en-US" dirty="0" smtClean="0"/>
                        <a:t> *.ps1 &gt;&gt; Scripts.txt</a:t>
                      </a:r>
                      <a:endParaRPr lang="en-US" dirty="0"/>
                    </a:p>
                  </a:txBody>
                  <a:tcPr/>
                </a:tc>
              </a:tr>
              <a:tr h="370840">
                <a:tc>
                  <a:txBody>
                    <a:bodyPr/>
                    <a:lstStyle/>
                    <a:p>
                      <a:r>
                        <a:rPr lang="en-US" dirty="0" smtClean="0"/>
                        <a:t>2&gt;</a:t>
                      </a:r>
                      <a:endParaRPr lang="en-US" dirty="0"/>
                    </a:p>
                  </a:txBody>
                  <a:tcPr/>
                </a:tc>
                <a:tc>
                  <a:txBody>
                    <a:bodyPr/>
                    <a:lstStyle/>
                    <a:p>
                      <a:r>
                        <a:rPr lang="en-US" dirty="0" smtClean="0"/>
                        <a:t>Sends</a:t>
                      </a:r>
                      <a:r>
                        <a:rPr lang="en-US" baseline="0" dirty="0" smtClean="0"/>
                        <a:t> errors to the specified file</a:t>
                      </a:r>
                      <a:endParaRPr lang="en-US" dirty="0"/>
                    </a:p>
                  </a:txBody>
                  <a:tcPr/>
                </a:tc>
                <a:tc>
                  <a:txBody>
                    <a:bodyPr/>
                    <a:lstStyle/>
                    <a:p>
                      <a:r>
                        <a:rPr lang="en-US" dirty="0" smtClean="0"/>
                        <a:t>Get-Process none 2&gt; Errors.txt</a:t>
                      </a:r>
                      <a:endParaRPr lang="en-US" dirty="0"/>
                    </a:p>
                  </a:txBody>
                  <a:tcPr/>
                </a:tc>
              </a:tr>
              <a:tr h="370840">
                <a:tc>
                  <a:txBody>
                    <a:bodyPr/>
                    <a:lstStyle/>
                    <a:p>
                      <a:r>
                        <a:rPr lang="en-US" dirty="0" smtClean="0"/>
                        <a:t>2&gt;&amp;1</a:t>
                      </a:r>
                      <a:endParaRPr lang="en-US" dirty="0"/>
                    </a:p>
                  </a:txBody>
                  <a:tcPr/>
                </a:tc>
                <a:tc>
                  <a:txBody>
                    <a:bodyPr/>
                    <a:lstStyle/>
                    <a:p>
                      <a:r>
                        <a:rPr lang="en-US" dirty="0" smtClean="0"/>
                        <a:t>Sends</a:t>
                      </a:r>
                      <a:r>
                        <a:rPr lang="en-US" baseline="0" dirty="0" smtClean="0"/>
                        <a:t> errors (2) and success output (1) to the success output stream</a:t>
                      </a:r>
                      <a:endParaRPr lang="en-US" dirty="0"/>
                    </a:p>
                  </a:txBody>
                  <a:tcPr/>
                </a:tc>
                <a:tc>
                  <a:txBody>
                    <a:bodyPr/>
                    <a:lstStyle/>
                    <a:p>
                      <a:r>
                        <a:rPr lang="en-US" dirty="0" smtClean="0"/>
                        <a:t>Get-Process none, </a:t>
                      </a:r>
                      <a:r>
                        <a:rPr lang="en-US" dirty="0" err="1" smtClean="0"/>
                        <a:t>Powershell</a:t>
                      </a:r>
                      <a:r>
                        <a:rPr lang="en-US" dirty="0" smtClean="0"/>
                        <a:t> 2&gt;&amp;1</a:t>
                      </a:r>
                      <a:endParaRPr lang="en-US" dirty="0"/>
                    </a:p>
                  </a:txBody>
                  <a:tcPr/>
                </a:tc>
              </a:tr>
              <a:tr h="370840">
                <a:tc>
                  <a:txBody>
                    <a:bodyPr/>
                    <a:lstStyle/>
                    <a:p>
                      <a:r>
                        <a:rPr lang="en-US" dirty="0" smtClean="0"/>
                        <a:t>3&gt;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Sends</a:t>
                      </a:r>
                      <a:r>
                        <a:rPr lang="en-US" baseline="0" dirty="0" smtClean="0"/>
                        <a:t> warnings to the specified file</a:t>
                      </a:r>
                      <a:endParaRPr lang="en-US" dirty="0" smtClean="0"/>
                    </a:p>
                  </a:txBody>
                  <a:tcPr/>
                </a:tc>
                <a:tc>
                  <a:txBody>
                    <a:bodyPr/>
                    <a:lstStyle/>
                    <a:p>
                      <a:r>
                        <a:rPr lang="en-US" dirty="0" smtClean="0"/>
                        <a:t>Write-Warning "Test!" 3&gt; Warnings.txt</a:t>
                      </a:r>
                      <a:endParaRPr lang="en-US" dirty="0"/>
                    </a:p>
                  </a:txBody>
                  <a:tcPr/>
                </a:tc>
              </a:tr>
              <a:tr h="370840">
                <a:tc>
                  <a:txBody>
                    <a:bodyPr/>
                    <a:lstStyle/>
                    <a:p>
                      <a:r>
                        <a:rPr lang="en-US" dirty="0" smtClean="0"/>
                        <a:t>4&gt;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Sends</a:t>
                      </a:r>
                      <a:r>
                        <a:rPr lang="en-US" baseline="0" dirty="0" smtClean="0"/>
                        <a:t> verbose output to the specified file</a:t>
                      </a:r>
                      <a:endParaRPr lang="en-US" dirty="0" smtClean="0"/>
                    </a:p>
                  </a:txBody>
                  <a:tcPr/>
                </a:tc>
                <a:tc>
                  <a:txBody>
                    <a:bodyPr/>
                    <a:lstStyle/>
                    <a:p>
                      <a:r>
                        <a:rPr lang="en-US" dirty="0" smtClean="0"/>
                        <a:t>Import-Module * -Verbose 4&gt; Verbose.txt</a:t>
                      </a:r>
                      <a:endParaRPr lang="en-US" dirty="0"/>
                    </a:p>
                  </a:txBody>
                  <a:tcPr/>
                </a:tc>
              </a:tr>
              <a:tr h="370840">
                <a:tc>
                  <a:txBody>
                    <a:bodyPr/>
                    <a:lstStyle/>
                    <a:p>
                      <a:r>
                        <a:rPr lang="en-US" dirty="0" smtClean="0"/>
                        <a:t>5&gt;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Sends</a:t>
                      </a:r>
                      <a:r>
                        <a:rPr lang="en-US" baseline="0" dirty="0" smtClean="0"/>
                        <a:t> debug messages to the specified file</a:t>
                      </a:r>
                      <a:endParaRPr lang="en-US" dirty="0" smtClean="0"/>
                    </a:p>
                  </a:txBody>
                  <a:tcPr/>
                </a:tc>
                <a:tc>
                  <a:txBody>
                    <a:bodyPr/>
                    <a:lstStyle/>
                    <a:p>
                      <a:r>
                        <a:rPr lang="en-US" dirty="0" smtClean="0"/>
                        <a:t>Write-Debug "Starting" 5&gt; Debug.txt</a:t>
                      </a:r>
                      <a:endParaRPr lang="en-US" dirty="0"/>
                    </a:p>
                  </a:txBody>
                  <a:tcPr/>
                </a:tc>
              </a:tr>
              <a:tr h="370840">
                <a:tc gridSpan="3">
                  <a:txBody>
                    <a:bodyPr/>
                    <a:lstStyle/>
                    <a:p>
                      <a:r>
                        <a:rPr lang="en-US" dirty="0" smtClean="0"/>
                        <a:t> 2 3 4 and 5  all work with &gt;  &gt;&gt;  and &gt;&amp;1</a:t>
                      </a:r>
                      <a:endParaRPr lang="en-US" dirty="0"/>
                    </a:p>
                  </a:txBody>
                  <a:tcPr/>
                </a:tc>
                <a:tc hMerge="1">
                  <a:txBody>
                    <a:bodyPr/>
                    <a:lstStyle/>
                    <a:p>
                      <a:endParaRPr lang="en-US"/>
                    </a:p>
                  </a:txBody>
                  <a:tcPr/>
                </a:tc>
                <a:tc hMerge="1">
                  <a:txBody>
                    <a:bodyPr/>
                    <a:lstStyle/>
                    <a:p>
                      <a:endParaRPr lang="en-US" dirty="0"/>
                    </a:p>
                  </a:txBody>
                  <a:tcPr/>
                </a:tc>
              </a:tr>
              <a:tr h="370840">
                <a:tc gridSpan="3">
                  <a:txBody>
                    <a:bodyPr/>
                    <a:lstStyle/>
                    <a:p>
                      <a:r>
                        <a:rPr lang="en-US" dirty="0" smtClean="0"/>
                        <a:t>See also:   Out-File</a:t>
                      </a:r>
                      <a:endParaRPr lang="en-US" dirty="0"/>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1037589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syntax </a:t>
            </a:r>
            <a:r>
              <a:rPr lang="en-US" dirty="0"/>
              <a:t>– </a:t>
            </a:r>
            <a:r>
              <a:rPr lang="en-US" dirty="0" err="1"/>
              <a:t>about_Split</a:t>
            </a:r>
            <a:endParaRPr lang="en-US" dirty="0"/>
          </a:p>
        </p:txBody>
      </p:sp>
      <p:sp>
        <p:nvSpPr>
          <p:cNvPr id="3" name="Content Placeholder 2"/>
          <p:cNvSpPr>
            <a:spLocks noGrp="1"/>
          </p:cNvSpPr>
          <p:nvPr>
            <p:ph idx="1"/>
          </p:nvPr>
        </p:nvSpPr>
        <p:spPr>
          <a:xfrm>
            <a:off x="855132" y="1417638"/>
            <a:ext cx="7831668" cy="5035697"/>
          </a:xfrm>
        </p:spPr>
        <p:txBody>
          <a:bodyPr>
            <a:normAutofit fontScale="70000" lnSpcReduction="20000"/>
          </a:bodyPr>
          <a:lstStyle/>
          <a:p>
            <a:pPr marL="0" indent="0">
              <a:buNone/>
            </a:pPr>
            <a:r>
              <a:rPr lang="en-US" dirty="0"/>
              <a:t>The Split operator splits one or more strings into substrings. You can</a:t>
            </a:r>
          </a:p>
          <a:p>
            <a:pPr marL="0" indent="0">
              <a:buNone/>
            </a:pPr>
            <a:r>
              <a:rPr lang="en-US" dirty="0"/>
              <a:t>    change the following elements of the Split operation:</a:t>
            </a:r>
          </a:p>
          <a:p>
            <a:pPr marL="0" indent="0">
              <a:buNone/>
            </a:pPr>
            <a:endParaRPr lang="en-US" dirty="0"/>
          </a:p>
          <a:p>
            <a:pPr marL="0" indent="0">
              <a:buNone/>
            </a:pPr>
            <a:r>
              <a:rPr lang="en-US" dirty="0"/>
              <a:t>-- Delimiter. The default is whitespace, but you can specify characters,</a:t>
            </a:r>
          </a:p>
          <a:p>
            <a:pPr marL="0" indent="0">
              <a:buNone/>
            </a:pPr>
            <a:r>
              <a:rPr lang="en-US" dirty="0"/>
              <a:t>           strings, patterns, or script blocks that specify the delimiter.</a:t>
            </a:r>
          </a:p>
          <a:p>
            <a:pPr marL="0" indent="0">
              <a:buNone/>
            </a:pPr>
            <a:endParaRPr lang="en-US" dirty="0"/>
          </a:p>
          <a:p>
            <a:pPr marL="0" indent="0">
              <a:buNone/>
            </a:pPr>
            <a:r>
              <a:rPr lang="en-US" dirty="0"/>
              <a:t>-- Maximum number of substrings. The default is to return all substrings. If</a:t>
            </a:r>
          </a:p>
          <a:p>
            <a:pPr marL="0" indent="0">
              <a:buNone/>
            </a:pPr>
            <a:r>
              <a:rPr lang="en-US" dirty="0"/>
              <a:t>           you specify a number less than the number of substrings, the remaining</a:t>
            </a:r>
          </a:p>
          <a:p>
            <a:pPr marL="0" indent="0">
              <a:buNone/>
            </a:pPr>
            <a:r>
              <a:rPr lang="en-US" dirty="0"/>
              <a:t>           substrings are concatenated in the last substring.</a:t>
            </a:r>
          </a:p>
          <a:p>
            <a:pPr marL="0" indent="0">
              <a:buNone/>
            </a:pPr>
            <a:endParaRPr lang="en-US" dirty="0"/>
          </a:p>
          <a:p>
            <a:pPr marL="0" indent="0">
              <a:buNone/>
            </a:pPr>
            <a:r>
              <a:rPr lang="en-US" dirty="0"/>
              <a:t>-- Options that specify the conditions under which the delimiter is matched,</a:t>
            </a:r>
          </a:p>
          <a:p>
            <a:pPr marL="0" indent="0">
              <a:buNone/>
            </a:pPr>
            <a:r>
              <a:rPr lang="en-US" dirty="0"/>
              <a:t>           such as </a:t>
            </a:r>
            <a:r>
              <a:rPr lang="en-US" dirty="0" err="1"/>
              <a:t>SimpleMatch</a:t>
            </a:r>
            <a:r>
              <a:rPr lang="en-US" dirty="0"/>
              <a:t> and Multiline</a:t>
            </a:r>
            <a:r>
              <a:rPr lang="en-US" dirty="0" smtClean="0"/>
              <a:t>.</a:t>
            </a:r>
          </a:p>
          <a:p>
            <a:pPr marL="0" indent="0">
              <a:buNone/>
            </a:pPr>
            <a:endParaRPr lang="en-US" dirty="0" smtClean="0"/>
          </a:p>
          <a:p>
            <a:pPr marL="0" indent="0">
              <a:buNone/>
            </a:pPr>
            <a:r>
              <a:rPr lang="en-US" dirty="0" smtClean="0"/>
              <a:t>Example:</a:t>
            </a:r>
            <a:endParaRPr lang="en-US" dirty="0"/>
          </a:p>
          <a:p>
            <a:pPr marL="0" indent="0">
              <a:buNone/>
            </a:pPr>
            <a:r>
              <a:rPr lang="en-US" dirty="0"/>
              <a:t>-split "red yellow blue green</a:t>
            </a:r>
            <a:r>
              <a:rPr lang="en-US" dirty="0" smtClean="0"/>
              <a:t>"</a:t>
            </a:r>
          </a:p>
          <a:p>
            <a:pPr marL="0" indent="0">
              <a:buNone/>
            </a:pPr>
            <a:r>
              <a:rPr lang="en-US" dirty="0" smtClean="0"/>
              <a:t>red</a:t>
            </a:r>
            <a:endParaRPr lang="en-US" dirty="0"/>
          </a:p>
          <a:p>
            <a:pPr marL="0" indent="0">
              <a:buNone/>
            </a:pPr>
            <a:r>
              <a:rPr lang="en-US" dirty="0"/>
              <a:t>yellow</a:t>
            </a:r>
          </a:p>
          <a:p>
            <a:pPr marL="0" indent="0">
              <a:buNone/>
            </a:pPr>
            <a:r>
              <a:rPr lang="en-US" dirty="0"/>
              <a:t>blue</a:t>
            </a:r>
          </a:p>
          <a:p>
            <a:pPr marL="0" indent="0">
              <a:buNone/>
            </a:pPr>
            <a:r>
              <a:rPr lang="en-US" dirty="0"/>
              <a:t>green</a:t>
            </a:r>
            <a:endParaRPr lang="en-US" dirty="0" smtClean="0"/>
          </a:p>
        </p:txBody>
      </p:sp>
    </p:spTree>
    <p:extLst>
      <p:ext uri="{BB962C8B-B14F-4D97-AF65-F5344CB8AC3E}">
        <p14:creationId xmlns:p14="http://schemas.microsoft.com/office/powerpoint/2010/main" val="1700221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and join</a:t>
            </a:r>
            <a:endParaRPr lang="en-US" dirty="0"/>
          </a:p>
        </p:txBody>
      </p:sp>
      <p:sp>
        <p:nvSpPr>
          <p:cNvPr id="4" name="Content Placeholder 3"/>
          <p:cNvSpPr>
            <a:spLocks noGrp="1"/>
          </p:cNvSpPr>
          <p:nvPr>
            <p:ph idx="1"/>
          </p:nvPr>
        </p:nvSpPr>
        <p:spPr>
          <a:xfrm>
            <a:off x="855132" y="1124744"/>
            <a:ext cx="7831668" cy="5141167"/>
          </a:xfrm>
        </p:spPr>
        <p:txBody>
          <a:bodyPr>
            <a:normAutofit fontScale="85000" lnSpcReduction="20000"/>
          </a:bodyPr>
          <a:lstStyle/>
          <a:p>
            <a:r>
              <a:rPr lang="en-US" dirty="0" smtClean="0"/>
              <a:t>Useful for text parsing</a:t>
            </a:r>
          </a:p>
          <a:p>
            <a:r>
              <a:rPr lang="en-US" dirty="0" smtClean="0"/>
              <a:t>Do not use for CSV - better methods</a:t>
            </a:r>
          </a:p>
          <a:p>
            <a:r>
              <a:rPr lang="en-US" dirty="0" smtClean="0"/>
              <a:t>There is also a string method for split.  "</a:t>
            </a:r>
            <a:r>
              <a:rPr lang="en-US" dirty="0" err="1" smtClean="0"/>
              <a:t>tekst</a:t>
            </a:r>
            <a:r>
              <a:rPr lang="en-US" dirty="0" smtClean="0"/>
              <a:t>".Split()</a:t>
            </a:r>
          </a:p>
          <a:p>
            <a:r>
              <a:rPr lang="en-US" dirty="0" smtClean="0"/>
              <a:t>Depending on situation  -Join  operator may be better.</a:t>
            </a:r>
          </a:p>
          <a:p>
            <a:r>
              <a:rPr lang="en-US" dirty="0" smtClean="0"/>
              <a:t>Split</a:t>
            </a:r>
          </a:p>
          <a:p>
            <a:pPr lvl="1"/>
            <a:r>
              <a:rPr lang="en-US" dirty="0" smtClean="0"/>
              <a:t>&lt;string&gt; -split &lt;delimiter&gt;</a:t>
            </a:r>
          </a:p>
          <a:p>
            <a:pPr lvl="1"/>
            <a:r>
              <a:rPr lang="en-US" dirty="0" smtClean="0"/>
              <a:t>Default delimiter is space</a:t>
            </a:r>
          </a:p>
          <a:p>
            <a:pPr lvl="1"/>
            <a:r>
              <a:rPr lang="en-US" dirty="0" smtClean="0"/>
              <a:t>Can split on regular expression</a:t>
            </a:r>
          </a:p>
          <a:p>
            <a:pPr lvl="1"/>
            <a:r>
              <a:rPr lang="en-US" dirty="0" smtClean="0"/>
              <a:t>Creates an array of strings</a:t>
            </a:r>
          </a:p>
          <a:p>
            <a:pPr marL="0" lvl="1" indent="0">
              <a:buSzPct val="100000"/>
              <a:buNone/>
            </a:pPr>
            <a:r>
              <a:rPr lang="fr-FR" sz="1900" dirty="0">
                <a:latin typeface="Lucida Console" panose="020B0609040504020204" pitchFamily="49" charset="0"/>
              </a:rPr>
              <a:t>C:\PS&gt; </a:t>
            </a:r>
            <a:r>
              <a:rPr lang="fr-FR" sz="1900" dirty="0" smtClean="0">
                <a:latin typeface="Lucida Console" panose="020B0609040504020204" pitchFamily="49" charset="0"/>
              </a:rPr>
              <a:t>"Dit </a:t>
            </a:r>
            <a:r>
              <a:rPr lang="fr-FR" sz="1900" dirty="0" err="1" smtClean="0">
                <a:latin typeface="Lucida Console" panose="020B0609040504020204" pitchFamily="49" charset="0"/>
              </a:rPr>
              <a:t>is</a:t>
            </a:r>
            <a:r>
              <a:rPr lang="fr-FR" sz="1900" dirty="0" smtClean="0">
                <a:latin typeface="Lucida Console" panose="020B0609040504020204" pitchFamily="49" charset="0"/>
              </a:rPr>
              <a:t> </a:t>
            </a:r>
            <a:r>
              <a:rPr lang="fr-FR" sz="1900" dirty="0" err="1" smtClean="0">
                <a:latin typeface="Lucida Console" panose="020B0609040504020204" pitchFamily="49" charset="0"/>
              </a:rPr>
              <a:t>tekst</a:t>
            </a:r>
            <a:r>
              <a:rPr lang="fr-FR" sz="1900" dirty="0" smtClean="0">
                <a:latin typeface="Lucida Console" panose="020B0609040504020204" pitchFamily="49" charset="0"/>
              </a:rPr>
              <a:t>" -Split " "</a:t>
            </a:r>
          </a:p>
          <a:p>
            <a:pPr marL="0" lvl="1" indent="0">
              <a:buSzPct val="100000"/>
              <a:buNone/>
            </a:pPr>
            <a:r>
              <a:rPr lang="fr-FR" sz="1900" dirty="0" smtClean="0">
                <a:latin typeface="Lucida Console" panose="020B0609040504020204" pitchFamily="49" charset="0"/>
              </a:rPr>
              <a:t>Dit</a:t>
            </a:r>
          </a:p>
          <a:p>
            <a:pPr marL="0" lvl="1" indent="0">
              <a:buSzPct val="100000"/>
              <a:buNone/>
            </a:pPr>
            <a:r>
              <a:rPr lang="fr-FR" sz="1900" dirty="0" err="1" smtClean="0">
                <a:latin typeface="Lucida Console" panose="020B0609040504020204" pitchFamily="49" charset="0"/>
              </a:rPr>
              <a:t>is</a:t>
            </a:r>
            <a:endParaRPr lang="fr-FR" sz="1900" dirty="0" smtClean="0">
              <a:latin typeface="Lucida Console" panose="020B0609040504020204" pitchFamily="49" charset="0"/>
            </a:endParaRPr>
          </a:p>
          <a:p>
            <a:pPr marL="0" lvl="1" indent="0">
              <a:buSzPct val="100000"/>
              <a:buNone/>
            </a:pPr>
            <a:r>
              <a:rPr lang="fr-FR" sz="1900" dirty="0" err="1" smtClean="0">
                <a:latin typeface="Lucida Console" panose="020B0609040504020204" pitchFamily="49" charset="0"/>
              </a:rPr>
              <a:t>tekst</a:t>
            </a:r>
            <a:endParaRPr lang="fr-FR" sz="1900" dirty="0">
              <a:latin typeface="Lucida Console" panose="020B0609040504020204" pitchFamily="49" charset="0"/>
            </a:endParaRPr>
          </a:p>
          <a:p>
            <a:r>
              <a:rPr lang="en-US" dirty="0" smtClean="0"/>
              <a:t>Join</a:t>
            </a:r>
          </a:p>
          <a:p>
            <a:pPr lvl="1"/>
            <a:r>
              <a:rPr lang="en-US" dirty="0" smtClean="0"/>
              <a:t>-join &lt;string[]&gt;</a:t>
            </a:r>
          </a:p>
          <a:p>
            <a:pPr lvl="1"/>
            <a:r>
              <a:rPr lang="en-US" dirty="0" smtClean="0"/>
              <a:t>&lt;string[]&gt; -join &lt;delimiter&gt;</a:t>
            </a:r>
          </a:p>
          <a:p>
            <a:pPr lvl="1"/>
            <a:r>
              <a:rPr lang="en-US" dirty="0" smtClean="0"/>
              <a:t>Default delimiter is nothing</a:t>
            </a:r>
          </a:p>
          <a:p>
            <a:pPr marL="0" lvl="1" indent="0">
              <a:buSzPct val="100000"/>
              <a:buNone/>
            </a:pPr>
            <a:r>
              <a:rPr lang="fr-FR" sz="1900" dirty="0">
                <a:latin typeface="Lucida Console" panose="020B0609040504020204" pitchFamily="49" charset="0"/>
              </a:rPr>
              <a:t>C:\PS&gt; </a:t>
            </a:r>
            <a:r>
              <a:rPr lang="fr-FR" sz="1900" dirty="0" smtClean="0">
                <a:latin typeface="Lucida Console" panose="020B0609040504020204" pitchFamily="49" charset="0"/>
              </a:rPr>
              <a:t>"PowerShell","3.0","is","awesome" -</a:t>
            </a:r>
            <a:r>
              <a:rPr lang="fr-FR" sz="1900" dirty="0" err="1" smtClean="0">
                <a:latin typeface="Lucida Console" panose="020B0609040504020204" pitchFamily="49" charset="0"/>
              </a:rPr>
              <a:t>join</a:t>
            </a:r>
            <a:r>
              <a:rPr lang="fr-FR" sz="1900" dirty="0" smtClean="0">
                <a:latin typeface="Lucida Console" panose="020B0609040504020204" pitchFamily="49" charset="0"/>
              </a:rPr>
              <a:t> " "</a:t>
            </a:r>
            <a:endParaRPr lang="fr-FR" sz="1900" dirty="0">
              <a:latin typeface="Lucida Console" panose="020B0609040504020204" pitchFamily="49" charset="0"/>
            </a:endParaRPr>
          </a:p>
          <a:p>
            <a:pPr marL="0" lvl="1" indent="0">
              <a:buSzPct val="100000"/>
              <a:buNone/>
            </a:pPr>
            <a:r>
              <a:rPr lang="fr-FR" sz="1900" dirty="0">
                <a:latin typeface="Lucida Console" panose="020B0609040504020204" pitchFamily="49" charset="0"/>
              </a:rPr>
              <a:t>PowerShell 3.0 </a:t>
            </a:r>
            <a:r>
              <a:rPr lang="fr-FR" sz="1900" dirty="0" err="1">
                <a:latin typeface="Lucida Console" panose="020B0609040504020204" pitchFamily="49" charset="0"/>
              </a:rPr>
              <a:t>is</a:t>
            </a:r>
            <a:r>
              <a:rPr lang="fr-FR" sz="1900" dirty="0">
                <a:latin typeface="Lucida Console" panose="020B0609040504020204" pitchFamily="49" charset="0"/>
              </a:rPr>
              <a:t> </a:t>
            </a:r>
            <a:r>
              <a:rPr lang="fr-FR" sz="1900" dirty="0" err="1">
                <a:latin typeface="Lucida Console" panose="020B0609040504020204" pitchFamily="49" charset="0"/>
              </a:rPr>
              <a:t>awesome</a:t>
            </a:r>
            <a:endParaRPr lang="fr-FR" sz="1900" dirty="0">
              <a:latin typeface="Lucida Console" panose="020B0609040504020204" pitchFamily="49" charset="0"/>
            </a:endParaRPr>
          </a:p>
        </p:txBody>
      </p:sp>
    </p:spTree>
    <p:extLst>
      <p:ext uri="{BB962C8B-B14F-4D97-AF65-F5344CB8AC3E}">
        <p14:creationId xmlns:p14="http://schemas.microsoft.com/office/powerpoint/2010/main" val="3660801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syntax </a:t>
            </a:r>
            <a:r>
              <a:rPr lang="en-US" dirty="0"/>
              <a:t>– </a:t>
            </a:r>
            <a:r>
              <a:rPr lang="en-US" dirty="0" err="1"/>
              <a:t>about_Type_Operators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80284514"/>
              </p:ext>
            </p:extLst>
          </p:nvPr>
        </p:nvGraphicFramePr>
        <p:xfrm>
          <a:off x="855663" y="1600200"/>
          <a:ext cx="7831137" cy="3114040"/>
        </p:xfrm>
        <a:graphic>
          <a:graphicData uri="http://schemas.openxmlformats.org/drawingml/2006/table">
            <a:tbl>
              <a:tblPr firstRow="1" bandRow="1">
                <a:tableStyleId>{5C22544A-7EE6-4342-B048-85BDC9FD1C3A}</a:tableStyleId>
              </a:tblPr>
              <a:tblGrid>
                <a:gridCol w="1052041"/>
                <a:gridCol w="3312368"/>
                <a:gridCol w="3466728"/>
              </a:tblGrid>
              <a:tr h="370840">
                <a:tc>
                  <a:txBody>
                    <a:bodyPr/>
                    <a:lstStyle/>
                    <a:p>
                      <a:r>
                        <a:rPr lang="en-US" dirty="0" smtClean="0"/>
                        <a:t>Operator</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r>
              <a:tr h="370840">
                <a:tc>
                  <a:txBody>
                    <a:bodyPr/>
                    <a:lstStyle/>
                    <a:p>
                      <a:r>
                        <a:rPr lang="en-US" dirty="0" smtClean="0"/>
                        <a:t>-is</a:t>
                      </a:r>
                      <a:endParaRPr lang="en-US" dirty="0"/>
                    </a:p>
                  </a:txBody>
                  <a:tcPr/>
                </a:tc>
                <a:tc>
                  <a:txBody>
                    <a:bodyPr/>
                    <a:lstStyle/>
                    <a:p>
                      <a:r>
                        <a:rPr lang="en-US" dirty="0" smtClean="0"/>
                        <a:t>Returns TRUE when the input is an instance of the specified .NET Framework type.</a:t>
                      </a:r>
                      <a:endParaRPr lang="en-US" dirty="0"/>
                    </a:p>
                  </a:txBody>
                  <a:tcPr/>
                </a:tc>
                <a:tc>
                  <a:txBody>
                    <a:bodyPr/>
                    <a:lstStyle/>
                    <a:p>
                      <a:r>
                        <a:rPr lang="en-US" dirty="0" smtClean="0"/>
                        <a:t>C:\PS&gt; (get-date) -is [</a:t>
                      </a:r>
                      <a:r>
                        <a:rPr lang="en-US" dirty="0" err="1" smtClean="0"/>
                        <a:t>DateTime</a:t>
                      </a:r>
                      <a:r>
                        <a:rPr lang="en-US" dirty="0" smtClean="0"/>
                        <a:t>]</a:t>
                      </a:r>
                    </a:p>
                    <a:p>
                      <a:r>
                        <a:rPr lang="en-US" dirty="0" smtClean="0"/>
                        <a:t>True</a:t>
                      </a:r>
                      <a:endParaRPr lang="en-US" dirty="0"/>
                    </a:p>
                  </a:txBody>
                  <a:tcPr/>
                </a:tc>
              </a:tr>
              <a:tr h="370840">
                <a:tc>
                  <a:txBody>
                    <a:bodyPr/>
                    <a:lstStyle/>
                    <a:p>
                      <a:r>
                        <a:rPr lang="en-US" dirty="0" smtClean="0"/>
                        <a:t>-</a:t>
                      </a:r>
                      <a:r>
                        <a:rPr lang="en-US" dirty="0" err="1" smtClean="0"/>
                        <a:t>isNot</a:t>
                      </a:r>
                      <a:endParaRPr lang="en-US" dirty="0"/>
                    </a:p>
                  </a:txBody>
                  <a:tcPr/>
                </a:tc>
                <a:tc>
                  <a:txBody>
                    <a:bodyPr/>
                    <a:lstStyle/>
                    <a:p>
                      <a:r>
                        <a:rPr lang="en-US" dirty="0" smtClean="0"/>
                        <a:t>Returns TRUE when the input is not an instance of the specified .NET Framework type.</a:t>
                      </a:r>
                      <a:endParaRPr lang="en-US" dirty="0"/>
                    </a:p>
                  </a:txBody>
                  <a:tcPr/>
                </a:tc>
                <a:tc>
                  <a:txBody>
                    <a:bodyPr/>
                    <a:lstStyle/>
                    <a:p>
                      <a:r>
                        <a:rPr lang="en-US" dirty="0" smtClean="0"/>
                        <a:t>C:\PS&gt; (get-date) -</a:t>
                      </a:r>
                      <a:r>
                        <a:rPr lang="en-US" dirty="0" err="1" smtClean="0"/>
                        <a:t>isNot</a:t>
                      </a:r>
                      <a:r>
                        <a:rPr lang="en-US" dirty="0" smtClean="0"/>
                        <a:t> [</a:t>
                      </a:r>
                      <a:r>
                        <a:rPr lang="en-US" dirty="0" err="1" smtClean="0"/>
                        <a:t>DateTime</a:t>
                      </a:r>
                      <a:r>
                        <a:rPr lang="en-US" dirty="0" smtClean="0"/>
                        <a:t>]</a:t>
                      </a:r>
                    </a:p>
                    <a:p>
                      <a:r>
                        <a:rPr lang="en-US" dirty="0" smtClean="0"/>
                        <a:t>False</a:t>
                      </a:r>
                      <a:endParaRPr lang="en-US" dirty="0"/>
                    </a:p>
                  </a:txBody>
                  <a:tcPr/>
                </a:tc>
              </a:tr>
              <a:tr h="370840">
                <a:tc>
                  <a:txBody>
                    <a:bodyPr/>
                    <a:lstStyle/>
                    <a:p>
                      <a:r>
                        <a:rPr lang="en-US" dirty="0" smtClean="0"/>
                        <a:t>-as</a:t>
                      </a:r>
                      <a:endParaRPr lang="en-US" dirty="0"/>
                    </a:p>
                  </a:txBody>
                  <a:tcPr/>
                </a:tc>
                <a:tc>
                  <a:txBody>
                    <a:bodyPr/>
                    <a:lstStyle/>
                    <a:p>
                      <a:r>
                        <a:rPr lang="en-US" dirty="0" smtClean="0"/>
                        <a:t>Converts the input to the specified .NET Framework type.</a:t>
                      </a:r>
                      <a:endParaRPr lang="en-US" dirty="0"/>
                    </a:p>
                  </a:txBody>
                  <a:tcPr/>
                </a:tc>
                <a:tc>
                  <a:txBody>
                    <a:bodyPr/>
                    <a:lstStyle/>
                    <a:p>
                      <a:r>
                        <a:rPr lang="en-US" dirty="0" smtClean="0"/>
                        <a:t>C:\PS&gt; 12/31/07 -as [</a:t>
                      </a:r>
                      <a:r>
                        <a:rPr lang="en-US" dirty="0" err="1" smtClean="0"/>
                        <a:t>DateTime</a:t>
                      </a:r>
                      <a:r>
                        <a:rPr lang="en-US" dirty="0" smtClean="0"/>
                        <a:t>]</a:t>
                      </a:r>
                    </a:p>
                    <a:p>
                      <a:r>
                        <a:rPr lang="en-US" dirty="0" smtClean="0"/>
                        <a:t>Monday, December 31, 2007 12:00:00 AM</a:t>
                      </a:r>
                      <a:endParaRPr lang="en-US" dirty="0"/>
                    </a:p>
                  </a:txBody>
                  <a:tcPr/>
                </a:tc>
              </a:tr>
            </a:tbl>
          </a:graphicData>
        </a:graphic>
      </p:graphicFrame>
      <p:sp>
        <p:nvSpPr>
          <p:cNvPr id="6" name="TextBox 5"/>
          <p:cNvSpPr txBox="1"/>
          <p:nvPr/>
        </p:nvSpPr>
        <p:spPr>
          <a:xfrm>
            <a:off x="855132" y="4869160"/>
            <a:ext cx="7831668" cy="2031325"/>
          </a:xfrm>
          <a:prstGeom prst="rect">
            <a:avLst/>
          </a:prstGeom>
          <a:noFill/>
        </p:spPr>
        <p:txBody>
          <a:bodyPr wrap="square" rtlCol="0">
            <a:spAutoFit/>
          </a:bodyPr>
          <a:lstStyle/>
          <a:p>
            <a:r>
              <a:rPr lang="en-US" dirty="0"/>
              <a:t>The syntax of the type operators is as follows:</a:t>
            </a:r>
          </a:p>
          <a:p>
            <a:endParaRPr lang="en-US" dirty="0"/>
          </a:p>
          <a:p>
            <a:r>
              <a:rPr lang="en-US" dirty="0"/>
              <a:t>    &lt;input&gt; &lt;operator&gt; [.NET type]</a:t>
            </a:r>
          </a:p>
          <a:p>
            <a:endParaRPr lang="en-US" dirty="0"/>
          </a:p>
          <a:p>
            <a:r>
              <a:rPr lang="en-US" dirty="0"/>
              <a:t>You can also use the following syntax:</a:t>
            </a:r>
          </a:p>
          <a:p>
            <a:endParaRPr lang="en-US" dirty="0"/>
          </a:p>
          <a:p>
            <a:r>
              <a:rPr lang="en-US" dirty="0"/>
              <a:t>    &lt;input&gt; &lt;operator&gt; ".NET type"</a:t>
            </a:r>
          </a:p>
        </p:txBody>
      </p:sp>
    </p:spTree>
    <p:extLst>
      <p:ext uri="{BB962C8B-B14F-4D97-AF65-F5344CB8AC3E}">
        <p14:creationId xmlns:p14="http://schemas.microsoft.com/office/powerpoint/2010/main" val="1298637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syntax – Unary operators</a:t>
            </a:r>
            <a:endParaRPr lang="en-US" dirty="0"/>
          </a:p>
        </p:txBody>
      </p:sp>
      <p:sp>
        <p:nvSpPr>
          <p:cNvPr id="3" name="Content Placeholder 2"/>
          <p:cNvSpPr>
            <a:spLocks noGrp="1"/>
          </p:cNvSpPr>
          <p:nvPr>
            <p:ph idx="1"/>
          </p:nvPr>
        </p:nvSpPr>
        <p:spPr/>
        <p:txBody>
          <a:bodyPr>
            <a:normAutofit/>
          </a:bodyPr>
          <a:lstStyle/>
          <a:p>
            <a:r>
              <a:rPr lang="en-US" dirty="0"/>
              <a:t>Use unary operators to increment or decrement variables or </a:t>
            </a:r>
            <a:r>
              <a:rPr lang="en-US" dirty="0" smtClean="0"/>
              <a:t>object properties </a:t>
            </a:r>
            <a:r>
              <a:rPr lang="en-US" dirty="0"/>
              <a:t>and to set integers to positive or negative numbers. </a:t>
            </a:r>
            <a:r>
              <a:rPr lang="en-US" dirty="0" smtClean="0"/>
              <a:t>For example</a:t>
            </a:r>
            <a:r>
              <a:rPr lang="en-US" dirty="0"/>
              <a:t>, to increment the variable $a from 9 to 10, you type $a++.</a:t>
            </a:r>
            <a:endParaRPr lang="en-US" dirty="0" smtClean="0"/>
          </a:p>
        </p:txBody>
      </p:sp>
    </p:spTree>
    <p:extLst>
      <p:ext uri="{BB962C8B-B14F-4D97-AF65-F5344CB8AC3E}">
        <p14:creationId xmlns:p14="http://schemas.microsoft.com/office/powerpoint/2010/main" val="1873376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syntax – special operators  @</a:t>
            </a:r>
            <a:endParaRPr lang="en-US" dirty="0"/>
          </a:p>
        </p:txBody>
      </p:sp>
      <p:sp>
        <p:nvSpPr>
          <p:cNvPr id="3" name="Content Placeholder 2"/>
          <p:cNvSpPr>
            <a:spLocks noGrp="1"/>
          </p:cNvSpPr>
          <p:nvPr>
            <p:ph idx="1"/>
          </p:nvPr>
        </p:nvSpPr>
        <p:spPr>
          <a:xfrm>
            <a:off x="467544" y="1600201"/>
            <a:ext cx="8219256" cy="4421087"/>
          </a:xfrm>
        </p:spPr>
        <p:txBody>
          <a:bodyPr>
            <a:normAutofit/>
          </a:bodyPr>
          <a:lstStyle/>
          <a:p>
            <a:pPr marL="0" indent="0">
              <a:buNone/>
            </a:pPr>
            <a:r>
              <a:rPr lang="en-US" dirty="0">
                <a:latin typeface="Lucida Console" panose="020B0609040504020204" pitchFamily="49" charset="0"/>
              </a:rPr>
              <a:t>@( ) Array subexpression </a:t>
            </a:r>
            <a:r>
              <a:rPr lang="en-US" dirty="0" smtClean="0">
                <a:latin typeface="Lucida Console" panose="020B0609040504020204" pitchFamily="49" charset="0"/>
              </a:rPr>
              <a:t>operator</a:t>
            </a:r>
          </a:p>
          <a:p>
            <a:pPr marL="0" indent="0">
              <a:buNone/>
            </a:pPr>
            <a:endParaRPr lang="en-US" dirty="0">
              <a:latin typeface="Lucida Console" panose="020B0609040504020204" pitchFamily="49" charset="0"/>
            </a:endParaRPr>
          </a:p>
          <a:p>
            <a:pPr marL="0" indent="0">
              <a:buNone/>
            </a:pPr>
            <a:r>
              <a:rPr lang="en-US" sz="1800" dirty="0" smtClean="0">
                <a:latin typeface="Lucida Console" panose="020B0609040504020204" pitchFamily="49" charset="0"/>
              </a:rPr>
              <a:t>Returns </a:t>
            </a:r>
            <a:r>
              <a:rPr lang="en-US" sz="1800" dirty="0">
                <a:latin typeface="Lucida Console" panose="020B0609040504020204" pitchFamily="49" charset="0"/>
              </a:rPr>
              <a:t>the result of one or more statements as an array.</a:t>
            </a:r>
          </a:p>
          <a:p>
            <a:pPr marL="0" indent="0">
              <a:buNone/>
            </a:pPr>
            <a:r>
              <a:rPr lang="en-US" sz="1800" dirty="0" smtClean="0">
                <a:latin typeface="Lucida Console" panose="020B0609040504020204" pitchFamily="49" charset="0"/>
              </a:rPr>
              <a:t>If </a:t>
            </a:r>
            <a:r>
              <a:rPr lang="en-US" sz="1800" dirty="0">
                <a:latin typeface="Lucida Console" panose="020B0609040504020204" pitchFamily="49" charset="0"/>
              </a:rPr>
              <a:t>there is only one item, the array has only one member</a:t>
            </a:r>
            <a:r>
              <a:rPr lang="en-US" sz="1800" dirty="0" smtClean="0">
                <a:latin typeface="Lucida Console" panose="020B0609040504020204" pitchFamily="49" charset="0"/>
              </a:rPr>
              <a:t>.</a:t>
            </a:r>
          </a:p>
          <a:p>
            <a:pPr marL="0" indent="0">
              <a:buNone/>
            </a:pPr>
            <a:endParaRPr lang="en-US" sz="1800" dirty="0" smtClean="0">
              <a:latin typeface="Lucida Console" panose="020B0609040504020204" pitchFamily="49" charset="0"/>
            </a:endParaRPr>
          </a:p>
          <a:p>
            <a:pPr marL="0" indent="0">
              <a:buNone/>
            </a:pPr>
            <a:r>
              <a:rPr lang="en-US" dirty="0">
                <a:latin typeface="Lucida Console" panose="020B0609040504020204" pitchFamily="49" charset="0"/>
              </a:rPr>
              <a:t>@(Get-</a:t>
            </a:r>
            <a:r>
              <a:rPr lang="en-US" dirty="0" err="1">
                <a:latin typeface="Lucida Console" panose="020B0609040504020204" pitchFamily="49" charset="0"/>
              </a:rPr>
              <a:t>WMIObject</a:t>
            </a:r>
            <a:r>
              <a:rPr lang="en-US" dirty="0">
                <a:latin typeface="Lucida Console" panose="020B0609040504020204" pitchFamily="49" charset="0"/>
              </a:rPr>
              <a:t> win32_logicalDisk)</a:t>
            </a:r>
          </a:p>
        </p:txBody>
      </p:sp>
    </p:spTree>
    <p:extLst>
      <p:ext uri="{BB962C8B-B14F-4D97-AF65-F5344CB8AC3E}">
        <p14:creationId xmlns:p14="http://schemas.microsoft.com/office/powerpoint/2010/main" val="2671755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Get-Started  -Recap</a:t>
            </a:r>
            <a:br>
              <a:rPr lang="nl-NL" dirty="0" smtClean="0"/>
            </a:br>
            <a:r>
              <a:rPr lang="nl-NL" dirty="0" smtClean="0"/>
              <a:t>De 4 enige commando’s die je moet kennen</a:t>
            </a:r>
            <a:endParaRPr lang="nl-NL" sz="1800" dirty="0"/>
          </a:p>
        </p:txBody>
      </p:sp>
      <p:sp>
        <p:nvSpPr>
          <p:cNvPr id="3" name="Content Placeholder 2"/>
          <p:cNvSpPr>
            <a:spLocks noGrp="1"/>
          </p:cNvSpPr>
          <p:nvPr>
            <p:ph idx="1"/>
          </p:nvPr>
        </p:nvSpPr>
        <p:spPr/>
        <p:txBody>
          <a:bodyPr>
            <a:normAutofit/>
          </a:bodyPr>
          <a:lstStyle/>
          <a:p>
            <a:pPr lvl="1">
              <a:lnSpc>
                <a:spcPct val="90000"/>
              </a:lnSpc>
              <a:buFont typeface="Wingdings" panose="05000000000000000000" pitchFamily="2" charset="2"/>
              <a:buChar char="Ø"/>
            </a:pPr>
            <a:r>
              <a:rPr lang="nl-NL" sz="2400" dirty="0">
                <a:latin typeface="Lucida Console" panose="020B0609040504020204" pitchFamily="49" charset="0"/>
              </a:rPr>
              <a:t>Get-Help (help)</a:t>
            </a:r>
          </a:p>
          <a:p>
            <a:pPr lvl="1">
              <a:lnSpc>
                <a:spcPct val="90000"/>
              </a:lnSpc>
              <a:buFont typeface="Wingdings" panose="05000000000000000000" pitchFamily="2" charset="2"/>
              <a:buChar char="Ø"/>
            </a:pPr>
            <a:r>
              <a:rPr lang="nl-NL" sz="2400" dirty="0">
                <a:latin typeface="Lucida Console" panose="020B0609040504020204" pitchFamily="49" charset="0"/>
              </a:rPr>
              <a:t>Get-Command (GC)</a:t>
            </a:r>
          </a:p>
          <a:p>
            <a:pPr lvl="1">
              <a:lnSpc>
                <a:spcPct val="90000"/>
              </a:lnSpc>
              <a:buFont typeface="Wingdings" panose="05000000000000000000" pitchFamily="2" charset="2"/>
              <a:buChar char="Ø"/>
            </a:pPr>
            <a:r>
              <a:rPr lang="nl-NL" sz="2400" dirty="0">
                <a:latin typeface="Lucida Console" panose="020B0609040504020204" pitchFamily="49" charset="0"/>
              </a:rPr>
              <a:t>Get-Member (GM</a:t>
            </a:r>
            <a:r>
              <a:rPr lang="nl-NL" sz="2400" dirty="0" smtClean="0">
                <a:latin typeface="Lucida Console" panose="020B0609040504020204" pitchFamily="49" charset="0"/>
              </a:rPr>
              <a:t>)</a:t>
            </a:r>
            <a:endParaRPr lang="nl-NL" sz="2400" dirty="0">
              <a:latin typeface="Lucida Console" panose="020B0609040504020204" pitchFamily="49" charset="0"/>
            </a:endParaRPr>
          </a:p>
          <a:p>
            <a:pPr lvl="1">
              <a:lnSpc>
                <a:spcPct val="90000"/>
              </a:lnSpc>
              <a:buFont typeface="Wingdings" panose="05000000000000000000" pitchFamily="2" charset="2"/>
              <a:buChar char="Ø"/>
            </a:pPr>
            <a:r>
              <a:rPr lang="nl-NL" sz="2400" dirty="0">
                <a:latin typeface="Lucida Console" panose="020B0609040504020204" pitchFamily="49" charset="0"/>
              </a:rPr>
              <a:t>Format-List (FL) / Format-Table (FT)</a:t>
            </a:r>
          </a:p>
          <a:p>
            <a:pPr lvl="1">
              <a:lnSpc>
                <a:spcPct val="90000"/>
              </a:lnSpc>
              <a:buFont typeface="Wingdings" panose="05000000000000000000" pitchFamily="2" charset="2"/>
              <a:buChar char="Ø"/>
            </a:pPr>
            <a:endParaRPr lang="nl-NL" sz="2400" dirty="0">
              <a:latin typeface="Lucida Console" panose="020B0609040504020204" pitchFamily="49" charset="0"/>
            </a:endParaRPr>
          </a:p>
        </p:txBody>
      </p:sp>
    </p:spTree>
    <p:extLst>
      <p:ext uri="{BB962C8B-B14F-4D97-AF65-F5344CB8AC3E}">
        <p14:creationId xmlns:p14="http://schemas.microsoft.com/office/powerpoint/2010/main" val="12896892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syntax – special operators  &amp;</a:t>
            </a:r>
            <a:endParaRPr lang="en-US" dirty="0"/>
          </a:p>
        </p:txBody>
      </p:sp>
      <p:sp>
        <p:nvSpPr>
          <p:cNvPr id="3" name="Content Placeholder 2"/>
          <p:cNvSpPr>
            <a:spLocks noGrp="1"/>
          </p:cNvSpPr>
          <p:nvPr>
            <p:ph idx="1"/>
          </p:nvPr>
        </p:nvSpPr>
        <p:spPr>
          <a:xfrm>
            <a:off x="467544" y="1600201"/>
            <a:ext cx="8219256" cy="4421087"/>
          </a:xfrm>
        </p:spPr>
        <p:txBody>
          <a:bodyPr>
            <a:normAutofit fontScale="85000" lnSpcReduction="20000"/>
          </a:bodyPr>
          <a:lstStyle/>
          <a:p>
            <a:pPr marL="0" indent="0">
              <a:buNone/>
            </a:pPr>
            <a:r>
              <a:rPr lang="en-US" sz="2800" dirty="0" smtClean="0">
                <a:latin typeface="Lucida Console" panose="020B0609040504020204" pitchFamily="49" charset="0"/>
              </a:rPr>
              <a:t>&amp; </a:t>
            </a:r>
            <a:r>
              <a:rPr lang="en-US" sz="2800" dirty="0">
                <a:latin typeface="Lucida Console" panose="020B0609040504020204" pitchFamily="49" charset="0"/>
              </a:rPr>
              <a:t>Call </a:t>
            </a:r>
            <a:r>
              <a:rPr lang="en-US" sz="2800" dirty="0" smtClean="0">
                <a:latin typeface="Lucida Console" panose="020B0609040504020204" pitchFamily="49" charset="0"/>
              </a:rPr>
              <a:t>operator</a:t>
            </a:r>
          </a:p>
          <a:p>
            <a:pPr marL="0" indent="0">
              <a:buNone/>
            </a:pPr>
            <a:endParaRPr lang="en-US" dirty="0" smtClean="0">
              <a:latin typeface="Lucida Console" panose="020B0609040504020204" pitchFamily="49" charset="0"/>
            </a:endParaRPr>
          </a:p>
          <a:p>
            <a:pPr marL="0" indent="0">
              <a:buNone/>
            </a:pPr>
            <a:r>
              <a:rPr lang="en-US" dirty="0">
                <a:latin typeface="Lucida Console" panose="020B0609040504020204" pitchFamily="49" charset="0"/>
              </a:rPr>
              <a:t>Runs a command, script, or script block. The call operator, also known </a:t>
            </a:r>
            <a:r>
              <a:rPr lang="en-US" dirty="0" smtClean="0">
                <a:latin typeface="Lucida Console" panose="020B0609040504020204" pitchFamily="49" charset="0"/>
              </a:rPr>
              <a:t>as the </a:t>
            </a:r>
            <a:r>
              <a:rPr lang="en-US" dirty="0">
                <a:latin typeface="Lucida Console" panose="020B0609040504020204" pitchFamily="49" charset="0"/>
              </a:rPr>
              <a:t>"invocation operator," lets you run commands that are stored </a:t>
            </a:r>
            <a:r>
              <a:rPr lang="en-US" dirty="0" smtClean="0">
                <a:latin typeface="Lucida Console" panose="020B0609040504020204" pitchFamily="49" charset="0"/>
              </a:rPr>
              <a:t>in variables </a:t>
            </a:r>
            <a:r>
              <a:rPr lang="en-US" dirty="0">
                <a:latin typeface="Lucida Console" panose="020B0609040504020204" pitchFamily="49" charset="0"/>
              </a:rPr>
              <a:t>and represented by strings. Because the call operator does </a:t>
            </a:r>
            <a:r>
              <a:rPr lang="en-US" dirty="0" smtClean="0">
                <a:latin typeface="Lucida Console" panose="020B0609040504020204" pitchFamily="49" charset="0"/>
              </a:rPr>
              <a:t>not parse </a:t>
            </a:r>
            <a:r>
              <a:rPr lang="en-US" dirty="0">
                <a:latin typeface="Lucida Console" panose="020B0609040504020204" pitchFamily="49" charset="0"/>
              </a:rPr>
              <a:t>the command, it cannot interpret command parameters.</a:t>
            </a:r>
          </a:p>
          <a:p>
            <a:pPr marL="0" indent="0">
              <a:buNone/>
            </a:pPr>
            <a:endParaRPr lang="en-US" dirty="0">
              <a:latin typeface="Lucida Console" panose="020B0609040504020204" pitchFamily="49" charset="0"/>
            </a:endParaRPr>
          </a:p>
          <a:p>
            <a:pPr marL="0" indent="0">
              <a:buNone/>
            </a:pPr>
            <a:r>
              <a:rPr lang="en-US" dirty="0">
                <a:latin typeface="Lucida Console" panose="020B0609040504020204" pitchFamily="49" charset="0"/>
              </a:rPr>
              <a:t>    C:\PS&gt; $c = "get-</a:t>
            </a:r>
            <a:r>
              <a:rPr lang="en-US" dirty="0" err="1">
                <a:latin typeface="Lucida Console" panose="020B0609040504020204" pitchFamily="49" charset="0"/>
              </a:rPr>
              <a:t>executionpolicy</a:t>
            </a:r>
            <a:r>
              <a:rPr lang="en-US" dirty="0">
                <a:latin typeface="Lucida Console" panose="020B0609040504020204" pitchFamily="49" charset="0"/>
              </a:rPr>
              <a:t>"</a:t>
            </a:r>
          </a:p>
          <a:p>
            <a:pPr marL="0" indent="0">
              <a:buNone/>
            </a:pPr>
            <a:r>
              <a:rPr lang="en-US" dirty="0">
                <a:latin typeface="Lucida Console" panose="020B0609040504020204" pitchFamily="49" charset="0"/>
              </a:rPr>
              <a:t>    C:\PS&gt; $c</a:t>
            </a:r>
          </a:p>
          <a:p>
            <a:pPr marL="0" indent="0">
              <a:buNone/>
            </a:pPr>
            <a:r>
              <a:rPr lang="en-US" dirty="0">
                <a:latin typeface="Lucida Console" panose="020B0609040504020204" pitchFamily="49" charset="0"/>
              </a:rPr>
              <a:t>    get-</a:t>
            </a:r>
            <a:r>
              <a:rPr lang="en-US" dirty="0" err="1">
                <a:latin typeface="Lucida Console" panose="020B0609040504020204" pitchFamily="49" charset="0"/>
              </a:rPr>
              <a:t>executionpolicy</a:t>
            </a:r>
            <a:endParaRPr lang="en-US" dirty="0">
              <a:latin typeface="Lucida Console" panose="020B0609040504020204" pitchFamily="49" charset="0"/>
            </a:endParaRPr>
          </a:p>
          <a:p>
            <a:pPr marL="0" indent="0">
              <a:buNone/>
            </a:pPr>
            <a:endParaRPr lang="en-US" dirty="0">
              <a:latin typeface="Lucida Console" panose="020B0609040504020204" pitchFamily="49" charset="0"/>
            </a:endParaRPr>
          </a:p>
          <a:p>
            <a:pPr marL="0" indent="0">
              <a:buNone/>
            </a:pPr>
            <a:r>
              <a:rPr lang="en-US" dirty="0">
                <a:latin typeface="Lucida Console" panose="020B0609040504020204" pitchFamily="49" charset="0"/>
              </a:rPr>
              <a:t>    C:\PS&gt; &amp; $c</a:t>
            </a:r>
          </a:p>
          <a:p>
            <a:pPr marL="0" indent="0">
              <a:buNone/>
            </a:pPr>
            <a:r>
              <a:rPr lang="en-US" dirty="0">
                <a:latin typeface="Lucida Console" panose="020B0609040504020204" pitchFamily="49" charset="0"/>
              </a:rPr>
              <a:t>    </a:t>
            </a:r>
            <a:r>
              <a:rPr lang="en-US" dirty="0" err="1">
                <a:latin typeface="Lucida Console" panose="020B0609040504020204" pitchFamily="49" charset="0"/>
              </a:rPr>
              <a:t>AllSigned</a:t>
            </a:r>
            <a:endParaRPr lang="en-US" dirty="0" smtClean="0">
              <a:latin typeface="Lucida Console" panose="020B0609040504020204" pitchFamily="49" charset="0"/>
            </a:endParaRPr>
          </a:p>
        </p:txBody>
      </p:sp>
    </p:spTree>
    <p:extLst>
      <p:ext uri="{BB962C8B-B14F-4D97-AF65-F5344CB8AC3E}">
        <p14:creationId xmlns:p14="http://schemas.microsoft.com/office/powerpoint/2010/main" val="3933500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syntax – special operators  [ ]</a:t>
            </a:r>
            <a:endParaRPr lang="en-US" dirty="0"/>
          </a:p>
        </p:txBody>
      </p:sp>
      <p:sp>
        <p:nvSpPr>
          <p:cNvPr id="3" name="Content Placeholder 2"/>
          <p:cNvSpPr>
            <a:spLocks noGrp="1"/>
          </p:cNvSpPr>
          <p:nvPr>
            <p:ph idx="1"/>
          </p:nvPr>
        </p:nvSpPr>
        <p:spPr>
          <a:xfrm>
            <a:off x="467544" y="1600201"/>
            <a:ext cx="8219256" cy="4421087"/>
          </a:xfrm>
        </p:spPr>
        <p:txBody>
          <a:bodyPr>
            <a:normAutofit/>
          </a:bodyPr>
          <a:lstStyle/>
          <a:p>
            <a:pPr marL="0" indent="0">
              <a:buNone/>
            </a:pPr>
            <a:r>
              <a:rPr lang="en-US" dirty="0" smtClean="0">
                <a:latin typeface="Lucida Console" panose="020B0609040504020204" pitchFamily="49" charset="0"/>
              </a:rPr>
              <a:t>[ </a:t>
            </a:r>
            <a:r>
              <a:rPr lang="en-US" dirty="0">
                <a:latin typeface="Lucida Console" panose="020B0609040504020204" pitchFamily="49" charset="0"/>
              </a:rPr>
              <a:t>] Cast </a:t>
            </a:r>
            <a:r>
              <a:rPr lang="en-US" dirty="0" smtClean="0">
                <a:latin typeface="Lucida Console" panose="020B0609040504020204" pitchFamily="49" charset="0"/>
              </a:rPr>
              <a:t>operator</a:t>
            </a:r>
          </a:p>
          <a:p>
            <a:pPr marL="0" indent="0">
              <a:buNone/>
            </a:pPr>
            <a:endParaRPr lang="en-US" dirty="0" smtClean="0">
              <a:latin typeface="Lucida Console" panose="020B0609040504020204" pitchFamily="49" charset="0"/>
            </a:endParaRPr>
          </a:p>
          <a:p>
            <a:pPr marL="0" indent="0">
              <a:buNone/>
            </a:pPr>
            <a:r>
              <a:rPr lang="en-US" dirty="0" smtClean="0">
                <a:latin typeface="Lucida Console" panose="020B0609040504020204" pitchFamily="49" charset="0"/>
              </a:rPr>
              <a:t>Converts </a:t>
            </a:r>
            <a:r>
              <a:rPr lang="en-US" dirty="0">
                <a:latin typeface="Lucida Console" panose="020B0609040504020204" pitchFamily="49" charset="0"/>
              </a:rPr>
              <a:t>or limits objects to the specified type. If the </a:t>
            </a:r>
            <a:r>
              <a:rPr lang="en-US" dirty="0" smtClean="0">
                <a:latin typeface="Lucida Console" panose="020B0609040504020204" pitchFamily="49" charset="0"/>
              </a:rPr>
              <a:t>objects cannot </a:t>
            </a:r>
            <a:r>
              <a:rPr lang="en-US" dirty="0">
                <a:latin typeface="Lucida Console" panose="020B0609040504020204" pitchFamily="49" charset="0"/>
              </a:rPr>
              <a:t>be converted, Windows PowerShell generates an error.</a:t>
            </a:r>
          </a:p>
          <a:p>
            <a:pPr marL="0" indent="0">
              <a:buNone/>
            </a:pPr>
            <a:endParaRPr lang="en-US" dirty="0">
              <a:latin typeface="Lucida Console" panose="020B0609040504020204" pitchFamily="49" charset="0"/>
            </a:endParaRPr>
          </a:p>
          <a:p>
            <a:pPr marL="0" indent="0">
              <a:buNone/>
            </a:pPr>
            <a:r>
              <a:rPr lang="en-US" dirty="0">
                <a:latin typeface="Lucida Console" panose="020B0609040504020204" pitchFamily="49" charset="0"/>
              </a:rPr>
              <a:t>  [</a:t>
            </a:r>
            <a:r>
              <a:rPr lang="en-US" dirty="0" err="1">
                <a:latin typeface="Lucida Console" panose="020B0609040504020204" pitchFamily="49" charset="0"/>
              </a:rPr>
              <a:t>datetime</a:t>
            </a:r>
            <a:r>
              <a:rPr lang="en-US" dirty="0">
                <a:latin typeface="Lucida Console" panose="020B0609040504020204" pitchFamily="49" charset="0"/>
              </a:rPr>
              <a:t>]$birthday = "1/20/88</a:t>
            </a:r>
            <a:r>
              <a:rPr lang="en-US" dirty="0" smtClean="0">
                <a:latin typeface="Lucida Console" panose="020B0609040504020204" pitchFamily="49" charset="0"/>
              </a:rPr>
              <a:t>"</a:t>
            </a:r>
          </a:p>
          <a:p>
            <a:pPr marL="0" indent="0">
              <a:buNone/>
            </a:pPr>
            <a:r>
              <a:rPr lang="en-US" dirty="0">
                <a:latin typeface="Lucida Console" panose="020B0609040504020204" pitchFamily="49" charset="0"/>
              </a:rPr>
              <a:t> </a:t>
            </a:r>
            <a:r>
              <a:rPr lang="en-US" dirty="0" smtClean="0">
                <a:latin typeface="Lucida Console" panose="020B0609040504020204" pitchFamily="49" charset="0"/>
              </a:rPr>
              <a:t> $birthday = [</a:t>
            </a:r>
            <a:r>
              <a:rPr lang="en-US" dirty="0" err="1" smtClean="0">
                <a:latin typeface="Lucida Console" panose="020B0609040504020204" pitchFamily="49" charset="0"/>
              </a:rPr>
              <a:t>datetime</a:t>
            </a:r>
            <a:r>
              <a:rPr lang="en-US" dirty="0" smtClean="0">
                <a:latin typeface="Lucida Console" panose="020B0609040504020204" pitchFamily="49" charset="0"/>
              </a:rPr>
              <a:t>]"</a:t>
            </a:r>
            <a:r>
              <a:rPr lang="en-US" dirty="0">
                <a:latin typeface="Lucida Console" panose="020B0609040504020204" pitchFamily="49" charset="0"/>
              </a:rPr>
              <a:t>1/20/88"</a:t>
            </a:r>
          </a:p>
          <a:p>
            <a:pPr marL="0" indent="0">
              <a:buNone/>
            </a:pPr>
            <a:r>
              <a:rPr lang="en-US" dirty="0">
                <a:latin typeface="Lucida Console" panose="020B0609040504020204" pitchFamily="49" charset="0"/>
              </a:rPr>
              <a:t>  [int64]$a = 34</a:t>
            </a:r>
          </a:p>
          <a:p>
            <a:pPr marL="0" indent="0">
              <a:buNone/>
            </a:pPr>
            <a:endParaRPr lang="en-US" dirty="0">
              <a:latin typeface="Lucida Console" panose="020B0609040504020204" pitchFamily="49" charset="0"/>
            </a:endParaRPr>
          </a:p>
        </p:txBody>
      </p:sp>
    </p:spTree>
    <p:extLst>
      <p:ext uri="{BB962C8B-B14F-4D97-AF65-F5344CB8AC3E}">
        <p14:creationId xmlns:p14="http://schemas.microsoft.com/office/powerpoint/2010/main" val="1489321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 operator links of </a:t>
            </a:r>
            <a:r>
              <a:rPr lang="en-US" dirty="0" err="1" smtClean="0"/>
              <a:t>rechts</a:t>
            </a:r>
            <a:r>
              <a:rPr lang="en-US" dirty="0" smtClean="0"/>
              <a:t> van assignment?</a:t>
            </a:r>
            <a:endParaRPr lang="en-US" dirty="0"/>
          </a:p>
        </p:txBody>
      </p:sp>
      <p:sp>
        <p:nvSpPr>
          <p:cNvPr id="3" name="Content Placeholder 2"/>
          <p:cNvSpPr>
            <a:spLocks noGrp="1"/>
          </p:cNvSpPr>
          <p:nvPr>
            <p:ph idx="1"/>
          </p:nvPr>
        </p:nvSpPr>
        <p:spPr>
          <a:xfrm>
            <a:off x="855132" y="1124745"/>
            <a:ext cx="7831668" cy="4896544"/>
          </a:xfrm>
        </p:spPr>
        <p:txBody>
          <a:bodyPr>
            <a:noAutofit/>
          </a:bodyPr>
          <a:lstStyle/>
          <a:p>
            <a:pPr marL="0" indent="0">
              <a:buNone/>
            </a:pPr>
            <a:r>
              <a:rPr lang="en-US" sz="1600" dirty="0"/>
              <a:t>PS C:\windows\system32&gt; </a:t>
            </a:r>
            <a:r>
              <a:rPr lang="en-US" sz="1600" b="1" dirty="0"/>
              <a:t>$birthday = [</a:t>
            </a:r>
            <a:r>
              <a:rPr lang="en-US" sz="1600" b="1" dirty="0" err="1"/>
              <a:t>datetime</a:t>
            </a:r>
            <a:r>
              <a:rPr lang="en-US" sz="1600" b="1" dirty="0"/>
              <a:t>]"1/20/88"</a:t>
            </a:r>
          </a:p>
          <a:p>
            <a:pPr marL="0" indent="0">
              <a:buNone/>
            </a:pPr>
            <a:r>
              <a:rPr lang="en-US" sz="1600" dirty="0"/>
              <a:t>PS C:\windows\system32&gt; $birthday</a:t>
            </a:r>
          </a:p>
          <a:p>
            <a:pPr marL="0" indent="0">
              <a:spcBef>
                <a:spcPts val="600"/>
              </a:spcBef>
              <a:spcAft>
                <a:spcPts val="600"/>
              </a:spcAft>
              <a:buNone/>
            </a:pPr>
            <a:r>
              <a:rPr lang="en-US" sz="1600" dirty="0" err="1" smtClean="0"/>
              <a:t>woensdag</a:t>
            </a:r>
            <a:r>
              <a:rPr lang="en-US" sz="1600" dirty="0" smtClean="0"/>
              <a:t> </a:t>
            </a:r>
            <a:r>
              <a:rPr lang="en-US" sz="1600" dirty="0"/>
              <a:t>20 </a:t>
            </a:r>
            <a:r>
              <a:rPr lang="en-US" sz="1600" dirty="0" err="1"/>
              <a:t>januari</a:t>
            </a:r>
            <a:r>
              <a:rPr lang="en-US" sz="1600" dirty="0"/>
              <a:t> 1988 00:00:00</a:t>
            </a:r>
          </a:p>
          <a:p>
            <a:pPr marL="0" indent="0">
              <a:buNone/>
            </a:pPr>
            <a:r>
              <a:rPr lang="en-US" sz="1600" dirty="0" smtClean="0"/>
              <a:t>PS </a:t>
            </a:r>
            <a:r>
              <a:rPr lang="en-US" sz="1600" dirty="0"/>
              <a:t>C:\windows\system32&gt; $birthday="2"</a:t>
            </a:r>
          </a:p>
          <a:p>
            <a:pPr marL="0" indent="0">
              <a:buNone/>
            </a:pPr>
            <a:r>
              <a:rPr lang="en-US" sz="1600" dirty="0"/>
              <a:t>PS C:\windows\system32&gt; $birthday</a:t>
            </a:r>
          </a:p>
          <a:p>
            <a:pPr marL="0" indent="0">
              <a:spcBef>
                <a:spcPts val="600"/>
              </a:spcBef>
              <a:spcAft>
                <a:spcPts val="600"/>
              </a:spcAft>
              <a:buNone/>
            </a:pPr>
            <a:r>
              <a:rPr lang="en-US" sz="1600" dirty="0"/>
              <a:t>2</a:t>
            </a:r>
          </a:p>
          <a:p>
            <a:pPr marL="0" indent="0">
              <a:buNone/>
            </a:pPr>
            <a:r>
              <a:rPr lang="en-US" sz="1600" dirty="0"/>
              <a:t>PS C:\windows\system32&gt; </a:t>
            </a:r>
            <a:r>
              <a:rPr lang="en-US" sz="1600" b="1" dirty="0"/>
              <a:t>[</a:t>
            </a:r>
            <a:r>
              <a:rPr lang="en-US" sz="1600" b="1" dirty="0" err="1"/>
              <a:t>datetime</a:t>
            </a:r>
            <a:r>
              <a:rPr lang="en-US" sz="1600" b="1" dirty="0"/>
              <a:t>]$birthday = "1/20/88"</a:t>
            </a:r>
          </a:p>
          <a:p>
            <a:pPr marL="0" indent="0">
              <a:buNone/>
            </a:pPr>
            <a:r>
              <a:rPr lang="en-US" sz="1600" dirty="0"/>
              <a:t>PS C:\windows\system32&gt; $birthday</a:t>
            </a:r>
          </a:p>
          <a:p>
            <a:pPr marL="0" indent="0">
              <a:spcBef>
                <a:spcPts val="600"/>
              </a:spcBef>
              <a:spcAft>
                <a:spcPts val="600"/>
              </a:spcAft>
              <a:buNone/>
            </a:pPr>
            <a:r>
              <a:rPr lang="en-US" sz="1600" dirty="0" err="1" smtClean="0"/>
              <a:t>woensdag</a:t>
            </a:r>
            <a:r>
              <a:rPr lang="en-US" sz="1600" dirty="0" smtClean="0"/>
              <a:t> </a:t>
            </a:r>
            <a:r>
              <a:rPr lang="en-US" sz="1600" dirty="0"/>
              <a:t>20 </a:t>
            </a:r>
            <a:r>
              <a:rPr lang="en-US" sz="1600" dirty="0" err="1"/>
              <a:t>januari</a:t>
            </a:r>
            <a:r>
              <a:rPr lang="en-US" sz="1600" dirty="0"/>
              <a:t> 1988 00:00:00</a:t>
            </a:r>
          </a:p>
          <a:p>
            <a:pPr marL="0" indent="0">
              <a:buNone/>
            </a:pPr>
            <a:r>
              <a:rPr lang="en-US" sz="1600" dirty="0" smtClean="0"/>
              <a:t>PS </a:t>
            </a:r>
            <a:r>
              <a:rPr lang="en-US" sz="1600" dirty="0"/>
              <a:t>C:\windows\system32&gt; $birthday="2"</a:t>
            </a:r>
          </a:p>
          <a:p>
            <a:pPr marL="0" indent="0">
              <a:buNone/>
            </a:pPr>
            <a:r>
              <a:rPr lang="en-US" sz="1600" dirty="0">
                <a:solidFill>
                  <a:srgbClr val="FF0000"/>
                </a:solidFill>
              </a:rPr>
              <a:t>Cannot convert value "2" to type "</a:t>
            </a:r>
            <a:r>
              <a:rPr lang="en-US" sz="1600" dirty="0" err="1">
                <a:solidFill>
                  <a:srgbClr val="FF0000"/>
                </a:solidFill>
              </a:rPr>
              <a:t>System.DateTime</a:t>
            </a:r>
            <a:r>
              <a:rPr lang="en-US" sz="1600" dirty="0">
                <a:solidFill>
                  <a:srgbClr val="FF0000"/>
                </a:solidFill>
              </a:rPr>
              <a:t>". Error: "String was not recognized as a valid </a:t>
            </a:r>
            <a:r>
              <a:rPr lang="en-US" sz="1600" dirty="0" err="1">
                <a:solidFill>
                  <a:srgbClr val="FF0000"/>
                </a:solidFill>
              </a:rPr>
              <a:t>DateTime</a:t>
            </a:r>
            <a:r>
              <a:rPr lang="en-US" sz="1600" dirty="0">
                <a:solidFill>
                  <a:srgbClr val="FF0000"/>
                </a:solidFill>
              </a:rPr>
              <a:t>."</a:t>
            </a:r>
          </a:p>
          <a:p>
            <a:pPr marL="0" indent="0">
              <a:buNone/>
            </a:pPr>
            <a:r>
              <a:rPr lang="en-US" sz="1600" dirty="0">
                <a:solidFill>
                  <a:srgbClr val="FF0000"/>
                </a:solidFill>
              </a:rPr>
              <a:t>At line:1 char:1</a:t>
            </a:r>
          </a:p>
          <a:p>
            <a:pPr marL="0" indent="0">
              <a:buNone/>
            </a:pPr>
            <a:r>
              <a:rPr lang="en-US" sz="1600" dirty="0">
                <a:solidFill>
                  <a:srgbClr val="FF0000"/>
                </a:solidFill>
              </a:rPr>
              <a:t>+ $birthday="2"</a:t>
            </a:r>
          </a:p>
          <a:p>
            <a:pPr marL="0" indent="0">
              <a:buNone/>
            </a:pPr>
            <a:r>
              <a:rPr lang="en-US" sz="1600" dirty="0">
                <a:solidFill>
                  <a:srgbClr val="FF0000"/>
                </a:solidFill>
              </a:rPr>
              <a:t>+ ~~~~~~~~~~~~~</a:t>
            </a:r>
          </a:p>
          <a:p>
            <a:pPr marL="0" indent="0">
              <a:buNone/>
            </a:pPr>
            <a:r>
              <a:rPr lang="en-US" sz="1600" dirty="0">
                <a:solidFill>
                  <a:srgbClr val="FF0000"/>
                </a:solidFill>
              </a:rPr>
              <a:t>    + </a:t>
            </a:r>
            <a:r>
              <a:rPr lang="en-US" sz="1600" dirty="0" err="1">
                <a:solidFill>
                  <a:srgbClr val="FF0000"/>
                </a:solidFill>
              </a:rPr>
              <a:t>CategoryInfo</a:t>
            </a:r>
            <a:r>
              <a:rPr lang="en-US" sz="1600" dirty="0">
                <a:solidFill>
                  <a:srgbClr val="FF0000"/>
                </a:solidFill>
              </a:rPr>
              <a:t>          : </a:t>
            </a:r>
            <a:r>
              <a:rPr lang="en-US" sz="1600" dirty="0" err="1">
                <a:solidFill>
                  <a:srgbClr val="FF0000"/>
                </a:solidFill>
              </a:rPr>
              <a:t>MetadataError</a:t>
            </a:r>
            <a:r>
              <a:rPr lang="en-US" sz="1600" dirty="0">
                <a:solidFill>
                  <a:srgbClr val="FF0000"/>
                </a:solidFill>
              </a:rPr>
              <a:t>: (:) [], </a:t>
            </a:r>
            <a:r>
              <a:rPr lang="en-US" sz="1600" dirty="0" err="1">
                <a:solidFill>
                  <a:srgbClr val="FF0000"/>
                </a:solidFill>
              </a:rPr>
              <a:t>ArgumentTransformationMetadataException</a:t>
            </a:r>
            <a:endParaRPr lang="en-US" sz="1600" dirty="0">
              <a:solidFill>
                <a:srgbClr val="FF0000"/>
              </a:solidFill>
            </a:endParaRPr>
          </a:p>
          <a:p>
            <a:pPr marL="0" indent="0">
              <a:buNone/>
            </a:pPr>
            <a:r>
              <a:rPr lang="en-US" sz="1600" dirty="0">
                <a:solidFill>
                  <a:srgbClr val="FF0000"/>
                </a:solidFill>
              </a:rPr>
              <a:t>    + </a:t>
            </a:r>
            <a:r>
              <a:rPr lang="en-US" sz="1600" dirty="0" err="1">
                <a:solidFill>
                  <a:srgbClr val="FF0000"/>
                </a:solidFill>
              </a:rPr>
              <a:t>FullyQualifiedErrorId</a:t>
            </a:r>
            <a:r>
              <a:rPr lang="en-US" sz="1600" dirty="0">
                <a:solidFill>
                  <a:srgbClr val="FF0000"/>
                </a:solidFill>
              </a:rPr>
              <a:t> : </a:t>
            </a:r>
            <a:r>
              <a:rPr lang="en-US" sz="1600" dirty="0" err="1">
                <a:solidFill>
                  <a:srgbClr val="FF0000"/>
                </a:solidFill>
              </a:rPr>
              <a:t>RuntimeException</a:t>
            </a:r>
            <a:endParaRPr lang="en-US" sz="1600" dirty="0">
              <a:solidFill>
                <a:srgbClr val="FF0000"/>
              </a:solidFill>
            </a:endParaRPr>
          </a:p>
        </p:txBody>
      </p:sp>
    </p:spTree>
    <p:extLst>
      <p:ext uri="{BB962C8B-B14F-4D97-AF65-F5344CB8AC3E}">
        <p14:creationId xmlns:p14="http://schemas.microsoft.com/office/powerpoint/2010/main" val="22345247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syntax – special operators  [ ]</a:t>
            </a:r>
            <a:endParaRPr lang="en-US" dirty="0"/>
          </a:p>
        </p:txBody>
      </p:sp>
      <p:sp>
        <p:nvSpPr>
          <p:cNvPr id="3" name="Content Placeholder 2"/>
          <p:cNvSpPr>
            <a:spLocks noGrp="1"/>
          </p:cNvSpPr>
          <p:nvPr>
            <p:ph idx="1"/>
          </p:nvPr>
        </p:nvSpPr>
        <p:spPr>
          <a:xfrm>
            <a:off x="467544" y="1600201"/>
            <a:ext cx="8219256" cy="4997151"/>
          </a:xfrm>
        </p:spPr>
        <p:txBody>
          <a:bodyPr>
            <a:normAutofit fontScale="62500" lnSpcReduction="20000"/>
          </a:bodyPr>
          <a:lstStyle/>
          <a:p>
            <a:pPr marL="0" indent="0">
              <a:buNone/>
            </a:pPr>
            <a:r>
              <a:rPr lang="en-US" dirty="0" smtClean="0">
                <a:latin typeface="Lucida Console" panose="020B0609040504020204" pitchFamily="49" charset="0"/>
              </a:rPr>
              <a:t>[ ] Index operator</a:t>
            </a:r>
          </a:p>
          <a:p>
            <a:pPr marL="0" indent="0">
              <a:buNone/>
            </a:pPr>
            <a:endParaRPr lang="en-US" dirty="0" smtClean="0">
              <a:latin typeface="Lucida Console" panose="020B0609040504020204" pitchFamily="49" charset="0"/>
            </a:endParaRPr>
          </a:p>
          <a:p>
            <a:pPr marL="0" indent="0">
              <a:buNone/>
            </a:pPr>
            <a:r>
              <a:rPr lang="en-US" dirty="0">
                <a:latin typeface="Lucida Console" panose="020B0609040504020204" pitchFamily="49" charset="0"/>
              </a:rPr>
              <a:t>Selects objects from indexed collections, such as arrays </a:t>
            </a:r>
            <a:r>
              <a:rPr lang="en-US" dirty="0" smtClean="0">
                <a:latin typeface="Lucida Console" panose="020B0609040504020204" pitchFamily="49" charset="0"/>
              </a:rPr>
              <a:t>and hash </a:t>
            </a:r>
            <a:r>
              <a:rPr lang="en-US" dirty="0">
                <a:latin typeface="Lucida Console" panose="020B0609040504020204" pitchFamily="49" charset="0"/>
              </a:rPr>
              <a:t>tables. Array indexes are zero-based, so the first object</a:t>
            </a:r>
          </a:p>
          <a:p>
            <a:pPr marL="0" indent="0">
              <a:buNone/>
            </a:pPr>
            <a:r>
              <a:rPr lang="en-US" dirty="0">
                <a:latin typeface="Lucida Console" panose="020B0609040504020204" pitchFamily="49" charset="0"/>
              </a:rPr>
              <a:t>is indexed as [0]. For arrays (only), you can also use </a:t>
            </a:r>
            <a:r>
              <a:rPr lang="en-US" dirty="0" smtClean="0">
                <a:latin typeface="Lucida Console" panose="020B0609040504020204" pitchFamily="49" charset="0"/>
              </a:rPr>
              <a:t>negative indexes </a:t>
            </a:r>
            <a:r>
              <a:rPr lang="en-US" dirty="0">
                <a:latin typeface="Lucida Console" panose="020B0609040504020204" pitchFamily="49" charset="0"/>
              </a:rPr>
              <a:t>to get the last values. Hash tables are indexed by key</a:t>
            </a:r>
          </a:p>
          <a:p>
            <a:pPr marL="0" indent="0">
              <a:buNone/>
            </a:pPr>
            <a:r>
              <a:rPr lang="en-US" dirty="0">
                <a:latin typeface="Lucida Console" panose="020B0609040504020204" pitchFamily="49" charset="0"/>
              </a:rPr>
              <a:t>value</a:t>
            </a:r>
            <a:r>
              <a:rPr lang="en-US" dirty="0" smtClean="0">
                <a:latin typeface="Lucida Console" panose="020B0609040504020204" pitchFamily="49" charset="0"/>
              </a:rPr>
              <a:t>.</a:t>
            </a:r>
          </a:p>
          <a:p>
            <a:pPr marL="0" indent="0">
              <a:buNone/>
            </a:pPr>
            <a:endParaRPr lang="en-US" dirty="0" smtClean="0">
              <a:latin typeface="Lucida Console" panose="020B0609040504020204" pitchFamily="49" charset="0"/>
            </a:endParaRPr>
          </a:p>
          <a:p>
            <a:pPr marL="0" indent="0">
              <a:buNone/>
            </a:pPr>
            <a:r>
              <a:rPr lang="en-US" dirty="0">
                <a:latin typeface="Lucida Console" panose="020B0609040504020204" pitchFamily="49" charset="0"/>
              </a:rPr>
              <a:t>C:\PS&gt; $a = 1, 2, 3</a:t>
            </a:r>
          </a:p>
          <a:p>
            <a:pPr marL="0" indent="0">
              <a:buNone/>
            </a:pPr>
            <a:r>
              <a:rPr lang="en-US" dirty="0">
                <a:latin typeface="Lucida Console" panose="020B0609040504020204" pitchFamily="49" charset="0"/>
              </a:rPr>
              <a:t>C:\PS&gt; $a[0]</a:t>
            </a:r>
          </a:p>
          <a:p>
            <a:pPr marL="0" indent="0">
              <a:buNone/>
            </a:pPr>
            <a:r>
              <a:rPr lang="en-US" dirty="0">
                <a:latin typeface="Lucida Console" panose="020B0609040504020204" pitchFamily="49" charset="0"/>
              </a:rPr>
              <a:t>1</a:t>
            </a:r>
          </a:p>
          <a:p>
            <a:pPr marL="0" indent="0">
              <a:buNone/>
            </a:pPr>
            <a:r>
              <a:rPr lang="en-US" dirty="0">
                <a:latin typeface="Lucida Console" panose="020B0609040504020204" pitchFamily="49" charset="0"/>
              </a:rPr>
              <a:t>C:\PS&gt; $a[-1]</a:t>
            </a:r>
          </a:p>
          <a:p>
            <a:pPr marL="0" indent="0">
              <a:buNone/>
            </a:pPr>
            <a:r>
              <a:rPr lang="en-US" dirty="0">
                <a:latin typeface="Lucida Console" panose="020B0609040504020204" pitchFamily="49" charset="0"/>
              </a:rPr>
              <a:t>3</a:t>
            </a:r>
          </a:p>
          <a:p>
            <a:pPr marL="0" indent="0">
              <a:buNone/>
            </a:pPr>
            <a:endParaRPr lang="en-US" dirty="0">
              <a:latin typeface="Lucida Console" panose="020B0609040504020204" pitchFamily="49" charset="0"/>
            </a:endParaRPr>
          </a:p>
          <a:p>
            <a:pPr marL="0" indent="0">
              <a:buNone/>
            </a:pPr>
            <a:r>
              <a:rPr lang="en-US" dirty="0">
                <a:latin typeface="Lucida Console" panose="020B0609040504020204" pitchFamily="49" charset="0"/>
              </a:rPr>
              <a:t>C:\PS&gt; (get-hotfix | sort </a:t>
            </a:r>
            <a:r>
              <a:rPr lang="en-US" dirty="0" err="1">
                <a:latin typeface="Lucida Console" panose="020B0609040504020204" pitchFamily="49" charset="0"/>
              </a:rPr>
              <a:t>installedOn</a:t>
            </a:r>
            <a:r>
              <a:rPr lang="en-US" dirty="0">
                <a:latin typeface="Lucida Console" panose="020B0609040504020204" pitchFamily="49" charset="0"/>
              </a:rPr>
              <a:t>)[-1]</a:t>
            </a:r>
          </a:p>
          <a:p>
            <a:pPr marL="0" indent="0">
              <a:buNone/>
            </a:pPr>
            <a:endParaRPr lang="en-US" dirty="0">
              <a:latin typeface="Lucida Console" panose="020B0609040504020204" pitchFamily="49" charset="0"/>
            </a:endParaRPr>
          </a:p>
          <a:p>
            <a:pPr marL="0" indent="0">
              <a:buNone/>
            </a:pPr>
            <a:r>
              <a:rPr lang="en-US" dirty="0">
                <a:latin typeface="Lucida Console" panose="020B0609040504020204" pitchFamily="49" charset="0"/>
              </a:rPr>
              <a:t>C:\PS&gt; $h = @{key="value"; name="Windows PowerShell"; version="2.0"}</a:t>
            </a:r>
          </a:p>
          <a:p>
            <a:pPr marL="0" indent="0">
              <a:buNone/>
            </a:pPr>
            <a:r>
              <a:rPr lang="en-US" dirty="0">
                <a:latin typeface="Lucida Console" panose="020B0609040504020204" pitchFamily="49" charset="0"/>
              </a:rPr>
              <a:t>C:\PS&gt; $h["name"]</a:t>
            </a:r>
          </a:p>
          <a:p>
            <a:pPr marL="0" indent="0">
              <a:buNone/>
            </a:pPr>
            <a:r>
              <a:rPr lang="en-US" dirty="0">
                <a:latin typeface="Lucida Console" panose="020B0609040504020204" pitchFamily="49" charset="0"/>
              </a:rPr>
              <a:t>Windows PowerShell</a:t>
            </a:r>
          </a:p>
        </p:txBody>
      </p:sp>
    </p:spTree>
    <p:extLst>
      <p:ext uri="{BB962C8B-B14F-4D97-AF65-F5344CB8AC3E}">
        <p14:creationId xmlns:p14="http://schemas.microsoft.com/office/powerpoint/2010/main" val="20441195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syntax – special operators  ,</a:t>
            </a:r>
            <a:endParaRPr lang="en-US" dirty="0"/>
          </a:p>
        </p:txBody>
      </p:sp>
      <p:sp>
        <p:nvSpPr>
          <p:cNvPr id="3" name="Content Placeholder 2"/>
          <p:cNvSpPr>
            <a:spLocks noGrp="1"/>
          </p:cNvSpPr>
          <p:nvPr>
            <p:ph idx="1"/>
          </p:nvPr>
        </p:nvSpPr>
        <p:spPr>
          <a:xfrm>
            <a:off x="467544" y="1600201"/>
            <a:ext cx="8219256" cy="4421087"/>
          </a:xfrm>
        </p:spPr>
        <p:txBody>
          <a:bodyPr>
            <a:normAutofit/>
          </a:bodyPr>
          <a:lstStyle/>
          <a:p>
            <a:pPr marL="0" indent="0">
              <a:buNone/>
            </a:pPr>
            <a:r>
              <a:rPr lang="en-US" dirty="0" smtClean="0">
                <a:latin typeface="Lucida Console" panose="020B0609040504020204" pitchFamily="49" charset="0"/>
              </a:rPr>
              <a:t>, Comma operator</a:t>
            </a:r>
          </a:p>
          <a:p>
            <a:pPr marL="0" indent="0">
              <a:buNone/>
            </a:pPr>
            <a:endParaRPr lang="en-US" dirty="0" smtClean="0">
              <a:latin typeface="Lucida Console" panose="020B0609040504020204" pitchFamily="49" charset="0"/>
            </a:endParaRPr>
          </a:p>
          <a:p>
            <a:pPr marL="0" indent="0">
              <a:buNone/>
            </a:pPr>
            <a:r>
              <a:rPr lang="en-US" dirty="0">
                <a:latin typeface="Lucida Console" panose="020B0609040504020204" pitchFamily="49" charset="0"/>
              </a:rPr>
              <a:t>As a binary operator, the comma creates an array. As a </a:t>
            </a:r>
            <a:r>
              <a:rPr lang="en-US" dirty="0" smtClean="0">
                <a:latin typeface="Lucida Console" panose="020B0609040504020204" pitchFamily="49" charset="0"/>
              </a:rPr>
              <a:t>unary operator</a:t>
            </a:r>
            <a:r>
              <a:rPr lang="en-US" dirty="0">
                <a:latin typeface="Lucida Console" panose="020B0609040504020204" pitchFamily="49" charset="0"/>
              </a:rPr>
              <a:t>, the comma creates an array with one member. Place the</a:t>
            </a:r>
          </a:p>
          <a:p>
            <a:pPr marL="0" indent="0">
              <a:buNone/>
            </a:pPr>
            <a:r>
              <a:rPr lang="en-US" dirty="0">
                <a:latin typeface="Lucida Console" panose="020B0609040504020204" pitchFamily="49" charset="0"/>
              </a:rPr>
              <a:t>comma before the member.</a:t>
            </a:r>
          </a:p>
          <a:p>
            <a:pPr marL="0" indent="0">
              <a:buNone/>
            </a:pPr>
            <a:endParaRPr lang="en-US" dirty="0">
              <a:latin typeface="Lucida Console" panose="020B0609040504020204" pitchFamily="49" charset="0"/>
            </a:endParaRPr>
          </a:p>
          <a:p>
            <a:pPr marL="0" indent="0">
              <a:buNone/>
            </a:pPr>
            <a:r>
              <a:rPr lang="en-US" dirty="0">
                <a:latin typeface="Lucida Console" panose="020B0609040504020204" pitchFamily="49" charset="0"/>
              </a:rPr>
              <a:t>    $</a:t>
            </a:r>
            <a:r>
              <a:rPr lang="en-US" dirty="0" err="1">
                <a:latin typeface="Lucida Console" panose="020B0609040504020204" pitchFamily="49" charset="0"/>
              </a:rPr>
              <a:t>myArray</a:t>
            </a:r>
            <a:r>
              <a:rPr lang="en-US" dirty="0">
                <a:latin typeface="Lucida Console" panose="020B0609040504020204" pitchFamily="49" charset="0"/>
              </a:rPr>
              <a:t> = 1,2,3</a:t>
            </a:r>
          </a:p>
          <a:p>
            <a:pPr marL="0" indent="0">
              <a:buNone/>
            </a:pPr>
            <a:r>
              <a:rPr lang="en-US" dirty="0">
                <a:latin typeface="Lucida Console" panose="020B0609040504020204" pitchFamily="49" charset="0"/>
              </a:rPr>
              <a:t>    $</a:t>
            </a:r>
            <a:r>
              <a:rPr lang="en-US" dirty="0" err="1">
                <a:latin typeface="Lucida Console" panose="020B0609040504020204" pitchFamily="49" charset="0"/>
              </a:rPr>
              <a:t>SingleArray</a:t>
            </a:r>
            <a:r>
              <a:rPr lang="en-US" dirty="0">
                <a:latin typeface="Lucida Console" panose="020B0609040504020204" pitchFamily="49" charset="0"/>
              </a:rPr>
              <a:t> = ,1</a:t>
            </a:r>
          </a:p>
        </p:txBody>
      </p:sp>
    </p:spTree>
    <p:extLst>
      <p:ext uri="{BB962C8B-B14F-4D97-AF65-F5344CB8AC3E}">
        <p14:creationId xmlns:p14="http://schemas.microsoft.com/office/powerpoint/2010/main" val="1925591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syntax – special operators  .</a:t>
            </a:r>
            <a:endParaRPr lang="en-US" dirty="0"/>
          </a:p>
        </p:txBody>
      </p:sp>
      <p:sp>
        <p:nvSpPr>
          <p:cNvPr id="3" name="Content Placeholder 2"/>
          <p:cNvSpPr>
            <a:spLocks noGrp="1"/>
          </p:cNvSpPr>
          <p:nvPr>
            <p:ph idx="1"/>
          </p:nvPr>
        </p:nvSpPr>
        <p:spPr>
          <a:xfrm>
            <a:off x="467544" y="1600201"/>
            <a:ext cx="8219256" cy="4421087"/>
          </a:xfrm>
        </p:spPr>
        <p:txBody>
          <a:bodyPr>
            <a:normAutofit fontScale="77500" lnSpcReduction="20000"/>
          </a:bodyPr>
          <a:lstStyle/>
          <a:p>
            <a:pPr marL="0" indent="0">
              <a:buNone/>
            </a:pPr>
            <a:r>
              <a:rPr lang="en-US" dirty="0">
                <a:latin typeface="Lucida Console" panose="020B0609040504020204" pitchFamily="49" charset="0"/>
              </a:rPr>
              <a:t>. Dot sourcing </a:t>
            </a:r>
            <a:r>
              <a:rPr lang="en-US" dirty="0" smtClean="0">
                <a:latin typeface="Lucida Console" panose="020B0609040504020204" pitchFamily="49" charset="0"/>
              </a:rPr>
              <a:t>operator</a:t>
            </a:r>
          </a:p>
          <a:p>
            <a:pPr marL="0" indent="0">
              <a:buNone/>
            </a:pPr>
            <a:endParaRPr lang="en-US" dirty="0">
              <a:latin typeface="Lucida Console" panose="020B0609040504020204" pitchFamily="49" charset="0"/>
            </a:endParaRPr>
          </a:p>
          <a:p>
            <a:pPr marL="0" indent="0">
              <a:buNone/>
            </a:pPr>
            <a:r>
              <a:rPr lang="en-US" dirty="0">
                <a:latin typeface="Lucida Console" panose="020B0609040504020204" pitchFamily="49" charset="0"/>
              </a:rPr>
              <a:t>Runs a script in the current scope so that any functions</a:t>
            </a:r>
            <a:r>
              <a:rPr lang="en-US" dirty="0" smtClean="0">
                <a:latin typeface="Lucida Console" panose="020B0609040504020204" pitchFamily="49" charset="0"/>
              </a:rPr>
              <a:t>, aliases</a:t>
            </a:r>
            <a:r>
              <a:rPr lang="en-US" dirty="0">
                <a:latin typeface="Lucida Console" panose="020B0609040504020204" pitchFamily="49" charset="0"/>
              </a:rPr>
              <a:t>, and variables that the script creates are added to the </a:t>
            </a:r>
            <a:r>
              <a:rPr lang="en-US" dirty="0" smtClean="0">
                <a:latin typeface="Lucida Console" panose="020B0609040504020204" pitchFamily="49" charset="0"/>
              </a:rPr>
              <a:t>current scope</a:t>
            </a:r>
            <a:r>
              <a:rPr lang="en-US" dirty="0">
                <a:latin typeface="Lucida Console" panose="020B0609040504020204" pitchFamily="49" charset="0"/>
              </a:rPr>
              <a:t>.</a:t>
            </a:r>
          </a:p>
          <a:p>
            <a:pPr marL="0" indent="0">
              <a:buNone/>
            </a:pPr>
            <a:endParaRPr lang="en-US" dirty="0">
              <a:latin typeface="Lucida Console" panose="020B0609040504020204" pitchFamily="49" charset="0"/>
            </a:endParaRPr>
          </a:p>
          <a:p>
            <a:pPr marL="0" indent="0">
              <a:buNone/>
            </a:pPr>
            <a:r>
              <a:rPr lang="en-US" dirty="0">
                <a:latin typeface="Lucida Console" panose="020B0609040504020204" pitchFamily="49" charset="0"/>
              </a:rPr>
              <a:t>    . c:\scripts.sample.ps1</a:t>
            </a:r>
          </a:p>
          <a:p>
            <a:pPr marL="0" indent="0">
              <a:buNone/>
            </a:pPr>
            <a:endParaRPr lang="en-US" dirty="0">
              <a:latin typeface="Lucida Console" panose="020B0609040504020204" pitchFamily="49" charset="0"/>
            </a:endParaRPr>
          </a:p>
          <a:p>
            <a:pPr marL="0" indent="0">
              <a:buNone/>
            </a:pPr>
            <a:r>
              <a:rPr lang="en-US" dirty="0">
                <a:latin typeface="Lucida Console" panose="020B0609040504020204" pitchFamily="49" charset="0"/>
              </a:rPr>
              <a:t>Note: The dot sourcing operator is followed by a space. Use the space </a:t>
            </a:r>
            <a:r>
              <a:rPr lang="en-US" dirty="0" smtClean="0">
                <a:latin typeface="Lucida Console" panose="020B0609040504020204" pitchFamily="49" charset="0"/>
              </a:rPr>
              <a:t>to distinguish </a:t>
            </a:r>
            <a:r>
              <a:rPr lang="en-US" dirty="0">
                <a:latin typeface="Lucida Console" panose="020B0609040504020204" pitchFamily="49" charset="0"/>
              </a:rPr>
              <a:t>the dot from the dot (.) symbol that represents </a:t>
            </a:r>
            <a:r>
              <a:rPr lang="en-US" dirty="0" smtClean="0">
                <a:latin typeface="Lucida Console" panose="020B0609040504020204" pitchFamily="49" charset="0"/>
              </a:rPr>
              <a:t>the current </a:t>
            </a:r>
            <a:r>
              <a:rPr lang="en-US" dirty="0">
                <a:latin typeface="Lucida Console" panose="020B0609040504020204" pitchFamily="49" charset="0"/>
              </a:rPr>
              <a:t>directory.</a:t>
            </a:r>
          </a:p>
          <a:p>
            <a:pPr marL="0" indent="0">
              <a:buNone/>
            </a:pPr>
            <a:endParaRPr lang="en-US" dirty="0" smtClean="0">
              <a:latin typeface="Lucida Console" panose="020B0609040504020204" pitchFamily="49" charset="0"/>
            </a:endParaRPr>
          </a:p>
          <a:p>
            <a:pPr marL="0" indent="0">
              <a:buNone/>
            </a:pPr>
            <a:r>
              <a:rPr lang="en-US" dirty="0" smtClean="0">
                <a:latin typeface="Lucida Console" panose="020B0609040504020204" pitchFamily="49" charset="0"/>
              </a:rPr>
              <a:t>In </a:t>
            </a:r>
            <a:r>
              <a:rPr lang="en-US" dirty="0">
                <a:latin typeface="Lucida Console" panose="020B0609040504020204" pitchFamily="49" charset="0"/>
              </a:rPr>
              <a:t>the following example, the Sample.ps1 script in the </a:t>
            </a:r>
            <a:r>
              <a:rPr lang="en-US" dirty="0" smtClean="0">
                <a:latin typeface="Lucida Console" panose="020B0609040504020204" pitchFamily="49" charset="0"/>
              </a:rPr>
              <a:t>current directory </a:t>
            </a:r>
            <a:r>
              <a:rPr lang="en-US" dirty="0">
                <a:latin typeface="Lucida Console" panose="020B0609040504020204" pitchFamily="49" charset="0"/>
              </a:rPr>
              <a:t>is run in the current scope.</a:t>
            </a:r>
          </a:p>
          <a:p>
            <a:pPr marL="0" indent="0">
              <a:buNone/>
            </a:pPr>
            <a:endParaRPr lang="en-US" dirty="0">
              <a:latin typeface="Lucida Console" panose="020B0609040504020204" pitchFamily="49" charset="0"/>
            </a:endParaRPr>
          </a:p>
          <a:p>
            <a:pPr marL="0" indent="0">
              <a:buNone/>
            </a:pPr>
            <a:r>
              <a:rPr lang="en-US" dirty="0">
                <a:latin typeface="Lucida Console" panose="020B0609040504020204" pitchFamily="49" charset="0"/>
              </a:rPr>
              <a:t>        . .\sample.ps1</a:t>
            </a:r>
          </a:p>
        </p:txBody>
      </p:sp>
    </p:spTree>
    <p:extLst>
      <p:ext uri="{BB962C8B-B14F-4D97-AF65-F5344CB8AC3E}">
        <p14:creationId xmlns:p14="http://schemas.microsoft.com/office/powerpoint/2010/main" val="1534513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syntax – special operators  .</a:t>
            </a:r>
            <a:endParaRPr lang="en-US" dirty="0"/>
          </a:p>
        </p:txBody>
      </p:sp>
      <p:sp>
        <p:nvSpPr>
          <p:cNvPr id="3" name="Content Placeholder 2"/>
          <p:cNvSpPr>
            <a:spLocks noGrp="1"/>
          </p:cNvSpPr>
          <p:nvPr>
            <p:ph idx="1"/>
          </p:nvPr>
        </p:nvSpPr>
        <p:spPr>
          <a:xfrm>
            <a:off x="467544" y="1600201"/>
            <a:ext cx="8219256" cy="4421087"/>
          </a:xfrm>
        </p:spPr>
        <p:txBody>
          <a:bodyPr>
            <a:normAutofit/>
          </a:bodyPr>
          <a:lstStyle/>
          <a:p>
            <a:pPr marL="0" indent="0">
              <a:buNone/>
            </a:pPr>
            <a:r>
              <a:rPr lang="en-US" dirty="0" smtClean="0">
                <a:latin typeface="Lucida Console" panose="020B0609040504020204" pitchFamily="49" charset="0"/>
              </a:rPr>
              <a:t>. Property dereference operator</a:t>
            </a:r>
          </a:p>
          <a:p>
            <a:pPr marL="0" indent="0">
              <a:buNone/>
            </a:pPr>
            <a:endParaRPr lang="en-US" dirty="0" smtClean="0">
              <a:latin typeface="Lucida Console" panose="020B0609040504020204" pitchFamily="49" charset="0"/>
            </a:endParaRPr>
          </a:p>
          <a:p>
            <a:pPr marL="0" indent="0">
              <a:buNone/>
            </a:pPr>
            <a:r>
              <a:rPr lang="en-US" dirty="0">
                <a:latin typeface="Lucida Console" panose="020B0609040504020204" pitchFamily="49" charset="0"/>
              </a:rPr>
              <a:t>Accesses the properties and methods of an object.</a:t>
            </a:r>
          </a:p>
          <a:p>
            <a:pPr marL="0" indent="0">
              <a:buNone/>
            </a:pPr>
            <a:endParaRPr lang="en-US" dirty="0">
              <a:latin typeface="Lucida Console" panose="020B0609040504020204" pitchFamily="49" charset="0"/>
            </a:endParaRPr>
          </a:p>
          <a:p>
            <a:pPr marL="0" indent="0">
              <a:buNone/>
            </a:pPr>
            <a:r>
              <a:rPr lang="en-US" dirty="0" smtClean="0">
                <a:latin typeface="Lucida Console" panose="020B0609040504020204" pitchFamily="49" charset="0"/>
              </a:rPr>
              <a:t>    </a:t>
            </a:r>
            <a:r>
              <a:rPr lang="en-US" dirty="0">
                <a:latin typeface="Lucida Console" panose="020B0609040504020204" pitchFamily="49" charset="0"/>
              </a:rPr>
              <a:t>$</a:t>
            </a:r>
            <a:r>
              <a:rPr lang="en-US" dirty="0" err="1">
                <a:latin typeface="Lucida Console" panose="020B0609040504020204" pitchFamily="49" charset="0"/>
              </a:rPr>
              <a:t>myProcess.peakWorkingSet</a:t>
            </a:r>
            <a:endParaRPr lang="en-US" dirty="0">
              <a:latin typeface="Lucida Console" panose="020B0609040504020204" pitchFamily="49" charset="0"/>
            </a:endParaRPr>
          </a:p>
          <a:p>
            <a:pPr marL="0" indent="0">
              <a:buNone/>
            </a:pPr>
            <a:r>
              <a:rPr lang="en-US" dirty="0">
                <a:latin typeface="Lucida Console" panose="020B0609040504020204" pitchFamily="49" charset="0"/>
              </a:rPr>
              <a:t>    (get-process PowerShell).kill()</a:t>
            </a:r>
          </a:p>
        </p:txBody>
      </p:sp>
    </p:spTree>
    <p:extLst>
      <p:ext uri="{BB962C8B-B14F-4D97-AF65-F5344CB8AC3E}">
        <p14:creationId xmlns:p14="http://schemas.microsoft.com/office/powerpoint/2010/main" val="4270685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syntax – special operators  -f</a:t>
            </a:r>
            <a:endParaRPr lang="en-US" dirty="0"/>
          </a:p>
        </p:txBody>
      </p:sp>
      <p:sp>
        <p:nvSpPr>
          <p:cNvPr id="3" name="Content Placeholder 2"/>
          <p:cNvSpPr>
            <a:spLocks noGrp="1"/>
          </p:cNvSpPr>
          <p:nvPr>
            <p:ph idx="1"/>
          </p:nvPr>
        </p:nvSpPr>
        <p:spPr>
          <a:xfrm>
            <a:off x="467544" y="1600201"/>
            <a:ext cx="8219256" cy="4421087"/>
          </a:xfrm>
        </p:spPr>
        <p:txBody>
          <a:bodyPr>
            <a:normAutofit lnSpcReduction="10000"/>
          </a:bodyPr>
          <a:lstStyle/>
          <a:p>
            <a:pPr marL="0" indent="0">
              <a:buNone/>
            </a:pPr>
            <a:r>
              <a:rPr lang="en-US" dirty="0" smtClean="0">
                <a:latin typeface="Lucida Console" panose="020B0609040504020204" pitchFamily="49" charset="0"/>
              </a:rPr>
              <a:t>-f Format operator</a:t>
            </a:r>
          </a:p>
          <a:p>
            <a:pPr marL="0" indent="0">
              <a:buNone/>
            </a:pPr>
            <a:endParaRPr lang="en-US" dirty="0" smtClean="0">
              <a:latin typeface="Lucida Console" panose="020B0609040504020204" pitchFamily="49" charset="0"/>
            </a:endParaRPr>
          </a:p>
          <a:p>
            <a:pPr marL="0" indent="0">
              <a:buNone/>
            </a:pPr>
            <a:r>
              <a:rPr lang="en-US" dirty="0">
                <a:latin typeface="Lucida Console" panose="020B0609040504020204" pitchFamily="49" charset="0"/>
              </a:rPr>
              <a:t>Formats strings by using the format method of </a:t>
            </a:r>
            <a:r>
              <a:rPr lang="en-US" dirty="0" smtClean="0">
                <a:latin typeface="Lucida Console" panose="020B0609040504020204" pitchFamily="49" charset="0"/>
              </a:rPr>
              <a:t>string objects</a:t>
            </a:r>
            <a:r>
              <a:rPr lang="en-US" dirty="0">
                <a:latin typeface="Lucida Console" panose="020B0609040504020204" pitchFamily="49" charset="0"/>
              </a:rPr>
              <a:t>. Enter the format string on the left side of the </a:t>
            </a:r>
            <a:r>
              <a:rPr lang="en-US" dirty="0" smtClean="0">
                <a:latin typeface="Lucida Console" panose="020B0609040504020204" pitchFamily="49" charset="0"/>
              </a:rPr>
              <a:t>operator and </a:t>
            </a:r>
            <a:r>
              <a:rPr lang="en-US" dirty="0">
                <a:latin typeface="Lucida Console" panose="020B0609040504020204" pitchFamily="49" charset="0"/>
              </a:rPr>
              <a:t>the objects to be formatted on the right side of the operator</a:t>
            </a:r>
            <a:r>
              <a:rPr lang="en-US" dirty="0" smtClean="0">
                <a:latin typeface="Lucida Console" panose="020B0609040504020204" pitchFamily="49" charset="0"/>
              </a:rPr>
              <a:t>.</a:t>
            </a:r>
          </a:p>
          <a:p>
            <a:pPr marL="0" indent="0">
              <a:buNone/>
            </a:pPr>
            <a:endParaRPr lang="en-US" dirty="0">
              <a:latin typeface="Lucida Console" panose="020B0609040504020204" pitchFamily="49" charset="0"/>
            </a:endParaRPr>
          </a:p>
          <a:p>
            <a:pPr marL="0" indent="0">
              <a:buNone/>
            </a:pPr>
            <a:r>
              <a:rPr lang="en-US" sz="1900" dirty="0" smtClean="0">
                <a:latin typeface="Lucida Console" panose="020B0609040504020204" pitchFamily="49" charset="0"/>
              </a:rPr>
              <a:t> </a:t>
            </a:r>
            <a:r>
              <a:rPr lang="en-US" sz="1900" dirty="0">
                <a:latin typeface="Lucida Console" panose="020B0609040504020204" pitchFamily="49" charset="0"/>
              </a:rPr>
              <a:t>C:\PS&gt; "{0} {1,-10} {2:N}" -f 1,"hello",[math]::pi</a:t>
            </a:r>
          </a:p>
          <a:p>
            <a:pPr marL="0" indent="0">
              <a:buNone/>
            </a:pPr>
            <a:r>
              <a:rPr lang="en-US" sz="1900" dirty="0" smtClean="0">
                <a:latin typeface="Lucida Console" panose="020B0609040504020204" pitchFamily="49" charset="0"/>
              </a:rPr>
              <a:t> </a:t>
            </a:r>
            <a:r>
              <a:rPr lang="en-US" sz="1900" dirty="0">
                <a:latin typeface="Lucida Console" panose="020B0609040504020204" pitchFamily="49" charset="0"/>
              </a:rPr>
              <a:t>1 hello      </a:t>
            </a:r>
            <a:r>
              <a:rPr lang="en-US" sz="1900" dirty="0" smtClean="0">
                <a:latin typeface="Lucida Console" panose="020B0609040504020204" pitchFamily="49" charset="0"/>
              </a:rPr>
              <a:t>3.14</a:t>
            </a:r>
          </a:p>
          <a:p>
            <a:pPr marL="0" indent="0">
              <a:buNone/>
            </a:pPr>
            <a:r>
              <a:rPr lang="en-US" sz="1900" dirty="0" smtClean="0">
                <a:latin typeface="Lucida Console" panose="020B0609040504020204" pitchFamily="49" charset="0"/>
              </a:rPr>
              <a:t> C:PS&gt; Get-Date –</a:t>
            </a:r>
            <a:r>
              <a:rPr lang="en-US" sz="1900" dirty="0">
                <a:latin typeface="Lucida Console" panose="020B0609040504020204" pitchFamily="49" charset="0"/>
              </a:rPr>
              <a:t>Format </a:t>
            </a:r>
            <a:r>
              <a:rPr lang="en-US" sz="1900" dirty="0" smtClean="0">
                <a:latin typeface="Lucida Console" panose="020B0609040504020204" pitchFamily="49" charset="0"/>
              </a:rPr>
              <a:t>"</a:t>
            </a:r>
            <a:r>
              <a:rPr lang="en-US" sz="1900" dirty="0" err="1" smtClean="0">
                <a:latin typeface="Lucida Console" panose="020B0609040504020204" pitchFamily="49" charset="0"/>
              </a:rPr>
              <a:t>dd</a:t>
            </a:r>
            <a:r>
              <a:rPr lang="en-US" sz="1900" dirty="0" smtClean="0">
                <a:latin typeface="Lucida Console" panose="020B0609040504020204" pitchFamily="49" charset="0"/>
              </a:rPr>
              <a:t>-MM-</a:t>
            </a:r>
            <a:r>
              <a:rPr lang="en-US" sz="1900" dirty="0" err="1" smtClean="0">
                <a:latin typeface="Lucida Console" panose="020B0609040504020204" pitchFamily="49" charset="0"/>
              </a:rPr>
              <a:t>yyyy</a:t>
            </a:r>
            <a:r>
              <a:rPr lang="en-US" sz="1900" dirty="0" smtClean="0">
                <a:latin typeface="Lucida Console" panose="020B0609040504020204" pitchFamily="49" charset="0"/>
              </a:rPr>
              <a:t>“</a:t>
            </a:r>
          </a:p>
          <a:p>
            <a:pPr marL="0" indent="0">
              <a:buNone/>
            </a:pPr>
            <a:r>
              <a:rPr lang="en-US" sz="1900" dirty="0" smtClean="0">
                <a:latin typeface="Lucida Console" panose="020B0609040504020204" pitchFamily="49" charset="0"/>
              </a:rPr>
              <a:t>02-03-2015</a:t>
            </a:r>
          </a:p>
          <a:p>
            <a:pPr marL="0" indent="0">
              <a:buNone/>
            </a:pPr>
            <a:endParaRPr lang="en-US" dirty="0">
              <a:latin typeface="Lucida Console" panose="020B0609040504020204" pitchFamily="49" charset="0"/>
            </a:endParaRPr>
          </a:p>
        </p:txBody>
      </p:sp>
    </p:spTree>
    <p:extLst>
      <p:ext uri="{BB962C8B-B14F-4D97-AF65-F5344CB8AC3E}">
        <p14:creationId xmlns:p14="http://schemas.microsoft.com/office/powerpoint/2010/main" val="28217427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syntax – special operators  |</a:t>
            </a:r>
            <a:endParaRPr lang="en-US" dirty="0"/>
          </a:p>
        </p:txBody>
      </p:sp>
      <p:sp>
        <p:nvSpPr>
          <p:cNvPr id="3" name="Content Placeholder 2"/>
          <p:cNvSpPr>
            <a:spLocks noGrp="1"/>
          </p:cNvSpPr>
          <p:nvPr>
            <p:ph idx="1"/>
          </p:nvPr>
        </p:nvSpPr>
        <p:spPr>
          <a:xfrm>
            <a:off x="467544" y="1600201"/>
            <a:ext cx="8219256" cy="4421087"/>
          </a:xfrm>
        </p:spPr>
        <p:txBody>
          <a:bodyPr>
            <a:normAutofit/>
          </a:bodyPr>
          <a:lstStyle/>
          <a:p>
            <a:pPr marL="0" indent="0">
              <a:buNone/>
            </a:pPr>
            <a:r>
              <a:rPr lang="en-US" dirty="0" smtClean="0">
                <a:latin typeface="Lucida Console" panose="020B0609040504020204" pitchFamily="49" charset="0"/>
              </a:rPr>
              <a:t>| Pipeline operator</a:t>
            </a:r>
          </a:p>
          <a:p>
            <a:pPr marL="0" indent="0">
              <a:buNone/>
            </a:pPr>
            <a:endParaRPr lang="en-US" dirty="0" smtClean="0">
              <a:latin typeface="Lucida Console" panose="020B0609040504020204" pitchFamily="49" charset="0"/>
            </a:endParaRPr>
          </a:p>
          <a:p>
            <a:pPr marL="0" indent="0">
              <a:buNone/>
            </a:pPr>
            <a:r>
              <a:rPr lang="en-US" dirty="0">
                <a:latin typeface="Lucida Console" panose="020B0609040504020204" pitchFamily="49" charset="0"/>
              </a:rPr>
              <a:t>Sends ("pipes") the output of the command that precedes it to </a:t>
            </a:r>
            <a:r>
              <a:rPr lang="en-US" dirty="0" smtClean="0">
                <a:latin typeface="Lucida Console" panose="020B0609040504020204" pitchFamily="49" charset="0"/>
              </a:rPr>
              <a:t>the command </a:t>
            </a:r>
            <a:r>
              <a:rPr lang="en-US" dirty="0">
                <a:latin typeface="Lucida Console" panose="020B0609040504020204" pitchFamily="49" charset="0"/>
              </a:rPr>
              <a:t>that follows it. When the output includes more than one object</a:t>
            </a:r>
          </a:p>
          <a:p>
            <a:pPr marL="0" indent="0">
              <a:buNone/>
            </a:pPr>
            <a:r>
              <a:rPr lang="en-US" dirty="0">
                <a:latin typeface="Lucida Console" panose="020B0609040504020204" pitchFamily="49" charset="0"/>
              </a:rPr>
              <a:t>(a "collection"), the pipeline operator sends the objects one at a time.</a:t>
            </a:r>
          </a:p>
          <a:p>
            <a:pPr marL="0" indent="0">
              <a:buNone/>
            </a:pPr>
            <a:endParaRPr lang="en-US" dirty="0">
              <a:latin typeface="Lucida Console" panose="020B0609040504020204" pitchFamily="49" charset="0"/>
            </a:endParaRPr>
          </a:p>
          <a:p>
            <a:pPr marL="0" indent="0">
              <a:buNone/>
            </a:pPr>
            <a:r>
              <a:rPr lang="en-US" sz="1900" dirty="0" smtClean="0">
                <a:latin typeface="Lucida Console" panose="020B0609040504020204" pitchFamily="49" charset="0"/>
              </a:rPr>
              <a:t> </a:t>
            </a:r>
            <a:r>
              <a:rPr lang="en-US" sz="1900" dirty="0">
                <a:latin typeface="Lucida Console" panose="020B0609040504020204" pitchFamily="49" charset="0"/>
              </a:rPr>
              <a:t>get-process | get-member</a:t>
            </a:r>
          </a:p>
          <a:p>
            <a:pPr marL="0" indent="0">
              <a:buNone/>
            </a:pPr>
            <a:r>
              <a:rPr lang="en-US" sz="1900" dirty="0" smtClean="0">
                <a:latin typeface="Lucida Console" panose="020B0609040504020204" pitchFamily="49" charset="0"/>
              </a:rPr>
              <a:t> </a:t>
            </a:r>
            <a:r>
              <a:rPr lang="en-US" sz="1900" dirty="0">
                <a:latin typeface="Lucida Console" panose="020B0609040504020204" pitchFamily="49" charset="0"/>
              </a:rPr>
              <a:t>get-</a:t>
            </a:r>
            <a:r>
              <a:rPr lang="en-US" sz="1900" dirty="0" err="1">
                <a:latin typeface="Lucida Console" panose="020B0609040504020204" pitchFamily="49" charset="0"/>
              </a:rPr>
              <a:t>pssnapin</a:t>
            </a:r>
            <a:r>
              <a:rPr lang="en-US" sz="1900" dirty="0">
                <a:latin typeface="Lucida Console" panose="020B0609040504020204" pitchFamily="49" charset="0"/>
              </a:rPr>
              <a:t> | where {$_.vendor -ne "Microsoft"}</a:t>
            </a:r>
          </a:p>
        </p:txBody>
      </p:sp>
    </p:spTree>
    <p:extLst>
      <p:ext uri="{BB962C8B-B14F-4D97-AF65-F5344CB8AC3E}">
        <p14:creationId xmlns:p14="http://schemas.microsoft.com/office/powerpoint/2010/main" val="28278247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syntax – special operators  ..</a:t>
            </a:r>
            <a:endParaRPr lang="en-US" dirty="0"/>
          </a:p>
        </p:txBody>
      </p:sp>
      <p:sp>
        <p:nvSpPr>
          <p:cNvPr id="3" name="Content Placeholder 2"/>
          <p:cNvSpPr>
            <a:spLocks noGrp="1"/>
          </p:cNvSpPr>
          <p:nvPr>
            <p:ph idx="1"/>
          </p:nvPr>
        </p:nvSpPr>
        <p:spPr>
          <a:xfrm>
            <a:off x="467544" y="1600201"/>
            <a:ext cx="8219256" cy="4421087"/>
          </a:xfrm>
        </p:spPr>
        <p:txBody>
          <a:bodyPr>
            <a:normAutofit/>
          </a:bodyPr>
          <a:lstStyle/>
          <a:p>
            <a:pPr marL="0" indent="0">
              <a:buNone/>
            </a:pPr>
            <a:r>
              <a:rPr lang="en-US" dirty="0" smtClean="0">
                <a:latin typeface="Lucida Console" panose="020B0609040504020204" pitchFamily="49" charset="0"/>
              </a:rPr>
              <a:t>.. Range operator</a:t>
            </a:r>
          </a:p>
          <a:p>
            <a:pPr marL="0" indent="0">
              <a:buNone/>
            </a:pPr>
            <a:endParaRPr lang="en-US" dirty="0" smtClean="0">
              <a:latin typeface="Lucida Console" panose="020B0609040504020204" pitchFamily="49" charset="0"/>
            </a:endParaRPr>
          </a:p>
          <a:p>
            <a:pPr marL="0" indent="0">
              <a:buNone/>
            </a:pPr>
            <a:r>
              <a:rPr lang="en-US" dirty="0">
                <a:latin typeface="Lucida Console" panose="020B0609040504020204" pitchFamily="49" charset="0"/>
              </a:rPr>
              <a:t>Represents the sequential integers in an integer array</a:t>
            </a:r>
            <a:r>
              <a:rPr lang="en-US" dirty="0" smtClean="0">
                <a:latin typeface="Lucida Console" panose="020B0609040504020204" pitchFamily="49" charset="0"/>
              </a:rPr>
              <a:t>, given </a:t>
            </a:r>
            <a:r>
              <a:rPr lang="en-US" dirty="0">
                <a:latin typeface="Lucida Console" panose="020B0609040504020204" pitchFamily="49" charset="0"/>
              </a:rPr>
              <a:t>an upper and lower boundary.</a:t>
            </a:r>
          </a:p>
          <a:p>
            <a:pPr marL="0" indent="0">
              <a:buNone/>
            </a:pPr>
            <a:endParaRPr lang="en-US" dirty="0">
              <a:latin typeface="Lucida Console" panose="020B0609040504020204" pitchFamily="49" charset="0"/>
            </a:endParaRPr>
          </a:p>
          <a:p>
            <a:pPr marL="0" indent="0">
              <a:buNone/>
            </a:pPr>
            <a:r>
              <a:rPr lang="en-US" dirty="0">
                <a:latin typeface="Lucida Console" panose="020B0609040504020204" pitchFamily="49" charset="0"/>
              </a:rPr>
              <a:t>   1..10</a:t>
            </a:r>
          </a:p>
          <a:p>
            <a:pPr marL="0" indent="0">
              <a:buNone/>
            </a:pPr>
            <a:r>
              <a:rPr lang="en-US" dirty="0">
                <a:latin typeface="Lucida Console" panose="020B0609040504020204" pitchFamily="49" charset="0"/>
              </a:rPr>
              <a:t>   10..1</a:t>
            </a:r>
          </a:p>
          <a:p>
            <a:pPr marL="0" indent="0">
              <a:buNone/>
            </a:pPr>
            <a:r>
              <a:rPr lang="en-US" dirty="0">
                <a:latin typeface="Lucida Console" panose="020B0609040504020204" pitchFamily="49" charset="0"/>
              </a:rPr>
              <a:t>   </a:t>
            </a:r>
            <a:r>
              <a:rPr lang="en-US" dirty="0" err="1">
                <a:latin typeface="Lucida Console" panose="020B0609040504020204" pitchFamily="49" charset="0"/>
              </a:rPr>
              <a:t>foreach</a:t>
            </a:r>
            <a:r>
              <a:rPr lang="en-US" dirty="0">
                <a:latin typeface="Lucida Console" panose="020B0609040504020204" pitchFamily="49" charset="0"/>
              </a:rPr>
              <a:t> ($a in 1..$max) {write-host $a}</a:t>
            </a:r>
          </a:p>
          <a:p>
            <a:pPr marL="0" indent="0">
              <a:buNone/>
            </a:pPr>
            <a:endParaRPr lang="en-US" dirty="0">
              <a:latin typeface="Lucida Console" panose="020B0609040504020204" pitchFamily="49" charset="0"/>
            </a:endParaRPr>
          </a:p>
        </p:txBody>
      </p:sp>
    </p:spTree>
    <p:extLst>
      <p:ext uri="{BB962C8B-B14F-4D97-AF65-F5344CB8AC3E}">
        <p14:creationId xmlns:p14="http://schemas.microsoft.com/office/powerpoint/2010/main" val="169030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Get-</a:t>
            </a:r>
            <a:r>
              <a:rPr lang="nl-NL" dirty="0" err="1" smtClean="0"/>
              <a:t>Started</a:t>
            </a:r>
            <a:r>
              <a:rPr lang="nl-NL" dirty="0" smtClean="0"/>
              <a:t/>
            </a:r>
            <a:br>
              <a:rPr lang="nl-NL" dirty="0" smtClean="0"/>
            </a:br>
            <a:r>
              <a:rPr lang="nl-NL" dirty="0" smtClean="0"/>
              <a:t>Andere veelgebruikte commando’s</a:t>
            </a:r>
            <a:endParaRPr lang="nl-NL" sz="1800" dirty="0"/>
          </a:p>
        </p:txBody>
      </p:sp>
      <p:sp>
        <p:nvSpPr>
          <p:cNvPr id="3" name="Content Placeholder 2"/>
          <p:cNvSpPr>
            <a:spLocks noGrp="1"/>
          </p:cNvSpPr>
          <p:nvPr>
            <p:ph idx="1"/>
          </p:nvPr>
        </p:nvSpPr>
        <p:spPr/>
        <p:txBody>
          <a:bodyPr>
            <a:normAutofit/>
          </a:bodyPr>
          <a:lstStyle/>
          <a:p>
            <a:pPr lvl="1">
              <a:lnSpc>
                <a:spcPct val="90000"/>
              </a:lnSpc>
              <a:buFont typeface="Wingdings" panose="05000000000000000000" pitchFamily="2" charset="2"/>
              <a:buChar char="Ø"/>
            </a:pPr>
            <a:r>
              <a:rPr lang="nl-NL" sz="2400" dirty="0">
                <a:latin typeface="Lucida Console" panose="020B0609040504020204" pitchFamily="49" charset="0"/>
              </a:rPr>
              <a:t>Get-</a:t>
            </a:r>
            <a:r>
              <a:rPr lang="nl-NL" sz="2400" dirty="0" err="1">
                <a:latin typeface="Lucida Console" panose="020B0609040504020204" pitchFamily="49" charset="0"/>
              </a:rPr>
              <a:t>PSDrive</a:t>
            </a:r>
            <a:endParaRPr lang="nl-NL" sz="2400" dirty="0">
              <a:latin typeface="Lucida Console" panose="020B0609040504020204" pitchFamily="49" charset="0"/>
            </a:endParaRPr>
          </a:p>
          <a:p>
            <a:pPr lvl="1">
              <a:lnSpc>
                <a:spcPct val="90000"/>
              </a:lnSpc>
              <a:buFont typeface="Wingdings" panose="05000000000000000000" pitchFamily="2" charset="2"/>
              <a:buChar char="Ø"/>
            </a:pPr>
            <a:r>
              <a:rPr lang="nl-NL" sz="2400" dirty="0">
                <a:latin typeface="Lucida Console" panose="020B0609040504020204" pitchFamily="49" charset="0"/>
              </a:rPr>
              <a:t>Get-</a:t>
            </a:r>
            <a:r>
              <a:rPr lang="nl-NL" sz="2400" dirty="0" err="1">
                <a:latin typeface="Lucida Console" panose="020B0609040504020204" pitchFamily="49" charset="0"/>
              </a:rPr>
              <a:t>Process</a:t>
            </a:r>
            <a:endParaRPr lang="nl-NL" sz="2400" dirty="0">
              <a:latin typeface="Lucida Console" panose="020B0609040504020204" pitchFamily="49" charset="0"/>
            </a:endParaRPr>
          </a:p>
          <a:p>
            <a:pPr lvl="1">
              <a:lnSpc>
                <a:spcPct val="90000"/>
              </a:lnSpc>
              <a:buFont typeface="Wingdings" panose="05000000000000000000" pitchFamily="2" charset="2"/>
              <a:buChar char="Ø"/>
            </a:pPr>
            <a:r>
              <a:rPr lang="nl-NL" sz="2400" dirty="0">
                <a:latin typeface="Lucida Console" panose="020B0609040504020204" pitchFamily="49" charset="0"/>
              </a:rPr>
              <a:t>Get-Service</a:t>
            </a:r>
          </a:p>
          <a:p>
            <a:pPr lvl="1">
              <a:lnSpc>
                <a:spcPct val="90000"/>
              </a:lnSpc>
              <a:buFont typeface="Wingdings" panose="05000000000000000000" pitchFamily="2" charset="2"/>
              <a:buChar char="Ø"/>
            </a:pPr>
            <a:r>
              <a:rPr lang="nl-NL" sz="2400" dirty="0">
                <a:latin typeface="Lucida Console" panose="020B0609040504020204" pitchFamily="49" charset="0"/>
              </a:rPr>
              <a:t>Get-Date</a:t>
            </a:r>
          </a:p>
          <a:p>
            <a:pPr lvl="1">
              <a:lnSpc>
                <a:spcPct val="90000"/>
              </a:lnSpc>
              <a:buFont typeface="Wingdings" panose="05000000000000000000" pitchFamily="2" charset="2"/>
              <a:buChar char="Ø"/>
            </a:pPr>
            <a:r>
              <a:rPr lang="nl-NL" sz="2400" dirty="0">
                <a:latin typeface="Lucida Console" panose="020B0609040504020204" pitchFamily="49" charset="0"/>
              </a:rPr>
              <a:t>Get-Coffee</a:t>
            </a:r>
          </a:p>
          <a:p>
            <a:endParaRPr lang="nl-NL" dirty="0" smtClean="0"/>
          </a:p>
        </p:txBody>
      </p:sp>
    </p:spTree>
    <p:extLst>
      <p:ext uri="{BB962C8B-B14F-4D97-AF65-F5344CB8AC3E}">
        <p14:creationId xmlns:p14="http://schemas.microsoft.com/office/powerpoint/2010/main" val="22129963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syntax – special operators  ::</a:t>
            </a:r>
            <a:endParaRPr lang="en-US" dirty="0"/>
          </a:p>
        </p:txBody>
      </p:sp>
      <p:sp>
        <p:nvSpPr>
          <p:cNvPr id="3" name="Content Placeholder 2"/>
          <p:cNvSpPr>
            <a:spLocks noGrp="1"/>
          </p:cNvSpPr>
          <p:nvPr>
            <p:ph idx="1"/>
          </p:nvPr>
        </p:nvSpPr>
        <p:spPr>
          <a:xfrm>
            <a:off x="467544" y="1600201"/>
            <a:ext cx="8219256" cy="4421087"/>
          </a:xfrm>
        </p:spPr>
        <p:txBody>
          <a:bodyPr>
            <a:normAutofit lnSpcReduction="10000"/>
          </a:bodyPr>
          <a:lstStyle/>
          <a:p>
            <a:pPr marL="0" indent="0">
              <a:buNone/>
            </a:pPr>
            <a:r>
              <a:rPr lang="en-US" dirty="0" smtClean="0">
                <a:latin typeface="Lucida Console" panose="020B0609040504020204" pitchFamily="49" charset="0"/>
              </a:rPr>
              <a:t>:: Static member operator</a:t>
            </a:r>
          </a:p>
          <a:p>
            <a:pPr marL="0" indent="0">
              <a:buNone/>
            </a:pPr>
            <a:endParaRPr lang="en-US" dirty="0" smtClean="0">
              <a:latin typeface="Lucida Console" panose="020B0609040504020204" pitchFamily="49" charset="0"/>
            </a:endParaRPr>
          </a:p>
          <a:p>
            <a:pPr marL="0" indent="0">
              <a:buNone/>
            </a:pPr>
            <a:r>
              <a:rPr lang="en-US" dirty="0">
                <a:latin typeface="Lucida Console" panose="020B0609040504020204" pitchFamily="49" charset="0"/>
              </a:rPr>
              <a:t>Calls the static properties operator and methods of a .</a:t>
            </a:r>
            <a:r>
              <a:rPr lang="en-US" dirty="0" smtClean="0">
                <a:latin typeface="Lucida Console" panose="020B0609040504020204" pitchFamily="49" charset="0"/>
              </a:rPr>
              <a:t>NET Framework </a:t>
            </a:r>
            <a:r>
              <a:rPr lang="en-US" dirty="0">
                <a:latin typeface="Lucida Console" panose="020B0609040504020204" pitchFamily="49" charset="0"/>
              </a:rPr>
              <a:t>class. To find the static properties and methods of an</a:t>
            </a:r>
          </a:p>
          <a:p>
            <a:pPr marL="0" indent="0">
              <a:buNone/>
            </a:pPr>
            <a:r>
              <a:rPr lang="en-US" dirty="0">
                <a:latin typeface="Lucida Console" panose="020B0609040504020204" pitchFamily="49" charset="0"/>
              </a:rPr>
              <a:t>object, use the Static parameter of the Get-Member </a:t>
            </a:r>
            <a:r>
              <a:rPr lang="en-US" dirty="0" err="1">
                <a:latin typeface="Lucida Console" panose="020B0609040504020204" pitchFamily="49" charset="0"/>
              </a:rPr>
              <a:t>cmdlet</a:t>
            </a:r>
            <a:r>
              <a:rPr lang="en-US" dirty="0">
                <a:latin typeface="Lucida Console" panose="020B0609040504020204" pitchFamily="49" charset="0"/>
              </a:rPr>
              <a:t>.</a:t>
            </a:r>
          </a:p>
          <a:p>
            <a:pPr marL="0" indent="0">
              <a:buNone/>
            </a:pPr>
            <a:endParaRPr lang="en-US" dirty="0">
              <a:latin typeface="Lucida Console" panose="020B0609040504020204" pitchFamily="49" charset="0"/>
            </a:endParaRPr>
          </a:p>
          <a:p>
            <a:pPr marL="0" indent="0">
              <a:buNone/>
            </a:pPr>
            <a:r>
              <a:rPr lang="en-US" dirty="0" smtClean="0">
                <a:latin typeface="Lucida Console" panose="020B0609040504020204" pitchFamily="49" charset="0"/>
              </a:rPr>
              <a:t> </a:t>
            </a:r>
            <a:r>
              <a:rPr lang="en-US" dirty="0">
                <a:latin typeface="Lucida Console" panose="020B0609040504020204" pitchFamily="49" charset="0"/>
              </a:rPr>
              <a:t>[</a:t>
            </a:r>
            <a:r>
              <a:rPr lang="en-US" dirty="0" err="1">
                <a:latin typeface="Lucida Console" panose="020B0609040504020204" pitchFamily="49" charset="0"/>
              </a:rPr>
              <a:t>datetime</a:t>
            </a:r>
            <a:r>
              <a:rPr lang="en-US" dirty="0">
                <a:latin typeface="Lucida Console" panose="020B0609040504020204" pitchFamily="49" charset="0"/>
              </a:rPr>
              <a:t>]::now</a:t>
            </a:r>
          </a:p>
          <a:p>
            <a:pPr marL="0" indent="0">
              <a:buNone/>
            </a:pPr>
            <a:r>
              <a:rPr lang="en-US" dirty="0">
                <a:latin typeface="Lucida Console" panose="020B0609040504020204" pitchFamily="49" charset="0"/>
              </a:rPr>
              <a:t> [math]::pi</a:t>
            </a:r>
          </a:p>
          <a:p>
            <a:pPr marL="0" indent="0">
              <a:buNone/>
            </a:pPr>
            <a:r>
              <a:rPr lang="en-US" dirty="0" smtClean="0">
                <a:latin typeface="Lucida Console" panose="020B0609040504020204" pitchFamily="49" charset="0"/>
              </a:rPr>
              <a:t> [</a:t>
            </a:r>
            <a:r>
              <a:rPr lang="en-US" dirty="0">
                <a:latin typeface="Lucida Console" panose="020B0609040504020204" pitchFamily="49" charset="0"/>
              </a:rPr>
              <a:t>string]::</a:t>
            </a:r>
            <a:r>
              <a:rPr lang="en-US" dirty="0" err="1">
                <a:latin typeface="Lucida Console" panose="020B0609040504020204" pitchFamily="49" charset="0"/>
              </a:rPr>
              <a:t>IsNullOrEmpty</a:t>
            </a:r>
            <a:r>
              <a:rPr lang="en-US" dirty="0">
                <a:latin typeface="Lucida Console" panose="020B0609040504020204" pitchFamily="49" charset="0"/>
              </a:rPr>
              <a:t>($a)</a:t>
            </a:r>
          </a:p>
        </p:txBody>
      </p:sp>
    </p:spTree>
    <p:extLst>
      <p:ext uri="{BB962C8B-B14F-4D97-AF65-F5344CB8AC3E}">
        <p14:creationId xmlns:p14="http://schemas.microsoft.com/office/powerpoint/2010/main" val="32491098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syntax – special operators  $ ( )</a:t>
            </a:r>
            <a:endParaRPr lang="en-US" dirty="0"/>
          </a:p>
        </p:txBody>
      </p:sp>
      <p:sp>
        <p:nvSpPr>
          <p:cNvPr id="3" name="Content Placeholder 2"/>
          <p:cNvSpPr>
            <a:spLocks noGrp="1"/>
          </p:cNvSpPr>
          <p:nvPr>
            <p:ph idx="1"/>
          </p:nvPr>
        </p:nvSpPr>
        <p:spPr>
          <a:xfrm>
            <a:off x="467544" y="1600201"/>
            <a:ext cx="8219256" cy="4997151"/>
          </a:xfrm>
        </p:spPr>
        <p:txBody>
          <a:bodyPr>
            <a:normAutofit lnSpcReduction="10000"/>
          </a:bodyPr>
          <a:lstStyle/>
          <a:p>
            <a:pPr marL="0" indent="0">
              <a:buNone/>
            </a:pPr>
            <a:r>
              <a:rPr lang="en-US" dirty="0" smtClean="0">
                <a:latin typeface="Lucida Console" panose="020B0609040504020204" pitchFamily="49" charset="0"/>
              </a:rPr>
              <a:t>$( ) Subexpression operator</a:t>
            </a:r>
          </a:p>
          <a:p>
            <a:pPr marL="0" indent="0">
              <a:buNone/>
            </a:pPr>
            <a:endParaRPr lang="en-US" dirty="0" smtClean="0">
              <a:latin typeface="Lucida Console" panose="020B0609040504020204" pitchFamily="49" charset="0"/>
            </a:endParaRPr>
          </a:p>
          <a:p>
            <a:pPr marL="0" indent="0">
              <a:buNone/>
            </a:pPr>
            <a:r>
              <a:rPr lang="en-US" dirty="0">
                <a:latin typeface="Lucida Console" panose="020B0609040504020204" pitchFamily="49" charset="0"/>
              </a:rPr>
              <a:t>Returns the result of one or more statements. For </a:t>
            </a:r>
            <a:r>
              <a:rPr lang="en-US" dirty="0" smtClean="0">
                <a:latin typeface="Lucida Console" panose="020B0609040504020204" pitchFamily="49" charset="0"/>
              </a:rPr>
              <a:t>a single </a:t>
            </a:r>
            <a:r>
              <a:rPr lang="en-US" dirty="0">
                <a:latin typeface="Lucida Console" panose="020B0609040504020204" pitchFamily="49" charset="0"/>
              </a:rPr>
              <a:t>result, returns a scalar. For multiple results, returns an</a:t>
            </a:r>
          </a:p>
          <a:p>
            <a:pPr marL="0" indent="0">
              <a:buNone/>
            </a:pPr>
            <a:r>
              <a:rPr lang="en-US" dirty="0">
                <a:latin typeface="Lucida Console" panose="020B0609040504020204" pitchFamily="49" charset="0"/>
              </a:rPr>
              <a:t>array</a:t>
            </a:r>
            <a:r>
              <a:rPr lang="en-US" dirty="0" smtClean="0">
                <a:latin typeface="Lucida Console" panose="020B0609040504020204" pitchFamily="49" charset="0"/>
              </a:rPr>
              <a:t>.</a:t>
            </a:r>
          </a:p>
          <a:p>
            <a:pPr marL="0" indent="0">
              <a:buNone/>
            </a:pPr>
            <a:endParaRPr lang="en-US" dirty="0">
              <a:latin typeface="Lucida Console" panose="020B0609040504020204" pitchFamily="49" charset="0"/>
            </a:endParaRPr>
          </a:p>
          <a:p>
            <a:pPr marL="0" indent="0">
              <a:buNone/>
            </a:pPr>
            <a:r>
              <a:rPr lang="en-US" dirty="0" smtClean="0">
                <a:latin typeface="Lucida Console" panose="020B0609040504020204" pitchFamily="49" charset="0"/>
              </a:rPr>
              <a:t> </a:t>
            </a:r>
            <a:r>
              <a:rPr lang="en-US" dirty="0">
                <a:latin typeface="Lucida Console" panose="020B0609040504020204" pitchFamily="49" charset="0"/>
              </a:rPr>
              <a:t>$($x * 23)</a:t>
            </a:r>
          </a:p>
          <a:p>
            <a:pPr marL="0" indent="0">
              <a:buNone/>
            </a:pPr>
            <a:r>
              <a:rPr lang="en-US" dirty="0" smtClean="0">
                <a:latin typeface="Lucida Console" panose="020B0609040504020204" pitchFamily="49" charset="0"/>
              </a:rPr>
              <a:t> </a:t>
            </a:r>
            <a:r>
              <a:rPr lang="en-US" dirty="0">
                <a:latin typeface="Lucida Console" panose="020B0609040504020204" pitchFamily="49" charset="0"/>
              </a:rPr>
              <a:t>$(Get-</a:t>
            </a:r>
            <a:r>
              <a:rPr lang="en-US" dirty="0" err="1">
                <a:latin typeface="Lucida Console" panose="020B0609040504020204" pitchFamily="49" charset="0"/>
              </a:rPr>
              <a:t>WMIObject</a:t>
            </a:r>
            <a:r>
              <a:rPr lang="en-US" dirty="0">
                <a:latin typeface="Lucida Console" panose="020B0609040504020204" pitchFamily="49" charset="0"/>
              </a:rPr>
              <a:t> win32_Directory</a:t>
            </a:r>
            <a:r>
              <a:rPr lang="en-US" dirty="0" smtClean="0">
                <a:latin typeface="Lucida Console" panose="020B0609040504020204" pitchFamily="49" charset="0"/>
              </a:rPr>
              <a:t>)</a:t>
            </a:r>
          </a:p>
          <a:p>
            <a:pPr marL="0" indent="0">
              <a:buNone/>
            </a:pPr>
            <a:r>
              <a:rPr lang="en-US" dirty="0">
                <a:latin typeface="Lucida Console" panose="020B0609040504020204" pitchFamily="49" charset="0"/>
              </a:rPr>
              <a:t> </a:t>
            </a:r>
            <a:r>
              <a:rPr lang="en-US" dirty="0" smtClean="0">
                <a:latin typeface="Lucida Console" panose="020B0609040504020204" pitchFamily="49" charset="0"/>
              </a:rPr>
              <a:t>$a=1</a:t>
            </a:r>
          </a:p>
          <a:p>
            <a:pPr marL="0" indent="0">
              <a:buNone/>
            </a:pPr>
            <a:r>
              <a:rPr lang="en-US" dirty="0">
                <a:latin typeface="Lucida Console" panose="020B0609040504020204" pitchFamily="49" charset="0"/>
              </a:rPr>
              <a:t> </a:t>
            </a:r>
            <a:r>
              <a:rPr lang="en-US" dirty="0" smtClean="0">
                <a:latin typeface="Lucida Console" panose="020B0609040504020204" pitchFamily="49" charset="0"/>
              </a:rPr>
              <a:t>"</a:t>
            </a:r>
            <a:r>
              <a:rPr lang="en-US" dirty="0" err="1" smtClean="0">
                <a:latin typeface="Lucida Console" panose="020B0609040504020204" pitchFamily="49" charset="0"/>
              </a:rPr>
              <a:t>Student$aa</a:t>
            </a:r>
            <a:r>
              <a:rPr lang="en-US" dirty="0" smtClean="0">
                <a:latin typeface="Lucida Console" panose="020B0609040504020204" pitchFamily="49" charset="0"/>
              </a:rPr>
              <a:t>"</a:t>
            </a:r>
          </a:p>
          <a:p>
            <a:pPr marL="0" indent="0">
              <a:buNone/>
            </a:pPr>
            <a:r>
              <a:rPr lang="en-US" dirty="0" smtClean="0">
                <a:latin typeface="Lucida Console" panose="020B0609040504020204" pitchFamily="49" charset="0"/>
              </a:rPr>
              <a:t> "Student$($a)a"</a:t>
            </a:r>
            <a:endParaRPr lang="en-US" dirty="0">
              <a:latin typeface="Lucida Console" panose="020B0609040504020204" pitchFamily="49" charset="0"/>
            </a:endParaRPr>
          </a:p>
        </p:txBody>
      </p:sp>
    </p:spTree>
    <p:extLst>
      <p:ext uri="{BB962C8B-B14F-4D97-AF65-F5344CB8AC3E}">
        <p14:creationId xmlns:p14="http://schemas.microsoft.com/office/powerpoint/2010/main" val="13242866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HUISWERK</a:t>
            </a:r>
            <a:endParaRPr lang="en-US" dirty="0"/>
          </a:p>
        </p:txBody>
      </p:sp>
      <p:sp>
        <p:nvSpPr>
          <p:cNvPr id="3" name="Content Placeholder 2"/>
          <p:cNvSpPr>
            <a:spLocks noGrp="1"/>
          </p:cNvSpPr>
          <p:nvPr>
            <p:ph idx="1"/>
          </p:nvPr>
        </p:nvSpPr>
        <p:spPr/>
        <p:txBody>
          <a:bodyPr/>
          <a:lstStyle/>
          <a:p>
            <a:r>
              <a:rPr lang="en-US" dirty="0" err="1" smtClean="0"/>
              <a:t>Objecten</a:t>
            </a:r>
            <a:endParaRPr lang="en-US" dirty="0" smtClean="0"/>
          </a:p>
          <a:p>
            <a:pPr lvl="1"/>
            <a:r>
              <a:rPr lang="en-US" dirty="0" err="1" smtClean="0"/>
              <a:t>Vraag</a:t>
            </a:r>
            <a:r>
              <a:rPr lang="en-US" dirty="0" smtClean="0"/>
              <a:t> help op, over </a:t>
            </a:r>
            <a:r>
              <a:rPr lang="en-US" dirty="0" err="1" smtClean="0"/>
              <a:t>alle</a:t>
            </a:r>
            <a:r>
              <a:rPr lang="en-US" dirty="0" smtClean="0"/>
              <a:t> </a:t>
            </a:r>
            <a:r>
              <a:rPr lang="en-US" dirty="0" err="1" smtClean="0"/>
              <a:t>CmdLets</a:t>
            </a:r>
            <a:r>
              <a:rPr lang="en-US" dirty="0" smtClean="0"/>
              <a:t> die ‘-Object’ </a:t>
            </a:r>
            <a:r>
              <a:rPr lang="en-US" dirty="0" err="1" smtClean="0"/>
              <a:t>bevatten</a:t>
            </a:r>
            <a:endParaRPr lang="en-US" dirty="0" smtClean="0"/>
          </a:p>
          <a:p>
            <a:pPr lvl="1"/>
            <a:r>
              <a:rPr lang="en-US" dirty="0" smtClean="0"/>
              <a:t>Get-Help *-Object</a:t>
            </a:r>
          </a:p>
          <a:p>
            <a:pPr lvl="1"/>
            <a:r>
              <a:rPr lang="en-US" dirty="0" err="1" smtClean="0"/>
              <a:t>Bekijk</a:t>
            </a:r>
            <a:r>
              <a:rPr lang="en-US" dirty="0" smtClean="0"/>
              <a:t> de help van ELK van </a:t>
            </a:r>
            <a:r>
              <a:rPr lang="en-US" dirty="0" err="1" smtClean="0"/>
              <a:t>deze</a:t>
            </a:r>
            <a:r>
              <a:rPr lang="en-US" dirty="0" smtClean="0"/>
              <a:t> </a:t>
            </a:r>
            <a:r>
              <a:rPr lang="en-US" dirty="0" err="1" smtClean="0"/>
              <a:t>cmdlets</a:t>
            </a:r>
            <a:r>
              <a:rPr lang="en-US" dirty="0" smtClean="0"/>
              <a:t>, </a:t>
            </a:r>
            <a:r>
              <a:rPr lang="en-US" dirty="0" err="1" smtClean="0"/>
              <a:t>en</a:t>
            </a:r>
            <a:r>
              <a:rPr lang="en-US" dirty="0" smtClean="0"/>
              <a:t> </a:t>
            </a:r>
            <a:r>
              <a:rPr lang="en-US" dirty="0" err="1" smtClean="0"/>
              <a:t>speel</a:t>
            </a:r>
            <a:r>
              <a:rPr lang="en-US" dirty="0" smtClean="0"/>
              <a:t> </a:t>
            </a:r>
            <a:r>
              <a:rPr lang="en-US" dirty="0" err="1" smtClean="0"/>
              <a:t>ermee</a:t>
            </a:r>
            <a:endParaRPr lang="en-US" dirty="0" smtClean="0"/>
          </a:p>
          <a:p>
            <a:pPr lvl="2"/>
            <a:r>
              <a:rPr lang="en-US" b="1" dirty="0" err="1" smtClean="0"/>
              <a:t>Minimaal</a:t>
            </a:r>
            <a:r>
              <a:rPr lang="en-US" b="1" dirty="0" smtClean="0"/>
              <a:t>:</a:t>
            </a:r>
            <a:r>
              <a:rPr lang="en-US" dirty="0" smtClean="0"/>
              <a:t> Select-  </a:t>
            </a:r>
            <a:r>
              <a:rPr lang="en-US" dirty="0" err="1" smtClean="0"/>
              <a:t>ForEach</a:t>
            </a:r>
            <a:r>
              <a:rPr lang="en-US" dirty="0" smtClean="0"/>
              <a:t>- Where-   </a:t>
            </a:r>
            <a:r>
              <a:rPr lang="en-US" b="1" dirty="0" err="1" smtClean="0"/>
              <a:t>evt</a:t>
            </a:r>
            <a:r>
              <a:rPr lang="en-US" b="1" dirty="0" smtClean="0"/>
              <a:t>:</a:t>
            </a:r>
            <a:r>
              <a:rPr lang="en-US" dirty="0" smtClean="0"/>
              <a:t> Sort- Group- Measure-</a:t>
            </a:r>
          </a:p>
          <a:p>
            <a:pPr lvl="1"/>
            <a:r>
              <a:rPr lang="en-US" dirty="0" smtClean="0"/>
              <a:t>We </a:t>
            </a:r>
            <a:r>
              <a:rPr lang="en-US" dirty="0" err="1" smtClean="0"/>
              <a:t>gaan</a:t>
            </a:r>
            <a:r>
              <a:rPr lang="en-US" dirty="0" smtClean="0"/>
              <a:t> </a:t>
            </a:r>
            <a:r>
              <a:rPr lang="en-US" dirty="0" err="1" smtClean="0"/>
              <a:t>hier</a:t>
            </a:r>
            <a:r>
              <a:rPr lang="en-US" dirty="0" smtClean="0"/>
              <a:t> de </a:t>
            </a:r>
            <a:r>
              <a:rPr lang="en-US" dirty="0" err="1" smtClean="0"/>
              <a:t>volgende</a:t>
            </a:r>
            <a:r>
              <a:rPr lang="en-US" dirty="0" smtClean="0"/>
              <a:t> les </a:t>
            </a:r>
            <a:r>
              <a:rPr lang="en-US" dirty="0" err="1" smtClean="0"/>
              <a:t>veel</a:t>
            </a:r>
            <a:r>
              <a:rPr lang="en-US" dirty="0" smtClean="0"/>
              <a:t> </a:t>
            </a:r>
            <a:r>
              <a:rPr lang="en-US" dirty="0" err="1" smtClean="0"/>
              <a:t>gebruik</a:t>
            </a:r>
            <a:r>
              <a:rPr lang="en-US" dirty="0" smtClean="0"/>
              <a:t> van </a:t>
            </a:r>
            <a:r>
              <a:rPr lang="en-US" dirty="0" err="1" smtClean="0"/>
              <a:t>maken</a:t>
            </a:r>
            <a:endParaRPr lang="en-US" dirty="0" smtClean="0"/>
          </a:p>
          <a:p>
            <a:r>
              <a:rPr lang="en-US" dirty="0" err="1" smtClean="0"/>
              <a:t>CmdLets</a:t>
            </a:r>
            <a:r>
              <a:rPr lang="en-US" dirty="0" smtClean="0"/>
              <a:t> </a:t>
            </a:r>
            <a:r>
              <a:rPr lang="en-US" dirty="0" err="1" smtClean="0"/>
              <a:t>voor</a:t>
            </a:r>
            <a:r>
              <a:rPr lang="en-US" dirty="0" smtClean="0"/>
              <a:t> </a:t>
            </a:r>
            <a:r>
              <a:rPr lang="en-US" dirty="0" err="1" smtClean="0"/>
              <a:t>jezelf</a:t>
            </a:r>
            <a:r>
              <a:rPr lang="en-US" dirty="0" smtClean="0"/>
              <a:t>:</a:t>
            </a:r>
          </a:p>
          <a:p>
            <a:pPr lvl="1"/>
            <a:r>
              <a:rPr lang="en-US" dirty="0" err="1" smtClean="0"/>
              <a:t>Bepaal</a:t>
            </a:r>
            <a:r>
              <a:rPr lang="en-US" dirty="0" smtClean="0"/>
              <a:t> </a:t>
            </a:r>
            <a:r>
              <a:rPr lang="en-US" dirty="0" err="1" smtClean="0"/>
              <a:t>welke</a:t>
            </a:r>
            <a:r>
              <a:rPr lang="en-US" dirty="0" smtClean="0"/>
              <a:t> modules </a:t>
            </a:r>
            <a:r>
              <a:rPr lang="en-US" dirty="0" err="1" smtClean="0"/>
              <a:t>er</a:t>
            </a:r>
            <a:r>
              <a:rPr lang="en-US" dirty="0" smtClean="0"/>
              <a:t> </a:t>
            </a:r>
            <a:r>
              <a:rPr lang="en-US" dirty="0" err="1" smtClean="0"/>
              <a:t>aanwezig</a:t>
            </a:r>
            <a:r>
              <a:rPr lang="en-US" dirty="0" smtClean="0"/>
              <a:t> </a:t>
            </a:r>
            <a:r>
              <a:rPr lang="en-US" dirty="0" err="1" smtClean="0"/>
              <a:t>zijn</a:t>
            </a:r>
            <a:r>
              <a:rPr lang="en-US" dirty="0" smtClean="0"/>
              <a:t> in PowerShell</a:t>
            </a:r>
          </a:p>
          <a:p>
            <a:pPr lvl="1"/>
            <a:r>
              <a:rPr lang="en-US" dirty="0" err="1" smtClean="0"/>
              <a:t>Welke</a:t>
            </a:r>
            <a:r>
              <a:rPr lang="en-US" dirty="0" smtClean="0"/>
              <a:t> is het </a:t>
            </a:r>
            <a:r>
              <a:rPr lang="en-US" dirty="0" err="1" smtClean="0"/>
              <a:t>meest</a:t>
            </a:r>
            <a:r>
              <a:rPr lang="en-US" dirty="0" smtClean="0"/>
              <a:t> </a:t>
            </a:r>
            <a:r>
              <a:rPr lang="en-US" dirty="0" err="1" smtClean="0"/>
              <a:t>interessant</a:t>
            </a:r>
            <a:r>
              <a:rPr lang="en-US" dirty="0" smtClean="0"/>
              <a:t> </a:t>
            </a:r>
            <a:r>
              <a:rPr lang="en-US" dirty="0" err="1" smtClean="0"/>
              <a:t>voor</a:t>
            </a:r>
            <a:r>
              <a:rPr lang="en-US" dirty="0" smtClean="0"/>
              <a:t> </a:t>
            </a:r>
            <a:r>
              <a:rPr lang="en-US" dirty="0" err="1" smtClean="0"/>
              <a:t>jezelf</a:t>
            </a:r>
            <a:r>
              <a:rPr lang="en-US" dirty="0" smtClean="0"/>
              <a:t> ? (Win, </a:t>
            </a:r>
            <a:r>
              <a:rPr lang="en-US" dirty="0" err="1" smtClean="0"/>
              <a:t>Sql</a:t>
            </a:r>
            <a:r>
              <a:rPr lang="en-US" dirty="0" smtClean="0"/>
              <a:t>, </a:t>
            </a:r>
            <a:r>
              <a:rPr lang="en-US" dirty="0" err="1" smtClean="0"/>
              <a:t>Sharepoint</a:t>
            </a:r>
            <a:r>
              <a:rPr lang="en-US" dirty="0" smtClean="0"/>
              <a:t>)</a:t>
            </a:r>
          </a:p>
          <a:p>
            <a:pPr lvl="1"/>
            <a:r>
              <a:rPr lang="en-US" dirty="0" err="1" smtClean="0"/>
              <a:t>Bekijk</a:t>
            </a:r>
            <a:r>
              <a:rPr lang="en-US" dirty="0" smtClean="0"/>
              <a:t> de </a:t>
            </a:r>
            <a:r>
              <a:rPr lang="en-US" dirty="0" err="1" smtClean="0"/>
              <a:t>CmdLets</a:t>
            </a:r>
            <a:r>
              <a:rPr lang="en-US" dirty="0" smtClean="0"/>
              <a:t> van de </a:t>
            </a:r>
            <a:r>
              <a:rPr lang="en-US" dirty="0" err="1" smtClean="0"/>
              <a:t>voor</a:t>
            </a:r>
            <a:r>
              <a:rPr lang="en-US" dirty="0" smtClean="0"/>
              <a:t> </a:t>
            </a:r>
            <a:r>
              <a:rPr lang="en-US" dirty="0" err="1" smtClean="0"/>
              <a:t>jou</a:t>
            </a:r>
            <a:r>
              <a:rPr lang="en-US" dirty="0" smtClean="0"/>
              <a:t> </a:t>
            </a:r>
            <a:r>
              <a:rPr lang="en-US" dirty="0" err="1" smtClean="0"/>
              <a:t>belangrijkste</a:t>
            </a:r>
            <a:r>
              <a:rPr lang="en-US" dirty="0" smtClean="0"/>
              <a:t> Module</a:t>
            </a:r>
            <a:endParaRPr lang="en-US" dirty="0"/>
          </a:p>
        </p:txBody>
      </p:sp>
    </p:spTree>
    <p:extLst>
      <p:ext uri="{BB962C8B-B14F-4D97-AF65-F5344CB8AC3E}">
        <p14:creationId xmlns:p14="http://schemas.microsoft.com/office/powerpoint/2010/main" val="35277493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Vragen</a:t>
            </a:r>
            <a:endParaRPr lang="nl-NL"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7784" y="2348880"/>
            <a:ext cx="4085169" cy="3075706"/>
          </a:xfrm>
        </p:spPr>
      </p:pic>
    </p:spTree>
    <p:extLst>
      <p:ext uri="{BB962C8B-B14F-4D97-AF65-F5344CB8AC3E}">
        <p14:creationId xmlns:p14="http://schemas.microsoft.com/office/powerpoint/2010/main" val="2149601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L2 Introductie - </a:t>
            </a:r>
            <a:r>
              <a:rPr lang="nl-NL" dirty="0" err="1" smtClean="0"/>
              <a:t>continued</a:t>
            </a:r>
            <a:endParaRPr lang="nl-NL" sz="1800" dirty="0"/>
          </a:p>
        </p:txBody>
      </p:sp>
      <p:sp>
        <p:nvSpPr>
          <p:cNvPr id="3" name="Content Placeholder 2"/>
          <p:cNvSpPr>
            <a:spLocks noGrp="1"/>
          </p:cNvSpPr>
          <p:nvPr>
            <p:ph idx="1"/>
          </p:nvPr>
        </p:nvSpPr>
        <p:spPr/>
        <p:txBody>
          <a:bodyPr>
            <a:normAutofit/>
          </a:bodyPr>
          <a:lstStyle/>
          <a:p>
            <a:r>
              <a:rPr lang="nl-NL" dirty="0" smtClean="0"/>
              <a:t>Introductie (</a:t>
            </a:r>
            <a:r>
              <a:rPr lang="nl-NL" dirty="0" err="1" smtClean="0"/>
              <a:t>cont</a:t>
            </a:r>
            <a:r>
              <a:rPr lang="nl-NL" dirty="0" smtClean="0"/>
              <a:t>)</a:t>
            </a:r>
          </a:p>
          <a:p>
            <a:pPr lvl="1"/>
            <a:r>
              <a:rPr lang="nl-NL" dirty="0" err="1" smtClean="0"/>
              <a:t>PowerShell</a:t>
            </a:r>
            <a:r>
              <a:rPr lang="nl-NL" dirty="0" smtClean="0"/>
              <a:t> beveiliging</a:t>
            </a:r>
            <a:endParaRPr lang="nl-NL" dirty="0"/>
          </a:p>
          <a:p>
            <a:pPr lvl="1"/>
            <a:endParaRPr lang="nl-NL" dirty="0" smtClean="0"/>
          </a:p>
          <a:p>
            <a:pPr lvl="1"/>
            <a:r>
              <a:rPr lang="nl-NL" dirty="0" smtClean="0"/>
              <a:t>Objecten</a:t>
            </a:r>
          </a:p>
          <a:p>
            <a:pPr lvl="1"/>
            <a:r>
              <a:rPr lang="nl-NL" dirty="0" err="1" smtClean="0"/>
              <a:t>PowerShell</a:t>
            </a:r>
            <a:r>
              <a:rPr lang="nl-NL" dirty="0" smtClean="0"/>
              <a:t> Pipeline</a:t>
            </a:r>
          </a:p>
          <a:p>
            <a:pPr lvl="1"/>
            <a:endParaRPr lang="nl-NL" dirty="0" smtClean="0"/>
          </a:p>
          <a:p>
            <a:pPr lvl="1"/>
            <a:r>
              <a:rPr lang="nl-NL" dirty="0" smtClean="0"/>
              <a:t>Syntax</a:t>
            </a:r>
          </a:p>
          <a:p>
            <a:endParaRPr lang="nl-NL" dirty="0" smtClean="0"/>
          </a:p>
        </p:txBody>
      </p:sp>
    </p:spTree>
    <p:extLst>
      <p:ext uri="{BB962C8B-B14F-4D97-AF65-F5344CB8AC3E}">
        <p14:creationId xmlns:p14="http://schemas.microsoft.com/office/powerpoint/2010/main" val="2848400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Load Powershell </a:t>
            </a:r>
            <a:r>
              <a:rPr lang="nl-NL" dirty="0" err="1" smtClean="0"/>
              <a:t>examples</a:t>
            </a:r>
            <a:r>
              <a:rPr lang="nl-NL" dirty="0" smtClean="0"/>
              <a:t> </a:t>
            </a:r>
            <a:r>
              <a:rPr lang="nl-NL" dirty="0" err="1" smtClean="0"/>
              <a:t>and</a:t>
            </a:r>
            <a:r>
              <a:rPr lang="nl-NL" dirty="0" smtClean="0"/>
              <a:t> slides</a:t>
            </a:r>
            <a:endParaRPr lang="en-US" dirty="0"/>
          </a:p>
        </p:txBody>
      </p:sp>
      <p:sp>
        <p:nvSpPr>
          <p:cNvPr id="3" name="Content Placeholder 2"/>
          <p:cNvSpPr>
            <a:spLocks noGrp="1"/>
          </p:cNvSpPr>
          <p:nvPr>
            <p:ph idx="1"/>
          </p:nvPr>
        </p:nvSpPr>
        <p:spPr>
          <a:xfrm>
            <a:off x="855132" y="1196753"/>
            <a:ext cx="7831668" cy="4824536"/>
          </a:xfrm>
        </p:spPr>
        <p:txBody>
          <a:bodyPr>
            <a:normAutofit fontScale="92500" lnSpcReduction="20000"/>
          </a:bodyPr>
          <a:lstStyle/>
          <a:p>
            <a:r>
              <a:rPr lang="nl-NL" dirty="0" smtClean="0"/>
              <a:t>Download </a:t>
            </a:r>
            <a:r>
              <a:rPr lang="nl-NL" dirty="0" err="1" smtClean="0"/>
              <a:t>Examples</a:t>
            </a:r>
            <a:r>
              <a:rPr lang="nl-NL" dirty="0" smtClean="0"/>
              <a:t> </a:t>
            </a:r>
            <a:r>
              <a:rPr lang="nl-NL" dirty="0" err="1" smtClean="0"/>
              <a:t>from</a:t>
            </a:r>
            <a:r>
              <a:rPr lang="nl-NL" dirty="0" smtClean="0"/>
              <a:t>:</a:t>
            </a:r>
            <a:r>
              <a:rPr lang="nl-NL" dirty="0"/>
              <a:t/>
            </a:r>
            <a:br>
              <a:rPr lang="nl-NL" dirty="0"/>
            </a:br>
            <a:r>
              <a:rPr lang="nl-NL" dirty="0">
                <a:hlinkClick r:id="rId2"/>
              </a:rPr>
              <a:t>https://</a:t>
            </a:r>
            <a:r>
              <a:rPr lang="nl-NL" dirty="0" smtClean="0">
                <a:hlinkClick r:id="rId2"/>
              </a:rPr>
              <a:t>valid-my.sharepoint.com/personal/ben_van_zanten_valid_nl/Documents/Opleiding/PowerShell?e=5%3A296eb362ae22476a917e09d3bc26a84f</a:t>
            </a:r>
            <a:endParaRPr lang="nl-NL" dirty="0" smtClean="0"/>
          </a:p>
          <a:p>
            <a:pPr marL="0" indent="0">
              <a:buNone/>
            </a:pPr>
            <a:endParaRPr lang="nl-NL" dirty="0" smtClean="0"/>
          </a:p>
          <a:p>
            <a:r>
              <a:rPr lang="nl-NL" dirty="0" smtClean="0"/>
              <a:t>PowerShellTraining1.zip</a:t>
            </a:r>
          </a:p>
          <a:p>
            <a:r>
              <a:rPr lang="nl-NL" dirty="0" smtClean="0"/>
              <a:t>Extract</a:t>
            </a:r>
          </a:p>
          <a:p>
            <a:r>
              <a:rPr lang="nl-NL" dirty="0" smtClean="0"/>
              <a:t>Run Install-PSTModule.bat  (As administrator)</a:t>
            </a:r>
            <a:endParaRPr lang="nl-NL" dirty="0" smtClean="0"/>
          </a:p>
          <a:p>
            <a:endParaRPr lang="nl-NL" dirty="0" smtClean="0"/>
          </a:p>
          <a:p>
            <a:r>
              <a:rPr lang="nl-NL" dirty="0" smtClean="0"/>
              <a:t>ISE</a:t>
            </a:r>
            <a:endParaRPr lang="nl-NL" dirty="0" smtClean="0"/>
          </a:p>
          <a:p>
            <a:r>
              <a:rPr lang="en-US" dirty="0"/>
              <a:t>Get-Module PowershellTraining1 -</a:t>
            </a:r>
            <a:r>
              <a:rPr lang="en-US" dirty="0" err="1"/>
              <a:t>ListAvailable</a:t>
            </a:r>
            <a:endParaRPr lang="en-US" dirty="0"/>
          </a:p>
          <a:p>
            <a:r>
              <a:rPr lang="en-US" dirty="0" smtClean="0"/>
              <a:t>Import-Module PowershellTraining1</a:t>
            </a:r>
          </a:p>
          <a:p>
            <a:r>
              <a:rPr lang="nl-NL" dirty="0" smtClean="0"/>
              <a:t>Get-</a:t>
            </a:r>
            <a:r>
              <a:rPr lang="nl-NL" dirty="0" err="1" smtClean="0"/>
              <a:t>Command</a:t>
            </a:r>
            <a:r>
              <a:rPr lang="nl-NL" dirty="0" smtClean="0"/>
              <a:t> -Module PowerShellTraining1</a:t>
            </a:r>
          </a:p>
          <a:p>
            <a:endParaRPr lang="en-US" dirty="0"/>
          </a:p>
        </p:txBody>
      </p:sp>
    </p:spTree>
    <p:extLst>
      <p:ext uri="{BB962C8B-B14F-4D97-AF65-F5344CB8AC3E}">
        <p14:creationId xmlns:p14="http://schemas.microsoft.com/office/powerpoint/2010/main" val="239257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PowerShell security  (basic)</a:t>
            </a:r>
            <a:endParaRPr lang="en-US" dirty="0"/>
          </a:p>
        </p:txBody>
      </p:sp>
      <p:sp>
        <p:nvSpPr>
          <p:cNvPr id="3" name="Tijdelijke aanduiding voor inhoud 2"/>
          <p:cNvSpPr>
            <a:spLocks noGrp="1"/>
          </p:cNvSpPr>
          <p:nvPr>
            <p:ph idx="1"/>
          </p:nvPr>
        </p:nvSpPr>
        <p:spPr/>
        <p:txBody>
          <a:bodyPr>
            <a:normAutofit lnSpcReduction="10000"/>
          </a:bodyPr>
          <a:lstStyle/>
          <a:p>
            <a:r>
              <a:rPr lang="en-US" dirty="0" smtClean="0"/>
              <a:t>.ps1 </a:t>
            </a:r>
            <a:r>
              <a:rPr lang="en-US" dirty="0" err="1" smtClean="0"/>
              <a:t>powershell</a:t>
            </a:r>
            <a:r>
              <a:rPr lang="en-US" dirty="0" smtClean="0"/>
              <a:t> </a:t>
            </a:r>
            <a:r>
              <a:rPr lang="en-US" dirty="0" err="1" smtClean="0"/>
              <a:t>bestanden</a:t>
            </a:r>
            <a:r>
              <a:rPr lang="en-US" dirty="0" smtClean="0"/>
              <a:t> </a:t>
            </a:r>
            <a:r>
              <a:rPr lang="en-US" dirty="0" err="1" smtClean="0"/>
              <a:t>associatie</a:t>
            </a:r>
            <a:r>
              <a:rPr lang="en-US" dirty="0" smtClean="0"/>
              <a:t>: Notepad</a:t>
            </a:r>
          </a:p>
          <a:p>
            <a:pPr lvl="1"/>
            <a:r>
              <a:rPr lang="en-US" dirty="0" smtClean="0"/>
              <a:t>( .</a:t>
            </a:r>
            <a:r>
              <a:rPr lang="en-US" dirty="0" err="1" smtClean="0"/>
              <a:t>vbs</a:t>
            </a:r>
            <a:r>
              <a:rPr lang="en-US" dirty="0" smtClean="0"/>
              <a:t> -&gt; run </a:t>
            </a:r>
            <a:r>
              <a:rPr lang="en-US" dirty="0" err="1" smtClean="0"/>
              <a:t>mbv</a:t>
            </a:r>
            <a:r>
              <a:rPr lang="en-US" dirty="0" smtClean="0"/>
              <a:t> </a:t>
            </a:r>
            <a:r>
              <a:rPr lang="en-US" dirty="0" err="1" smtClean="0"/>
              <a:t>Wscript</a:t>
            </a:r>
            <a:r>
              <a:rPr lang="en-US" dirty="0" smtClean="0"/>
              <a:t>, .bat/.</a:t>
            </a:r>
            <a:r>
              <a:rPr lang="en-US" dirty="0" err="1" smtClean="0"/>
              <a:t>cmd</a:t>
            </a:r>
            <a:r>
              <a:rPr lang="en-US" dirty="0" smtClean="0"/>
              <a:t> -&gt; run with CMD)</a:t>
            </a:r>
          </a:p>
          <a:p>
            <a:pPr lvl="1"/>
            <a:r>
              <a:rPr lang="en-US" dirty="0" smtClean="0"/>
              <a:t>VERANDER DIT NIET</a:t>
            </a:r>
          </a:p>
          <a:p>
            <a:r>
              <a:rPr lang="en-US" dirty="0" err="1" smtClean="0"/>
              <a:t>ExecutionPolicy</a:t>
            </a:r>
            <a:endParaRPr lang="en-US" dirty="0" smtClean="0"/>
          </a:p>
          <a:p>
            <a:pPr lvl="1"/>
            <a:r>
              <a:rPr lang="en-US" dirty="0" smtClean="0"/>
              <a:t>(signed) Scripts can / cannot run   - </a:t>
            </a:r>
            <a:r>
              <a:rPr lang="en-US" dirty="0" err="1" smtClean="0"/>
              <a:t>zie</a:t>
            </a:r>
            <a:r>
              <a:rPr lang="en-US" dirty="0" smtClean="0"/>
              <a:t> </a:t>
            </a:r>
            <a:r>
              <a:rPr lang="en-US" dirty="0" err="1" smtClean="0"/>
              <a:t>volgende</a:t>
            </a:r>
            <a:r>
              <a:rPr lang="en-US" dirty="0" smtClean="0"/>
              <a:t> slide</a:t>
            </a:r>
          </a:p>
          <a:p>
            <a:r>
              <a:rPr lang="en-US" dirty="0" smtClean="0"/>
              <a:t>Scripts in current folder don’t run</a:t>
            </a:r>
          </a:p>
          <a:p>
            <a:pPr lvl="1"/>
            <a:r>
              <a:rPr lang="en-US" dirty="0" smtClean="0"/>
              <a:t>Use  .\  invocation, or full path </a:t>
            </a:r>
          </a:p>
          <a:p>
            <a:pPr lvl="2"/>
            <a:r>
              <a:rPr lang="en-US" dirty="0" smtClean="0"/>
              <a:t>Echo ‘ “Hello World” ‘ &gt; C:\Temp\RunMe.ps1</a:t>
            </a:r>
          </a:p>
          <a:p>
            <a:pPr lvl="2"/>
            <a:r>
              <a:rPr lang="en-US" dirty="0" smtClean="0"/>
              <a:t>.\RunMe.ps1</a:t>
            </a:r>
          </a:p>
          <a:p>
            <a:pPr lvl="2"/>
            <a:r>
              <a:rPr lang="en-US" dirty="0" smtClean="0"/>
              <a:t>C:\Temp\RunMe.ps1</a:t>
            </a:r>
          </a:p>
          <a:p>
            <a:r>
              <a:rPr lang="en-US" dirty="0" smtClean="0"/>
              <a:t>UAC User Account Control</a:t>
            </a:r>
          </a:p>
          <a:p>
            <a:pPr lvl="1"/>
            <a:r>
              <a:rPr lang="en-US" dirty="0" smtClean="0"/>
              <a:t>Run </a:t>
            </a:r>
            <a:r>
              <a:rPr lang="en-US" dirty="0" err="1" smtClean="0"/>
              <a:t>powershell</a:t>
            </a:r>
            <a:r>
              <a:rPr lang="en-US" dirty="0" smtClean="0"/>
              <a:t> / scripts with Run As Administrator</a:t>
            </a:r>
          </a:p>
          <a:p>
            <a:endParaRPr lang="en-US" dirty="0"/>
          </a:p>
        </p:txBody>
      </p:sp>
    </p:spTree>
    <p:extLst>
      <p:ext uri="{BB962C8B-B14F-4D97-AF65-F5344CB8AC3E}">
        <p14:creationId xmlns:p14="http://schemas.microsoft.com/office/powerpoint/2010/main" val="260720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PowerShell </a:t>
            </a:r>
            <a:r>
              <a:rPr lang="en-US" dirty="0" err="1" smtClean="0"/>
              <a:t>ExecutionPolicy</a:t>
            </a:r>
            <a:endParaRPr lang="en-US" dirty="0"/>
          </a:p>
        </p:txBody>
      </p:sp>
      <p:sp>
        <p:nvSpPr>
          <p:cNvPr id="3" name="Tijdelijke aanduiding voor inhoud 2"/>
          <p:cNvSpPr>
            <a:spLocks noGrp="1"/>
          </p:cNvSpPr>
          <p:nvPr>
            <p:ph idx="1"/>
          </p:nvPr>
        </p:nvSpPr>
        <p:spPr/>
        <p:txBody>
          <a:bodyPr/>
          <a:lstStyle/>
          <a:p>
            <a:r>
              <a:rPr lang="en-US" dirty="0"/>
              <a:t>Get-</a:t>
            </a:r>
            <a:r>
              <a:rPr lang="en-US" dirty="0" err="1"/>
              <a:t>ExecutionPolicy</a:t>
            </a:r>
            <a:r>
              <a:rPr lang="en-US" dirty="0"/>
              <a:t> -List | </a:t>
            </a:r>
            <a:r>
              <a:rPr lang="en-US" dirty="0" err="1"/>
              <a:t>ft</a:t>
            </a:r>
            <a:r>
              <a:rPr lang="en-US" dirty="0"/>
              <a:t> </a:t>
            </a:r>
            <a:r>
              <a:rPr lang="en-US" dirty="0" smtClean="0"/>
              <a:t>-</a:t>
            </a:r>
            <a:r>
              <a:rPr lang="en-US" dirty="0" err="1" smtClean="0"/>
              <a:t>AutoSize</a:t>
            </a:r>
            <a:endParaRPr lang="en-US" dirty="0" smtClean="0"/>
          </a:p>
          <a:p>
            <a:r>
              <a:rPr lang="en-US" dirty="0" smtClean="0"/>
              <a:t>Set-</a:t>
            </a:r>
            <a:r>
              <a:rPr lang="en-US" dirty="0" err="1" smtClean="0"/>
              <a:t>ExecutionPolicy</a:t>
            </a:r>
            <a:r>
              <a:rPr lang="en-US" dirty="0" smtClean="0"/>
              <a:t>   (</a:t>
            </a:r>
            <a:r>
              <a:rPr lang="en-US" dirty="0" err="1" smtClean="0"/>
              <a:t>rechten</a:t>
            </a:r>
            <a:r>
              <a:rPr lang="en-US" dirty="0" smtClean="0"/>
              <a:t> </a:t>
            </a:r>
            <a:r>
              <a:rPr lang="en-US" dirty="0" err="1" smtClean="0"/>
              <a:t>nodig</a:t>
            </a:r>
            <a:r>
              <a:rPr lang="en-US" dirty="0" smtClean="0"/>
              <a:t>)</a:t>
            </a:r>
          </a:p>
          <a:p>
            <a:r>
              <a:rPr lang="en-US" dirty="0"/>
              <a:t>Set-</a:t>
            </a:r>
            <a:r>
              <a:rPr lang="en-US" dirty="0" err="1"/>
              <a:t>ExecutionPolicy</a:t>
            </a:r>
            <a:r>
              <a:rPr lang="en-US" dirty="0"/>
              <a:t> Bypass -Scope Process</a:t>
            </a:r>
            <a:endParaRPr lang="en-US" dirty="0" smtClean="0"/>
          </a:p>
          <a:p>
            <a:endParaRPr lang="en-US" dirty="0" smtClean="0"/>
          </a:p>
          <a:p>
            <a:endParaRPr lang="en-US" dirty="0"/>
          </a:p>
        </p:txBody>
      </p:sp>
      <p:graphicFrame>
        <p:nvGraphicFramePr>
          <p:cNvPr id="4" name="Tabel 3"/>
          <p:cNvGraphicFramePr>
            <a:graphicFrameLocks noGrp="1"/>
          </p:cNvGraphicFramePr>
          <p:nvPr>
            <p:extLst>
              <p:ext uri="{D42A27DB-BD31-4B8C-83A1-F6EECF244321}">
                <p14:modId xmlns:p14="http://schemas.microsoft.com/office/powerpoint/2010/main" val="593549679"/>
              </p:ext>
            </p:extLst>
          </p:nvPr>
        </p:nvGraphicFramePr>
        <p:xfrm>
          <a:off x="611560" y="3645024"/>
          <a:ext cx="7632849" cy="2494280"/>
        </p:xfrm>
        <a:graphic>
          <a:graphicData uri="http://schemas.openxmlformats.org/drawingml/2006/table">
            <a:tbl>
              <a:tblPr firstRow="1" bandRow="1">
                <a:tableStyleId>{5C22544A-7EE6-4342-B048-85BDC9FD1C3A}</a:tableStyleId>
              </a:tblPr>
              <a:tblGrid>
                <a:gridCol w="1728192"/>
                <a:gridCol w="3360374"/>
                <a:gridCol w="2544283"/>
              </a:tblGrid>
              <a:tr h="370840">
                <a:tc>
                  <a:txBody>
                    <a:bodyPr/>
                    <a:lstStyle/>
                    <a:p>
                      <a:r>
                        <a:rPr lang="en-US" dirty="0" err="1" smtClean="0"/>
                        <a:t>ExecutionPolicy</a:t>
                      </a:r>
                      <a:endParaRPr lang="en-US" dirty="0"/>
                    </a:p>
                  </a:txBody>
                  <a:tcPr/>
                </a:tc>
                <a:tc>
                  <a:txBody>
                    <a:bodyPr/>
                    <a:lstStyle/>
                    <a:p>
                      <a:endParaRPr lang="en-US" dirty="0"/>
                    </a:p>
                  </a:txBody>
                  <a:tcPr/>
                </a:tc>
                <a:tc>
                  <a:txBody>
                    <a:bodyPr/>
                    <a:lstStyle/>
                    <a:p>
                      <a:endParaRPr lang="en-US"/>
                    </a:p>
                  </a:txBody>
                  <a:tcPr/>
                </a:tc>
              </a:tr>
              <a:tr h="370840">
                <a:tc>
                  <a:txBody>
                    <a:bodyPr/>
                    <a:lstStyle/>
                    <a:p>
                      <a:r>
                        <a:rPr lang="en-US" dirty="0" smtClean="0"/>
                        <a:t>Restricted</a:t>
                      </a:r>
                      <a:endParaRPr lang="en-US" dirty="0"/>
                    </a:p>
                  </a:txBody>
                  <a:tcPr/>
                </a:tc>
                <a:tc>
                  <a:txBody>
                    <a:bodyPr/>
                    <a:lstStyle/>
                    <a:p>
                      <a:r>
                        <a:rPr lang="en-US" dirty="0" smtClean="0"/>
                        <a:t>No script can run</a:t>
                      </a:r>
                      <a:endParaRPr lang="en-US" dirty="0"/>
                    </a:p>
                  </a:txBody>
                  <a:tcPr/>
                </a:tc>
                <a:tc>
                  <a:txBody>
                    <a:bodyPr/>
                    <a:lstStyle/>
                    <a:p>
                      <a:r>
                        <a:rPr lang="en-US" dirty="0" err="1" smtClean="0"/>
                        <a:t>Orig</a:t>
                      </a:r>
                      <a:r>
                        <a:rPr lang="en-US" dirty="0" smtClean="0"/>
                        <a:t> default</a:t>
                      </a:r>
                      <a:endParaRPr lang="en-US" dirty="0"/>
                    </a:p>
                  </a:txBody>
                  <a:tcPr/>
                </a:tc>
              </a:tr>
              <a:tr h="370840">
                <a:tc>
                  <a:txBody>
                    <a:bodyPr/>
                    <a:lstStyle/>
                    <a:p>
                      <a:r>
                        <a:rPr lang="en-US" dirty="0" err="1" smtClean="0"/>
                        <a:t>AllSigned</a:t>
                      </a:r>
                      <a:endParaRPr lang="en-US" dirty="0"/>
                    </a:p>
                  </a:txBody>
                  <a:tcPr/>
                </a:tc>
                <a:tc>
                  <a:txBody>
                    <a:bodyPr/>
                    <a:lstStyle/>
                    <a:p>
                      <a:r>
                        <a:rPr lang="en-US" dirty="0" smtClean="0"/>
                        <a:t>Only digital signed scripts</a:t>
                      </a:r>
                      <a:endParaRPr lang="en-US" dirty="0"/>
                    </a:p>
                  </a:txBody>
                  <a:tcPr/>
                </a:tc>
                <a:tc>
                  <a:txBody>
                    <a:bodyPr/>
                    <a:lstStyle/>
                    <a:p>
                      <a:endParaRPr lang="en-US" dirty="0"/>
                    </a:p>
                  </a:txBody>
                  <a:tcPr/>
                </a:tc>
              </a:tr>
              <a:tr h="370840">
                <a:tc>
                  <a:txBody>
                    <a:bodyPr/>
                    <a:lstStyle/>
                    <a:p>
                      <a:r>
                        <a:rPr lang="en-US" dirty="0" err="1" smtClean="0"/>
                        <a:t>RemoteSigned</a:t>
                      </a:r>
                      <a:endParaRPr lang="en-US" dirty="0"/>
                    </a:p>
                  </a:txBody>
                  <a:tcPr/>
                </a:tc>
                <a:tc>
                  <a:txBody>
                    <a:bodyPr/>
                    <a:lstStyle/>
                    <a:p>
                      <a:r>
                        <a:rPr lang="en-US" dirty="0" smtClean="0"/>
                        <a:t>Local scripts run, downloaded / remote(UNC) scripts don’t</a:t>
                      </a:r>
                      <a:endParaRPr lang="en-US" dirty="0"/>
                    </a:p>
                  </a:txBody>
                  <a:tcPr/>
                </a:tc>
                <a:tc>
                  <a:txBody>
                    <a:bodyPr/>
                    <a:lstStyle/>
                    <a:p>
                      <a:r>
                        <a:rPr lang="nl-NL" dirty="0" smtClean="0"/>
                        <a:t>(default WS2012R2)</a:t>
                      </a:r>
                      <a:endParaRPr lang="en-US" dirty="0"/>
                    </a:p>
                  </a:txBody>
                  <a:tcPr/>
                </a:tc>
              </a:tr>
              <a:tr h="370840">
                <a:tc>
                  <a:txBody>
                    <a:bodyPr/>
                    <a:lstStyle/>
                    <a:p>
                      <a:r>
                        <a:rPr lang="en-US" dirty="0" smtClean="0"/>
                        <a:t>Unrestricted</a:t>
                      </a:r>
                      <a:endParaRPr lang="en-US" dirty="0"/>
                    </a:p>
                  </a:txBody>
                  <a:tcPr/>
                </a:tc>
                <a:tc>
                  <a:txBody>
                    <a:bodyPr/>
                    <a:lstStyle/>
                    <a:p>
                      <a:r>
                        <a:rPr lang="en-US" dirty="0" smtClean="0"/>
                        <a:t>All scripts can run</a:t>
                      </a:r>
                      <a:endParaRPr lang="en-US" dirty="0"/>
                    </a:p>
                  </a:txBody>
                  <a:tcPr/>
                </a:tc>
                <a:tc>
                  <a:txBody>
                    <a:bodyPr/>
                    <a:lstStyle/>
                    <a:p>
                      <a:r>
                        <a:rPr lang="en-US" dirty="0" smtClean="0"/>
                        <a:t>(warning in W8)</a:t>
                      </a:r>
                      <a:endParaRPr lang="en-US" dirty="0"/>
                    </a:p>
                  </a:txBody>
                  <a:tcPr/>
                </a:tc>
              </a:tr>
              <a:tr h="370840">
                <a:tc>
                  <a:txBody>
                    <a:bodyPr/>
                    <a:lstStyle/>
                    <a:p>
                      <a:r>
                        <a:rPr lang="en-US" dirty="0" err="1" smtClean="0"/>
                        <a:t>ByPass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All scripts can run</a:t>
                      </a:r>
                    </a:p>
                  </a:txBody>
                  <a:tcPr/>
                </a:tc>
                <a:tc>
                  <a:txBody>
                    <a:bodyPr/>
                    <a:lstStyle/>
                    <a:p>
                      <a:endParaRPr lang="en-US" dirty="0"/>
                    </a:p>
                  </a:txBody>
                  <a:tcPr/>
                </a:tc>
              </a:tr>
            </a:tbl>
          </a:graphicData>
        </a:graphic>
      </p:graphicFrame>
    </p:spTree>
    <p:extLst>
      <p:ext uri="{BB962C8B-B14F-4D97-AF65-F5344CB8AC3E}">
        <p14:creationId xmlns:p14="http://schemas.microsoft.com/office/powerpoint/2010/main" val="66969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Valid PPT thema Definitief">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6211E93D-B54D-4E3C-B99B-31C1CCDD093D}" vid="{19B7E4A1-4AD0-4D71-B9C4-226D187690C3}"/>
    </a:ext>
  </a:extLst>
</a:theme>
</file>

<file path=ppt/theme/theme2.xml><?xml version="1.0" encoding="utf-8"?>
<a:theme xmlns:a="http://schemas.openxmlformats.org/drawingml/2006/main" name="blank">
  <a:themeElements>
    <a:clrScheme name="Aangepast 1">
      <a:dk1>
        <a:sysClr val="windowText" lastClr="000000"/>
      </a:dk1>
      <a:lt1>
        <a:sysClr val="window" lastClr="FFFFFF"/>
      </a:lt1>
      <a:dk2>
        <a:srgbClr val="1F497D"/>
      </a:dk2>
      <a:lt2>
        <a:srgbClr val="EEECE1"/>
      </a:lt2>
      <a:accent1>
        <a:srgbClr val="2D4B97"/>
      </a:accent1>
      <a:accent2>
        <a:srgbClr val="6EB5E3"/>
      </a:accent2>
      <a:accent3>
        <a:srgbClr val="BCDAD1"/>
      </a:accent3>
      <a:accent4>
        <a:srgbClr val="326194"/>
      </a:accent4>
      <a:accent5>
        <a:srgbClr val="93C5BA"/>
      </a:accent5>
      <a:accent6>
        <a:srgbClr val="1D2E56"/>
      </a:accent6>
      <a:hlink>
        <a:srgbClr val="0051B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6211E93D-B54D-4E3C-B99B-31C1CCDD093D}" vid="{B016A97D-6B25-465E-8480-BB6259A27D4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C90E308B6BDC4CBF0E0D15955E5FDB" ma:contentTypeVersion="1" ma:contentTypeDescription="Een nieuw document maken." ma:contentTypeScope="" ma:versionID="2cc7d95f88db3e96c480c85de7b00417">
  <xsd:schema xmlns:xsd="http://www.w3.org/2001/XMLSchema" xmlns:xs="http://www.w3.org/2001/XMLSchema" xmlns:p="http://schemas.microsoft.com/office/2006/metadata/properties" xmlns:ns1="http://schemas.microsoft.com/sharepoint/v3" targetNamespace="http://schemas.microsoft.com/office/2006/metadata/properties" ma:root="true" ma:fieldsID="7fb4798676da2cc8c25871139221f723"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Begindatum van de planning" ma:description="Geplande begindatum is een sitekolom die door de publicatiefunctie gemaakt wordt. Het wordt gebruikt om een specifieke datum en tijd op te geven waarop de pagina voor het eerst verschijnt voor sitebezoekers." ma:internalName="PublishingStartDate">
      <xsd:simpleType>
        <xsd:restriction base="dms:Unknown"/>
      </xsd:simpleType>
    </xsd:element>
    <xsd:element name="PublishingExpirationDate" ma:index="9" nillable="true" ma:displayName="Einddatum van de planning" ma:description="Geplande einddatum is een sitekolom die door de publicatiefunctie gemaakt wordt. Het wordt gebruikt om een specifieke datum en tijd op te geven waarop de pagina niet langer verschijnt voor sitebezoeke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CEFE8C-394D-4614-9864-8B5C90CCE5A2}">
  <ds:schemaRefs>
    <ds:schemaRef ds:uri="http://schemas.microsoft.com/sharepoint/v3/contenttype/forms"/>
  </ds:schemaRefs>
</ds:datastoreItem>
</file>

<file path=customXml/itemProps2.xml><?xml version="1.0" encoding="utf-8"?>
<ds:datastoreItem xmlns:ds="http://schemas.openxmlformats.org/officeDocument/2006/customXml" ds:itemID="{37ECB735-75E3-4AC3-9F4B-12F9D0A2D9DB}">
  <ds:schemaRefs>
    <ds:schemaRef ds:uri="http://purl.org/dc/elements/1.1/"/>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schemas.microsoft.com/office/2006/documentManagement/types"/>
    <ds:schemaRef ds:uri="http://schemas.microsoft.com/sharepoint/v3"/>
    <ds:schemaRef ds:uri="http://www.w3.org/XML/1998/namespace"/>
    <ds:schemaRef ds:uri="http://purl.org/dc/terms/"/>
  </ds:schemaRefs>
</ds:datastoreItem>
</file>

<file path=customXml/itemProps3.xml><?xml version="1.0" encoding="utf-8"?>
<ds:datastoreItem xmlns:ds="http://schemas.openxmlformats.org/officeDocument/2006/customXml" ds:itemID="{E3FA6F0F-8E13-430B-AB6A-72EE6C9AAB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5804</TotalTime>
  <Words>3568</Words>
  <Application>Microsoft Office PowerPoint</Application>
  <PresentationFormat>On-screen Show (4:3)</PresentationFormat>
  <Paragraphs>678</Paragraphs>
  <Slides>53</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53</vt:i4>
      </vt:variant>
    </vt:vector>
  </HeadingPairs>
  <TitlesOfParts>
    <vt:vector size="59" baseType="lpstr">
      <vt:lpstr>Arial</vt:lpstr>
      <vt:lpstr>Calibri</vt:lpstr>
      <vt:lpstr>Lucida Console</vt:lpstr>
      <vt:lpstr>Wingdings</vt:lpstr>
      <vt:lpstr>Valid PPT thema Definitief</vt:lpstr>
      <vt:lpstr>blank</vt:lpstr>
      <vt:lpstr>PowerShell Een introductie - 2</vt:lpstr>
      <vt:lpstr>PowerShell training - Agenda</vt:lpstr>
      <vt:lpstr>L1 Basis introductie</vt:lpstr>
      <vt:lpstr>Get-Started  -Recap De 4 enige commando’s die je moet kennen</vt:lpstr>
      <vt:lpstr>Get-Started Andere veelgebruikte commando’s</vt:lpstr>
      <vt:lpstr>L2 Introductie - continued</vt:lpstr>
      <vt:lpstr>Load Powershell examples and slides</vt:lpstr>
      <vt:lpstr>PowerShell security  (basic)</vt:lpstr>
      <vt:lpstr>PowerShell ExecutionPolicy</vt:lpstr>
      <vt:lpstr>Bypassing ExecutionPolicy</vt:lpstr>
      <vt:lpstr>LAB : PowerShell security</vt:lpstr>
      <vt:lpstr>PowerShell default file extensies </vt:lpstr>
      <vt:lpstr>PowerShell Paradigm</vt:lpstr>
      <vt:lpstr>Objecten</vt:lpstr>
      <vt:lpstr>Object (definitie)</vt:lpstr>
      <vt:lpstr>PowerShell pipeline</vt:lpstr>
      <vt:lpstr>Where-Object</vt:lpstr>
      <vt:lpstr>Select-Object</vt:lpstr>
      <vt:lpstr>Sort-Object</vt:lpstr>
      <vt:lpstr>Group-Object</vt:lpstr>
      <vt:lpstr>Measure-Object</vt:lpstr>
      <vt:lpstr>Foreach-Object  cmdlet</vt:lpstr>
      <vt:lpstr>Foreach-Object  enumerator</vt:lpstr>
      <vt:lpstr>Pipeline performance</vt:lpstr>
      <vt:lpstr>LAB</vt:lpstr>
      <vt:lpstr>PowerShell syntax – Data types</vt:lpstr>
      <vt:lpstr>PowerShell syntax – About_arrays</vt:lpstr>
      <vt:lpstr>PowerShell syntax – About_operators</vt:lpstr>
      <vt:lpstr>Powershell syntax - about_Arithmetic_Operators</vt:lpstr>
      <vt:lpstr>OPERATOR PRECEDENCE</vt:lpstr>
      <vt:lpstr>Powershell syntax - about_Assignment_Operators</vt:lpstr>
      <vt:lpstr>PowerShell syntax – about_Comparison_Operators</vt:lpstr>
      <vt:lpstr>PowerShell syntax – about_Logical_Operators</vt:lpstr>
      <vt:lpstr>PowerShell syntax – about_Redirection</vt:lpstr>
      <vt:lpstr>PowerShell syntax – about_Split</vt:lpstr>
      <vt:lpstr>Split and join</vt:lpstr>
      <vt:lpstr>PowerShell syntax – about_Type_Operators</vt:lpstr>
      <vt:lpstr>PowerShell syntax – Unary operators</vt:lpstr>
      <vt:lpstr>PowerShell syntax – special operators  @</vt:lpstr>
      <vt:lpstr>PowerShell syntax – special operators  &amp;</vt:lpstr>
      <vt:lpstr>PowerShell syntax – special operators  [ ]</vt:lpstr>
      <vt:lpstr>Cast operator links of rechts van assignment?</vt:lpstr>
      <vt:lpstr>PowerShell syntax – special operators  [ ]</vt:lpstr>
      <vt:lpstr>PowerShell syntax – special operators  ,</vt:lpstr>
      <vt:lpstr>PowerShell syntax – special operators  .</vt:lpstr>
      <vt:lpstr>PowerShell syntax – special operators  .</vt:lpstr>
      <vt:lpstr>PowerShell syntax – special operators  -f</vt:lpstr>
      <vt:lpstr>PowerShell syntax – special operators  |</vt:lpstr>
      <vt:lpstr>PowerShell syntax – special operators  ..</vt:lpstr>
      <vt:lpstr>PowerShell syntax – special operators  ::</vt:lpstr>
      <vt:lpstr>PowerShell syntax – special operators  $ ( )</vt:lpstr>
      <vt:lpstr>HUISWERK</vt:lpstr>
      <vt:lpstr>Vragen</vt:lpstr>
    </vt:vector>
  </TitlesOfParts>
  <Company>Valid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 - Avatar Valid - Solutions</dc:title>
  <dc:creator>Bob Pelkman</dc:creator>
  <cp:lastModifiedBy>Ben van Zanten</cp:lastModifiedBy>
  <cp:revision>184</cp:revision>
  <dcterms:created xsi:type="dcterms:W3CDTF">2014-12-12T12:16:55Z</dcterms:created>
  <dcterms:modified xsi:type="dcterms:W3CDTF">2016-04-22T10:12:38Z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0x01010044C90E308B6BDC4CBF0E0D15955E5FDB</vt:lpwstr>
  </property>
</Properties>
</file>