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4"/>
    <p:sldMasterId id="2147483685" r:id="rId5"/>
  </p:sldMasterIdLst>
  <p:notesMasterIdLst>
    <p:notesMasterId r:id="rId33"/>
  </p:notesMasterIdLst>
  <p:sldIdLst>
    <p:sldId id="256" r:id="rId6"/>
    <p:sldId id="257" r:id="rId7"/>
    <p:sldId id="319" r:id="rId8"/>
    <p:sldId id="325" r:id="rId9"/>
    <p:sldId id="321" r:id="rId10"/>
    <p:sldId id="322" r:id="rId11"/>
    <p:sldId id="323" r:id="rId12"/>
    <p:sldId id="324" r:id="rId13"/>
    <p:sldId id="347" r:id="rId14"/>
    <p:sldId id="320" r:id="rId15"/>
    <p:sldId id="328" r:id="rId16"/>
    <p:sldId id="329" r:id="rId17"/>
    <p:sldId id="331" r:id="rId18"/>
    <p:sldId id="332" r:id="rId19"/>
    <p:sldId id="330" r:id="rId20"/>
    <p:sldId id="333" r:id="rId21"/>
    <p:sldId id="334" r:id="rId22"/>
    <p:sldId id="335" r:id="rId23"/>
    <p:sldId id="344" r:id="rId24"/>
    <p:sldId id="337" r:id="rId25"/>
    <p:sldId id="338" r:id="rId26"/>
    <p:sldId id="339" r:id="rId27"/>
    <p:sldId id="342" r:id="rId28"/>
    <p:sldId id="348" r:id="rId29"/>
    <p:sldId id="346" r:id="rId30"/>
    <p:sldId id="341" r:id="rId31"/>
    <p:sldId id="343" r:id="rId32"/>
  </p:sldIdLst>
  <p:sldSz cx="9144000" cy="6858000" type="screen4x3"/>
  <p:notesSz cx="6765925" cy="98679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66" autoAdjust="0"/>
    <p:restoredTop sz="93110" autoAdjust="0"/>
  </p:normalViewPr>
  <p:slideViewPr>
    <p:cSldViewPr>
      <p:cViewPr varScale="1">
        <p:scale>
          <a:sx n="86" d="100"/>
          <a:sy n="86" d="100"/>
        </p:scale>
        <p:origin x="120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21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32225" y="0"/>
            <a:ext cx="2932113" cy="495300"/>
          </a:xfrm>
          <a:prstGeom prst="rect">
            <a:avLst/>
          </a:prstGeom>
        </p:spPr>
        <p:txBody>
          <a:bodyPr vert="horz" lIns="91440" tIns="45720" rIns="91440" bIns="45720" rtlCol="0"/>
          <a:lstStyle>
            <a:lvl1pPr algn="r">
              <a:defRPr sz="1200"/>
            </a:lvl1pPr>
          </a:lstStyle>
          <a:p>
            <a:fld id="{9D85C8A3-1E8F-410B-B74B-2583E2BD2EBF}" type="datetimeFigureOut">
              <a:rPr lang="en-US" smtClean="0"/>
              <a:t>4/1/2015</a:t>
            </a:fld>
            <a:endParaRPr lang="en-US"/>
          </a:p>
        </p:txBody>
      </p:sp>
      <p:sp>
        <p:nvSpPr>
          <p:cNvPr id="4" name="Slide Image Placeholder 3"/>
          <p:cNvSpPr>
            <a:spLocks noGrp="1" noRot="1" noChangeAspect="1"/>
          </p:cNvSpPr>
          <p:nvPr>
            <p:ph type="sldImg" idx="2"/>
          </p:nvPr>
        </p:nvSpPr>
        <p:spPr>
          <a:xfrm>
            <a:off x="1162050" y="1233488"/>
            <a:ext cx="4441825"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275" y="4748213"/>
            <a:ext cx="5413375" cy="38862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2600"/>
            <a:ext cx="29321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32225" y="9372600"/>
            <a:ext cx="2932113" cy="495300"/>
          </a:xfrm>
          <a:prstGeom prst="rect">
            <a:avLst/>
          </a:prstGeom>
        </p:spPr>
        <p:txBody>
          <a:bodyPr vert="horz" lIns="91440" tIns="45720" rIns="91440" bIns="45720" rtlCol="0" anchor="b"/>
          <a:lstStyle>
            <a:lvl1pPr algn="r">
              <a:defRPr sz="1200"/>
            </a:lvl1pPr>
          </a:lstStyle>
          <a:p>
            <a:fld id="{F1463D86-A040-4EDA-B867-1B44CB019027}" type="slidenum">
              <a:rPr lang="en-US" smtClean="0"/>
              <a:t>‹#›</a:t>
            </a:fld>
            <a:endParaRPr lang="en-US"/>
          </a:p>
        </p:txBody>
      </p:sp>
    </p:spTree>
    <p:extLst>
      <p:ext uri="{BB962C8B-B14F-4D97-AF65-F5344CB8AC3E}">
        <p14:creationId xmlns:p14="http://schemas.microsoft.com/office/powerpoint/2010/main" val="947257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63D86-A040-4EDA-B867-1B44CB019027}" type="slidenum">
              <a:rPr lang="en-US" smtClean="0"/>
              <a:t>24</a:t>
            </a:fld>
            <a:endParaRPr lang="en-US"/>
          </a:p>
        </p:txBody>
      </p:sp>
    </p:spTree>
    <p:extLst>
      <p:ext uri="{BB962C8B-B14F-4D97-AF65-F5344CB8AC3E}">
        <p14:creationId xmlns:p14="http://schemas.microsoft.com/office/powerpoint/2010/main" val="31486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685800" y="2406312"/>
            <a:ext cx="7772400" cy="1470025"/>
          </a:xfrm>
          <a:prstGeom prst="rect">
            <a:avLst/>
          </a:prstGeom>
        </p:spPr>
        <p:txBody>
          <a:bodyPr/>
          <a:lstStyle>
            <a:lvl1pPr>
              <a:defRPr>
                <a:solidFill>
                  <a:schemeClr val="bg1"/>
                </a:solidFill>
              </a:defRPr>
            </a:lvl1pPr>
          </a:lstStyle>
          <a:p>
            <a:r>
              <a:rPr lang="en-US" dirty="0" smtClean="0"/>
              <a:t>TITEL VAN DE PRESENTATIE</a:t>
            </a:r>
            <a:endParaRPr lang="nl-NL" dirty="0"/>
          </a:p>
        </p:txBody>
      </p:sp>
      <p:sp>
        <p:nvSpPr>
          <p:cNvPr id="5" name="Subtitle 2"/>
          <p:cNvSpPr>
            <a:spLocks noGrp="1"/>
          </p:cNvSpPr>
          <p:nvPr>
            <p:ph type="subTitle" idx="1" hasCustomPrompt="1"/>
          </p:nvPr>
        </p:nvSpPr>
        <p:spPr>
          <a:xfrm>
            <a:off x="1371600" y="3138328"/>
            <a:ext cx="6400800" cy="1752600"/>
          </a:xfrm>
          <a:prstGeom prst="rect">
            <a:avLst/>
          </a:prstGeom>
        </p:spPr>
        <p:txBody>
          <a:bodyPr>
            <a:normAutofit/>
          </a:bodyPr>
          <a:lstStyle>
            <a:lvl1pPr marL="0" indent="0" algn="ct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latin typeface="+mj-lt"/>
              </a:rPr>
              <a:t>DATUM EN LOCATIE</a:t>
            </a:r>
            <a:endParaRPr lang="nl-NL" dirty="0"/>
          </a:p>
        </p:txBody>
      </p:sp>
    </p:spTree>
    <p:extLst>
      <p:ext uri="{BB962C8B-B14F-4D97-AF65-F5344CB8AC3E}">
        <p14:creationId xmlns:p14="http://schemas.microsoft.com/office/powerpoint/2010/main" val="183635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B3050731-14B5-4775-89AE-1874CDC10C6C}" type="datetime1">
              <a:rPr lang="nl-NL" smtClean="0"/>
              <a:t>1-4-2015</a:t>
            </a:fld>
            <a:endParaRPr lang="nl-NL"/>
          </a:p>
        </p:txBody>
      </p:sp>
      <p:sp>
        <p:nvSpPr>
          <p:cNvPr id="9" name="Footer Placeholder 8"/>
          <p:cNvSpPr>
            <a:spLocks noGrp="1"/>
          </p:cNvSpPr>
          <p:nvPr>
            <p:ph type="ftr" sz="quarter" idx="11"/>
          </p:nvPr>
        </p:nvSpPr>
        <p:spPr/>
        <p:txBody>
          <a:bodyPr/>
          <a:lstStyle/>
          <a:p>
            <a:endParaRPr lang="nl-NL"/>
          </a:p>
        </p:txBody>
      </p:sp>
      <p:sp>
        <p:nvSpPr>
          <p:cNvPr id="10" name="Slide Number Placeholder 9"/>
          <p:cNvSpPr>
            <a:spLocks noGrp="1"/>
          </p:cNvSpPr>
          <p:nvPr>
            <p:ph type="sldNum" sz="quarter" idx="12"/>
          </p:nvPr>
        </p:nvSpPr>
        <p:spPr/>
        <p:txBody>
          <a:bodyPr/>
          <a:lstStyle/>
          <a:p>
            <a:fld id="{ACFCEC01-6D95-4CF7-BF53-551A01AB9FF4}" type="slidenum">
              <a:rPr lang="nl-NL" smtClean="0"/>
              <a:t>‹#›</a:t>
            </a:fld>
            <a:endParaRPr lang="nl-NL"/>
          </a:p>
        </p:txBody>
      </p:sp>
    </p:spTree>
    <p:extLst>
      <p:ext uri="{BB962C8B-B14F-4D97-AF65-F5344CB8AC3E}">
        <p14:creationId xmlns:p14="http://schemas.microsoft.com/office/powerpoint/2010/main" val="151833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en-US" dirty="0" smtClean="0"/>
              <a:t>CLICK TO  EDIT TITLE</a:t>
            </a:r>
            <a:endParaRPr lang="nl-NL" dirty="0"/>
          </a:p>
        </p:txBody>
      </p:sp>
      <p:sp>
        <p:nvSpPr>
          <p:cNvPr id="3" name="Tijdelijke aanduiding voor inhoud 2"/>
          <p:cNvSpPr>
            <a:spLocks noGrp="1"/>
          </p:cNvSpPr>
          <p:nvPr>
            <p:ph idx="1"/>
          </p:nvPr>
        </p:nvSpPr>
        <p:spPr>
          <a:xfrm>
            <a:off x="855132" y="1600201"/>
            <a:ext cx="7831668" cy="4421087"/>
          </a:xfrm>
        </p:spPr>
        <p:txBody>
          <a:bodyPr/>
          <a:lstStyle>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6" name="Date Placeholder 15"/>
          <p:cNvSpPr>
            <a:spLocks noGrp="1"/>
          </p:cNvSpPr>
          <p:nvPr>
            <p:ph type="dt" sz="half" idx="10"/>
          </p:nvPr>
        </p:nvSpPr>
        <p:spPr/>
        <p:txBody>
          <a:bodyPr/>
          <a:lstStyle/>
          <a:p>
            <a:fld id="{AEA40C51-784D-42D5-9FF9-B57B9C13CA83}" type="datetime1">
              <a:rPr lang="nl-NL" smtClean="0"/>
              <a:t>1-4-2015</a:t>
            </a:fld>
            <a:endParaRPr lang="nl-NL"/>
          </a:p>
        </p:txBody>
      </p:sp>
      <p:sp>
        <p:nvSpPr>
          <p:cNvPr id="17" name="Footer Placeholder 16"/>
          <p:cNvSpPr>
            <a:spLocks noGrp="1"/>
          </p:cNvSpPr>
          <p:nvPr>
            <p:ph type="ftr" sz="quarter" idx="11"/>
          </p:nvPr>
        </p:nvSpPr>
        <p:spPr/>
        <p:txBody>
          <a:bodyPr/>
          <a:lstStyle/>
          <a:p>
            <a:endParaRPr lang="nl-NL"/>
          </a:p>
        </p:txBody>
      </p:sp>
      <p:sp>
        <p:nvSpPr>
          <p:cNvPr id="18" name="Slide Number Placeholder 17"/>
          <p:cNvSpPr>
            <a:spLocks noGrp="1"/>
          </p:cNvSpPr>
          <p:nvPr>
            <p:ph type="sldNum" sz="quarter" idx="12"/>
          </p:nvPr>
        </p:nvSpPr>
        <p:spPr/>
        <p:txBody>
          <a:bodyPr/>
          <a:lstStyle/>
          <a:p>
            <a:fld id="{ACFCEC01-6D95-4CF7-BF53-551A01AB9FF4}" type="slidenum">
              <a:rPr lang="nl-NL" smtClean="0"/>
              <a:t>‹#›</a:t>
            </a:fld>
            <a:endParaRPr lang="nl-NL"/>
          </a:p>
        </p:txBody>
      </p:sp>
    </p:spTree>
    <p:extLst>
      <p:ext uri="{BB962C8B-B14F-4D97-AF65-F5344CB8AC3E}">
        <p14:creationId xmlns:p14="http://schemas.microsoft.com/office/powerpoint/2010/main" val="283744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smtClean="0"/>
              <a:t>CLICK TO EDIT TITLE</a:t>
            </a:r>
            <a:endParaRPr lang="nl-NL" dirty="0"/>
          </a:p>
        </p:txBody>
      </p:sp>
      <p:sp>
        <p:nvSpPr>
          <p:cNvPr id="3" name="Tijdelijke aanduiding voor inhoud 2"/>
          <p:cNvSpPr>
            <a:spLocks noGrp="1"/>
          </p:cNvSpPr>
          <p:nvPr>
            <p:ph sz="half" idx="1"/>
          </p:nvPr>
        </p:nvSpPr>
        <p:spPr>
          <a:xfrm>
            <a:off x="855132" y="1600200"/>
            <a:ext cx="3640668" cy="452596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Tijdelijke aanduiding voor inhoud 3"/>
          <p:cNvSpPr>
            <a:spLocks noGrp="1"/>
          </p:cNvSpPr>
          <p:nvPr>
            <p:ph sz="half" idx="2"/>
          </p:nvPr>
        </p:nvSpPr>
        <p:spPr>
          <a:xfrm>
            <a:off x="5046132" y="1600201"/>
            <a:ext cx="3640668" cy="442108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2" name="Date Placeholder 11"/>
          <p:cNvSpPr>
            <a:spLocks noGrp="1"/>
          </p:cNvSpPr>
          <p:nvPr>
            <p:ph type="dt" sz="half" idx="10"/>
          </p:nvPr>
        </p:nvSpPr>
        <p:spPr/>
        <p:txBody>
          <a:bodyPr/>
          <a:lstStyle/>
          <a:p>
            <a:fld id="{2AC37F30-B340-4448-AE0F-E8E2268212E1}" type="datetime1">
              <a:rPr lang="nl-NL" smtClean="0"/>
              <a:t>1-4-2015</a:t>
            </a:fld>
            <a:endParaRPr lang="nl-NL"/>
          </a:p>
        </p:txBody>
      </p:sp>
      <p:sp>
        <p:nvSpPr>
          <p:cNvPr id="13" name="Footer Placeholder 12"/>
          <p:cNvSpPr>
            <a:spLocks noGrp="1"/>
          </p:cNvSpPr>
          <p:nvPr>
            <p:ph type="ftr" sz="quarter" idx="11"/>
          </p:nvPr>
        </p:nvSpPr>
        <p:spPr/>
        <p:txBody>
          <a:bodyPr/>
          <a:lstStyle/>
          <a:p>
            <a:endParaRPr lang="nl-NL"/>
          </a:p>
        </p:txBody>
      </p:sp>
      <p:sp>
        <p:nvSpPr>
          <p:cNvPr id="14" name="Slide Number Placeholder 13"/>
          <p:cNvSpPr>
            <a:spLocks noGrp="1"/>
          </p:cNvSpPr>
          <p:nvPr>
            <p:ph type="sldNum" sz="quarter" idx="12"/>
          </p:nvPr>
        </p:nvSpPr>
        <p:spPr/>
        <p:txBody>
          <a:bodyPr/>
          <a:lstStyle/>
          <a:p>
            <a:fld id="{ACFCEC01-6D95-4CF7-BF53-551A01AB9FF4}" type="slidenum">
              <a:rPr lang="nl-NL" smtClean="0"/>
              <a:t>‹#›</a:t>
            </a:fld>
            <a:endParaRPr lang="nl-NL"/>
          </a:p>
        </p:txBody>
      </p:sp>
    </p:spTree>
    <p:extLst>
      <p:ext uri="{BB962C8B-B14F-4D97-AF65-F5344CB8AC3E}">
        <p14:creationId xmlns:p14="http://schemas.microsoft.com/office/powerpoint/2010/main" val="256739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92288" y="4800600"/>
            <a:ext cx="5486400" cy="566738"/>
          </a:xfrm>
        </p:spPr>
        <p:txBody>
          <a:bodyPr anchor="b"/>
          <a:lstStyle>
            <a:lvl1pPr algn="l">
              <a:defRPr sz="2000" b="1"/>
            </a:lvl1pPr>
          </a:lstStyle>
          <a:p>
            <a:r>
              <a:rPr lang="en-US" dirty="0" smtClean="0"/>
              <a:t>CLICK TO EDIT TITLE</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NL"/>
          </a:p>
        </p:txBody>
      </p:sp>
      <p:sp>
        <p:nvSpPr>
          <p:cNvPr id="4" name="Tijdelijke aanduiding voor tekst 3"/>
          <p:cNvSpPr>
            <a:spLocks noGrp="1"/>
          </p:cNvSpPr>
          <p:nvPr>
            <p:ph type="body" sz="half" idx="2" hasCustomPrompt="1"/>
          </p:nvPr>
        </p:nvSpPr>
        <p:spPr>
          <a:xfrm>
            <a:off x="1792288" y="5367338"/>
            <a:ext cx="5486400" cy="7259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12" name="Date Placeholder 11"/>
          <p:cNvSpPr>
            <a:spLocks noGrp="1"/>
          </p:cNvSpPr>
          <p:nvPr>
            <p:ph type="dt" sz="half" idx="10"/>
          </p:nvPr>
        </p:nvSpPr>
        <p:spPr/>
        <p:txBody>
          <a:bodyPr/>
          <a:lstStyle/>
          <a:p>
            <a:fld id="{A17D551E-BCEE-4DA8-96EA-5EE309827A91}" type="datetime1">
              <a:rPr lang="nl-NL" smtClean="0"/>
              <a:t>1-4-2015</a:t>
            </a:fld>
            <a:endParaRPr lang="nl-NL"/>
          </a:p>
        </p:txBody>
      </p:sp>
      <p:sp>
        <p:nvSpPr>
          <p:cNvPr id="13" name="Footer Placeholder 12"/>
          <p:cNvSpPr>
            <a:spLocks noGrp="1"/>
          </p:cNvSpPr>
          <p:nvPr>
            <p:ph type="ftr" sz="quarter" idx="11"/>
          </p:nvPr>
        </p:nvSpPr>
        <p:spPr/>
        <p:txBody>
          <a:bodyPr/>
          <a:lstStyle/>
          <a:p>
            <a:endParaRPr lang="nl-NL"/>
          </a:p>
        </p:txBody>
      </p:sp>
      <p:sp>
        <p:nvSpPr>
          <p:cNvPr id="14" name="Slide Number Placeholder 13"/>
          <p:cNvSpPr>
            <a:spLocks noGrp="1"/>
          </p:cNvSpPr>
          <p:nvPr>
            <p:ph type="sldNum" sz="quarter" idx="12"/>
          </p:nvPr>
        </p:nvSpPr>
        <p:spPr/>
        <p:txBody>
          <a:bodyPr/>
          <a:lstStyle/>
          <a:p>
            <a:fld id="{ACFCEC01-6D95-4CF7-BF53-551A01AB9FF4}" type="slidenum">
              <a:rPr lang="nl-NL" smtClean="0"/>
              <a:t>‹#›</a:t>
            </a:fld>
            <a:endParaRPr lang="nl-NL"/>
          </a:p>
        </p:txBody>
      </p:sp>
    </p:spTree>
    <p:extLst>
      <p:ext uri="{BB962C8B-B14F-4D97-AF65-F5344CB8AC3E}">
        <p14:creationId xmlns:p14="http://schemas.microsoft.com/office/powerpoint/2010/main" val="20635039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Afbeelding 3" descr="VALID_TEMPLATE POWERPOINT_1024x768 PX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9" name="Titel 1"/>
          <p:cNvSpPr txBox="1">
            <a:spLocks/>
          </p:cNvSpPr>
          <p:nvPr/>
        </p:nvSpPr>
        <p:spPr>
          <a:xfrm>
            <a:off x="0" y="2409825"/>
            <a:ext cx="9144000" cy="1470025"/>
          </a:xfrm>
          <a:prstGeom prst="rect">
            <a:avLst/>
          </a:prstGeom>
        </p:spPr>
        <p:txBody>
          <a:bodyPr/>
          <a:lstStyle>
            <a:lvl1pPr algn="ctr" defTabSz="457200" rtl="0" eaLnBrk="1" latinLnBrk="0" hangingPunct="1">
              <a:spcBef>
                <a:spcPct val="0"/>
              </a:spcBef>
              <a:buNone/>
              <a:defRPr sz="4400" kern="1200" baseline="0">
                <a:solidFill>
                  <a:schemeClr val="bg1"/>
                </a:solidFill>
                <a:latin typeface="+mj-lt"/>
                <a:ea typeface="+mj-ea"/>
                <a:cs typeface="+mj-cs"/>
              </a:defRPr>
            </a:lvl1pPr>
          </a:lstStyle>
          <a:p>
            <a:endParaRPr lang="nl-NL" dirty="0"/>
          </a:p>
        </p:txBody>
      </p:sp>
      <p:sp>
        <p:nvSpPr>
          <p:cNvPr id="10" name="Subtitel 2"/>
          <p:cNvSpPr txBox="1">
            <a:spLocks/>
          </p:cNvSpPr>
          <p:nvPr/>
        </p:nvSpPr>
        <p:spPr>
          <a:xfrm>
            <a:off x="1371600" y="3204615"/>
            <a:ext cx="6400800" cy="448733"/>
          </a:xfrm>
          <a:prstGeom prst="rect">
            <a:avLst/>
          </a:prstGeom>
        </p:spPr>
        <p:txBody>
          <a:bodyPr>
            <a:normAutofit lnSpcReduction="10000"/>
          </a:bodyPr>
          <a:lstStyle>
            <a:lvl1pPr marL="0" indent="0" algn="ctr" defTabSz="457200" rtl="0" eaLnBrk="1" latinLnBrk="0" hangingPunct="1">
              <a:spcBef>
                <a:spcPct val="20000"/>
              </a:spcBef>
              <a:buFont typeface="Arial"/>
              <a:buNone/>
              <a:defRPr sz="2400" kern="1200">
                <a:solidFill>
                  <a:srgbClr val="FFFFFF"/>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nl-NL" dirty="0"/>
          </a:p>
        </p:txBody>
      </p:sp>
    </p:spTree>
    <p:extLst>
      <p:ext uri="{BB962C8B-B14F-4D97-AF65-F5344CB8AC3E}">
        <p14:creationId xmlns:p14="http://schemas.microsoft.com/office/powerpoint/2010/main" val="3623941050"/>
      </p:ext>
    </p:extLst>
  </p:cSld>
  <p:clrMap bg1="lt1" tx1="dk1" bg2="lt2" tx2="dk2" accent1="accent1" accent2="accent2" accent3="accent3" accent4="accent4" accent5="accent5" accent6="accent6" hlink="hlink" folHlink="folHlink"/>
  <p:sldLayoutIdLst>
    <p:sldLayoutId id="2147483669" r:id="rId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descr="VALID_TEMPLATE POWERPOINT_1024x768 PX_2.png"/>
          <p:cNvPicPr>
            <a:picLocks noChangeAspect="1"/>
          </p:cNvPicPr>
          <p:nvPr/>
        </p:nvPicPr>
        <p:blipFill rotWithShape="1">
          <a:blip r:embed="rId6">
            <a:extLst>
              <a:ext uri="{28A0092B-C50C-407E-A947-70E740481C1C}">
                <a14:useLocalDpi xmlns:a14="http://schemas.microsoft.com/office/drawing/2010/main" val="0"/>
              </a:ext>
            </a:extLst>
          </a:blip>
          <a:srcRect l="2517" t="1140" r="-895" b="-1571"/>
          <a:stretch/>
        </p:blipFill>
        <p:spPr>
          <a:xfrm>
            <a:off x="-1" y="71919"/>
            <a:ext cx="9236468" cy="6893959"/>
          </a:xfrm>
          <a:prstGeom prst="rect">
            <a:avLst/>
          </a:prstGeom>
        </p:spPr>
      </p:pic>
      <p:sp>
        <p:nvSpPr>
          <p:cNvPr id="2" name="Tijdelijke aanduiding voor titel 1"/>
          <p:cNvSpPr>
            <a:spLocks noGrp="1"/>
          </p:cNvSpPr>
          <p:nvPr>
            <p:ph type="title"/>
          </p:nvPr>
        </p:nvSpPr>
        <p:spPr>
          <a:xfrm>
            <a:off x="855132" y="274638"/>
            <a:ext cx="7831668" cy="1143000"/>
          </a:xfrm>
          <a:prstGeom prst="rect">
            <a:avLst/>
          </a:prstGeom>
        </p:spPr>
        <p:txBody>
          <a:bodyPr vert="horz" lIns="91440" tIns="45720" rIns="91440" bIns="45720" rtlCol="0" anchor="ctr">
            <a:normAutofit/>
          </a:bodyPr>
          <a:lstStyle/>
          <a:p>
            <a:r>
              <a:rPr lang="nl-NL" dirty="0" smtClean="0"/>
              <a:t>TITELSTIJL VAN MODEL BEWERKEN</a:t>
            </a:r>
            <a:endParaRPr lang="nl-NL" dirty="0"/>
          </a:p>
        </p:txBody>
      </p:sp>
      <p:sp>
        <p:nvSpPr>
          <p:cNvPr id="3" name="Tijdelijke aanduiding voor tekst 2"/>
          <p:cNvSpPr>
            <a:spLocks noGrp="1"/>
          </p:cNvSpPr>
          <p:nvPr>
            <p:ph type="body" idx="1"/>
          </p:nvPr>
        </p:nvSpPr>
        <p:spPr>
          <a:xfrm>
            <a:off x="855132" y="1600201"/>
            <a:ext cx="7831668" cy="4421088"/>
          </a:xfrm>
          <a:prstGeom prst="rect">
            <a:avLst/>
          </a:prstGeom>
        </p:spPr>
        <p:txBody>
          <a:bodyPr vert="horz" lIns="91440" tIns="45720" rIns="91440" bIns="45720" rtlCol="0">
            <a:normAutofit/>
          </a:bodyPr>
          <a:lstStyle/>
          <a:p>
            <a:pPr lvl="0"/>
            <a:r>
              <a:rPr lang="nl-NL" dirty="0" smtClean="0"/>
              <a:t>Klik om de tekststijl van het model te bewerken</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5528A-8CDB-4069-B994-49220A63F14E}" type="datetime1">
              <a:rPr lang="nl-NL" smtClean="0"/>
              <a:t>1-4-2015</a:t>
            </a:fld>
            <a:endParaRPr lang="nl-NL"/>
          </a:p>
        </p:txBody>
      </p:sp>
      <p:sp>
        <p:nvSpPr>
          <p:cNvPr id="6" name="Footer Placeholder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8"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CEC01-6D95-4CF7-BF53-551A01AB9FF4}" type="slidenum">
              <a:rPr lang="nl-NL" smtClean="0"/>
              <a:t>‹#›</a:t>
            </a:fld>
            <a:endParaRPr lang="nl-NL"/>
          </a:p>
        </p:txBody>
      </p:sp>
    </p:spTree>
    <p:extLst>
      <p:ext uri="{BB962C8B-B14F-4D97-AF65-F5344CB8AC3E}">
        <p14:creationId xmlns:p14="http://schemas.microsoft.com/office/powerpoint/2010/main" val="274176277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hf sldNum="0" hdr="0" ftr="0" dt="0"/>
  <p:txStyles>
    <p:titleStyle>
      <a:lvl1pPr algn="l" defTabSz="457200" rtl="0" eaLnBrk="1" latinLnBrk="0" hangingPunct="1">
        <a:spcBef>
          <a:spcPct val="0"/>
        </a:spcBef>
        <a:buNone/>
        <a:defRPr sz="3200" b="1" kern="1200">
          <a:solidFill>
            <a:srgbClr val="28368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7"/>
        </a:buBlip>
        <a:defRPr sz="2400" kern="1200">
          <a:solidFill>
            <a:srgbClr val="28368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28368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8368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rgbClr val="28368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rgbClr val="28368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smtClean="0"/>
              <a:t>PowerShell</a:t>
            </a:r>
            <a:r>
              <a:rPr lang="nl-NL" dirty="0" smtClean="0"/>
              <a:t/>
            </a:r>
            <a:br>
              <a:rPr lang="nl-NL" dirty="0" smtClean="0"/>
            </a:br>
            <a:r>
              <a:rPr lang="nl-NL" dirty="0" smtClean="0"/>
              <a:t>Een introductie - 3</a:t>
            </a:r>
            <a:endParaRPr lang="nl-NL" dirty="0"/>
          </a:p>
        </p:txBody>
      </p:sp>
      <p:sp>
        <p:nvSpPr>
          <p:cNvPr id="3" name="Title 1"/>
          <p:cNvSpPr txBox="1">
            <a:spLocks/>
          </p:cNvSpPr>
          <p:nvPr/>
        </p:nvSpPr>
        <p:spPr>
          <a:xfrm>
            <a:off x="611560" y="4365104"/>
            <a:ext cx="7484368" cy="1154275"/>
          </a:xfrm>
          <a:prstGeom prst="rect">
            <a:avLst/>
          </a:prstGeom>
        </p:spPr>
        <p:txBody>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r>
              <a:rPr lang="nl-NL" sz="2800" dirty="0" smtClean="0"/>
              <a:t>Ben van Zanten</a:t>
            </a:r>
          </a:p>
          <a:p>
            <a:pPr algn="l"/>
            <a:r>
              <a:rPr lang="nl-NL" sz="1800" dirty="0" smtClean="0"/>
              <a:t>Technical Consultant</a:t>
            </a:r>
            <a:endParaRPr lang="nl-NL" sz="1800" dirty="0"/>
          </a:p>
        </p:txBody>
      </p:sp>
    </p:spTree>
    <p:extLst>
      <p:ext uri="{BB962C8B-B14F-4D97-AF65-F5344CB8AC3E}">
        <p14:creationId xmlns:p14="http://schemas.microsoft.com/office/powerpoint/2010/main" val="3388202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LAB </a:t>
            </a:r>
            <a:r>
              <a:rPr lang="en-US" dirty="0" smtClean="0"/>
              <a:t>: PowerShell </a:t>
            </a:r>
            <a:r>
              <a:rPr lang="en-US" dirty="0" err="1" smtClean="0"/>
              <a:t>Extensies</a:t>
            </a:r>
            <a:endParaRPr lang="en-US" dirty="0"/>
          </a:p>
        </p:txBody>
      </p:sp>
      <p:sp>
        <p:nvSpPr>
          <p:cNvPr id="3" name="Tijdelijke aanduiding voor inhoud 2"/>
          <p:cNvSpPr>
            <a:spLocks noGrp="1"/>
          </p:cNvSpPr>
          <p:nvPr>
            <p:ph idx="1"/>
          </p:nvPr>
        </p:nvSpPr>
        <p:spPr>
          <a:xfrm>
            <a:off x="855132" y="1124744"/>
            <a:ext cx="7831668" cy="5472607"/>
          </a:xfrm>
        </p:spPr>
        <p:txBody>
          <a:bodyPr>
            <a:normAutofit/>
          </a:bodyPr>
          <a:lstStyle/>
          <a:p>
            <a:r>
              <a:rPr lang="en-US" dirty="0" smtClean="0"/>
              <a:t>List currently loaded modules in your PS session</a:t>
            </a:r>
          </a:p>
          <a:p>
            <a:r>
              <a:rPr lang="en-US" dirty="0" smtClean="0"/>
              <a:t>List all available modules on your computer</a:t>
            </a:r>
          </a:p>
          <a:p>
            <a:r>
              <a:rPr lang="en-US" dirty="0" smtClean="0"/>
              <a:t>List all the commands in the </a:t>
            </a:r>
            <a:r>
              <a:rPr lang="en-US" dirty="0" err="1" smtClean="0"/>
              <a:t>Microsoft.PowerShell.Utility</a:t>
            </a:r>
            <a:r>
              <a:rPr lang="en-US" dirty="0" smtClean="0"/>
              <a:t> module</a:t>
            </a:r>
          </a:p>
          <a:p>
            <a:r>
              <a:rPr lang="en-US" dirty="0" smtClean="0"/>
              <a:t>Import the </a:t>
            </a:r>
            <a:r>
              <a:rPr lang="en-US" dirty="0" err="1" smtClean="0"/>
              <a:t>Appvclient</a:t>
            </a:r>
            <a:r>
              <a:rPr lang="en-US" dirty="0" smtClean="0"/>
              <a:t> module</a:t>
            </a:r>
          </a:p>
          <a:p>
            <a:r>
              <a:rPr lang="en-US" dirty="0"/>
              <a:t>List all the commands in </a:t>
            </a:r>
            <a:r>
              <a:rPr lang="en-US" dirty="0" smtClean="0"/>
              <a:t>the </a:t>
            </a:r>
            <a:r>
              <a:rPr lang="en-US" dirty="0" err="1" smtClean="0"/>
              <a:t>AppVClient</a:t>
            </a:r>
            <a:r>
              <a:rPr lang="en-US" dirty="0" smtClean="0"/>
              <a:t> module</a:t>
            </a:r>
          </a:p>
          <a:p>
            <a:r>
              <a:rPr lang="en-US" dirty="0" smtClean="0"/>
              <a:t>Retrieve all </a:t>
            </a:r>
            <a:r>
              <a:rPr lang="en-US" dirty="0" err="1" smtClean="0"/>
              <a:t>AppVClientPackages</a:t>
            </a:r>
            <a:r>
              <a:rPr lang="en-US" dirty="0" smtClean="0"/>
              <a:t> </a:t>
            </a:r>
          </a:p>
          <a:p>
            <a:r>
              <a:rPr lang="en-US" dirty="0" smtClean="0"/>
              <a:t>Get the </a:t>
            </a:r>
            <a:r>
              <a:rPr lang="en-US" dirty="0" err="1" smtClean="0"/>
              <a:t>AppVClientPackage</a:t>
            </a:r>
            <a:r>
              <a:rPr lang="en-US" dirty="0" smtClean="0"/>
              <a:t> die </a:t>
            </a:r>
            <a:r>
              <a:rPr lang="en-US" dirty="0" err="1" smtClean="0"/>
              <a:t>NotePadPP</a:t>
            </a:r>
            <a:r>
              <a:rPr lang="en-US" dirty="0" smtClean="0"/>
              <a:t> </a:t>
            </a:r>
            <a:r>
              <a:rPr lang="en-US" dirty="0" err="1" smtClean="0"/>
              <a:t>heet</a:t>
            </a:r>
            <a:r>
              <a:rPr lang="en-US" dirty="0" smtClean="0"/>
              <a:t> (name)</a:t>
            </a:r>
          </a:p>
          <a:p>
            <a:r>
              <a:rPr lang="en-US" dirty="0" err="1" smtClean="0"/>
              <a:t>Bewaar</a:t>
            </a:r>
            <a:r>
              <a:rPr lang="en-US" dirty="0" smtClean="0"/>
              <a:t> </a:t>
            </a:r>
            <a:r>
              <a:rPr lang="en-US" dirty="0" err="1" smtClean="0"/>
              <a:t>dit</a:t>
            </a:r>
            <a:r>
              <a:rPr lang="en-US" dirty="0" smtClean="0"/>
              <a:t> object in </a:t>
            </a:r>
            <a:r>
              <a:rPr lang="en-US" dirty="0" err="1" smtClean="0"/>
              <a:t>een</a:t>
            </a:r>
            <a:r>
              <a:rPr lang="en-US" dirty="0" smtClean="0"/>
              <a:t> </a:t>
            </a:r>
            <a:r>
              <a:rPr lang="en-US" dirty="0" err="1" smtClean="0"/>
              <a:t>variabele</a:t>
            </a:r>
            <a:r>
              <a:rPr lang="en-US" dirty="0" smtClean="0"/>
              <a:t> ( $</a:t>
            </a:r>
            <a:r>
              <a:rPr lang="en-US" dirty="0" err="1" smtClean="0"/>
              <a:t>NotepadPP</a:t>
            </a:r>
            <a:r>
              <a:rPr lang="en-US" dirty="0" smtClean="0"/>
              <a:t>)</a:t>
            </a:r>
          </a:p>
          <a:p>
            <a:r>
              <a:rPr lang="en-US" dirty="0" err="1" smtClean="0"/>
              <a:t>Bekijk</a:t>
            </a:r>
            <a:r>
              <a:rPr lang="en-US" dirty="0" smtClean="0"/>
              <a:t> of </a:t>
            </a:r>
            <a:r>
              <a:rPr lang="en-US" dirty="0" err="1" smtClean="0"/>
              <a:t>dit</a:t>
            </a:r>
            <a:r>
              <a:rPr lang="en-US" dirty="0" smtClean="0"/>
              <a:t> App-V package </a:t>
            </a:r>
            <a:r>
              <a:rPr lang="en-US" dirty="0" err="1" smtClean="0"/>
              <a:t>InUse</a:t>
            </a:r>
            <a:r>
              <a:rPr lang="en-US" dirty="0" smtClean="0"/>
              <a:t> is (via property)</a:t>
            </a:r>
          </a:p>
          <a:p>
            <a:r>
              <a:rPr lang="en-US" dirty="0" smtClean="0"/>
              <a:t>Start Notepad++ op via het start menu</a:t>
            </a:r>
          </a:p>
          <a:p>
            <a:r>
              <a:rPr lang="en-US" dirty="0" err="1"/>
              <a:t>Bekijk</a:t>
            </a:r>
            <a:r>
              <a:rPr lang="en-US" dirty="0"/>
              <a:t> of </a:t>
            </a:r>
            <a:r>
              <a:rPr lang="en-US" dirty="0" err="1"/>
              <a:t>dit</a:t>
            </a:r>
            <a:r>
              <a:rPr lang="en-US" dirty="0"/>
              <a:t> App-V package </a:t>
            </a:r>
            <a:r>
              <a:rPr lang="en-US" dirty="0" err="1"/>
              <a:t>InUse</a:t>
            </a:r>
            <a:r>
              <a:rPr lang="en-US" dirty="0"/>
              <a:t> is (via property</a:t>
            </a:r>
            <a:r>
              <a:rPr lang="en-US" dirty="0" smtClean="0"/>
              <a:t>)</a:t>
            </a:r>
            <a:endParaRPr lang="en-US" dirty="0"/>
          </a:p>
        </p:txBody>
      </p:sp>
    </p:spTree>
    <p:extLst>
      <p:ext uri="{BB962C8B-B14F-4D97-AF65-F5344CB8AC3E}">
        <p14:creationId xmlns:p14="http://schemas.microsoft.com/office/powerpoint/2010/main" val="2460130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a:t>
            </a:r>
            <a:r>
              <a:rPr lang="en-US" dirty="0" err="1" smtClean="0"/>
              <a:t>Remoting</a:t>
            </a:r>
            <a:endParaRPr lang="en-US" dirty="0"/>
          </a:p>
        </p:txBody>
      </p:sp>
      <p:sp>
        <p:nvSpPr>
          <p:cNvPr id="3" name="Content Placeholder 2"/>
          <p:cNvSpPr>
            <a:spLocks noGrp="1"/>
          </p:cNvSpPr>
          <p:nvPr>
            <p:ph idx="1"/>
          </p:nvPr>
        </p:nvSpPr>
        <p:spPr/>
        <p:txBody>
          <a:bodyPr/>
          <a:lstStyle/>
          <a:p>
            <a:r>
              <a:rPr lang="en-US" dirty="0" err="1" smtClean="0"/>
              <a:t>WinRM</a:t>
            </a:r>
            <a:r>
              <a:rPr lang="en-US" dirty="0" smtClean="0"/>
              <a:t> en WSMAN</a:t>
            </a:r>
          </a:p>
          <a:p>
            <a:r>
              <a:rPr lang="en-US" dirty="0" err="1" smtClean="0"/>
              <a:t>WSMan</a:t>
            </a:r>
            <a:endParaRPr lang="en-US" dirty="0" smtClean="0"/>
          </a:p>
          <a:p>
            <a:pPr lvl="1"/>
            <a:r>
              <a:rPr lang="en-US" dirty="0" smtClean="0"/>
              <a:t>Industry standard communication protocol</a:t>
            </a:r>
          </a:p>
          <a:p>
            <a:pPr lvl="1"/>
            <a:r>
              <a:rPr lang="en-US" dirty="0" smtClean="0"/>
              <a:t>Provides secure communication over a defined set of ports</a:t>
            </a:r>
          </a:p>
          <a:p>
            <a:pPr lvl="1"/>
            <a:r>
              <a:rPr lang="en-US" dirty="0" smtClean="0"/>
              <a:t>Can be further protected by using SSL</a:t>
            </a:r>
          </a:p>
          <a:p>
            <a:r>
              <a:rPr lang="en-US" dirty="0" err="1" smtClean="0"/>
              <a:t>WinRM</a:t>
            </a:r>
            <a:endParaRPr lang="en-US" dirty="0" smtClean="0"/>
          </a:p>
          <a:p>
            <a:pPr lvl="1"/>
            <a:r>
              <a:rPr lang="en-US" dirty="0" smtClean="0"/>
              <a:t>The Microsoft Service that implements &amp; manages the </a:t>
            </a:r>
            <a:r>
              <a:rPr lang="en-US" dirty="0" err="1" smtClean="0"/>
              <a:t>WSMan</a:t>
            </a:r>
            <a:r>
              <a:rPr lang="en-US" dirty="0" smtClean="0"/>
              <a:t> protocol</a:t>
            </a:r>
            <a:endParaRPr lang="en-US" dirty="0"/>
          </a:p>
        </p:txBody>
      </p:sp>
    </p:spTree>
    <p:extLst>
      <p:ext uri="{BB962C8B-B14F-4D97-AF65-F5344CB8AC3E}">
        <p14:creationId xmlns:p14="http://schemas.microsoft.com/office/powerpoint/2010/main" val="156682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a:t>
            </a:r>
            <a:r>
              <a:rPr lang="en-US" dirty="0" err="1" smtClean="0"/>
              <a:t>Remoting</a:t>
            </a:r>
            <a:r>
              <a:rPr lang="en-US" dirty="0" smtClean="0"/>
              <a:t> Requirements</a:t>
            </a:r>
            <a:endParaRPr lang="en-US" dirty="0"/>
          </a:p>
        </p:txBody>
      </p:sp>
      <p:sp>
        <p:nvSpPr>
          <p:cNvPr id="3" name="Content Placeholder 2"/>
          <p:cNvSpPr>
            <a:spLocks noGrp="1"/>
          </p:cNvSpPr>
          <p:nvPr>
            <p:ph idx="1"/>
          </p:nvPr>
        </p:nvSpPr>
        <p:spPr/>
        <p:txBody>
          <a:bodyPr/>
          <a:lstStyle/>
          <a:p>
            <a:r>
              <a:rPr lang="en-US" dirty="0" err="1" smtClean="0"/>
              <a:t>WSMan</a:t>
            </a:r>
            <a:r>
              <a:rPr lang="en-US" dirty="0" smtClean="0"/>
              <a:t> introduced in PowerShell 2.0</a:t>
            </a:r>
          </a:p>
          <a:p>
            <a:r>
              <a:rPr lang="en-US" dirty="0" smtClean="0"/>
              <a:t>WMF 3.0 installs a new version of </a:t>
            </a:r>
            <a:r>
              <a:rPr lang="en-US" dirty="0" err="1" smtClean="0"/>
              <a:t>WSMan</a:t>
            </a:r>
            <a:endParaRPr lang="en-US" dirty="0" smtClean="0"/>
          </a:p>
          <a:p>
            <a:r>
              <a:rPr lang="en-US" dirty="0" smtClean="0"/>
              <a:t>Requires non-public client network (2.0)</a:t>
            </a:r>
            <a:br>
              <a:rPr lang="en-US" dirty="0" smtClean="0"/>
            </a:br>
            <a:r>
              <a:rPr lang="en-US" dirty="0" smtClean="0"/>
              <a:t>can be enabled on public networks in PS 3.0</a:t>
            </a:r>
          </a:p>
          <a:p>
            <a:r>
              <a:rPr lang="en-US" dirty="0" smtClean="0"/>
              <a:t>Secure authentication</a:t>
            </a:r>
          </a:p>
          <a:p>
            <a:pPr lvl="1"/>
            <a:r>
              <a:rPr lang="en-US" dirty="0" smtClean="0"/>
              <a:t>Domain based: Kerberos</a:t>
            </a:r>
          </a:p>
          <a:p>
            <a:pPr lvl="1"/>
            <a:r>
              <a:rPr lang="en-US" dirty="0" smtClean="0"/>
              <a:t>Non-domain: setup Certificates and use SSL</a:t>
            </a:r>
            <a:endParaRPr lang="en-US" dirty="0"/>
          </a:p>
        </p:txBody>
      </p:sp>
    </p:spTree>
    <p:extLst>
      <p:ext uri="{BB962C8B-B14F-4D97-AF65-F5344CB8AC3E}">
        <p14:creationId xmlns:p14="http://schemas.microsoft.com/office/powerpoint/2010/main" val="2651047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remoting</a:t>
            </a:r>
            <a:r>
              <a:rPr lang="en-US" dirty="0" smtClean="0"/>
              <a:t> works</a:t>
            </a:r>
            <a:endParaRPr lang="en-US" dirty="0"/>
          </a:p>
        </p:txBody>
      </p:sp>
      <p:sp>
        <p:nvSpPr>
          <p:cNvPr id="4" name="Rectangle 3"/>
          <p:cNvSpPr/>
          <p:nvPr/>
        </p:nvSpPr>
        <p:spPr>
          <a:xfrm>
            <a:off x="683568" y="1916832"/>
            <a:ext cx="2088232" cy="13681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5" name="Rectangle 4"/>
          <p:cNvSpPr/>
          <p:nvPr/>
        </p:nvSpPr>
        <p:spPr>
          <a:xfrm>
            <a:off x="6012160" y="1940527"/>
            <a:ext cx="2088232" cy="13681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Remote Server</a:t>
            </a:r>
            <a:endParaRPr lang="en-US" dirty="0"/>
          </a:p>
        </p:txBody>
      </p:sp>
      <p:sp>
        <p:nvSpPr>
          <p:cNvPr id="6" name="Curved Down Arrow 5"/>
          <p:cNvSpPr/>
          <p:nvPr/>
        </p:nvSpPr>
        <p:spPr>
          <a:xfrm>
            <a:off x="2544835" y="1268759"/>
            <a:ext cx="3611430" cy="574433"/>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Oval 6"/>
          <p:cNvSpPr/>
          <p:nvPr/>
        </p:nvSpPr>
        <p:spPr>
          <a:xfrm>
            <a:off x="5832140" y="1940527"/>
            <a:ext cx="360040" cy="3363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55576" y="4005064"/>
            <a:ext cx="6912768" cy="369332"/>
          </a:xfrm>
          <a:prstGeom prst="rect">
            <a:avLst/>
          </a:prstGeom>
          <a:noFill/>
        </p:spPr>
        <p:txBody>
          <a:bodyPr wrap="square" rtlCol="0">
            <a:spAutoFit/>
          </a:bodyPr>
          <a:lstStyle/>
          <a:p>
            <a:r>
              <a:rPr lang="en-US" dirty="0" smtClean="0"/>
              <a:t>Server is listening for request - http: 5985, https: 5986</a:t>
            </a:r>
            <a:endParaRPr lang="en-US" dirty="0"/>
          </a:p>
        </p:txBody>
      </p:sp>
      <p:sp>
        <p:nvSpPr>
          <p:cNvPr id="9" name="TextBox 8"/>
          <p:cNvSpPr txBox="1"/>
          <p:nvPr/>
        </p:nvSpPr>
        <p:spPr>
          <a:xfrm>
            <a:off x="755576" y="4490418"/>
            <a:ext cx="6912768" cy="369332"/>
          </a:xfrm>
          <a:prstGeom prst="rect">
            <a:avLst/>
          </a:prstGeom>
          <a:noFill/>
        </p:spPr>
        <p:txBody>
          <a:bodyPr wrap="square" rtlCol="0">
            <a:spAutoFit/>
          </a:bodyPr>
          <a:lstStyle/>
          <a:p>
            <a:r>
              <a:rPr lang="en-US" dirty="0" smtClean="0"/>
              <a:t>Client sends command via </a:t>
            </a:r>
            <a:r>
              <a:rPr lang="en-US" dirty="0" err="1" smtClean="0"/>
              <a:t>WSMan</a:t>
            </a:r>
            <a:endParaRPr lang="en-US" dirty="0"/>
          </a:p>
        </p:txBody>
      </p:sp>
      <p:sp>
        <p:nvSpPr>
          <p:cNvPr id="10" name="Curved Down Arrow 9"/>
          <p:cNvSpPr/>
          <p:nvPr/>
        </p:nvSpPr>
        <p:spPr>
          <a:xfrm rot="10800000">
            <a:off x="2400730" y="3327265"/>
            <a:ext cx="3611430" cy="574433"/>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755576" y="5044124"/>
            <a:ext cx="6912768" cy="369332"/>
          </a:xfrm>
          <a:prstGeom prst="rect">
            <a:avLst/>
          </a:prstGeom>
          <a:noFill/>
        </p:spPr>
        <p:txBody>
          <a:bodyPr wrap="square" rtlCol="0">
            <a:spAutoFit/>
          </a:bodyPr>
          <a:lstStyle/>
          <a:p>
            <a:r>
              <a:rPr lang="en-US" dirty="0" smtClean="0"/>
              <a:t>Server passes command to defined endpoint</a:t>
            </a:r>
            <a:endParaRPr lang="en-US" dirty="0"/>
          </a:p>
        </p:txBody>
      </p:sp>
      <p:sp>
        <p:nvSpPr>
          <p:cNvPr id="12" name="TextBox 11"/>
          <p:cNvSpPr txBox="1"/>
          <p:nvPr/>
        </p:nvSpPr>
        <p:spPr>
          <a:xfrm>
            <a:off x="755576" y="5463559"/>
            <a:ext cx="6912768" cy="369332"/>
          </a:xfrm>
          <a:prstGeom prst="rect">
            <a:avLst/>
          </a:prstGeom>
          <a:noFill/>
        </p:spPr>
        <p:txBody>
          <a:bodyPr wrap="square" rtlCol="0">
            <a:spAutoFit/>
          </a:bodyPr>
          <a:lstStyle/>
          <a:p>
            <a:r>
              <a:rPr lang="en-US" dirty="0" smtClean="0"/>
              <a:t>Serialized results are returned to the client</a:t>
            </a:r>
            <a:endParaRPr lang="en-US" dirty="0"/>
          </a:p>
        </p:txBody>
      </p:sp>
    </p:spTree>
    <p:extLst>
      <p:ext uri="{BB962C8B-B14F-4D97-AF65-F5344CB8AC3E}">
        <p14:creationId xmlns:p14="http://schemas.microsoft.com/office/powerpoint/2010/main" val="196531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100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100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animBg="1"/>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a:t>
            </a:r>
            <a:r>
              <a:rPr lang="en-US" dirty="0" err="1" smtClean="0"/>
              <a:t>Remoting</a:t>
            </a:r>
            <a:r>
              <a:rPr lang="en-US" dirty="0"/>
              <a:t>     </a:t>
            </a:r>
            <a:r>
              <a:rPr lang="en-US" dirty="0" smtClean="0"/>
              <a:t>help </a:t>
            </a:r>
            <a:r>
              <a:rPr lang="en-US" dirty="0" err="1" smtClean="0"/>
              <a:t>about_Remote</a:t>
            </a:r>
            <a:endParaRPr lang="en-US" dirty="0"/>
          </a:p>
        </p:txBody>
      </p:sp>
      <p:sp>
        <p:nvSpPr>
          <p:cNvPr id="3" name="Content Placeholder 2"/>
          <p:cNvSpPr>
            <a:spLocks noGrp="1"/>
          </p:cNvSpPr>
          <p:nvPr>
            <p:ph idx="1"/>
          </p:nvPr>
        </p:nvSpPr>
        <p:spPr>
          <a:xfrm>
            <a:off x="849305" y="1268760"/>
            <a:ext cx="7831668" cy="5472608"/>
          </a:xfrm>
        </p:spPr>
        <p:txBody>
          <a:bodyPr>
            <a:normAutofit fontScale="92500" lnSpcReduction="10000"/>
          </a:bodyPr>
          <a:lstStyle/>
          <a:p>
            <a:r>
              <a:rPr lang="en-US" dirty="0" smtClean="0"/>
              <a:t>Enable-</a:t>
            </a:r>
            <a:r>
              <a:rPr lang="en-US" dirty="0" err="1" smtClean="0"/>
              <a:t>PSRemoting</a:t>
            </a:r>
            <a:r>
              <a:rPr lang="en-US" dirty="0" smtClean="0"/>
              <a:t> [-Force ]</a:t>
            </a:r>
          </a:p>
          <a:p>
            <a:pPr lvl="1"/>
            <a:r>
              <a:rPr lang="en-US" dirty="0" smtClean="0"/>
              <a:t>Runs </a:t>
            </a:r>
            <a:r>
              <a:rPr lang="en-US" dirty="0"/>
              <a:t>the Set-</a:t>
            </a:r>
            <a:r>
              <a:rPr lang="en-US" dirty="0" err="1"/>
              <a:t>WSManQuickConfig</a:t>
            </a:r>
            <a:r>
              <a:rPr lang="en-US" dirty="0"/>
              <a:t> </a:t>
            </a:r>
            <a:r>
              <a:rPr lang="en-US" dirty="0" err="1"/>
              <a:t>cmdlet</a:t>
            </a:r>
            <a:r>
              <a:rPr lang="en-US" dirty="0"/>
              <a:t>, which performs the </a:t>
            </a:r>
            <a:r>
              <a:rPr lang="en-US" dirty="0" smtClean="0"/>
              <a:t>following tasks:</a:t>
            </a:r>
          </a:p>
          <a:p>
            <a:pPr lvl="2"/>
            <a:r>
              <a:rPr lang="en-US" dirty="0"/>
              <a:t>Starts the </a:t>
            </a:r>
            <a:r>
              <a:rPr lang="en-US" dirty="0" err="1"/>
              <a:t>WinRM</a:t>
            </a:r>
            <a:r>
              <a:rPr lang="en-US" dirty="0"/>
              <a:t> service.</a:t>
            </a:r>
          </a:p>
          <a:p>
            <a:pPr lvl="2"/>
            <a:r>
              <a:rPr lang="en-US" dirty="0" smtClean="0"/>
              <a:t>Sets </a:t>
            </a:r>
            <a:r>
              <a:rPr lang="en-US" dirty="0"/>
              <a:t>the startup type on the </a:t>
            </a:r>
            <a:r>
              <a:rPr lang="en-US" dirty="0" err="1"/>
              <a:t>WinRM</a:t>
            </a:r>
            <a:r>
              <a:rPr lang="en-US" dirty="0"/>
              <a:t> service to Automatic.</a:t>
            </a:r>
          </a:p>
          <a:p>
            <a:pPr lvl="2"/>
            <a:r>
              <a:rPr lang="en-US" dirty="0" smtClean="0"/>
              <a:t>Creates </a:t>
            </a:r>
            <a:r>
              <a:rPr lang="en-US" dirty="0"/>
              <a:t>a listener to accept requests on any IP address.</a:t>
            </a:r>
          </a:p>
          <a:p>
            <a:pPr lvl="2"/>
            <a:r>
              <a:rPr lang="en-US" dirty="0" smtClean="0"/>
              <a:t>Enables </a:t>
            </a:r>
            <a:r>
              <a:rPr lang="en-US" dirty="0"/>
              <a:t>a firewall exception for WS-Management communications.</a:t>
            </a:r>
          </a:p>
          <a:p>
            <a:pPr lvl="2"/>
            <a:r>
              <a:rPr lang="en-US" dirty="0" smtClean="0"/>
              <a:t>Registers </a:t>
            </a:r>
            <a:r>
              <a:rPr lang="en-US" dirty="0"/>
              <a:t>the </a:t>
            </a:r>
            <a:r>
              <a:rPr lang="en-US" dirty="0" err="1"/>
              <a:t>Microsoft.PowerShell</a:t>
            </a:r>
            <a:r>
              <a:rPr lang="en-US" dirty="0"/>
              <a:t> </a:t>
            </a:r>
            <a:r>
              <a:rPr lang="en-US" dirty="0" smtClean="0"/>
              <a:t>and </a:t>
            </a:r>
            <a:r>
              <a:rPr lang="en-US" dirty="0" err="1" smtClean="0"/>
              <a:t>Microsoft.PowerShell.Workflow</a:t>
            </a:r>
            <a:r>
              <a:rPr lang="en-US" dirty="0"/>
              <a:t> session configurations, if it they are not already registered</a:t>
            </a:r>
            <a:r>
              <a:rPr lang="en-US" dirty="0" smtClean="0"/>
              <a:t>.</a:t>
            </a:r>
          </a:p>
          <a:p>
            <a:pPr lvl="2"/>
            <a:r>
              <a:rPr lang="en-US" dirty="0" smtClean="0"/>
              <a:t>Registers </a:t>
            </a:r>
            <a:r>
              <a:rPr lang="en-US" dirty="0"/>
              <a:t>the Microsoft.PowerShell32 session configuration on </a:t>
            </a:r>
            <a:r>
              <a:rPr lang="en-US" dirty="0" smtClean="0"/>
              <a:t>64-bit computers</a:t>
            </a:r>
            <a:r>
              <a:rPr lang="en-US" dirty="0"/>
              <a:t>, if it is not already registered.</a:t>
            </a:r>
          </a:p>
          <a:p>
            <a:pPr lvl="2"/>
            <a:r>
              <a:rPr lang="en-US" dirty="0" smtClean="0"/>
              <a:t>Enables </a:t>
            </a:r>
            <a:r>
              <a:rPr lang="en-US" dirty="0"/>
              <a:t>all session configurations.</a:t>
            </a:r>
          </a:p>
          <a:p>
            <a:pPr lvl="2"/>
            <a:r>
              <a:rPr lang="en-US" dirty="0" smtClean="0"/>
              <a:t>Changes </a:t>
            </a:r>
            <a:r>
              <a:rPr lang="en-US" dirty="0"/>
              <a:t>the security descriptor of all session configurations </a:t>
            </a:r>
            <a:r>
              <a:rPr lang="en-US" dirty="0" smtClean="0"/>
              <a:t>to allow </a:t>
            </a:r>
            <a:r>
              <a:rPr lang="en-US" dirty="0"/>
              <a:t>remote access.</a:t>
            </a:r>
          </a:p>
          <a:p>
            <a:pPr lvl="2"/>
            <a:r>
              <a:rPr lang="en-US" dirty="0" smtClean="0"/>
              <a:t>Restarts the </a:t>
            </a:r>
            <a:r>
              <a:rPr lang="en-US" dirty="0" err="1" smtClean="0"/>
              <a:t>WinRM</a:t>
            </a:r>
            <a:r>
              <a:rPr lang="en-US" dirty="0" smtClean="0"/>
              <a:t> service to make the preceding changes effective.</a:t>
            </a:r>
          </a:p>
          <a:p>
            <a:r>
              <a:rPr lang="en-US" dirty="0"/>
              <a:t>Use GPO</a:t>
            </a:r>
          </a:p>
          <a:p>
            <a:r>
              <a:rPr lang="en-US" dirty="0"/>
              <a:t>&gt;= WS2012 has </a:t>
            </a:r>
            <a:r>
              <a:rPr lang="en-US" dirty="0" err="1"/>
              <a:t>remoting</a:t>
            </a:r>
            <a:r>
              <a:rPr lang="en-US" dirty="0"/>
              <a:t> enabled by default</a:t>
            </a:r>
          </a:p>
          <a:p>
            <a:r>
              <a:rPr lang="en-US" dirty="0"/>
              <a:t>Run only once on receiving </a:t>
            </a:r>
            <a:r>
              <a:rPr lang="en-US" dirty="0" smtClean="0"/>
              <a:t>machine</a:t>
            </a:r>
            <a:endParaRPr lang="en-US" dirty="0"/>
          </a:p>
        </p:txBody>
      </p:sp>
    </p:spTree>
    <p:extLst>
      <p:ext uri="{BB962C8B-B14F-4D97-AF65-F5344CB8AC3E}">
        <p14:creationId xmlns:p14="http://schemas.microsoft.com/office/powerpoint/2010/main" val="3329062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for </a:t>
            </a:r>
            <a:r>
              <a:rPr lang="en-US" dirty="0" err="1" smtClean="0"/>
              <a:t>remoting</a:t>
            </a:r>
            <a:endParaRPr lang="en-US" dirty="0"/>
          </a:p>
        </p:txBody>
      </p:sp>
      <p:sp>
        <p:nvSpPr>
          <p:cNvPr id="3" name="Content Placeholder 2"/>
          <p:cNvSpPr>
            <a:spLocks noGrp="1"/>
          </p:cNvSpPr>
          <p:nvPr>
            <p:ph idx="1"/>
          </p:nvPr>
        </p:nvSpPr>
        <p:spPr>
          <a:xfrm>
            <a:off x="855132" y="1268760"/>
            <a:ext cx="7831668" cy="5256584"/>
          </a:xfrm>
        </p:spPr>
        <p:txBody>
          <a:bodyPr>
            <a:normAutofit lnSpcReduction="10000"/>
          </a:bodyPr>
          <a:lstStyle/>
          <a:p>
            <a:r>
              <a:rPr lang="en-US" dirty="0" smtClean="0"/>
              <a:t>PowerShell </a:t>
            </a:r>
            <a:r>
              <a:rPr lang="en-US" dirty="0" err="1" smtClean="0"/>
              <a:t>cmdlet</a:t>
            </a:r>
            <a:r>
              <a:rPr lang="en-US" dirty="0" smtClean="0"/>
              <a:t> support.</a:t>
            </a:r>
            <a:br>
              <a:rPr lang="en-US" dirty="0" smtClean="0"/>
            </a:br>
            <a:r>
              <a:rPr lang="en-US" dirty="0" smtClean="0"/>
              <a:t>Get-Process -Computer XXXX</a:t>
            </a:r>
          </a:p>
          <a:p>
            <a:pPr lvl="1"/>
            <a:r>
              <a:rPr lang="en-US" dirty="0" smtClean="0"/>
              <a:t>Not PowerShell </a:t>
            </a:r>
            <a:r>
              <a:rPr lang="en-US" dirty="0" err="1" smtClean="0"/>
              <a:t>remoting</a:t>
            </a:r>
            <a:r>
              <a:rPr lang="en-US" dirty="0" smtClean="0"/>
              <a:t>, uses RPC / DCOM communication. (NOT firewall friendly)</a:t>
            </a:r>
          </a:p>
          <a:p>
            <a:pPr lvl="1"/>
            <a:r>
              <a:rPr lang="en-US" dirty="0" smtClean="0"/>
              <a:t>Depends on support for each </a:t>
            </a:r>
            <a:r>
              <a:rPr lang="en-US" dirty="0" err="1" smtClean="0"/>
              <a:t>cmdlet</a:t>
            </a:r>
            <a:endParaRPr lang="en-US" dirty="0" smtClean="0"/>
          </a:p>
          <a:p>
            <a:r>
              <a:rPr lang="en-US" dirty="0" smtClean="0"/>
              <a:t>One-to-one</a:t>
            </a:r>
          </a:p>
          <a:p>
            <a:pPr lvl="1"/>
            <a:r>
              <a:rPr lang="en-US" dirty="0" smtClean="0"/>
              <a:t>Enter-</a:t>
            </a:r>
            <a:r>
              <a:rPr lang="en-US" dirty="0" err="1" smtClean="0"/>
              <a:t>PSSession</a:t>
            </a:r>
            <a:r>
              <a:rPr lang="en-US" dirty="0" smtClean="0"/>
              <a:t> -</a:t>
            </a:r>
            <a:r>
              <a:rPr lang="en-US" dirty="0" err="1" smtClean="0"/>
              <a:t>Computername</a:t>
            </a:r>
            <a:r>
              <a:rPr lang="en-US" dirty="0" smtClean="0"/>
              <a:t> XXXX</a:t>
            </a:r>
          </a:p>
          <a:p>
            <a:r>
              <a:rPr lang="en-US" dirty="0" smtClean="0"/>
              <a:t>One-to-many</a:t>
            </a:r>
          </a:p>
          <a:p>
            <a:pPr lvl="1"/>
            <a:r>
              <a:rPr lang="en-US" dirty="0"/>
              <a:t> Invoke-Command -</a:t>
            </a:r>
            <a:r>
              <a:rPr lang="en-US" dirty="0" err="1"/>
              <a:t>ComputerName</a:t>
            </a:r>
            <a:r>
              <a:rPr lang="en-US" dirty="0"/>
              <a:t> </a:t>
            </a:r>
            <a:r>
              <a:rPr lang="en-US" dirty="0" err="1" smtClean="0"/>
              <a:t>xxxx</a:t>
            </a:r>
            <a:r>
              <a:rPr lang="en-US" dirty="0" smtClean="0"/>
              <a:t> -</a:t>
            </a:r>
            <a:r>
              <a:rPr lang="en-US" dirty="0" err="1" smtClean="0"/>
              <a:t>ScriptBlock</a:t>
            </a:r>
            <a:r>
              <a:rPr lang="en-US" dirty="0" smtClean="0"/>
              <a:t> { </a:t>
            </a:r>
            <a:r>
              <a:rPr lang="en-US" dirty="0" err="1" smtClean="0"/>
              <a:t>yyyy</a:t>
            </a:r>
            <a:r>
              <a:rPr lang="en-US" dirty="0" smtClean="0"/>
              <a:t> }</a:t>
            </a:r>
          </a:p>
          <a:p>
            <a:pPr lvl="1"/>
            <a:r>
              <a:rPr lang="en-US" dirty="0"/>
              <a:t> Invoke-Command -</a:t>
            </a:r>
            <a:r>
              <a:rPr lang="en-US" dirty="0" err="1"/>
              <a:t>ComputerName</a:t>
            </a:r>
            <a:r>
              <a:rPr lang="en-US" dirty="0"/>
              <a:t> </a:t>
            </a:r>
            <a:r>
              <a:rPr lang="en-US" dirty="0" err="1"/>
              <a:t>xxxx</a:t>
            </a:r>
            <a:r>
              <a:rPr lang="en-US" dirty="0"/>
              <a:t> </a:t>
            </a:r>
            <a:r>
              <a:rPr lang="en-US" dirty="0" smtClean="0"/>
              <a:t>-</a:t>
            </a:r>
            <a:r>
              <a:rPr lang="en-US" dirty="0" err="1" smtClean="0"/>
              <a:t>FilePath</a:t>
            </a:r>
            <a:r>
              <a:rPr lang="en-US" dirty="0" smtClean="0"/>
              <a:t> z:\zzz</a:t>
            </a:r>
            <a:endParaRPr lang="en-US" dirty="0"/>
          </a:p>
          <a:p>
            <a:r>
              <a:rPr lang="en-US" dirty="0" smtClean="0"/>
              <a:t>Persistence</a:t>
            </a:r>
          </a:p>
          <a:p>
            <a:pPr lvl="1"/>
            <a:r>
              <a:rPr lang="en-US" dirty="0" err="1" smtClean="0"/>
              <a:t>PSSession</a:t>
            </a:r>
            <a:r>
              <a:rPr lang="en-US" dirty="0" smtClean="0"/>
              <a:t> variable</a:t>
            </a:r>
          </a:p>
          <a:p>
            <a:r>
              <a:rPr lang="en-US" dirty="0" smtClean="0"/>
              <a:t>Implicit </a:t>
            </a:r>
            <a:r>
              <a:rPr lang="en-US" dirty="0" err="1" smtClean="0"/>
              <a:t>remoting</a:t>
            </a:r>
            <a:r>
              <a:rPr lang="en-US" dirty="0" smtClean="0"/>
              <a:t/>
            </a:r>
            <a:br>
              <a:rPr lang="en-US" dirty="0" smtClean="0"/>
            </a:br>
            <a:endParaRPr lang="en-US" dirty="0"/>
          </a:p>
        </p:txBody>
      </p:sp>
    </p:spTree>
    <p:extLst>
      <p:ext uri="{BB962C8B-B14F-4D97-AF65-F5344CB8AC3E}">
        <p14:creationId xmlns:p14="http://schemas.microsoft.com/office/powerpoint/2010/main" val="3926882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a:t>
            </a:r>
            <a:r>
              <a:rPr lang="en-US" dirty="0" err="1" smtClean="0"/>
              <a:t>PSSession</a:t>
            </a:r>
            <a:endParaRPr lang="en-US" dirty="0"/>
          </a:p>
        </p:txBody>
      </p:sp>
      <p:sp>
        <p:nvSpPr>
          <p:cNvPr id="3" name="Content Placeholder 2"/>
          <p:cNvSpPr>
            <a:spLocks noGrp="1"/>
          </p:cNvSpPr>
          <p:nvPr>
            <p:ph idx="1"/>
          </p:nvPr>
        </p:nvSpPr>
        <p:spPr/>
        <p:txBody>
          <a:bodyPr/>
          <a:lstStyle/>
          <a:p>
            <a:r>
              <a:rPr lang="en-US" dirty="0" smtClean="0"/>
              <a:t>Conceptually as SSH / secure Telnet</a:t>
            </a:r>
          </a:p>
          <a:p>
            <a:r>
              <a:rPr lang="en-US" dirty="0" smtClean="0"/>
              <a:t>Start with:  Enter-</a:t>
            </a:r>
            <a:r>
              <a:rPr lang="en-US" dirty="0" err="1" smtClean="0"/>
              <a:t>PSSession</a:t>
            </a:r>
            <a:r>
              <a:rPr lang="en-US" dirty="0" smtClean="0"/>
              <a:t> -</a:t>
            </a:r>
            <a:r>
              <a:rPr lang="en-US" dirty="0" err="1" smtClean="0"/>
              <a:t>Computername</a:t>
            </a:r>
            <a:r>
              <a:rPr lang="en-US" dirty="0" smtClean="0"/>
              <a:t> XXXX</a:t>
            </a:r>
          </a:p>
          <a:p>
            <a:r>
              <a:rPr lang="en-US" dirty="0" smtClean="0"/>
              <a:t>Prompt changes</a:t>
            </a:r>
          </a:p>
          <a:p>
            <a:r>
              <a:rPr lang="en-US" dirty="0" smtClean="0"/>
              <a:t>All commands are now executed on the single remote machine</a:t>
            </a:r>
          </a:p>
          <a:p>
            <a:r>
              <a:rPr lang="en-US" dirty="0" smtClean="0"/>
              <a:t>Exit with Exit-</a:t>
            </a:r>
            <a:r>
              <a:rPr lang="en-US" dirty="0" err="1" smtClean="0"/>
              <a:t>PSSession</a:t>
            </a:r>
            <a:endParaRPr lang="en-US" dirty="0" smtClean="0"/>
          </a:p>
          <a:p>
            <a:endParaRPr lang="en-US" dirty="0"/>
          </a:p>
          <a:p>
            <a:r>
              <a:rPr lang="en-US" dirty="0" smtClean="0"/>
              <a:t>NOT Persistent</a:t>
            </a:r>
          </a:p>
          <a:p>
            <a:r>
              <a:rPr lang="en-US" dirty="0" smtClean="0"/>
              <a:t>Re-entering a </a:t>
            </a:r>
            <a:r>
              <a:rPr lang="en-US" dirty="0" err="1" smtClean="0"/>
              <a:t>PSSession</a:t>
            </a:r>
            <a:r>
              <a:rPr lang="en-US" dirty="0" smtClean="0"/>
              <a:t> to a machine is completely new session. No </a:t>
            </a:r>
            <a:r>
              <a:rPr lang="en-US" dirty="0" err="1" smtClean="0"/>
              <a:t>snapins</a:t>
            </a:r>
            <a:r>
              <a:rPr lang="en-US" dirty="0" smtClean="0"/>
              <a:t> / variables are saved</a:t>
            </a:r>
            <a:endParaRPr lang="en-US" dirty="0"/>
          </a:p>
        </p:txBody>
      </p:sp>
    </p:spTree>
    <p:extLst>
      <p:ext uri="{BB962C8B-B14F-4D97-AF65-F5344CB8AC3E}">
        <p14:creationId xmlns:p14="http://schemas.microsoft.com/office/powerpoint/2010/main" val="3669470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Invoke-Command</a:t>
            </a:r>
            <a:endParaRPr lang="en-US" dirty="0"/>
          </a:p>
        </p:txBody>
      </p:sp>
      <p:sp>
        <p:nvSpPr>
          <p:cNvPr id="3" name="Content Placeholder 2"/>
          <p:cNvSpPr>
            <a:spLocks noGrp="1"/>
          </p:cNvSpPr>
          <p:nvPr>
            <p:ph idx="1"/>
          </p:nvPr>
        </p:nvSpPr>
        <p:spPr>
          <a:xfrm>
            <a:off x="251520" y="1124745"/>
            <a:ext cx="8712968" cy="4896544"/>
          </a:xfrm>
        </p:spPr>
        <p:txBody>
          <a:bodyPr>
            <a:normAutofit lnSpcReduction="10000"/>
          </a:bodyPr>
          <a:lstStyle/>
          <a:p>
            <a:r>
              <a:rPr lang="en-US" dirty="0" smtClean="0"/>
              <a:t>Can be used one-to-one or one-to-many</a:t>
            </a:r>
          </a:p>
          <a:p>
            <a:endParaRPr lang="en-US" dirty="0" smtClean="0"/>
          </a:p>
          <a:p>
            <a:pPr marL="263525" lvl="1" indent="-263525">
              <a:lnSpc>
                <a:spcPct val="80000"/>
              </a:lnSpc>
              <a:buFont typeface="Wingdings" panose="05000000000000000000" pitchFamily="2" charset="2"/>
              <a:buChar char="Ø"/>
            </a:pPr>
            <a:r>
              <a:rPr lang="en-US" sz="1600" dirty="0">
                <a:latin typeface="Lucida Console" panose="020B0609040504020204" pitchFamily="49" charset="0"/>
              </a:rPr>
              <a:t>Invoke-Command [[-</a:t>
            </a:r>
            <a:r>
              <a:rPr lang="en-US" sz="1600" dirty="0" err="1">
                <a:latin typeface="Lucida Console" panose="020B0609040504020204" pitchFamily="49" charset="0"/>
              </a:rPr>
              <a:t>ComputerName</a:t>
            </a:r>
            <a:r>
              <a:rPr lang="en-US" sz="1600" dirty="0">
                <a:latin typeface="Lucida Console" panose="020B0609040504020204" pitchFamily="49" charset="0"/>
              </a:rPr>
              <a:t>] &lt;String[]&gt;] [-</a:t>
            </a:r>
            <a:r>
              <a:rPr lang="en-US" sz="1600" dirty="0" err="1">
                <a:latin typeface="Lucida Console" panose="020B0609040504020204" pitchFamily="49" charset="0"/>
              </a:rPr>
              <a:t>FilePath</a:t>
            </a:r>
            <a:r>
              <a:rPr lang="en-US" sz="1600" dirty="0">
                <a:latin typeface="Lucida Console" panose="020B0609040504020204" pitchFamily="49" charset="0"/>
              </a:rPr>
              <a:t>] &lt;String&gt;</a:t>
            </a:r>
          </a:p>
          <a:p>
            <a:pPr marL="263525" lvl="1" indent="-263525">
              <a:lnSpc>
                <a:spcPct val="80000"/>
              </a:lnSpc>
              <a:buFont typeface="Wingdings" panose="05000000000000000000" pitchFamily="2" charset="2"/>
              <a:buChar char="Ø"/>
            </a:pPr>
            <a:r>
              <a:rPr lang="en-US" sz="1600" dirty="0">
                <a:latin typeface="Lucida Console" panose="020B0609040504020204" pitchFamily="49" charset="0"/>
              </a:rPr>
              <a:t>Invoke-Command [[-</a:t>
            </a:r>
            <a:r>
              <a:rPr lang="en-US" sz="1600" dirty="0" err="1">
                <a:latin typeface="Lucida Console" panose="020B0609040504020204" pitchFamily="49" charset="0"/>
              </a:rPr>
              <a:t>ComputerName</a:t>
            </a:r>
            <a:r>
              <a:rPr lang="en-US" sz="1600" dirty="0">
                <a:latin typeface="Lucida Console" panose="020B0609040504020204" pitchFamily="49" charset="0"/>
              </a:rPr>
              <a:t>] &lt;String[]&gt;] [-</a:t>
            </a:r>
            <a:r>
              <a:rPr lang="en-US" sz="1600" dirty="0" err="1">
                <a:latin typeface="Lucida Console" panose="020B0609040504020204" pitchFamily="49" charset="0"/>
              </a:rPr>
              <a:t>ScriptBlock</a:t>
            </a:r>
            <a:r>
              <a:rPr lang="en-US" sz="1600" dirty="0">
                <a:latin typeface="Lucida Console" panose="020B0609040504020204" pitchFamily="49" charset="0"/>
              </a:rPr>
              <a:t>] &lt;</a:t>
            </a:r>
            <a:r>
              <a:rPr lang="en-US" sz="1600" dirty="0" err="1" smtClean="0">
                <a:latin typeface="Lucida Console" panose="020B0609040504020204" pitchFamily="49" charset="0"/>
              </a:rPr>
              <a:t>ScriptBlock</a:t>
            </a:r>
            <a:r>
              <a:rPr lang="en-US" sz="1600" dirty="0" smtClean="0">
                <a:latin typeface="Lucida Console" panose="020B0609040504020204" pitchFamily="49" charset="0"/>
              </a:rPr>
              <a:t>&gt;</a:t>
            </a:r>
          </a:p>
          <a:p>
            <a:pPr marL="263525" lvl="1" indent="-263525">
              <a:lnSpc>
                <a:spcPct val="80000"/>
              </a:lnSpc>
              <a:buFont typeface="Wingdings" panose="05000000000000000000" pitchFamily="2" charset="2"/>
              <a:buChar char="Ø"/>
            </a:pPr>
            <a:endParaRPr lang="en-US" dirty="0">
              <a:latin typeface="Lucida Console" panose="020B0609040504020204" pitchFamily="49" charset="0"/>
            </a:endParaRPr>
          </a:p>
          <a:p>
            <a:pPr marL="263525" lvl="1" indent="-263525">
              <a:lnSpc>
                <a:spcPct val="80000"/>
              </a:lnSpc>
              <a:buFont typeface="Wingdings" panose="05000000000000000000" pitchFamily="2" charset="2"/>
              <a:buChar char="Ø"/>
            </a:pPr>
            <a:r>
              <a:rPr lang="en-US" dirty="0" smtClean="0">
                <a:latin typeface="Lucida Console" panose="020B0609040504020204" pitchFamily="49" charset="0"/>
              </a:rPr>
              <a:t>Invoke-Command –comp dc1,dc2,Srv1 { </a:t>
            </a:r>
            <a:r>
              <a:rPr lang="en-US" dirty="0" err="1" smtClean="0">
                <a:latin typeface="Lucida Console" panose="020B0609040504020204" pitchFamily="49" charset="0"/>
              </a:rPr>
              <a:t>dir</a:t>
            </a:r>
            <a:r>
              <a:rPr lang="en-US" dirty="0" smtClean="0">
                <a:latin typeface="Lucida Console" panose="020B0609040504020204" pitchFamily="49" charset="0"/>
              </a:rPr>
              <a:t> C:\ }</a:t>
            </a:r>
          </a:p>
          <a:p>
            <a:pPr marL="263525" lvl="1" indent="-263525">
              <a:lnSpc>
                <a:spcPct val="80000"/>
              </a:lnSpc>
              <a:buFont typeface="Wingdings" panose="05000000000000000000" pitchFamily="2" charset="2"/>
              <a:buChar char="Ø"/>
            </a:pPr>
            <a:endParaRPr lang="en-US" dirty="0">
              <a:latin typeface="Lucida Console" panose="020B0609040504020204" pitchFamily="49" charset="0"/>
            </a:endParaRPr>
          </a:p>
          <a:p>
            <a:pPr marL="342900" lvl="1" indent="-342900">
              <a:lnSpc>
                <a:spcPct val="80000"/>
              </a:lnSpc>
              <a:buSzPct val="100000"/>
              <a:buBlip>
                <a:blip r:embed="rId2"/>
              </a:buBlip>
            </a:pPr>
            <a:r>
              <a:rPr lang="en-US" sz="2400" dirty="0"/>
              <a:t>Results come back as objects</a:t>
            </a:r>
          </a:p>
          <a:p>
            <a:pPr marL="800100" lvl="3" indent="-342900">
              <a:lnSpc>
                <a:spcPct val="80000"/>
              </a:lnSpc>
              <a:buSzPct val="100000"/>
              <a:buBlip>
                <a:blip r:embed="rId2"/>
              </a:buBlip>
            </a:pPr>
            <a:r>
              <a:rPr lang="en-US" sz="2200" dirty="0" err="1" smtClean="0"/>
              <a:t>PSComputerName</a:t>
            </a:r>
            <a:r>
              <a:rPr lang="en-US" sz="2200" dirty="0" smtClean="0"/>
              <a:t> property added</a:t>
            </a:r>
          </a:p>
          <a:p>
            <a:pPr marL="800100" lvl="3" indent="-342900">
              <a:lnSpc>
                <a:spcPct val="80000"/>
              </a:lnSpc>
              <a:buSzPct val="100000"/>
              <a:buBlip>
                <a:blip r:embed="rId2"/>
              </a:buBlip>
            </a:pPr>
            <a:r>
              <a:rPr lang="en-US" sz="2200" dirty="0" err="1" smtClean="0"/>
              <a:t>Deserialized</a:t>
            </a:r>
            <a:r>
              <a:rPr lang="en-US" sz="2200" dirty="0" smtClean="0"/>
              <a:t> from XML. ‘Property bags’.  (No events, methods)</a:t>
            </a:r>
          </a:p>
          <a:p>
            <a:pPr marL="342900" lvl="2" indent="-342900">
              <a:lnSpc>
                <a:spcPct val="80000"/>
              </a:lnSpc>
              <a:buSzPct val="100000"/>
              <a:buBlip>
                <a:blip r:embed="rId2"/>
              </a:buBlip>
            </a:pPr>
            <a:r>
              <a:rPr lang="en-US" sz="2400" dirty="0" smtClean="0"/>
              <a:t>Consider</a:t>
            </a:r>
          </a:p>
          <a:p>
            <a:pPr marL="800100" lvl="3" indent="-342900">
              <a:lnSpc>
                <a:spcPct val="80000"/>
              </a:lnSpc>
              <a:buSzPct val="100000"/>
              <a:buBlip>
                <a:blip r:embed="rId2"/>
              </a:buBlip>
            </a:pPr>
            <a:r>
              <a:rPr lang="en-US" sz="2200" dirty="0" smtClean="0"/>
              <a:t>Throttling</a:t>
            </a:r>
          </a:p>
          <a:p>
            <a:pPr marL="800100" lvl="3" indent="-342900">
              <a:lnSpc>
                <a:spcPct val="80000"/>
              </a:lnSpc>
              <a:buSzPct val="100000"/>
              <a:buBlip>
                <a:blip r:embed="rId2"/>
              </a:buBlip>
            </a:pPr>
            <a:r>
              <a:rPr lang="en-US" sz="2200" dirty="0" smtClean="0"/>
              <a:t>Passing data to remote computers</a:t>
            </a:r>
          </a:p>
          <a:p>
            <a:pPr marL="800100" lvl="3" indent="-342900">
              <a:lnSpc>
                <a:spcPct val="80000"/>
              </a:lnSpc>
              <a:buSzPct val="100000"/>
              <a:buBlip>
                <a:blip r:embed="rId2"/>
              </a:buBlip>
            </a:pPr>
            <a:r>
              <a:rPr lang="en-US" sz="2200" dirty="0" smtClean="0"/>
              <a:t>Persistence</a:t>
            </a:r>
          </a:p>
          <a:p>
            <a:pPr marL="800100" lvl="3" indent="-342900">
              <a:lnSpc>
                <a:spcPct val="80000"/>
              </a:lnSpc>
              <a:buSzPct val="100000"/>
              <a:buBlip>
                <a:blip r:embed="rId2"/>
              </a:buBlip>
            </a:pPr>
            <a:r>
              <a:rPr lang="en-US" sz="2200" dirty="0" smtClean="0"/>
              <a:t>Performance (reduce number of objects during communication)</a:t>
            </a:r>
            <a:endParaRPr lang="en-US" sz="2200" dirty="0"/>
          </a:p>
          <a:p>
            <a:pPr marL="263525" lvl="1" indent="-263525">
              <a:lnSpc>
                <a:spcPct val="80000"/>
              </a:lnSpc>
              <a:buFont typeface="Wingdings" panose="05000000000000000000" pitchFamily="2" charset="2"/>
              <a:buChar char="Ø"/>
            </a:pPr>
            <a:endParaRPr lang="en-US" dirty="0">
              <a:latin typeface="Lucida Console" panose="020B0609040504020204" pitchFamily="49" charset="0"/>
            </a:endParaRPr>
          </a:p>
          <a:p>
            <a:pPr marL="263525" lvl="1" indent="-263525">
              <a:lnSpc>
                <a:spcPct val="80000"/>
              </a:lnSpc>
              <a:buFont typeface="Wingdings" panose="05000000000000000000" pitchFamily="2" charset="2"/>
              <a:buChar char="Ø"/>
            </a:pPr>
            <a:endParaRPr lang="en-US" dirty="0">
              <a:latin typeface="Lucida Console" panose="020B0609040504020204" pitchFamily="49" charset="0"/>
            </a:endParaRPr>
          </a:p>
          <a:p>
            <a:endParaRPr lang="en-US" dirty="0"/>
          </a:p>
        </p:txBody>
      </p:sp>
    </p:spTree>
    <p:extLst>
      <p:ext uri="{BB962C8B-B14F-4D97-AF65-F5344CB8AC3E}">
        <p14:creationId xmlns:p14="http://schemas.microsoft.com/office/powerpoint/2010/main" val="2254613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marL="263525" lvl="1" indent="-263525">
              <a:lnSpc>
                <a:spcPct val="80000"/>
              </a:lnSpc>
              <a:buFont typeface="Wingdings" panose="05000000000000000000" pitchFamily="2" charset="2"/>
              <a:buChar char="Ø"/>
            </a:pPr>
            <a:r>
              <a:rPr lang="en-US" sz="1600" dirty="0" smtClean="0">
                <a:latin typeface="Lucida Console" panose="020B0609040504020204" pitchFamily="49" charset="0"/>
              </a:rPr>
              <a:t>WSMAN:</a:t>
            </a:r>
          </a:p>
          <a:p>
            <a:pPr marL="263525" lvl="1" indent="-263525">
              <a:lnSpc>
                <a:spcPct val="80000"/>
              </a:lnSpc>
              <a:buFont typeface="Wingdings" panose="05000000000000000000" pitchFamily="2" charset="2"/>
              <a:buChar char="Ø"/>
            </a:pPr>
            <a:endParaRPr lang="en-US" sz="1600" dirty="0">
              <a:latin typeface="Lucida Console" panose="020B0609040504020204" pitchFamily="49" charset="0"/>
            </a:endParaRPr>
          </a:p>
          <a:p>
            <a:pPr marL="263525" lvl="1" indent="-263525">
              <a:lnSpc>
                <a:spcPct val="80000"/>
              </a:lnSpc>
              <a:buFont typeface="Wingdings" panose="05000000000000000000" pitchFamily="2" charset="2"/>
              <a:buChar char="Ø"/>
            </a:pPr>
            <a:r>
              <a:rPr lang="en-US" sz="1600" dirty="0" smtClean="0">
                <a:latin typeface="Lucida Console" panose="020B0609040504020204" pitchFamily="49" charset="0"/>
              </a:rPr>
              <a:t>Invoke-Command</a:t>
            </a:r>
          </a:p>
          <a:p>
            <a:pPr marL="263525" lvl="1" indent="-263525">
              <a:lnSpc>
                <a:spcPct val="80000"/>
              </a:lnSpc>
              <a:buFont typeface="Wingdings" panose="05000000000000000000" pitchFamily="2" charset="2"/>
              <a:buChar char="Ø"/>
            </a:pPr>
            <a:endParaRPr lang="en-US" sz="1600" dirty="0">
              <a:latin typeface="Lucida Console" panose="020B0609040504020204" pitchFamily="49" charset="0"/>
            </a:endParaRPr>
          </a:p>
          <a:p>
            <a:pPr marL="263525" lvl="1" indent="-263525">
              <a:lnSpc>
                <a:spcPct val="80000"/>
              </a:lnSpc>
              <a:buFont typeface="Wingdings" panose="05000000000000000000" pitchFamily="2" charset="2"/>
              <a:buChar char="Ø"/>
            </a:pPr>
            <a:r>
              <a:rPr lang="en-US" sz="1600" dirty="0" smtClean="0">
                <a:latin typeface="Lucida Console" panose="020B0609040504020204" pitchFamily="49" charset="0"/>
              </a:rPr>
              <a:t>New-</a:t>
            </a:r>
            <a:r>
              <a:rPr lang="en-US" sz="1600" dirty="0" err="1" smtClean="0">
                <a:latin typeface="Lucida Console" panose="020B0609040504020204" pitchFamily="49" charset="0"/>
              </a:rPr>
              <a:t>PSSession</a:t>
            </a:r>
            <a:endParaRPr lang="en-US" sz="1600" dirty="0" smtClean="0">
              <a:latin typeface="Lucida Console" panose="020B0609040504020204" pitchFamily="49" charset="0"/>
            </a:endParaRPr>
          </a:p>
          <a:p>
            <a:pPr marL="263525" lvl="1" indent="-263525">
              <a:lnSpc>
                <a:spcPct val="80000"/>
              </a:lnSpc>
              <a:buFont typeface="Wingdings" panose="05000000000000000000" pitchFamily="2" charset="2"/>
              <a:buChar char="Ø"/>
            </a:pPr>
            <a:endParaRPr lang="en-US" sz="1600" dirty="0">
              <a:latin typeface="Lucida Console" panose="020B0609040504020204" pitchFamily="49" charset="0"/>
            </a:endParaRPr>
          </a:p>
          <a:p>
            <a:pPr marL="263525" lvl="1" indent="-263525">
              <a:lnSpc>
                <a:spcPct val="8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1975703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err="1" smtClean="0"/>
              <a:t>Remoting</a:t>
            </a:r>
            <a:r>
              <a:rPr lang="en-US" dirty="0" smtClean="0"/>
              <a:t> 1</a:t>
            </a:r>
            <a:endParaRPr lang="en-US" dirty="0"/>
          </a:p>
        </p:txBody>
      </p:sp>
      <p:sp>
        <p:nvSpPr>
          <p:cNvPr id="3" name="Content Placeholder 2"/>
          <p:cNvSpPr>
            <a:spLocks noGrp="1"/>
          </p:cNvSpPr>
          <p:nvPr>
            <p:ph idx="1"/>
          </p:nvPr>
        </p:nvSpPr>
        <p:spPr/>
        <p:txBody>
          <a:bodyPr/>
          <a:lstStyle/>
          <a:p>
            <a:r>
              <a:rPr lang="en-US" dirty="0" err="1" smtClean="0"/>
              <a:t>Gebruik</a:t>
            </a:r>
            <a:r>
              <a:rPr lang="en-US" dirty="0" smtClean="0"/>
              <a:t> Enter-</a:t>
            </a:r>
            <a:r>
              <a:rPr lang="en-US" dirty="0" err="1" smtClean="0"/>
              <a:t>PSSession</a:t>
            </a:r>
            <a:r>
              <a:rPr lang="en-US" dirty="0" smtClean="0"/>
              <a:t>  om </a:t>
            </a:r>
            <a:r>
              <a:rPr lang="en-US" dirty="0" err="1" smtClean="0"/>
              <a:t>een</a:t>
            </a:r>
            <a:r>
              <a:rPr lang="en-US" dirty="0" smtClean="0"/>
              <a:t> </a:t>
            </a:r>
            <a:r>
              <a:rPr lang="en-US" dirty="0" err="1" smtClean="0"/>
              <a:t>interactieve</a:t>
            </a:r>
            <a:r>
              <a:rPr lang="en-US" dirty="0" smtClean="0"/>
              <a:t> </a:t>
            </a:r>
            <a:r>
              <a:rPr lang="en-US" dirty="0" err="1" smtClean="0"/>
              <a:t>sessie</a:t>
            </a:r>
            <a:r>
              <a:rPr lang="en-US" dirty="0" smtClean="0"/>
              <a:t> op computer VDIPM004x op </a:t>
            </a:r>
            <a:r>
              <a:rPr lang="en-US" dirty="0" err="1" smtClean="0"/>
              <a:t>te</a:t>
            </a:r>
            <a:r>
              <a:rPr lang="en-US" dirty="0" smtClean="0"/>
              <a:t> </a:t>
            </a:r>
            <a:r>
              <a:rPr lang="en-US" dirty="0" err="1" smtClean="0"/>
              <a:t>starten</a:t>
            </a:r>
            <a:r>
              <a:rPr lang="en-US" dirty="0" smtClean="0"/>
              <a:t>, </a:t>
            </a:r>
            <a:r>
              <a:rPr lang="en-US" dirty="0" err="1" smtClean="0"/>
              <a:t>en</a:t>
            </a:r>
            <a:r>
              <a:rPr lang="en-US" dirty="0" smtClean="0"/>
              <a:t> </a:t>
            </a:r>
            <a:r>
              <a:rPr lang="en-US" dirty="0" err="1" smtClean="0"/>
              <a:t>voer</a:t>
            </a:r>
            <a:r>
              <a:rPr lang="en-US" dirty="0" smtClean="0"/>
              <a:t> </a:t>
            </a:r>
            <a:r>
              <a:rPr lang="en-US" dirty="0" err="1" smtClean="0"/>
              <a:t>uit</a:t>
            </a:r>
            <a:r>
              <a:rPr lang="en-US" dirty="0" smtClean="0"/>
              <a:t>:</a:t>
            </a:r>
          </a:p>
          <a:p>
            <a:pPr lvl="1"/>
            <a:r>
              <a:rPr lang="en-US" dirty="0" err="1" smtClean="0"/>
              <a:t>HostName</a:t>
            </a:r>
            <a:endParaRPr lang="en-US" dirty="0" smtClean="0"/>
          </a:p>
          <a:p>
            <a:pPr lvl="1"/>
            <a:r>
              <a:rPr lang="en-US" dirty="0" smtClean="0"/>
              <a:t>Dir C:\Temp</a:t>
            </a:r>
          </a:p>
          <a:p>
            <a:pPr lvl="1"/>
            <a:r>
              <a:rPr lang="en-US" dirty="0" err="1" smtClean="0"/>
              <a:t>Bepaal</a:t>
            </a:r>
            <a:r>
              <a:rPr lang="en-US" dirty="0" smtClean="0"/>
              <a:t> de </a:t>
            </a:r>
            <a:r>
              <a:rPr lang="en-US" dirty="0" err="1" smtClean="0"/>
              <a:t>LastBootUpTime</a:t>
            </a:r>
            <a:r>
              <a:rPr lang="en-US" dirty="0" smtClean="0"/>
              <a:t> van de machine </a:t>
            </a:r>
            <a:r>
              <a:rPr lang="en-US" dirty="0" err="1" smtClean="0"/>
              <a:t>mbv</a:t>
            </a:r>
            <a:r>
              <a:rPr lang="en-US" dirty="0" smtClean="0"/>
              <a:t>:</a:t>
            </a:r>
            <a:r>
              <a:rPr lang="en-US" dirty="0"/>
              <a:t/>
            </a:r>
            <a:br>
              <a:rPr lang="en-US" dirty="0"/>
            </a:br>
            <a:r>
              <a:rPr lang="en-US" dirty="0" smtClean="0"/>
              <a:t>Get-</a:t>
            </a:r>
            <a:r>
              <a:rPr lang="en-US" dirty="0" err="1" smtClean="0"/>
              <a:t>CimInstance</a:t>
            </a:r>
            <a:r>
              <a:rPr lang="en-US" dirty="0" smtClean="0"/>
              <a:t> Win32_OperatingSystem</a:t>
            </a:r>
          </a:p>
          <a:p>
            <a:pPr lvl="1"/>
            <a:r>
              <a:rPr lang="en-US" dirty="0" smtClean="0"/>
              <a:t>Exit-</a:t>
            </a:r>
            <a:r>
              <a:rPr lang="en-US" dirty="0" err="1" smtClean="0"/>
              <a:t>PSSession</a:t>
            </a:r>
            <a:endParaRPr lang="en-US" dirty="0" smtClean="0"/>
          </a:p>
          <a:p>
            <a:r>
              <a:rPr lang="en-US" dirty="0" err="1" smtClean="0"/>
              <a:t>Gebruik</a:t>
            </a:r>
            <a:r>
              <a:rPr lang="en-US" dirty="0" smtClean="0"/>
              <a:t> invoke-command om de </a:t>
            </a:r>
            <a:r>
              <a:rPr lang="en-US" dirty="0" err="1" smtClean="0"/>
              <a:t>LastBootUpTime</a:t>
            </a:r>
            <a:r>
              <a:rPr lang="en-US" dirty="0" smtClean="0"/>
              <a:t> van de computers vdipm0040,41, </a:t>
            </a:r>
            <a:r>
              <a:rPr lang="en-US" dirty="0" err="1" smtClean="0"/>
              <a:t>en</a:t>
            </a:r>
            <a:r>
              <a:rPr lang="en-US" dirty="0" smtClean="0"/>
              <a:t> 42 </a:t>
            </a:r>
            <a:r>
              <a:rPr lang="en-US" dirty="0" err="1" smtClean="0"/>
              <a:t>te</a:t>
            </a:r>
            <a:r>
              <a:rPr lang="en-US" dirty="0" smtClean="0"/>
              <a:t> </a:t>
            </a:r>
            <a:r>
              <a:rPr lang="en-US" dirty="0" err="1" smtClean="0"/>
              <a:t>bepalen</a:t>
            </a:r>
            <a:endParaRPr lang="en-US" dirty="0"/>
          </a:p>
        </p:txBody>
      </p:sp>
    </p:spTree>
    <p:extLst>
      <p:ext uri="{BB962C8B-B14F-4D97-AF65-F5344CB8AC3E}">
        <p14:creationId xmlns:p14="http://schemas.microsoft.com/office/powerpoint/2010/main" val="536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PowerShell</a:t>
            </a:r>
            <a:r>
              <a:rPr lang="nl-NL" dirty="0" smtClean="0"/>
              <a:t> training - Agenda</a:t>
            </a:r>
            <a:endParaRPr lang="nl-NL" sz="1800" dirty="0"/>
          </a:p>
        </p:txBody>
      </p:sp>
      <p:sp>
        <p:nvSpPr>
          <p:cNvPr id="3" name="Content Placeholder 2"/>
          <p:cNvSpPr>
            <a:spLocks noGrp="1"/>
          </p:cNvSpPr>
          <p:nvPr>
            <p:ph idx="1"/>
          </p:nvPr>
        </p:nvSpPr>
        <p:spPr>
          <a:xfrm>
            <a:off x="395536" y="1600201"/>
            <a:ext cx="8424936" cy="4421087"/>
          </a:xfrm>
        </p:spPr>
        <p:txBody>
          <a:bodyPr>
            <a:normAutofit/>
          </a:bodyPr>
          <a:lstStyle/>
          <a:p>
            <a:r>
              <a:rPr lang="nl-NL" dirty="0" smtClean="0"/>
              <a:t>L1 Basis introductie</a:t>
            </a:r>
          </a:p>
          <a:p>
            <a:r>
              <a:rPr lang="nl-NL" dirty="0" smtClean="0"/>
              <a:t>L2 Introductie (</a:t>
            </a:r>
            <a:r>
              <a:rPr lang="nl-NL" dirty="0" err="1" smtClean="0"/>
              <a:t>cont</a:t>
            </a:r>
            <a:r>
              <a:rPr lang="nl-NL" dirty="0" smtClean="0"/>
              <a:t>)</a:t>
            </a:r>
          </a:p>
          <a:p>
            <a:r>
              <a:rPr lang="nl-NL" b="1" dirty="0" smtClean="0"/>
              <a:t>L3 </a:t>
            </a:r>
            <a:r>
              <a:rPr lang="nl-NL" b="1" dirty="0" err="1" smtClean="0"/>
              <a:t>PowerShell</a:t>
            </a:r>
            <a:r>
              <a:rPr lang="nl-NL" b="1" dirty="0" smtClean="0"/>
              <a:t> voor beheer</a:t>
            </a:r>
          </a:p>
          <a:p>
            <a:r>
              <a:rPr lang="nl-NL" dirty="0" smtClean="0"/>
              <a:t>L4 </a:t>
            </a:r>
            <a:r>
              <a:rPr lang="nl-NL" dirty="0" err="1" smtClean="0"/>
              <a:t>PowerShell</a:t>
            </a:r>
            <a:r>
              <a:rPr lang="nl-NL" dirty="0" smtClean="0"/>
              <a:t> in productie</a:t>
            </a:r>
          </a:p>
          <a:p>
            <a:r>
              <a:rPr lang="nl-NL" dirty="0" smtClean="0"/>
              <a:t>…</a:t>
            </a:r>
          </a:p>
          <a:p>
            <a:endParaRPr lang="nl-NL" dirty="0"/>
          </a:p>
          <a:p>
            <a:r>
              <a:rPr lang="nl-NL" dirty="0" err="1" smtClean="0"/>
              <a:t>All</a:t>
            </a:r>
            <a:r>
              <a:rPr lang="nl-NL" dirty="0" smtClean="0"/>
              <a:t> </a:t>
            </a:r>
            <a:r>
              <a:rPr lang="nl-NL" dirty="0" err="1" smtClean="0"/>
              <a:t>Material</a:t>
            </a:r>
            <a:r>
              <a:rPr lang="nl-NL" dirty="0" smtClean="0"/>
              <a:t> is </a:t>
            </a:r>
            <a:r>
              <a:rPr lang="nl-NL" dirty="0" err="1" smtClean="0"/>
              <a:t>placed</a:t>
            </a:r>
            <a:r>
              <a:rPr lang="nl-NL" dirty="0" smtClean="0"/>
              <a:t> in:</a:t>
            </a:r>
          </a:p>
          <a:p>
            <a:pPr marL="0" indent="0">
              <a:buNone/>
            </a:pPr>
            <a:endParaRPr lang="nl-NL" dirty="0" smtClean="0"/>
          </a:p>
          <a:p>
            <a:pPr marL="0" indent="0">
              <a:buNone/>
            </a:pPr>
            <a:r>
              <a:rPr lang="nl-NL" sz="2000" dirty="0" smtClean="0"/>
              <a:t>\\</a:t>
            </a:r>
            <a:r>
              <a:rPr lang="nl-NL" sz="2000" dirty="0" smtClean="0"/>
              <a:t>NFCPCA01\Public\ITM\Infrastructuur\Algemeen</a:t>
            </a:r>
            <a:br>
              <a:rPr lang="nl-NL" sz="2000" dirty="0" smtClean="0"/>
            </a:br>
            <a:r>
              <a:rPr lang="nl-NL" sz="2000" dirty="0" smtClean="0"/>
              <a:t>       Infrastructuur\Documentatie\Powershell\Opleiding</a:t>
            </a:r>
            <a:endParaRPr lang="nl-NL" sz="2000" dirty="0" smtClean="0"/>
          </a:p>
        </p:txBody>
      </p:sp>
    </p:spTree>
    <p:extLst>
      <p:ext uri="{BB962C8B-B14F-4D97-AF65-F5344CB8AC3E}">
        <p14:creationId xmlns:p14="http://schemas.microsoft.com/office/powerpoint/2010/main" val="3326702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connections</a:t>
            </a:r>
            <a:endParaRPr lang="en-US" dirty="0"/>
          </a:p>
        </p:txBody>
      </p:sp>
      <p:sp>
        <p:nvSpPr>
          <p:cNvPr id="3" name="Content Placeholder 2"/>
          <p:cNvSpPr>
            <a:spLocks noGrp="1"/>
          </p:cNvSpPr>
          <p:nvPr>
            <p:ph idx="1"/>
          </p:nvPr>
        </p:nvSpPr>
        <p:spPr/>
        <p:txBody>
          <a:bodyPr/>
          <a:lstStyle/>
          <a:p>
            <a:r>
              <a:rPr lang="en-US" dirty="0" err="1" smtClean="0"/>
              <a:t>PSSession</a:t>
            </a:r>
            <a:endParaRPr lang="en-US" dirty="0" smtClean="0"/>
          </a:p>
          <a:p>
            <a:r>
              <a:rPr lang="en-US" dirty="0" smtClean="0"/>
              <a:t>Represent a remotely running copy of </a:t>
            </a:r>
            <a:r>
              <a:rPr lang="en-US" dirty="0" err="1" smtClean="0"/>
              <a:t>powershell</a:t>
            </a:r>
            <a:endParaRPr lang="en-US" dirty="0" smtClean="0"/>
          </a:p>
          <a:p>
            <a:r>
              <a:rPr lang="en-US" dirty="0" smtClean="0"/>
              <a:t>Can</a:t>
            </a:r>
          </a:p>
          <a:p>
            <a:pPr lvl="1"/>
            <a:r>
              <a:rPr lang="en-US" dirty="0" smtClean="0"/>
              <a:t>Execute multiple commands</a:t>
            </a:r>
          </a:p>
          <a:p>
            <a:pPr lvl="1"/>
            <a:r>
              <a:rPr lang="en-US" dirty="0" smtClean="0"/>
              <a:t>Be disconnected, reconnected</a:t>
            </a:r>
          </a:p>
          <a:p>
            <a:pPr lvl="1"/>
            <a:r>
              <a:rPr lang="en-US" dirty="0" smtClean="0"/>
              <a:t>Closed</a:t>
            </a:r>
          </a:p>
          <a:p>
            <a:pPr lvl="1"/>
            <a:r>
              <a:rPr lang="en-US" dirty="0" smtClean="0"/>
              <a:t>Configured through </a:t>
            </a:r>
            <a:r>
              <a:rPr lang="en-US" dirty="0" err="1" smtClean="0"/>
              <a:t>WSMan</a:t>
            </a:r>
            <a:r>
              <a:rPr lang="en-US" dirty="0" smtClean="0"/>
              <a:t> </a:t>
            </a:r>
            <a:r>
              <a:rPr lang="en-US" dirty="0" err="1" smtClean="0"/>
              <a:t>psdrive</a:t>
            </a:r>
            <a:endParaRPr lang="en-US" dirty="0" smtClean="0"/>
          </a:p>
          <a:p>
            <a:r>
              <a:rPr lang="en-US" dirty="0" smtClean="0"/>
              <a:t>Don’t need to setup a new connection (overhead) on each command</a:t>
            </a:r>
          </a:p>
          <a:p>
            <a:r>
              <a:rPr lang="en-US" dirty="0" smtClean="0"/>
              <a:t>End when closed, or when local </a:t>
            </a:r>
            <a:r>
              <a:rPr lang="en-US" dirty="0" err="1" smtClean="0"/>
              <a:t>powershell</a:t>
            </a:r>
            <a:r>
              <a:rPr lang="en-US" dirty="0" smtClean="0"/>
              <a:t> session closes</a:t>
            </a:r>
            <a:endParaRPr lang="en-US" dirty="0"/>
          </a:p>
        </p:txBody>
      </p:sp>
    </p:spTree>
    <p:extLst>
      <p:ext uri="{BB962C8B-B14F-4D97-AF65-F5344CB8AC3E}">
        <p14:creationId xmlns:p14="http://schemas.microsoft.com/office/powerpoint/2010/main" val="485888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one or more </a:t>
            </a:r>
            <a:r>
              <a:rPr lang="en-US" dirty="0" err="1" smtClean="0"/>
              <a:t>PSSessions</a:t>
            </a:r>
            <a:r>
              <a:rPr lang="en-US" dirty="0" smtClean="0"/>
              <a:t> in a variable</a:t>
            </a:r>
            <a:endParaRPr lang="en-US" dirty="0"/>
          </a:p>
        </p:txBody>
      </p:sp>
      <p:sp>
        <p:nvSpPr>
          <p:cNvPr id="3" name="Content Placeholder 2"/>
          <p:cNvSpPr>
            <a:spLocks noGrp="1"/>
          </p:cNvSpPr>
          <p:nvPr>
            <p:ph idx="1"/>
          </p:nvPr>
        </p:nvSpPr>
        <p:spPr/>
        <p:txBody>
          <a:bodyPr/>
          <a:lstStyle/>
          <a:p>
            <a:r>
              <a:rPr lang="en-US" dirty="0" smtClean="0"/>
              <a:t>$</a:t>
            </a:r>
            <a:r>
              <a:rPr lang="en-US" dirty="0" err="1" smtClean="0"/>
              <a:t>mySes</a:t>
            </a:r>
            <a:r>
              <a:rPr lang="en-US" dirty="0" smtClean="0"/>
              <a:t> = New-</a:t>
            </a:r>
            <a:r>
              <a:rPr lang="en-US" dirty="0" err="1" smtClean="0"/>
              <a:t>PSSession</a:t>
            </a:r>
            <a:r>
              <a:rPr lang="en-US" dirty="0" smtClean="0"/>
              <a:t> -</a:t>
            </a:r>
            <a:r>
              <a:rPr lang="en-US" dirty="0" err="1" smtClean="0"/>
              <a:t>Computername</a:t>
            </a:r>
            <a:r>
              <a:rPr lang="en-US" dirty="0" smtClean="0"/>
              <a:t> &lt;string[]&gt;</a:t>
            </a:r>
          </a:p>
          <a:p>
            <a:r>
              <a:rPr lang="en-US" dirty="0" smtClean="0"/>
              <a:t>Authentication</a:t>
            </a:r>
          </a:p>
          <a:p>
            <a:r>
              <a:rPr lang="en-US" dirty="0" smtClean="0"/>
              <a:t>Configuration</a:t>
            </a:r>
          </a:p>
          <a:p>
            <a:r>
              <a:rPr lang="en-US" dirty="0" smtClean="0"/>
              <a:t>Credential</a:t>
            </a:r>
          </a:p>
          <a:p>
            <a:r>
              <a:rPr lang="en-US" dirty="0" smtClean="0"/>
              <a:t>Port</a:t>
            </a:r>
          </a:p>
          <a:p>
            <a:r>
              <a:rPr lang="en-US" dirty="0" err="1" smtClean="0"/>
              <a:t>SessionOption</a:t>
            </a:r>
            <a:endParaRPr lang="en-US" dirty="0" smtClean="0"/>
          </a:p>
          <a:p>
            <a:r>
              <a:rPr lang="en-US" dirty="0" smtClean="0"/>
              <a:t>Invoke-Command -Session $</a:t>
            </a:r>
            <a:r>
              <a:rPr lang="en-US" dirty="0" err="1" smtClean="0"/>
              <a:t>MySes</a:t>
            </a:r>
            <a:r>
              <a:rPr lang="en-US" dirty="0" smtClean="0"/>
              <a:t> -</a:t>
            </a:r>
            <a:r>
              <a:rPr lang="en-US" dirty="0" err="1" smtClean="0"/>
              <a:t>ScriptBlock</a:t>
            </a:r>
            <a:r>
              <a:rPr lang="en-US" dirty="0" smtClean="0"/>
              <a:t> { </a:t>
            </a:r>
            <a:r>
              <a:rPr lang="en-US" dirty="0" err="1" smtClean="0"/>
              <a:t>zzz</a:t>
            </a:r>
            <a:r>
              <a:rPr lang="en-US" dirty="0" smtClean="0"/>
              <a:t> } </a:t>
            </a:r>
            <a:endParaRPr lang="en-US" dirty="0"/>
          </a:p>
        </p:txBody>
      </p:sp>
    </p:spTree>
    <p:extLst>
      <p:ext uri="{BB962C8B-B14F-4D97-AF65-F5344CB8AC3E}">
        <p14:creationId xmlns:p14="http://schemas.microsoft.com/office/powerpoint/2010/main" val="4192207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a:t>
            </a:r>
            <a:r>
              <a:rPr lang="en-US" dirty="0" err="1" smtClean="0"/>
              <a:t>remoting</a:t>
            </a:r>
            <a:endParaRPr lang="en-US" dirty="0"/>
          </a:p>
        </p:txBody>
      </p:sp>
      <p:sp>
        <p:nvSpPr>
          <p:cNvPr id="3" name="Content Placeholder 2"/>
          <p:cNvSpPr>
            <a:spLocks noGrp="1"/>
          </p:cNvSpPr>
          <p:nvPr>
            <p:ph idx="1"/>
          </p:nvPr>
        </p:nvSpPr>
        <p:spPr/>
        <p:txBody>
          <a:bodyPr/>
          <a:lstStyle/>
          <a:p>
            <a:r>
              <a:rPr lang="en-US" dirty="0" smtClean="0"/>
              <a:t>One step further</a:t>
            </a:r>
          </a:p>
          <a:p>
            <a:r>
              <a:rPr lang="en-US" dirty="0" smtClean="0"/>
              <a:t>Imports </a:t>
            </a:r>
            <a:r>
              <a:rPr lang="en-US" dirty="0" err="1" smtClean="0"/>
              <a:t>cmdlets</a:t>
            </a:r>
            <a:r>
              <a:rPr lang="en-US" dirty="0" smtClean="0"/>
              <a:t> from remote computers, into local session</a:t>
            </a:r>
          </a:p>
          <a:p>
            <a:r>
              <a:rPr lang="en-US" dirty="0" smtClean="0"/>
              <a:t>Commands still run remotely</a:t>
            </a:r>
          </a:p>
          <a:p>
            <a:r>
              <a:rPr lang="en-US" dirty="0" smtClean="0"/>
              <a:t>Use </a:t>
            </a:r>
            <a:r>
              <a:rPr lang="en-US" dirty="0" err="1" smtClean="0"/>
              <a:t>cmdlets</a:t>
            </a:r>
            <a:r>
              <a:rPr lang="en-US" dirty="0" smtClean="0"/>
              <a:t> without installing them, also solves version </a:t>
            </a:r>
            <a:r>
              <a:rPr lang="en-US" dirty="0" err="1" smtClean="0"/>
              <a:t>mismatchs</a:t>
            </a:r>
            <a:r>
              <a:rPr lang="en-US" dirty="0" smtClean="0"/>
              <a:t> issues</a:t>
            </a:r>
          </a:p>
          <a:p>
            <a:r>
              <a:rPr lang="en-US" dirty="0" err="1" smtClean="0"/>
              <a:t>Cmdlets</a:t>
            </a:r>
            <a:r>
              <a:rPr lang="en-US" dirty="0" smtClean="0"/>
              <a:t> are prefixed with a named prefix during remote Module import</a:t>
            </a:r>
          </a:p>
          <a:p>
            <a:r>
              <a:rPr lang="en-US" dirty="0" smtClean="0"/>
              <a:t>Help is drawn from remote computer</a:t>
            </a:r>
          </a:p>
          <a:p>
            <a:r>
              <a:rPr lang="en-US" dirty="0" smtClean="0"/>
              <a:t>See demo</a:t>
            </a:r>
            <a:endParaRPr lang="en-US" dirty="0"/>
          </a:p>
        </p:txBody>
      </p:sp>
    </p:spTree>
    <p:extLst>
      <p:ext uri="{BB962C8B-B14F-4D97-AF65-F5344CB8AC3E}">
        <p14:creationId xmlns:p14="http://schemas.microsoft.com/office/powerpoint/2010/main" val="1484464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err="1" smtClean="0"/>
              <a:t>Remoting</a:t>
            </a:r>
            <a:r>
              <a:rPr lang="en-US" dirty="0" smtClean="0"/>
              <a:t> 2</a:t>
            </a:r>
            <a:endParaRPr lang="en-US" dirty="0"/>
          </a:p>
        </p:txBody>
      </p:sp>
      <p:sp>
        <p:nvSpPr>
          <p:cNvPr id="3" name="Content Placeholder 2"/>
          <p:cNvSpPr>
            <a:spLocks noGrp="1"/>
          </p:cNvSpPr>
          <p:nvPr>
            <p:ph idx="1"/>
          </p:nvPr>
        </p:nvSpPr>
        <p:spPr/>
        <p:txBody>
          <a:bodyPr/>
          <a:lstStyle/>
          <a:p>
            <a:r>
              <a:rPr lang="en-US" dirty="0" err="1" smtClean="0"/>
              <a:t>Onderzoek</a:t>
            </a:r>
            <a:r>
              <a:rPr lang="en-US" dirty="0" smtClean="0"/>
              <a:t> </a:t>
            </a:r>
            <a:r>
              <a:rPr lang="en-US" dirty="0" err="1" smtClean="0"/>
              <a:t>welke</a:t>
            </a:r>
            <a:r>
              <a:rPr lang="en-US" dirty="0" smtClean="0"/>
              <a:t> </a:t>
            </a:r>
            <a:r>
              <a:rPr lang="en-US" dirty="0" err="1" smtClean="0"/>
              <a:t>CmdLets</a:t>
            </a:r>
            <a:r>
              <a:rPr lang="en-US" dirty="0" smtClean="0"/>
              <a:t> </a:t>
            </a:r>
            <a:r>
              <a:rPr lang="en-US" dirty="0" err="1" smtClean="0"/>
              <a:t>er</a:t>
            </a:r>
            <a:r>
              <a:rPr lang="en-US" dirty="0" smtClean="0"/>
              <a:t> </a:t>
            </a:r>
            <a:r>
              <a:rPr lang="en-US" dirty="0" err="1" smtClean="0"/>
              <a:t>bestaan</a:t>
            </a:r>
            <a:r>
              <a:rPr lang="en-US" dirty="0" smtClean="0"/>
              <a:t> met </a:t>
            </a:r>
            <a:r>
              <a:rPr lang="en-US" dirty="0" err="1" smtClean="0"/>
              <a:t>een</a:t>
            </a:r>
            <a:r>
              <a:rPr lang="en-US" dirty="0" smtClean="0"/>
              <a:t> ‘Noun’ van </a:t>
            </a:r>
            <a:r>
              <a:rPr lang="en-US" dirty="0" err="1" smtClean="0"/>
              <a:t>PSSession</a:t>
            </a:r>
            <a:endParaRPr lang="en-US" dirty="0" smtClean="0"/>
          </a:p>
          <a:p>
            <a:r>
              <a:rPr lang="en-US" dirty="0" err="1" smtClean="0"/>
              <a:t>Gebruik</a:t>
            </a:r>
            <a:r>
              <a:rPr lang="en-US" dirty="0" smtClean="0"/>
              <a:t> New-</a:t>
            </a:r>
            <a:r>
              <a:rPr lang="en-US" dirty="0" err="1" smtClean="0"/>
              <a:t>PSSession</a:t>
            </a:r>
            <a:r>
              <a:rPr lang="en-US" dirty="0" smtClean="0"/>
              <a:t> om </a:t>
            </a:r>
            <a:r>
              <a:rPr lang="en-US" dirty="0" err="1" smtClean="0"/>
              <a:t>een</a:t>
            </a:r>
            <a:r>
              <a:rPr lang="en-US" dirty="0" smtClean="0"/>
              <a:t> </a:t>
            </a:r>
            <a:r>
              <a:rPr lang="en-US" dirty="0" err="1" smtClean="0"/>
              <a:t>nieuwe</a:t>
            </a:r>
            <a:r>
              <a:rPr lang="en-US" dirty="0" smtClean="0"/>
              <a:t> </a:t>
            </a:r>
            <a:r>
              <a:rPr lang="en-US" dirty="0" err="1" smtClean="0"/>
              <a:t>sessie</a:t>
            </a:r>
            <a:r>
              <a:rPr lang="en-US" dirty="0" smtClean="0"/>
              <a:t> </a:t>
            </a:r>
            <a:r>
              <a:rPr lang="en-US" dirty="0" err="1" smtClean="0"/>
              <a:t>aan</a:t>
            </a:r>
            <a:r>
              <a:rPr lang="en-US" dirty="0" smtClean="0"/>
              <a:t> </a:t>
            </a:r>
            <a:r>
              <a:rPr lang="en-US" dirty="0" err="1" smtClean="0"/>
              <a:t>te</a:t>
            </a:r>
            <a:r>
              <a:rPr lang="en-US" dirty="0" smtClean="0"/>
              <a:t> </a:t>
            </a:r>
            <a:r>
              <a:rPr lang="en-US" dirty="0" err="1" smtClean="0"/>
              <a:t>maken</a:t>
            </a:r>
            <a:r>
              <a:rPr lang="en-US" dirty="0" smtClean="0"/>
              <a:t>. Sla de </a:t>
            </a:r>
            <a:r>
              <a:rPr lang="en-US" dirty="0" err="1" smtClean="0"/>
              <a:t>sessie</a:t>
            </a:r>
            <a:r>
              <a:rPr lang="en-US" dirty="0" smtClean="0"/>
              <a:t> op in </a:t>
            </a:r>
            <a:r>
              <a:rPr lang="en-US" dirty="0" err="1" smtClean="0"/>
              <a:t>een</a:t>
            </a:r>
            <a:r>
              <a:rPr lang="en-US" dirty="0" smtClean="0"/>
              <a:t> </a:t>
            </a:r>
            <a:r>
              <a:rPr lang="en-US" dirty="0" err="1" smtClean="0"/>
              <a:t>variabele</a:t>
            </a:r>
            <a:endParaRPr lang="en-US" dirty="0" smtClean="0"/>
          </a:p>
          <a:p>
            <a:r>
              <a:rPr lang="en-US" dirty="0" err="1" smtClean="0"/>
              <a:t>Gebruik</a:t>
            </a:r>
            <a:r>
              <a:rPr lang="en-US" dirty="0" smtClean="0"/>
              <a:t> die </a:t>
            </a:r>
            <a:r>
              <a:rPr lang="en-US" dirty="0" err="1" smtClean="0"/>
              <a:t>sessie</a:t>
            </a:r>
            <a:r>
              <a:rPr lang="en-US" dirty="0" smtClean="0"/>
              <a:t> om remote </a:t>
            </a:r>
            <a:r>
              <a:rPr lang="en-US" dirty="0" err="1" smtClean="0"/>
              <a:t>een</a:t>
            </a:r>
            <a:r>
              <a:rPr lang="en-US" dirty="0" smtClean="0"/>
              <a:t> </a:t>
            </a:r>
            <a:r>
              <a:rPr lang="en-US" dirty="0" err="1" smtClean="0"/>
              <a:t>variabele</a:t>
            </a:r>
            <a:r>
              <a:rPr lang="en-US" dirty="0" smtClean="0"/>
              <a:t> </a:t>
            </a:r>
            <a:r>
              <a:rPr lang="en-US" dirty="0" err="1" smtClean="0"/>
              <a:t>te</a:t>
            </a:r>
            <a:r>
              <a:rPr lang="en-US" dirty="0" smtClean="0"/>
              <a:t> </a:t>
            </a:r>
            <a:r>
              <a:rPr lang="en-US" dirty="0" err="1" smtClean="0"/>
              <a:t>vullen</a:t>
            </a:r>
            <a:r>
              <a:rPr lang="en-US" dirty="0" smtClean="0"/>
              <a:t/>
            </a:r>
            <a:br>
              <a:rPr lang="en-US" dirty="0" smtClean="0"/>
            </a:br>
            <a:r>
              <a:rPr lang="en-US" dirty="0" smtClean="0"/>
              <a:t>$X = Get-Date</a:t>
            </a:r>
          </a:p>
          <a:p>
            <a:r>
              <a:rPr lang="en-US" dirty="0" err="1" smtClean="0"/>
              <a:t>Gebruik</a:t>
            </a:r>
            <a:r>
              <a:rPr lang="en-US" dirty="0" smtClean="0"/>
              <a:t> die </a:t>
            </a:r>
            <a:r>
              <a:rPr lang="en-US" dirty="0" err="1" smtClean="0"/>
              <a:t>sessie</a:t>
            </a:r>
            <a:r>
              <a:rPr lang="en-US" dirty="0" smtClean="0"/>
              <a:t> om de </a:t>
            </a:r>
            <a:r>
              <a:rPr lang="en-US" dirty="0" err="1" smtClean="0"/>
              <a:t>variabele</a:t>
            </a:r>
            <a:r>
              <a:rPr lang="en-US" dirty="0" smtClean="0"/>
              <a:t> op </a:t>
            </a:r>
            <a:r>
              <a:rPr lang="en-US" dirty="0" err="1" smtClean="0"/>
              <a:t>te</a:t>
            </a:r>
            <a:r>
              <a:rPr lang="en-US" dirty="0" smtClean="0"/>
              <a:t> </a:t>
            </a:r>
            <a:r>
              <a:rPr lang="en-US" dirty="0" err="1" smtClean="0"/>
              <a:t>vragen</a:t>
            </a:r>
            <a:endParaRPr lang="en-US" dirty="0" smtClean="0"/>
          </a:p>
          <a:p>
            <a:r>
              <a:rPr lang="en-US" dirty="0" smtClean="0"/>
              <a:t>Disconnect de </a:t>
            </a:r>
            <a:r>
              <a:rPr lang="en-US" dirty="0" err="1" smtClean="0"/>
              <a:t>PSSession</a:t>
            </a:r>
            <a:endParaRPr lang="en-US" dirty="0" smtClean="0"/>
          </a:p>
          <a:p>
            <a:r>
              <a:rPr lang="en-US" dirty="0" smtClean="0"/>
              <a:t>Reconnect de </a:t>
            </a:r>
            <a:r>
              <a:rPr lang="en-US" dirty="0" err="1" smtClean="0"/>
              <a:t>PSSession</a:t>
            </a:r>
            <a:endParaRPr lang="en-US" dirty="0" smtClean="0"/>
          </a:p>
          <a:p>
            <a:r>
              <a:rPr lang="en-US" dirty="0" err="1"/>
              <a:t>Gebruik</a:t>
            </a:r>
            <a:r>
              <a:rPr lang="en-US" dirty="0"/>
              <a:t> die </a:t>
            </a:r>
            <a:r>
              <a:rPr lang="en-US" dirty="0" err="1"/>
              <a:t>sessie</a:t>
            </a:r>
            <a:r>
              <a:rPr lang="en-US" dirty="0"/>
              <a:t> om de </a:t>
            </a:r>
            <a:r>
              <a:rPr lang="en-US" dirty="0" err="1"/>
              <a:t>variabele</a:t>
            </a:r>
            <a:r>
              <a:rPr lang="en-US" dirty="0"/>
              <a:t> op </a:t>
            </a:r>
            <a:r>
              <a:rPr lang="en-US" dirty="0" err="1"/>
              <a:t>te</a:t>
            </a:r>
            <a:r>
              <a:rPr lang="en-US" dirty="0"/>
              <a:t> </a:t>
            </a:r>
            <a:r>
              <a:rPr lang="en-US" dirty="0" err="1" smtClean="0"/>
              <a:t>vragen</a:t>
            </a:r>
            <a:endParaRPr lang="en-US" dirty="0"/>
          </a:p>
        </p:txBody>
      </p:sp>
    </p:spTree>
    <p:extLst>
      <p:ext uri="{BB962C8B-B14F-4D97-AF65-F5344CB8AC3E}">
        <p14:creationId xmlns:p14="http://schemas.microsoft.com/office/powerpoint/2010/main" val="450188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Vragen</a:t>
            </a:r>
            <a:endParaRPr lang="nl-NL"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7784" y="2348880"/>
            <a:ext cx="4085169" cy="3075706"/>
          </a:xfrm>
        </p:spPr>
      </p:pic>
    </p:spTree>
    <p:extLst>
      <p:ext uri="{BB962C8B-B14F-4D97-AF65-F5344CB8AC3E}">
        <p14:creationId xmlns:p14="http://schemas.microsoft.com/office/powerpoint/2010/main" val="459187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Lab </a:t>
            </a:r>
            <a:r>
              <a:rPr lang="en-US" dirty="0" err="1" smtClean="0"/>
              <a:t>antwoorden</a:t>
            </a:r>
            <a:r>
              <a:rPr lang="en-US" dirty="0" smtClean="0"/>
              <a:t> LAB PowerShell </a:t>
            </a:r>
            <a:r>
              <a:rPr lang="en-US" dirty="0" err="1" smtClean="0"/>
              <a:t>Extensies</a:t>
            </a:r>
            <a:endParaRPr lang="en-US" dirty="0"/>
          </a:p>
        </p:txBody>
      </p:sp>
      <p:sp>
        <p:nvSpPr>
          <p:cNvPr id="3" name="Tijdelijke aanduiding voor inhoud 2"/>
          <p:cNvSpPr>
            <a:spLocks noGrp="1"/>
          </p:cNvSpPr>
          <p:nvPr>
            <p:ph idx="1"/>
          </p:nvPr>
        </p:nvSpPr>
        <p:spPr>
          <a:xfrm>
            <a:off x="323528" y="1124744"/>
            <a:ext cx="8363272" cy="5472607"/>
          </a:xfrm>
        </p:spPr>
        <p:txBody>
          <a:bodyPr>
            <a:normAutofit/>
          </a:bodyPr>
          <a:lstStyle/>
          <a:p>
            <a:pPr marL="263525" lvl="1" indent="-263525">
              <a:lnSpc>
                <a:spcPct val="80000"/>
              </a:lnSpc>
              <a:buFont typeface="Wingdings" panose="05000000000000000000" pitchFamily="2" charset="2"/>
              <a:buChar char="Ø"/>
            </a:pPr>
            <a:r>
              <a:rPr lang="en-US" sz="1800" dirty="0" smtClean="0">
                <a:latin typeface="Lucida Console" panose="020B0609040504020204" pitchFamily="49" charset="0"/>
              </a:rPr>
              <a:t>Get-Module</a:t>
            </a:r>
          </a:p>
          <a:p>
            <a:pPr marL="263525" lvl="1" indent="-263525">
              <a:lnSpc>
                <a:spcPct val="80000"/>
              </a:lnSpc>
              <a:buFont typeface="Wingdings" panose="05000000000000000000" pitchFamily="2" charset="2"/>
              <a:buChar char="Ø"/>
            </a:pPr>
            <a:endParaRPr lang="en-US" sz="1800" dirty="0">
              <a:latin typeface="Lucida Console" panose="020B0609040504020204" pitchFamily="49" charset="0"/>
            </a:endParaRPr>
          </a:p>
          <a:p>
            <a:pPr marL="263525" lvl="1" indent="-263525">
              <a:lnSpc>
                <a:spcPct val="80000"/>
              </a:lnSpc>
              <a:buFont typeface="Wingdings" panose="05000000000000000000" pitchFamily="2" charset="2"/>
              <a:buChar char="Ø"/>
            </a:pPr>
            <a:r>
              <a:rPr lang="en-US" sz="1800" dirty="0">
                <a:latin typeface="Lucida Console" panose="020B0609040504020204" pitchFamily="49" charset="0"/>
              </a:rPr>
              <a:t>Get-Module -</a:t>
            </a:r>
            <a:r>
              <a:rPr lang="en-US" sz="1800" dirty="0" err="1" smtClean="0">
                <a:latin typeface="Lucida Console" panose="020B0609040504020204" pitchFamily="49" charset="0"/>
              </a:rPr>
              <a:t>ListAvailable</a:t>
            </a:r>
            <a:endParaRPr lang="en-US" sz="1800" dirty="0" smtClean="0">
              <a:latin typeface="Lucida Console" panose="020B0609040504020204" pitchFamily="49" charset="0"/>
            </a:endParaRPr>
          </a:p>
          <a:p>
            <a:pPr marL="263525" lvl="1" indent="-263525">
              <a:lnSpc>
                <a:spcPct val="80000"/>
              </a:lnSpc>
              <a:buFont typeface="Wingdings" panose="05000000000000000000" pitchFamily="2" charset="2"/>
              <a:buChar char="Ø"/>
            </a:pPr>
            <a:endParaRPr lang="en-US" sz="1800" dirty="0">
              <a:latin typeface="Lucida Console" panose="020B0609040504020204" pitchFamily="49" charset="0"/>
            </a:endParaRPr>
          </a:p>
          <a:p>
            <a:pPr marL="263525" lvl="1" indent="-263525">
              <a:lnSpc>
                <a:spcPct val="80000"/>
              </a:lnSpc>
              <a:buFont typeface="Wingdings" panose="05000000000000000000" pitchFamily="2" charset="2"/>
              <a:buChar char="Ø"/>
            </a:pPr>
            <a:r>
              <a:rPr lang="en-US" sz="1800" dirty="0" smtClean="0">
                <a:latin typeface="Lucida Console" panose="020B0609040504020204" pitchFamily="49" charset="0"/>
              </a:rPr>
              <a:t>Get-Command -Module </a:t>
            </a:r>
            <a:r>
              <a:rPr lang="en-US" sz="1800" dirty="0" err="1" smtClean="0">
                <a:latin typeface="Lucida Console" panose="020B0609040504020204" pitchFamily="49" charset="0"/>
              </a:rPr>
              <a:t>Microsoft.PowerShell.Utility</a:t>
            </a:r>
            <a:endParaRPr lang="en-US" sz="1800" dirty="0" smtClean="0">
              <a:latin typeface="Lucida Console" panose="020B0609040504020204" pitchFamily="49" charset="0"/>
            </a:endParaRPr>
          </a:p>
          <a:p>
            <a:pPr marL="263525" lvl="1" indent="-263525">
              <a:lnSpc>
                <a:spcPct val="80000"/>
              </a:lnSpc>
              <a:buFont typeface="Wingdings" panose="05000000000000000000" pitchFamily="2" charset="2"/>
              <a:buChar char="Ø"/>
            </a:pPr>
            <a:endParaRPr lang="en-US" sz="1800" dirty="0">
              <a:latin typeface="Lucida Console" panose="020B0609040504020204" pitchFamily="49" charset="0"/>
            </a:endParaRPr>
          </a:p>
          <a:p>
            <a:pPr marL="263525" lvl="1" indent="-263525">
              <a:lnSpc>
                <a:spcPct val="80000"/>
              </a:lnSpc>
              <a:buFont typeface="Wingdings" panose="05000000000000000000" pitchFamily="2" charset="2"/>
              <a:buChar char="Ø"/>
            </a:pPr>
            <a:r>
              <a:rPr lang="en-US" sz="1800" dirty="0" smtClean="0">
                <a:latin typeface="Lucida Console" panose="020B0609040504020204" pitchFamily="49" charset="0"/>
              </a:rPr>
              <a:t>Import-Module </a:t>
            </a:r>
            <a:r>
              <a:rPr lang="en-US" sz="1800" dirty="0" err="1" smtClean="0">
                <a:latin typeface="Lucida Console" panose="020B0609040504020204" pitchFamily="49" charset="0"/>
              </a:rPr>
              <a:t>AppvClient</a:t>
            </a:r>
            <a:endParaRPr lang="en-US" sz="1800" dirty="0" smtClean="0">
              <a:latin typeface="Lucida Console" panose="020B0609040504020204" pitchFamily="49" charset="0"/>
            </a:endParaRPr>
          </a:p>
          <a:p>
            <a:pPr marL="263525" lvl="1" indent="-263525">
              <a:lnSpc>
                <a:spcPct val="80000"/>
              </a:lnSpc>
              <a:buFont typeface="Wingdings" panose="05000000000000000000" pitchFamily="2" charset="2"/>
              <a:buChar char="Ø"/>
            </a:pPr>
            <a:r>
              <a:rPr lang="en-US" sz="1800" dirty="0" smtClean="0">
                <a:latin typeface="Lucida Console" panose="020B0609040504020204" pitchFamily="49" charset="0"/>
              </a:rPr>
              <a:t>Get-Command –Module </a:t>
            </a:r>
            <a:r>
              <a:rPr lang="en-US" sz="1800" dirty="0" err="1" smtClean="0">
                <a:latin typeface="Lucida Console" panose="020B0609040504020204" pitchFamily="49" charset="0"/>
              </a:rPr>
              <a:t>AppvClient</a:t>
            </a:r>
            <a:endParaRPr lang="en-US" sz="1800" dirty="0" smtClean="0">
              <a:latin typeface="Lucida Console" panose="020B0609040504020204" pitchFamily="49" charset="0"/>
            </a:endParaRPr>
          </a:p>
          <a:p>
            <a:pPr marL="263525" lvl="1" indent="-263525">
              <a:lnSpc>
                <a:spcPct val="80000"/>
              </a:lnSpc>
              <a:buFont typeface="Wingdings" panose="05000000000000000000" pitchFamily="2" charset="2"/>
              <a:buChar char="Ø"/>
            </a:pPr>
            <a:endParaRPr lang="en-US" sz="1800" dirty="0">
              <a:latin typeface="Lucida Console" panose="020B0609040504020204" pitchFamily="49" charset="0"/>
            </a:endParaRPr>
          </a:p>
          <a:p>
            <a:pPr marL="263525" lvl="1" indent="-263525">
              <a:lnSpc>
                <a:spcPct val="80000"/>
              </a:lnSpc>
              <a:buFont typeface="Wingdings" panose="05000000000000000000" pitchFamily="2" charset="2"/>
              <a:buChar char="Ø"/>
            </a:pPr>
            <a:r>
              <a:rPr lang="en-US" sz="1800" dirty="0">
                <a:latin typeface="Lucida Console" panose="020B0609040504020204" pitchFamily="49" charset="0"/>
              </a:rPr>
              <a:t>Get-</a:t>
            </a:r>
            <a:r>
              <a:rPr lang="en-US" sz="1800" dirty="0" err="1">
                <a:latin typeface="Lucida Console" panose="020B0609040504020204" pitchFamily="49" charset="0"/>
              </a:rPr>
              <a:t>AppvClientPackage</a:t>
            </a:r>
            <a:endParaRPr lang="en-US" sz="1800" dirty="0">
              <a:latin typeface="Lucida Console" panose="020B0609040504020204" pitchFamily="49" charset="0"/>
            </a:endParaRPr>
          </a:p>
          <a:p>
            <a:pPr marL="263525" lvl="1" indent="-263525">
              <a:lnSpc>
                <a:spcPct val="80000"/>
              </a:lnSpc>
              <a:buFont typeface="Wingdings" panose="05000000000000000000" pitchFamily="2" charset="2"/>
              <a:buChar char="Ø"/>
            </a:pPr>
            <a:r>
              <a:rPr lang="en-US" sz="1800" dirty="0" smtClean="0">
                <a:latin typeface="Lucida Console" panose="020B0609040504020204" pitchFamily="49" charset="0"/>
              </a:rPr>
              <a:t>Get-</a:t>
            </a:r>
            <a:r>
              <a:rPr lang="en-US" sz="1800" dirty="0" err="1" smtClean="0">
                <a:latin typeface="Lucida Console" panose="020B0609040504020204" pitchFamily="49" charset="0"/>
              </a:rPr>
              <a:t>AppvClientPackage</a:t>
            </a:r>
            <a:r>
              <a:rPr lang="en-US" sz="1800" dirty="0" smtClean="0">
                <a:latin typeface="Lucida Console" panose="020B0609040504020204" pitchFamily="49" charset="0"/>
              </a:rPr>
              <a:t> | ? { $_.Name –Match ‘</a:t>
            </a:r>
            <a:r>
              <a:rPr lang="en-US" sz="1800" dirty="0" err="1" smtClean="0">
                <a:latin typeface="Lucida Console" panose="020B0609040504020204" pitchFamily="49" charset="0"/>
              </a:rPr>
              <a:t>NotepadPP</a:t>
            </a:r>
            <a:r>
              <a:rPr lang="en-US" sz="1800" dirty="0" smtClean="0">
                <a:latin typeface="Lucida Console" panose="020B0609040504020204" pitchFamily="49" charset="0"/>
              </a:rPr>
              <a:t>’ }</a:t>
            </a:r>
          </a:p>
          <a:p>
            <a:pPr marL="263525" lvl="1" indent="-263525">
              <a:lnSpc>
                <a:spcPct val="80000"/>
              </a:lnSpc>
              <a:buFont typeface="Wingdings" panose="05000000000000000000" pitchFamily="2" charset="2"/>
              <a:buChar char="Ø"/>
            </a:pPr>
            <a:endParaRPr lang="en-US" sz="1800" dirty="0" smtClean="0">
              <a:latin typeface="Lucida Console" panose="020B0609040504020204" pitchFamily="49" charset="0"/>
            </a:endParaRPr>
          </a:p>
          <a:p>
            <a:pPr marL="263525" lvl="1" indent="-263525">
              <a:lnSpc>
                <a:spcPct val="80000"/>
              </a:lnSpc>
              <a:buFont typeface="Wingdings" panose="05000000000000000000" pitchFamily="2" charset="2"/>
              <a:buChar char="Ø"/>
            </a:pPr>
            <a:r>
              <a:rPr lang="en-US" sz="1800" dirty="0" smtClean="0">
                <a:latin typeface="Lucida Console" panose="020B0609040504020204" pitchFamily="49" charset="0"/>
              </a:rPr>
              <a:t>$</a:t>
            </a:r>
            <a:r>
              <a:rPr lang="en-US" sz="1800" dirty="0" err="1" smtClean="0">
                <a:latin typeface="Lucida Console" panose="020B0609040504020204" pitchFamily="49" charset="0"/>
              </a:rPr>
              <a:t>NotepadPP</a:t>
            </a:r>
            <a:r>
              <a:rPr lang="en-US" sz="1800" dirty="0" smtClean="0">
                <a:latin typeface="Lucida Console" panose="020B0609040504020204" pitchFamily="49" charset="0"/>
              </a:rPr>
              <a:t> = Get-</a:t>
            </a:r>
            <a:r>
              <a:rPr lang="en-US" sz="1800" dirty="0" err="1" smtClean="0">
                <a:latin typeface="Lucida Console" panose="020B0609040504020204" pitchFamily="49" charset="0"/>
              </a:rPr>
              <a:t>AppvClientPackage</a:t>
            </a:r>
            <a:r>
              <a:rPr lang="en-US" sz="1800" dirty="0" smtClean="0">
                <a:latin typeface="Lucida Console" panose="020B0609040504020204" pitchFamily="49" charset="0"/>
              </a:rPr>
              <a:t> </a:t>
            </a:r>
            <a:r>
              <a:rPr lang="en-US" sz="1800" dirty="0">
                <a:latin typeface="Lucida Console" panose="020B0609040504020204" pitchFamily="49" charset="0"/>
              </a:rPr>
              <a:t>| ? { $_.Name –Match ‘</a:t>
            </a:r>
            <a:r>
              <a:rPr lang="en-US" sz="1800" dirty="0" err="1">
                <a:latin typeface="Lucida Console" panose="020B0609040504020204" pitchFamily="49" charset="0"/>
              </a:rPr>
              <a:t>NotepadPP</a:t>
            </a:r>
            <a:r>
              <a:rPr lang="en-US" sz="1800" dirty="0">
                <a:latin typeface="Lucida Console" panose="020B0609040504020204" pitchFamily="49" charset="0"/>
              </a:rPr>
              <a:t>’ }</a:t>
            </a:r>
          </a:p>
          <a:p>
            <a:pPr marL="263525" lvl="1" indent="-263525">
              <a:lnSpc>
                <a:spcPct val="80000"/>
              </a:lnSpc>
              <a:buFont typeface="Wingdings" panose="05000000000000000000" pitchFamily="2" charset="2"/>
              <a:buChar char="Ø"/>
            </a:pPr>
            <a:endParaRPr lang="en-US" sz="1800" dirty="0" smtClean="0">
              <a:latin typeface="Lucida Console" panose="020B0609040504020204" pitchFamily="49" charset="0"/>
            </a:endParaRPr>
          </a:p>
          <a:p>
            <a:pPr marL="263525" lvl="1" indent="-263525">
              <a:lnSpc>
                <a:spcPct val="80000"/>
              </a:lnSpc>
              <a:buFont typeface="Wingdings" panose="05000000000000000000" pitchFamily="2" charset="2"/>
              <a:buChar char="Ø"/>
            </a:pPr>
            <a:r>
              <a:rPr lang="en-US" sz="1800" dirty="0" smtClean="0">
                <a:latin typeface="Lucida Console" panose="020B0609040504020204" pitchFamily="49" charset="0"/>
              </a:rPr>
              <a:t>$</a:t>
            </a:r>
            <a:r>
              <a:rPr lang="en-US" sz="1800" dirty="0" err="1" smtClean="0">
                <a:latin typeface="Lucida Console" panose="020B0609040504020204" pitchFamily="49" charset="0"/>
              </a:rPr>
              <a:t>NotepadPP</a:t>
            </a:r>
            <a:r>
              <a:rPr lang="en-US" sz="1800" dirty="0" smtClean="0">
                <a:latin typeface="Lucida Console" panose="020B0609040504020204" pitchFamily="49" charset="0"/>
              </a:rPr>
              <a:t> | Get-Member</a:t>
            </a:r>
          </a:p>
          <a:p>
            <a:pPr marL="263525" lvl="1" indent="-263525">
              <a:lnSpc>
                <a:spcPct val="80000"/>
              </a:lnSpc>
              <a:buFont typeface="Wingdings" panose="05000000000000000000" pitchFamily="2" charset="2"/>
              <a:buChar char="Ø"/>
            </a:pPr>
            <a:r>
              <a:rPr lang="en-US" sz="1800" dirty="0">
                <a:latin typeface="Lucida Console" panose="020B0609040504020204" pitchFamily="49" charset="0"/>
              </a:rPr>
              <a:t>$</a:t>
            </a:r>
            <a:r>
              <a:rPr lang="en-US" sz="1800" dirty="0" err="1" smtClean="0">
                <a:latin typeface="Lucida Console" panose="020B0609040504020204" pitchFamily="49" charset="0"/>
              </a:rPr>
              <a:t>NotepadPP.InUse</a:t>
            </a:r>
            <a:endParaRPr lang="en-US" sz="1800" dirty="0" smtClean="0">
              <a:latin typeface="Lucida Console" panose="020B0609040504020204" pitchFamily="49" charset="0"/>
            </a:endParaRPr>
          </a:p>
          <a:p>
            <a:pPr marL="0" lvl="1" indent="0">
              <a:lnSpc>
                <a:spcPct val="80000"/>
              </a:lnSpc>
              <a:buNone/>
            </a:pPr>
            <a:r>
              <a:rPr lang="en-US" sz="1800" dirty="0" smtClean="0">
                <a:latin typeface="Lucida Console" panose="020B0609040504020204" pitchFamily="49" charset="0"/>
              </a:rPr>
              <a:t>False</a:t>
            </a:r>
            <a:endParaRPr lang="en-US" sz="1800" dirty="0">
              <a:latin typeface="Lucida Console" panose="020B0609040504020204" pitchFamily="49" charset="0"/>
            </a:endParaRPr>
          </a:p>
          <a:p>
            <a:pPr marL="263525" lvl="1" indent="-263525">
              <a:lnSpc>
                <a:spcPct val="80000"/>
              </a:lnSpc>
              <a:buFont typeface="Wingdings" panose="05000000000000000000" pitchFamily="2" charset="2"/>
              <a:buChar char="Ø"/>
            </a:pPr>
            <a:r>
              <a:rPr lang="en-US" sz="1800" dirty="0">
                <a:latin typeface="Lucida Console" panose="020B0609040504020204" pitchFamily="49" charset="0"/>
              </a:rPr>
              <a:t>$</a:t>
            </a:r>
            <a:r>
              <a:rPr lang="en-US" sz="1800" dirty="0" err="1">
                <a:latin typeface="Lucida Console" panose="020B0609040504020204" pitchFamily="49" charset="0"/>
              </a:rPr>
              <a:t>NotepadPP.InUse</a:t>
            </a:r>
            <a:endParaRPr lang="en-US" sz="1800" dirty="0">
              <a:latin typeface="Lucida Console" panose="020B0609040504020204" pitchFamily="49" charset="0"/>
            </a:endParaRPr>
          </a:p>
          <a:p>
            <a:pPr marL="0" lvl="1" indent="0">
              <a:lnSpc>
                <a:spcPct val="80000"/>
              </a:lnSpc>
              <a:buNone/>
            </a:pPr>
            <a:r>
              <a:rPr lang="en-US" sz="1800" dirty="0" smtClean="0">
                <a:latin typeface="Lucida Console" panose="020B0609040504020204" pitchFamily="49" charset="0"/>
              </a:rPr>
              <a:t>True</a:t>
            </a:r>
            <a:endParaRPr lang="en-US" sz="1800" dirty="0">
              <a:latin typeface="Lucida Console" panose="020B0609040504020204" pitchFamily="49" charset="0"/>
            </a:endParaRPr>
          </a:p>
          <a:p>
            <a:pPr marL="263525" lvl="1" indent="-263525">
              <a:lnSpc>
                <a:spcPct val="80000"/>
              </a:lnSpc>
              <a:buFont typeface="Wingdings" panose="05000000000000000000" pitchFamily="2" charset="2"/>
              <a:buChar char="Ø"/>
            </a:pPr>
            <a:endParaRPr lang="en-US" sz="1800" dirty="0">
              <a:latin typeface="Lucida Console" panose="020B0609040504020204" pitchFamily="49" charset="0"/>
            </a:endParaRPr>
          </a:p>
          <a:p>
            <a:pPr marL="263525" lvl="1" indent="-263525">
              <a:lnSpc>
                <a:spcPct val="80000"/>
              </a:lnSpc>
              <a:buFont typeface="Wingdings" panose="05000000000000000000" pitchFamily="2" charset="2"/>
              <a:buChar char="Ø"/>
            </a:pPr>
            <a:endParaRPr lang="en-US" sz="1800" dirty="0" smtClean="0">
              <a:latin typeface="Lucida Console" panose="020B0609040504020204" pitchFamily="49" charset="0"/>
            </a:endParaRPr>
          </a:p>
          <a:p>
            <a:pPr marL="263525" lvl="1" indent="-263525">
              <a:lnSpc>
                <a:spcPct val="80000"/>
              </a:lnSpc>
              <a:buFont typeface="Wingdings" panose="05000000000000000000" pitchFamily="2" charset="2"/>
              <a:buChar char="Ø"/>
            </a:pPr>
            <a:endParaRPr lang="en-US" sz="1800" dirty="0">
              <a:latin typeface="Lucida Console" panose="020B0609040504020204" pitchFamily="49" charset="0"/>
            </a:endParaRPr>
          </a:p>
          <a:p>
            <a:pPr marL="263525" lvl="1" indent="-263525">
              <a:lnSpc>
                <a:spcPct val="80000"/>
              </a:lnSpc>
              <a:buFont typeface="Wingdings" panose="05000000000000000000" pitchFamily="2" charset="2"/>
              <a:buChar char="Ø"/>
            </a:pPr>
            <a:endParaRPr lang="en-US" sz="1800" dirty="0"/>
          </a:p>
        </p:txBody>
      </p:sp>
    </p:spTree>
    <p:extLst>
      <p:ext uri="{BB962C8B-B14F-4D97-AF65-F5344CB8AC3E}">
        <p14:creationId xmlns:p14="http://schemas.microsoft.com/office/powerpoint/2010/main" val="1192034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err="1" smtClean="0"/>
              <a:t>antwoorden</a:t>
            </a:r>
            <a:r>
              <a:rPr lang="en-US" dirty="0" smtClean="0"/>
              <a:t> Lab </a:t>
            </a:r>
            <a:r>
              <a:rPr lang="en-US" dirty="0" err="1" smtClean="0"/>
              <a:t>Remoting</a:t>
            </a:r>
            <a:r>
              <a:rPr lang="en-US" dirty="0" smtClean="0"/>
              <a:t> 1</a:t>
            </a:r>
            <a:endParaRPr lang="en-US" dirty="0"/>
          </a:p>
        </p:txBody>
      </p:sp>
      <p:sp>
        <p:nvSpPr>
          <p:cNvPr id="3" name="Content Placeholder 2"/>
          <p:cNvSpPr>
            <a:spLocks noGrp="1"/>
          </p:cNvSpPr>
          <p:nvPr>
            <p:ph idx="1"/>
          </p:nvPr>
        </p:nvSpPr>
        <p:spPr/>
        <p:txBody>
          <a:bodyPr>
            <a:normAutofit lnSpcReduction="10000"/>
          </a:bodyPr>
          <a:lstStyle/>
          <a:p>
            <a:r>
              <a:rPr lang="en-US" dirty="0" smtClean="0"/>
              <a:t>Enter-</a:t>
            </a:r>
            <a:r>
              <a:rPr lang="en-US" dirty="0" err="1" smtClean="0"/>
              <a:t>PSSession</a:t>
            </a:r>
            <a:r>
              <a:rPr lang="en-US" dirty="0" smtClean="0"/>
              <a:t> -</a:t>
            </a:r>
            <a:r>
              <a:rPr lang="en-US" dirty="0" err="1" smtClean="0"/>
              <a:t>ComputerName</a:t>
            </a:r>
            <a:r>
              <a:rPr lang="en-US" dirty="0" smtClean="0"/>
              <a:t> VDIPM0040</a:t>
            </a:r>
          </a:p>
          <a:p>
            <a:r>
              <a:rPr lang="en-US" dirty="0" smtClean="0"/>
              <a:t>Dir C:\Temp</a:t>
            </a:r>
          </a:p>
          <a:p>
            <a:r>
              <a:rPr lang="en-US" dirty="0" smtClean="0"/>
              <a:t>Hostname</a:t>
            </a:r>
          </a:p>
          <a:p>
            <a:r>
              <a:rPr lang="en-US" dirty="0" smtClean="0"/>
              <a:t>Get-</a:t>
            </a:r>
            <a:r>
              <a:rPr lang="en-US" dirty="0" err="1" smtClean="0"/>
              <a:t>CimInstance</a:t>
            </a:r>
            <a:r>
              <a:rPr lang="en-US" dirty="0" smtClean="0"/>
              <a:t> Win32_OperatingSystem | select </a:t>
            </a:r>
            <a:r>
              <a:rPr lang="en-US" dirty="0" err="1" smtClean="0"/>
              <a:t>LastBootUpTime</a:t>
            </a:r>
            <a:endParaRPr lang="en-US" dirty="0" smtClean="0"/>
          </a:p>
          <a:p>
            <a:r>
              <a:rPr lang="en-US" dirty="0" smtClean="0"/>
              <a:t>Exit-</a:t>
            </a:r>
            <a:r>
              <a:rPr lang="en-US" dirty="0" err="1" smtClean="0"/>
              <a:t>PSSession</a:t>
            </a:r>
            <a:endParaRPr lang="en-US" dirty="0" smtClean="0"/>
          </a:p>
          <a:p>
            <a:endParaRPr lang="en-US" dirty="0" smtClean="0"/>
          </a:p>
          <a:p>
            <a:r>
              <a:rPr lang="en-US" dirty="0" smtClean="0"/>
              <a:t>Invoke-Command –</a:t>
            </a:r>
            <a:r>
              <a:rPr lang="en-US" dirty="0" err="1" smtClean="0"/>
              <a:t>ComputerName</a:t>
            </a:r>
            <a:r>
              <a:rPr lang="en-US" dirty="0" smtClean="0"/>
              <a:t> vdipm0040,vdipm0041,vdipm0042 –</a:t>
            </a:r>
            <a:r>
              <a:rPr lang="en-US" dirty="0" err="1" smtClean="0"/>
              <a:t>scriptblock</a:t>
            </a:r>
            <a:r>
              <a:rPr lang="en-US" dirty="0" smtClean="0"/>
              <a:t> {</a:t>
            </a:r>
            <a:r>
              <a:rPr lang="en-US" dirty="0"/>
              <a:t>Get-</a:t>
            </a:r>
            <a:r>
              <a:rPr lang="en-US" dirty="0" err="1"/>
              <a:t>CimInstance</a:t>
            </a:r>
            <a:r>
              <a:rPr lang="en-US" dirty="0"/>
              <a:t> Win32_OperatingSystem | select </a:t>
            </a:r>
            <a:r>
              <a:rPr lang="en-US" dirty="0" err="1" smtClean="0"/>
              <a:t>LastBootUpTime</a:t>
            </a:r>
            <a:r>
              <a:rPr lang="en-US" smtClean="0"/>
              <a:t> }</a:t>
            </a:r>
            <a:endParaRPr lang="en-US"/>
          </a:p>
          <a:p>
            <a:endParaRPr lang="en-US" dirty="0"/>
          </a:p>
        </p:txBody>
      </p:sp>
    </p:spTree>
    <p:extLst>
      <p:ext uri="{BB962C8B-B14F-4D97-AF65-F5344CB8AC3E}">
        <p14:creationId xmlns:p14="http://schemas.microsoft.com/office/powerpoint/2010/main" val="2610355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err="1" smtClean="0"/>
              <a:t>antwoorden</a:t>
            </a:r>
            <a:r>
              <a:rPr lang="en-US" dirty="0" smtClean="0"/>
              <a:t> Lab </a:t>
            </a:r>
            <a:r>
              <a:rPr lang="en-US" dirty="0" err="1" smtClean="0"/>
              <a:t>Remoting</a:t>
            </a:r>
            <a:r>
              <a:rPr lang="en-US" dirty="0" smtClean="0"/>
              <a:t> 2</a:t>
            </a:r>
            <a:endParaRPr lang="en-US" dirty="0"/>
          </a:p>
        </p:txBody>
      </p:sp>
      <p:sp>
        <p:nvSpPr>
          <p:cNvPr id="3" name="Content Placeholder 2"/>
          <p:cNvSpPr>
            <a:spLocks noGrp="1"/>
          </p:cNvSpPr>
          <p:nvPr>
            <p:ph idx="1"/>
          </p:nvPr>
        </p:nvSpPr>
        <p:spPr/>
        <p:txBody>
          <a:bodyPr>
            <a:normAutofit/>
          </a:bodyPr>
          <a:lstStyle/>
          <a:p>
            <a:r>
              <a:rPr lang="en-US" dirty="0" smtClean="0"/>
              <a:t>Get-Command -Noun </a:t>
            </a:r>
            <a:r>
              <a:rPr lang="en-US" dirty="0" err="1" smtClean="0"/>
              <a:t>PSSession</a:t>
            </a:r>
            <a:endParaRPr lang="en-US" dirty="0" smtClean="0"/>
          </a:p>
          <a:p>
            <a:r>
              <a:rPr lang="en-US" dirty="0" smtClean="0"/>
              <a:t>$a = New-</a:t>
            </a:r>
            <a:r>
              <a:rPr lang="en-US" dirty="0" err="1" smtClean="0"/>
              <a:t>PSSession</a:t>
            </a:r>
            <a:r>
              <a:rPr lang="en-US" dirty="0" smtClean="0"/>
              <a:t> -</a:t>
            </a:r>
            <a:r>
              <a:rPr lang="en-US" dirty="0" err="1" smtClean="0"/>
              <a:t>ComputerName</a:t>
            </a:r>
            <a:r>
              <a:rPr lang="en-US" dirty="0" smtClean="0"/>
              <a:t> VDIPM0040</a:t>
            </a:r>
          </a:p>
          <a:p>
            <a:r>
              <a:rPr lang="en-US" dirty="0"/>
              <a:t>Invoke-Command -Session $a -</a:t>
            </a:r>
            <a:r>
              <a:rPr lang="en-US" dirty="0" err="1"/>
              <a:t>ScriptBlock</a:t>
            </a:r>
            <a:r>
              <a:rPr lang="en-US" dirty="0"/>
              <a:t> { $x=Get-Date }</a:t>
            </a:r>
          </a:p>
          <a:p>
            <a:r>
              <a:rPr lang="en-US" dirty="0"/>
              <a:t>Invoke-Command -Session $a -</a:t>
            </a:r>
            <a:r>
              <a:rPr lang="en-US" dirty="0" err="1"/>
              <a:t>ScriptBlock</a:t>
            </a:r>
            <a:r>
              <a:rPr lang="en-US" dirty="0"/>
              <a:t> { $x </a:t>
            </a:r>
            <a:r>
              <a:rPr lang="en-US" dirty="0" smtClean="0"/>
              <a:t>}</a:t>
            </a:r>
          </a:p>
          <a:p>
            <a:r>
              <a:rPr lang="en-US" dirty="0" smtClean="0"/>
              <a:t>Disconnect-</a:t>
            </a:r>
            <a:r>
              <a:rPr lang="en-US" dirty="0" err="1" smtClean="0"/>
              <a:t>PSSession</a:t>
            </a:r>
            <a:r>
              <a:rPr lang="en-US" dirty="0" smtClean="0"/>
              <a:t> -Session $a</a:t>
            </a:r>
          </a:p>
          <a:p>
            <a:r>
              <a:rPr lang="en-US" dirty="0" smtClean="0"/>
              <a:t>Connect-</a:t>
            </a:r>
            <a:r>
              <a:rPr lang="en-US" dirty="0" err="1" smtClean="0"/>
              <a:t>PSSession</a:t>
            </a:r>
            <a:r>
              <a:rPr lang="en-US" dirty="0" smtClean="0"/>
              <a:t> -Session $a</a:t>
            </a:r>
          </a:p>
          <a:p>
            <a:r>
              <a:rPr lang="en-US" dirty="0"/>
              <a:t> </a:t>
            </a:r>
            <a:r>
              <a:rPr lang="en-US" dirty="0" smtClean="0"/>
              <a:t> (of:  Get-</a:t>
            </a:r>
            <a:r>
              <a:rPr lang="en-US" dirty="0" err="1" smtClean="0"/>
              <a:t>PSSession</a:t>
            </a:r>
            <a:r>
              <a:rPr lang="en-US" dirty="0" smtClean="0"/>
              <a:t> | Connect-</a:t>
            </a:r>
            <a:r>
              <a:rPr lang="en-US" dirty="0" err="1" smtClean="0"/>
              <a:t>PSSession</a:t>
            </a:r>
            <a:r>
              <a:rPr lang="en-US" dirty="0" smtClean="0"/>
              <a:t>  )</a:t>
            </a:r>
            <a:endParaRPr lang="en-US" dirty="0"/>
          </a:p>
          <a:p>
            <a:r>
              <a:rPr lang="en-US" dirty="0"/>
              <a:t>Invoke-Command -Session $a -</a:t>
            </a:r>
            <a:r>
              <a:rPr lang="en-US" dirty="0" err="1"/>
              <a:t>ScriptBlock</a:t>
            </a:r>
            <a:r>
              <a:rPr lang="en-US" dirty="0"/>
              <a:t> { $x }</a:t>
            </a:r>
          </a:p>
          <a:p>
            <a:endParaRPr lang="en-US" dirty="0"/>
          </a:p>
        </p:txBody>
      </p:sp>
    </p:spTree>
    <p:extLst>
      <p:ext uri="{BB962C8B-B14F-4D97-AF65-F5344CB8AC3E}">
        <p14:creationId xmlns:p14="http://schemas.microsoft.com/office/powerpoint/2010/main" val="415303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L3 </a:t>
            </a:r>
            <a:r>
              <a:rPr lang="nl-NL" dirty="0" err="1" smtClean="0"/>
              <a:t>PowerShell</a:t>
            </a:r>
            <a:r>
              <a:rPr lang="nl-NL" dirty="0" smtClean="0"/>
              <a:t> voor beheer</a:t>
            </a:r>
            <a:endParaRPr lang="nl-NL" sz="1800" dirty="0"/>
          </a:p>
        </p:txBody>
      </p:sp>
      <p:sp>
        <p:nvSpPr>
          <p:cNvPr id="3" name="Content Placeholder 2"/>
          <p:cNvSpPr>
            <a:spLocks noGrp="1"/>
          </p:cNvSpPr>
          <p:nvPr>
            <p:ph idx="1"/>
          </p:nvPr>
        </p:nvSpPr>
        <p:spPr/>
        <p:txBody>
          <a:bodyPr>
            <a:normAutofit/>
          </a:bodyPr>
          <a:lstStyle/>
          <a:p>
            <a:r>
              <a:rPr lang="nl-NL" dirty="0" err="1" smtClean="0"/>
              <a:t>PowerShell</a:t>
            </a:r>
            <a:r>
              <a:rPr lang="nl-NL" dirty="0" smtClean="0"/>
              <a:t> voor beheer</a:t>
            </a:r>
          </a:p>
          <a:p>
            <a:pPr lvl="1"/>
            <a:r>
              <a:rPr lang="nl-NL" dirty="0" err="1" smtClean="0"/>
              <a:t>Extending</a:t>
            </a:r>
            <a:r>
              <a:rPr lang="nl-NL" dirty="0" smtClean="0"/>
              <a:t> </a:t>
            </a:r>
            <a:r>
              <a:rPr lang="nl-NL" dirty="0" err="1" smtClean="0"/>
              <a:t>PowerShell</a:t>
            </a:r>
            <a:r>
              <a:rPr lang="nl-NL" dirty="0" smtClean="0"/>
              <a:t>: </a:t>
            </a:r>
            <a:r>
              <a:rPr lang="nl-NL" dirty="0" err="1" smtClean="0"/>
              <a:t>PSSnapins</a:t>
            </a:r>
            <a:r>
              <a:rPr lang="nl-NL" dirty="0" smtClean="0"/>
              <a:t>, Modules</a:t>
            </a:r>
          </a:p>
          <a:p>
            <a:pPr lvl="1"/>
            <a:r>
              <a:rPr lang="nl-NL" dirty="0" err="1" smtClean="0"/>
              <a:t>PowerShell</a:t>
            </a:r>
            <a:r>
              <a:rPr lang="nl-NL" dirty="0" smtClean="0"/>
              <a:t> providers</a:t>
            </a:r>
          </a:p>
          <a:p>
            <a:pPr lvl="1"/>
            <a:r>
              <a:rPr lang="nl-NL" dirty="0" err="1" smtClean="0"/>
              <a:t>Remoting</a:t>
            </a:r>
            <a:r>
              <a:rPr lang="nl-NL" dirty="0" smtClean="0"/>
              <a:t>  (1:1  -&gt; 1:1000)</a:t>
            </a:r>
            <a:endParaRPr lang="nl-NL" dirty="0"/>
          </a:p>
          <a:p>
            <a:pPr lvl="1"/>
            <a:r>
              <a:rPr lang="nl-NL" dirty="0" err="1" smtClean="0"/>
              <a:t>Scheduling</a:t>
            </a:r>
            <a:r>
              <a:rPr lang="nl-NL" dirty="0" smtClean="0"/>
              <a:t> scripts</a:t>
            </a:r>
          </a:p>
          <a:p>
            <a:pPr lvl="1"/>
            <a:r>
              <a:rPr lang="nl-NL" dirty="0" err="1" smtClean="0"/>
              <a:t>Logging</a:t>
            </a:r>
            <a:endParaRPr lang="nl-NL" dirty="0" smtClean="0"/>
          </a:p>
          <a:p>
            <a:pPr lvl="1"/>
            <a:r>
              <a:rPr lang="nl-NL" dirty="0" smtClean="0"/>
              <a:t>Transcript</a:t>
            </a:r>
          </a:p>
          <a:p>
            <a:pPr lvl="1"/>
            <a:r>
              <a:rPr lang="nl-NL" dirty="0" smtClean="0"/>
              <a:t>Input, output</a:t>
            </a:r>
          </a:p>
          <a:p>
            <a:pPr lvl="2"/>
            <a:r>
              <a:rPr lang="nl-NL" dirty="0" smtClean="0"/>
              <a:t>XML, CSV, INI, XLSx</a:t>
            </a:r>
          </a:p>
          <a:p>
            <a:pPr lvl="2"/>
            <a:endParaRPr lang="nl-NL" dirty="0" smtClean="0"/>
          </a:p>
        </p:txBody>
      </p:sp>
    </p:spTree>
    <p:extLst>
      <p:ext uri="{BB962C8B-B14F-4D97-AF65-F5344CB8AC3E}">
        <p14:creationId xmlns:p14="http://schemas.microsoft.com/office/powerpoint/2010/main" val="2088513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PowerShell</a:t>
            </a:r>
            <a:endParaRPr lang="en-US" dirty="0"/>
          </a:p>
        </p:txBody>
      </p:sp>
      <p:sp>
        <p:nvSpPr>
          <p:cNvPr id="3" name="Content Placeholder 2"/>
          <p:cNvSpPr>
            <a:spLocks noGrp="1"/>
          </p:cNvSpPr>
          <p:nvPr>
            <p:ph idx="1"/>
          </p:nvPr>
        </p:nvSpPr>
        <p:spPr/>
        <p:txBody>
          <a:bodyPr/>
          <a:lstStyle/>
          <a:p>
            <a:r>
              <a:rPr lang="en-US" dirty="0" smtClean="0"/>
              <a:t>PowerShell can be extended</a:t>
            </a:r>
          </a:p>
          <a:p>
            <a:r>
              <a:rPr lang="en-US" dirty="0" smtClean="0"/>
              <a:t>Net </a:t>
            </a:r>
            <a:r>
              <a:rPr lang="en-US" dirty="0" err="1" smtClean="0"/>
              <a:t>als</a:t>
            </a:r>
            <a:r>
              <a:rPr lang="en-US" dirty="0" smtClean="0"/>
              <a:t> mmc.exe  (*.</a:t>
            </a:r>
            <a:r>
              <a:rPr lang="en-US" dirty="0" err="1" smtClean="0"/>
              <a:t>msc</a:t>
            </a:r>
            <a:r>
              <a:rPr lang="en-US" dirty="0" smtClean="0"/>
              <a:t> / console files)</a:t>
            </a:r>
          </a:p>
          <a:p>
            <a:r>
              <a:rPr lang="en-US" dirty="0" smtClean="0"/>
              <a:t>2 </a:t>
            </a:r>
            <a:r>
              <a:rPr lang="en-US" dirty="0" err="1" smtClean="0"/>
              <a:t>soorten</a:t>
            </a:r>
            <a:r>
              <a:rPr lang="en-US" dirty="0" smtClean="0"/>
              <a:t> </a:t>
            </a:r>
            <a:r>
              <a:rPr lang="en-US" dirty="0" err="1" smtClean="0"/>
              <a:t>extensies</a:t>
            </a:r>
            <a:r>
              <a:rPr lang="en-US" dirty="0" smtClean="0"/>
              <a:t> </a:t>
            </a:r>
            <a:r>
              <a:rPr lang="en-US" dirty="0" err="1" smtClean="0"/>
              <a:t>beschikbaar</a:t>
            </a:r>
            <a:r>
              <a:rPr lang="en-US" dirty="0" smtClean="0"/>
              <a:t>:</a:t>
            </a:r>
          </a:p>
          <a:p>
            <a:pPr lvl="1"/>
            <a:r>
              <a:rPr lang="en-US" dirty="0" err="1" smtClean="0"/>
              <a:t>PSSnapin</a:t>
            </a:r>
            <a:endParaRPr lang="en-US" dirty="0" smtClean="0"/>
          </a:p>
          <a:p>
            <a:pPr lvl="1"/>
            <a:r>
              <a:rPr lang="en-US" dirty="0" smtClean="0"/>
              <a:t>Module</a:t>
            </a:r>
            <a:endParaRPr lang="en-US" dirty="0"/>
          </a:p>
        </p:txBody>
      </p:sp>
    </p:spTree>
    <p:extLst>
      <p:ext uri="{BB962C8B-B14F-4D97-AF65-F5344CB8AC3E}">
        <p14:creationId xmlns:p14="http://schemas.microsoft.com/office/powerpoint/2010/main" val="2122788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PSSnapins</a:t>
            </a:r>
            <a:endParaRPr lang="en-US" dirty="0"/>
          </a:p>
        </p:txBody>
      </p:sp>
      <p:sp>
        <p:nvSpPr>
          <p:cNvPr id="3" name="Content Placeholder 2"/>
          <p:cNvSpPr>
            <a:spLocks noGrp="1"/>
          </p:cNvSpPr>
          <p:nvPr>
            <p:ph idx="1"/>
          </p:nvPr>
        </p:nvSpPr>
        <p:spPr>
          <a:xfrm>
            <a:off x="855132" y="1268761"/>
            <a:ext cx="7831668" cy="4752528"/>
          </a:xfrm>
        </p:spPr>
        <p:txBody>
          <a:bodyPr>
            <a:normAutofit fontScale="92500"/>
          </a:bodyPr>
          <a:lstStyle/>
          <a:p>
            <a:r>
              <a:rPr lang="en-US" dirty="0" smtClean="0"/>
              <a:t>PowerShell V1</a:t>
            </a:r>
          </a:p>
          <a:p>
            <a:r>
              <a:rPr lang="en-US" dirty="0" smtClean="0"/>
              <a:t>Typically compiled code (.</a:t>
            </a:r>
            <a:r>
              <a:rPr lang="en-US" dirty="0" err="1" smtClean="0"/>
              <a:t>dll</a:t>
            </a:r>
            <a:r>
              <a:rPr lang="en-US" dirty="0" smtClean="0"/>
              <a:t>)</a:t>
            </a:r>
          </a:p>
          <a:p>
            <a:r>
              <a:rPr lang="en-US" dirty="0" smtClean="0"/>
              <a:t>Require local installation</a:t>
            </a:r>
          </a:p>
          <a:p>
            <a:r>
              <a:rPr lang="en-US" dirty="0" smtClean="0"/>
              <a:t>Can be locally registered with .NET Framework</a:t>
            </a:r>
          </a:p>
          <a:p>
            <a:r>
              <a:rPr lang="en-US" dirty="0" smtClean="0"/>
              <a:t>Includes compiled </a:t>
            </a:r>
            <a:r>
              <a:rPr lang="en-US" dirty="0" err="1" smtClean="0"/>
              <a:t>cmdlets</a:t>
            </a:r>
            <a:r>
              <a:rPr lang="en-US" dirty="0" smtClean="0"/>
              <a:t>, providers, format and type extensions</a:t>
            </a:r>
          </a:p>
          <a:p>
            <a:pPr lvl="1">
              <a:lnSpc>
                <a:spcPct val="90000"/>
              </a:lnSpc>
              <a:buFont typeface="Wingdings" panose="05000000000000000000" pitchFamily="2" charset="2"/>
              <a:buChar char="Ø"/>
            </a:pPr>
            <a:r>
              <a:rPr lang="en-US" sz="2400" dirty="0">
                <a:latin typeface="Lucida Console" panose="020B0609040504020204" pitchFamily="49" charset="0"/>
              </a:rPr>
              <a:t>Get-</a:t>
            </a:r>
            <a:r>
              <a:rPr lang="en-US" sz="2400" dirty="0" err="1">
                <a:latin typeface="Lucida Console" panose="020B0609040504020204" pitchFamily="49" charset="0"/>
              </a:rPr>
              <a:t>PSSnapin</a:t>
            </a:r>
            <a:r>
              <a:rPr lang="en-US" sz="2400" dirty="0">
                <a:latin typeface="Lucida Console" panose="020B0609040504020204" pitchFamily="49" charset="0"/>
              </a:rPr>
              <a:t> -Registered      </a:t>
            </a:r>
            <a:r>
              <a:rPr lang="en-US" sz="2400" dirty="0" smtClean="0">
                <a:latin typeface="Lucida Console" panose="020B0609040504020204" pitchFamily="49" charset="0"/>
              </a:rPr>
              <a:t>    </a:t>
            </a:r>
            <a:r>
              <a:rPr lang="en-US" sz="2400" dirty="0">
                <a:latin typeface="Lucida Console" panose="020B0609040504020204" pitchFamily="49" charset="0"/>
              </a:rPr>
              <a:t>to list</a:t>
            </a:r>
          </a:p>
          <a:p>
            <a:pPr lvl="1">
              <a:lnSpc>
                <a:spcPct val="90000"/>
              </a:lnSpc>
              <a:buFont typeface="Wingdings" panose="05000000000000000000" pitchFamily="2" charset="2"/>
              <a:buChar char="Ø"/>
            </a:pPr>
            <a:r>
              <a:rPr lang="en-US" sz="2400" dirty="0">
                <a:latin typeface="Lucida Console" panose="020B0609040504020204" pitchFamily="49" charset="0"/>
              </a:rPr>
              <a:t>Add-</a:t>
            </a:r>
            <a:r>
              <a:rPr lang="en-US" sz="2400" dirty="0" err="1">
                <a:latin typeface="Lucida Console" panose="020B0609040504020204" pitchFamily="49" charset="0"/>
              </a:rPr>
              <a:t>PSSnapin</a:t>
            </a:r>
            <a:r>
              <a:rPr lang="en-US" sz="2400" dirty="0">
                <a:latin typeface="Lucida Console" panose="020B0609040504020204" pitchFamily="49" charset="0"/>
              </a:rPr>
              <a:t> &lt;name&gt; </a:t>
            </a:r>
            <a:r>
              <a:rPr lang="en-US" sz="2400" dirty="0" smtClean="0">
                <a:latin typeface="Lucida Console" panose="020B0609040504020204" pitchFamily="49" charset="0"/>
              </a:rPr>
              <a:t>   to </a:t>
            </a:r>
            <a:r>
              <a:rPr lang="en-US" sz="2400" dirty="0">
                <a:latin typeface="Lucida Console" panose="020B0609040504020204" pitchFamily="49" charset="0"/>
              </a:rPr>
              <a:t>load in console</a:t>
            </a:r>
          </a:p>
          <a:p>
            <a:pPr lvl="1">
              <a:lnSpc>
                <a:spcPct val="90000"/>
              </a:lnSpc>
              <a:buFont typeface="Wingdings" panose="05000000000000000000" pitchFamily="2" charset="2"/>
              <a:buChar char="Ø"/>
            </a:pPr>
            <a:r>
              <a:rPr lang="en-US" sz="2400" dirty="0">
                <a:latin typeface="Lucida Console" panose="020B0609040504020204" pitchFamily="49" charset="0"/>
              </a:rPr>
              <a:t>Remove-</a:t>
            </a:r>
            <a:r>
              <a:rPr lang="en-US" sz="2400" dirty="0" err="1">
                <a:latin typeface="Lucida Console" panose="020B0609040504020204" pitchFamily="49" charset="0"/>
              </a:rPr>
              <a:t>PSSnapin</a:t>
            </a:r>
            <a:r>
              <a:rPr lang="en-US" sz="2400" dirty="0">
                <a:latin typeface="Lucida Console" panose="020B0609040504020204" pitchFamily="49" charset="0"/>
              </a:rPr>
              <a:t>              </a:t>
            </a:r>
            <a:r>
              <a:rPr lang="en-US" sz="2400" dirty="0" smtClean="0">
                <a:latin typeface="Lucida Console" panose="020B0609040504020204" pitchFamily="49" charset="0"/>
              </a:rPr>
              <a:t>   </a:t>
            </a:r>
            <a:r>
              <a:rPr lang="en-US" sz="2400" dirty="0">
                <a:latin typeface="Lucida Console" panose="020B0609040504020204" pitchFamily="49" charset="0"/>
              </a:rPr>
              <a:t>to unload</a:t>
            </a:r>
          </a:p>
          <a:p>
            <a:pPr lvl="1">
              <a:lnSpc>
                <a:spcPct val="90000"/>
              </a:lnSpc>
              <a:buFont typeface="Wingdings" panose="05000000000000000000" pitchFamily="2" charset="2"/>
              <a:buChar char="Ø"/>
            </a:pPr>
            <a:endParaRPr lang="en-US" sz="2400" dirty="0">
              <a:latin typeface="Lucida Console" panose="020B0609040504020204" pitchFamily="49" charset="0"/>
            </a:endParaRPr>
          </a:p>
          <a:p>
            <a:pPr lvl="1">
              <a:lnSpc>
                <a:spcPct val="90000"/>
              </a:lnSpc>
              <a:buFont typeface="Wingdings" panose="05000000000000000000" pitchFamily="2" charset="2"/>
              <a:buChar char="Ø"/>
            </a:pPr>
            <a:r>
              <a:rPr lang="en-US" sz="2400" dirty="0">
                <a:latin typeface="Lucida Console" panose="020B0609040504020204" pitchFamily="49" charset="0"/>
              </a:rPr>
              <a:t>Get-Command -</a:t>
            </a:r>
            <a:r>
              <a:rPr lang="en-US" sz="2400" dirty="0" err="1">
                <a:latin typeface="Lucida Console" panose="020B0609040504020204" pitchFamily="49" charset="0"/>
              </a:rPr>
              <a:t>PSSnapin</a:t>
            </a:r>
            <a:r>
              <a:rPr lang="en-US" sz="2400" dirty="0">
                <a:latin typeface="Lucida Console" panose="020B0609040504020204" pitchFamily="49" charset="0"/>
              </a:rPr>
              <a:t> </a:t>
            </a:r>
            <a:r>
              <a:rPr lang="en-US" sz="2400" dirty="0" smtClean="0">
                <a:latin typeface="Lucida Console" panose="020B0609040504020204" pitchFamily="49" charset="0"/>
              </a:rPr>
              <a:t>&lt;name&gt;</a:t>
            </a:r>
          </a:p>
          <a:p>
            <a:pPr lvl="1">
              <a:lnSpc>
                <a:spcPct val="90000"/>
              </a:lnSpc>
              <a:buFont typeface="Wingdings" panose="05000000000000000000" pitchFamily="2" charset="2"/>
              <a:buChar char="Ø"/>
            </a:pPr>
            <a:r>
              <a:rPr lang="en-US" sz="2400" dirty="0" smtClean="0">
                <a:latin typeface="Lucida Console" panose="020B0609040504020204" pitchFamily="49" charset="0"/>
              </a:rPr>
              <a:t>Get-Command -Module &lt;name&gt;</a:t>
            </a:r>
            <a:endParaRPr lang="en-US" sz="2400" dirty="0">
              <a:latin typeface="Lucida Console" panose="020B0609040504020204" pitchFamily="49" charset="0"/>
            </a:endParaRPr>
          </a:p>
        </p:txBody>
      </p:sp>
    </p:spTree>
    <p:extLst>
      <p:ext uri="{BB962C8B-B14F-4D97-AF65-F5344CB8AC3E}">
        <p14:creationId xmlns:p14="http://schemas.microsoft.com/office/powerpoint/2010/main" val="419947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New in PowerShell V2</a:t>
            </a:r>
          </a:p>
          <a:p>
            <a:r>
              <a:rPr lang="en-US" dirty="0" smtClean="0"/>
              <a:t>Compiled code or script</a:t>
            </a:r>
          </a:p>
          <a:p>
            <a:r>
              <a:rPr lang="en-US" dirty="0" smtClean="0"/>
              <a:t>only local installation required for special components</a:t>
            </a:r>
          </a:p>
          <a:p>
            <a:r>
              <a:rPr lang="en-US" dirty="0" smtClean="0"/>
              <a:t>Typically file based, copy in modules folder</a:t>
            </a:r>
          </a:p>
          <a:p>
            <a:pPr lvl="1">
              <a:lnSpc>
                <a:spcPct val="80000"/>
              </a:lnSpc>
              <a:buFont typeface="Wingdings" panose="05000000000000000000" pitchFamily="2" charset="2"/>
              <a:buChar char="Ø"/>
            </a:pPr>
            <a:r>
              <a:rPr lang="en-US" sz="2200" dirty="0">
                <a:latin typeface="Lucida Console" panose="020B0609040504020204" pitchFamily="49" charset="0"/>
              </a:rPr>
              <a:t>Get-Module -</a:t>
            </a:r>
            <a:r>
              <a:rPr lang="en-US" sz="2200" dirty="0" err="1">
                <a:latin typeface="Lucida Console" panose="020B0609040504020204" pitchFamily="49" charset="0"/>
              </a:rPr>
              <a:t>ListAvailable</a:t>
            </a:r>
            <a:r>
              <a:rPr lang="en-US" sz="2200" dirty="0">
                <a:latin typeface="Lucida Console" panose="020B0609040504020204" pitchFamily="49" charset="0"/>
              </a:rPr>
              <a:t> </a:t>
            </a:r>
            <a:r>
              <a:rPr lang="en-US" sz="2200" dirty="0" smtClean="0">
                <a:latin typeface="Lucida Console" panose="020B0609040504020204" pitchFamily="49" charset="0"/>
              </a:rPr>
              <a:t>       to </a:t>
            </a:r>
            <a:r>
              <a:rPr lang="en-US" sz="2200" dirty="0">
                <a:latin typeface="Lucida Console" panose="020B0609040504020204" pitchFamily="49" charset="0"/>
              </a:rPr>
              <a:t>list</a:t>
            </a:r>
          </a:p>
          <a:p>
            <a:pPr lvl="1">
              <a:lnSpc>
                <a:spcPct val="80000"/>
              </a:lnSpc>
              <a:buFont typeface="Wingdings" panose="05000000000000000000" pitchFamily="2" charset="2"/>
              <a:buChar char="Ø"/>
            </a:pPr>
            <a:r>
              <a:rPr lang="en-US" sz="2200" dirty="0">
                <a:latin typeface="Lucida Console" panose="020B0609040504020204" pitchFamily="49" charset="0"/>
              </a:rPr>
              <a:t>Import-Module &lt;name&gt;   </a:t>
            </a:r>
            <a:r>
              <a:rPr lang="en-US" sz="2200" dirty="0" smtClean="0">
                <a:latin typeface="Lucida Console" panose="020B0609040504020204" pitchFamily="49" charset="0"/>
              </a:rPr>
              <a:t>to </a:t>
            </a:r>
            <a:r>
              <a:rPr lang="en-US" sz="2200" dirty="0">
                <a:latin typeface="Lucida Console" panose="020B0609040504020204" pitchFamily="49" charset="0"/>
              </a:rPr>
              <a:t>load in console</a:t>
            </a:r>
          </a:p>
          <a:p>
            <a:r>
              <a:rPr lang="en-US" dirty="0" smtClean="0"/>
              <a:t>$</a:t>
            </a:r>
            <a:r>
              <a:rPr lang="en-US" dirty="0" err="1" smtClean="0"/>
              <a:t>Env:PSModulePath</a:t>
            </a:r>
            <a:endParaRPr lang="en-US" dirty="0" smtClean="0"/>
          </a:p>
          <a:p>
            <a:pPr lvl="1"/>
            <a:endParaRPr lang="en-US" dirty="0"/>
          </a:p>
          <a:p>
            <a:r>
              <a:rPr lang="en-US" dirty="0" smtClean="0"/>
              <a:t>PowerShell V3 will </a:t>
            </a:r>
            <a:r>
              <a:rPr lang="en-US" dirty="0" err="1" smtClean="0"/>
              <a:t>autoload</a:t>
            </a:r>
            <a:r>
              <a:rPr lang="en-US" dirty="0" smtClean="0"/>
              <a:t> modules on first command use</a:t>
            </a:r>
          </a:p>
          <a:p>
            <a:pPr lvl="1"/>
            <a:r>
              <a:rPr lang="en-US" dirty="0" smtClean="0"/>
              <a:t>Only searches </a:t>
            </a:r>
            <a:r>
              <a:rPr lang="en-US" dirty="0" err="1" smtClean="0"/>
              <a:t>PSModulePath</a:t>
            </a:r>
            <a:endParaRPr lang="en-US" dirty="0"/>
          </a:p>
        </p:txBody>
      </p:sp>
    </p:spTree>
    <p:extLst>
      <p:ext uri="{BB962C8B-B14F-4D97-AF65-F5344CB8AC3E}">
        <p14:creationId xmlns:p14="http://schemas.microsoft.com/office/powerpoint/2010/main" val="100545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providers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Translate data into a PowerShell friendly format</a:t>
            </a:r>
          </a:p>
          <a:p>
            <a:r>
              <a:rPr lang="en-US" dirty="0" smtClean="0"/>
              <a:t>Act like </a:t>
            </a:r>
            <a:r>
              <a:rPr lang="en-US" dirty="0" err="1" smtClean="0"/>
              <a:t>filesystem</a:t>
            </a:r>
            <a:r>
              <a:rPr lang="en-US" dirty="0" smtClean="0"/>
              <a:t> drivers</a:t>
            </a:r>
          </a:p>
          <a:p>
            <a:r>
              <a:rPr lang="en-US" dirty="0" smtClean="0"/>
              <a:t>Not limited to letters</a:t>
            </a:r>
          </a:p>
          <a:p>
            <a:r>
              <a:rPr lang="en-US" dirty="0" smtClean="0"/>
              <a:t>Several built-in</a:t>
            </a:r>
          </a:p>
          <a:p>
            <a:pPr lvl="1"/>
            <a:r>
              <a:rPr lang="en-US" dirty="0" smtClean="0"/>
              <a:t>Multiple </a:t>
            </a:r>
            <a:r>
              <a:rPr lang="en-US" dirty="0" err="1" smtClean="0"/>
              <a:t>filesystem</a:t>
            </a:r>
            <a:r>
              <a:rPr lang="en-US" dirty="0" smtClean="0"/>
              <a:t> drivers, one for each logical volume</a:t>
            </a:r>
          </a:p>
          <a:p>
            <a:pPr lvl="1"/>
            <a:r>
              <a:rPr lang="en-US" dirty="0" smtClean="0"/>
              <a:t>Registry</a:t>
            </a:r>
          </a:p>
          <a:p>
            <a:pPr lvl="1"/>
            <a:r>
              <a:rPr lang="en-US" dirty="0" smtClean="0"/>
              <a:t>Certificate store</a:t>
            </a:r>
          </a:p>
          <a:p>
            <a:pPr lvl="1"/>
            <a:r>
              <a:rPr lang="en-US" dirty="0" smtClean="0"/>
              <a:t>Alias, Environment, Function, Variable, </a:t>
            </a:r>
            <a:r>
              <a:rPr lang="en-US" dirty="0" err="1" smtClean="0"/>
              <a:t>WSMan</a:t>
            </a:r>
            <a:endParaRPr lang="en-US" dirty="0" smtClean="0"/>
          </a:p>
          <a:p>
            <a:r>
              <a:rPr lang="en-US" dirty="0" smtClean="0"/>
              <a:t>Added by </a:t>
            </a:r>
            <a:r>
              <a:rPr lang="en-US" dirty="0" err="1" smtClean="0"/>
              <a:t>Snapins</a:t>
            </a:r>
            <a:r>
              <a:rPr lang="en-US" dirty="0" smtClean="0"/>
              <a:t>, Modules</a:t>
            </a:r>
          </a:p>
          <a:p>
            <a:pPr lvl="1"/>
            <a:r>
              <a:rPr lang="en-US" dirty="0" smtClean="0"/>
              <a:t>Active Directory</a:t>
            </a:r>
          </a:p>
          <a:p>
            <a:pPr lvl="1"/>
            <a:r>
              <a:rPr lang="en-US" dirty="0" smtClean="0"/>
              <a:t>IIS</a:t>
            </a:r>
          </a:p>
          <a:p>
            <a:pPr lvl="1"/>
            <a:r>
              <a:rPr lang="en-US" dirty="0" smtClean="0"/>
              <a:t>SQLPS</a:t>
            </a:r>
          </a:p>
          <a:p>
            <a:pPr lvl="1">
              <a:buFont typeface="Wingdings" panose="05000000000000000000" pitchFamily="2" charset="2"/>
              <a:buChar char="Ø"/>
            </a:pPr>
            <a:r>
              <a:rPr lang="en-US" sz="2400" dirty="0">
                <a:latin typeface="Lucida Console" panose="020B0609040504020204" pitchFamily="49" charset="0"/>
              </a:rPr>
              <a:t>Get-</a:t>
            </a:r>
            <a:r>
              <a:rPr lang="en-US" sz="2400" dirty="0" err="1">
                <a:latin typeface="Lucida Console" panose="020B0609040504020204" pitchFamily="49" charset="0"/>
              </a:rPr>
              <a:t>PSProvider</a:t>
            </a:r>
            <a:endParaRPr lang="en-US" sz="2400" dirty="0">
              <a:latin typeface="Lucida Console" panose="020B0609040504020204" pitchFamily="49" charset="0"/>
            </a:endParaRPr>
          </a:p>
          <a:p>
            <a:pPr lvl="1">
              <a:buFont typeface="Wingdings" panose="05000000000000000000" pitchFamily="2" charset="2"/>
              <a:buChar char="Ø"/>
            </a:pPr>
            <a:r>
              <a:rPr lang="en-US" sz="2400" dirty="0">
                <a:latin typeface="Lucida Console" panose="020B0609040504020204" pitchFamily="49" charset="0"/>
              </a:rPr>
              <a:t>Get-</a:t>
            </a:r>
            <a:r>
              <a:rPr lang="en-US" sz="2400" dirty="0" err="1">
                <a:latin typeface="Lucida Console" panose="020B0609040504020204" pitchFamily="49" charset="0"/>
              </a:rPr>
              <a:t>PSDrive</a:t>
            </a:r>
            <a:endParaRPr lang="en-US" sz="2400" dirty="0">
              <a:latin typeface="Lucida Console" panose="020B0609040504020204" pitchFamily="49" charset="0"/>
            </a:endParaRPr>
          </a:p>
        </p:txBody>
      </p:sp>
    </p:spTree>
    <p:extLst>
      <p:ext uri="{BB962C8B-B14F-4D97-AF65-F5344CB8AC3E}">
        <p14:creationId xmlns:p14="http://schemas.microsoft.com/office/powerpoint/2010/main" val="3121104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PSDrive</a:t>
            </a:r>
            <a:endParaRPr lang="en-US" dirty="0"/>
          </a:p>
        </p:txBody>
      </p:sp>
      <p:sp>
        <p:nvSpPr>
          <p:cNvPr id="3" name="Content Placeholder 2"/>
          <p:cNvSpPr>
            <a:spLocks noGrp="1"/>
          </p:cNvSpPr>
          <p:nvPr>
            <p:ph idx="1"/>
          </p:nvPr>
        </p:nvSpPr>
        <p:spPr>
          <a:xfrm>
            <a:off x="855132" y="1196753"/>
            <a:ext cx="7831668" cy="5661248"/>
          </a:xfrm>
        </p:spPr>
        <p:txBody>
          <a:bodyPr>
            <a:normAutofit/>
          </a:bodyPr>
          <a:lstStyle/>
          <a:p>
            <a:r>
              <a:rPr lang="en-US" dirty="0" smtClean="0"/>
              <a:t>Use New-</a:t>
            </a:r>
            <a:r>
              <a:rPr lang="en-US" dirty="0" err="1" smtClean="0"/>
              <a:t>PSDrive</a:t>
            </a:r>
            <a:endParaRPr lang="en-US" dirty="0" smtClean="0"/>
          </a:p>
          <a:p>
            <a:pPr lvl="1"/>
            <a:r>
              <a:rPr lang="en-US" dirty="0" smtClean="0"/>
              <a:t>Specify drive name (letter not required)</a:t>
            </a:r>
          </a:p>
          <a:p>
            <a:pPr lvl="1"/>
            <a:r>
              <a:rPr lang="en-US" dirty="0" smtClean="0"/>
              <a:t>Specify provider</a:t>
            </a:r>
          </a:p>
          <a:p>
            <a:pPr lvl="1"/>
            <a:r>
              <a:rPr lang="en-US" dirty="0" smtClean="0"/>
              <a:t>Specify path</a:t>
            </a:r>
          </a:p>
          <a:p>
            <a:pPr lvl="1"/>
            <a:r>
              <a:rPr lang="en-US" dirty="0" smtClean="0"/>
              <a:t>Options: credentials, persistence</a:t>
            </a:r>
            <a:endParaRPr lang="en-US" dirty="0"/>
          </a:p>
          <a:p>
            <a:pPr marL="57150" indent="0">
              <a:buNone/>
            </a:pPr>
            <a:r>
              <a:rPr lang="en-US" sz="1400" dirty="0">
                <a:latin typeface="Lucida Console" panose="020B0609040504020204" pitchFamily="49" charset="0"/>
              </a:rPr>
              <a:t>New-</a:t>
            </a:r>
            <a:r>
              <a:rPr lang="en-US" sz="1400" dirty="0" err="1">
                <a:latin typeface="Lucida Console" panose="020B0609040504020204" pitchFamily="49" charset="0"/>
              </a:rPr>
              <a:t>PSDrive</a:t>
            </a:r>
            <a:r>
              <a:rPr lang="en-US" sz="1400" dirty="0">
                <a:latin typeface="Lucida Console" panose="020B0609040504020204" pitchFamily="49" charset="0"/>
              </a:rPr>
              <a:t> -Name </a:t>
            </a:r>
            <a:r>
              <a:rPr lang="en-US" sz="1400" dirty="0" err="1">
                <a:latin typeface="Lucida Console" panose="020B0609040504020204" pitchFamily="49" charset="0"/>
              </a:rPr>
              <a:t>Opl</a:t>
            </a:r>
            <a:r>
              <a:rPr lang="en-US" sz="1400" dirty="0">
                <a:latin typeface="Lucida Console" panose="020B0609040504020204" pitchFamily="49" charset="0"/>
              </a:rPr>
              <a:t> -</a:t>
            </a:r>
            <a:r>
              <a:rPr lang="en-US" sz="1400" dirty="0" err="1">
                <a:latin typeface="Lucida Console" panose="020B0609040504020204" pitchFamily="49" charset="0"/>
              </a:rPr>
              <a:t>PSProvider</a:t>
            </a:r>
            <a:r>
              <a:rPr lang="en-US" sz="1400" dirty="0">
                <a:latin typeface="Lucida Console" panose="020B0609040504020204" pitchFamily="49" charset="0"/>
              </a:rPr>
              <a:t> </a:t>
            </a:r>
            <a:r>
              <a:rPr lang="en-US" sz="1400" dirty="0" err="1">
                <a:latin typeface="Lucida Console" panose="020B0609040504020204" pitchFamily="49" charset="0"/>
              </a:rPr>
              <a:t>FileSystem</a:t>
            </a:r>
            <a:r>
              <a:rPr lang="en-US" sz="1400" dirty="0">
                <a:latin typeface="Lucida Console" panose="020B0609040504020204" pitchFamily="49" charset="0"/>
              </a:rPr>
              <a:t> -Root \\</a:t>
            </a:r>
            <a:r>
              <a:rPr lang="en-US" sz="1400" dirty="0" smtClean="0">
                <a:latin typeface="Lucida Console" panose="020B0609040504020204" pitchFamily="49" charset="0"/>
              </a:rPr>
              <a:t>NFCPCA01\Public\ITM\Infrastructuur\Documentatie\Powershell\Opleiding</a:t>
            </a:r>
            <a:endParaRPr lang="en-US" sz="1400" dirty="0">
              <a:latin typeface="Lucida Console" panose="020B0609040504020204" pitchFamily="49" charset="0"/>
            </a:endParaRPr>
          </a:p>
          <a:p>
            <a:pPr marL="57150" indent="0">
              <a:buNone/>
            </a:pPr>
            <a:r>
              <a:rPr lang="en-US" sz="1400" dirty="0" err="1" smtClean="0">
                <a:latin typeface="Lucida Console" panose="020B0609040504020204" pitchFamily="49" charset="0"/>
              </a:rPr>
              <a:t>Dir</a:t>
            </a:r>
            <a:r>
              <a:rPr lang="en-US" sz="1400" dirty="0" smtClean="0">
                <a:latin typeface="Lucida Console" panose="020B0609040504020204" pitchFamily="49" charset="0"/>
              </a:rPr>
              <a:t> </a:t>
            </a:r>
            <a:r>
              <a:rPr lang="en-US" sz="1400" dirty="0" err="1">
                <a:latin typeface="Lucida Console" panose="020B0609040504020204" pitchFamily="49" charset="0"/>
              </a:rPr>
              <a:t>Opl</a:t>
            </a:r>
            <a:r>
              <a:rPr lang="en-US" sz="1400" dirty="0" smtClean="0">
                <a:latin typeface="Lucida Console" panose="020B0609040504020204" pitchFamily="49" charset="0"/>
              </a:rPr>
              <a:t>:\*.ps1</a:t>
            </a:r>
          </a:p>
          <a:p>
            <a:pPr marL="57150" indent="0">
              <a:buNone/>
            </a:pPr>
            <a:endParaRPr lang="en-US" sz="1400" dirty="0">
              <a:latin typeface="Lucida Console" panose="020B0609040504020204" pitchFamily="49" charset="0"/>
            </a:endParaRPr>
          </a:p>
          <a:p>
            <a:pPr marL="57150" indent="0">
              <a:buNone/>
            </a:pPr>
            <a:r>
              <a:rPr lang="en-US" sz="1400" dirty="0">
                <a:latin typeface="Lucida Console" panose="020B0609040504020204" pitchFamily="49" charset="0"/>
              </a:rPr>
              <a:t>PS M:\&gt; Get-</a:t>
            </a:r>
            <a:r>
              <a:rPr lang="en-US" sz="1400" dirty="0" err="1">
                <a:latin typeface="Lucida Console" panose="020B0609040504020204" pitchFamily="49" charset="0"/>
              </a:rPr>
              <a:t>PSDrive</a:t>
            </a:r>
            <a:r>
              <a:rPr lang="en-US" sz="1400" dirty="0">
                <a:latin typeface="Lucida Console" panose="020B0609040504020204" pitchFamily="49" charset="0"/>
              </a:rPr>
              <a:t> -</a:t>
            </a:r>
            <a:r>
              <a:rPr lang="en-US" sz="1400" dirty="0" err="1">
                <a:latin typeface="Lucida Console" panose="020B0609040504020204" pitchFamily="49" charset="0"/>
              </a:rPr>
              <a:t>PSProvider</a:t>
            </a:r>
            <a:r>
              <a:rPr lang="en-US" sz="1400" dirty="0">
                <a:latin typeface="Lucida Console" panose="020B0609040504020204" pitchFamily="49" charset="0"/>
              </a:rPr>
              <a:t> Registry</a:t>
            </a:r>
          </a:p>
          <a:p>
            <a:pPr marL="57150" indent="0">
              <a:buNone/>
            </a:pPr>
            <a:r>
              <a:rPr lang="en-US" sz="1200" dirty="0" smtClean="0">
                <a:latin typeface="Lucida Console" panose="020B0609040504020204" pitchFamily="49" charset="0"/>
              </a:rPr>
              <a:t>Name           </a:t>
            </a:r>
            <a:r>
              <a:rPr lang="en-US" sz="1200" dirty="0">
                <a:latin typeface="Lucida Console" panose="020B0609040504020204" pitchFamily="49" charset="0"/>
              </a:rPr>
              <a:t>Used (GB)     Free (GB) Provider      Root</a:t>
            </a:r>
          </a:p>
          <a:p>
            <a:pPr marL="57150" indent="0">
              <a:buNone/>
            </a:pPr>
            <a:r>
              <a:rPr lang="en-US" sz="1200" dirty="0">
                <a:latin typeface="Lucida Console" panose="020B0609040504020204" pitchFamily="49" charset="0"/>
              </a:rPr>
              <a:t>----           ---------     --------- --------      ----</a:t>
            </a:r>
          </a:p>
          <a:p>
            <a:pPr marL="57150" indent="0">
              <a:buNone/>
            </a:pPr>
            <a:r>
              <a:rPr lang="en-US" sz="1200" dirty="0">
                <a:latin typeface="Lucida Console" panose="020B0609040504020204" pitchFamily="49" charset="0"/>
              </a:rPr>
              <a:t>HKCU                                   Registry      HKEY_CURRENT_USER</a:t>
            </a:r>
          </a:p>
          <a:p>
            <a:pPr marL="57150" indent="0">
              <a:buNone/>
            </a:pPr>
            <a:r>
              <a:rPr lang="en-US" sz="1200" dirty="0">
                <a:latin typeface="Lucida Console" panose="020B0609040504020204" pitchFamily="49" charset="0"/>
              </a:rPr>
              <a:t>HKLM                                   Registry      </a:t>
            </a:r>
            <a:r>
              <a:rPr lang="en-US" sz="1200" dirty="0" smtClean="0">
                <a:latin typeface="Lucida Console" panose="020B0609040504020204" pitchFamily="49" charset="0"/>
              </a:rPr>
              <a:t>HKEY_LOCAL_MACHINE</a:t>
            </a:r>
          </a:p>
          <a:p>
            <a:pPr marL="57150" indent="0">
              <a:buNone/>
            </a:pPr>
            <a:endParaRPr lang="en-US" sz="1200" dirty="0">
              <a:latin typeface="Lucida Console" panose="020B0609040504020204" pitchFamily="49" charset="0"/>
            </a:endParaRPr>
          </a:p>
          <a:p>
            <a:pPr marL="0" indent="0">
              <a:buNone/>
            </a:pPr>
            <a:r>
              <a:rPr lang="en-US" sz="1400" dirty="0">
                <a:latin typeface="Lucida Console" panose="020B0609040504020204" pitchFamily="49" charset="0"/>
              </a:rPr>
              <a:t>if (!(Get-</a:t>
            </a:r>
            <a:r>
              <a:rPr lang="en-US" sz="1400" dirty="0" err="1">
                <a:latin typeface="Lucida Console" panose="020B0609040504020204" pitchFamily="49" charset="0"/>
              </a:rPr>
              <a:t>PSDrive</a:t>
            </a:r>
            <a:r>
              <a:rPr lang="en-US" sz="1400" dirty="0">
                <a:latin typeface="Lucida Console" panose="020B0609040504020204" pitchFamily="49" charset="0"/>
              </a:rPr>
              <a:t> -Name HKCR -</a:t>
            </a:r>
            <a:r>
              <a:rPr lang="en-US" sz="1400" dirty="0" err="1">
                <a:latin typeface="Lucida Console" panose="020B0609040504020204" pitchFamily="49" charset="0"/>
              </a:rPr>
              <a:t>ErrorAction</a:t>
            </a:r>
            <a:r>
              <a:rPr lang="en-US" sz="1400" dirty="0">
                <a:latin typeface="Lucida Console" panose="020B0609040504020204" pitchFamily="49" charset="0"/>
              </a:rPr>
              <a:t> </a:t>
            </a:r>
            <a:r>
              <a:rPr lang="en-US" sz="1400" dirty="0" err="1">
                <a:latin typeface="Lucida Console" panose="020B0609040504020204" pitchFamily="49" charset="0"/>
              </a:rPr>
              <a:t>SilentlyContinue</a:t>
            </a:r>
            <a:r>
              <a:rPr lang="en-US" sz="1400" dirty="0">
                <a:latin typeface="Lucida Console" panose="020B0609040504020204" pitchFamily="49" charset="0"/>
              </a:rPr>
              <a:t>)) {</a:t>
            </a:r>
          </a:p>
          <a:p>
            <a:pPr marL="0" indent="0">
              <a:buNone/>
            </a:pPr>
            <a:r>
              <a:rPr lang="en-US" sz="1400" dirty="0">
                <a:latin typeface="Lucida Console" panose="020B0609040504020204" pitchFamily="49" charset="0"/>
              </a:rPr>
              <a:t>    New-</a:t>
            </a:r>
            <a:r>
              <a:rPr lang="en-US" sz="1400" dirty="0" err="1">
                <a:latin typeface="Lucida Console" panose="020B0609040504020204" pitchFamily="49" charset="0"/>
              </a:rPr>
              <a:t>PSDrive</a:t>
            </a:r>
            <a:r>
              <a:rPr lang="en-US" sz="1400" dirty="0">
                <a:latin typeface="Lucida Console" panose="020B0609040504020204" pitchFamily="49" charset="0"/>
              </a:rPr>
              <a:t> -</a:t>
            </a:r>
            <a:r>
              <a:rPr lang="en-US" sz="1400" dirty="0" err="1">
                <a:latin typeface="Lucida Console" panose="020B0609040504020204" pitchFamily="49" charset="0"/>
              </a:rPr>
              <a:t>PSPRovider</a:t>
            </a:r>
            <a:r>
              <a:rPr lang="en-US" sz="1400" dirty="0">
                <a:latin typeface="Lucida Console" panose="020B0609040504020204" pitchFamily="49" charset="0"/>
              </a:rPr>
              <a:t> Registry -Root HKEY_CLASSES_ROOT -Name HKCR</a:t>
            </a:r>
          </a:p>
          <a:p>
            <a:pPr marL="0" indent="0">
              <a:buNone/>
            </a:pPr>
            <a:r>
              <a:rPr lang="en-US" sz="1400" dirty="0">
                <a:latin typeface="Lucida Console" panose="020B0609040504020204" pitchFamily="49" charset="0"/>
              </a:rPr>
              <a:t>} </a:t>
            </a:r>
          </a:p>
          <a:p>
            <a:pPr marL="0" indent="0">
              <a:buNone/>
            </a:pPr>
            <a:r>
              <a:rPr lang="en-US" sz="1400" dirty="0" err="1">
                <a:latin typeface="Lucida Console" panose="020B0609040504020204" pitchFamily="49" charset="0"/>
              </a:rPr>
              <a:t>Dir</a:t>
            </a:r>
            <a:r>
              <a:rPr lang="en-US" sz="1400" dirty="0">
                <a:latin typeface="Lucida Console" panose="020B0609040504020204" pitchFamily="49" charset="0"/>
              </a:rPr>
              <a:t> HKCR:\.doc</a:t>
            </a:r>
          </a:p>
        </p:txBody>
      </p:sp>
    </p:spTree>
    <p:extLst>
      <p:ext uri="{BB962C8B-B14F-4D97-AF65-F5344CB8AC3E}">
        <p14:creationId xmlns:p14="http://schemas.microsoft.com/office/powerpoint/2010/main" val="163195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Demo</a:t>
            </a:r>
            <a:endParaRPr lang="en-US" dirty="0"/>
          </a:p>
        </p:txBody>
      </p:sp>
      <p:sp>
        <p:nvSpPr>
          <p:cNvPr id="3" name="Tijdelijke aanduiding voor inhoud 2"/>
          <p:cNvSpPr>
            <a:spLocks noGrp="1"/>
          </p:cNvSpPr>
          <p:nvPr>
            <p:ph idx="1"/>
          </p:nvPr>
        </p:nvSpPr>
        <p:spPr>
          <a:xfrm>
            <a:off x="855132" y="1052736"/>
            <a:ext cx="7831668" cy="5400599"/>
          </a:xfrm>
        </p:spPr>
        <p:txBody>
          <a:bodyPr>
            <a:normAutofit lnSpcReduction="10000"/>
          </a:bodyPr>
          <a:lstStyle/>
          <a:p>
            <a:pPr marL="269875" lvl="1" indent="-269875">
              <a:buFont typeface="Wingdings" panose="05000000000000000000" pitchFamily="2" charset="2"/>
              <a:buChar char="Ø"/>
            </a:pPr>
            <a:r>
              <a:rPr lang="en-US" sz="2400" dirty="0" smtClean="0">
                <a:latin typeface="Lucida Console" panose="020B0609040504020204" pitchFamily="49" charset="0"/>
              </a:rPr>
              <a:t>Get-Command –Noun </a:t>
            </a:r>
            <a:r>
              <a:rPr lang="en-US" sz="2400" dirty="0" err="1" smtClean="0">
                <a:latin typeface="Lucida Console" panose="020B0609040504020204" pitchFamily="49" charset="0"/>
              </a:rPr>
              <a:t>PSSnapin</a:t>
            </a:r>
            <a:endParaRPr lang="en-US" sz="2400" dirty="0" smtClean="0">
              <a:latin typeface="Lucida Console" panose="020B0609040504020204" pitchFamily="49" charset="0"/>
            </a:endParaRPr>
          </a:p>
          <a:p>
            <a:pPr marL="269875" lvl="1" indent="-269875">
              <a:buFont typeface="Wingdings" panose="05000000000000000000" pitchFamily="2" charset="2"/>
              <a:buChar char="Ø"/>
            </a:pPr>
            <a:r>
              <a:rPr lang="en-US" sz="2400" dirty="0" smtClean="0">
                <a:latin typeface="Lucida Console" panose="020B0609040504020204" pitchFamily="49" charset="0"/>
              </a:rPr>
              <a:t>Get-</a:t>
            </a:r>
            <a:r>
              <a:rPr lang="en-US" sz="2400" dirty="0" err="1" smtClean="0">
                <a:latin typeface="Lucida Console" panose="020B0609040504020204" pitchFamily="49" charset="0"/>
              </a:rPr>
              <a:t>PSSnapin</a:t>
            </a:r>
            <a:endParaRPr lang="en-US" sz="2400" dirty="0">
              <a:latin typeface="Lucida Console" panose="020B0609040504020204" pitchFamily="49" charset="0"/>
            </a:endParaRPr>
          </a:p>
          <a:p>
            <a:pPr marL="269875" lvl="1" indent="-269875">
              <a:buFont typeface="Wingdings" panose="05000000000000000000" pitchFamily="2" charset="2"/>
              <a:buChar char="Ø"/>
            </a:pPr>
            <a:r>
              <a:rPr lang="en-US" sz="2400" dirty="0">
                <a:latin typeface="Lucida Console" panose="020B0609040504020204" pitchFamily="49" charset="0"/>
              </a:rPr>
              <a:t>Get-</a:t>
            </a:r>
            <a:r>
              <a:rPr lang="en-US" sz="2400" dirty="0" err="1">
                <a:latin typeface="Lucida Console" panose="020B0609040504020204" pitchFamily="49" charset="0"/>
              </a:rPr>
              <a:t>PSSnapin</a:t>
            </a:r>
            <a:r>
              <a:rPr lang="en-US" sz="2400" dirty="0">
                <a:latin typeface="Lucida Console" panose="020B0609040504020204" pitchFamily="49" charset="0"/>
              </a:rPr>
              <a:t> -Registered </a:t>
            </a:r>
            <a:endParaRPr lang="en-US" sz="2400" dirty="0" smtClean="0">
              <a:latin typeface="Lucida Console" panose="020B0609040504020204" pitchFamily="49" charset="0"/>
            </a:endParaRPr>
          </a:p>
          <a:p>
            <a:pPr marL="269875" lvl="1" indent="-269875">
              <a:buFont typeface="Wingdings" panose="05000000000000000000" pitchFamily="2" charset="2"/>
              <a:buChar char="Ø"/>
            </a:pPr>
            <a:r>
              <a:rPr lang="en-US" sz="2400" dirty="0" smtClean="0">
                <a:latin typeface="Lucida Console" panose="020B0609040504020204" pitchFamily="49" charset="0"/>
              </a:rPr>
              <a:t>Add-</a:t>
            </a:r>
            <a:r>
              <a:rPr lang="en-US" sz="2400" dirty="0" err="1" smtClean="0">
                <a:latin typeface="Lucida Console" panose="020B0609040504020204" pitchFamily="49" charset="0"/>
              </a:rPr>
              <a:t>PSSnapin</a:t>
            </a:r>
            <a:r>
              <a:rPr lang="en-US" sz="2400" dirty="0" smtClean="0">
                <a:latin typeface="Lucida Console" panose="020B0609040504020204" pitchFamily="49" charset="0"/>
              </a:rPr>
              <a:t> &lt;name&gt;</a:t>
            </a:r>
          </a:p>
          <a:p>
            <a:pPr marL="269875" lvl="1" indent="-269875">
              <a:buFont typeface="Wingdings" panose="05000000000000000000" pitchFamily="2" charset="2"/>
              <a:buChar char="Ø"/>
            </a:pPr>
            <a:r>
              <a:rPr lang="en-US" sz="2400" dirty="0" smtClean="0">
                <a:latin typeface="Lucida Console" panose="020B0609040504020204" pitchFamily="49" charset="0"/>
              </a:rPr>
              <a:t>Get-Command –</a:t>
            </a:r>
            <a:r>
              <a:rPr lang="en-US" sz="2400" dirty="0" err="1" smtClean="0">
                <a:latin typeface="Lucida Console" panose="020B0609040504020204" pitchFamily="49" charset="0"/>
              </a:rPr>
              <a:t>PSSnapin</a:t>
            </a:r>
            <a:r>
              <a:rPr lang="en-US" sz="2400" dirty="0" smtClean="0">
                <a:latin typeface="Lucida Console" panose="020B0609040504020204" pitchFamily="49" charset="0"/>
              </a:rPr>
              <a:t>/-Module &lt;name&gt;</a:t>
            </a:r>
            <a:endParaRPr lang="en-US" sz="2400" dirty="0">
              <a:latin typeface="Lucida Console" panose="020B0609040504020204" pitchFamily="49" charset="0"/>
            </a:endParaRPr>
          </a:p>
          <a:p>
            <a:pPr marL="269875" lvl="1" indent="-269875">
              <a:buFont typeface="Wingdings" panose="05000000000000000000" pitchFamily="2" charset="2"/>
              <a:buChar char="Ø"/>
            </a:pPr>
            <a:endParaRPr lang="en-US" sz="2400" dirty="0" smtClean="0">
              <a:latin typeface="Lucida Console" panose="020B0609040504020204" pitchFamily="49" charset="0"/>
            </a:endParaRPr>
          </a:p>
          <a:p>
            <a:pPr marL="269875" lvl="1" indent="-269875">
              <a:buFont typeface="Wingdings" panose="05000000000000000000" pitchFamily="2" charset="2"/>
              <a:buChar char="Ø"/>
            </a:pPr>
            <a:r>
              <a:rPr lang="en-US" sz="2400" dirty="0" smtClean="0">
                <a:latin typeface="Lucida Console" panose="020B0609040504020204" pitchFamily="49" charset="0"/>
              </a:rPr>
              <a:t>Get-Command </a:t>
            </a:r>
            <a:r>
              <a:rPr lang="en-US" sz="2400" dirty="0">
                <a:latin typeface="Lucida Console" panose="020B0609040504020204" pitchFamily="49" charset="0"/>
              </a:rPr>
              <a:t>-Noun Module</a:t>
            </a:r>
          </a:p>
          <a:p>
            <a:pPr marL="269875" lvl="1" indent="-269875">
              <a:buFont typeface="Wingdings" panose="05000000000000000000" pitchFamily="2" charset="2"/>
              <a:buChar char="Ø"/>
            </a:pPr>
            <a:r>
              <a:rPr lang="en-US" sz="2400" dirty="0">
                <a:latin typeface="Lucida Console" panose="020B0609040504020204" pitchFamily="49" charset="0"/>
              </a:rPr>
              <a:t>Get-Module</a:t>
            </a:r>
          </a:p>
          <a:p>
            <a:pPr marL="269875" lvl="1" indent="-269875">
              <a:buFont typeface="Wingdings" panose="05000000000000000000" pitchFamily="2" charset="2"/>
              <a:buChar char="Ø"/>
            </a:pPr>
            <a:r>
              <a:rPr lang="en-US" sz="2400" dirty="0">
                <a:latin typeface="Lucida Console" panose="020B0609040504020204" pitchFamily="49" charset="0"/>
              </a:rPr>
              <a:t>Get-Module -</a:t>
            </a:r>
            <a:r>
              <a:rPr lang="en-US" sz="2400" dirty="0" err="1">
                <a:latin typeface="Lucida Console" panose="020B0609040504020204" pitchFamily="49" charset="0"/>
              </a:rPr>
              <a:t>ListAvailable</a:t>
            </a:r>
            <a:endParaRPr lang="en-US" sz="2400" dirty="0">
              <a:latin typeface="Lucida Console" panose="020B0609040504020204" pitchFamily="49" charset="0"/>
            </a:endParaRPr>
          </a:p>
          <a:p>
            <a:pPr marL="269875" lvl="1" indent="-269875">
              <a:buFont typeface="Wingdings" panose="05000000000000000000" pitchFamily="2" charset="2"/>
              <a:buChar char="Ø"/>
            </a:pPr>
            <a:endParaRPr lang="en-US" sz="2400" dirty="0">
              <a:latin typeface="Lucida Console" panose="020B0609040504020204" pitchFamily="49" charset="0"/>
            </a:endParaRPr>
          </a:p>
          <a:p>
            <a:pPr marL="269875" lvl="1" indent="-269875">
              <a:buFont typeface="Wingdings" panose="05000000000000000000" pitchFamily="2" charset="2"/>
              <a:buChar char="Ø"/>
            </a:pPr>
            <a:r>
              <a:rPr lang="en-US" sz="2400" dirty="0">
                <a:latin typeface="Lucida Console" panose="020B0609040504020204" pitchFamily="49" charset="0"/>
              </a:rPr>
              <a:t>Import-Module </a:t>
            </a:r>
            <a:r>
              <a:rPr lang="en-US" sz="2400" dirty="0" err="1">
                <a:latin typeface="Lucida Console" panose="020B0609040504020204" pitchFamily="49" charset="0"/>
              </a:rPr>
              <a:t>ActiveDirectory</a:t>
            </a:r>
            <a:endParaRPr lang="en-US" sz="2400" dirty="0">
              <a:latin typeface="Lucida Console" panose="020B0609040504020204" pitchFamily="49" charset="0"/>
            </a:endParaRPr>
          </a:p>
          <a:p>
            <a:pPr marL="269875" lvl="1" indent="-269875">
              <a:buFont typeface="Wingdings" panose="05000000000000000000" pitchFamily="2" charset="2"/>
              <a:buChar char="Ø"/>
            </a:pPr>
            <a:r>
              <a:rPr lang="en-US" sz="2400" dirty="0">
                <a:latin typeface="Lucida Console" panose="020B0609040504020204" pitchFamily="49" charset="0"/>
              </a:rPr>
              <a:t>Get-Command -Module </a:t>
            </a:r>
            <a:r>
              <a:rPr lang="en-US" sz="2400" dirty="0" err="1">
                <a:latin typeface="Lucida Console" panose="020B0609040504020204" pitchFamily="49" charset="0"/>
              </a:rPr>
              <a:t>ActiveDirectory</a:t>
            </a:r>
            <a:endParaRPr lang="en-US" sz="2400" dirty="0">
              <a:latin typeface="Lucida Console" panose="020B0609040504020204" pitchFamily="49" charset="0"/>
            </a:endParaRPr>
          </a:p>
          <a:p>
            <a:pPr marL="269875" lvl="1" indent="-269875">
              <a:buFont typeface="Wingdings" panose="05000000000000000000" pitchFamily="2" charset="2"/>
              <a:buChar char="Ø"/>
            </a:pPr>
            <a:r>
              <a:rPr lang="en-US" sz="2400" dirty="0">
                <a:latin typeface="Lucida Console" panose="020B0609040504020204" pitchFamily="49" charset="0"/>
              </a:rPr>
              <a:t>Help Get-</a:t>
            </a:r>
            <a:r>
              <a:rPr lang="en-US" sz="2400" dirty="0" err="1">
                <a:latin typeface="Lucida Console" panose="020B0609040504020204" pitchFamily="49" charset="0"/>
              </a:rPr>
              <a:t>ADUser</a:t>
            </a:r>
            <a:r>
              <a:rPr lang="en-US" sz="2400" dirty="0">
                <a:latin typeface="Lucida Console" panose="020B0609040504020204" pitchFamily="49" charset="0"/>
              </a:rPr>
              <a:t> </a:t>
            </a:r>
          </a:p>
          <a:p>
            <a:pPr marL="269875" lvl="1" indent="-269875">
              <a:buFont typeface="Wingdings" panose="05000000000000000000" pitchFamily="2" charset="2"/>
              <a:buChar char="Ø"/>
            </a:pPr>
            <a:endParaRPr lang="en-US" sz="2400" dirty="0" smtClean="0">
              <a:latin typeface="Lucida Console" panose="020B0609040504020204" pitchFamily="49" charset="0"/>
            </a:endParaRPr>
          </a:p>
          <a:p>
            <a:pPr marL="269875" lvl="1" indent="-269875">
              <a:buFont typeface="Wingdings" panose="05000000000000000000" pitchFamily="2" charset="2"/>
              <a:buChar char="Ø"/>
            </a:pPr>
            <a:endParaRPr lang="en-US" sz="2400" dirty="0" smtClean="0">
              <a:latin typeface="Lucida Console" panose="020B0609040504020204" pitchFamily="49" charset="0"/>
            </a:endParaRPr>
          </a:p>
          <a:p>
            <a:pPr marL="0" indent="0">
              <a:buNone/>
            </a:pPr>
            <a:endParaRPr lang="en-US" dirty="0"/>
          </a:p>
        </p:txBody>
      </p:sp>
    </p:spTree>
    <p:extLst>
      <p:ext uri="{BB962C8B-B14F-4D97-AF65-F5344CB8AC3E}">
        <p14:creationId xmlns:p14="http://schemas.microsoft.com/office/powerpoint/2010/main" val="2782084117"/>
      </p:ext>
    </p:extLst>
  </p:cSld>
  <p:clrMapOvr>
    <a:masterClrMapping/>
  </p:clrMapOvr>
</p:sld>
</file>

<file path=ppt/theme/theme1.xml><?xml version="1.0" encoding="utf-8"?>
<a:theme xmlns:a="http://schemas.openxmlformats.org/drawingml/2006/main" name="Valid PPT thema Definitief">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6211E93D-B54D-4E3C-B99B-31C1CCDD093D}" vid="{19B7E4A1-4AD0-4D71-B9C4-226D187690C3}"/>
    </a:ext>
  </a:extLst>
</a:theme>
</file>

<file path=ppt/theme/theme2.xml><?xml version="1.0" encoding="utf-8"?>
<a:theme xmlns:a="http://schemas.openxmlformats.org/drawingml/2006/main" name="blank">
  <a:themeElements>
    <a:clrScheme name="Aangepast 1">
      <a:dk1>
        <a:sysClr val="windowText" lastClr="000000"/>
      </a:dk1>
      <a:lt1>
        <a:sysClr val="window" lastClr="FFFFFF"/>
      </a:lt1>
      <a:dk2>
        <a:srgbClr val="1F497D"/>
      </a:dk2>
      <a:lt2>
        <a:srgbClr val="EEECE1"/>
      </a:lt2>
      <a:accent1>
        <a:srgbClr val="2D4B97"/>
      </a:accent1>
      <a:accent2>
        <a:srgbClr val="6EB5E3"/>
      </a:accent2>
      <a:accent3>
        <a:srgbClr val="BCDAD1"/>
      </a:accent3>
      <a:accent4>
        <a:srgbClr val="326194"/>
      </a:accent4>
      <a:accent5>
        <a:srgbClr val="93C5BA"/>
      </a:accent5>
      <a:accent6>
        <a:srgbClr val="1D2E56"/>
      </a:accent6>
      <a:hlink>
        <a:srgbClr val="0051B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6211E93D-B54D-4E3C-B99B-31C1CCDD093D}" vid="{B016A97D-6B25-465E-8480-BB6259A27D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C90E308B6BDC4CBF0E0D15955E5FDB" ma:contentTypeVersion="1" ma:contentTypeDescription="Een nieuw document maken." ma:contentTypeScope="" ma:versionID="2cc7d95f88db3e96c480c85de7b00417">
  <xsd:schema xmlns:xsd="http://www.w3.org/2001/XMLSchema" xmlns:xs="http://www.w3.org/2001/XMLSchema" xmlns:p="http://schemas.microsoft.com/office/2006/metadata/properties" xmlns:ns1="http://schemas.microsoft.com/sharepoint/v3" targetNamespace="http://schemas.microsoft.com/office/2006/metadata/properties" ma:root="true" ma:fieldsID="7fb4798676da2cc8c25871139221f723"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Begindatum van de planning" ma:description="Geplande begindatum is een sitekolom die door de publicatiefunctie gemaakt wordt. Het wordt gebruikt om een specifieke datum en tijd op te geven waarop de pagina voor het eerst verschijnt voor sitebezoekers." ma:internalName="PublishingStartDate">
      <xsd:simpleType>
        <xsd:restriction base="dms:Unknown"/>
      </xsd:simpleType>
    </xsd:element>
    <xsd:element name="PublishingExpirationDate" ma:index="9" nillable="true" ma:displayName="Einddatum van de planning" ma:description="Geplande einddatum is een sitekolom die door de publicatiefunctie gemaakt wordt. Het wordt gebruikt om een specifieke datum en tijd op te geven waarop de pagina niet langer verschijnt voor sitebezoeke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CEFE8C-394D-4614-9864-8B5C90CCE5A2}">
  <ds:schemaRefs>
    <ds:schemaRef ds:uri="http://schemas.microsoft.com/sharepoint/v3/contenttype/forms"/>
  </ds:schemaRefs>
</ds:datastoreItem>
</file>

<file path=customXml/itemProps2.xml><?xml version="1.0" encoding="utf-8"?>
<ds:datastoreItem xmlns:ds="http://schemas.openxmlformats.org/officeDocument/2006/customXml" ds:itemID="{37ECB735-75E3-4AC3-9F4B-12F9D0A2D9D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E3FA6F0F-8E13-430B-AB6A-72EE6C9AAB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7116</TotalTime>
  <Words>1202</Words>
  <Application>Microsoft Office PowerPoint</Application>
  <PresentationFormat>On-screen Show (4:3)</PresentationFormat>
  <Paragraphs>276</Paragraphs>
  <Slides>27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Calibri</vt:lpstr>
      <vt:lpstr>Lucida Console</vt:lpstr>
      <vt:lpstr>Wingdings</vt:lpstr>
      <vt:lpstr>Valid PPT thema Definitief</vt:lpstr>
      <vt:lpstr>blank</vt:lpstr>
      <vt:lpstr>PowerShell Een introductie - 3</vt:lpstr>
      <vt:lpstr>PowerShell training - Agenda</vt:lpstr>
      <vt:lpstr>L3 PowerShell voor beheer</vt:lpstr>
      <vt:lpstr>Extending PowerShell</vt:lpstr>
      <vt:lpstr>PSSnapins</vt:lpstr>
      <vt:lpstr>Modules</vt:lpstr>
      <vt:lpstr>PowerShell providers</vt:lpstr>
      <vt:lpstr>Creating a PSDrive</vt:lpstr>
      <vt:lpstr>Demo</vt:lpstr>
      <vt:lpstr>LAB : PowerShell Extensies</vt:lpstr>
      <vt:lpstr>PowerShell Remoting</vt:lpstr>
      <vt:lpstr>PowerShell Remoting Requirements</vt:lpstr>
      <vt:lpstr>How remoting works</vt:lpstr>
      <vt:lpstr>Enabling Remoting     help about_Remote</vt:lpstr>
      <vt:lpstr>Methods for remoting</vt:lpstr>
      <vt:lpstr>Enter-PSSession</vt:lpstr>
      <vt:lpstr>Invoke-Command</vt:lpstr>
      <vt:lpstr>Demo</vt:lpstr>
      <vt:lpstr>LAB: Remoting 1</vt:lpstr>
      <vt:lpstr>Persistent connections</vt:lpstr>
      <vt:lpstr>Store one or more PSSessions in a variable</vt:lpstr>
      <vt:lpstr>Implicit remoting</vt:lpstr>
      <vt:lpstr>LAB: Remoting 2</vt:lpstr>
      <vt:lpstr>Vragen</vt:lpstr>
      <vt:lpstr>Lab antwoorden LAB PowerShell Extensies</vt:lpstr>
      <vt:lpstr>Lab antwoorden Lab Remoting 1</vt:lpstr>
      <vt:lpstr>Lab antwoorden Lab Remoting 2</vt:lpstr>
    </vt:vector>
  </TitlesOfParts>
  <Company>Valid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 - Avatar Valid - Solutions</dc:title>
  <dc:creator>Bob Pelkman</dc:creator>
  <cp:lastModifiedBy>UDABZA</cp:lastModifiedBy>
  <cp:revision>187</cp:revision>
  <dcterms:created xsi:type="dcterms:W3CDTF">2014-12-12T12:16:55Z</dcterms:created>
  <dcterms:modified xsi:type="dcterms:W3CDTF">2015-04-01T11:55:39Z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0x01010044C90E308B6BDC4CBF0E0D15955E5FDB</vt:lpwstr>
  </property>
</Properties>
</file>