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51"/>
  </p:notesMasterIdLst>
  <p:sldIdLst>
    <p:sldId id="256" r:id="rId2"/>
    <p:sldId id="258" r:id="rId3"/>
    <p:sldId id="259" r:id="rId4"/>
    <p:sldId id="265" r:id="rId5"/>
    <p:sldId id="323" r:id="rId6"/>
    <p:sldId id="266" r:id="rId7"/>
    <p:sldId id="267" r:id="rId8"/>
    <p:sldId id="268" r:id="rId9"/>
    <p:sldId id="269" r:id="rId10"/>
    <p:sldId id="310" r:id="rId11"/>
    <p:sldId id="270" r:id="rId12"/>
    <p:sldId id="311" r:id="rId13"/>
    <p:sldId id="295" r:id="rId14"/>
    <p:sldId id="296" r:id="rId15"/>
    <p:sldId id="312" r:id="rId16"/>
    <p:sldId id="271" r:id="rId17"/>
    <p:sldId id="313" r:id="rId18"/>
    <p:sldId id="314" r:id="rId19"/>
    <p:sldId id="322" r:id="rId20"/>
    <p:sldId id="272" r:id="rId21"/>
    <p:sldId id="273" r:id="rId22"/>
    <p:sldId id="275" r:id="rId23"/>
    <p:sldId id="277" r:id="rId24"/>
    <p:sldId id="316" r:id="rId25"/>
    <p:sldId id="317" r:id="rId26"/>
    <p:sldId id="315" r:id="rId27"/>
    <p:sldId id="278" r:id="rId28"/>
    <p:sldId id="281" r:id="rId29"/>
    <p:sldId id="301" r:id="rId30"/>
    <p:sldId id="318" r:id="rId31"/>
    <p:sldId id="282" r:id="rId32"/>
    <p:sldId id="286" r:id="rId33"/>
    <p:sldId id="300" r:id="rId34"/>
    <p:sldId id="287" r:id="rId35"/>
    <p:sldId id="306" r:id="rId36"/>
    <p:sldId id="288" r:id="rId37"/>
    <p:sldId id="289" r:id="rId38"/>
    <p:sldId id="291" r:id="rId39"/>
    <p:sldId id="292" r:id="rId40"/>
    <p:sldId id="302" r:id="rId41"/>
    <p:sldId id="324" r:id="rId42"/>
    <p:sldId id="309" r:id="rId43"/>
    <p:sldId id="297" r:id="rId44"/>
    <p:sldId id="320" r:id="rId45"/>
    <p:sldId id="321" r:id="rId46"/>
    <p:sldId id="294" r:id="rId47"/>
    <p:sldId id="308" r:id="rId48"/>
    <p:sldId id="325" r:id="rId49"/>
    <p:sldId id="307" r:id="rId50"/>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0DC9"/>
    <a:srgbClr val="777777"/>
    <a:srgbClr val="FF3333"/>
    <a:srgbClr val="CC0000"/>
    <a:srgbClr val="FF3300"/>
    <a:srgbClr val="000066"/>
    <a:srgbClr val="800000"/>
    <a:srgbClr val="FF99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7" autoAdjust="0"/>
    <p:restoredTop sz="94426" autoAdjust="0"/>
  </p:normalViewPr>
  <p:slideViewPr>
    <p:cSldViewPr>
      <p:cViewPr varScale="1">
        <p:scale>
          <a:sx n="68" d="100"/>
          <a:sy n="68" d="100"/>
        </p:scale>
        <p:origin x="5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Arial"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defRPr>
            </a:lvl1pPr>
          </a:lstStyle>
          <a:p>
            <a:pPr>
              <a:defRPr/>
            </a:pPr>
            <a:fld id="{80515B22-ED55-402B-B60C-58BE698228CC}" type="slidenum">
              <a:rPr lang="en-US"/>
              <a:pPr>
                <a:defRPr/>
              </a:pPr>
              <a:t>‹#›</a:t>
            </a:fld>
            <a:endParaRPr lang="en-US"/>
          </a:p>
        </p:txBody>
      </p:sp>
    </p:spTree>
    <p:extLst>
      <p:ext uri="{BB962C8B-B14F-4D97-AF65-F5344CB8AC3E}">
        <p14:creationId xmlns:p14="http://schemas.microsoft.com/office/powerpoint/2010/main" val="2363068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pPr>
              <a:defRPr/>
            </a:pPr>
            <a:fld id="{80515B22-ED55-402B-B60C-58BE698228CC}" type="slidenum">
              <a:rPr lang="en-US" smtClean="0"/>
              <a:pPr>
                <a:defRPr/>
              </a:pPr>
              <a:t>1</a:t>
            </a:fld>
            <a:endParaRPr lang="en-US"/>
          </a:p>
        </p:txBody>
      </p:sp>
    </p:spTree>
    <p:extLst>
      <p:ext uri="{BB962C8B-B14F-4D97-AF65-F5344CB8AC3E}">
        <p14:creationId xmlns:p14="http://schemas.microsoft.com/office/powerpoint/2010/main" val="2996459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pPr>
              <a:defRPr/>
            </a:pPr>
            <a:fld id="{80515B22-ED55-402B-B60C-58BE698228CC}" type="slidenum">
              <a:rPr lang="en-US" smtClean="0"/>
              <a:pPr>
                <a:defRPr/>
              </a:pPr>
              <a:t>10</a:t>
            </a:fld>
            <a:endParaRPr lang="en-US"/>
          </a:p>
        </p:txBody>
      </p:sp>
    </p:spTree>
    <p:extLst>
      <p:ext uri="{BB962C8B-B14F-4D97-AF65-F5344CB8AC3E}">
        <p14:creationId xmlns:p14="http://schemas.microsoft.com/office/powerpoint/2010/main" val="2345882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74760AD-5711-4241-B3E5-858D0727F6EB}" type="slidenum">
              <a:rPr lang="en-US" smtClean="0"/>
              <a:pPr/>
              <a:t>11</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404488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74760AD-5711-4241-B3E5-858D0727F6EB}" type="slidenum">
              <a:rPr lang="en-US" smtClean="0"/>
              <a:pPr/>
              <a:t>12</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263385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CF11734-E2D8-4C84-9F0E-6ACF7B52C5F3}" type="slidenum">
              <a:rPr lang="en-US" smtClean="0"/>
              <a:pPr/>
              <a:t>13</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8040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968BC44-176B-4FF0-9BFB-5B9B771FFBA9}" type="slidenum">
              <a:rPr lang="en-US" smtClean="0"/>
              <a:pPr/>
              <a:t>14</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Mã NV: thuộc tính đơn, vùng giá trị: integer, loại gt: đơn trị</a:t>
            </a:r>
          </a:p>
        </p:txBody>
      </p:sp>
    </p:spTree>
    <p:extLst>
      <p:ext uri="{BB962C8B-B14F-4D97-AF65-F5344CB8AC3E}">
        <p14:creationId xmlns:p14="http://schemas.microsoft.com/office/powerpoint/2010/main" val="233243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968BC44-176B-4FF0-9BFB-5B9B771FFBA9}" type="slidenum">
              <a:rPr lang="en-US" smtClean="0"/>
              <a:pPr/>
              <a:t>15</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Mã NV: thuộc tính đơn, vùng giá trị: integer, loại gt: đơn trị</a:t>
            </a:r>
          </a:p>
        </p:txBody>
      </p:sp>
    </p:spTree>
    <p:extLst>
      <p:ext uri="{BB962C8B-B14F-4D97-AF65-F5344CB8AC3E}">
        <p14:creationId xmlns:p14="http://schemas.microsoft.com/office/powerpoint/2010/main" val="461735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0BCF8A2-48FA-449D-ABEE-D1A0912B72B2}" type="slidenum">
              <a:rPr lang="en-US" smtClean="0"/>
              <a:pPr/>
              <a:t>16</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16945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0BCF8A2-48FA-449D-ABEE-D1A0912B72B2}" type="slidenum">
              <a:rPr lang="en-US" smtClean="0"/>
              <a:pPr/>
              <a:t>17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831421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0BCF8A2-48FA-449D-ABEE-D1A0912B72B2}" type="slidenum">
              <a:rPr lang="en-US" smtClean="0"/>
              <a:pPr/>
              <a:t>18</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972052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1C96C12F-7333-496E-9D41-E782192300D0}" type="slidenum">
              <a:rPr lang="en-US" smtClean="0"/>
              <a:pPr/>
              <a:t>19</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65141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8F7C2E2-F124-4EAD-8D13-5B0D6B1DEDEA}" type="slidenum">
              <a:rPr lang="en-US" smtClean="0"/>
              <a:pPr/>
              <a:t>2</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176185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36ABE0D-8159-4BDE-B1A0-8944B8DC4A09}" type="slidenum">
              <a:rPr lang="en-US" smtClean="0"/>
              <a:pPr/>
              <a:t>20</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188888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CA089AA-3CCA-4F45-90FD-08EC3F0CFE14}" type="slidenum">
              <a:rPr lang="en-US" smtClean="0"/>
              <a:pPr/>
              <a:t>21</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17734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B446C530-0AC7-4141-8646-9C8C4AF9E012}" type="slidenum">
              <a:rPr lang="en-US" smtClean="0"/>
              <a:pPr/>
              <a:t>22</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458011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B4FD12B-FEFA-48F5-975E-308F7A2F17A8}" type="slidenum">
              <a:rPr lang="en-US" smtClean="0"/>
              <a:pPr/>
              <a:t>23</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502208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B4FD12B-FEFA-48F5-975E-308F7A2F17A8}" type="slidenum">
              <a:rPr lang="en-US" smtClean="0"/>
              <a:pPr/>
              <a:t>24</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54889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B4FD12B-FEFA-48F5-975E-308F7A2F17A8}" type="slidenum">
              <a:rPr lang="en-US" smtClean="0"/>
              <a:pPr/>
              <a:t>25</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31339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EE7CEE5-6930-45E4-923B-A5372CB3C1CB}" type="slidenum">
              <a:rPr lang="en-US" smtClean="0"/>
              <a:pPr/>
              <a:t>26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116572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09D458F-3937-4905-A14C-6FD11E784529}" type="slidenum">
              <a:rPr lang="en-US" smtClean="0"/>
              <a:pPr/>
              <a:t>27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699989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34E41F2-29A7-4646-9401-AC96991138DE}" type="slidenum">
              <a:rPr lang="en-US" smtClean="0"/>
              <a:pPr/>
              <a:t>28</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919844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77F8AE2-6DF4-4FF0-8554-959C8A718120}" type="slidenum">
              <a:rPr lang="en-US" smtClean="0"/>
              <a:pPr/>
              <a:t>29</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26204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C4F422F-E435-4B1E-BC72-7282B989E16B}" type="slidenum">
              <a:rPr lang="en-US" smtClean="0"/>
              <a:pPr/>
              <a:t>3</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330291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77F8AE2-6DF4-4FF0-8554-959C8A718120}" type="slidenum">
              <a:rPr lang="en-US" smtClean="0"/>
              <a:pPr/>
              <a:t>30</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40596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44E2F95-77C9-4CA6-9FD6-4C7948FFB272}" type="slidenum">
              <a:rPr lang="en-US" smtClean="0"/>
              <a:pPr/>
              <a:t>31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726033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D7B6458-0FF1-4CA6-899D-1CE008027DD0}" type="slidenum">
              <a:rPr lang="en-US" smtClean="0"/>
              <a:pPr/>
              <a:t>32</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621860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7B0AF54-C2F5-404F-A696-2AB8945A5F54}" type="slidenum">
              <a:rPr lang="en-US" smtClean="0"/>
              <a:pPr/>
              <a:t>33</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718661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7E3BA4F-5C52-4214-AC04-9E588DE40866}" type="slidenum">
              <a:rPr lang="en-US" smtClean="0"/>
              <a:pPr/>
              <a:t>34</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3916676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20FC3E53-5F6B-435B-B0A8-BC000D5CE8C1}" type="slidenum">
              <a:rPr lang="en-US" smtClean="0"/>
              <a:pPr/>
              <a:t>36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80058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DB82A4D-D298-4447-9216-FC90DD7F2E14}" type="slidenum">
              <a:rPr lang="en-US" smtClean="0"/>
              <a:pPr/>
              <a:t>37</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544953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444DD5A-0FCC-4E06-9D33-2CDBD07AE465}" type="slidenum">
              <a:rPr lang="en-US" smtClean="0"/>
              <a:pPr/>
              <a:t>38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69581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14C3ADA-F8B0-4C2E-95BC-8970EE914275}" type="slidenum">
              <a:rPr lang="en-US" smtClean="0"/>
              <a:pPr/>
              <a:t>39</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850863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B05608D-F7F5-4FA2-AD52-8700A2250F21}" type="slidenum">
              <a:rPr lang="en-US" smtClean="0"/>
              <a:pPr/>
              <a:t>43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83993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859063A-8181-4B04-9065-122275C7A831}" type="slidenum">
              <a:rPr lang="en-US" smtClean="0"/>
              <a:pPr/>
              <a:t>4</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044354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B05608D-F7F5-4FA2-AD52-8700A2250F21}" type="slidenum">
              <a:rPr lang="en-US" smtClean="0"/>
              <a:pPr/>
              <a:t>44</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401456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B05608D-F7F5-4FA2-AD52-8700A2250F21}" type="slidenum">
              <a:rPr lang="en-US" smtClean="0"/>
              <a:pPr/>
              <a:t>45</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159834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4B7AF42-1FCB-4FB6-A6D1-32E02EA6649B}" type="slidenum">
              <a:rPr lang="en-US" smtClean="0"/>
              <a:pPr/>
              <a:t>46</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97642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CC7A0FA-20EA-457A-A59B-1EDB7824EFBB}" type="slidenum">
              <a:rPr lang="en-US" smtClean="0"/>
              <a:pPr/>
              <a:t>5</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415942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02FAF66-A105-4694-BF8B-AD046323D396}" type="slidenum">
              <a:rPr lang="en-US" smtClean="0"/>
              <a:pPr/>
              <a:t>6</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045084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E0C3A0B-0D83-433D-970C-05D5148C74C0}" type="slidenum">
              <a:rPr lang="en-US" smtClean="0"/>
              <a:pPr/>
              <a:t>7</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124159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AC9C0BD-07D4-4EB6-AFFB-277572C7AC35}" type="slidenum">
              <a:rPr lang="en-US" smtClean="0"/>
              <a:pPr/>
              <a:t>8</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3923179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26BDEC6-4A25-4A65-B1F7-7398A2F1C84E}" type="slidenum">
              <a:rPr lang="en-US" smtClean="0"/>
              <a:pPr/>
              <a:t>9</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vi-VN" smtClean="0"/>
          </a:p>
        </p:txBody>
      </p:sp>
    </p:spTree>
    <p:extLst>
      <p:ext uri="{BB962C8B-B14F-4D97-AF65-F5344CB8AC3E}">
        <p14:creationId xmlns:p14="http://schemas.microsoft.com/office/powerpoint/2010/main" val="27562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9"/>
          <p:cNvSpPr>
            <a:spLocks noGrp="1"/>
          </p:cNvSpPr>
          <p:nvPr>
            <p:ph type="dt" sz="half" idx="10"/>
          </p:nvPr>
        </p:nvSpPr>
        <p:spPr/>
        <p:txBody>
          <a:bodyPr/>
          <a:lstStyle>
            <a:lvl1pPr>
              <a:defRPr/>
            </a:lvl1pPr>
          </a:lstStyle>
          <a:p>
            <a:pPr>
              <a:defRPr/>
            </a:pPr>
            <a:fld id="{057C03B0-32FB-424E-A13B-6BA07FA2CBB0}" type="datetime12">
              <a:rPr lang="vi-VN" altLang="en-US" smtClean="0"/>
              <a:pPr>
                <a:defRPr/>
              </a:pPr>
              <a:t>10:18</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3D99AE88-7D9F-404C-A2A4-A1A87208F672}" type="slidenum">
              <a:rPr lang="en-US" altLang="en-US"/>
              <a:pPr>
                <a:defRPr/>
              </a:pPr>
              <a:t>‹#›</a:t>
            </a:fld>
            <a:endParaRPr lang="en-US"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9DD776DD-6E17-47FD-A505-B89B8A57DEC0}" type="datetime12">
              <a:rPr lang="vi-VN" altLang="en-US" smtClean="0"/>
              <a:pPr>
                <a:defRPr/>
              </a:pPr>
              <a:t>10:18</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D6A340CB-D35B-4D7E-A44D-DE7879026A0E}"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84B1631-B0E6-484C-AB22-EF56DBC83DD6}" type="datetime12">
              <a:rPr lang="vi-VN" altLang="en-US" smtClean="0"/>
              <a:pPr>
                <a:defRPr/>
              </a:pPr>
              <a:t>10:18</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F56D443D-61FB-4000-A1D5-2EC02628AF90}"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7E92D38-7820-487E-BA15-747639DCE97F}" type="datetime12">
              <a:rPr lang="vi-VN" altLang="en-US" smtClean="0"/>
              <a:pPr>
                <a:defRPr/>
              </a:pPr>
              <a:t>10:18</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7C41A0B1-DFB9-4FF4-BC72-D200D21DA0EF}" type="slidenum">
              <a:rPr lang="en-US" altLang="en-US"/>
              <a:pPr>
                <a:defRPr/>
              </a:pPr>
              <a:t>‹#›</a:t>
            </a:fld>
            <a:endParaRPr lang="en-US"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9"/>
          <p:cNvSpPr>
            <a:spLocks noGrp="1"/>
          </p:cNvSpPr>
          <p:nvPr>
            <p:ph type="dt" sz="half" idx="10"/>
          </p:nvPr>
        </p:nvSpPr>
        <p:spPr/>
        <p:txBody>
          <a:bodyPr/>
          <a:lstStyle>
            <a:lvl1pPr>
              <a:defRPr/>
            </a:lvl1pPr>
          </a:lstStyle>
          <a:p>
            <a:pPr>
              <a:defRPr/>
            </a:pPr>
            <a:fld id="{A315E0F0-7F8E-4CA1-A6CF-6ED0110C61CA}" type="datetime12">
              <a:rPr lang="vi-VN" altLang="en-US" smtClean="0"/>
              <a:pPr>
                <a:defRPr/>
              </a:pPr>
              <a:t>10:18</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17"/>
          <p:cNvSpPr>
            <a:spLocks noGrp="1"/>
          </p:cNvSpPr>
          <p:nvPr>
            <p:ph type="sldNum" sz="quarter" idx="12"/>
          </p:nvPr>
        </p:nvSpPr>
        <p:spPr/>
        <p:txBody>
          <a:bodyPr/>
          <a:lstStyle>
            <a:lvl1pPr>
              <a:defRPr/>
            </a:lvl1pPr>
          </a:lstStyle>
          <a:p>
            <a:pPr>
              <a:defRPr/>
            </a:pPr>
            <a:fld id="{A9C83651-36D3-4A3F-9844-38F1FFBE1578}"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D4B7EC83-50CD-4746-A115-53AEB4FCDB2C}" type="datetime12">
              <a:rPr lang="vi-VN" altLang="en-US" smtClean="0"/>
              <a:pPr>
                <a:defRPr/>
              </a:pPr>
              <a:t>10:18</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17"/>
          <p:cNvSpPr>
            <a:spLocks noGrp="1"/>
          </p:cNvSpPr>
          <p:nvPr>
            <p:ph type="sldNum" sz="quarter" idx="12"/>
          </p:nvPr>
        </p:nvSpPr>
        <p:spPr/>
        <p:txBody>
          <a:bodyPr/>
          <a:lstStyle>
            <a:lvl1pPr>
              <a:defRPr/>
            </a:lvl1pPr>
          </a:lstStyle>
          <a:p>
            <a:pPr>
              <a:defRPr/>
            </a:pPr>
            <a:fld id="{E8C83E63-2424-41DF-8AFD-5C1D4DEE6FD7}"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67D15C8D-5DD4-4AA2-A6CA-2F2062860504}" type="datetime12">
              <a:rPr lang="vi-VN" altLang="en-US" smtClean="0"/>
              <a:pPr>
                <a:defRPr/>
              </a:pPr>
              <a:t>10:18</a:t>
            </a:fld>
            <a:endParaRPr lang="en-US" altLang="en-US"/>
          </a:p>
        </p:txBody>
      </p:sp>
      <p:sp>
        <p:nvSpPr>
          <p:cNvPr id="8"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9" name="Slide Number Placeholder 17"/>
          <p:cNvSpPr>
            <a:spLocks noGrp="1"/>
          </p:cNvSpPr>
          <p:nvPr>
            <p:ph type="sldNum" sz="quarter" idx="12"/>
          </p:nvPr>
        </p:nvSpPr>
        <p:spPr/>
        <p:txBody>
          <a:bodyPr/>
          <a:lstStyle>
            <a:lvl1pPr>
              <a:defRPr/>
            </a:lvl1pPr>
          </a:lstStyle>
          <a:p>
            <a:pPr>
              <a:defRPr/>
            </a:pPr>
            <a:fld id="{F15E9AE2-FDDE-4C83-9DF6-5E4AB0F08E4F}"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DBB2EC68-BFDB-497C-962C-CC6D9A01CE34}" type="datetime12">
              <a:rPr lang="vi-VN" altLang="en-US" smtClean="0"/>
              <a:pPr>
                <a:defRPr/>
              </a:pPr>
              <a:t>10:18</a:t>
            </a:fld>
            <a:endParaRPr lang="en-US" altLang="en-US"/>
          </a:p>
        </p:txBody>
      </p:sp>
      <p:sp>
        <p:nvSpPr>
          <p:cNvPr id="4"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5" name="Slide Number Placeholder 17"/>
          <p:cNvSpPr>
            <a:spLocks noGrp="1"/>
          </p:cNvSpPr>
          <p:nvPr>
            <p:ph type="sldNum" sz="quarter" idx="12"/>
          </p:nvPr>
        </p:nvSpPr>
        <p:spPr/>
        <p:txBody>
          <a:bodyPr/>
          <a:lstStyle>
            <a:lvl1pPr>
              <a:defRPr/>
            </a:lvl1pPr>
          </a:lstStyle>
          <a:p>
            <a:pPr>
              <a:defRPr/>
            </a:pPr>
            <a:fld id="{47C6664C-4DAE-4F4A-A54C-9A2ED8B79884}"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A0A50CB-334B-42EC-95F7-FD8CA0E0363D}" type="datetime12">
              <a:rPr lang="vi-VN" altLang="en-US" smtClean="0"/>
              <a:pPr>
                <a:defRPr/>
              </a:pPr>
              <a:t>10:18</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4" name="Slide Number Placeholder 17"/>
          <p:cNvSpPr>
            <a:spLocks noGrp="1"/>
          </p:cNvSpPr>
          <p:nvPr>
            <p:ph type="sldNum" sz="quarter" idx="12"/>
          </p:nvPr>
        </p:nvSpPr>
        <p:spPr/>
        <p:txBody>
          <a:bodyPr/>
          <a:lstStyle>
            <a:lvl1pPr>
              <a:defRPr/>
            </a:lvl1pPr>
          </a:lstStyle>
          <a:p>
            <a:pPr>
              <a:defRPr/>
            </a:pPr>
            <a:fld id="{60C24327-9BF3-439E-B369-6F95BE2AB3F9}"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A876AD9-1CC5-44FD-9B95-31A7B4AA988B}" type="datetime12">
              <a:rPr lang="vi-VN" altLang="en-US" smtClean="0"/>
              <a:pPr>
                <a:defRPr/>
              </a:pPr>
              <a:t>10:18</a:t>
            </a:fld>
            <a:endParaRPr lang="en-US" altLang="en-US"/>
          </a:p>
        </p:txBody>
      </p:sp>
      <p:sp>
        <p:nvSpPr>
          <p:cNvPr id="6" name="Footer Placeholder 21"/>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17"/>
          <p:cNvSpPr>
            <a:spLocks noGrp="1"/>
          </p:cNvSpPr>
          <p:nvPr>
            <p:ph type="sldNum" sz="quarter" idx="12"/>
          </p:nvPr>
        </p:nvSpPr>
        <p:spPr/>
        <p:txBody>
          <a:bodyPr/>
          <a:lstStyle>
            <a:lvl1pPr>
              <a:defRPr/>
            </a:lvl1pPr>
          </a:lstStyle>
          <a:p>
            <a:pPr>
              <a:defRPr/>
            </a:pPr>
            <a:fld id="{24EBA4DD-C250-49A0-9A66-15D4BB2D6D9A}"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6CCAEA8-92DF-49E5-8FB5-F86329AB5C82}" type="datetime12">
              <a:rPr lang="vi-VN" altLang="en-US" smtClean="0"/>
              <a:pPr>
                <a:defRPr/>
              </a:pPr>
              <a:t>10:18</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D3CB4003-526F-4086-A40E-EAE0D386BE8B}"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41CAD12F-4007-4ADD-83A3-C2EC2385DAC4}" type="datetime12">
              <a:rPr lang="vi-VN" altLang="en-US" smtClean="0"/>
              <a:pPr>
                <a:defRPr/>
              </a:pPr>
              <a:t>10:18</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ltLang="en-US" smtClean="0"/>
              <a:t>Khoa CNTT</a:t>
            </a:r>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112EB6A0-22F9-4D53-96BF-6399C2A8BB2B}"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6" r:id="rId9"/>
    <p:sldLayoutId id="2147483694" r:id="rId10"/>
    <p:sldLayoutId id="2147483695" r:id="rId11"/>
  </p:sldLayoutIdLst>
  <p:timing>
    <p:tnLst>
      <p:par>
        <p:cTn id="1" dur="indefinite" restart="never" nodeType="tmRoot"/>
      </p:par>
    </p:tnLst>
  </p:timing>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slide" Target="slide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609600"/>
            <a:ext cx="7239000" cy="914400"/>
          </a:xfrm>
        </p:spPr>
        <p:txBody>
          <a:bodyPr/>
          <a:lstStyle/>
          <a:p>
            <a:pPr algn="ctr" fontAlgn="auto">
              <a:spcAft>
                <a:spcPts val="0"/>
              </a:spcAft>
              <a:defRPr/>
            </a:pPr>
            <a:r>
              <a:rPr lang="en-US" sz="4400" smtClean="0">
                <a:effectLst>
                  <a:outerShdw blurRad="38100" dist="38100" dir="2700000" algn="tl">
                    <a:srgbClr val="C0C0C0"/>
                  </a:outerShdw>
                </a:effectLst>
              </a:rPr>
              <a:t>Chương 2</a:t>
            </a:r>
          </a:p>
        </p:txBody>
      </p:sp>
      <p:sp>
        <p:nvSpPr>
          <p:cNvPr id="2053" name="Rectangle 5"/>
          <p:cNvSpPr>
            <a:spLocks noChangeArrowheads="1"/>
          </p:cNvSpPr>
          <p:nvPr/>
        </p:nvSpPr>
        <p:spPr bwMode="auto">
          <a:xfrm>
            <a:off x="609600" y="1828800"/>
            <a:ext cx="7620000" cy="1676400"/>
          </a:xfrm>
          <a:prstGeom prst="rect">
            <a:avLst/>
          </a:prstGeom>
          <a:noFill/>
          <a:ln w="9525">
            <a:noFill/>
            <a:miter lim="800000"/>
            <a:headEnd/>
            <a:tailEnd/>
          </a:ln>
          <a:effectLst/>
        </p:spPr>
        <p:txBody>
          <a:bodyPr/>
          <a:lstStyle/>
          <a:p>
            <a:pPr>
              <a:spcBef>
                <a:spcPct val="0"/>
              </a:spcBef>
              <a:defRPr/>
            </a:pPr>
            <a:r>
              <a:rPr lang="en-US" sz="3600">
                <a:effectLst>
                  <a:outerShdw blurRad="38100" dist="38100" dir="2700000" algn="tl">
                    <a:srgbClr val="C0C0C0"/>
                  </a:outerShdw>
                </a:effectLst>
                <a:latin typeface="Verdana" pitchFamily="34" charset="0"/>
              </a:rPr>
              <a:t>Mô hình thực thể </a:t>
            </a:r>
            <a:r>
              <a:rPr lang="en-US" sz="3600" smtClean="0">
                <a:effectLst>
                  <a:outerShdw blurRad="38100" dist="38100" dir="2700000" algn="tl">
                    <a:srgbClr val="C0C0C0"/>
                  </a:outerShdw>
                </a:effectLst>
                <a:latin typeface="Verdana" pitchFamily="34" charset="0"/>
              </a:rPr>
              <a:t>- liên kết</a:t>
            </a:r>
          </a:p>
          <a:p>
            <a:pPr>
              <a:spcBef>
                <a:spcPct val="0"/>
              </a:spcBef>
              <a:defRPr/>
            </a:pPr>
            <a:r>
              <a:rPr lang="en-US" sz="3600" smtClean="0">
                <a:effectLst>
                  <a:outerShdw blurRad="38100" dist="38100" dir="2700000" algn="tl">
                    <a:srgbClr val="C0C0C0"/>
                  </a:outerShdw>
                </a:effectLst>
                <a:latin typeface="Verdana" pitchFamily="34" charset="0"/>
              </a:rPr>
              <a:t>(Entity-Relationship)</a:t>
            </a:r>
          </a:p>
          <a:p>
            <a:pPr>
              <a:spcBef>
                <a:spcPct val="0"/>
              </a:spcBef>
              <a:defRPr/>
            </a:pPr>
            <a:endParaRPr lang="en-US" sz="4400">
              <a:effectLst>
                <a:outerShdw blurRad="38100" dist="38100" dir="2700000" algn="tl">
                  <a:srgbClr val="C0C0C0"/>
                </a:outerShdw>
              </a:effectLst>
              <a:latin typeface="Verdana" pitchFamily="34" charset="0"/>
            </a:endParaRPr>
          </a:p>
        </p:txBody>
      </p:sp>
      <p:sp>
        <p:nvSpPr>
          <p:cNvPr id="2055" name="Rectangle 7"/>
          <p:cNvSpPr>
            <a:spLocks noChangeArrowheads="1"/>
          </p:cNvSpPr>
          <p:nvPr/>
        </p:nvSpPr>
        <p:spPr bwMode="auto">
          <a:xfrm>
            <a:off x="838200" y="3352800"/>
            <a:ext cx="7772400" cy="3124200"/>
          </a:xfrm>
          <a:prstGeom prst="rect">
            <a:avLst/>
          </a:prstGeom>
          <a:noFill/>
          <a:ln w="9525">
            <a:noFill/>
            <a:miter lim="800000"/>
            <a:headEnd/>
            <a:tailEnd/>
          </a:ln>
          <a:effectLst/>
        </p:spPr>
        <p:txBody>
          <a:bodyPr/>
          <a:lstStyle/>
          <a:p>
            <a:pPr marL="514350" indent="-514350" algn="l">
              <a:spcBef>
                <a:spcPct val="0"/>
              </a:spcBef>
              <a:buFont typeface="Wingdings" pitchFamily="2" charset="2"/>
              <a:buChar char="§"/>
              <a:defRPr/>
            </a:pPr>
            <a:r>
              <a:rPr lang="en-US" sz="2800" smtClean="0">
                <a:effectLst>
                  <a:outerShdw blurRad="38100" dist="38100" dir="2700000" algn="tl">
                    <a:srgbClr val="C0C0C0"/>
                  </a:outerShdw>
                </a:effectLst>
                <a:latin typeface="Verdana" pitchFamily="34" charset="0"/>
              </a:rPr>
              <a:t>Do P.P Chen giới thiệu năm 1976</a:t>
            </a:r>
          </a:p>
          <a:p>
            <a:pPr marL="514350" indent="-514350" algn="l">
              <a:spcBef>
                <a:spcPct val="0"/>
              </a:spcBef>
              <a:buFont typeface="Wingdings" pitchFamily="2" charset="2"/>
              <a:buChar char="§"/>
              <a:defRPr/>
            </a:pPr>
            <a:r>
              <a:rPr lang="en-US" sz="2800" smtClean="0">
                <a:effectLst>
                  <a:outerShdw blurRad="38100" dist="38100" dir="2700000" algn="tl">
                    <a:srgbClr val="C0C0C0"/>
                  </a:outerShdw>
                </a:effectLst>
                <a:latin typeface="Verdana" pitchFamily="34" charset="0"/>
              </a:rPr>
              <a:t>Mô hình dữ liệu quan niệm bậc cao hỗ trợ thiết kế CSDL, sử dụng các khái niệm : thực thể, thuộc tính, các liên kết.</a:t>
            </a:r>
            <a:endParaRPr lang="en-US" sz="2400">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smtClean="0"/>
              <a:t>Ví dụ : </a:t>
            </a:r>
            <a:r>
              <a:rPr lang="en-US" sz="2800" smtClean="0"/>
              <a:t>Xác định các thực thể trong CSDL</a:t>
            </a:r>
            <a:r>
              <a:rPr lang="en-US" sz="2800" i="1" smtClean="0"/>
              <a:t>“</a:t>
            </a:r>
            <a:r>
              <a:rPr lang="en-US" sz="2800" b="1" smtClean="0"/>
              <a:t>QL Tuyển sinh“</a:t>
            </a:r>
            <a:endParaRPr lang="vi-VN" sz="2800" b="1"/>
          </a:p>
        </p:txBody>
      </p:sp>
      <p:sp>
        <p:nvSpPr>
          <p:cNvPr id="3" name="Content Placeholder 2"/>
          <p:cNvSpPr>
            <a:spLocks noGrp="1"/>
          </p:cNvSpPr>
          <p:nvPr>
            <p:ph idx="1"/>
          </p:nvPr>
        </p:nvSpPr>
        <p:spPr>
          <a:xfrm>
            <a:off x="1524000" y="1935163"/>
            <a:ext cx="7162800" cy="4389437"/>
          </a:xfrm>
        </p:spPr>
        <p:txBody>
          <a:bodyPr/>
          <a:lstStyle/>
          <a:p>
            <a:r>
              <a:rPr lang="en-US" smtClean="0"/>
              <a:t>Thí sinh</a:t>
            </a:r>
          </a:p>
          <a:p>
            <a:r>
              <a:rPr lang="en-US" smtClean="0"/>
              <a:t>Trường</a:t>
            </a:r>
          </a:p>
          <a:p>
            <a:r>
              <a:rPr lang="en-US" smtClean="0"/>
              <a:t>Khoa</a:t>
            </a:r>
          </a:p>
          <a:p>
            <a:r>
              <a:rPr lang="en-US" smtClean="0"/>
              <a:t>Ngành</a:t>
            </a:r>
          </a:p>
          <a:p>
            <a:r>
              <a:rPr lang="en-US" smtClean="0"/>
              <a:t>Khối thi</a:t>
            </a:r>
          </a:p>
          <a:p>
            <a:r>
              <a:rPr lang="en-US" smtClean="0"/>
              <a:t>Môn thi</a:t>
            </a:r>
          </a:p>
          <a:p>
            <a:r>
              <a:rPr lang="en-US" smtClean="0"/>
              <a:t>Khu vực</a:t>
            </a:r>
          </a:p>
          <a:p>
            <a:r>
              <a:rPr lang="en-US" smtClean="0"/>
              <a:t>Đối tượng ưu tiên</a:t>
            </a:r>
          </a:p>
          <a:p>
            <a:r>
              <a:rPr lang="en-US" smtClean="0"/>
              <a:t>..</a:t>
            </a:r>
            <a:endParaRPr lang="vi-VN"/>
          </a:p>
        </p:txBody>
      </p:sp>
      <p:sp>
        <p:nvSpPr>
          <p:cNvPr id="5" name="Slide Number Placeholder 4"/>
          <p:cNvSpPr>
            <a:spLocks noGrp="1"/>
          </p:cNvSpPr>
          <p:nvPr>
            <p:ph type="sldNum" sz="quarter" idx="12"/>
          </p:nvPr>
        </p:nvSpPr>
        <p:spPr/>
        <p:txBody>
          <a:bodyPr/>
          <a:lstStyle/>
          <a:p>
            <a:pPr>
              <a:defRPr/>
            </a:pPr>
            <a:fld id="{7C41A0B1-DFB9-4FF4-BC72-D200D21DA0EF}" type="slidenum">
              <a:rPr lang="en-US" altLang="en-US" smtClean="0"/>
              <a:pPr>
                <a:defRPr/>
              </a:pPr>
              <a:t>10</a:t>
            </a:fld>
            <a:endParaRPr lang="en-US" altLang="en-US"/>
          </a:p>
        </p:txBody>
      </p:sp>
      <p:sp>
        <p:nvSpPr>
          <p:cNvPr id="6" name="Date Placeholder 5"/>
          <p:cNvSpPr>
            <a:spLocks noGrp="1"/>
          </p:cNvSpPr>
          <p:nvPr>
            <p:ph type="dt" sz="half" idx="10"/>
          </p:nvPr>
        </p:nvSpPr>
        <p:spPr/>
        <p:txBody>
          <a:bodyPr/>
          <a:lstStyle/>
          <a:p>
            <a:pPr>
              <a:defRPr/>
            </a:pPr>
            <a:fld id="{876DEB58-BB35-4FA1-B391-59B9016F9A55}" type="datetime12">
              <a:rPr lang="vi-VN" altLang="en-US" smtClean="0"/>
              <a:pPr>
                <a:defRPr/>
              </a:pPr>
              <a:t>10:19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Rectangle 2"/>
          <p:cNvSpPr txBox="1">
            <a:spLocks noChangeArrowheads="1"/>
          </p:cNvSpPr>
          <p:nvPr/>
        </p:nvSpPr>
        <p:spPr bwMode="auto">
          <a:xfrm>
            <a:off x="4572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0" i="0" u="none" strike="noStrike" kern="1200" cap="none" spc="0" normalizeH="0" baseline="0" noProof="0" smtClean="0">
                <a:ln>
                  <a:noFill/>
                </a:ln>
                <a:solidFill>
                  <a:schemeClr val="tx2"/>
                </a:solidFill>
                <a:effectLst/>
                <a:uLnTx/>
                <a:uFillTx/>
                <a:latin typeface="+mj-lt"/>
                <a:ea typeface="+mj-ea"/>
                <a:cs typeface="+mj-cs"/>
              </a:rPr>
              <a:t>a. </a:t>
            </a:r>
            <a:r>
              <a:rPr kumimoji="0" lang="en-US" sz="3200" b="1" i="0" u="none" strike="noStrike" kern="1200" cap="none" spc="0" normalizeH="0" baseline="0" noProof="0" smtClean="0">
                <a:ln>
                  <a:noFill/>
                </a:ln>
                <a:solidFill>
                  <a:schemeClr val="tx2"/>
                </a:solidFill>
                <a:effectLst/>
                <a:uLnTx/>
                <a:uFillTx/>
                <a:latin typeface="+mj-lt"/>
                <a:ea typeface="+mj-ea"/>
                <a:cs typeface="+mj-cs"/>
              </a:rPr>
              <a:t>Thực thể /tập thực thể</a:t>
            </a:r>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295400"/>
            <a:ext cx="8305800" cy="5105400"/>
          </a:xfrm>
        </p:spPr>
        <p:txBody>
          <a:bodyPr/>
          <a:lstStyle/>
          <a:p>
            <a:r>
              <a:rPr lang="en-US" sz="2200" smtClean="0"/>
              <a:t>Là các đặc trưng để mô tả thực thể. Mỗi thực thể  cụ thể sẽ có các giá trị cho mỗi thuộc tính của nó.</a:t>
            </a:r>
          </a:p>
          <a:p>
            <a:r>
              <a:rPr lang="en-US" sz="2200" b="1" i="1" smtClean="0"/>
              <a:t>Miền giá trị </a:t>
            </a:r>
            <a:r>
              <a:rPr lang="en-US" sz="2200" smtClean="0"/>
              <a:t>của thuộc tính (domain): tập  các giá trị hợp lệ</a:t>
            </a:r>
          </a:p>
          <a:p>
            <a:pPr>
              <a:buNone/>
            </a:pPr>
            <a:r>
              <a:rPr lang="en-US" sz="2200" smtClean="0"/>
              <a:t>	</a:t>
            </a:r>
            <a:r>
              <a:rPr lang="en-US" sz="2200" i="1" smtClean="0"/>
              <a:t>Ví dụ:</a:t>
            </a:r>
            <a:endParaRPr lang="en-US" sz="2200" smtClean="0"/>
          </a:p>
          <a:p>
            <a:pPr lvl="1">
              <a:buFont typeface="Courier New" pitchFamily="49" charset="0"/>
              <a:buChar char="o"/>
            </a:pPr>
            <a:r>
              <a:rPr lang="en-US" sz="2100" smtClean="0"/>
              <a:t>Kiểu chuỗi 30 byte (string)</a:t>
            </a:r>
          </a:p>
          <a:p>
            <a:pPr lvl="1">
              <a:buFont typeface="Courier New" pitchFamily="49" charset="0"/>
              <a:buChar char="o"/>
            </a:pPr>
            <a:r>
              <a:rPr lang="en-US" sz="2100" smtClean="0"/>
              <a:t>Kiểu số nguyên 4 byte(integer)</a:t>
            </a:r>
          </a:p>
          <a:p>
            <a:pPr lvl="1">
              <a:buFont typeface="Courier New" pitchFamily="49" charset="0"/>
              <a:buChar char="o"/>
            </a:pPr>
            <a:r>
              <a:rPr lang="en-US" sz="2100" smtClean="0"/>
              <a:t>Kiểu số thực 4 byte …</a:t>
            </a:r>
          </a:p>
          <a:p>
            <a:pPr lvl="1"/>
            <a:r>
              <a:rPr lang="en-US" sz="2100" smtClean="0"/>
              <a:t>Điểm môn học: số thực  0..10</a:t>
            </a:r>
          </a:p>
          <a:p>
            <a:r>
              <a:rPr lang="en-US" sz="2200" smtClean="0"/>
              <a:t>Ví dụ tập thực thể NHANVIEN có các thuộc tính</a:t>
            </a:r>
          </a:p>
          <a:p>
            <a:pPr lvl="1">
              <a:buFont typeface="Courier New" pitchFamily="49" charset="0"/>
              <a:buChar char="o"/>
            </a:pPr>
            <a:r>
              <a:rPr lang="en-US" sz="2100" smtClean="0"/>
              <a:t>Họ tên (hoten: string[30])</a:t>
            </a:r>
          </a:p>
          <a:p>
            <a:pPr lvl="1">
              <a:buFont typeface="Courier New" pitchFamily="49" charset="0"/>
              <a:buChar char="o"/>
            </a:pPr>
            <a:r>
              <a:rPr lang="en-US" sz="2100" smtClean="0"/>
              <a:t>Ngày sinh (ns: date)</a:t>
            </a:r>
          </a:p>
          <a:p>
            <a:pPr lvl="1">
              <a:buFont typeface="Courier New" pitchFamily="49" charset="0"/>
              <a:buChar char="o"/>
            </a:pPr>
            <a:r>
              <a:rPr lang="en-US" sz="2100" smtClean="0"/>
              <a:t>Nơi sinh(string [40])</a:t>
            </a:r>
          </a:p>
          <a:p>
            <a:pPr lvl="1">
              <a:buFont typeface="Courier New" pitchFamily="49" charset="0"/>
              <a:buChar char="o"/>
            </a:pPr>
            <a:r>
              <a:rPr lang="en-US" sz="2100" smtClean="0"/>
              <a:t>…</a:t>
            </a:r>
          </a:p>
          <a:p>
            <a:endParaRPr lang="en-US" sz="2200" smtClean="0"/>
          </a:p>
        </p:txBody>
      </p:sp>
      <p:sp>
        <p:nvSpPr>
          <p:cNvPr id="6" name="Slide Number Placeholder 5"/>
          <p:cNvSpPr>
            <a:spLocks noGrp="1"/>
          </p:cNvSpPr>
          <p:nvPr>
            <p:ph type="sldNum" sz="quarter" idx="12"/>
          </p:nvPr>
        </p:nvSpPr>
        <p:spPr/>
        <p:txBody>
          <a:bodyPr/>
          <a:lstStyle/>
          <a:p>
            <a:pPr>
              <a:defRPr/>
            </a:pPr>
            <a:fld id="{95564BE4-4989-4986-8965-390F08B33EF6}" type="slidenum">
              <a:rPr lang="en-US" altLang="en-US"/>
              <a:pPr>
                <a:defRPr/>
              </a:pPr>
              <a:t>11</a:t>
            </a:fld>
            <a:endParaRPr lang="en-US" altLang="en-US"/>
          </a:p>
        </p:txBody>
      </p:sp>
      <p:sp>
        <p:nvSpPr>
          <p:cNvPr id="7" name="Date Placeholder 6"/>
          <p:cNvSpPr>
            <a:spLocks noGrp="1"/>
          </p:cNvSpPr>
          <p:nvPr>
            <p:ph type="dt" sz="half" idx="10"/>
          </p:nvPr>
        </p:nvSpPr>
        <p:spPr/>
        <p:txBody>
          <a:bodyPr/>
          <a:lstStyle/>
          <a:p>
            <a:pPr>
              <a:defRPr/>
            </a:pPr>
            <a:fld id="{EEB3CA27-3D59-4840-83BE-CA0D429A1D36}"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Rectangle 2"/>
          <p:cNvSpPr txBox="1">
            <a:spLocks noChangeArrowheads="1"/>
          </p:cNvSpPr>
          <p:nvPr/>
        </p:nvSpPr>
        <p:spPr bwMode="auto">
          <a:xfrm>
            <a:off x="6858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lgn="l">
              <a:spcBef>
                <a:spcPct val="0"/>
              </a:spcBef>
            </a:pPr>
            <a:r>
              <a:rPr lang="en-US" sz="3500" smtClean="0">
                <a:solidFill>
                  <a:schemeClr val="tx2"/>
                </a:solidFill>
                <a:latin typeface="+mj-lt"/>
                <a:ea typeface="+mj-ea"/>
                <a:cs typeface="+mj-cs"/>
              </a:rPr>
              <a:t>b</a:t>
            </a:r>
            <a:r>
              <a:rPr kumimoji="0" lang="en-US" sz="3500" b="0" i="0" u="none" strike="noStrike" kern="1200" cap="none" spc="0" normalizeH="0" baseline="0" noProof="0" smtClean="0">
                <a:ln>
                  <a:noFill/>
                </a:ln>
                <a:solidFill>
                  <a:schemeClr val="tx2"/>
                </a:solidFill>
                <a:effectLst/>
                <a:uLnTx/>
                <a:uFillTx/>
                <a:latin typeface="+mj-lt"/>
                <a:ea typeface="+mj-ea"/>
                <a:cs typeface="+mj-cs"/>
              </a:rPr>
              <a:t>. </a:t>
            </a:r>
            <a:r>
              <a:rPr lang="en-US" sz="3200" smtClean="0"/>
              <a:t>Thuộc tính</a:t>
            </a:r>
            <a:endParaRPr kumimoji="0" lang="en-US" sz="3200" b="1" i="0" u="none" strike="noStrike" kern="1200" cap="none" spc="0" normalizeH="0" baseline="0" noProof="0" smtClean="0">
              <a:ln>
                <a:noFill/>
              </a:ln>
              <a:solidFill>
                <a:schemeClr val="tx2"/>
              </a:solidFill>
              <a:effectLst/>
              <a:uLnTx/>
              <a:uFillTx/>
              <a:latin typeface="+mj-lt"/>
              <a:ea typeface="+mj-ea"/>
              <a:cs typeface="+mj-cs"/>
            </a:endParaRPr>
          </a:p>
        </p:txBody>
      </p:sp>
      <p:pic>
        <p:nvPicPr>
          <p:cNvPr id="10"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295400"/>
            <a:ext cx="8305800" cy="5105400"/>
          </a:xfrm>
        </p:spPr>
        <p:txBody>
          <a:bodyPr/>
          <a:lstStyle/>
          <a:p>
            <a:r>
              <a:rPr lang="en-US" sz="2400" i="1" smtClean="0"/>
              <a:t>Ví dụ</a:t>
            </a:r>
            <a:r>
              <a:rPr lang="en-US" sz="2400" smtClean="0"/>
              <a:t>: CSDL </a:t>
            </a:r>
            <a:r>
              <a:rPr lang="en-US" sz="2400" b="1" i="1" smtClean="0"/>
              <a:t>Tuyển sinh</a:t>
            </a:r>
          </a:p>
          <a:p>
            <a:pPr lvl="1">
              <a:buFont typeface="Courier New" pitchFamily="49" charset="0"/>
              <a:buChar char="o"/>
            </a:pPr>
            <a:r>
              <a:rPr lang="en-US" b="1" smtClean="0"/>
              <a:t>Thí sinh</a:t>
            </a:r>
            <a:r>
              <a:rPr lang="en-US" smtClean="0"/>
              <a:t>: SBD (string [9]), họ tên, ngày sinh, nơi sinh, khu vực, đối tượng ưu tiên, trường THPT</a:t>
            </a:r>
          </a:p>
          <a:p>
            <a:pPr lvl="1">
              <a:buFont typeface="Courier New" pitchFamily="49" charset="0"/>
              <a:buChar char="o"/>
            </a:pPr>
            <a:r>
              <a:rPr lang="en-US" b="1" smtClean="0"/>
              <a:t>Trường</a:t>
            </a:r>
            <a:r>
              <a:rPr lang="en-US" smtClean="0"/>
              <a:t>:  Mã, tên , địa chỉ, điện thoại</a:t>
            </a:r>
          </a:p>
          <a:p>
            <a:pPr lvl="1">
              <a:buFont typeface="Courier New" pitchFamily="49" charset="0"/>
              <a:buChar char="o"/>
            </a:pPr>
            <a:r>
              <a:rPr lang="en-US" b="1" smtClean="0"/>
              <a:t>Khoa</a:t>
            </a:r>
            <a:r>
              <a:rPr lang="en-US" smtClean="0"/>
              <a:t>:  Mã, tên khoa, địa chỉ, điện thoại</a:t>
            </a:r>
          </a:p>
          <a:p>
            <a:pPr lvl="1">
              <a:buFont typeface="Courier New" pitchFamily="49" charset="0"/>
              <a:buChar char="o"/>
            </a:pPr>
            <a:r>
              <a:rPr lang="en-US" b="1" smtClean="0"/>
              <a:t>Ngành</a:t>
            </a:r>
            <a:r>
              <a:rPr lang="en-US" smtClean="0"/>
              <a:t>:Mã, tên, chỉ tiêu ts, điểm chuẩn</a:t>
            </a:r>
          </a:p>
          <a:p>
            <a:pPr lvl="1">
              <a:buFont typeface="Courier New" pitchFamily="49" charset="0"/>
              <a:buChar char="o"/>
            </a:pPr>
            <a:r>
              <a:rPr lang="en-US" b="1" smtClean="0"/>
              <a:t>Khối thi</a:t>
            </a:r>
            <a:r>
              <a:rPr lang="en-US" smtClean="0"/>
              <a:t>: Mã, tên</a:t>
            </a:r>
          </a:p>
          <a:p>
            <a:pPr lvl="1">
              <a:buFont typeface="Courier New" pitchFamily="49" charset="0"/>
              <a:buChar char="o"/>
            </a:pPr>
            <a:r>
              <a:rPr lang="en-US" b="1" smtClean="0"/>
              <a:t>Môn thi</a:t>
            </a:r>
            <a:r>
              <a:rPr lang="en-US" smtClean="0"/>
              <a:t>: Mã, tên, hình thức thi, thời gian thi.</a:t>
            </a:r>
          </a:p>
          <a:p>
            <a:pPr marL="273050" lvl="1" indent="-273050">
              <a:buClr>
                <a:srgbClr val="0BD0D9"/>
              </a:buClr>
              <a:buSzPct val="95000"/>
            </a:pPr>
            <a:r>
              <a:rPr lang="en-US" b="1" smtClean="0"/>
              <a:t>Miền giá trị </a:t>
            </a:r>
            <a:r>
              <a:rPr lang="en-US" smtClean="0"/>
              <a:t>của thuộc tính: tập tất cả các giá trị hợp lệ có thể gán cho thuộc tính.</a:t>
            </a:r>
          </a:p>
          <a:p>
            <a:endParaRPr lang="en-US" sz="2100" smtClean="0"/>
          </a:p>
          <a:p>
            <a:endParaRPr lang="en-US" sz="2200" smtClean="0"/>
          </a:p>
        </p:txBody>
      </p:sp>
      <p:sp>
        <p:nvSpPr>
          <p:cNvPr id="6" name="Slide Number Placeholder 5"/>
          <p:cNvSpPr>
            <a:spLocks noGrp="1"/>
          </p:cNvSpPr>
          <p:nvPr>
            <p:ph type="sldNum" sz="quarter" idx="12"/>
          </p:nvPr>
        </p:nvSpPr>
        <p:spPr/>
        <p:txBody>
          <a:bodyPr/>
          <a:lstStyle/>
          <a:p>
            <a:pPr>
              <a:defRPr/>
            </a:pPr>
            <a:fld id="{95564BE4-4989-4986-8965-390F08B33EF6}" type="slidenum">
              <a:rPr lang="en-US" altLang="en-US"/>
              <a:pPr>
                <a:defRPr/>
              </a:pPr>
              <a:t>12</a:t>
            </a:fld>
            <a:endParaRPr lang="en-US" altLang="en-US"/>
          </a:p>
        </p:txBody>
      </p:sp>
      <p:sp>
        <p:nvSpPr>
          <p:cNvPr id="7" name="Date Placeholder 6"/>
          <p:cNvSpPr>
            <a:spLocks noGrp="1"/>
          </p:cNvSpPr>
          <p:nvPr>
            <p:ph type="dt" sz="half" idx="10"/>
          </p:nvPr>
        </p:nvSpPr>
        <p:spPr/>
        <p:txBody>
          <a:bodyPr/>
          <a:lstStyle/>
          <a:p>
            <a:pPr>
              <a:defRPr/>
            </a:pPr>
            <a:fld id="{633DCF89-3278-4653-8E82-855B55A6D3B7}"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10" name="Rectangle 2"/>
          <p:cNvSpPr txBox="1">
            <a:spLocks noChangeArrowheads="1"/>
          </p:cNvSpPr>
          <p:nvPr/>
        </p:nvSpPr>
        <p:spPr bwMode="auto">
          <a:xfrm>
            <a:off x="6858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lgn="l">
              <a:spcBef>
                <a:spcPct val="0"/>
              </a:spcBef>
            </a:pPr>
            <a:r>
              <a:rPr lang="en-US" sz="3500" smtClean="0">
                <a:solidFill>
                  <a:schemeClr val="tx2"/>
                </a:solidFill>
                <a:latin typeface="+mj-lt"/>
                <a:ea typeface="+mj-ea"/>
                <a:cs typeface="+mj-cs"/>
              </a:rPr>
              <a:t>b</a:t>
            </a:r>
            <a:r>
              <a:rPr kumimoji="0" lang="en-US" sz="3500" b="0" i="0" u="none" strike="noStrike" kern="1200" cap="none" spc="0" normalizeH="0" baseline="0" noProof="0" smtClean="0">
                <a:ln>
                  <a:noFill/>
                </a:ln>
                <a:solidFill>
                  <a:schemeClr val="tx2"/>
                </a:solidFill>
                <a:effectLst/>
                <a:uLnTx/>
                <a:uFillTx/>
                <a:latin typeface="+mj-lt"/>
                <a:ea typeface="+mj-ea"/>
                <a:cs typeface="+mj-cs"/>
              </a:rPr>
              <a:t>. </a:t>
            </a:r>
            <a:r>
              <a:rPr lang="en-US" sz="3200" smtClean="0"/>
              <a:t>Thuộc tính</a:t>
            </a:r>
            <a:endParaRPr kumimoji="0" lang="en-US" sz="3200" b="1" i="0" u="none" strike="noStrike" kern="1200" cap="none" spc="0" normalizeH="0" baseline="0" noProof="0" smtClean="0">
              <a:ln>
                <a:noFill/>
              </a:ln>
              <a:solidFill>
                <a:schemeClr val="tx2"/>
              </a:solidFill>
              <a:effectLst/>
              <a:uLnTx/>
              <a:uFillTx/>
              <a:latin typeface="+mj-lt"/>
              <a:ea typeface="+mj-ea"/>
              <a:cs typeface="+mj-cs"/>
            </a:endParaRPr>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7" dur="500"/>
                                        <p:tgtEl>
                                          <p:spTgt spid="112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12" dur="500"/>
                                        <p:tgtEl>
                                          <p:spTgt spid="112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17" dur="500"/>
                                        <p:tgtEl>
                                          <p:spTgt spid="112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22" dur="500"/>
                                        <p:tgtEl>
                                          <p:spTgt spid="112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animEffect transition="in" filter="checkerboard(across)">
                                      <p:cBhvr>
                                        <p:cTn id="27" dur="500"/>
                                        <p:tgtEl>
                                          <p:spTgt spid="112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267">
                                            <p:txEl>
                                              <p:pRg st="6" end="6"/>
                                            </p:txEl>
                                          </p:spTgt>
                                        </p:tgtEl>
                                        <p:attrNameLst>
                                          <p:attrName>style.visibility</p:attrName>
                                        </p:attrNameLst>
                                      </p:cBhvr>
                                      <p:to>
                                        <p:strVal val="visible"/>
                                      </p:to>
                                    </p:set>
                                    <p:animEffect transition="in" filter="checkerboard(across)">
                                      <p:cBhvr>
                                        <p:cTn id="32" dur="500"/>
                                        <p:tgtEl>
                                          <p:spTgt spid="112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267">
                                            <p:txEl>
                                              <p:pRg st="7" end="7"/>
                                            </p:txEl>
                                          </p:spTgt>
                                        </p:tgtEl>
                                        <p:attrNameLst>
                                          <p:attrName>style.visibility</p:attrName>
                                        </p:attrNameLst>
                                      </p:cBhvr>
                                      <p:to>
                                        <p:strVal val="visible"/>
                                      </p:to>
                                    </p:set>
                                    <p:animEffect transition="in" filter="checkerboard(across)">
                                      <p:cBhvr>
                                        <p:cTn id="37"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1295400"/>
            <a:ext cx="8305800" cy="5105400"/>
          </a:xfrm>
        </p:spPr>
        <p:txBody>
          <a:bodyPr/>
          <a:lstStyle/>
          <a:p>
            <a:r>
              <a:rPr lang="en-US" b="1" i="1" smtClean="0"/>
              <a:t>Loại thuộc tính</a:t>
            </a:r>
          </a:p>
          <a:p>
            <a:pPr lvl="1">
              <a:buFont typeface="Courier New" pitchFamily="49" charset="0"/>
              <a:buChar char="o"/>
            </a:pPr>
            <a:r>
              <a:rPr lang="en-US" i="1" smtClean="0"/>
              <a:t>Thuộc tính đơn </a:t>
            </a:r>
            <a:r>
              <a:rPr lang="en-US" smtClean="0"/>
              <a:t>: không thể tách nhỏ ra được</a:t>
            </a:r>
          </a:p>
          <a:p>
            <a:pPr lvl="1">
              <a:buFont typeface="Courier New" pitchFamily="49" charset="0"/>
              <a:buChar char="o"/>
            </a:pPr>
            <a:r>
              <a:rPr lang="en-US" i="1" smtClean="0"/>
              <a:t>Thuộc tính phức hợp </a:t>
            </a:r>
            <a:r>
              <a:rPr lang="en-US" smtClean="0"/>
              <a:t>: có thể tách ra thành các thành phần </a:t>
            </a:r>
            <a:r>
              <a:rPr lang="en-US" b="1" i="1" smtClean="0"/>
              <a:t>độc lập </a:t>
            </a:r>
            <a:r>
              <a:rPr lang="en-US" smtClean="0"/>
              <a:t>nhỏ hơn </a:t>
            </a:r>
          </a:p>
          <a:p>
            <a:pPr lvl="1">
              <a:buFont typeface="Courier New" pitchFamily="49" charset="0"/>
              <a:buChar char="o"/>
            </a:pPr>
            <a:r>
              <a:rPr lang="en-US" i="1" smtClean="0"/>
              <a:t>Đơn trị</a:t>
            </a:r>
            <a:r>
              <a:rPr lang="en-US" smtClean="0"/>
              <a:t>: thuộc tính có giá trị duy nhất cho một thực thể (VD: số CMND, …)</a:t>
            </a:r>
          </a:p>
          <a:p>
            <a:pPr lvl="1">
              <a:buFont typeface="Courier New" pitchFamily="49" charset="0"/>
              <a:buChar char="o"/>
            </a:pPr>
            <a:r>
              <a:rPr lang="en-US" i="1" smtClean="0"/>
              <a:t>Đa trị</a:t>
            </a:r>
            <a:r>
              <a:rPr lang="en-US" smtClean="0"/>
              <a:t>:  thuộc tính có một tập giá trị cho cùng một thực thể (VD: bằng cấp, …)</a:t>
            </a:r>
          </a:p>
          <a:p>
            <a:pPr lvl="1">
              <a:buFont typeface="Courier New" pitchFamily="49" charset="0"/>
              <a:buChar char="o"/>
            </a:pPr>
            <a:r>
              <a:rPr lang="en-US" i="1" smtClean="0"/>
              <a:t>Thuộc tính suy diễn (được) </a:t>
            </a:r>
            <a:r>
              <a:rPr lang="en-US" smtClean="0"/>
              <a:t>(năm sinh </a:t>
            </a:r>
            <a:r>
              <a:rPr lang="en-US" smtClean="0">
                <a:sym typeface="Wingdings" pitchFamily="2" charset="2"/>
              </a:rPr>
              <a:t> </a:t>
            </a:r>
            <a:r>
              <a:rPr lang="en-US" smtClean="0"/>
              <a:t> tuổi)</a:t>
            </a:r>
          </a:p>
          <a:p>
            <a:pPr lvl="1">
              <a:buFont typeface="Courier New" pitchFamily="49" charset="0"/>
              <a:buChar char="o"/>
            </a:pPr>
            <a:r>
              <a:rPr lang="en-US" i="1" smtClean="0"/>
              <a:t>Thuộc tính phức tạp</a:t>
            </a:r>
            <a:r>
              <a:rPr lang="en-US" smtClean="0"/>
              <a:t>: kết hợp đa trị  và phức hợp</a:t>
            </a:r>
          </a:p>
          <a:p>
            <a:endParaRPr lang="en-US" smtClean="0"/>
          </a:p>
        </p:txBody>
      </p:sp>
      <p:sp>
        <p:nvSpPr>
          <p:cNvPr id="6" name="Slide Number Placeholder 5"/>
          <p:cNvSpPr>
            <a:spLocks noGrp="1"/>
          </p:cNvSpPr>
          <p:nvPr>
            <p:ph type="sldNum" sz="quarter" idx="12"/>
          </p:nvPr>
        </p:nvSpPr>
        <p:spPr/>
        <p:txBody>
          <a:bodyPr/>
          <a:lstStyle/>
          <a:p>
            <a:pPr>
              <a:defRPr/>
            </a:pPr>
            <a:fld id="{9AE9FC09-904B-41ED-BEDB-4DDEE1D129B2}" type="slidenum">
              <a:rPr lang="en-US" altLang="en-US"/>
              <a:pPr>
                <a:defRPr/>
              </a:pPr>
              <a:t>13</a:t>
            </a:fld>
            <a:endParaRPr lang="en-US" altLang="en-US"/>
          </a:p>
        </p:txBody>
      </p:sp>
      <p:sp>
        <p:nvSpPr>
          <p:cNvPr id="7" name="Date Placeholder 6"/>
          <p:cNvSpPr>
            <a:spLocks noGrp="1"/>
          </p:cNvSpPr>
          <p:nvPr>
            <p:ph type="dt" sz="half" idx="10"/>
          </p:nvPr>
        </p:nvSpPr>
        <p:spPr/>
        <p:txBody>
          <a:bodyPr/>
          <a:lstStyle/>
          <a:p>
            <a:pPr>
              <a:defRPr/>
            </a:pPr>
            <a:fld id="{9508B302-2516-4902-9170-BA0232F65324}"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10" name="Rectangle 2"/>
          <p:cNvSpPr txBox="1">
            <a:spLocks noChangeArrowheads="1"/>
          </p:cNvSpPr>
          <p:nvPr/>
        </p:nvSpPr>
        <p:spPr bwMode="auto">
          <a:xfrm>
            <a:off x="6858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lgn="l">
              <a:spcBef>
                <a:spcPct val="0"/>
              </a:spcBef>
            </a:pPr>
            <a:r>
              <a:rPr lang="en-US" sz="3500" smtClean="0">
                <a:solidFill>
                  <a:schemeClr val="tx2"/>
                </a:solidFill>
                <a:latin typeface="+mj-lt"/>
                <a:ea typeface="+mj-ea"/>
                <a:cs typeface="+mj-cs"/>
              </a:rPr>
              <a:t>b</a:t>
            </a:r>
            <a:r>
              <a:rPr kumimoji="0" lang="en-US" sz="3500" b="0" i="0" u="none" strike="noStrike" kern="1200" cap="none" spc="0" normalizeH="0" baseline="0" noProof="0" smtClean="0">
                <a:ln>
                  <a:noFill/>
                </a:ln>
                <a:solidFill>
                  <a:schemeClr val="tx2"/>
                </a:solidFill>
                <a:effectLst/>
                <a:uLnTx/>
                <a:uFillTx/>
                <a:latin typeface="+mj-lt"/>
                <a:ea typeface="+mj-ea"/>
                <a:cs typeface="+mj-cs"/>
              </a:rPr>
              <a:t>. </a:t>
            </a:r>
            <a:r>
              <a:rPr lang="en-US" sz="3200" smtClean="0"/>
              <a:t>Thuộc tính</a:t>
            </a:r>
            <a:endParaRPr kumimoji="0" lang="en-US" sz="3200" b="1" i="0" u="none" strike="noStrike" kern="1200" cap="none" spc="0" normalizeH="0" baseline="0" noProof="0" smtClean="0">
              <a:ln>
                <a:noFill/>
              </a:ln>
              <a:solidFill>
                <a:schemeClr val="tx2"/>
              </a:solidFill>
              <a:effectLst/>
              <a:uLnTx/>
              <a:uFillTx/>
              <a:latin typeface="+mj-lt"/>
              <a:ea typeface="+mj-ea"/>
              <a:cs typeface="+mj-cs"/>
            </a:endParaRPr>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 calcmode="lin" valueType="num">
                                      <p:cBhvr additive="base">
                                        <p:cTn id="19"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 calcmode="lin" valueType="num">
                                      <p:cBhvr additive="base">
                                        <p:cTn id="25"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1">
                                            <p:txEl>
                                              <p:pRg st="5" end="5"/>
                                            </p:txEl>
                                          </p:spTgt>
                                        </p:tgtEl>
                                        <p:attrNameLst>
                                          <p:attrName>style.visibility</p:attrName>
                                        </p:attrNameLst>
                                      </p:cBhvr>
                                      <p:to>
                                        <p:strVal val="visible"/>
                                      </p:to>
                                    </p:set>
                                    <p:anim calcmode="lin" valueType="num">
                                      <p:cBhvr additive="base">
                                        <p:cTn id="31"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 calcmode="lin" valueType="num">
                                      <p:cBhvr additive="base">
                                        <p:cTn id="37"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1295400"/>
            <a:ext cx="8305800" cy="5105400"/>
          </a:xfrm>
        </p:spPr>
        <p:txBody>
          <a:bodyPr/>
          <a:lstStyle/>
          <a:p>
            <a:r>
              <a:rPr lang="en-US" smtClean="0"/>
              <a:t>Ví dụ thực thể NHANVIEN</a:t>
            </a:r>
          </a:p>
          <a:p>
            <a:pPr lvl="1">
              <a:buFont typeface="Courier New" pitchFamily="49" charset="0"/>
              <a:buChar char="o"/>
            </a:pPr>
            <a:r>
              <a:rPr lang="en-US" smtClean="0"/>
              <a:t>Mã NV 		(MaNV: integer)</a:t>
            </a:r>
          </a:p>
          <a:p>
            <a:pPr lvl="1">
              <a:buFont typeface="Courier New" pitchFamily="49" charset="0"/>
              <a:buChar char="o"/>
            </a:pPr>
            <a:r>
              <a:rPr lang="en-US" smtClean="0"/>
              <a:t>Họ tên 		(Hoten: string[50])</a:t>
            </a:r>
          </a:p>
          <a:p>
            <a:pPr lvl="1">
              <a:buFont typeface="Courier New" pitchFamily="49" charset="0"/>
              <a:buChar char="o"/>
            </a:pPr>
            <a:r>
              <a:rPr lang="en-US" smtClean="0"/>
              <a:t>Ngày sinh 	(ns:date)</a:t>
            </a:r>
          </a:p>
          <a:p>
            <a:pPr lvl="1">
              <a:buFont typeface="Courier New" pitchFamily="49" charset="0"/>
              <a:buChar char="o"/>
            </a:pPr>
            <a:r>
              <a:rPr lang="en-US" smtClean="0"/>
              <a:t>Địa chỉ		(diachi:string[100])</a:t>
            </a:r>
          </a:p>
          <a:p>
            <a:pPr lvl="1">
              <a:buFont typeface="Courier New" pitchFamily="49" charset="0"/>
              <a:buChar char="o"/>
            </a:pPr>
            <a:r>
              <a:rPr lang="en-US" smtClean="0"/>
              <a:t>Quê quán	(quequan:string[30])</a:t>
            </a:r>
          </a:p>
          <a:p>
            <a:pPr lvl="1">
              <a:buFont typeface="Courier New" pitchFamily="49" charset="0"/>
              <a:buChar char="o"/>
            </a:pPr>
            <a:r>
              <a:rPr lang="en-US" smtClean="0"/>
              <a:t>Hệ số lương	(hsluong:float)</a:t>
            </a:r>
          </a:p>
          <a:p>
            <a:pPr lvl="1">
              <a:buFont typeface="Courier New" pitchFamily="49" charset="0"/>
              <a:buChar char="o"/>
            </a:pPr>
            <a:r>
              <a:rPr lang="en-US" smtClean="0"/>
              <a:t>Hệ số phụ cấp	(hsphucap:float)</a:t>
            </a:r>
          </a:p>
          <a:p>
            <a:pPr lvl="1">
              <a:buFont typeface="Courier New" pitchFamily="49" charset="0"/>
              <a:buChar char="o"/>
            </a:pPr>
            <a:r>
              <a:rPr lang="en-US" smtClean="0"/>
              <a:t>Tổng lương	(tongluong:float)</a:t>
            </a:r>
          </a:p>
          <a:p>
            <a:pPr lvl="1">
              <a:buFont typeface="Courier New" pitchFamily="49" charset="0"/>
              <a:buChar char="o"/>
            </a:pPr>
            <a:r>
              <a:rPr lang="en-US" smtClean="0"/>
              <a:t>Họ tên con</a:t>
            </a:r>
          </a:p>
          <a:p>
            <a:r>
              <a:rPr lang="en-US" smtClean="0">
                <a:solidFill>
                  <a:srgbClr val="CC0000"/>
                </a:solidFill>
              </a:rPr>
              <a:t>Loại thuộc tính? Kiểu giá trị? Miền giá trị? </a:t>
            </a:r>
          </a:p>
        </p:txBody>
      </p:sp>
      <p:sp>
        <p:nvSpPr>
          <p:cNvPr id="6" name="Slide Number Placeholder 5"/>
          <p:cNvSpPr>
            <a:spLocks noGrp="1"/>
          </p:cNvSpPr>
          <p:nvPr>
            <p:ph type="sldNum" sz="quarter" idx="12"/>
          </p:nvPr>
        </p:nvSpPr>
        <p:spPr/>
        <p:txBody>
          <a:bodyPr/>
          <a:lstStyle/>
          <a:p>
            <a:pPr>
              <a:defRPr/>
            </a:pPr>
            <a:fld id="{19E4406F-4A6B-4B96-BA83-E58DF47A49D3}" type="slidenum">
              <a:rPr lang="en-US" altLang="en-US"/>
              <a:pPr>
                <a:defRPr/>
              </a:pPr>
              <a:t>14</a:t>
            </a:fld>
            <a:endParaRPr lang="en-US" altLang="en-US"/>
          </a:p>
        </p:txBody>
      </p:sp>
      <p:sp>
        <p:nvSpPr>
          <p:cNvPr id="7" name="Date Placeholder 6"/>
          <p:cNvSpPr>
            <a:spLocks noGrp="1"/>
          </p:cNvSpPr>
          <p:nvPr>
            <p:ph type="dt" sz="half" idx="10"/>
          </p:nvPr>
        </p:nvSpPr>
        <p:spPr/>
        <p:txBody>
          <a:bodyPr/>
          <a:lstStyle/>
          <a:p>
            <a:pPr>
              <a:defRPr/>
            </a:pPr>
            <a:fld id="{5FCF1A8A-BE1B-4520-A490-9B1E6DA460B1}"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10" name="Rectangle 2"/>
          <p:cNvSpPr txBox="1">
            <a:spLocks noChangeArrowheads="1"/>
          </p:cNvSpPr>
          <p:nvPr/>
        </p:nvSpPr>
        <p:spPr bwMode="auto">
          <a:xfrm>
            <a:off x="6858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lgn="l">
              <a:spcBef>
                <a:spcPct val="0"/>
              </a:spcBef>
            </a:pPr>
            <a:r>
              <a:rPr lang="en-US" sz="3500" smtClean="0">
                <a:solidFill>
                  <a:schemeClr val="tx2"/>
                </a:solidFill>
                <a:latin typeface="+mj-lt"/>
                <a:ea typeface="+mj-ea"/>
                <a:cs typeface="+mj-cs"/>
              </a:rPr>
              <a:t>b</a:t>
            </a:r>
            <a:r>
              <a:rPr kumimoji="0" lang="en-US" sz="3500" b="0" i="0" u="none" strike="noStrike" kern="1200" cap="none" spc="0" normalizeH="0" baseline="0" noProof="0" smtClean="0">
                <a:ln>
                  <a:noFill/>
                </a:ln>
                <a:solidFill>
                  <a:schemeClr val="tx2"/>
                </a:solidFill>
                <a:effectLst/>
                <a:uLnTx/>
                <a:uFillTx/>
                <a:latin typeface="+mj-lt"/>
                <a:ea typeface="+mj-ea"/>
                <a:cs typeface="+mj-cs"/>
              </a:rPr>
              <a:t>. </a:t>
            </a:r>
            <a:r>
              <a:rPr lang="en-US" sz="3200" smtClean="0"/>
              <a:t>Thuộc tính</a:t>
            </a:r>
            <a:endParaRPr kumimoji="0" lang="en-US" sz="3200" b="1" i="0" u="none" strike="noStrike" kern="1200" cap="none" spc="0" normalizeH="0" baseline="0" noProof="0" smtClean="0">
              <a:ln>
                <a:noFill/>
              </a:ln>
              <a:solidFill>
                <a:schemeClr val="tx2"/>
              </a:solidFill>
              <a:effectLst/>
              <a:uLnTx/>
              <a:uFillTx/>
              <a:latin typeface="+mj-lt"/>
              <a:ea typeface="+mj-ea"/>
              <a:cs typeface="+mj-cs"/>
            </a:endParaRPr>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8229600" cy="620712"/>
          </a:xfrm>
        </p:spPr>
        <p:txBody>
          <a:bodyPr/>
          <a:lstStyle/>
          <a:p>
            <a:r>
              <a:rPr lang="en-US" sz="3200" smtClean="0"/>
              <a:t>c. </a:t>
            </a:r>
            <a:r>
              <a:rPr lang="en-US" sz="3200" b="1" smtClean="0"/>
              <a:t>Kiểu thực thể và khóa</a:t>
            </a:r>
          </a:p>
        </p:txBody>
      </p:sp>
      <p:sp>
        <p:nvSpPr>
          <p:cNvPr id="14339" name="Rectangle 3"/>
          <p:cNvSpPr>
            <a:spLocks noGrp="1" noChangeArrowheads="1"/>
          </p:cNvSpPr>
          <p:nvPr>
            <p:ph idx="1"/>
          </p:nvPr>
        </p:nvSpPr>
        <p:spPr>
          <a:xfrm>
            <a:off x="457200" y="990600"/>
            <a:ext cx="8305800" cy="5486400"/>
          </a:xfrm>
        </p:spPr>
        <p:txBody>
          <a:bodyPr/>
          <a:lstStyle/>
          <a:p>
            <a:r>
              <a:rPr lang="en-US" sz="2400" b="1" smtClean="0"/>
              <a:t>Kiểu thực thể và tập thực thể</a:t>
            </a:r>
          </a:p>
          <a:p>
            <a:pPr lvl="1">
              <a:buFont typeface="Courier New" pitchFamily="49" charset="0"/>
              <a:buChar char="o"/>
            </a:pPr>
            <a:r>
              <a:rPr lang="en-US" sz="2000" smtClean="0"/>
              <a:t>Tập thực thể: nhóm các thực thể  thuộc một kiểu trong CSDL tại một thời điểm.</a:t>
            </a:r>
          </a:p>
          <a:p>
            <a:pPr lvl="1">
              <a:buFont typeface="Courier New" pitchFamily="49" charset="0"/>
              <a:buChar char="o"/>
            </a:pPr>
            <a:r>
              <a:rPr lang="en-US" sz="2000" smtClean="0"/>
              <a:t>Kiểu thực thể : tập hợp </a:t>
            </a:r>
            <a:r>
              <a:rPr lang="en-US" sz="2000" b="1" i="1" smtClean="0"/>
              <a:t>tất cả </a:t>
            </a:r>
            <a:r>
              <a:rPr lang="en-US" sz="2000" smtClean="0"/>
              <a:t>các thực thể có thuộc tính như nhau.</a:t>
            </a:r>
          </a:p>
          <a:p>
            <a:pPr lvl="1">
              <a:buFont typeface="Courier New" pitchFamily="49" charset="0"/>
              <a:buChar char="o"/>
            </a:pPr>
            <a:r>
              <a:rPr lang="en-US" sz="2000" smtClean="0"/>
              <a:t>Kiểu , tập thực thể </a:t>
            </a:r>
            <a:r>
              <a:rPr lang="vi-VN" sz="2000" smtClean="0"/>
              <a:t>đượ</a:t>
            </a:r>
            <a:r>
              <a:rPr lang="en-US" sz="2000" smtClean="0"/>
              <a:t>c biểu thị bằng tên thực thể.</a:t>
            </a:r>
          </a:p>
          <a:p>
            <a:r>
              <a:rPr lang="en-US" sz="2000" b="1" smtClean="0"/>
              <a:t>Khóa </a:t>
            </a:r>
            <a:r>
              <a:rPr lang="en-US" sz="2000" smtClean="0"/>
              <a:t>của kiểu thực thể</a:t>
            </a:r>
            <a:r>
              <a:rPr lang="en-US" sz="2400" smtClean="0"/>
              <a:t>: là thuộc tính mà giá trị của nó khác nhau trên 2 thực thể bất kỳ thuộc kiểu thực thể đó. Khóa để phân biệt các thực thể trong kiểu thực thể.</a:t>
            </a:r>
          </a:p>
          <a:p>
            <a:pPr lvl="1">
              <a:buFont typeface="Courier New" pitchFamily="49" charset="0"/>
              <a:buChar char="o"/>
            </a:pPr>
            <a:r>
              <a:rPr lang="en-US" sz="2000" smtClean="0"/>
              <a:t>Khóa có thể là 1 hay nhiều thuộc tính</a:t>
            </a:r>
          </a:p>
          <a:p>
            <a:pPr lvl="1">
              <a:buFont typeface="Courier New" pitchFamily="49" charset="0"/>
              <a:buChar char="o"/>
            </a:pPr>
            <a:r>
              <a:rPr lang="en-US" sz="2000" smtClean="0"/>
              <a:t>Một thực thể có thể có nhiều khóa</a:t>
            </a:r>
          </a:p>
          <a:p>
            <a:pPr lvl="1">
              <a:buFont typeface="Courier New" pitchFamily="49" charset="0"/>
              <a:buChar char="o"/>
            </a:pPr>
            <a:r>
              <a:rPr lang="en-US" sz="2000" smtClean="0"/>
              <a:t>Thực thể yếu: thực thể không có khóa  </a:t>
            </a:r>
          </a:p>
          <a:p>
            <a:r>
              <a:rPr lang="en-US" smtClean="0">
                <a:solidFill>
                  <a:srgbClr val="CC0000"/>
                </a:solidFill>
              </a:rPr>
              <a:t>Ví dụ </a:t>
            </a:r>
          </a:p>
          <a:p>
            <a:pPr lvl="1">
              <a:buFont typeface="Courier New" pitchFamily="49" charset="0"/>
              <a:buChar char="o"/>
            </a:pPr>
            <a:r>
              <a:rPr lang="en-US" sz="2000" smtClean="0">
                <a:solidFill>
                  <a:srgbClr val="CC0000"/>
                </a:solidFill>
              </a:rPr>
              <a:t>Nhân viên (</a:t>
            </a:r>
            <a:r>
              <a:rPr lang="en-US" sz="2000" u="sng" smtClean="0">
                <a:solidFill>
                  <a:srgbClr val="CC0000"/>
                </a:solidFill>
              </a:rPr>
              <a:t>Manv</a:t>
            </a:r>
            <a:r>
              <a:rPr lang="en-US" sz="2000" smtClean="0">
                <a:solidFill>
                  <a:srgbClr val="CC0000"/>
                </a:solidFill>
              </a:rPr>
              <a:t>,  SCMND, Họ tên, ngày sinh, nơi sinh, HSL)</a:t>
            </a:r>
          </a:p>
          <a:p>
            <a:pPr lvl="1">
              <a:buFont typeface="Courier New" pitchFamily="49" charset="0"/>
              <a:buChar char="o"/>
            </a:pPr>
            <a:r>
              <a:rPr lang="en-US" sz="2000" smtClean="0">
                <a:solidFill>
                  <a:srgbClr val="CC0000"/>
                </a:solidFill>
              </a:rPr>
              <a:t>Nhân thân(Manv,  Họ tên, quan hệ, ngày sinh)</a:t>
            </a:r>
            <a:endParaRPr lang="en-US" smtClean="0">
              <a:solidFill>
                <a:srgbClr val="CC0000"/>
              </a:solidFill>
            </a:endParaRPr>
          </a:p>
        </p:txBody>
      </p:sp>
      <p:sp>
        <p:nvSpPr>
          <p:cNvPr id="6" name="Slide Number Placeholder 5"/>
          <p:cNvSpPr>
            <a:spLocks noGrp="1"/>
          </p:cNvSpPr>
          <p:nvPr>
            <p:ph type="sldNum" sz="quarter" idx="12"/>
          </p:nvPr>
        </p:nvSpPr>
        <p:spPr/>
        <p:txBody>
          <a:bodyPr/>
          <a:lstStyle/>
          <a:p>
            <a:pPr>
              <a:defRPr/>
            </a:pPr>
            <a:fld id="{19E4406F-4A6B-4B96-BA83-E58DF47A49D3}" type="slidenum">
              <a:rPr lang="en-US" altLang="en-US"/>
              <a:pPr>
                <a:defRPr/>
              </a:pPr>
              <a:t>15</a:t>
            </a:fld>
            <a:endParaRPr lang="en-US" altLang="en-US"/>
          </a:p>
        </p:txBody>
      </p:sp>
      <p:sp>
        <p:nvSpPr>
          <p:cNvPr id="7" name="Date Placeholder 6"/>
          <p:cNvSpPr>
            <a:spLocks noGrp="1"/>
          </p:cNvSpPr>
          <p:nvPr>
            <p:ph type="dt" sz="half" idx="10"/>
          </p:nvPr>
        </p:nvSpPr>
        <p:spPr/>
        <p:txBody>
          <a:bodyPr/>
          <a:lstStyle/>
          <a:p>
            <a:pPr>
              <a:defRPr/>
            </a:pPr>
            <a:fld id="{2491AC9E-9FCD-4985-B345-4AD499E8AF87}"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a:picLocks noChangeAspect="1" noChangeArrowheads="1"/>
          </p:cNvPicPr>
          <p:nvPr/>
        </p:nvPicPr>
        <p:blipFill>
          <a:blip r:embed="rId3" cstate="print"/>
          <a:srcRect/>
          <a:stretch>
            <a:fillRect/>
          </a:stretch>
        </p:blipFill>
        <p:spPr bwMode="auto">
          <a:xfrm>
            <a:off x="0" y="7620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anim calcmode="lin" valueType="num">
                                      <p:cBhvr additive="base">
                                        <p:cTn id="7"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5" end="5"/>
                                            </p:txEl>
                                          </p:spTgt>
                                        </p:tgtEl>
                                        <p:attrNameLst>
                                          <p:attrName>style.visibility</p:attrName>
                                        </p:attrNameLst>
                                      </p:cBhvr>
                                      <p:to>
                                        <p:strVal val="visible"/>
                                      </p:to>
                                    </p:set>
                                    <p:anim calcmode="lin" valueType="num">
                                      <p:cBhvr additive="base">
                                        <p:cTn id="13"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39">
                                            <p:txEl>
                                              <p:pRg st="6" end="6"/>
                                            </p:txEl>
                                          </p:spTgt>
                                        </p:tgtEl>
                                        <p:attrNameLst>
                                          <p:attrName>style.visibility</p:attrName>
                                        </p:attrNameLst>
                                      </p:cBhvr>
                                      <p:to>
                                        <p:strVal val="visible"/>
                                      </p:to>
                                    </p:set>
                                    <p:anim calcmode="lin" valueType="num">
                                      <p:cBhvr additive="base">
                                        <p:cTn id="17"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339">
                                            <p:txEl>
                                              <p:pRg st="7" end="7"/>
                                            </p:txEl>
                                          </p:spTgt>
                                        </p:tgtEl>
                                        <p:attrNameLst>
                                          <p:attrName>style.visibility</p:attrName>
                                        </p:attrNameLst>
                                      </p:cBhvr>
                                      <p:to>
                                        <p:strVal val="visible"/>
                                      </p:to>
                                    </p:set>
                                    <p:anim calcmode="lin" valueType="num">
                                      <p:cBhvr additive="base">
                                        <p:cTn id="21"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4339">
                                            <p:txEl>
                                              <p:pRg st="8" end="8"/>
                                            </p:txEl>
                                          </p:spTgt>
                                        </p:tgtEl>
                                        <p:attrNameLst>
                                          <p:attrName>style.visibility</p:attrName>
                                        </p:attrNameLst>
                                      </p:cBhvr>
                                      <p:to>
                                        <p:strVal val="visible"/>
                                      </p:to>
                                    </p:set>
                                    <p:animEffect transition="in" filter="diamond(in)">
                                      <p:cBhvr>
                                        <p:cTn id="27" dur="2000"/>
                                        <p:tgtEl>
                                          <p:spTgt spid="14339">
                                            <p:txEl>
                                              <p:pRg st="8" end="8"/>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14339">
                                            <p:txEl>
                                              <p:pRg st="9" end="9"/>
                                            </p:txEl>
                                          </p:spTgt>
                                        </p:tgtEl>
                                        <p:attrNameLst>
                                          <p:attrName>style.visibility</p:attrName>
                                        </p:attrNameLst>
                                      </p:cBhvr>
                                      <p:to>
                                        <p:strVal val="visible"/>
                                      </p:to>
                                    </p:set>
                                    <p:animEffect transition="in" filter="diamond(in)">
                                      <p:cBhvr>
                                        <p:cTn id="30" dur="2000"/>
                                        <p:tgtEl>
                                          <p:spTgt spid="14339">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339">
                                            <p:txEl>
                                              <p:pRg st="10" end="10"/>
                                            </p:txEl>
                                          </p:spTgt>
                                        </p:tgtEl>
                                        <p:attrNameLst>
                                          <p:attrName>style.visibility</p:attrName>
                                        </p:attrNameLst>
                                      </p:cBhvr>
                                      <p:to>
                                        <p:strVal val="visible"/>
                                      </p:to>
                                    </p:set>
                                    <p:anim calcmode="lin" valueType="num">
                                      <p:cBhvr additive="base">
                                        <p:cTn id="35" dur="5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54013"/>
            <a:ext cx="8229600" cy="620712"/>
          </a:xfrm>
        </p:spPr>
        <p:txBody>
          <a:bodyPr/>
          <a:lstStyle/>
          <a:p>
            <a:r>
              <a:rPr lang="en-US" sz="3200" b="1" smtClean="0"/>
              <a:t>d. Quan hệ (liên kết)</a:t>
            </a:r>
          </a:p>
        </p:txBody>
      </p:sp>
      <p:sp>
        <p:nvSpPr>
          <p:cNvPr id="15363" name="Rectangle 3"/>
          <p:cNvSpPr>
            <a:spLocks noGrp="1" noChangeArrowheads="1"/>
          </p:cNvSpPr>
          <p:nvPr>
            <p:ph idx="1"/>
          </p:nvPr>
        </p:nvSpPr>
        <p:spPr>
          <a:xfrm>
            <a:off x="457200" y="1295400"/>
            <a:ext cx="8229600" cy="4835525"/>
          </a:xfrm>
        </p:spPr>
        <p:txBody>
          <a:bodyPr/>
          <a:lstStyle/>
          <a:p>
            <a:r>
              <a:rPr lang="en-US" b="1" i="1" smtClean="0"/>
              <a:t>Quan hệ</a:t>
            </a:r>
            <a:r>
              <a:rPr lang="en-US" smtClean="0"/>
              <a:t>: Là sự liên kết giữa 2 hay nhiều thực thể</a:t>
            </a:r>
          </a:p>
          <a:p>
            <a:pPr>
              <a:buFont typeface="Wingdings" pitchFamily="2" charset="2"/>
              <a:buChar char="§"/>
            </a:pPr>
            <a:r>
              <a:rPr lang="en-US" sz="2400" b="1" i="1" smtClean="0"/>
              <a:t>Ví dụ </a:t>
            </a:r>
            <a:r>
              <a:rPr lang="en-US" sz="2400" smtClean="0"/>
              <a:t>giữa tập thực thể NHANVIEN và PHONGBAN có các liên kết</a:t>
            </a:r>
          </a:p>
          <a:p>
            <a:pPr lvl="1">
              <a:buFont typeface="Courier New" pitchFamily="49" charset="0"/>
              <a:buChar char="o"/>
            </a:pPr>
            <a:r>
              <a:rPr lang="en-US" sz="2000" smtClean="0"/>
              <a:t>Một nhân viên thuộc một phòng ban nào đó, một phòng có nhiều nhân viên </a:t>
            </a:r>
          </a:p>
          <a:p>
            <a:pPr lvl="1">
              <a:buFont typeface="Courier New" pitchFamily="49" charset="0"/>
              <a:buChar char="o"/>
            </a:pPr>
            <a:r>
              <a:rPr lang="en-US" sz="2000" smtClean="0"/>
              <a:t>Một phòng ban có một nhân viên làm quản lý</a:t>
            </a:r>
          </a:p>
          <a:p>
            <a:r>
              <a:rPr lang="en-US" b="1" i="1" smtClean="0"/>
              <a:t>Tập quan hệ</a:t>
            </a:r>
            <a:r>
              <a:rPr lang="en-US" smtClean="0"/>
              <a:t>: là tập hợp các mối quan hệ (mối liên kết) giống nhau.</a:t>
            </a:r>
          </a:p>
          <a:p>
            <a:r>
              <a:rPr lang="en-US" b="1" i="1" smtClean="0"/>
              <a:t>Kiểu quan hệ </a:t>
            </a:r>
            <a:r>
              <a:rPr lang="en-US" i="1" smtClean="0"/>
              <a:t>giữa các kiểu thực thể</a:t>
            </a:r>
            <a:r>
              <a:rPr lang="en-US" b="1" i="1" smtClean="0"/>
              <a:t>: </a:t>
            </a:r>
            <a:r>
              <a:rPr lang="en-US" smtClean="0"/>
              <a:t>tập tất cả các quan hệ giống nhau trên các thực thể  của kiểu thực thể.</a:t>
            </a:r>
            <a:endParaRPr lang="en-US" i="1" smtClean="0"/>
          </a:p>
          <a:p>
            <a:endParaRPr lang="en-US" smtClean="0"/>
          </a:p>
          <a:p>
            <a:pPr lvl="1"/>
            <a:endParaRPr lang="en-US" smtClean="0"/>
          </a:p>
        </p:txBody>
      </p:sp>
      <p:sp>
        <p:nvSpPr>
          <p:cNvPr id="6" name="Slide Number Placeholder 5"/>
          <p:cNvSpPr>
            <a:spLocks noGrp="1"/>
          </p:cNvSpPr>
          <p:nvPr>
            <p:ph type="sldNum" sz="quarter" idx="12"/>
          </p:nvPr>
        </p:nvSpPr>
        <p:spPr/>
        <p:txBody>
          <a:bodyPr/>
          <a:lstStyle/>
          <a:p>
            <a:pPr>
              <a:defRPr/>
            </a:pPr>
            <a:fld id="{7718A4CC-973C-4163-80AE-B4AC1DC28D88}" type="slidenum">
              <a:rPr lang="en-US" altLang="en-US"/>
              <a:pPr>
                <a:defRPr/>
              </a:pPr>
              <a:t>16</a:t>
            </a:fld>
            <a:endParaRPr lang="en-US" altLang="en-US"/>
          </a:p>
        </p:txBody>
      </p:sp>
      <p:sp>
        <p:nvSpPr>
          <p:cNvPr id="7" name="Date Placeholder 6"/>
          <p:cNvSpPr>
            <a:spLocks noGrp="1"/>
          </p:cNvSpPr>
          <p:nvPr>
            <p:ph type="dt" sz="half" idx="10"/>
          </p:nvPr>
        </p:nvSpPr>
        <p:spPr/>
        <p:txBody>
          <a:bodyPr/>
          <a:lstStyle/>
          <a:p>
            <a:pPr>
              <a:defRPr/>
            </a:pPr>
            <a:fld id="{91B485C5-0FEF-44C1-8A86-7CDE358ECE34}"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295400"/>
            <a:ext cx="8229600" cy="4835525"/>
          </a:xfrm>
        </p:spPr>
        <p:txBody>
          <a:bodyPr/>
          <a:lstStyle/>
          <a:p>
            <a:endParaRPr lang="en-US" smtClean="0"/>
          </a:p>
          <a:p>
            <a:pPr lvl="1"/>
            <a:endParaRPr lang="en-US" smtClean="0"/>
          </a:p>
        </p:txBody>
      </p:sp>
      <p:sp>
        <p:nvSpPr>
          <p:cNvPr id="6" name="Slide Number Placeholder 5"/>
          <p:cNvSpPr>
            <a:spLocks noGrp="1"/>
          </p:cNvSpPr>
          <p:nvPr>
            <p:ph type="sldNum" sz="quarter" idx="12"/>
          </p:nvPr>
        </p:nvSpPr>
        <p:spPr/>
        <p:txBody>
          <a:bodyPr/>
          <a:lstStyle/>
          <a:p>
            <a:pPr>
              <a:defRPr/>
            </a:pPr>
            <a:fld id="{7718A4CC-973C-4163-80AE-B4AC1DC28D88}" type="slidenum">
              <a:rPr lang="en-US" altLang="en-US"/>
              <a:pPr>
                <a:defRPr/>
              </a:pPr>
              <a:t>17</a:t>
            </a:fld>
            <a:endParaRPr lang="en-US" altLang="en-US"/>
          </a:p>
        </p:txBody>
      </p:sp>
      <p:sp>
        <p:nvSpPr>
          <p:cNvPr id="7" name="TextBox 6"/>
          <p:cNvSpPr txBox="1"/>
          <p:nvPr/>
        </p:nvSpPr>
        <p:spPr>
          <a:xfrm>
            <a:off x="1066800" y="1752600"/>
            <a:ext cx="1447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SINHVIEN</a:t>
            </a:r>
            <a:endParaRPr lang="vi-VN"/>
          </a:p>
        </p:txBody>
      </p:sp>
      <p:sp>
        <p:nvSpPr>
          <p:cNvPr id="8" name="TextBox 7"/>
          <p:cNvSpPr txBox="1"/>
          <p:nvPr/>
        </p:nvSpPr>
        <p:spPr>
          <a:xfrm>
            <a:off x="6294555" y="1774062"/>
            <a:ext cx="1371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mtClean="0"/>
              <a:t>LOP</a:t>
            </a:r>
            <a:endParaRPr lang="vi-VN"/>
          </a:p>
        </p:txBody>
      </p:sp>
      <p:sp>
        <p:nvSpPr>
          <p:cNvPr id="11" name="Diamond 10"/>
          <p:cNvSpPr/>
          <p:nvPr/>
        </p:nvSpPr>
        <p:spPr>
          <a:xfrm>
            <a:off x="3352800" y="1600200"/>
            <a:ext cx="2057400" cy="6858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Đăng_kí</a:t>
            </a:r>
            <a:endParaRPr lang="vi-VN"/>
          </a:p>
        </p:txBody>
      </p:sp>
      <p:cxnSp>
        <p:nvCxnSpPr>
          <p:cNvPr id="15" name="Straight Connector 14"/>
          <p:cNvCxnSpPr>
            <a:stCxn id="11" idx="3"/>
            <a:endCxn id="8" idx="1"/>
          </p:cNvCxnSpPr>
          <p:nvPr/>
        </p:nvCxnSpPr>
        <p:spPr>
          <a:xfrm>
            <a:off x="5410200" y="1943100"/>
            <a:ext cx="884355" cy="15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a:endCxn id="11" idx="1"/>
          </p:cNvCxnSpPr>
          <p:nvPr/>
        </p:nvCxnSpPr>
        <p:spPr>
          <a:xfrm>
            <a:off x="2514600" y="1937266"/>
            <a:ext cx="838200" cy="583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3400" y="1219200"/>
            <a:ext cx="2438400" cy="369332"/>
          </a:xfrm>
          <a:prstGeom prst="rect">
            <a:avLst/>
          </a:prstGeom>
          <a:noFill/>
        </p:spPr>
        <p:txBody>
          <a:bodyPr wrap="square" rtlCol="0">
            <a:spAutoFit/>
          </a:bodyPr>
          <a:lstStyle/>
          <a:p>
            <a:r>
              <a:rPr lang="en-US" smtClean="0"/>
              <a:t>Kiểu quan hệ (R)</a:t>
            </a:r>
            <a:endParaRPr lang="vi-VN"/>
          </a:p>
        </p:txBody>
      </p:sp>
      <p:sp>
        <p:nvSpPr>
          <p:cNvPr id="22" name="TextBox 21"/>
          <p:cNvSpPr txBox="1"/>
          <p:nvPr/>
        </p:nvSpPr>
        <p:spPr>
          <a:xfrm>
            <a:off x="304800" y="2640168"/>
            <a:ext cx="3429000" cy="369332"/>
          </a:xfrm>
          <a:prstGeom prst="rect">
            <a:avLst/>
          </a:prstGeom>
          <a:noFill/>
        </p:spPr>
        <p:txBody>
          <a:bodyPr wrap="square" rtlCol="0">
            <a:spAutoFit/>
          </a:bodyPr>
          <a:lstStyle/>
          <a:p>
            <a:r>
              <a:rPr lang="en-US" smtClean="0"/>
              <a:t>Tập (thể hiện) các quan hệ</a:t>
            </a:r>
            <a:endParaRPr lang="vi-VN"/>
          </a:p>
        </p:txBody>
      </p:sp>
      <p:sp>
        <p:nvSpPr>
          <p:cNvPr id="23" name="Oval 22"/>
          <p:cNvSpPr/>
          <p:nvPr/>
        </p:nvSpPr>
        <p:spPr>
          <a:xfrm>
            <a:off x="1143000" y="3352800"/>
            <a:ext cx="1295400" cy="2895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Sv1</a:t>
            </a:r>
          </a:p>
          <a:p>
            <a:pPr algn="ctr"/>
            <a:r>
              <a:rPr lang="en-US" smtClean="0"/>
              <a:t>Sv2</a:t>
            </a:r>
          </a:p>
          <a:p>
            <a:pPr algn="ctr"/>
            <a:r>
              <a:rPr lang="en-US" smtClean="0"/>
              <a:t>Sv3</a:t>
            </a:r>
          </a:p>
          <a:p>
            <a:pPr algn="ctr"/>
            <a:r>
              <a:rPr lang="en-US" smtClean="0"/>
              <a:t>Sv4</a:t>
            </a:r>
          </a:p>
          <a:p>
            <a:pPr algn="ctr"/>
            <a:r>
              <a:rPr lang="en-US" smtClean="0"/>
              <a:t>Sv5</a:t>
            </a:r>
            <a:endParaRPr lang="vi-VN"/>
          </a:p>
        </p:txBody>
      </p:sp>
      <p:sp>
        <p:nvSpPr>
          <p:cNvPr id="24" name="Oval 23"/>
          <p:cNvSpPr/>
          <p:nvPr/>
        </p:nvSpPr>
        <p:spPr>
          <a:xfrm>
            <a:off x="6324600" y="3200400"/>
            <a:ext cx="1295400" cy="2895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Lớp1</a:t>
            </a:r>
          </a:p>
          <a:p>
            <a:pPr algn="ctr"/>
            <a:r>
              <a:rPr lang="en-US" smtClean="0"/>
              <a:t>Lớp2</a:t>
            </a:r>
          </a:p>
          <a:p>
            <a:pPr algn="ctr"/>
            <a:r>
              <a:rPr lang="en-US" smtClean="0"/>
              <a:t>Lớp3</a:t>
            </a:r>
          </a:p>
        </p:txBody>
      </p:sp>
      <p:sp>
        <p:nvSpPr>
          <p:cNvPr id="25" name="Oval 24"/>
          <p:cNvSpPr/>
          <p:nvPr/>
        </p:nvSpPr>
        <p:spPr>
          <a:xfrm>
            <a:off x="3810000" y="3352800"/>
            <a:ext cx="1295400" cy="2895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r1</a:t>
            </a:r>
          </a:p>
          <a:p>
            <a:pPr algn="ctr"/>
            <a:r>
              <a:rPr lang="en-US" smtClean="0"/>
              <a:t>r2</a:t>
            </a:r>
          </a:p>
          <a:p>
            <a:pPr algn="ctr"/>
            <a:r>
              <a:rPr lang="en-US" smtClean="0"/>
              <a:t>r3</a:t>
            </a:r>
          </a:p>
          <a:p>
            <a:pPr algn="ctr"/>
            <a:r>
              <a:rPr lang="en-US" smtClean="0"/>
              <a:t>r4</a:t>
            </a:r>
          </a:p>
          <a:p>
            <a:pPr algn="ctr"/>
            <a:endParaRPr lang="en-US" smtClean="0"/>
          </a:p>
        </p:txBody>
      </p:sp>
      <p:cxnSp>
        <p:nvCxnSpPr>
          <p:cNvPr id="27" name="Straight Connector 26"/>
          <p:cNvCxnSpPr/>
          <p:nvPr/>
        </p:nvCxnSpPr>
        <p:spPr>
          <a:xfrm flipV="1">
            <a:off x="1981200" y="3962400"/>
            <a:ext cx="2362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81200" y="44196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81200" y="48768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057400" y="52578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3962400"/>
            <a:ext cx="2133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495800" y="4343400"/>
            <a:ext cx="2133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72000" y="4876800"/>
            <a:ext cx="2133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419600" y="4648200"/>
            <a:ext cx="220980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Date Placeholder 25"/>
          <p:cNvSpPr>
            <a:spLocks noGrp="1"/>
          </p:cNvSpPr>
          <p:nvPr>
            <p:ph type="dt" sz="half" idx="10"/>
          </p:nvPr>
        </p:nvSpPr>
        <p:spPr/>
        <p:txBody>
          <a:bodyPr/>
          <a:lstStyle/>
          <a:p>
            <a:pPr>
              <a:defRPr/>
            </a:pPr>
            <a:fld id="{C5AB7235-666D-4B97-8E43-C2FF8CC14AE1}" type="datetime12">
              <a:rPr lang="vi-VN" altLang="en-US" smtClean="0"/>
              <a:pPr>
                <a:defRPr/>
              </a:pPr>
              <a:t>10:19</a:t>
            </a:fld>
            <a:endParaRPr lang="en-US" altLang="en-US"/>
          </a:p>
        </p:txBody>
      </p:sp>
      <p:sp>
        <p:nvSpPr>
          <p:cNvPr id="28" name="Footer Placeholder 27"/>
          <p:cNvSpPr>
            <a:spLocks noGrp="1"/>
          </p:cNvSpPr>
          <p:nvPr>
            <p:ph type="ftr" sz="quarter" idx="11"/>
          </p:nvPr>
        </p:nvSpPr>
        <p:spPr/>
        <p:txBody>
          <a:bodyPr/>
          <a:lstStyle/>
          <a:p>
            <a:pPr>
              <a:defRPr/>
            </a:pPr>
            <a:r>
              <a:rPr lang="en-US" altLang="en-US" smtClean="0"/>
              <a:t>Khoa CNTT</a:t>
            </a:r>
            <a:endParaRPr lang="en-US" altLang="en-US"/>
          </a:p>
        </p:txBody>
      </p:sp>
      <p:sp>
        <p:nvSpPr>
          <p:cNvPr id="32"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smtClean="0">
                <a:ln>
                  <a:noFill/>
                </a:ln>
                <a:solidFill>
                  <a:schemeClr val="tx2"/>
                </a:solidFill>
                <a:effectLst/>
                <a:uLnTx/>
                <a:uFillTx/>
                <a:latin typeface="+mj-lt"/>
                <a:ea typeface="+mj-ea"/>
                <a:cs typeface="+mj-cs"/>
              </a:rPr>
              <a:t>d. Quan hệ (liên kết)</a:t>
            </a:r>
          </a:p>
        </p:txBody>
      </p:sp>
      <p:pic>
        <p:nvPicPr>
          <p:cNvPr id="30"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066800"/>
            <a:ext cx="8229600" cy="4835525"/>
          </a:xfrm>
        </p:spPr>
        <p:txBody>
          <a:bodyPr/>
          <a:lstStyle/>
          <a:p>
            <a:r>
              <a:rPr lang="en-US" sz="2400" b="1" i="1" smtClean="0"/>
              <a:t>Cấp liên kết</a:t>
            </a:r>
            <a:r>
              <a:rPr lang="en-US" smtClean="0"/>
              <a:t>: Là </a:t>
            </a:r>
            <a:r>
              <a:rPr lang="en-US" b="1" smtClean="0"/>
              <a:t>số kiểu thực thể </a:t>
            </a:r>
            <a:r>
              <a:rPr lang="en-US" smtClean="0"/>
              <a:t>tham gia vào liên kết đó.</a:t>
            </a:r>
          </a:p>
          <a:p>
            <a:pPr lvl="1">
              <a:buNone/>
            </a:pPr>
            <a:r>
              <a:rPr lang="en-US" i="1" smtClean="0"/>
              <a:t>Ví dụ</a:t>
            </a:r>
            <a:r>
              <a:rPr lang="en-US" smtClean="0"/>
              <a:t>: </a:t>
            </a:r>
          </a:p>
          <a:p>
            <a:pPr lvl="1">
              <a:buFont typeface="Courier New" pitchFamily="49" charset="0"/>
              <a:buChar char="o"/>
            </a:pPr>
            <a:r>
              <a:rPr lang="en-US" sz="2200" smtClean="0"/>
              <a:t>Kiểu liên kết NHANVIEN và PHONGBAN :  </a:t>
            </a:r>
          </a:p>
          <a:p>
            <a:pPr lvl="1">
              <a:buFont typeface="Courier New" pitchFamily="49" charset="0"/>
              <a:buChar char="o"/>
            </a:pPr>
            <a:r>
              <a:rPr lang="en-US" sz="2200" smtClean="0"/>
              <a:t>Kiểu liên kết Điều_kiện (môn học):  </a:t>
            </a:r>
          </a:p>
          <a:p>
            <a:pPr lvl="1">
              <a:buFont typeface="Courier New" pitchFamily="49" charset="0"/>
              <a:buChar char="o"/>
            </a:pPr>
            <a:r>
              <a:rPr lang="en-US" sz="2200" smtClean="0"/>
              <a:t>Kiểu liên kết Hóa đơn (khách, hàng, nhân viên):</a:t>
            </a:r>
          </a:p>
          <a:p>
            <a:r>
              <a:rPr lang="en-US" sz="2400" b="1" i="1" smtClean="0"/>
              <a:t>Liên kết đệ quy</a:t>
            </a:r>
            <a:r>
              <a:rPr lang="en-US" smtClean="0"/>
              <a:t>: là  liên kết mà một kiểu thực thể tham gia liên kết với các vai trò khác nhau</a:t>
            </a:r>
          </a:p>
          <a:p>
            <a:pPr lvl="1">
              <a:buFont typeface="Courier New" pitchFamily="49" charset="0"/>
              <a:buChar char="o"/>
            </a:pPr>
            <a:r>
              <a:rPr lang="en-US" smtClean="0"/>
              <a:t>Trong liên kết đệ quy cần  nêu rõ tên vai trò tham gia của thực thể</a:t>
            </a:r>
          </a:p>
          <a:p>
            <a:pPr lvl="1">
              <a:buNone/>
            </a:pPr>
            <a:endParaRPr lang="en-US" smtClean="0"/>
          </a:p>
          <a:p>
            <a:endParaRPr lang="en-US" smtClean="0"/>
          </a:p>
          <a:p>
            <a:pPr lvl="1"/>
            <a:endParaRPr lang="en-US" smtClean="0"/>
          </a:p>
        </p:txBody>
      </p:sp>
      <p:sp>
        <p:nvSpPr>
          <p:cNvPr id="6" name="Slide Number Placeholder 5"/>
          <p:cNvSpPr>
            <a:spLocks noGrp="1"/>
          </p:cNvSpPr>
          <p:nvPr>
            <p:ph type="sldNum" sz="quarter" idx="12"/>
          </p:nvPr>
        </p:nvSpPr>
        <p:spPr/>
        <p:txBody>
          <a:bodyPr/>
          <a:lstStyle/>
          <a:p>
            <a:pPr>
              <a:defRPr/>
            </a:pPr>
            <a:fld id="{7718A4CC-973C-4163-80AE-B4AC1DC28D88}" type="slidenum">
              <a:rPr lang="en-US" altLang="en-US"/>
              <a:pPr>
                <a:defRPr/>
              </a:pPr>
              <a:t>18</a:t>
            </a:fld>
            <a:endParaRPr lang="en-US" altLang="en-US"/>
          </a:p>
        </p:txBody>
      </p:sp>
      <p:sp>
        <p:nvSpPr>
          <p:cNvPr id="7" name="Date Placeholder 6"/>
          <p:cNvSpPr>
            <a:spLocks noGrp="1"/>
          </p:cNvSpPr>
          <p:nvPr>
            <p:ph type="dt" sz="half" idx="10"/>
          </p:nvPr>
        </p:nvSpPr>
        <p:spPr/>
        <p:txBody>
          <a:bodyPr/>
          <a:lstStyle/>
          <a:p>
            <a:pPr>
              <a:defRPr/>
            </a:pPr>
            <a:fld id="{B1A856FF-54B5-4B95-A2BE-296AE082EDE8}"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10"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smtClean="0">
                <a:ln>
                  <a:noFill/>
                </a:ln>
                <a:solidFill>
                  <a:schemeClr val="tx2"/>
                </a:solidFill>
                <a:effectLst/>
                <a:uLnTx/>
                <a:uFillTx/>
                <a:latin typeface="+mj-lt"/>
                <a:ea typeface="+mj-ea"/>
                <a:cs typeface="+mj-cs"/>
              </a:rPr>
              <a:t>d. Quan hệ (liên kết)</a:t>
            </a:r>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
        <p:nvSpPr>
          <p:cNvPr id="11" name="Rectangle 10"/>
          <p:cNvSpPr/>
          <p:nvPr/>
        </p:nvSpPr>
        <p:spPr>
          <a:xfrm>
            <a:off x="3962400" y="5486400"/>
            <a:ext cx="1524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NHANVIEN</a:t>
            </a:r>
            <a:endParaRPr lang="en-US"/>
          </a:p>
        </p:txBody>
      </p:sp>
      <p:sp>
        <p:nvSpPr>
          <p:cNvPr id="12" name="Diamond 11"/>
          <p:cNvSpPr/>
          <p:nvPr/>
        </p:nvSpPr>
        <p:spPr>
          <a:xfrm>
            <a:off x="6400800" y="5486400"/>
            <a:ext cx="2133600" cy="609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Giamsat</a:t>
            </a:r>
            <a:endParaRPr lang="en-US"/>
          </a:p>
        </p:txBody>
      </p:sp>
      <p:cxnSp>
        <p:nvCxnSpPr>
          <p:cNvPr id="14" name="Straight Connector 13"/>
          <p:cNvCxnSpPr/>
          <p:nvPr/>
        </p:nvCxnSpPr>
        <p:spPr>
          <a:xfrm rot="5400000">
            <a:off x="4495006" y="52570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24400" y="50292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0"/>
          </p:cNvCxnSpPr>
          <p:nvPr/>
        </p:nvCxnSpPr>
        <p:spPr>
          <a:xfrm rot="5400000">
            <a:off x="7239000" y="5257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2"/>
          </p:cNvCxnSpPr>
          <p:nvPr/>
        </p:nvCxnSpPr>
        <p:spPr>
          <a:xfrm rot="5400000">
            <a:off x="4533900" y="6286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24400" y="6477000"/>
            <a:ext cx="274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7277101" y="6286500"/>
            <a:ext cx="381000"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638800" y="5105400"/>
            <a:ext cx="10668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t>Giám sát</a:t>
            </a:r>
            <a:endParaRPr lang="en-US" sz="1100"/>
          </a:p>
        </p:txBody>
      </p:sp>
      <p:sp>
        <p:nvSpPr>
          <p:cNvPr id="31" name="Rectangle 30"/>
          <p:cNvSpPr/>
          <p:nvPr/>
        </p:nvSpPr>
        <p:spPr>
          <a:xfrm>
            <a:off x="5562600" y="6172200"/>
            <a:ext cx="1066800" cy="228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t>Bị  giám sát</a:t>
            </a:r>
            <a:endParaRPr lang="en-US" sz="11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A0BB16B-1663-4A0E-A87F-368CFF3E9544}" type="slidenum">
              <a:rPr lang="en-US" altLang="en-US"/>
              <a:pPr>
                <a:defRPr/>
              </a:pPr>
              <a:t>19</a:t>
            </a:fld>
            <a:endParaRPr lang="en-US" altLang="en-US"/>
          </a:p>
        </p:txBody>
      </p:sp>
      <p:pic>
        <p:nvPicPr>
          <p:cNvPr id="18438" name="Picture 72"/>
          <p:cNvPicPr>
            <a:picLocks noChangeAspect="1" noChangeArrowheads="1"/>
          </p:cNvPicPr>
          <p:nvPr/>
        </p:nvPicPr>
        <p:blipFill>
          <a:blip r:embed="rId3" cstate="print"/>
          <a:srcRect/>
          <a:stretch>
            <a:fillRect/>
          </a:stretch>
        </p:blipFill>
        <p:spPr bwMode="auto">
          <a:xfrm>
            <a:off x="609600" y="2209800"/>
            <a:ext cx="8001000" cy="3522663"/>
          </a:xfrm>
          <a:prstGeom prst="rect">
            <a:avLst/>
          </a:prstGeom>
          <a:noFill/>
          <a:ln w="12700" algn="ctr">
            <a:noFill/>
            <a:miter lim="800000"/>
            <a:headEnd/>
            <a:tailEnd/>
          </a:ln>
        </p:spPr>
      </p:pic>
      <p:sp>
        <p:nvSpPr>
          <p:cNvPr id="8" name="Date Placeholder 7"/>
          <p:cNvSpPr>
            <a:spLocks noGrp="1"/>
          </p:cNvSpPr>
          <p:nvPr>
            <p:ph type="dt" sz="half" idx="10"/>
          </p:nvPr>
        </p:nvSpPr>
        <p:spPr/>
        <p:txBody>
          <a:bodyPr/>
          <a:lstStyle/>
          <a:p>
            <a:pPr>
              <a:defRPr/>
            </a:pPr>
            <a:fld id="{4FB48EAE-F9DB-4E40-8828-701DAFEC2D44}" type="datetime12">
              <a:rPr lang="vi-VN" altLang="en-US" smtClean="0"/>
              <a:pPr>
                <a:defRPr/>
              </a:pPr>
              <a:t>10:19</a:t>
            </a:fld>
            <a:endParaRPr lang="en-US" altLang="en-US"/>
          </a:p>
        </p:txBody>
      </p:sp>
      <p:sp>
        <p:nvSpPr>
          <p:cNvPr id="9" name="Footer Placeholder 8"/>
          <p:cNvSpPr>
            <a:spLocks noGrp="1"/>
          </p:cNvSpPr>
          <p:nvPr>
            <p:ph type="ftr" sz="quarter" idx="11"/>
          </p:nvPr>
        </p:nvSpPr>
        <p:spPr/>
        <p:txBody>
          <a:bodyPr/>
          <a:lstStyle/>
          <a:p>
            <a:pPr>
              <a:defRPr/>
            </a:pPr>
            <a:r>
              <a:rPr lang="en-US" altLang="en-US" smtClean="0"/>
              <a:t>Khoa CNTT</a:t>
            </a:r>
            <a:endParaRPr lang="en-US" altLang="en-US"/>
          </a:p>
        </p:txBody>
      </p:sp>
      <p:sp>
        <p:nvSpPr>
          <p:cNvPr id="11" name="Rectangle 2"/>
          <p:cNvSpPr>
            <a:spLocks noGrp="1" noChangeArrowheads="1"/>
          </p:cNvSpPr>
          <p:nvPr>
            <p:ph type="title"/>
          </p:nvPr>
        </p:nvSpPr>
        <p:spPr>
          <a:xfrm>
            <a:off x="533400" y="1219200"/>
            <a:ext cx="8229600" cy="620712"/>
          </a:xfrm>
        </p:spPr>
        <p:txBody>
          <a:bodyPr/>
          <a:lstStyle/>
          <a:p>
            <a:r>
              <a:rPr lang="en-US" sz="2800" i="1" smtClean="0"/>
              <a:t>Các loại liên kết</a:t>
            </a:r>
            <a:endParaRPr lang="en-US" sz="3200" i="1" smtClean="0"/>
          </a:p>
        </p:txBody>
      </p:sp>
      <p:sp>
        <p:nvSpPr>
          <p:cNvPr id="12"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smtClean="0">
                <a:ln>
                  <a:noFill/>
                </a:ln>
                <a:solidFill>
                  <a:schemeClr val="tx2"/>
                </a:solidFill>
                <a:effectLst/>
                <a:uLnTx/>
                <a:uFillTx/>
                <a:latin typeface="+mj-lt"/>
                <a:ea typeface="+mj-ea"/>
                <a:cs typeface="+mj-cs"/>
              </a:rPr>
              <a:t>d. Quan hệ (liên kết)</a:t>
            </a:r>
          </a:p>
        </p:txBody>
      </p:sp>
      <p:pic>
        <p:nvPicPr>
          <p:cNvPr id="10" name="Picture 3"/>
          <p:cNvPicPr>
            <a:picLocks noChangeAspect="1" noChangeArrowheads="1"/>
          </p:cNvPicPr>
          <p:nvPr/>
        </p:nvPicPr>
        <p:blipFill>
          <a:blip r:embed="rId4"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54013"/>
            <a:ext cx="8229600" cy="620712"/>
          </a:xfrm>
        </p:spPr>
        <p:txBody>
          <a:bodyPr/>
          <a:lstStyle/>
          <a:p>
            <a:r>
              <a:rPr lang="en-US" sz="3500" b="1" smtClean="0"/>
              <a:t>Nội dung </a:t>
            </a:r>
          </a:p>
        </p:txBody>
      </p:sp>
      <p:sp>
        <p:nvSpPr>
          <p:cNvPr id="4099" name="Rectangle 3"/>
          <p:cNvSpPr>
            <a:spLocks noGrp="1" noChangeArrowheads="1"/>
          </p:cNvSpPr>
          <p:nvPr>
            <p:ph idx="1"/>
          </p:nvPr>
        </p:nvSpPr>
        <p:spPr>
          <a:xfrm>
            <a:off x="457200" y="1295400"/>
            <a:ext cx="8229600" cy="4835525"/>
          </a:xfrm>
        </p:spPr>
        <p:txBody>
          <a:bodyPr/>
          <a:lstStyle/>
          <a:p>
            <a:r>
              <a:rPr lang="en-US" smtClean="0"/>
              <a:t>Quá trình thiết kế CSDL</a:t>
            </a:r>
          </a:p>
          <a:p>
            <a:r>
              <a:rPr lang="en-US" smtClean="0"/>
              <a:t>Nguyên tắc thiết kế</a:t>
            </a:r>
          </a:p>
          <a:p>
            <a:r>
              <a:rPr lang="en-US" smtClean="0"/>
              <a:t>Mô hình thực thể liên kết (ER)</a:t>
            </a:r>
          </a:p>
          <a:p>
            <a:r>
              <a:rPr lang="en-US" smtClean="0"/>
              <a:t>Mô hình thực thể liên kết mở rộng (EER) </a:t>
            </a:r>
          </a:p>
          <a:p>
            <a:endParaRPr lang="en-US" smtClean="0"/>
          </a:p>
        </p:txBody>
      </p:sp>
      <p:sp>
        <p:nvSpPr>
          <p:cNvPr id="6" name="Slide Number Placeholder 5"/>
          <p:cNvSpPr>
            <a:spLocks noGrp="1"/>
          </p:cNvSpPr>
          <p:nvPr>
            <p:ph type="sldNum" sz="quarter" idx="12"/>
          </p:nvPr>
        </p:nvSpPr>
        <p:spPr/>
        <p:txBody>
          <a:bodyPr/>
          <a:lstStyle/>
          <a:p>
            <a:pPr>
              <a:defRPr/>
            </a:pPr>
            <a:fld id="{28AD34EB-1D12-4050-8AE8-D9EDB21FA17C}" type="slidenum">
              <a:rPr lang="en-US" altLang="en-US"/>
              <a:pPr>
                <a:defRPr/>
              </a:pPr>
              <a:t>2</a:t>
            </a:fld>
            <a:endParaRPr lang="en-US" altLang="en-US"/>
          </a:p>
        </p:txBody>
      </p:sp>
      <p:sp>
        <p:nvSpPr>
          <p:cNvPr id="7" name="Date Placeholder 6"/>
          <p:cNvSpPr>
            <a:spLocks noGrp="1"/>
          </p:cNvSpPr>
          <p:nvPr>
            <p:ph type="dt" sz="half" idx="10"/>
          </p:nvPr>
        </p:nvSpPr>
        <p:spPr/>
        <p:txBody>
          <a:bodyPr/>
          <a:lstStyle/>
          <a:p>
            <a:pPr>
              <a:defRPr/>
            </a:pPr>
            <a:fld id="{E7A90AEB-D519-4511-975D-FF911900ACF6}"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54013"/>
            <a:ext cx="8229600" cy="620712"/>
          </a:xfrm>
        </p:spPr>
        <p:txBody>
          <a:bodyPr/>
          <a:lstStyle/>
          <a:p>
            <a:r>
              <a:rPr lang="en-US" sz="3500" smtClean="0"/>
              <a:t>e. </a:t>
            </a:r>
            <a:r>
              <a:rPr lang="en-US" sz="3200" b="1" smtClean="0"/>
              <a:t>Lược đồ ER</a:t>
            </a:r>
            <a:endParaRPr lang="en-US" sz="3500" b="1" smtClean="0"/>
          </a:p>
        </p:txBody>
      </p:sp>
      <p:sp>
        <p:nvSpPr>
          <p:cNvPr id="16389" name="Rectangle 3"/>
          <p:cNvSpPr>
            <a:spLocks noGrp="1" noChangeArrowheads="1"/>
          </p:cNvSpPr>
          <p:nvPr>
            <p:ph idx="1"/>
          </p:nvPr>
        </p:nvSpPr>
        <p:spPr>
          <a:xfrm>
            <a:off x="457200" y="1295400"/>
            <a:ext cx="8229600" cy="5105400"/>
          </a:xfrm>
        </p:spPr>
        <p:txBody>
          <a:bodyPr>
            <a:normAutofit lnSpcReduction="10000"/>
          </a:bodyPr>
          <a:lstStyle/>
          <a:p>
            <a:pPr marL="274320" indent="-274320" fontAlgn="auto">
              <a:spcAft>
                <a:spcPts val="0"/>
              </a:spcAft>
              <a:buClr>
                <a:schemeClr val="accent3"/>
              </a:buClr>
              <a:buFont typeface="Wingdings 2"/>
              <a:buChar char=""/>
              <a:defRPr/>
            </a:pPr>
            <a:r>
              <a:rPr lang="en-US" dirty="0" smtClean="0"/>
              <a:t>Là đồ thị biểu diễn các tập thực thể, thuộc tính và mối quan hệ</a:t>
            </a:r>
          </a:p>
          <a:p>
            <a:pPr marL="640080" lvl="1" indent="-246888" fontAlgn="auto">
              <a:spcAft>
                <a:spcPts val="0"/>
              </a:spcAft>
              <a:buFont typeface="Wingdings 2"/>
              <a:buChar char=""/>
              <a:defRPr/>
            </a:pPr>
            <a:r>
              <a:rPr lang="en-US" b="1" i="1" dirty="0" smtClean="0"/>
              <a:t>Đỉnh</a:t>
            </a:r>
          </a:p>
          <a:p>
            <a:pPr marL="640080" lvl="1" indent="-246888" fontAlgn="auto">
              <a:spcAft>
                <a:spcPts val="0"/>
              </a:spcAft>
              <a:buFont typeface="Wingdings 2"/>
              <a:buChar char=""/>
              <a:defRPr/>
            </a:pPr>
            <a:endParaRPr lang="en-US" dirty="0" smtClean="0"/>
          </a:p>
          <a:p>
            <a:pPr marL="640080" lvl="1" indent="-246888" fontAlgn="auto">
              <a:spcAft>
                <a:spcPts val="0"/>
              </a:spcAft>
              <a:buFont typeface="Wingdings 2"/>
              <a:buChar char=""/>
              <a:defRPr/>
            </a:pPr>
            <a:endParaRPr lang="en-US" dirty="0" smtClean="0"/>
          </a:p>
          <a:p>
            <a:pPr marL="640080" lvl="1" indent="-246888" fontAlgn="auto">
              <a:spcAft>
                <a:spcPts val="0"/>
              </a:spcAft>
              <a:buFont typeface="Wingdings 2"/>
              <a:buChar char=""/>
              <a:defRPr/>
            </a:pPr>
            <a:endParaRPr lang="en-US" dirty="0" smtClean="0"/>
          </a:p>
          <a:p>
            <a:pPr marL="640080" lvl="1" indent="-246888" fontAlgn="auto">
              <a:spcAft>
                <a:spcPts val="0"/>
              </a:spcAft>
              <a:buFont typeface="Wingdings 2"/>
              <a:buChar char=""/>
              <a:defRPr/>
            </a:pPr>
            <a:endParaRPr lang="en-US" dirty="0" smtClean="0"/>
          </a:p>
          <a:p>
            <a:pPr marL="640080" lvl="1" indent="-246888" fontAlgn="auto">
              <a:spcAft>
                <a:spcPts val="0"/>
              </a:spcAft>
              <a:buFont typeface="Wingdings 2"/>
              <a:buChar char=""/>
              <a:defRPr/>
            </a:pPr>
            <a:endParaRPr lang="en-US" dirty="0" smtClean="0"/>
          </a:p>
          <a:p>
            <a:pPr marL="640080" lvl="1" indent="-246888" fontAlgn="auto">
              <a:spcAft>
                <a:spcPts val="0"/>
              </a:spcAft>
              <a:buFont typeface="Wingdings 2"/>
              <a:buChar char=""/>
              <a:defRPr/>
            </a:pPr>
            <a:endParaRPr lang="en-US" dirty="0" smtClean="0"/>
          </a:p>
          <a:p>
            <a:pPr marL="640080" lvl="1" indent="-246888" fontAlgn="auto">
              <a:spcAft>
                <a:spcPts val="0"/>
              </a:spcAft>
              <a:buFont typeface="Wingdings 2"/>
              <a:buChar char=""/>
              <a:defRPr/>
            </a:pPr>
            <a:r>
              <a:rPr lang="en-US" dirty="0" smtClean="0"/>
              <a:t>Cung là đường nối giữa: </a:t>
            </a:r>
          </a:p>
          <a:p>
            <a:pPr lvl="2" indent="-246888" fontAlgn="auto">
              <a:spcAft>
                <a:spcPts val="0"/>
              </a:spcAft>
              <a:buFont typeface="Courier New" pitchFamily="49" charset="0"/>
              <a:buChar char="o"/>
              <a:defRPr/>
            </a:pPr>
            <a:r>
              <a:rPr lang="en-US" dirty="0" smtClean="0"/>
              <a:t>Tập thực thể và thuộc tính</a:t>
            </a:r>
          </a:p>
          <a:p>
            <a:pPr lvl="2" indent="-246888" fontAlgn="auto">
              <a:spcAft>
                <a:spcPts val="0"/>
              </a:spcAft>
              <a:buFont typeface="Courier New" pitchFamily="49" charset="0"/>
              <a:buChar char="o"/>
              <a:defRPr/>
            </a:pPr>
            <a:r>
              <a:rPr lang="en-US" dirty="0" smtClean="0"/>
              <a:t>Thuộc tính phức với thành phần</a:t>
            </a:r>
          </a:p>
          <a:p>
            <a:pPr lvl="2" indent="-246888" fontAlgn="auto">
              <a:spcAft>
                <a:spcPts val="0"/>
              </a:spcAft>
              <a:buFont typeface="Courier New" pitchFamily="49" charset="0"/>
              <a:buChar char="o"/>
              <a:defRPr/>
            </a:pPr>
            <a:r>
              <a:rPr lang="en-US" dirty="0" smtClean="0"/>
              <a:t>Mối quan hệ và tập thực thể</a:t>
            </a:r>
          </a:p>
        </p:txBody>
      </p:sp>
      <p:sp>
        <p:nvSpPr>
          <p:cNvPr id="19" name="Slide Number Placeholder 5"/>
          <p:cNvSpPr>
            <a:spLocks noGrp="1"/>
          </p:cNvSpPr>
          <p:nvPr>
            <p:ph type="sldNum" sz="quarter" idx="12"/>
          </p:nvPr>
        </p:nvSpPr>
        <p:spPr/>
        <p:txBody>
          <a:bodyPr/>
          <a:lstStyle/>
          <a:p>
            <a:pPr>
              <a:defRPr/>
            </a:pPr>
            <a:fld id="{149DB6FA-94DA-472A-BE7B-12D5845EA6D0}" type="slidenum">
              <a:rPr lang="en-US" altLang="en-US"/>
              <a:pPr>
                <a:defRPr/>
              </a:pPr>
              <a:t>20</a:t>
            </a:fld>
            <a:endParaRPr lang="en-US" altLang="en-US"/>
          </a:p>
        </p:txBody>
      </p:sp>
      <p:grpSp>
        <p:nvGrpSpPr>
          <p:cNvPr id="16390" name="Group 17"/>
          <p:cNvGrpSpPr>
            <a:grpSpLocks/>
          </p:cNvGrpSpPr>
          <p:nvPr/>
        </p:nvGrpSpPr>
        <p:grpSpPr bwMode="auto">
          <a:xfrm>
            <a:off x="1447800" y="2743200"/>
            <a:ext cx="4419600" cy="2209800"/>
            <a:chOff x="1344" y="1872"/>
            <a:chExt cx="2784" cy="1392"/>
          </a:xfrm>
        </p:grpSpPr>
        <p:grpSp>
          <p:nvGrpSpPr>
            <p:cNvPr id="16391" name="Group 13"/>
            <p:cNvGrpSpPr>
              <a:grpSpLocks/>
            </p:cNvGrpSpPr>
            <p:nvPr/>
          </p:nvGrpSpPr>
          <p:grpSpPr bwMode="auto">
            <a:xfrm>
              <a:off x="1344" y="1872"/>
              <a:ext cx="1248" cy="336"/>
              <a:chOff x="1248" y="2304"/>
              <a:chExt cx="1248" cy="336"/>
            </a:xfrm>
          </p:grpSpPr>
          <p:sp>
            <p:nvSpPr>
              <p:cNvPr id="16401" name="Rectangle 4"/>
              <p:cNvSpPr>
                <a:spLocks noChangeArrowheads="1"/>
              </p:cNvSpPr>
              <p:nvPr/>
            </p:nvSpPr>
            <p:spPr bwMode="auto">
              <a:xfrm>
                <a:off x="1248" y="2304"/>
                <a:ext cx="1248" cy="336"/>
              </a:xfrm>
              <a:prstGeom prst="rect">
                <a:avLst/>
              </a:prstGeom>
              <a:noFill/>
              <a:ln w="12700" algn="ctr">
                <a:solidFill>
                  <a:schemeClr val="tx1"/>
                </a:solidFill>
                <a:miter lim="800000"/>
                <a:headEnd/>
                <a:tailEnd/>
              </a:ln>
            </p:spPr>
            <p:txBody>
              <a:bodyPr anchor="ctr">
                <a:spAutoFit/>
              </a:bodyPr>
              <a:lstStyle/>
              <a:p>
                <a:endParaRPr lang="vi-VN"/>
              </a:p>
            </p:txBody>
          </p:sp>
          <p:sp>
            <p:nvSpPr>
              <p:cNvPr id="16402" name="Text Box 5"/>
              <p:cNvSpPr txBox="1">
                <a:spLocks noChangeArrowheads="1"/>
              </p:cNvSpPr>
              <p:nvPr/>
            </p:nvSpPr>
            <p:spPr bwMode="auto">
              <a:xfrm>
                <a:off x="1248" y="2352"/>
                <a:ext cx="1248" cy="212"/>
              </a:xfrm>
              <a:prstGeom prst="rect">
                <a:avLst/>
              </a:prstGeom>
              <a:noFill/>
              <a:ln w="12700" algn="ctr">
                <a:noFill/>
                <a:miter lim="800000"/>
                <a:headEnd/>
                <a:tailEnd/>
              </a:ln>
            </p:spPr>
            <p:txBody>
              <a:bodyPr>
                <a:spAutoFit/>
              </a:bodyPr>
              <a:lstStyle/>
              <a:p>
                <a:r>
                  <a:rPr lang="en-US" sz="1600"/>
                  <a:t>Tên </a:t>
                </a:r>
                <a:r>
                  <a:rPr lang="en-US" sz="1600" smtClean="0"/>
                  <a:t>thực </a:t>
                </a:r>
                <a:r>
                  <a:rPr lang="en-US" sz="1600"/>
                  <a:t>thể</a:t>
                </a:r>
              </a:p>
            </p:txBody>
          </p:sp>
        </p:grpSp>
        <p:sp>
          <p:nvSpPr>
            <p:cNvPr id="16392" name="Text Box 6"/>
            <p:cNvSpPr txBox="1">
              <a:spLocks noChangeArrowheads="1"/>
            </p:cNvSpPr>
            <p:nvPr/>
          </p:nvSpPr>
          <p:spPr bwMode="auto">
            <a:xfrm>
              <a:off x="2928" y="1920"/>
              <a:ext cx="1200" cy="231"/>
            </a:xfrm>
            <a:prstGeom prst="rect">
              <a:avLst/>
            </a:prstGeom>
            <a:noFill/>
            <a:ln w="12700" algn="ctr">
              <a:noFill/>
              <a:miter lim="800000"/>
              <a:headEnd/>
              <a:tailEnd/>
            </a:ln>
          </p:spPr>
          <p:txBody>
            <a:bodyPr>
              <a:spAutoFit/>
            </a:bodyPr>
            <a:lstStyle/>
            <a:p>
              <a:pPr algn="l"/>
              <a:r>
                <a:rPr lang="en-US" b="1" smtClean="0"/>
                <a:t>Kiểu </a:t>
              </a:r>
              <a:r>
                <a:rPr lang="en-US" b="1"/>
                <a:t>thực thể</a:t>
              </a:r>
            </a:p>
          </p:txBody>
        </p:sp>
        <p:grpSp>
          <p:nvGrpSpPr>
            <p:cNvPr id="16393" name="Group 14"/>
            <p:cNvGrpSpPr>
              <a:grpSpLocks/>
            </p:cNvGrpSpPr>
            <p:nvPr/>
          </p:nvGrpSpPr>
          <p:grpSpPr bwMode="auto">
            <a:xfrm>
              <a:off x="1344" y="2304"/>
              <a:ext cx="1296" cy="384"/>
              <a:chOff x="1248" y="2832"/>
              <a:chExt cx="1296" cy="384"/>
            </a:xfrm>
          </p:grpSpPr>
          <p:sp>
            <p:nvSpPr>
              <p:cNvPr id="16399" name="Oval 7"/>
              <p:cNvSpPr>
                <a:spLocks noChangeArrowheads="1"/>
              </p:cNvSpPr>
              <p:nvPr/>
            </p:nvSpPr>
            <p:spPr bwMode="auto">
              <a:xfrm>
                <a:off x="1248" y="2832"/>
                <a:ext cx="1296" cy="384"/>
              </a:xfrm>
              <a:prstGeom prst="ellipse">
                <a:avLst/>
              </a:prstGeom>
              <a:noFill/>
              <a:ln w="12700" algn="ctr">
                <a:solidFill>
                  <a:schemeClr val="tx1"/>
                </a:solidFill>
                <a:round/>
                <a:headEnd/>
                <a:tailEnd/>
              </a:ln>
            </p:spPr>
            <p:txBody>
              <a:bodyPr wrap="none" anchor="ctr">
                <a:spAutoFit/>
              </a:bodyPr>
              <a:lstStyle/>
              <a:p>
                <a:endParaRPr lang="vi-VN"/>
              </a:p>
            </p:txBody>
          </p:sp>
          <p:sp>
            <p:nvSpPr>
              <p:cNvPr id="16400" name="Text Box 8"/>
              <p:cNvSpPr txBox="1">
                <a:spLocks noChangeArrowheads="1"/>
              </p:cNvSpPr>
              <p:nvPr/>
            </p:nvSpPr>
            <p:spPr bwMode="auto">
              <a:xfrm>
                <a:off x="1296" y="2928"/>
                <a:ext cx="1248" cy="212"/>
              </a:xfrm>
              <a:prstGeom prst="rect">
                <a:avLst/>
              </a:prstGeom>
              <a:noFill/>
              <a:ln w="12700" algn="ctr">
                <a:noFill/>
                <a:miter lim="800000"/>
                <a:headEnd/>
                <a:tailEnd/>
              </a:ln>
            </p:spPr>
            <p:txBody>
              <a:bodyPr>
                <a:spAutoFit/>
              </a:bodyPr>
              <a:lstStyle/>
              <a:p>
                <a:r>
                  <a:rPr lang="en-US" sz="1600"/>
                  <a:t>Tên thuộc tính</a:t>
                </a:r>
              </a:p>
            </p:txBody>
          </p:sp>
        </p:grpSp>
        <p:sp>
          <p:nvSpPr>
            <p:cNvPr id="16394" name="Text Box 9"/>
            <p:cNvSpPr txBox="1">
              <a:spLocks noChangeArrowheads="1"/>
            </p:cNvSpPr>
            <p:nvPr/>
          </p:nvSpPr>
          <p:spPr bwMode="auto">
            <a:xfrm>
              <a:off x="2928" y="2409"/>
              <a:ext cx="1200" cy="231"/>
            </a:xfrm>
            <a:prstGeom prst="rect">
              <a:avLst/>
            </a:prstGeom>
            <a:noFill/>
            <a:ln w="12700" algn="ctr">
              <a:noFill/>
              <a:miter lim="800000"/>
              <a:headEnd/>
              <a:tailEnd/>
            </a:ln>
          </p:spPr>
          <p:txBody>
            <a:bodyPr>
              <a:spAutoFit/>
            </a:bodyPr>
            <a:lstStyle/>
            <a:p>
              <a:pPr algn="l"/>
              <a:r>
                <a:rPr lang="en-US" b="1"/>
                <a:t>Thuộc tính</a:t>
              </a:r>
            </a:p>
          </p:txBody>
        </p:sp>
        <p:grpSp>
          <p:nvGrpSpPr>
            <p:cNvPr id="16395" name="Group 15"/>
            <p:cNvGrpSpPr>
              <a:grpSpLocks/>
            </p:cNvGrpSpPr>
            <p:nvPr/>
          </p:nvGrpSpPr>
          <p:grpSpPr bwMode="auto">
            <a:xfrm>
              <a:off x="1344" y="2784"/>
              <a:ext cx="1248" cy="480"/>
              <a:chOff x="1392" y="3456"/>
              <a:chExt cx="1248" cy="480"/>
            </a:xfrm>
          </p:grpSpPr>
          <p:sp>
            <p:nvSpPr>
              <p:cNvPr id="16397" name="AutoShape 10"/>
              <p:cNvSpPr>
                <a:spLocks noChangeArrowheads="1"/>
              </p:cNvSpPr>
              <p:nvPr/>
            </p:nvSpPr>
            <p:spPr bwMode="auto">
              <a:xfrm>
                <a:off x="1392" y="3456"/>
                <a:ext cx="1248" cy="480"/>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16398" name="Text Box 11"/>
              <p:cNvSpPr txBox="1">
                <a:spLocks noChangeArrowheads="1"/>
              </p:cNvSpPr>
              <p:nvPr/>
            </p:nvSpPr>
            <p:spPr bwMode="auto">
              <a:xfrm>
                <a:off x="1392" y="3561"/>
                <a:ext cx="1248" cy="212"/>
              </a:xfrm>
              <a:prstGeom prst="rect">
                <a:avLst/>
              </a:prstGeom>
              <a:noFill/>
              <a:ln w="12700" algn="ctr">
                <a:noFill/>
                <a:miter lim="800000"/>
                <a:headEnd/>
                <a:tailEnd/>
              </a:ln>
            </p:spPr>
            <p:txBody>
              <a:bodyPr>
                <a:spAutoFit/>
              </a:bodyPr>
              <a:lstStyle/>
              <a:p>
                <a:r>
                  <a:rPr lang="en-US" sz="1600"/>
                  <a:t>Tên quan hệ</a:t>
                </a:r>
              </a:p>
            </p:txBody>
          </p:sp>
        </p:grpSp>
        <p:sp>
          <p:nvSpPr>
            <p:cNvPr id="16396" name="Text Box 12"/>
            <p:cNvSpPr txBox="1">
              <a:spLocks noChangeArrowheads="1"/>
            </p:cNvSpPr>
            <p:nvPr/>
          </p:nvSpPr>
          <p:spPr bwMode="auto">
            <a:xfrm>
              <a:off x="2928" y="2880"/>
              <a:ext cx="1200" cy="231"/>
            </a:xfrm>
            <a:prstGeom prst="rect">
              <a:avLst/>
            </a:prstGeom>
            <a:noFill/>
            <a:ln w="12700" algn="ctr">
              <a:noFill/>
              <a:miter lim="800000"/>
              <a:headEnd/>
              <a:tailEnd/>
            </a:ln>
          </p:spPr>
          <p:txBody>
            <a:bodyPr>
              <a:spAutoFit/>
            </a:bodyPr>
            <a:lstStyle/>
            <a:p>
              <a:pPr algn="l"/>
              <a:r>
                <a:rPr lang="en-US" b="1"/>
                <a:t>Quan hệ</a:t>
              </a:r>
            </a:p>
          </p:txBody>
        </p:sp>
      </p:grpSp>
      <p:sp>
        <p:nvSpPr>
          <p:cNvPr id="20" name="Date Placeholder 19"/>
          <p:cNvSpPr>
            <a:spLocks noGrp="1"/>
          </p:cNvSpPr>
          <p:nvPr>
            <p:ph type="dt" sz="half" idx="10"/>
          </p:nvPr>
        </p:nvSpPr>
        <p:spPr/>
        <p:txBody>
          <a:bodyPr/>
          <a:lstStyle/>
          <a:p>
            <a:pPr>
              <a:defRPr/>
            </a:pPr>
            <a:fld id="{EE25EC0B-B6A2-4D38-BE07-D603A6BC2DF8}" type="datetime12">
              <a:rPr lang="vi-VN" altLang="en-US" smtClean="0"/>
              <a:pPr>
                <a:defRPr/>
              </a:pPr>
              <a:t>10:19</a:t>
            </a:fld>
            <a:endParaRPr lang="en-US" altLang="en-US"/>
          </a:p>
        </p:txBody>
      </p:sp>
      <p:sp>
        <p:nvSpPr>
          <p:cNvPr id="21" name="Footer Placeholder 20"/>
          <p:cNvSpPr>
            <a:spLocks noGrp="1"/>
          </p:cNvSpPr>
          <p:nvPr>
            <p:ph type="ftr" sz="quarter" idx="11"/>
          </p:nvPr>
        </p:nvSpPr>
        <p:spPr/>
        <p:txBody>
          <a:bodyPr/>
          <a:lstStyle/>
          <a:p>
            <a:pPr>
              <a:defRPr/>
            </a:pPr>
            <a:r>
              <a:rPr lang="en-US" altLang="en-US" smtClean="0"/>
              <a:t>Khoa CNTT</a:t>
            </a:r>
            <a:endParaRPr lang="en-US" altLang="en-US"/>
          </a:p>
        </p:txBody>
      </p:sp>
      <p:sp>
        <p:nvSpPr>
          <p:cNvPr id="22" name="TextBox 21"/>
          <p:cNvSpPr txBox="1"/>
          <p:nvPr/>
        </p:nvSpPr>
        <p:spPr>
          <a:xfrm>
            <a:off x="6248400" y="3505200"/>
            <a:ext cx="2514600" cy="2810000"/>
          </a:xfrm>
          <a:prstGeom prst="rect">
            <a:avLst/>
          </a:prstGeom>
          <a:noFill/>
        </p:spPr>
        <p:txBody>
          <a:bodyPr wrap="square" rtlCol="0">
            <a:spAutoFit/>
          </a:bodyPr>
          <a:lstStyle/>
          <a:p>
            <a:pPr marL="274320" indent="-274320" algn="l" fontAlgn="auto">
              <a:lnSpc>
                <a:spcPct val="90000"/>
              </a:lnSpc>
              <a:spcAft>
                <a:spcPts val="0"/>
              </a:spcAft>
              <a:buClr>
                <a:schemeClr val="accent3"/>
              </a:buClr>
              <a:buFont typeface="Wingdings 2"/>
              <a:buChar char=""/>
              <a:defRPr/>
            </a:pPr>
            <a:r>
              <a:rPr lang="en-US" sz="2400" i="1" smtClean="0"/>
              <a:t>Chú ý</a:t>
            </a:r>
          </a:p>
          <a:p>
            <a:pPr marL="640080" lvl="1" indent="-246888" algn="l" fontAlgn="auto">
              <a:lnSpc>
                <a:spcPct val="90000"/>
              </a:lnSpc>
              <a:spcAft>
                <a:spcPts val="0"/>
              </a:spcAft>
              <a:buFont typeface="Courier New" pitchFamily="49" charset="0"/>
              <a:buChar char="o"/>
              <a:defRPr/>
            </a:pPr>
            <a:r>
              <a:rPr lang="en-US" sz="2000" smtClean="0"/>
              <a:t>Không lưu trữ lược đồ ER trong CSDL</a:t>
            </a:r>
          </a:p>
          <a:p>
            <a:pPr marL="640080" lvl="1" indent="-246888" algn="l" fontAlgn="auto">
              <a:lnSpc>
                <a:spcPct val="90000"/>
              </a:lnSpc>
              <a:spcAft>
                <a:spcPts val="0"/>
              </a:spcAft>
              <a:buFont typeface="Courier New" pitchFamily="49" charset="0"/>
              <a:buChar char="o"/>
              <a:defRPr/>
            </a:pPr>
            <a:r>
              <a:rPr lang="en-US" sz="2000" smtClean="0"/>
              <a:t>Lược đồ ER chỉ giúp </a:t>
            </a:r>
            <a:r>
              <a:rPr lang="en-US" sz="2000" i="1" u="sng" smtClean="0"/>
              <a:t>thiết kế CSDL</a:t>
            </a:r>
            <a:endParaRPr lang="en-US" sz="2000" smtClean="0"/>
          </a:p>
          <a:p>
            <a:endParaRPr lang="vi-VN"/>
          </a:p>
        </p:txBody>
      </p:sp>
      <p:pic>
        <p:nvPicPr>
          <p:cNvPr id="23"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1"/>
          <p:cNvSpPr>
            <a:spLocks noGrp="1" noChangeArrowheads="1"/>
          </p:cNvSpPr>
          <p:nvPr>
            <p:ph idx="1"/>
          </p:nvPr>
        </p:nvSpPr>
        <p:spPr>
          <a:xfrm>
            <a:off x="457200" y="1295400"/>
            <a:ext cx="8229600" cy="5105400"/>
          </a:xfrm>
        </p:spPr>
        <p:txBody>
          <a:bodyPr/>
          <a:lstStyle/>
          <a:p>
            <a:r>
              <a:rPr lang="en-US" smtClean="0"/>
              <a:t>Ví dụ : Quản lý dự án</a:t>
            </a:r>
          </a:p>
        </p:txBody>
      </p:sp>
      <p:sp>
        <p:nvSpPr>
          <p:cNvPr id="75" name="Slide Number Placeholder 5"/>
          <p:cNvSpPr>
            <a:spLocks noGrp="1"/>
          </p:cNvSpPr>
          <p:nvPr>
            <p:ph type="sldNum" sz="quarter" idx="12"/>
          </p:nvPr>
        </p:nvSpPr>
        <p:spPr/>
        <p:txBody>
          <a:bodyPr/>
          <a:lstStyle/>
          <a:p>
            <a:pPr>
              <a:defRPr/>
            </a:pPr>
            <a:fld id="{6A98A5D7-4FC5-4D97-AEF3-85EEA7A695EF}" type="slidenum">
              <a:rPr lang="en-US" altLang="en-US"/>
              <a:pPr>
                <a:defRPr/>
              </a:pPr>
              <a:t>21</a:t>
            </a:fld>
            <a:endParaRPr lang="en-US" altLang="en-US"/>
          </a:p>
        </p:txBody>
      </p:sp>
      <p:grpSp>
        <p:nvGrpSpPr>
          <p:cNvPr id="17414" name="Group 100"/>
          <p:cNvGrpSpPr>
            <a:grpSpLocks/>
          </p:cNvGrpSpPr>
          <p:nvPr/>
        </p:nvGrpSpPr>
        <p:grpSpPr bwMode="auto">
          <a:xfrm>
            <a:off x="304800" y="2057400"/>
            <a:ext cx="8458200" cy="4267200"/>
            <a:chOff x="192" y="1056"/>
            <a:chExt cx="5328" cy="2688"/>
          </a:xfrm>
        </p:grpSpPr>
        <p:grpSp>
          <p:nvGrpSpPr>
            <p:cNvPr id="17415" name="Group 43"/>
            <p:cNvGrpSpPr>
              <a:grpSpLocks/>
            </p:cNvGrpSpPr>
            <p:nvPr/>
          </p:nvGrpSpPr>
          <p:grpSpPr bwMode="auto">
            <a:xfrm>
              <a:off x="1960" y="1488"/>
              <a:ext cx="1736" cy="432"/>
              <a:chOff x="1864" y="960"/>
              <a:chExt cx="1736" cy="432"/>
            </a:xfrm>
          </p:grpSpPr>
          <p:grpSp>
            <p:nvGrpSpPr>
              <p:cNvPr id="17478" name="Group 28"/>
              <p:cNvGrpSpPr>
                <a:grpSpLocks/>
              </p:cNvGrpSpPr>
              <p:nvPr/>
            </p:nvGrpSpPr>
            <p:grpSpPr bwMode="auto">
              <a:xfrm>
                <a:off x="2208" y="960"/>
                <a:ext cx="1056" cy="432"/>
                <a:chOff x="3360" y="2880"/>
                <a:chExt cx="1056" cy="432"/>
              </a:xfrm>
            </p:grpSpPr>
            <p:sp>
              <p:nvSpPr>
                <p:cNvPr id="17481" name="AutoShape 25"/>
                <p:cNvSpPr>
                  <a:spLocks noChangeArrowheads="1"/>
                </p:cNvSpPr>
                <p:nvPr/>
              </p:nvSpPr>
              <p:spPr bwMode="auto">
                <a:xfrm>
                  <a:off x="3360" y="2880"/>
                  <a:ext cx="1056" cy="432"/>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17482" name="Text Box 26"/>
                <p:cNvSpPr txBox="1">
                  <a:spLocks noChangeArrowheads="1"/>
                </p:cNvSpPr>
                <p:nvPr/>
              </p:nvSpPr>
              <p:spPr bwMode="auto">
                <a:xfrm>
                  <a:off x="3456" y="2976"/>
                  <a:ext cx="912" cy="212"/>
                </a:xfrm>
                <a:prstGeom prst="rect">
                  <a:avLst/>
                </a:prstGeom>
                <a:noFill/>
                <a:ln w="12700" algn="ctr">
                  <a:noFill/>
                  <a:miter lim="800000"/>
                  <a:headEnd/>
                  <a:tailEnd/>
                </a:ln>
              </p:spPr>
              <p:txBody>
                <a:bodyPr>
                  <a:spAutoFit/>
                </a:bodyPr>
                <a:lstStyle/>
                <a:p>
                  <a:r>
                    <a:rPr lang="en-US" sz="1600"/>
                    <a:t>Lam_viec</a:t>
                  </a:r>
                </a:p>
              </p:txBody>
            </p:sp>
          </p:grpSp>
          <p:sp>
            <p:nvSpPr>
              <p:cNvPr id="17479" name="Line 31"/>
              <p:cNvSpPr>
                <a:spLocks noChangeShapeType="1"/>
              </p:cNvSpPr>
              <p:nvPr/>
            </p:nvSpPr>
            <p:spPr bwMode="auto">
              <a:xfrm>
                <a:off x="1864" y="1184"/>
                <a:ext cx="336" cy="0"/>
              </a:xfrm>
              <a:prstGeom prst="line">
                <a:avLst/>
              </a:prstGeom>
              <a:noFill/>
              <a:ln w="12700">
                <a:solidFill>
                  <a:schemeClr val="tx1"/>
                </a:solidFill>
                <a:round/>
                <a:headEnd/>
                <a:tailEnd/>
              </a:ln>
            </p:spPr>
            <p:txBody>
              <a:bodyPr wrap="none" anchor="ctr">
                <a:spAutoFit/>
              </a:bodyPr>
              <a:lstStyle/>
              <a:p>
                <a:endParaRPr lang="vi-VN"/>
              </a:p>
            </p:txBody>
          </p:sp>
          <p:sp>
            <p:nvSpPr>
              <p:cNvPr id="17480" name="Line 33"/>
              <p:cNvSpPr>
                <a:spLocks noChangeShapeType="1"/>
              </p:cNvSpPr>
              <p:nvPr/>
            </p:nvSpPr>
            <p:spPr bwMode="auto">
              <a:xfrm>
                <a:off x="3264" y="1184"/>
                <a:ext cx="336" cy="0"/>
              </a:xfrm>
              <a:prstGeom prst="line">
                <a:avLst/>
              </a:prstGeom>
              <a:noFill/>
              <a:ln w="12700">
                <a:solidFill>
                  <a:schemeClr val="tx1"/>
                </a:solidFill>
                <a:round/>
                <a:headEnd/>
                <a:tailEnd/>
              </a:ln>
            </p:spPr>
            <p:txBody>
              <a:bodyPr wrap="none" anchor="ctr">
                <a:spAutoFit/>
              </a:bodyPr>
              <a:lstStyle/>
              <a:p>
                <a:endParaRPr lang="vi-VN"/>
              </a:p>
            </p:txBody>
          </p:sp>
        </p:grpSp>
        <p:grpSp>
          <p:nvGrpSpPr>
            <p:cNvPr id="17416" name="Group 96"/>
            <p:cNvGrpSpPr>
              <a:grpSpLocks/>
            </p:cNvGrpSpPr>
            <p:nvPr/>
          </p:nvGrpSpPr>
          <p:grpSpPr bwMode="auto">
            <a:xfrm>
              <a:off x="1728" y="1824"/>
              <a:ext cx="2208" cy="688"/>
              <a:chOff x="1728" y="1824"/>
              <a:chExt cx="2208" cy="688"/>
            </a:xfrm>
          </p:grpSpPr>
          <p:grpSp>
            <p:nvGrpSpPr>
              <p:cNvPr id="17471" name="Group 95"/>
              <p:cNvGrpSpPr>
                <a:grpSpLocks/>
              </p:cNvGrpSpPr>
              <p:nvPr/>
            </p:nvGrpSpPr>
            <p:grpSpPr bwMode="auto">
              <a:xfrm>
                <a:off x="2208" y="2080"/>
                <a:ext cx="1344" cy="432"/>
                <a:chOff x="2208" y="2080"/>
                <a:chExt cx="1344" cy="432"/>
              </a:xfrm>
            </p:grpSpPr>
            <p:sp>
              <p:nvSpPr>
                <p:cNvPr id="17476" name="AutoShape 23"/>
                <p:cNvSpPr>
                  <a:spLocks noChangeArrowheads="1"/>
                </p:cNvSpPr>
                <p:nvPr/>
              </p:nvSpPr>
              <p:spPr bwMode="auto">
                <a:xfrm>
                  <a:off x="2208" y="2080"/>
                  <a:ext cx="1344" cy="432"/>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17477" name="Text Box 24"/>
                <p:cNvSpPr txBox="1">
                  <a:spLocks noChangeArrowheads="1"/>
                </p:cNvSpPr>
                <p:nvPr/>
              </p:nvSpPr>
              <p:spPr bwMode="auto">
                <a:xfrm>
                  <a:off x="2304" y="2176"/>
                  <a:ext cx="1200" cy="212"/>
                </a:xfrm>
                <a:prstGeom prst="rect">
                  <a:avLst/>
                </a:prstGeom>
                <a:noFill/>
                <a:ln w="12700" algn="ctr">
                  <a:noFill/>
                  <a:miter lim="800000"/>
                  <a:headEnd/>
                  <a:tailEnd/>
                </a:ln>
              </p:spPr>
              <p:txBody>
                <a:bodyPr>
                  <a:spAutoFit/>
                </a:bodyPr>
                <a:lstStyle/>
                <a:p>
                  <a:r>
                    <a:rPr lang="en-US" sz="1600" smtClean="0"/>
                    <a:t>Quan_ly</a:t>
                  </a:r>
                  <a:endParaRPr lang="en-US" sz="1600"/>
                </a:p>
              </p:txBody>
            </p:sp>
          </p:grpSp>
          <p:sp>
            <p:nvSpPr>
              <p:cNvPr id="17472" name="Line 34"/>
              <p:cNvSpPr>
                <a:spLocks noChangeShapeType="1"/>
              </p:cNvSpPr>
              <p:nvPr/>
            </p:nvSpPr>
            <p:spPr bwMode="auto">
              <a:xfrm>
                <a:off x="1728" y="1824"/>
                <a:ext cx="0" cy="480"/>
              </a:xfrm>
              <a:prstGeom prst="line">
                <a:avLst/>
              </a:prstGeom>
              <a:noFill/>
              <a:ln w="12700">
                <a:solidFill>
                  <a:schemeClr val="tx1"/>
                </a:solidFill>
                <a:round/>
                <a:headEnd/>
                <a:tailEnd/>
              </a:ln>
            </p:spPr>
            <p:txBody>
              <a:bodyPr anchor="ctr">
                <a:spAutoFit/>
              </a:bodyPr>
              <a:lstStyle/>
              <a:p>
                <a:endParaRPr lang="vi-VN"/>
              </a:p>
            </p:txBody>
          </p:sp>
          <p:sp>
            <p:nvSpPr>
              <p:cNvPr id="17473" name="Line 35"/>
              <p:cNvSpPr>
                <a:spLocks noChangeShapeType="1"/>
              </p:cNvSpPr>
              <p:nvPr/>
            </p:nvSpPr>
            <p:spPr bwMode="auto">
              <a:xfrm>
                <a:off x="3936" y="1824"/>
                <a:ext cx="0" cy="480"/>
              </a:xfrm>
              <a:prstGeom prst="line">
                <a:avLst/>
              </a:prstGeom>
              <a:noFill/>
              <a:ln w="12700">
                <a:solidFill>
                  <a:schemeClr val="tx1"/>
                </a:solidFill>
                <a:round/>
                <a:headEnd/>
                <a:tailEnd/>
              </a:ln>
            </p:spPr>
            <p:txBody>
              <a:bodyPr anchor="ctr">
                <a:spAutoFit/>
              </a:bodyPr>
              <a:lstStyle/>
              <a:p>
                <a:endParaRPr lang="vi-VN"/>
              </a:p>
            </p:txBody>
          </p:sp>
          <p:sp>
            <p:nvSpPr>
              <p:cNvPr id="17474" name="Line 36"/>
              <p:cNvSpPr>
                <a:spLocks noChangeShapeType="1"/>
              </p:cNvSpPr>
              <p:nvPr/>
            </p:nvSpPr>
            <p:spPr bwMode="auto">
              <a:xfrm>
                <a:off x="1728" y="2304"/>
                <a:ext cx="480" cy="0"/>
              </a:xfrm>
              <a:prstGeom prst="line">
                <a:avLst/>
              </a:prstGeom>
              <a:noFill/>
              <a:ln w="12700">
                <a:solidFill>
                  <a:schemeClr val="tx1"/>
                </a:solidFill>
                <a:round/>
                <a:headEnd/>
                <a:tailEnd/>
              </a:ln>
            </p:spPr>
            <p:txBody>
              <a:bodyPr anchor="ctr">
                <a:spAutoFit/>
              </a:bodyPr>
              <a:lstStyle/>
              <a:p>
                <a:endParaRPr lang="vi-VN"/>
              </a:p>
            </p:txBody>
          </p:sp>
          <p:sp>
            <p:nvSpPr>
              <p:cNvPr id="17475" name="Line 37"/>
              <p:cNvSpPr>
                <a:spLocks noChangeShapeType="1"/>
              </p:cNvSpPr>
              <p:nvPr/>
            </p:nvSpPr>
            <p:spPr bwMode="auto">
              <a:xfrm>
                <a:off x="3552" y="2304"/>
                <a:ext cx="384" cy="0"/>
              </a:xfrm>
              <a:prstGeom prst="line">
                <a:avLst/>
              </a:prstGeom>
              <a:noFill/>
              <a:ln w="12700">
                <a:solidFill>
                  <a:schemeClr val="tx1"/>
                </a:solidFill>
                <a:round/>
                <a:headEnd/>
                <a:tailEnd/>
              </a:ln>
            </p:spPr>
            <p:txBody>
              <a:bodyPr anchor="ctr">
                <a:spAutoFit/>
              </a:bodyPr>
              <a:lstStyle/>
              <a:p>
                <a:endParaRPr lang="vi-VN"/>
              </a:p>
            </p:txBody>
          </p:sp>
        </p:grpSp>
        <p:grpSp>
          <p:nvGrpSpPr>
            <p:cNvPr id="17417" name="Group 92"/>
            <p:cNvGrpSpPr>
              <a:grpSpLocks/>
            </p:cNvGrpSpPr>
            <p:nvPr/>
          </p:nvGrpSpPr>
          <p:grpSpPr bwMode="auto">
            <a:xfrm>
              <a:off x="912" y="1824"/>
              <a:ext cx="2784" cy="1824"/>
              <a:chOff x="816" y="1584"/>
              <a:chExt cx="2784" cy="1824"/>
            </a:xfrm>
          </p:grpSpPr>
          <p:grpSp>
            <p:nvGrpSpPr>
              <p:cNvPr id="17466" name="Group 29"/>
              <p:cNvGrpSpPr>
                <a:grpSpLocks/>
              </p:cNvGrpSpPr>
              <p:nvPr/>
            </p:nvGrpSpPr>
            <p:grpSpPr bwMode="auto">
              <a:xfrm>
                <a:off x="816" y="2976"/>
                <a:ext cx="1056" cy="432"/>
                <a:chOff x="1248" y="2400"/>
                <a:chExt cx="1056" cy="432"/>
              </a:xfrm>
            </p:grpSpPr>
            <p:sp>
              <p:nvSpPr>
                <p:cNvPr id="17469" name="AutoShape 21"/>
                <p:cNvSpPr>
                  <a:spLocks noChangeArrowheads="1"/>
                </p:cNvSpPr>
                <p:nvPr/>
              </p:nvSpPr>
              <p:spPr bwMode="auto">
                <a:xfrm>
                  <a:off x="1248" y="2400"/>
                  <a:ext cx="1056" cy="432"/>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17470" name="Text Box 22"/>
                <p:cNvSpPr txBox="1">
                  <a:spLocks noChangeArrowheads="1"/>
                </p:cNvSpPr>
                <p:nvPr/>
              </p:nvSpPr>
              <p:spPr bwMode="auto">
                <a:xfrm>
                  <a:off x="1344" y="2496"/>
                  <a:ext cx="912" cy="212"/>
                </a:xfrm>
                <a:prstGeom prst="rect">
                  <a:avLst/>
                </a:prstGeom>
                <a:noFill/>
                <a:ln w="12700" algn="ctr">
                  <a:noFill/>
                  <a:miter lim="800000"/>
                  <a:headEnd/>
                  <a:tailEnd/>
                </a:ln>
              </p:spPr>
              <p:txBody>
                <a:bodyPr>
                  <a:spAutoFit/>
                </a:bodyPr>
                <a:lstStyle/>
                <a:p>
                  <a:r>
                    <a:rPr lang="en-US" sz="1600"/>
                    <a:t>Phan_cong</a:t>
                  </a:r>
                </a:p>
              </p:txBody>
            </p:sp>
          </p:grpSp>
          <p:sp>
            <p:nvSpPr>
              <p:cNvPr id="17467" name="Line 38"/>
              <p:cNvSpPr>
                <a:spLocks noChangeShapeType="1"/>
              </p:cNvSpPr>
              <p:nvPr/>
            </p:nvSpPr>
            <p:spPr bwMode="auto">
              <a:xfrm>
                <a:off x="1344" y="1584"/>
                <a:ext cx="0" cy="1392"/>
              </a:xfrm>
              <a:prstGeom prst="line">
                <a:avLst/>
              </a:prstGeom>
              <a:noFill/>
              <a:ln w="12700">
                <a:solidFill>
                  <a:schemeClr val="tx1"/>
                </a:solidFill>
                <a:round/>
                <a:headEnd/>
                <a:tailEnd/>
              </a:ln>
            </p:spPr>
            <p:txBody>
              <a:bodyPr wrap="none" anchor="ctr">
                <a:spAutoFit/>
              </a:bodyPr>
              <a:lstStyle/>
              <a:p>
                <a:endParaRPr lang="vi-VN"/>
              </a:p>
            </p:txBody>
          </p:sp>
          <p:sp>
            <p:nvSpPr>
              <p:cNvPr id="17468" name="Line 40"/>
              <p:cNvSpPr>
                <a:spLocks noChangeShapeType="1"/>
              </p:cNvSpPr>
              <p:nvPr/>
            </p:nvSpPr>
            <p:spPr bwMode="auto">
              <a:xfrm>
                <a:off x="1872" y="3200"/>
                <a:ext cx="1728" cy="0"/>
              </a:xfrm>
              <a:prstGeom prst="line">
                <a:avLst/>
              </a:prstGeom>
              <a:noFill/>
              <a:ln w="12700">
                <a:solidFill>
                  <a:schemeClr val="tx1"/>
                </a:solidFill>
                <a:round/>
                <a:headEnd/>
                <a:tailEnd/>
              </a:ln>
            </p:spPr>
            <p:txBody>
              <a:bodyPr anchor="ctr">
                <a:spAutoFit/>
              </a:bodyPr>
              <a:lstStyle/>
              <a:p>
                <a:endParaRPr lang="vi-VN"/>
              </a:p>
            </p:txBody>
          </p:sp>
        </p:grpSp>
        <p:grpSp>
          <p:nvGrpSpPr>
            <p:cNvPr id="17418" name="Group 62"/>
            <p:cNvGrpSpPr>
              <a:grpSpLocks/>
            </p:cNvGrpSpPr>
            <p:nvPr/>
          </p:nvGrpSpPr>
          <p:grpSpPr bwMode="auto">
            <a:xfrm>
              <a:off x="1968" y="1056"/>
              <a:ext cx="552" cy="240"/>
              <a:chOff x="3888" y="3792"/>
              <a:chExt cx="552" cy="240"/>
            </a:xfrm>
          </p:grpSpPr>
          <p:sp>
            <p:nvSpPr>
              <p:cNvPr id="17464" name="Oval 49"/>
              <p:cNvSpPr>
                <a:spLocks noChangeArrowheads="1"/>
              </p:cNvSpPr>
              <p:nvPr/>
            </p:nvSpPr>
            <p:spPr bwMode="auto">
              <a:xfrm>
                <a:off x="3912" y="3792"/>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65" name="Text Box 50"/>
              <p:cNvSpPr txBox="1">
                <a:spLocks noChangeArrowheads="1"/>
              </p:cNvSpPr>
              <p:nvPr/>
            </p:nvSpPr>
            <p:spPr bwMode="auto">
              <a:xfrm>
                <a:off x="3888" y="3816"/>
                <a:ext cx="528" cy="192"/>
              </a:xfrm>
              <a:prstGeom prst="rect">
                <a:avLst/>
              </a:prstGeom>
              <a:noFill/>
              <a:ln w="12700" algn="ctr">
                <a:noFill/>
                <a:miter lim="800000"/>
                <a:headEnd/>
                <a:tailEnd/>
              </a:ln>
            </p:spPr>
            <p:txBody>
              <a:bodyPr>
                <a:spAutoFit/>
              </a:bodyPr>
              <a:lstStyle/>
              <a:p>
                <a:r>
                  <a:rPr lang="en-US" sz="1400"/>
                  <a:t>DCHI</a:t>
                </a:r>
              </a:p>
            </p:txBody>
          </p:sp>
        </p:grpSp>
        <p:grpSp>
          <p:nvGrpSpPr>
            <p:cNvPr id="17419" name="Group 98"/>
            <p:cNvGrpSpPr>
              <a:grpSpLocks/>
            </p:cNvGrpSpPr>
            <p:nvPr/>
          </p:nvGrpSpPr>
          <p:grpSpPr bwMode="auto">
            <a:xfrm>
              <a:off x="192" y="1056"/>
              <a:ext cx="2016" cy="1152"/>
              <a:chOff x="192" y="1056"/>
              <a:chExt cx="2016" cy="1152"/>
            </a:xfrm>
          </p:grpSpPr>
          <p:sp>
            <p:nvSpPr>
              <p:cNvPr id="17442" name="Text Box 17"/>
              <p:cNvSpPr txBox="1">
                <a:spLocks noChangeArrowheads="1"/>
              </p:cNvSpPr>
              <p:nvPr/>
            </p:nvSpPr>
            <p:spPr bwMode="auto">
              <a:xfrm>
                <a:off x="944" y="1584"/>
                <a:ext cx="1008" cy="239"/>
              </a:xfrm>
              <a:prstGeom prst="rect">
                <a:avLst/>
              </a:prstGeom>
              <a:noFill/>
              <a:ln w="12700" algn="ctr">
                <a:solidFill>
                  <a:schemeClr val="tx1"/>
                </a:solidFill>
                <a:miter lim="800000"/>
                <a:headEnd/>
                <a:tailEnd/>
              </a:ln>
            </p:spPr>
            <p:txBody>
              <a:bodyPr>
                <a:spAutoFit/>
              </a:bodyPr>
              <a:lstStyle/>
              <a:p>
                <a:r>
                  <a:rPr lang="en-US"/>
                  <a:t>NHANVIEN</a:t>
                </a:r>
              </a:p>
            </p:txBody>
          </p:sp>
          <p:grpSp>
            <p:nvGrpSpPr>
              <p:cNvPr id="17443" name="Group 58"/>
              <p:cNvGrpSpPr>
                <a:grpSpLocks/>
              </p:cNvGrpSpPr>
              <p:nvPr/>
            </p:nvGrpSpPr>
            <p:grpSpPr bwMode="auto">
              <a:xfrm>
                <a:off x="240" y="1632"/>
                <a:ext cx="528" cy="240"/>
                <a:chOff x="192" y="1080"/>
                <a:chExt cx="528" cy="240"/>
              </a:xfrm>
            </p:grpSpPr>
            <p:sp>
              <p:nvSpPr>
                <p:cNvPr id="17462" name="Oval 45"/>
                <p:cNvSpPr>
                  <a:spLocks noChangeArrowheads="1"/>
                </p:cNvSpPr>
                <p:nvPr/>
              </p:nvSpPr>
              <p:spPr bwMode="auto">
                <a:xfrm>
                  <a:off x="192" y="1080"/>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63" name="Text Box 46"/>
                <p:cNvSpPr txBox="1">
                  <a:spLocks noChangeArrowheads="1"/>
                </p:cNvSpPr>
                <p:nvPr/>
              </p:nvSpPr>
              <p:spPr bwMode="auto">
                <a:xfrm>
                  <a:off x="192" y="1104"/>
                  <a:ext cx="528" cy="192"/>
                </a:xfrm>
                <a:prstGeom prst="rect">
                  <a:avLst/>
                </a:prstGeom>
                <a:noFill/>
                <a:ln w="12700" algn="ctr">
                  <a:noFill/>
                  <a:miter lim="800000"/>
                  <a:headEnd/>
                  <a:tailEnd/>
                </a:ln>
              </p:spPr>
              <p:txBody>
                <a:bodyPr>
                  <a:spAutoFit/>
                </a:bodyPr>
                <a:lstStyle/>
                <a:p>
                  <a:r>
                    <a:rPr lang="en-US" sz="1400"/>
                    <a:t>TENNV</a:t>
                  </a:r>
                </a:p>
              </p:txBody>
            </p:sp>
          </p:grpSp>
          <p:grpSp>
            <p:nvGrpSpPr>
              <p:cNvPr id="17444" name="Group 60"/>
              <p:cNvGrpSpPr>
                <a:grpSpLocks/>
              </p:cNvGrpSpPr>
              <p:nvPr/>
            </p:nvGrpSpPr>
            <p:grpSpPr bwMode="auto">
              <a:xfrm>
                <a:off x="768" y="1056"/>
                <a:ext cx="576" cy="240"/>
                <a:chOff x="864" y="840"/>
                <a:chExt cx="576" cy="240"/>
              </a:xfrm>
            </p:grpSpPr>
            <p:sp>
              <p:nvSpPr>
                <p:cNvPr id="17460" name="Oval 47"/>
                <p:cNvSpPr>
                  <a:spLocks noChangeArrowheads="1"/>
                </p:cNvSpPr>
                <p:nvPr/>
              </p:nvSpPr>
              <p:spPr bwMode="auto">
                <a:xfrm>
                  <a:off x="888" y="840"/>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61" name="Text Box 48"/>
                <p:cNvSpPr txBox="1">
                  <a:spLocks noChangeArrowheads="1"/>
                </p:cNvSpPr>
                <p:nvPr/>
              </p:nvSpPr>
              <p:spPr bwMode="auto">
                <a:xfrm>
                  <a:off x="864" y="864"/>
                  <a:ext cx="576" cy="192"/>
                </a:xfrm>
                <a:prstGeom prst="rect">
                  <a:avLst/>
                </a:prstGeom>
                <a:noFill/>
                <a:ln w="12700" algn="ctr">
                  <a:noFill/>
                  <a:miter lim="800000"/>
                  <a:headEnd/>
                  <a:tailEnd/>
                </a:ln>
              </p:spPr>
              <p:txBody>
                <a:bodyPr>
                  <a:spAutoFit/>
                </a:bodyPr>
                <a:lstStyle/>
                <a:p>
                  <a:r>
                    <a:rPr lang="en-US" sz="1400"/>
                    <a:t>NGSINH</a:t>
                  </a:r>
                </a:p>
              </p:txBody>
            </p:sp>
          </p:grpSp>
          <p:grpSp>
            <p:nvGrpSpPr>
              <p:cNvPr id="17445" name="Group 59"/>
              <p:cNvGrpSpPr>
                <a:grpSpLocks/>
              </p:cNvGrpSpPr>
              <p:nvPr/>
            </p:nvGrpSpPr>
            <p:grpSpPr bwMode="auto">
              <a:xfrm>
                <a:off x="240" y="1968"/>
                <a:ext cx="528" cy="240"/>
                <a:chOff x="168" y="1416"/>
                <a:chExt cx="528" cy="240"/>
              </a:xfrm>
            </p:grpSpPr>
            <p:sp>
              <p:nvSpPr>
                <p:cNvPr id="17458" name="Oval 51"/>
                <p:cNvSpPr>
                  <a:spLocks noChangeArrowheads="1"/>
                </p:cNvSpPr>
                <p:nvPr/>
              </p:nvSpPr>
              <p:spPr bwMode="auto">
                <a:xfrm>
                  <a:off x="168" y="1416"/>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59" name="Text Box 52"/>
                <p:cNvSpPr txBox="1">
                  <a:spLocks noChangeArrowheads="1"/>
                </p:cNvSpPr>
                <p:nvPr/>
              </p:nvSpPr>
              <p:spPr bwMode="auto">
                <a:xfrm>
                  <a:off x="192" y="1440"/>
                  <a:ext cx="480" cy="192"/>
                </a:xfrm>
                <a:prstGeom prst="rect">
                  <a:avLst/>
                </a:prstGeom>
                <a:noFill/>
                <a:ln w="12700" algn="ctr">
                  <a:noFill/>
                  <a:miter lim="800000"/>
                  <a:headEnd/>
                  <a:tailEnd/>
                </a:ln>
              </p:spPr>
              <p:txBody>
                <a:bodyPr>
                  <a:spAutoFit/>
                </a:bodyPr>
                <a:lstStyle/>
                <a:p>
                  <a:r>
                    <a:rPr lang="en-US" sz="1400"/>
                    <a:t>GT</a:t>
                  </a:r>
                </a:p>
              </p:txBody>
            </p:sp>
          </p:grpSp>
          <p:grpSp>
            <p:nvGrpSpPr>
              <p:cNvPr id="17446" name="Group 61"/>
              <p:cNvGrpSpPr>
                <a:grpSpLocks/>
              </p:cNvGrpSpPr>
              <p:nvPr/>
            </p:nvGrpSpPr>
            <p:grpSpPr bwMode="auto">
              <a:xfrm>
                <a:off x="1392" y="1056"/>
                <a:ext cx="528" cy="240"/>
                <a:chOff x="3576" y="3456"/>
                <a:chExt cx="528" cy="240"/>
              </a:xfrm>
            </p:grpSpPr>
            <p:sp>
              <p:nvSpPr>
                <p:cNvPr id="17456" name="Oval 53"/>
                <p:cNvSpPr>
                  <a:spLocks noChangeArrowheads="1"/>
                </p:cNvSpPr>
                <p:nvPr/>
              </p:nvSpPr>
              <p:spPr bwMode="auto">
                <a:xfrm>
                  <a:off x="3576" y="3456"/>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57" name="Text Box 54"/>
                <p:cNvSpPr txBox="1">
                  <a:spLocks noChangeArrowheads="1"/>
                </p:cNvSpPr>
                <p:nvPr/>
              </p:nvSpPr>
              <p:spPr bwMode="auto">
                <a:xfrm>
                  <a:off x="3600" y="3480"/>
                  <a:ext cx="480" cy="192"/>
                </a:xfrm>
                <a:prstGeom prst="rect">
                  <a:avLst/>
                </a:prstGeom>
                <a:noFill/>
                <a:ln w="12700" algn="ctr">
                  <a:noFill/>
                  <a:miter lim="800000"/>
                  <a:headEnd/>
                  <a:tailEnd/>
                </a:ln>
              </p:spPr>
              <p:txBody>
                <a:bodyPr>
                  <a:spAutoFit/>
                </a:bodyPr>
                <a:lstStyle/>
                <a:p>
                  <a:r>
                    <a:rPr lang="en-US" sz="1400"/>
                    <a:t>LUONG</a:t>
                  </a:r>
                </a:p>
              </p:txBody>
            </p:sp>
          </p:grpSp>
          <p:grpSp>
            <p:nvGrpSpPr>
              <p:cNvPr id="17447" name="Group 57"/>
              <p:cNvGrpSpPr>
                <a:grpSpLocks/>
              </p:cNvGrpSpPr>
              <p:nvPr/>
            </p:nvGrpSpPr>
            <p:grpSpPr bwMode="auto">
              <a:xfrm>
                <a:off x="192" y="1296"/>
                <a:ext cx="528" cy="240"/>
                <a:chOff x="192" y="744"/>
                <a:chExt cx="528" cy="240"/>
              </a:xfrm>
            </p:grpSpPr>
            <p:sp>
              <p:nvSpPr>
                <p:cNvPr id="17454" name="Oval 55"/>
                <p:cNvSpPr>
                  <a:spLocks noChangeArrowheads="1"/>
                </p:cNvSpPr>
                <p:nvPr/>
              </p:nvSpPr>
              <p:spPr bwMode="auto">
                <a:xfrm>
                  <a:off x="192" y="744"/>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55" name="Text Box 56"/>
                <p:cNvSpPr txBox="1">
                  <a:spLocks noChangeArrowheads="1"/>
                </p:cNvSpPr>
                <p:nvPr/>
              </p:nvSpPr>
              <p:spPr bwMode="auto">
                <a:xfrm>
                  <a:off x="192" y="768"/>
                  <a:ext cx="528" cy="192"/>
                </a:xfrm>
                <a:prstGeom prst="rect">
                  <a:avLst/>
                </a:prstGeom>
                <a:noFill/>
                <a:ln w="12700" algn="ctr">
                  <a:noFill/>
                  <a:miter lim="800000"/>
                  <a:headEnd/>
                  <a:tailEnd/>
                </a:ln>
              </p:spPr>
              <p:txBody>
                <a:bodyPr>
                  <a:spAutoFit/>
                </a:bodyPr>
                <a:lstStyle/>
                <a:p>
                  <a:r>
                    <a:rPr lang="en-US" sz="1400"/>
                    <a:t>HONV</a:t>
                  </a:r>
                </a:p>
              </p:txBody>
            </p:sp>
          </p:grpSp>
          <p:sp>
            <p:nvSpPr>
              <p:cNvPr id="17448" name="Line 63"/>
              <p:cNvSpPr>
                <a:spLocks noChangeShapeType="1"/>
              </p:cNvSpPr>
              <p:nvPr/>
            </p:nvSpPr>
            <p:spPr bwMode="auto">
              <a:xfrm flipH="1">
                <a:off x="720" y="1824"/>
                <a:ext cx="240" cy="192"/>
              </a:xfrm>
              <a:prstGeom prst="line">
                <a:avLst/>
              </a:prstGeom>
              <a:noFill/>
              <a:ln w="12700">
                <a:solidFill>
                  <a:schemeClr val="tx1"/>
                </a:solidFill>
                <a:round/>
                <a:headEnd/>
                <a:tailEnd/>
              </a:ln>
            </p:spPr>
            <p:txBody>
              <a:bodyPr anchor="ctr">
                <a:spAutoFit/>
              </a:bodyPr>
              <a:lstStyle/>
              <a:p>
                <a:endParaRPr lang="vi-VN"/>
              </a:p>
            </p:txBody>
          </p:sp>
          <p:sp>
            <p:nvSpPr>
              <p:cNvPr id="17449" name="Line 64"/>
              <p:cNvSpPr>
                <a:spLocks noChangeShapeType="1"/>
              </p:cNvSpPr>
              <p:nvPr/>
            </p:nvSpPr>
            <p:spPr bwMode="auto">
              <a:xfrm flipH="1">
                <a:off x="768" y="1680"/>
                <a:ext cx="192" cy="48"/>
              </a:xfrm>
              <a:prstGeom prst="line">
                <a:avLst/>
              </a:prstGeom>
              <a:noFill/>
              <a:ln w="12700">
                <a:solidFill>
                  <a:schemeClr val="tx1"/>
                </a:solidFill>
                <a:round/>
                <a:headEnd/>
                <a:tailEnd/>
              </a:ln>
            </p:spPr>
            <p:txBody>
              <a:bodyPr anchor="ctr">
                <a:spAutoFit/>
              </a:bodyPr>
              <a:lstStyle/>
              <a:p>
                <a:endParaRPr lang="vi-VN"/>
              </a:p>
            </p:txBody>
          </p:sp>
          <p:sp>
            <p:nvSpPr>
              <p:cNvPr id="17450" name="Line 65"/>
              <p:cNvSpPr>
                <a:spLocks noChangeShapeType="1"/>
              </p:cNvSpPr>
              <p:nvPr/>
            </p:nvSpPr>
            <p:spPr bwMode="auto">
              <a:xfrm flipH="1" flipV="1">
                <a:off x="720" y="1440"/>
                <a:ext cx="240" cy="144"/>
              </a:xfrm>
              <a:prstGeom prst="line">
                <a:avLst/>
              </a:prstGeom>
              <a:noFill/>
              <a:ln w="12700">
                <a:solidFill>
                  <a:schemeClr val="tx1"/>
                </a:solidFill>
                <a:round/>
                <a:headEnd/>
                <a:tailEnd/>
              </a:ln>
            </p:spPr>
            <p:txBody>
              <a:bodyPr anchor="ctr">
                <a:spAutoFit/>
              </a:bodyPr>
              <a:lstStyle/>
              <a:p>
                <a:endParaRPr lang="vi-VN"/>
              </a:p>
            </p:txBody>
          </p:sp>
          <p:sp>
            <p:nvSpPr>
              <p:cNvPr id="17451" name="Line 66"/>
              <p:cNvSpPr>
                <a:spLocks noChangeShapeType="1"/>
              </p:cNvSpPr>
              <p:nvPr/>
            </p:nvSpPr>
            <p:spPr bwMode="auto">
              <a:xfrm flipH="1" flipV="1">
                <a:off x="1056" y="1296"/>
                <a:ext cx="96" cy="288"/>
              </a:xfrm>
              <a:prstGeom prst="line">
                <a:avLst/>
              </a:prstGeom>
              <a:noFill/>
              <a:ln w="12700">
                <a:solidFill>
                  <a:schemeClr val="tx1"/>
                </a:solidFill>
                <a:round/>
                <a:headEnd/>
                <a:tailEnd/>
              </a:ln>
            </p:spPr>
            <p:txBody>
              <a:bodyPr wrap="none" anchor="ctr">
                <a:spAutoFit/>
              </a:bodyPr>
              <a:lstStyle/>
              <a:p>
                <a:endParaRPr lang="vi-VN"/>
              </a:p>
            </p:txBody>
          </p:sp>
          <p:sp>
            <p:nvSpPr>
              <p:cNvPr id="17452" name="Line 67"/>
              <p:cNvSpPr>
                <a:spLocks noChangeShapeType="1"/>
              </p:cNvSpPr>
              <p:nvPr/>
            </p:nvSpPr>
            <p:spPr bwMode="auto">
              <a:xfrm flipV="1">
                <a:off x="1488" y="1296"/>
                <a:ext cx="192" cy="288"/>
              </a:xfrm>
              <a:prstGeom prst="line">
                <a:avLst/>
              </a:prstGeom>
              <a:noFill/>
              <a:ln w="12700">
                <a:solidFill>
                  <a:schemeClr val="tx1"/>
                </a:solidFill>
                <a:round/>
                <a:headEnd/>
                <a:tailEnd/>
              </a:ln>
            </p:spPr>
            <p:txBody>
              <a:bodyPr wrap="none" anchor="ctr">
                <a:spAutoFit/>
              </a:bodyPr>
              <a:lstStyle/>
              <a:p>
                <a:endParaRPr lang="vi-VN"/>
              </a:p>
            </p:txBody>
          </p:sp>
          <p:sp>
            <p:nvSpPr>
              <p:cNvPr id="17453" name="Line 68"/>
              <p:cNvSpPr>
                <a:spLocks noChangeShapeType="1"/>
              </p:cNvSpPr>
              <p:nvPr/>
            </p:nvSpPr>
            <p:spPr bwMode="auto">
              <a:xfrm flipV="1">
                <a:off x="1776" y="1296"/>
                <a:ext cx="432" cy="288"/>
              </a:xfrm>
              <a:prstGeom prst="line">
                <a:avLst/>
              </a:prstGeom>
              <a:noFill/>
              <a:ln w="12700">
                <a:solidFill>
                  <a:schemeClr val="tx1"/>
                </a:solidFill>
                <a:round/>
                <a:headEnd/>
                <a:tailEnd/>
              </a:ln>
            </p:spPr>
            <p:txBody>
              <a:bodyPr wrap="none" anchor="ctr">
                <a:spAutoFit/>
              </a:bodyPr>
              <a:lstStyle/>
              <a:p>
                <a:endParaRPr lang="vi-VN"/>
              </a:p>
            </p:txBody>
          </p:sp>
        </p:grpSp>
        <p:grpSp>
          <p:nvGrpSpPr>
            <p:cNvPr id="17420" name="Group 99"/>
            <p:cNvGrpSpPr>
              <a:grpSpLocks/>
            </p:cNvGrpSpPr>
            <p:nvPr/>
          </p:nvGrpSpPr>
          <p:grpSpPr bwMode="auto">
            <a:xfrm>
              <a:off x="3696" y="1104"/>
              <a:ext cx="1152" cy="719"/>
              <a:chOff x="3696" y="1104"/>
              <a:chExt cx="1152" cy="719"/>
            </a:xfrm>
          </p:grpSpPr>
          <p:sp>
            <p:nvSpPr>
              <p:cNvPr id="17437" name="Text Box 19"/>
              <p:cNvSpPr txBox="1">
                <a:spLocks noChangeArrowheads="1"/>
              </p:cNvSpPr>
              <p:nvPr/>
            </p:nvSpPr>
            <p:spPr bwMode="auto">
              <a:xfrm>
                <a:off x="3696" y="1584"/>
                <a:ext cx="1008" cy="239"/>
              </a:xfrm>
              <a:prstGeom prst="rect">
                <a:avLst/>
              </a:prstGeom>
              <a:noFill/>
              <a:ln w="12700" algn="ctr">
                <a:solidFill>
                  <a:schemeClr val="tx1"/>
                </a:solidFill>
                <a:miter lim="800000"/>
                <a:headEnd/>
                <a:tailEnd/>
              </a:ln>
            </p:spPr>
            <p:txBody>
              <a:bodyPr>
                <a:spAutoFit/>
              </a:bodyPr>
              <a:lstStyle/>
              <a:p>
                <a:r>
                  <a:rPr lang="en-US"/>
                  <a:t>PHONGBAN</a:t>
                </a:r>
              </a:p>
            </p:txBody>
          </p:sp>
          <p:grpSp>
            <p:nvGrpSpPr>
              <p:cNvPr id="17438" name="Group 97"/>
              <p:cNvGrpSpPr>
                <a:grpSpLocks/>
              </p:cNvGrpSpPr>
              <p:nvPr/>
            </p:nvGrpSpPr>
            <p:grpSpPr bwMode="auto">
              <a:xfrm>
                <a:off x="4272" y="1104"/>
                <a:ext cx="576" cy="480"/>
                <a:chOff x="4272" y="1104"/>
                <a:chExt cx="576" cy="480"/>
              </a:xfrm>
            </p:grpSpPr>
            <p:sp>
              <p:nvSpPr>
                <p:cNvPr id="17439" name="Oval 70"/>
                <p:cNvSpPr>
                  <a:spLocks noChangeArrowheads="1"/>
                </p:cNvSpPr>
                <p:nvPr/>
              </p:nvSpPr>
              <p:spPr bwMode="auto">
                <a:xfrm>
                  <a:off x="4272" y="1104"/>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40" name="Text Box 71"/>
                <p:cNvSpPr txBox="1">
                  <a:spLocks noChangeArrowheads="1"/>
                </p:cNvSpPr>
                <p:nvPr/>
              </p:nvSpPr>
              <p:spPr bwMode="auto">
                <a:xfrm>
                  <a:off x="4272" y="1128"/>
                  <a:ext cx="576" cy="192"/>
                </a:xfrm>
                <a:prstGeom prst="rect">
                  <a:avLst/>
                </a:prstGeom>
                <a:noFill/>
                <a:ln w="12700" algn="ctr">
                  <a:noFill/>
                  <a:miter lim="800000"/>
                  <a:headEnd/>
                  <a:tailEnd/>
                </a:ln>
              </p:spPr>
              <p:txBody>
                <a:bodyPr>
                  <a:spAutoFit/>
                </a:bodyPr>
                <a:lstStyle/>
                <a:p>
                  <a:r>
                    <a:rPr lang="en-US" sz="1400"/>
                    <a:t>TENPHG</a:t>
                  </a:r>
                </a:p>
              </p:txBody>
            </p:sp>
            <p:sp>
              <p:nvSpPr>
                <p:cNvPr id="17441" name="Line 73"/>
                <p:cNvSpPr>
                  <a:spLocks noChangeShapeType="1"/>
                </p:cNvSpPr>
                <p:nvPr/>
              </p:nvSpPr>
              <p:spPr bwMode="auto">
                <a:xfrm flipH="1">
                  <a:off x="4368" y="1344"/>
                  <a:ext cx="96" cy="240"/>
                </a:xfrm>
                <a:prstGeom prst="line">
                  <a:avLst/>
                </a:prstGeom>
                <a:noFill/>
                <a:ln w="12700">
                  <a:solidFill>
                    <a:schemeClr val="tx1"/>
                  </a:solidFill>
                  <a:round/>
                  <a:headEnd/>
                  <a:tailEnd/>
                </a:ln>
              </p:spPr>
              <p:txBody>
                <a:bodyPr wrap="none" anchor="ctr">
                  <a:spAutoFit/>
                </a:bodyPr>
                <a:lstStyle/>
                <a:p>
                  <a:endParaRPr lang="vi-VN"/>
                </a:p>
              </p:txBody>
            </p:sp>
          </p:grpSp>
        </p:grpSp>
        <p:grpSp>
          <p:nvGrpSpPr>
            <p:cNvPr id="17421" name="Group 93"/>
            <p:cNvGrpSpPr>
              <a:grpSpLocks/>
            </p:cNvGrpSpPr>
            <p:nvPr/>
          </p:nvGrpSpPr>
          <p:grpSpPr bwMode="auto">
            <a:xfrm>
              <a:off x="3696" y="1824"/>
              <a:ext cx="1056" cy="1488"/>
              <a:chOff x="3600" y="1584"/>
              <a:chExt cx="1056" cy="1488"/>
            </a:xfrm>
          </p:grpSpPr>
          <p:grpSp>
            <p:nvGrpSpPr>
              <p:cNvPr id="17432" name="Group 81"/>
              <p:cNvGrpSpPr>
                <a:grpSpLocks/>
              </p:cNvGrpSpPr>
              <p:nvPr/>
            </p:nvGrpSpPr>
            <p:grpSpPr bwMode="auto">
              <a:xfrm>
                <a:off x="3600" y="2256"/>
                <a:ext cx="1056" cy="432"/>
                <a:chOff x="1248" y="2400"/>
                <a:chExt cx="1056" cy="432"/>
              </a:xfrm>
            </p:grpSpPr>
            <p:sp>
              <p:nvSpPr>
                <p:cNvPr id="17435" name="AutoShape 82"/>
                <p:cNvSpPr>
                  <a:spLocks noChangeArrowheads="1"/>
                </p:cNvSpPr>
                <p:nvPr/>
              </p:nvSpPr>
              <p:spPr bwMode="auto">
                <a:xfrm>
                  <a:off x="1248" y="2400"/>
                  <a:ext cx="1056" cy="432"/>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17436" name="Text Box 83"/>
                <p:cNvSpPr txBox="1">
                  <a:spLocks noChangeArrowheads="1"/>
                </p:cNvSpPr>
                <p:nvPr/>
              </p:nvSpPr>
              <p:spPr bwMode="auto">
                <a:xfrm>
                  <a:off x="1344" y="2496"/>
                  <a:ext cx="912" cy="212"/>
                </a:xfrm>
                <a:prstGeom prst="rect">
                  <a:avLst/>
                </a:prstGeom>
                <a:noFill/>
                <a:ln w="12700" algn="ctr">
                  <a:noFill/>
                  <a:miter lim="800000"/>
                  <a:headEnd/>
                  <a:tailEnd/>
                </a:ln>
              </p:spPr>
              <p:txBody>
                <a:bodyPr>
                  <a:spAutoFit/>
                </a:bodyPr>
                <a:lstStyle/>
                <a:p>
                  <a:r>
                    <a:rPr lang="en-US" sz="1600"/>
                    <a:t>Phu_trach</a:t>
                  </a:r>
                </a:p>
              </p:txBody>
            </p:sp>
          </p:grpSp>
          <p:sp>
            <p:nvSpPr>
              <p:cNvPr id="17433" name="Line 86"/>
              <p:cNvSpPr>
                <a:spLocks noChangeShapeType="1"/>
              </p:cNvSpPr>
              <p:nvPr/>
            </p:nvSpPr>
            <p:spPr bwMode="auto">
              <a:xfrm>
                <a:off x="4128" y="1584"/>
                <a:ext cx="0" cy="672"/>
              </a:xfrm>
              <a:prstGeom prst="line">
                <a:avLst/>
              </a:prstGeom>
              <a:noFill/>
              <a:ln w="12700">
                <a:solidFill>
                  <a:schemeClr val="tx1"/>
                </a:solidFill>
                <a:round/>
                <a:headEnd/>
                <a:tailEnd/>
              </a:ln>
            </p:spPr>
            <p:txBody>
              <a:bodyPr wrap="none" anchor="ctr">
                <a:spAutoFit/>
              </a:bodyPr>
              <a:lstStyle/>
              <a:p>
                <a:endParaRPr lang="vi-VN"/>
              </a:p>
            </p:txBody>
          </p:sp>
          <p:sp>
            <p:nvSpPr>
              <p:cNvPr id="17434" name="Line 87"/>
              <p:cNvSpPr>
                <a:spLocks noChangeShapeType="1"/>
              </p:cNvSpPr>
              <p:nvPr/>
            </p:nvSpPr>
            <p:spPr bwMode="auto">
              <a:xfrm>
                <a:off x="4128" y="2688"/>
                <a:ext cx="0" cy="384"/>
              </a:xfrm>
              <a:prstGeom prst="line">
                <a:avLst/>
              </a:prstGeom>
              <a:noFill/>
              <a:ln w="12700">
                <a:solidFill>
                  <a:schemeClr val="tx1"/>
                </a:solidFill>
                <a:round/>
                <a:headEnd/>
                <a:tailEnd/>
              </a:ln>
            </p:spPr>
            <p:txBody>
              <a:bodyPr wrap="none" anchor="ctr">
                <a:spAutoFit/>
              </a:bodyPr>
              <a:lstStyle/>
              <a:p>
                <a:endParaRPr lang="vi-VN"/>
              </a:p>
            </p:txBody>
          </p:sp>
        </p:grpSp>
        <p:grpSp>
          <p:nvGrpSpPr>
            <p:cNvPr id="17422" name="Group 90"/>
            <p:cNvGrpSpPr>
              <a:grpSpLocks/>
            </p:cNvGrpSpPr>
            <p:nvPr/>
          </p:nvGrpSpPr>
          <p:grpSpPr bwMode="auto">
            <a:xfrm>
              <a:off x="3696" y="3024"/>
              <a:ext cx="1824" cy="720"/>
              <a:chOff x="3600" y="2784"/>
              <a:chExt cx="1824" cy="720"/>
            </a:xfrm>
          </p:grpSpPr>
          <p:sp>
            <p:nvSpPr>
              <p:cNvPr id="17423" name="Text Box 18"/>
              <p:cNvSpPr txBox="1">
                <a:spLocks noChangeArrowheads="1"/>
              </p:cNvSpPr>
              <p:nvPr/>
            </p:nvSpPr>
            <p:spPr bwMode="auto">
              <a:xfrm>
                <a:off x="3600" y="3073"/>
                <a:ext cx="1008" cy="239"/>
              </a:xfrm>
              <a:prstGeom prst="rect">
                <a:avLst/>
              </a:prstGeom>
              <a:noFill/>
              <a:ln w="12700" algn="ctr">
                <a:solidFill>
                  <a:schemeClr val="tx1"/>
                </a:solidFill>
                <a:miter lim="800000"/>
                <a:headEnd/>
                <a:tailEnd/>
              </a:ln>
            </p:spPr>
            <p:txBody>
              <a:bodyPr>
                <a:spAutoFit/>
              </a:bodyPr>
              <a:lstStyle/>
              <a:p>
                <a:r>
                  <a:rPr lang="en-US"/>
                  <a:t>DEAN</a:t>
                </a:r>
              </a:p>
            </p:txBody>
          </p:sp>
          <p:grpSp>
            <p:nvGrpSpPr>
              <p:cNvPr id="17424" name="Group 79"/>
              <p:cNvGrpSpPr>
                <a:grpSpLocks/>
              </p:cNvGrpSpPr>
              <p:nvPr/>
            </p:nvGrpSpPr>
            <p:grpSpPr bwMode="auto">
              <a:xfrm>
                <a:off x="4800" y="3264"/>
                <a:ext cx="528" cy="240"/>
                <a:chOff x="2112" y="3792"/>
                <a:chExt cx="528" cy="240"/>
              </a:xfrm>
            </p:grpSpPr>
            <p:sp>
              <p:nvSpPr>
                <p:cNvPr id="17430" name="Oval 74"/>
                <p:cNvSpPr>
                  <a:spLocks noChangeArrowheads="1"/>
                </p:cNvSpPr>
                <p:nvPr/>
              </p:nvSpPr>
              <p:spPr bwMode="auto">
                <a:xfrm>
                  <a:off x="2112" y="3792"/>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17431" name="Text Box 75"/>
                <p:cNvSpPr txBox="1">
                  <a:spLocks noChangeArrowheads="1"/>
                </p:cNvSpPr>
                <p:nvPr/>
              </p:nvSpPr>
              <p:spPr bwMode="auto">
                <a:xfrm>
                  <a:off x="2112" y="3816"/>
                  <a:ext cx="528" cy="192"/>
                </a:xfrm>
                <a:prstGeom prst="rect">
                  <a:avLst/>
                </a:prstGeom>
                <a:noFill/>
                <a:ln w="12700" algn="ctr">
                  <a:noFill/>
                  <a:miter lim="800000"/>
                  <a:headEnd/>
                  <a:tailEnd/>
                </a:ln>
              </p:spPr>
              <p:txBody>
                <a:bodyPr>
                  <a:spAutoFit/>
                </a:bodyPr>
                <a:lstStyle/>
                <a:p>
                  <a:r>
                    <a:rPr lang="en-US" sz="1400"/>
                    <a:t>TENDA</a:t>
                  </a:r>
                </a:p>
              </p:txBody>
            </p:sp>
          </p:grpSp>
          <p:grpSp>
            <p:nvGrpSpPr>
              <p:cNvPr id="17425" name="Group 78"/>
              <p:cNvGrpSpPr>
                <a:grpSpLocks/>
              </p:cNvGrpSpPr>
              <p:nvPr/>
            </p:nvGrpSpPr>
            <p:grpSpPr bwMode="auto">
              <a:xfrm>
                <a:off x="4752" y="2784"/>
                <a:ext cx="672" cy="240"/>
                <a:chOff x="3120" y="3816"/>
                <a:chExt cx="672" cy="240"/>
              </a:xfrm>
            </p:grpSpPr>
            <p:sp>
              <p:nvSpPr>
                <p:cNvPr id="17428" name="Oval 76"/>
                <p:cNvSpPr>
                  <a:spLocks noChangeArrowheads="1"/>
                </p:cNvSpPr>
                <p:nvPr/>
              </p:nvSpPr>
              <p:spPr bwMode="auto">
                <a:xfrm>
                  <a:off x="3120" y="3816"/>
                  <a:ext cx="672" cy="240"/>
                </a:xfrm>
                <a:prstGeom prst="ellipse">
                  <a:avLst/>
                </a:prstGeom>
                <a:noFill/>
                <a:ln w="12700" algn="ctr">
                  <a:solidFill>
                    <a:schemeClr val="tx1"/>
                  </a:solidFill>
                  <a:round/>
                  <a:headEnd/>
                  <a:tailEnd/>
                </a:ln>
              </p:spPr>
              <p:txBody>
                <a:bodyPr anchor="ctr">
                  <a:spAutoFit/>
                </a:bodyPr>
                <a:lstStyle/>
                <a:p>
                  <a:endParaRPr lang="vi-VN"/>
                </a:p>
              </p:txBody>
            </p:sp>
            <p:sp>
              <p:nvSpPr>
                <p:cNvPr id="17429" name="Text Box 77"/>
                <p:cNvSpPr txBox="1">
                  <a:spLocks noChangeArrowheads="1"/>
                </p:cNvSpPr>
                <p:nvPr/>
              </p:nvSpPr>
              <p:spPr bwMode="auto">
                <a:xfrm>
                  <a:off x="3120" y="3840"/>
                  <a:ext cx="672" cy="192"/>
                </a:xfrm>
                <a:prstGeom prst="rect">
                  <a:avLst/>
                </a:prstGeom>
                <a:noFill/>
                <a:ln w="12700" algn="ctr">
                  <a:noFill/>
                  <a:miter lim="800000"/>
                  <a:headEnd/>
                  <a:tailEnd/>
                </a:ln>
              </p:spPr>
              <p:txBody>
                <a:bodyPr>
                  <a:spAutoFit/>
                </a:bodyPr>
                <a:lstStyle/>
                <a:p>
                  <a:r>
                    <a:rPr lang="en-US" sz="1400"/>
                    <a:t>DDIEM_DA</a:t>
                  </a:r>
                </a:p>
              </p:txBody>
            </p:sp>
          </p:grpSp>
          <p:sp>
            <p:nvSpPr>
              <p:cNvPr id="17426" name="Line 88"/>
              <p:cNvSpPr>
                <a:spLocks noChangeShapeType="1"/>
              </p:cNvSpPr>
              <p:nvPr/>
            </p:nvSpPr>
            <p:spPr bwMode="auto">
              <a:xfrm flipV="1">
                <a:off x="4608" y="2976"/>
                <a:ext cx="144" cy="192"/>
              </a:xfrm>
              <a:prstGeom prst="line">
                <a:avLst/>
              </a:prstGeom>
              <a:noFill/>
              <a:ln w="12700">
                <a:solidFill>
                  <a:schemeClr val="tx1"/>
                </a:solidFill>
                <a:round/>
                <a:headEnd/>
                <a:tailEnd/>
              </a:ln>
            </p:spPr>
            <p:txBody>
              <a:bodyPr wrap="none" anchor="ctr">
                <a:spAutoFit/>
              </a:bodyPr>
              <a:lstStyle/>
              <a:p>
                <a:endParaRPr lang="vi-VN"/>
              </a:p>
            </p:txBody>
          </p:sp>
          <p:sp>
            <p:nvSpPr>
              <p:cNvPr id="17427" name="Line 89"/>
              <p:cNvSpPr>
                <a:spLocks noChangeShapeType="1"/>
              </p:cNvSpPr>
              <p:nvPr/>
            </p:nvSpPr>
            <p:spPr bwMode="auto">
              <a:xfrm>
                <a:off x="4608" y="3264"/>
                <a:ext cx="192" cy="96"/>
              </a:xfrm>
              <a:prstGeom prst="line">
                <a:avLst/>
              </a:prstGeom>
              <a:noFill/>
              <a:ln w="12700">
                <a:solidFill>
                  <a:schemeClr val="tx1"/>
                </a:solidFill>
                <a:round/>
                <a:headEnd/>
                <a:tailEnd/>
              </a:ln>
            </p:spPr>
            <p:txBody>
              <a:bodyPr wrap="none" anchor="ctr">
                <a:spAutoFit/>
              </a:bodyPr>
              <a:lstStyle/>
              <a:p>
                <a:endParaRPr lang="vi-VN"/>
              </a:p>
            </p:txBody>
          </p:sp>
        </p:grpSp>
      </p:grpSp>
      <p:sp>
        <p:nvSpPr>
          <p:cNvPr id="76" name="Date Placeholder 75"/>
          <p:cNvSpPr>
            <a:spLocks noGrp="1"/>
          </p:cNvSpPr>
          <p:nvPr>
            <p:ph type="dt" sz="half" idx="10"/>
          </p:nvPr>
        </p:nvSpPr>
        <p:spPr/>
        <p:txBody>
          <a:bodyPr/>
          <a:lstStyle/>
          <a:p>
            <a:pPr>
              <a:defRPr/>
            </a:pPr>
            <a:fld id="{65BC00C9-2344-4CC4-A2AC-17CFEB7C8772}" type="datetime12">
              <a:rPr lang="vi-VN" altLang="en-US" smtClean="0"/>
              <a:pPr>
                <a:defRPr/>
              </a:pPr>
              <a:t>10:19</a:t>
            </a:fld>
            <a:endParaRPr lang="en-US" altLang="en-US"/>
          </a:p>
        </p:txBody>
      </p:sp>
      <p:sp>
        <p:nvSpPr>
          <p:cNvPr id="77" name="Footer Placeholder 76"/>
          <p:cNvSpPr>
            <a:spLocks noGrp="1"/>
          </p:cNvSpPr>
          <p:nvPr>
            <p:ph type="ftr" sz="quarter" idx="11"/>
          </p:nvPr>
        </p:nvSpPr>
        <p:spPr/>
        <p:txBody>
          <a:bodyPr/>
          <a:lstStyle/>
          <a:p>
            <a:pPr>
              <a:defRPr/>
            </a:pPr>
            <a:r>
              <a:rPr lang="en-US" altLang="en-US" smtClean="0"/>
              <a:t>Khoa CNTT</a:t>
            </a:r>
            <a:endParaRPr lang="en-US" altLang="en-US"/>
          </a:p>
        </p:txBody>
      </p:sp>
      <p:sp>
        <p:nvSpPr>
          <p:cNvPr id="80" name="Rectangle 2"/>
          <p:cNvSpPr>
            <a:spLocks noGrp="1" noChangeArrowheads="1"/>
          </p:cNvSpPr>
          <p:nvPr>
            <p:ph type="title"/>
          </p:nvPr>
        </p:nvSpPr>
        <p:spPr>
          <a:xfrm>
            <a:off x="457200" y="354013"/>
            <a:ext cx="8229600" cy="620712"/>
          </a:xfrm>
        </p:spPr>
        <p:txBody>
          <a:bodyPr/>
          <a:lstStyle/>
          <a:p>
            <a:r>
              <a:rPr lang="en-US" sz="2800" smtClean="0"/>
              <a:t>e. </a:t>
            </a:r>
            <a:r>
              <a:rPr lang="en-US" sz="2800" b="1" smtClean="0"/>
              <a:t>Lược đồ ER</a:t>
            </a:r>
          </a:p>
        </p:txBody>
      </p:sp>
      <p:pic>
        <p:nvPicPr>
          <p:cNvPr id="78"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54013"/>
            <a:ext cx="8229600" cy="620712"/>
          </a:xfrm>
        </p:spPr>
        <p:txBody>
          <a:bodyPr/>
          <a:lstStyle/>
          <a:p>
            <a:r>
              <a:rPr lang="en-US" sz="2800" smtClean="0"/>
              <a:t>f</a:t>
            </a:r>
            <a:r>
              <a:rPr lang="en-US" sz="3500" smtClean="0"/>
              <a:t>. </a:t>
            </a:r>
            <a:r>
              <a:rPr lang="en-US" sz="2800" b="1" smtClean="0"/>
              <a:t>Ràng buộc trên kiểu liên kết</a:t>
            </a:r>
          </a:p>
        </p:txBody>
      </p:sp>
      <p:sp>
        <p:nvSpPr>
          <p:cNvPr id="20483" name="Rectangle 3"/>
          <p:cNvSpPr>
            <a:spLocks noGrp="1" noChangeArrowheads="1"/>
          </p:cNvSpPr>
          <p:nvPr>
            <p:ph idx="1"/>
          </p:nvPr>
        </p:nvSpPr>
        <p:spPr>
          <a:xfrm>
            <a:off x="304800" y="1295400"/>
            <a:ext cx="8686800" cy="5105400"/>
          </a:xfrm>
        </p:spPr>
        <p:txBody>
          <a:bodyPr/>
          <a:lstStyle/>
          <a:p>
            <a:pPr lvl="1">
              <a:buNone/>
            </a:pPr>
            <a:r>
              <a:rPr lang="en-US" sz="1800" b="1" smtClean="0"/>
              <a:t>Giả sử có n kiểu thực thể E</a:t>
            </a:r>
            <a:r>
              <a:rPr lang="en-US" sz="1800" b="1" baseline="-25000" smtClean="0"/>
              <a:t>1</a:t>
            </a:r>
            <a:r>
              <a:rPr lang="en-US" sz="1800" b="1" smtClean="0"/>
              <a:t>, E</a:t>
            </a:r>
            <a:r>
              <a:rPr lang="en-US" sz="1800" b="1" baseline="-25000" smtClean="0"/>
              <a:t>2</a:t>
            </a:r>
            <a:r>
              <a:rPr lang="en-US" sz="1800" b="1" smtClean="0"/>
              <a:t>, …, E</a:t>
            </a:r>
            <a:r>
              <a:rPr lang="en-US" sz="1800" b="1" baseline="-25000" smtClean="0"/>
              <a:t>n </a:t>
            </a:r>
            <a:endParaRPr lang="en-US" sz="1800" b="1" smtClean="0"/>
          </a:p>
          <a:p>
            <a:pPr lvl="1">
              <a:buFont typeface="Courier New" pitchFamily="49" charset="0"/>
              <a:buChar char="o"/>
            </a:pPr>
            <a:r>
              <a:rPr lang="en-US" sz="1800" smtClean="0"/>
              <a:t>Quan hệ R trên  n tập thực thể E</a:t>
            </a:r>
            <a:r>
              <a:rPr lang="en-US" sz="1800" baseline="-25000" smtClean="0"/>
              <a:t>1</a:t>
            </a:r>
            <a:r>
              <a:rPr lang="en-US" sz="1800" smtClean="0"/>
              <a:t>, E</a:t>
            </a:r>
            <a:r>
              <a:rPr lang="en-US" sz="1800" baseline="-25000" smtClean="0"/>
              <a:t>2</a:t>
            </a:r>
            <a:r>
              <a:rPr lang="en-US" sz="1800" smtClean="0"/>
              <a:t>, …, E</a:t>
            </a:r>
            <a:r>
              <a:rPr lang="en-US" sz="1800" baseline="-25000" smtClean="0"/>
              <a:t>n </a:t>
            </a:r>
          </a:p>
          <a:p>
            <a:pPr lvl="1">
              <a:buFont typeface="Courier New" pitchFamily="49" charset="0"/>
              <a:buChar char="o"/>
            </a:pPr>
            <a:r>
              <a:rPr lang="en-US" sz="1800" smtClean="0"/>
              <a:t>Thể hiện của R là tập hữu hạn các danh sách r</a:t>
            </a:r>
            <a:r>
              <a:rPr lang="en-US" sz="1800" baseline="-25000" smtClean="0"/>
              <a:t>j</a:t>
            </a:r>
            <a:r>
              <a:rPr lang="en-US" sz="1800" smtClean="0"/>
              <a:t>=(e</a:t>
            </a:r>
            <a:r>
              <a:rPr lang="en-US" sz="1800" baseline="-25000" smtClean="0"/>
              <a:t>1</a:t>
            </a:r>
            <a:r>
              <a:rPr lang="en-US" sz="1800" smtClean="0"/>
              <a:t>, e</a:t>
            </a:r>
            <a:r>
              <a:rPr lang="en-US" sz="1800" baseline="-25000" smtClean="0"/>
              <a:t>2</a:t>
            </a:r>
            <a:r>
              <a:rPr lang="en-US" sz="1800" smtClean="0"/>
              <a:t>, …, e</a:t>
            </a:r>
            <a:r>
              <a:rPr lang="en-US" sz="1800" baseline="-25000" smtClean="0"/>
              <a:t>n</a:t>
            </a:r>
            <a:r>
              <a:rPr lang="en-US" sz="1800" smtClean="0"/>
              <a:t>) với  e</a:t>
            </a:r>
            <a:r>
              <a:rPr lang="en-US" sz="1800" baseline="-25000" smtClean="0"/>
              <a:t>i</a:t>
            </a:r>
            <a:r>
              <a:rPr lang="en-US" sz="1800" smtClean="0"/>
              <a:t> là thực thể  E</a:t>
            </a:r>
            <a:r>
              <a:rPr lang="en-US" sz="1800" baseline="-25000" smtClean="0"/>
              <a:t>i</a:t>
            </a:r>
            <a:r>
              <a:rPr lang="en-US" sz="1800" smtClean="0"/>
              <a:t> </a:t>
            </a:r>
          </a:p>
          <a:p>
            <a:pPr lvl="1">
              <a:buFont typeface="Wingdings"/>
              <a:buChar char="ð"/>
            </a:pPr>
            <a:r>
              <a:rPr lang="en-US" sz="1800" smtClean="0">
                <a:sym typeface="Wingdings"/>
              </a:rPr>
              <a:t>R </a:t>
            </a:r>
            <a:r>
              <a:rPr lang="en-US" sz="1800" smtClean="0">
                <a:sym typeface="Symbol"/>
              </a:rPr>
              <a:t></a:t>
            </a:r>
            <a:r>
              <a:rPr lang="en-US" sz="1800" smtClean="0">
                <a:sym typeface="Wingdings"/>
              </a:rPr>
              <a:t> </a:t>
            </a:r>
            <a:r>
              <a:rPr lang="en-US" sz="1800" smtClean="0"/>
              <a:t>E</a:t>
            </a:r>
            <a:r>
              <a:rPr lang="en-US" sz="1800" baseline="-25000" smtClean="0"/>
              <a:t>1</a:t>
            </a:r>
            <a:r>
              <a:rPr lang="en-US" sz="1800" smtClean="0"/>
              <a:t> </a:t>
            </a:r>
            <a:r>
              <a:rPr lang="en-US" sz="1800" smtClean="0">
                <a:sym typeface="Symbol"/>
              </a:rPr>
              <a:t> </a:t>
            </a:r>
            <a:r>
              <a:rPr lang="en-US" sz="1800" smtClean="0"/>
              <a:t>E</a:t>
            </a:r>
            <a:r>
              <a:rPr lang="en-US" sz="1800" baseline="-25000" smtClean="0"/>
              <a:t>2</a:t>
            </a:r>
            <a:r>
              <a:rPr lang="en-US" sz="1800" smtClean="0">
                <a:sym typeface="Symbol"/>
              </a:rPr>
              <a:t>  E</a:t>
            </a:r>
            <a:r>
              <a:rPr lang="en-US" sz="1800" baseline="-25000" smtClean="0">
                <a:sym typeface="Symbol"/>
              </a:rPr>
              <a:t>3</a:t>
            </a:r>
            <a:r>
              <a:rPr lang="en-US" sz="1800" smtClean="0"/>
              <a:t> </a:t>
            </a:r>
            <a:r>
              <a:rPr lang="en-US" sz="1800" smtClean="0">
                <a:sym typeface="Symbol"/>
              </a:rPr>
              <a:t> </a:t>
            </a:r>
            <a:r>
              <a:rPr lang="en-US" sz="1800" smtClean="0"/>
              <a:t>…</a:t>
            </a:r>
            <a:r>
              <a:rPr lang="en-US" sz="1800" smtClean="0">
                <a:sym typeface="Symbol"/>
              </a:rPr>
              <a:t>  </a:t>
            </a:r>
            <a:r>
              <a:rPr lang="en-US" sz="1800" smtClean="0"/>
              <a:t>E</a:t>
            </a:r>
            <a:r>
              <a:rPr lang="en-US" sz="1800" baseline="-25000" smtClean="0"/>
              <a:t>n </a:t>
            </a:r>
            <a:endParaRPr lang="en-US" sz="1800" smtClean="0"/>
          </a:p>
          <a:p>
            <a:pPr>
              <a:spcBef>
                <a:spcPts val="2400"/>
              </a:spcBef>
              <a:buNone/>
            </a:pPr>
            <a:r>
              <a:rPr lang="en-US" sz="2000" i="1" smtClean="0"/>
              <a:t>Ví dụ: Xét quan hệ </a:t>
            </a:r>
          </a:p>
        </p:txBody>
      </p:sp>
      <p:sp>
        <p:nvSpPr>
          <p:cNvPr id="27" name="Slide Number Placeholder 5"/>
          <p:cNvSpPr>
            <a:spLocks noGrp="1"/>
          </p:cNvSpPr>
          <p:nvPr>
            <p:ph type="sldNum" sz="quarter" idx="12"/>
          </p:nvPr>
        </p:nvSpPr>
        <p:spPr/>
        <p:txBody>
          <a:bodyPr/>
          <a:lstStyle/>
          <a:p>
            <a:pPr>
              <a:defRPr/>
            </a:pPr>
            <a:fld id="{C55CAC2E-9788-4A61-828C-18F1112C9E15}" type="slidenum">
              <a:rPr lang="en-US" altLang="en-US"/>
              <a:pPr>
                <a:defRPr/>
              </a:pPr>
              <a:t>22</a:t>
            </a:fld>
            <a:endParaRPr lang="en-US" altLang="en-US"/>
          </a:p>
        </p:txBody>
      </p:sp>
      <p:grpSp>
        <p:nvGrpSpPr>
          <p:cNvPr id="20486" name="Group 14"/>
          <p:cNvGrpSpPr>
            <a:grpSpLocks/>
          </p:cNvGrpSpPr>
          <p:nvPr/>
        </p:nvGrpSpPr>
        <p:grpSpPr bwMode="auto">
          <a:xfrm>
            <a:off x="1371600" y="4724400"/>
            <a:ext cx="3581400" cy="1600200"/>
            <a:chOff x="912" y="2208"/>
            <a:chExt cx="2256" cy="1008"/>
          </a:xfrm>
        </p:grpSpPr>
        <p:sp>
          <p:nvSpPr>
            <p:cNvPr id="20497" name="Line 4"/>
            <p:cNvSpPr>
              <a:spLocks noChangeShapeType="1"/>
            </p:cNvSpPr>
            <p:nvPr/>
          </p:nvSpPr>
          <p:spPr bwMode="auto">
            <a:xfrm>
              <a:off x="912" y="2448"/>
              <a:ext cx="2256" cy="0"/>
            </a:xfrm>
            <a:prstGeom prst="line">
              <a:avLst/>
            </a:prstGeom>
            <a:noFill/>
            <a:ln w="12700">
              <a:solidFill>
                <a:schemeClr val="tx1"/>
              </a:solidFill>
              <a:round/>
              <a:headEnd/>
              <a:tailEnd/>
            </a:ln>
          </p:spPr>
          <p:txBody>
            <a:bodyPr anchor="ctr">
              <a:spAutoFit/>
            </a:bodyPr>
            <a:lstStyle/>
            <a:p>
              <a:endParaRPr lang="vi-VN"/>
            </a:p>
          </p:txBody>
        </p:sp>
        <p:sp>
          <p:nvSpPr>
            <p:cNvPr id="20498" name="Line 5"/>
            <p:cNvSpPr>
              <a:spLocks noChangeShapeType="1"/>
            </p:cNvSpPr>
            <p:nvPr/>
          </p:nvSpPr>
          <p:spPr bwMode="auto">
            <a:xfrm>
              <a:off x="1968" y="2256"/>
              <a:ext cx="0" cy="960"/>
            </a:xfrm>
            <a:prstGeom prst="line">
              <a:avLst/>
            </a:prstGeom>
            <a:noFill/>
            <a:ln w="12700">
              <a:solidFill>
                <a:schemeClr val="tx1"/>
              </a:solidFill>
              <a:round/>
              <a:headEnd/>
              <a:tailEnd/>
            </a:ln>
          </p:spPr>
          <p:txBody>
            <a:bodyPr wrap="none" anchor="ctr">
              <a:spAutoFit/>
            </a:bodyPr>
            <a:lstStyle/>
            <a:p>
              <a:endParaRPr lang="vi-VN"/>
            </a:p>
          </p:txBody>
        </p:sp>
        <p:sp>
          <p:nvSpPr>
            <p:cNvPr id="20499" name="Text Box 6"/>
            <p:cNvSpPr txBox="1">
              <a:spLocks noChangeArrowheads="1"/>
            </p:cNvSpPr>
            <p:nvPr/>
          </p:nvSpPr>
          <p:spPr bwMode="auto">
            <a:xfrm>
              <a:off x="912" y="2208"/>
              <a:ext cx="1056" cy="231"/>
            </a:xfrm>
            <a:prstGeom prst="rect">
              <a:avLst/>
            </a:prstGeom>
            <a:noFill/>
            <a:ln w="12700" algn="ctr">
              <a:noFill/>
              <a:miter lim="800000"/>
              <a:headEnd/>
              <a:tailEnd/>
            </a:ln>
          </p:spPr>
          <p:txBody>
            <a:bodyPr>
              <a:spAutoFit/>
            </a:bodyPr>
            <a:lstStyle/>
            <a:p>
              <a:r>
                <a:rPr lang="en-US"/>
                <a:t>NHANVIEN</a:t>
              </a:r>
            </a:p>
          </p:txBody>
        </p:sp>
        <p:sp>
          <p:nvSpPr>
            <p:cNvPr id="20500" name="Text Box 7"/>
            <p:cNvSpPr txBox="1">
              <a:spLocks noChangeArrowheads="1"/>
            </p:cNvSpPr>
            <p:nvPr/>
          </p:nvSpPr>
          <p:spPr bwMode="auto">
            <a:xfrm>
              <a:off x="2016" y="2208"/>
              <a:ext cx="1056" cy="231"/>
            </a:xfrm>
            <a:prstGeom prst="rect">
              <a:avLst/>
            </a:prstGeom>
            <a:noFill/>
            <a:ln w="12700" algn="ctr">
              <a:noFill/>
              <a:miter lim="800000"/>
              <a:headEnd/>
              <a:tailEnd/>
            </a:ln>
          </p:spPr>
          <p:txBody>
            <a:bodyPr>
              <a:spAutoFit/>
            </a:bodyPr>
            <a:lstStyle/>
            <a:p>
              <a:r>
                <a:rPr lang="en-US"/>
                <a:t>PHONGBAN</a:t>
              </a:r>
            </a:p>
          </p:txBody>
        </p:sp>
        <p:sp>
          <p:nvSpPr>
            <p:cNvPr id="20501" name="Text Box 8"/>
            <p:cNvSpPr txBox="1">
              <a:spLocks noChangeArrowheads="1"/>
            </p:cNvSpPr>
            <p:nvPr/>
          </p:nvSpPr>
          <p:spPr bwMode="auto">
            <a:xfrm>
              <a:off x="1200" y="2448"/>
              <a:ext cx="768" cy="212"/>
            </a:xfrm>
            <a:prstGeom prst="rect">
              <a:avLst/>
            </a:prstGeom>
            <a:noFill/>
            <a:ln w="12700" algn="ctr">
              <a:noFill/>
              <a:miter lim="800000"/>
              <a:headEnd/>
              <a:tailEnd/>
            </a:ln>
          </p:spPr>
          <p:txBody>
            <a:bodyPr>
              <a:spAutoFit/>
            </a:bodyPr>
            <a:lstStyle/>
            <a:p>
              <a:pPr algn="l"/>
              <a:r>
                <a:rPr lang="en-US" sz="1600"/>
                <a:t>Tung</a:t>
              </a:r>
            </a:p>
          </p:txBody>
        </p:sp>
        <p:sp>
          <p:nvSpPr>
            <p:cNvPr id="20502" name="Text Box 9"/>
            <p:cNvSpPr txBox="1">
              <a:spLocks noChangeArrowheads="1"/>
            </p:cNvSpPr>
            <p:nvPr/>
          </p:nvSpPr>
          <p:spPr bwMode="auto">
            <a:xfrm>
              <a:off x="1200" y="2688"/>
              <a:ext cx="768" cy="212"/>
            </a:xfrm>
            <a:prstGeom prst="rect">
              <a:avLst/>
            </a:prstGeom>
            <a:noFill/>
            <a:ln w="12700" algn="ctr">
              <a:noFill/>
              <a:miter lim="800000"/>
              <a:headEnd/>
              <a:tailEnd/>
            </a:ln>
          </p:spPr>
          <p:txBody>
            <a:bodyPr>
              <a:spAutoFit/>
            </a:bodyPr>
            <a:lstStyle/>
            <a:p>
              <a:pPr algn="l"/>
              <a:r>
                <a:rPr lang="en-US" sz="1600"/>
                <a:t>Hang</a:t>
              </a:r>
            </a:p>
          </p:txBody>
        </p:sp>
        <p:sp>
          <p:nvSpPr>
            <p:cNvPr id="20503" name="Text Box 10"/>
            <p:cNvSpPr txBox="1">
              <a:spLocks noChangeArrowheads="1"/>
            </p:cNvSpPr>
            <p:nvPr/>
          </p:nvSpPr>
          <p:spPr bwMode="auto">
            <a:xfrm>
              <a:off x="2112" y="2448"/>
              <a:ext cx="960" cy="212"/>
            </a:xfrm>
            <a:prstGeom prst="rect">
              <a:avLst/>
            </a:prstGeom>
            <a:noFill/>
            <a:ln w="12700" algn="ctr">
              <a:noFill/>
              <a:miter lim="800000"/>
              <a:headEnd/>
              <a:tailEnd/>
            </a:ln>
          </p:spPr>
          <p:txBody>
            <a:bodyPr>
              <a:spAutoFit/>
            </a:bodyPr>
            <a:lstStyle/>
            <a:p>
              <a:pPr algn="l"/>
              <a:r>
                <a:rPr lang="en-US" sz="1600"/>
                <a:t>Nghien cuu</a:t>
              </a:r>
            </a:p>
          </p:txBody>
        </p:sp>
        <p:sp>
          <p:nvSpPr>
            <p:cNvPr id="20504" name="Text Box 11"/>
            <p:cNvSpPr txBox="1">
              <a:spLocks noChangeArrowheads="1"/>
            </p:cNvSpPr>
            <p:nvPr/>
          </p:nvSpPr>
          <p:spPr bwMode="auto">
            <a:xfrm>
              <a:off x="2112" y="2688"/>
              <a:ext cx="960" cy="212"/>
            </a:xfrm>
            <a:prstGeom prst="rect">
              <a:avLst/>
            </a:prstGeom>
            <a:noFill/>
            <a:ln w="12700" algn="ctr">
              <a:noFill/>
              <a:miter lim="800000"/>
              <a:headEnd/>
              <a:tailEnd/>
            </a:ln>
          </p:spPr>
          <p:txBody>
            <a:bodyPr>
              <a:spAutoFit/>
            </a:bodyPr>
            <a:lstStyle/>
            <a:p>
              <a:pPr algn="l"/>
              <a:r>
                <a:rPr lang="en-US" sz="1600"/>
                <a:t>Dieu hanh</a:t>
              </a:r>
            </a:p>
          </p:txBody>
        </p:sp>
        <p:sp>
          <p:nvSpPr>
            <p:cNvPr id="20505" name="Text Box 12"/>
            <p:cNvSpPr txBox="1">
              <a:spLocks noChangeArrowheads="1"/>
            </p:cNvSpPr>
            <p:nvPr/>
          </p:nvSpPr>
          <p:spPr bwMode="auto">
            <a:xfrm>
              <a:off x="1200" y="2937"/>
              <a:ext cx="768" cy="212"/>
            </a:xfrm>
            <a:prstGeom prst="rect">
              <a:avLst/>
            </a:prstGeom>
            <a:noFill/>
            <a:ln w="12700" algn="ctr">
              <a:noFill/>
              <a:miter lim="800000"/>
              <a:headEnd/>
              <a:tailEnd/>
            </a:ln>
          </p:spPr>
          <p:txBody>
            <a:bodyPr>
              <a:spAutoFit/>
            </a:bodyPr>
            <a:lstStyle/>
            <a:p>
              <a:pPr algn="l"/>
              <a:r>
                <a:rPr lang="en-US" sz="1600"/>
                <a:t>Vinh</a:t>
              </a:r>
            </a:p>
          </p:txBody>
        </p:sp>
        <p:sp>
          <p:nvSpPr>
            <p:cNvPr id="20506" name="Text Box 13"/>
            <p:cNvSpPr txBox="1">
              <a:spLocks noChangeArrowheads="1"/>
            </p:cNvSpPr>
            <p:nvPr/>
          </p:nvSpPr>
          <p:spPr bwMode="auto">
            <a:xfrm>
              <a:off x="2112" y="2937"/>
              <a:ext cx="960" cy="212"/>
            </a:xfrm>
            <a:prstGeom prst="rect">
              <a:avLst/>
            </a:prstGeom>
            <a:noFill/>
            <a:ln w="12700" algn="ctr">
              <a:noFill/>
              <a:miter lim="800000"/>
              <a:headEnd/>
              <a:tailEnd/>
            </a:ln>
          </p:spPr>
          <p:txBody>
            <a:bodyPr>
              <a:spAutoFit/>
            </a:bodyPr>
            <a:lstStyle/>
            <a:p>
              <a:pPr algn="l"/>
              <a:r>
                <a:rPr lang="en-US" sz="1600"/>
                <a:t>Quan ly</a:t>
              </a:r>
            </a:p>
          </p:txBody>
        </p:sp>
      </p:grpSp>
      <p:sp>
        <p:nvSpPr>
          <p:cNvPr id="20487" name="Text Box 15"/>
          <p:cNvSpPr txBox="1">
            <a:spLocks noChangeArrowheads="1"/>
          </p:cNvSpPr>
          <p:nvPr/>
        </p:nvSpPr>
        <p:spPr bwMode="auto">
          <a:xfrm>
            <a:off x="5562600" y="4953000"/>
            <a:ext cx="2438400" cy="1069975"/>
          </a:xfrm>
          <a:prstGeom prst="rect">
            <a:avLst/>
          </a:prstGeom>
          <a:noFill/>
          <a:ln w="12700" algn="ctr">
            <a:noFill/>
            <a:miter lim="800000"/>
            <a:headEnd/>
            <a:tailEnd/>
          </a:ln>
        </p:spPr>
        <p:txBody>
          <a:bodyPr>
            <a:spAutoFit/>
          </a:bodyPr>
          <a:lstStyle/>
          <a:p>
            <a:pPr algn="l"/>
            <a:r>
              <a:rPr lang="en-US" sz="1600"/>
              <a:t>(Tung, Nghien cuu)</a:t>
            </a:r>
          </a:p>
          <a:p>
            <a:pPr algn="l"/>
            <a:r>
              <a:rPr lang="en-US" sz="1600"/>
              <a:t>(Hang, Dieu hanh)</a:t>
            </a:r>
          </a:p>
          <a:p>
            <a:pPr algn="l"/>
            <a:r>
              <a:rPr lang="en-US" sz="1600"/>
              <a:t>(Vinh, Quan ly)</a:t>
            </a:r>
          </a:p>
        </p:txBody>
      </p:sp>
      <p:grpSp>
        <p:nvGrpSpPr>
          <p:cNvPr id="20488" name="Group 25"/>
          <p:cNvGrpSpPr>
            <a:grpSpLocks/>
          </p:cNvGrpSpPr>
          <p:nvPr/>
        </p:nvGrpSpPr>
        <p:grpSpPr bwMode="auto">
          <a:xfrm>
            <a:off x="1143000" y="3581400"/>
            <a:ext cx="6019800" cy="685800"/>
            <a:chOff x="816" y="2256"/>
            <a:chExt cx="3792" cy="432"/>
          </a:xfrm>
        </p:grpSpPr>
        <p:grpSp>
          <p:nvGrpSpPr>
            <p:cNvPr id="20489" name="Group 17"/>
            <p:cNvGrpSpPr>
              <a:grpSpLocks/>
            </p:cNvGrpSpPr>
            <p:nvPr/>
          </p:nvGrpSpPr>
          <p:grpSpPr bwMode="auto">
            <a:xfrm>
              <a:off x="1824" y="2256"/>
              <a:ext cx="1736" cy="432"/>
              <a:chOff x="1864" y="960"/>
              <a:chExt cx="1736" cy="432"/>
            </a:xfrm>
          </p:grpSpPr>
          <p:grpSp>
            <p:nvGrpSpPr>
              <p:cNvPr id="20492" name="Group 18"/>
              <p:cNvGrpSpPr>
                <a:grpSpLocks/>
              </p:cNvGrpSpPr>
              <p:nvPr/>
            </p:nvGrpSpPr>
            <p:grpSpPr bwMode="auto">
              <a:xfrm>
                <a:off x="2208" y="960"/>
                <a:ext cx="1056" cy="432"/>
                <a:chOff x="3360" y="2880"/>
                <a:chExt cx="1056" cy="432"/>
              </a:xfrm>
            </p:grpSpPr>
            <p:sp>
              <p:nvSpPr>
                <p:cNvPr id="20495" name="AutoShape 19"/>
                <p:cNvSpPr>
                  <a:spLocks noChangeArrowheads="1"/>
                </p:cNvSpPr>
                <p:nvPr/>
              </p:nvSpPr>
              <p:spPr bwMode="auto">
                <a:xfrm>
                  <a:off x="3360" y="2880"/>
                  <a:ext cx="1056" cy="432"/>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0496" name="Text Box 20"/>
                <p:cNvSpPr txBox="1">
                  <a:spLocks noChangeArrowheads="1"/>
                </p:cNvSpPr>
                <p:nvPr/>
              </p:nvSpPr>
              <p:spPr bwMode="auto">
                <a:xfrm>
                  <a:off x="3456" y="2976"/>
                  <a:ext cx="912" cy="212"/>
                </a:xfrm>
                <a:prstGeom prst="rect">
                  <a:avLst/>
                </a:prstGeom>
                <a:noFill/>
                <a:ln w="12700" algn="ctr">
                  <a:noFill/>
                  <a:miter lim="800000"/>
                  <a:headEnd/>
                  <a:tailEnd/>
                </a:ln>
              </p:spPr>
              <p:txBody>
                <a:bodyPr>
                  <a:spAutoFit/>
                </a:bodyPr>
                <a:lstStyle/>
                <a:p>
                  <a:r>
                    <a:rPr lang="en-US" sz="1600"/>
                    <a:t>Lam_viec</a:t>
                  </a:r>
                </a:p>
              </p:txBody>
            </p:sp>
          </p:grpSp>
          <p:sp>
            <p:nvSpPr>
              <p:cNvPr id="20493" name="Line 21"/>
              <p:cNvSpPr>
                <a:spLocks noChangeShapeType="1"/>
              </p:cNvSpPr>
              <p:nvPr/>
            </p:nvSpPr>
            <p:spPr bwMode="auto">
              <a:xfrm>
                <a:off x="1864" y="1184"/>
                <a:ext cx="336" cy="0"/>
              </a:xfrm>
              <a:prstGeom prst="line">
                <a:avLst/>
              </a:prstGeom>
              <a:noFill/>
              <a:ln w="12700">
                <a:solidFill>
                  <a:schemeClr val="tx1"/>
                </a:solidFill>
                <a:round/>
                <a:headEnd/>
                <a:tailEnd/>
              </a:ln>
            </p:spPr>
            <p:txBody>
              <a:bodyPr wrap="none" anchor="ctr">
                <a:spAutoFit/>
              </a:bodyPr>
              <a:lstStyle/>
              <a:p>
                <a:endParaRPr lang="vi-VN"/>
              </a:p>
            </p:txBody>
          </p:sp>
          <p:sp>
            <p:nvSpPr>
              <p:cNvPr id="20494" name="Line 22"/>
              <p:cNvSpPr>
                <a:spLocks noChangeShapeType="1"/>
              </p:cNvSpPr>
              <p:nvPr/>
            </p:nvSpPr>
            <p:spPr bwMode="auto">
              <a:xfrm>
                <a:off x="3264" y="1184"/>
                <a:ext cx="336" cy="0"/>
              </a:xfrm>
              <a:prstGeom prst="line">
                <a:avLst/>
              </a:prstGeom>
              <a:noFill/>
              <a:ln w="12700">
                <a:solidFill>
                  <a:schemeClr val="tx1"/>
                </a:solidFill>
                <a:round/>
                <a:headEnd/>
                <a:tailEnd/>
              </a:ln>
            </p:spPr>
            <p:txBody>
              <a:bodyPr wrap="none" anchor="ctr">
                <a:spAutoFit/>
              </a:bodyPr>
              <a:lstStyle/>
              <a:p>
                <a:endParaRPr lang="vi-VN"/>
              </a:p>
            </p:txBody>
          </p:sp>
        </p:grpSp>
        <p:sp>
          <p:nvSpPr>
            <p:cNvPr id="20490" name="Text Box 23"/>
            <p:cNvSpPr txBox="1">
              <a:spLocks noChangeArrowheads="1"/>
            </p:cNvSpPr>
            <p:nvPr/>
          </p:nvSpPr>
          <p:spPr bwMode="auto">
            <a:xfrm>
              <a:off x="816" y="2353"/>
              <a:ext cx="1008" cy="239"/>
            </a:xfrm>
            <a:prstGeom prst="rect">
              <a:avLst/>
            </a:prstGeom>
            <a:noFill/>
            <a:ln w="12700" algn="ctr">
              <a:solidFill>
                <a:schemeClr val="tx1"/>
              </a:solidFill>
              <a:miter lim="800000"/>
              <a:headEnd/>
              <a:tailEnd/>
            </a:ln>
          </p:spPr>
          <p:txBody>
            <a:bodyPr>
              <a:spAutoFit/>
            </a:bodyPr>
            <a:lstStyle/>
            <a:p>
              <a:r>
                <a:rPr lang="en-US"/>
                <a:t>NHANVIEN</a:t>
              </a:r>
            </a:p>
          </p:txBody>
        </p:sp>
        <p:sp>
          <p:nvSpPr>
            <p:cNvPr id="20491" name="Text Box 24"/>
            <p:cNvSpPr txBox="1">
              <a:spLocks noChangeArrowheads="1"/>
            </p:cNvSpPr>
            <p:nvPr/>
          </p:nvSpPr>
          <p:spPr bwMode="auto">
            <a:xfrm>
              <a:off x="3600" y="2353"/>
              <a:ext cx="1008" cy="239"/>
            </a:xfrm>
            <a:prstGeom prst="rect">
              <a:avLst/>
            </a:prstGeom>
            <a:noFill/>
            <a:ln w="12700" algn="ctr">
              <a:solidFill>
                <a:schemeClr val="tx1"/>
              </a:solidFill>
              <a:miter lim="800000"/>
              <a:headEnd/>
              <a:tailEnd/>
            </a:ln>
          </p:spPr>
          <p:txBody>
            <a:bodyPr>
              <a:spAutoFit/>
            </a:bodyPr>
            <a:lstStyle/>
            <a:p>
              <a:r>
                <a:rPr lang="en-US"/>
                <a:t>PHONGBAN</a:t>
              </a:r>
            </a:p>
          </p:txBody>
        </p:sp>
      </p:grpSp>
      <p:sp>
        <p:nvSpPr>
          <p:cNvPr id="28" name="Date Placeholder 27"/>
          <p:cNvSpPr>
            <a:spLocks noGrp="1"/>
          </p:cNvSpPr>
          <p:nvPr>
            <p:ph type="dt" sz="half" idx="10"/>
          </p:nvPr>
        </p:nvSpPr>
        <p:spPr/>
        <p:txBody>
          <a:bodyPr/>
          <a:lstStyle/>
          <a:p>
            <a:pPr>
              <a:defRPr/>
            </a:pPr>
            <a:fld id="{1D2D3022-99E6-48E5-BC8D-1304F6E18682}" type="datetime12">
              <a:rPr lang="vi-VN" altLang="en-US" smtClean="0"/>
              <a:pPr>
                <a:defRPr/>
              </a:pPr>
              <a:t>10:19</a:t>
            </a:fld>
            <a:endParaRPr lang="en-US" altLang="en-US"/>
          </a:p>
        </p:txBody>
      </p:sp>
      <p:sp>
        <p:nvSpPr>
          <p:cNvPr id="29" name="Footer Placeholder 28"/>
          <p:cNvSpPr>
            <a:spLocks noGrp="1"/>
          </p:cNvSpPr>
          <p:nvPr>
            <p:ph type="ftr" sz="quarter" idx="11"/>
          </p:nvPr>
        </p:nvSpPr>
        <p:spPr/>
        <p:txBody>
          <a:bodyPr/>
          <a:lstStyle/>
          <a:p>
            <a:pPr>
              <a:defRPr/>
            </a:pPr>
            <a:r>
              <a:rPr lang="en-US" altLang="en-US" smtClean="0"/>
              <a:t>Khoa CNTT</a:t>
            </a:r>
            <a:endParaRPr lang="en-US" altLang="en-US"/>
          </a:p>
        </p:txBody>
      </p:sp>
      <p:sp>
        <p:nvSpPr>
          <p:cNvPr id="31" name="TextBox 30"/>
          <p:cNvSpPr txBox="1"/>
          <p:nvPr/>
        </p:nvSpPr>
        <p:spPr>
          <a:xfrm>
            <a:off x="3124200" y="2438400"/>
            <a:ext cx="6019800" cy="156966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400" b="1" smtClean="0">
                <a:solidFill>
                  <a:srgbClr val="FFFF00"/>
                </a:solidFill>
              </a:rPr>
              <a:t>Ràng buộc là những quy định để giới hạn số các tổ hợp có thể  của các thực thể tham gia, phản ánh đúng điều kiện của các thực thể  trong thế giới thực</a:t>
            </a:r>
            <a:endParaRPr lang="vi-VN" b="1">
              <a:solidFill>
                <a:srgbClr val="FFFF00"/>
              </a:solidFill>
            </a:endParaRPr>
          </a:p>
        </p:txBody>
      </p:sp>
      <p:pic>
        <p:nvPicPr>
          <p:cNvPr id="32"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295400"/>
            <a:ext cx="8229600" cy="5105400"/>
          </a:xfrm>
        </p:spPr>
        <p:txBody>
          <a:bodyPr/>
          <a:lstStyle/>
          <a:p>
            <a:pPr marL="457200" indent="-457200">
              <a:lnSpc>
                <a:spcPct val="90000"/>
              </a:lnSpc>
              <a:buFont typeface="+mj-lt"/>
              <a:buAutoNum type="arabicPeriod"/>
            </a:pPr>
            <a:r>
              <a:rPr lang="en-US" sz="2000" b="1" smtClean="0"/>
              <a:t>Ràng  buộc tỉ số</a:t>
            </a:r>
            <a:r>
              <a:rPr lang="en-US" sz="2000" smtClean="0"/>
              <a:t>: Xét mối quan hệ nhị phân R (cấp 2) giữa 2 tập thực thể A và B</a:t>
            </a:r>
          </a:p>
          <a:p>
            <a:pPr marL="457200" indent="-457200">
              <a:lnSpc>
                <a:spcPct val="90000"/>
              </a:lnSpc>
              <a:buNone/>
            </a:pPr>
            <a:endParaRPr lang="en-US" sz="2000" smtClean="0"/>
          </a:p>
          <a:p>
            <a:pPr lvl="1">
              <a:lnSpc>
                <a:spcPct val="90000"/>
              </a:lnSpc>
            </a:pPr>
            <a:r>
              <a:rPr lang="en-US" sz="1900" smtClean="0"/>
              <a:t>Một-Nhiều (1:n)</a:t>
            </a:r>
          </a:p>
          <a:p>
            <a:pPr lvl="2">
              <a:lnSpc>
                <a:spcPct val="90000"/>
              </a:lnSpc>
              <a:buFont typeface="Wingdings" pitchFamily="2" charset="2"/>
              <a:buNone/>
            </a:pPr>
            <a:endParaRPr lang="en-US" sz="1600" smtClean="0"/>
          </a:p>
          <a:p>
            <a:pPr lvl="1">
              <a:lnSpc>
                <a:spcPct val="90000"/>
              </a:lnSpc>
            </a:pPr>
            <a:r>
              <a:rPr lang="en-US" sz="1900" smtClean="0"/>
              <a:t>Một-Một (1:1)</a:t>
            </a:r>
          </a:p>
          <a:p>
            <a:pPr lvl="2">
              <a:lnSpc>
                <a:spcPct val="90000"/>
              </a:lnSpc>
              <a:buFont typeface="Wingdings" pitchFamily="2" charset="2"/>
              <a:buNone/>
            </a:pPr>
            <a:endParaRPr lang="en-US" sz="1600" smtClean="0"/>
          </a:p>
          <a:p>
            <a:pPr lvl="1">
              <a:lnSpc>
                <a:spcPct val="90000"/>
              </a:lnSpc>
            </a:pPr>
            <a:r>
              <a:rPr lang="en-US" sz="1900" smtClean="0"/>
              <a:t>Nhiều-Một (n:1)</a:t>
            </a:r>
          </a:p>
          <a:p>
            <a:pPr lvl="2">
              <a:lnSpc>
                <a:spcPct val="90000"/>
              </a:lnSpc>
              <a:buFont typeface="Wingdings" pitchFamily="2" charset="2"/>
              <a:buNone/>
            </a:pPr>
            <a:endParaRPr lang="en-US" sz="1600" smtClean="0"/>
          </a:p>
          <a:p>
            <a:pPr lvl="1">
              <a:lnSpc>
                <a:spcPct val="90000"/>
              </a:lnSpc>
            </a:pPr>
            <a:r>
              <a:rPr lang="en-US" sz="1900" smtClean="0"/>
              <a:t>Nhiều-Nhiều</a:t>
            </a:r>
          </a:p>
          <a:p>
            <a:pPr lvl="1">
              <a:lnSpc>
                <a:spcPct val="90000"/>
              </a:lnSpc>
              <a:buNone/>
            </a:pPr>
            <a:r>
              <a:rPr lang="en-US" sz="1900" smtClean="0"/>
              <a:t>      (n:m) </a:t>
            </a:r>
          </a:p>
          <a:p>
            <a:pPr lvl="2">
              <a:lnSpc>
                <a:spcPct val="90000"/>
              </a:lnSpc>
            </a:pPr>
            <a:endParaRPr lang="en-US" sz="1600" smtClean="0"/>
          </a:p>
        </p:txBody>
      </p:sp>
      <p:sp>
        <p:nvSpPr>
          <p:cNvPr id="47" name="Slide Number Placeholder 5"/>
          <p:cNvSpPr>
            <a:spLocks noGrp="1"/>
          </p:cNvSpPr>
          <p:nvPr>
            <p:ph type="sldNum" sz="quarter" idx="12"/>
          </p:nvPr>
        </p:nvSpPr>
        <p:spPr/>
        <p:txBody>
          <a:bodyPr/>
          <a:lstStyle/>
          <a:p>
            <a:pPr>
              <a:defRPr/>
            </a:pPr>
            <a:fld id="{38349796-7697-46E2-9F78-4653E8D78CB6}" type="slidenum">
              <a:rPr lang="en-US" altLang="en-US"/>
              <a:pPr>
                <a:defRPr/>
              </a:pPr>
              <a:t>23</a:t>
            </a:fld>
            <a:endParaRPr lang="en-US" altLang="en-US"/>
          </a:p>
        </p:txBody>
      </p:sp>
      <p:grpSp>
        <p:nvGrpSpPr>
          <p:cNvPr id="21510" name="Group 55"/>
          <p:cNvGrpSpPr>
            <a:grpSpLocks/>
          </p:cNvGrpSpPr>
          <p:nvPr/>
        </p:nvGrpSpPr>
        <p:grpSpPr bwMode="auto">
          <a:xfrm>
            <a:off x="2895600" y="2667000"/>
            <a:ext cx="3048000" cy="520700"/>
            <a:chOff x="3312" y="2400"/>
            <a:chExt cx="1920" cy="328"/>
          </a:xfrm>
        </p:grpSpPr>
        <p:sp>
          <p:nvSpPr>
            <p:cNvPr id="21542" name="Text Box 35"/>
            <p:cNvSpPr txBox="1">
              <a:spLocks noChangeArrowheads="1"/>
            </p:cNvSpPr>
            <p:nvPr/>
          </p:nvSpPr>
          <p:spPr bwMode="auto">
            <a:xfrm>
              <a:off x="3312" y="2472"/>
              <a:ext cx="336" cy="239"/>
            </a:xfrm>
            <a:prstGeom prst="rect">
              <a:avLst/>
            </a:prstGeom>
            <a:noFill/>
            <a:ln w="12700" algn="ctr">
              <a:solidFill>
                <a:schemeClr val="tx1"/>
              </a:solidFill>
              <a:miter lim="800000"/>
              <a:headEnd/>
              <a:tailEnd/>
            </a:ln>
          </p:spPr>
          <p:txBody>
            <a:bodyPr>
              <a:spAutoFit/>
            </a:bodyPr>
            <a:lstStyle/>
            <a:p>
              <a:r>
                <a:rPr lang="en-US"/>
                <a:t>A</a:t>
              </a:r>
            </a:p>
          </p:txBody>
        </p:sp>
        <p:sp>
          <p:nvSpPr>
            <p:cNvPr id="21543" name="Text Box 36"/>
            <p:cNvSpPr txBox="1">
              <a:spLocks noChangeArrowheads="1"/>
            </p:cNvSpPr>
            <p:nvPr/>
          </p:nvSpPr>
          <p:spPr bwMode="auto">
            <a:xfrm>
              <a:off x="4896" y="2472"/>
              <a:ext cx="336" cy="239"/>
            </a:xfrm>
            <a:prstGeom prst="rect">
              <a:avLst/>
            </a:prstGeom>
            <a:noFill/>
            <a:ln w="12700" algn="ctr">
              <a:solidFill>
                <a:schemeClr val="tx1"/>
              </a:solidFill>
              <a:miter lim="800000"/>
              <a:headEnd/>
              <a:tailEnd/>
            </a:ln>
          </p:spPr>
          <p:txBody>
            <a:bodyPr>
              <a:spAutoFit/>
            </a:bodyPr>
            <a:lstStyle/>
            <a:p>
              <a:r>
                <a:rPr lang="en-US"/>
                <a:t>B</a:t>
              </a:r>
            </a:p>
          </p:txBody>
        </p:sp>
        <p:grpSp>
          <p:nvGrpSpPr>
            <p:cNvPr id="21544" name="Group 37"/>
            <p:cNvGrpSpPr>
              <a:grpSpLocks/>
            </p:cNvGrpSpPr>
            <p:nvPr/>
          </p:nvGrpSpPr>
          <p:grpSpPr bwMode="auto">
            <a:xfrm>
              <a:off x="3888" y="2464"/>
              <a:ext cx="768" cy="264"/>
              <a:chOff x="3888" y="2848"/>
              <a:chExt cx="768" cy="264"/>
            </a:xfrm>
          </p:grpSpPr>
          <p:sp>
            <p:nvSpPr>
              <p:cNvPr id="21549" name="AutoShape 38"/>
              <p:cNvSpPr>
                <a:spLocks noChangeArrowheads="1"/>
              </p:cNvSpPr>
              <p:nvPr/>
            </p:nvSpPr>
            <p:spPr bwMode="auto">
              <a:xfrm>
                <a:off x="3888"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1550" name="Text Box 39"/>
              <p:cNvSpPr txBox="1">
                <a:spLocks noChangeArrowheads="1"/>
              </p:cNvSpPr>
              <p:nvPr/>
            </p:nvSpPr>
            <p:spPr bwMode="auto">
              <a:xfrm>
                <a:off x="3984" y="2880"/>
                <a:ext cx="624" cy="192"/>
              </a:xfrm>
              <a:prstGeom prst="rect">
                <a:avLst/>
              </a:prstGeom>
              <a:noFill/>
              <a:ln w="12700" algn="ctr">
                <a:noFill/>
                <a:miter lim="800000"/>
                <a:headEnd/>
                <a:tailEnd/>
              </a:ln>
            </p:spPr>
            <p:txBody>
              <a:bodyPr>
                <a:spAutoFit/>
              </a:bodyPr>
              <a:lstStyle/>
              <a:p>
                <a:r>
                  <a:rPr lang="en-US" sz="1400" smtClean="0"/>
                  <a:t>R</a:t>
                </a:r>
                <a:endParaRPr lang="en-US" sz="1400"/>
              </a:p>
            </p:txBody>
          </p:sp>
        </p:grpSp>
        <p:sp>
          <p:nvSpPr>
            <p:cNvPr id="21545" name="Line 40"/>
            <p:cNvSpPr>
              <a:spLocks noChangeShapeType="1"/>
            </p:cNvSpPr>
            <p:nvPr/>
          </p:nvSpPr>
          <p:spPr bwMode="auto">
            <a:xfrm>
              <a:off x="3648" y="2592"/>
              <a:ext cx="240" cy="0"/>
            </a:xfrm>
            <a:prstGeom prst="line">
              <a:avLst/>
            </a:prstGeom>
            <a:noFill/>
            <a:ln w="12700">
              <a:solidFill>
                <a:schemeClr val="tx1"/>
              </a:solidFill>
              <a:round/>
              <a:headEnd/>
              <a:tailEnd/>
            </a:ln>
          </p:spPr>
          <p:txBody>
            <a:bodyPr anchor="ctr">
              <a:spAutoFit/>
            </a:bodyPr>
            <a:lstStyle/>
            <a:p>
              <a:endParaRPr lang="vi-VN"/>
            </a:p>
          </p:txBody>
        </p:sp>
        <p:sp>
          <p:nvSpPr>
            <p:cNvPr id="21546" name="Text Box 42"/>
            <p:cNvSpPr txBox="1">
              <a:spLocks noChangeArrowheads="1"/>
            </p:cNvSpPr>
            <p:nvPr/>
          </p:nvSpPr>
          <p:spPr bwMode="auto">
            <a:xfrm>
              <a:off x="4656" y="2400"/>
              <a:ext cx="240" cy="192"/>
            </a:xfrm>
            <a:prstGeom prst="rect">
              <a:avLst/>
            </a:prstGeom>
            <a:noFill/>
            <a:ln w="12700" algn="ctr">
              <a:noFill/>
              <a:miter lim="800000"/>
              <a:headEnd/>
              <a:tailEnd/>
            </a:ln>
          </p:spPr>
          <p:txBody>
            <a:bodyPr>
              <a:spAutoFit/>
            </a:bodyPr>
            <a:lstStyle/>
            <a:p>
              <a:r>
                <a:rPr lang="en-US" sz="1400"/>
                <a:t>1</a:t>
              </a:r>
            </a:p>
          </p:txBody>
        </p:sp>
        <p:sp>
          <p:nvSpPr>
            <p:cNvPr id="21547" name="Text Box 43"/>
            <p:cNvSpPr txBox="1">
              <a:spLocks noChangeArrowheads="1"/>
            </p:cNvSpPr>
            <p:nvPr/>
          </p:nvSpPr>
          <p:spPr bwMode="auto">
            <a:xfrm>
              <a:off x="3648" y="2400"/>
              <a:ext cx="240" cy="192"/>
            </a:xfrm>
            <a:prstGeom prst="rect">
              <a:avLst/>
            </a:prstGeom>
            <a:noFill/>
            <a:ln w="12700" algn="ctr">
              <a:noFill/>
              <a:miter lim="800000"/>
              <a:headEnd/>
              <a:tailEnd/>
            </a:ln>
          </p:spPr>
          <p:txBody>
            <a:bodyPr>
              <a:spAutoFit/>
            </a:bodyPr>
            <a:lstStyle/>
            <a:p>
              <a:r>
                <a:rPr lang="en-US" sz="1400"/>
                <a:t>1</a:t>
              </a:r>
            </a:p>
          </p:txBody>
        </p:sp>
        <p:sp>
          <p:nvSpPr>
            <p:cNvPr id="21548" name="Line 54"/>
            <p:cNvSpPr>
              <a:spLocks noChangeShapeType="1"/>
            </p:cNvSpPr>
            <p:nvPr/>
          </p:nvSpPr>
          <p:spPr bwMode="auto">
            <a:xfrm>
              <a:off x="4656" y="2592"/>
              <a:ext cx="240" cy="0"/>
            </a:xfrm>
            <a:prstGeom prst="line">
              <a:avLst/>
            </a:prstGeom>
            <a:noFill/>
            <a:ln w="12700">
              <a:solidFill>
                <a:schemeClr val="tx1"/>
              </a:solidFill>
              <a:round/>
              <a:headEnd/>
              <a:tailEnd/>
            </a:ln>
          </p:spPr>
          <p:txBody>
            <a:bodyPr anchor="ctr">
              <a:spAutoFit/>
            </a:bodyPr>
            <a:lstStyle/>
            <a:p>
              <a:endParaRPr lang="vi-VN"/>
            </a:p>
          </p:txBody>
        </p:sp>
      </p:grpSp>
      <p:grpSp>
        <p:nvGrpSpPr>
          <p:cNvPr id="21511" name="Group 56"/>
          <p:cNvGrpSpPr>
            <a:grpSpLocks/>
          </p:cNvGrpSpPr>
          <p:nvPr/>
        </p:nvGrpSpPr>
        <p:grpSpPr bwMode="auto">
          <a:xfrm>
            <a:off x="2895600" y="3898900"/>
            <a:ext cx="3048000" cy="520700"/>
            <a:chOff x="3312" y="2400"/>
            <a:chExt cx="1920" cy="328"/>
          </a:xfrm>
        </p:grpSpPr>
        <p:sp>
          <p:nvSpPr>
            <p:cNvPr id="21533" name="Text Box 57"/>
            <p:cNvSpPr txBox="1">
              <a:spLocks noChangeArrowheads="1"/>
            </p:cNvSpPr>
            <p:nvPr/>
          </p:nvSpPr>
          <p:spPr bwMode="auto">
            <a:xfrm>
              <a:off x="3312" y="2472"/>
              <a:ext cx="336" cy="239"/>
            </a:xfrm>
            <a:prstGeom prst="rect">
              <a:avLst/>
            </a:prstGeom>
            <a:noFill/>
            <a:ln w="12700" algn="ctr">
              <a:solidFill>
                <a:schemeClr val="tx1"/>
              </a:solidFill>
              <a:miter lim="800000"/>
              <a:headEnd/>
              <a:tailEnd/>
            </a:ln>
          </p:spPr>
          <p:txBody>
            <a:bodyPr>
              <a:spAutoFit/>
            </a:bodyPr>
            <a:lstStyle/>
            <a:p>
              <a:r>
                <a:rPr lang="en-US"/>
                <a:t>A</a:t>
              </a:r>
            </a:p>
          </p:txBody>
        </p:sp>
        <p:sp>
          <p:nvSpPr>
            <p:cNvPr id="21534" name="Text Box 58"/>
            <p:cNvSpPr txBox="1">
              <a:spLocks noChangeArrowheads="1"/>
            </p:cNvSpPr>
            <p:nvPr/>
          </p:nvSpPr>
          <p:spPr bwMode="auto">
            <a:xfrm>
              <a:off x="4896" y="2472"/>
              <a:ext cx="336" cy="239"/>
            </a:xfrm>
            <a:prstGeom prst="rect">
              <a:avLst/>
            </a:prstGeom>
            <a:noFill/>
            <a:ln w="12700" algn="ctr">
              <a:solidFill>
                <a:schemeClr val="tx1"/>
              </a:solidFill>
              <a:miter lim="800000"/>
              <a:headEnd/>
              <a:tailEnd/>
            </a:ln>
          </p:spPr>
          <p:txBody>
            <a:bodyPr>
              <a:spAutoFit/>
            </a:bodyPr>
            <a:lstStyle/>
            <a:p>
              <a:r>
                <a:rPr lang="en-US"/>
                <a:t>B</a:t>
              </a:r>
            </a:p>
          </p:txBody>
        </p:sp>
        <p:grpSp>
          <p:nvGrpSpPr>
            <p:cNvPr id="21535" name="Group 59"/>
            <p:cNvGrpSpPr>
              <a:grpSpLocks/>
            </p:cNvGrpSpPr>
            <p:nvPr/>
          </p:nvGrpSpPr>
          <p:grpSpPr bwMode="auto">
            <a:xfrm>
              <a:off x="3888" y="2464"/>
              <a:ext cx="768" cy="264"/>
              <a:chOff x="3888" y="2848"/>
              <a:chExt cx="768" cy="264"/>
            </a:xfrm>
          </p:grpSpPr>
          <p:sp>
            <p:nvSpPr>
              <p:cNvPr id="21540" name="AutoShape 60"/>
              <p:cNvSpPr>
                <a:spLocks noChangeArrowheads="1"/>
              </p:cNvSpPr>
              <p:nvPr/>
            </p:nvSpPr>
            <p:spPr bwMode="auto">
              <a:xfrm>
                <a:off x="3888"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1541" name="Text Box 61"/>
              <p:cNvSpPr txBox="1">
                <a:spLocks noChangeArrowheads="1"/>
              </p:cNvSpPr>
              <p:nvPr/>
            </p:nvSpPr>
            <p:spPr bwMode="auto">
              <a:xfrm>
                <a:off x="3984" y="2880"/>
                <a:ext cx="624" cy="192"/>
              </a:xfrm>
              <a:prstGeom prst="rect">
                <a:avLst/>
              </a:prstGeom>
              <a:noFill/>
              <a:ln w="12700" algn="ctr">
                <a:noFill/>
                <a:miter lim="800000"/>
                <a:headEnd/>
                <a:tailEnd/>
              </a:ln>
            </p:spPr>
            <p:txBody>
              <a:bodyPr>
                <a:spAutoFit/>
              </a:bodyPr>
              <a:lstStyle/>
              <a:p>
                <a:r>
                  <a:rPr lang="en-US" sz="1400" smtClean="0"/>
                  <a:t>R</a:t>
                </a:r>
                <a:endParaRPr lang="en-US" sz="1400"/>
              </a:p>
            </p:txBody>
          </p:sp>
        </p:grpSp>
        <p:sp>
          <p:nvSpPr>
            <p:cNvPr id="21536" name="Line 62"/>
            <p:cNvSpPr>
              <a:spLocks noChangeShapeType="1"/>
            </p:cNvSpPr>
            <p:nvPr/>
          </p:nvSpPr>
          <p:spPr bwMode="auto">
            <a:xfrm>
              <a:off x="3648" y="2592"/>
              <a:ext cx="240" cy="0"/>
            </a:xfrm>
            <a:prstGeom prst="line">
              <a:avLst/>
            </a:prstGeom>
            <a:noFill/>
            <a:ln w="12700">
              <a:solidFill>
                <a:schemeClr val="tx1"/>
              </a:solidFill>
              <a:round/>
              <a:headEnd/>
              <a:tailEnd/>
            </a:ln>
          </p:spPr>
          <p:txBody>
            <a:bodyPr anchor="ctr">
              <a:spAutoFit/>
            </a:bodyPr>
            <a:lstStyle/>
            <a:p>
              <a:endParaRPr lang="vi-VN"/>
            </a:p>
          </p:txBody>
        </p:sp>
        <p:sp>
          <p:nvSpPr>
            <p:cNvPr id="21537" name="Text Box 63"/>
            <p:cNvSpPr txBox="1">
              <a:spLocks noChangeArrowheads="1"/>
            </p:cNvSpPr>
            <p:nvPr/>
          </p:nvSpPr>
          <p:spPr bwMode="auto">
            <a:xfrm>
              <a:off x="4656" y="2400"/>
              <a:ext cx="240" cy="192"/>
            </a:xfrm>
            <a:prstGeom prst="rect">
              <a:avLst/>
            </a:prstGeom>
            <a:noFill/>
            <a:ln w="12700" algn="ctr">
              <a:noFill/>
              <a:miter lim="800000"/>
              <a:headEnd/>
              <a:tailEnd/>
            </a:ln>
          </p:spPr>
          <p:txBody>
            <a:bodyPr>
              <a:spAutoFit/>
            </a:bodyPr>
            <a:lstStyle/>
            <a:p>
              <a:r>
                <a:rPr lang="en-US" sz="1400"/>
                <a:t>m</a:t>
              </a:r>
            </a:p>
          </p:txBody>
        </p:sp>
        <p:sp>
          <p:nvSpPr>
            <p:cNvPr id="21538" name="Text Box 64"/>
            <p:cNvSpPr txBox="1">
              <a:spLocks noChangeArrowheads="1"/>
            </p:cNvSpPr>
            <p:nvPr/>
          </p:nvSpPr>
          <p:spPr bwMode="auto">
            <a:xfrm>
              <a:off x="3648" y="2400"/>
              <a:ext cx="240" cy="192"/>
            </a:xfrm>
            <a:prstGeom prst="rect">
              <a:avLst/>
            </a:prstGeom>
            <a:noFill/>
            <a:ln w="12700" algn="ctr">
              <a:noFill/>
              <a:miter lim="800000"/>
              <a:headEnd/>
              <a:tailEnd/>
            </a:ln>
          </p:spPr>
          <p:txBody>
            <a:bodyPr>
              <a:spAutoFit/>
            </a:bodyPr>
            <a:lstStyle/>
            <a:p>
              <a:r>
                <a:rPr lang="en-US" sz="1400"/>
                <a:t>n</a:t>
              </a:r>
            </a:p>
          </p:txBody>
        </p:sp>
        <p:sp>
          <p:nvSpPr>
            <p:cNvPr id="21539" name="Line 65"/>
            <p:cNvSpPr>
              <a:spLocks noChangeShapeType="1"/>
            </p:cNvSpPr>
            <p:nvPr/>
          </p:nvSpPr>
          <p:spPr bwMode="auto">
            <a:xfrm>
              <a:off x="4656" y="2592"/>
              <a:ext cx="240" cy="0"/>
            </a:xfrm>
            <a:prstGeom prst="line">
              <a:avLst/>
            </a:prstGeom>
            <a:noFill/>
            <a:ln w="12700">
              <a:solidFill>
                <a:schemeClr val="tx1"/>
              </a:solidFill>
              <a:round/>
              <a:headEnd/>
              <a:tailEnd/>
            </a:ln>
          </p:spPr>
          <p:txBody>
            <a:bodyPr anchor="ctr">
              <a:spAutoFit/>
            </a:bodyPr>
            <a:lstStyle/>
            <a:p>
              <a:endParaRPr lang="vi-VN"/>
            </a:p>
          </p:txBody>
        </p:sp>
      </p:grpSp>
      <p:grpSp>
        <p:nvGrpSpPr>
          <p:cNvPr id="21512" name="Group 66"/>
          <p:cNvGrpSpPr>
            <a:grpSpLocks/>
          </p:cNvGrpSpPr>
          <p:nvPr/>
        </p:nvGrpSpPr>
        <p:grpSpPr bwMode="auto">
          <a:xfrm>
            <a:off x="2895600" y="2057400"/>
            <a:ext cx="3048000" cy="520700"/>
            <a:chOff x="3312" y="2400"/>
            <a:chExt cx="1920" cy="328"/>
          </a:xfrm>
        </p:grpSpPr>
        <p:sp>
          <p:nvSpPr>
            <p:cNvPr id="21524" name="Text Box 67"/>
            <p:cNvSpPr txBox="1">
              <a:spLocks noChangeArrowheads="1"/>
            </p:cNvSpPr>
            <p:nvPr/>
          </p:nvSpPr>
          <p:spPr bwMode="auto">
            <a:xfrm>
              <a:off x="3312" y="2472"/>
              <a:ext cx="336" cy="239"/>
            </a:xfrm>
            <a:prstGeom prst="rect">
              <a:avLst/>
            </a:prstGeom>
            <a:noFill/>
            <a:ln w="12700" algn="ctr">
              <a:solidFill>
                <a:schemeClr val="tx1"/>
              </a:solidFill>
              <a:miter lim="800000"/>
              <a:headEnd/>
              <a:tailEnd/>
            </a:ln>
          </p:spPr>
          <p:txBody>
            <a:bodyPr>
              <a:spAutoFit/>
            </a:bodyPr>
            <a:lstStyle/>
            <a:p>
              <a:r>
                <a:rPr lang="en-US"/>
                <a:t>A</a:t>
              </a:r>
            </a:p>
          </p:txBody>
        </p:sp>
        <p:sp>
          <p:nvSpPr>
            <p:cNvPr id="21525" name="Text Box 68"/>
            <p:cNvSpPr txBox="1">
              <a:spLocks noChangeArrowheads="1"/>
            </p:cNvSpPr>
            <p:nvPr/>
          </p:nvSpPr>
          <p:spPr bwMode="auto">
            <a:xfrm>
              <a:off x="4896" y="2472"/>
              <a:ext cx="336" cy="239"/>
            </a:xfrm>
            <a:prstGeom prst="rect">
              <a:avLst/>
            </a:prstGeom>
            <a:noFill/>
            <a:ln w="12700" algn="ctr">
              <a:solidFill>
                <a:schemeClr val="tx1"/>
              </a:solidFill>
              <a:miter lim="800000"/>
              <a:headEnd/>
              <a:tailEnd/>
            </a:ln>
          </p:spPr>
          <p:txBody>
            <a:bodyPr>
              <a:spAutoFit/>
            </a:bodyPr>
            <a:lstStyle/>
            <a:p>
              <a:r>
                <a:rPr lang="en-US"/>
                <a:t>B</a:t>
              </a:r>
            </a:p>
          </p:txBody>
        </p:sp>
        <p:grpSp>
          <p:nvGrpSpPr>
            <p:cNvPr id="21526" name="Group 69"/>
            <p:cNvGrpSpPr>
              <a:grpSpLocks/>
            </p:cNvGrpSpPr>
            <p:nvPr/>
          </p:nvGrpSpPr>
          <p:grpSpPr bwMode="auto">
            <a:xfrm>
              <a:off x="3888" y="2464"/>
              <a:ext cx="768" cy="264"/>
              <a:chOff x="3888" y="2848"/>
              <a:chExt cx="768" cy="264"/>
            </a:xfrm>
          </p:grpSpPr>
          <p:sp>
            <p:nvSpPr>
              <p:cNvPr id="21531" name="AutoShape 70"/>
              <p:cNvSpPr>
                <a:spLocks noChangeArrowheads="1"/>
              </p:cNvSpPr>
              <p:nvPr/>
            </p:nvSpPr>
            <p:spPr bwMode="auto">
              <a:xfrm>
                <a:off x="3888"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1532" name="Text Box 71"/>
              <p:cNvSpPr txBox="1">
                <a:spLocks noChangeArrowheads="1"/>
              </p:cNvSpPr>
              <p:nvPr/>
            </p:nvSpPr>
            <p:spPr bwMode="auto">
              <a:xfrm>
                <a:off x="3984" y="2880"/>
                <a:ext cx="624" cy="192"/>
              </a:xfrm>
              <a:prstGeom prst="rect">
                <a:avLst/>
              </a:prstGeom>
              <a:noFill/>
              <a:ln w="12700" algn="ctr">
                <a:noFill/>
                <a:miter lim="800000"/>
                <a:headEnd/>
                <a:tailEnd/>
              </a:ln>
            </p:spPr>
            <p:txBody>
              <a:bodyPr>
                <a:spAutoFit/>
              </a:bodyPr>
              <a:lstStyle/>
              <a:p>
                <a:r>
                  <a:rPr lang="en-US" sz="1400" smtClean="0"/>
                  <a:t>R</a:t>
                </a:r>
                <a:endParaRPr lang="en-US" sz="1400"/>
              </a:p>
            </p:txBody>
          </p:sp>
        </p:grpSp>
        <p:sp>
          <p:nvSpPr>
            <p:cNvPr id="21527" name="Line 72"/>
            <p:cNvSpPr>
              <a:spLocks noChangeShapeType="1"/>
            </p:cNvSpPr>
            <p:nvPr/>
          </p:nvSpPr>
          <p:spPr bwMode="auto">
            <a:xfrm>
              <a:off x="3648" y="2592"/>
              <a:ext cx="240" cy="0"/>
            </a:xfrm>
            <a:prstGeom prst="line">
              <a:avLst/>
            </a:prstGeom>
            <a:noFill/>
            <a:ln w="12700">
              <a:solidFill>
                <a:schemeClr val="tx1"/>
              </a:solidFill>
              <a:round/>
              <a:headEnd/>
              <a:tailEnd/>
            </a:ln>
          </p:spPr>
          <p:txBody>
            <a:bodyPr anchor="ctr">
              <a:spAutoFit/>
            </a:bodyPr>
            <a:lstStyle/>
            <a:p>
              <a:endParaRPr lang="vi-VN"/>
            </a:p>
          </p:txBody>
        </p:sp>
        <p:sp>
          <p:nvSpPr>
            <p:cNvPr id="21528" name="Text Box 73"/>
            <p:cNvSpPr txBox="1">
              <a:spLocks noChangeArrowheads="1"/>
            </p:cNvSpPr>
            <p:nvPr/>
          </p:nvSpPr>
          <p:spPr bwMode="auto">
            <a:xfrm>
              <a:off x="4656" y="2400"/>
              <a:ext cx="240" cy="192"/>
            </a:xfrm>
            <a:prstGeom prst="rect">
              <a:avLst/>
            </a:prstGeom>
            <a:noFill/>
            <a:ln w="12700" algn="ctr">
              <a:noFill/>
              <a:miter lim="800000"/>
              <a:headEnd/>
              <a:tailEnd/>
            </a:ln>
          </p:spPr>
          <p:txBody>
            <a:bodyPr>
              <a:spAutoFit/>
            </a:bodyPr>
            <a:lstStyle/>
            <a:p>
              <a:r>
                <a:rPr lang="en-US" sz="1400"/>
                <a:t>n</a:t>
              </a:r>
            </a:p>
          </p:txBody>
        </p:sp>
        <p:sp>
          <p:nvSpPr>
            <p:cNvPr id="21529" name="Text Box 74"/>
            <p:cNvSpPr txBox="1">
              <a:spLocks noChangeArrowheads="1"/>
            </p:cNvSpPr>
            <p:nvPr/>
          </p:nvSpPr>
          <p:spPr bwMode="auto">
            <a:xfrm>
              <a:off x="3648" y="2400"/>
              <a:ext cx="240" cy="192"/>
            </a:xfrm>
            <a:prstGeom prst="rect">
              <a:avLst/>
            </a:prstGeom>
            <a:noFill/>
            <a:ln w="12700" algn="ctr">
              <a:noFill/>
              <a:miter lim="800000"/>
              <a:headEnd/>
              <a:tailEnd/>
            </a:ln>
          </p:spPr>
          <p:txBody>
            <a:bodyPr>
              <a:spAutoFit/>
            </a:bodyPr>
            <a:lstStyle/>
            <a:p>
              <a:r>
                <a:rPr lang="en-US" sz="1400"/>
                <a:t>1</a:t>
              </a:r>
            </a:p>
          </p:txBody>
        </p:sp>
        <p:sp>
          <p:nvSpPr>
            <p:cNvPr id="21530" name="Line 75"/>
            <p:cNvSpPr>
              <a:spLocks noChangeShapeType="1"/>
            </p:cNvSpPr>
            <p:nvPr/>
          </p:nvSpPr>
          <p:spPr bwMode="auto">
            <a:xfrm>
              <a:off x="4656" y="2592"/>
              <a:ext cx="240" cy="0"/>
            </a:xfrm>
            <a:prstGeom prst="line">
              <a:avLst/>
            </a:prstGeom>
            <a:noFill/>
            <a:ln w="12700">
              <a:solidFill>
                <a:schemeClr val="tx1"/>
              </a:solidFill>
              <a:round/>
              <a:headEnd/>
              <a:tailEnd/>
            </a:ln>
          </p:spPr>
          <p:txBody>
            <a:bodyPr anchor="ctr">
              <a:spAutoFit/>
            </a:bodyPr>
            <a:lstStyle/>
            <a:p>
              <a:endParaRPr lang="vi-VN"/>
            </a:p>
          </p:txBody>
        </p:sp>
      </p:grpSp>
      <p:grpSp>
        <p:nvGrpSpPr>
          <p:cNvPr id="21513" name="Group 76"/>
          <p:cNvGrpSpPr>
            <a:grpSpLocks/>
          </p:cNvGrpSpPr>
          <p:nvPr/>
        </p:nvGrpSpPr>
        <p:grpSpPr bwMode="auto">
          <a:xfrm>
            <a:off x="2895600" y="3289300"/>
            <a:ext cx="3048000" cy="520700"/>
            <a:chOff x="3312" y="2400"/>
            <a:chExt cx="1920" cy="328"/>
          </a:xfrm>
        </p:grpSpPr>
        <p:sp>
          <p:nvSpPr>
            <p:cNvPr id="21515" name="Text Box 77"/>
            <p:cNvSpPr txBox="1">
              <a:spLocks noChangeArrowheads="1"/>
            </p:cNvSpPr>
            <p:nvPr/>
          </p:nvSpPr>
          <p:spPr bwMode="auto">
            <a:xfrm>
              <a:off x="3312" y="2472"/>
              <a:ext cx="336" cy="239"/>
            </a:xfrm>
            <a:prstGeom prst="rect">
              <a:avLst/>
            </a:prstGeom>
            <a:noFill/>
            <a:ln w="12700" algn="ctr">
              <a:solidFill>
                <a:schemeClr val="tx1"/>
              </a:solidFill>
              <a:miter lim="800000"/>
              <a:headEnd/>
              <a:tailEnd/>
            </a:ln>
          </p:spPr>
          <p:txBody>
            <a:bodyPr>
              <a:spAutoFit/>
            </a:bodyPr>
            <a:lstStyle/>
            <a:p>
              <a:r>
                <a:rPr lang="en-US"/>
                <a:t>A</a:t>
              </a:r>
            </a:p>
          </p:txBody>
        </p:sp>
        <p:sp>
          <p:nvSpPr>
            <p:cNvPr id="21516" name="Text Box 78"/>
            <p:cNvSpPr txBox="1">
              <a:spLocks noChangeArrowheads="1"/>
            </p:cNvSpPr>
            <p:nvPr/>
          </p:nvSpPr>
          <p:spPr bwMode="auto">
            <a:xfrm>
              <a:off x="4896" y="2472"/>
              <a:ext cx="336" cy="239"/>
            </a:xfrm>
            <a:prstGeom prst="rect">
              <a:avLst/>
            </a:prstGeom>
            <a:noFill/>
            <a:ln w="12700" algn="ctr">
              <a:solidFill>
                <a:schemeClr val="tx1"/>
              </a:solidFill>
              <a:miter lim="800000"/>
              <a:headEnd/>
              <a:tailEnd/>
            </a:ln>
          </p:spPr>
          <p:txBody>
            <a:bodyPr>
              <a:spAutoFit/>
            </a:bodyPr>
            <a:lstStyle/>
            <a:p>
              <a:r>
                <a:rPr lang="en-US"/>
                <a:t>B</a:t>
              </a:r>
            </a:p>
          </p:txBody>
        </p:sp>
        <p:grpSp>
          <p:nvGrpSpPr>
            <p:cNvPr id="21517" name="Group 79"/>
            <p:cNvGrpSpPr>
              <a:grpSpLocks/>
            </p:cNvGrpSpPr>
            <p:nvPr/>
          </p:nvGrpSpPr>
          <p:grpSpPr bwMode="auto">
            <a:xfrm>
              <a:off x="3888" y="2464"/>
              <a:ext cx="768" cy="264"/>
              <a:chOff x="3888" y="2848"/>
              <a:chExt cx="768" cy="264"/>
            </a:xfrm>
          </p:grpSpPr>
          <p:sp>
            <p:nvSpPr>
              <p:cNvPr id="21522" name="AutoShape 80"/>
              <p:cNvSpPr>
                <a:spLocks noChangeArrowheads="1"/>
              </p:cNvSpPr>
              <p:nvPr/>
            </p:nvSpPr>
            <p:spPr bwMode="auto">
              <a:xfrm>
                <a:off x="3888"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1523" name="Text Box 81"/>
              <p:cNvSpPr txBox="1">
                <a:spLocks noChangeArrowheads="1"/>
              </p:cNvSpPr>
              <p:nvPr/>
            </p:nvSpPr>
            <p:spPr bwMode="auto">
              <a:xfrm>
                <a:off x="3984" y="2880"/>
                <a:ext cx="624" cy="192"/>
              </a:xfrm>
              <a:prstGeom prst="rect">
                <a:avLst/>
              </a:prstGeom>
              <a:noFill/>
              <a:ln w="12700" algn="ctr">
                <a:noFill/>
                <a:miter lim="800000"/>
                <a:headEnd/>
                <a:tailEnd/>
              </a:ln>
            </p:spPr>
            <p:txBody>
              <a:bodyPr>
                <a:spAutoFit/>
              </a:bodyPr>
              <a:lstStyle/>
              <a:p>
                <a:r>
                  <a:rPr lang="en-US" sz="1400" smtClean="0"/>
                  <a:t>R</a:t>
                </a:r>
                <a:endParaRPr lang="en-US" sz="1400"/>
              </a:p>
            </p:txBody>
          </p:sp>
        </p:grpSp>
        <p:sp>
          <p:nvSpPr>
            <p:cNvPr id="21518" name="Line 82"/>
            <p:cNvSpPr>
              <a:spLocks noChangeShapeType="1"/>
            </p:cNvSpPr>
            <p:nvPr/>
          </p:nvSpPr>
          <p:spPr bwMode="auto">
            <a:xfrm>
              <a:off x="3648" y="2592"/>
              <a:ext cx="240" cy="0"/>
            </a:xfrm>
            <a:prstGeom prst="line">
              <a:avLst/>
            </a:prstGeom>
            <a:noFill/>
            <a:ln w="12700">
              <a:solidFill>
                <a:schemeClr val="tx1"/>
              </a:solidFill>
              <a:round/>
              <a:headEnd/>
              <a:tailEnd/>
            </a:ln>
          </p:spPr>
          <p:txBody>
            <a:bodyPr anchor="ctr">
              <a:spAutoFit/>
            </a:bodyPr>
            <a:lstStyle/>
            <a:p>
              <a:endParaRPr lang="vi-VN"/>
            </a:p>
          </p:txBody>
        </p:sp>
        <p:sp>
          <p:nvSpPr>
            <p:cNvPr id="21519" name="Text Box 83"/>
            <p:cNvSpPr txBox="1">
              <a:spLocks noChangeArrowheads="1"/>
            </p:cNvSpPr>
            <p:nvPr/>
          </p:nvSpPr>
          <p:spPr bwMode="auto">
            <a:xfrm>
              <a:off x="4656" y="2400"/>
              <a:ext cx="240" cy="192"/>
            </a:xfrm>
            <a:prstGeom prst="rect">
              <a:avLst/>
            </a:prstGeom>
            <a:noFill/>
            <a:ln w="12700" algn="ctr">
              <a:noFill/>
              <a:miter lim="800000"/>
              <a:headEnd/>
              <a:tailEnd/>
            </a:ln>
          </p:spPr>
          <p:txBody>
            <a:bodyPr>
              <a:spAutoFit/>
            </a:bodyPr>
            <a:lstStyle/>
            <a:p>
              <a:r>
                <a:rPr lang="en-US" sz="1400"/>
                <a:t>1</a:t>
              </a:r>
            </a:p>
          </p:txBody>
        </p:sp>
        <p:sp>
          <p:nvSpPr>
            <p:cNvPr id="21520" name="Text Box 84"/>
            <p:cNvSpPr txBox="1">
              <a:spLocks noChangeArrowheads="1"/>
            </p:cNvSpPr>
            <p:nvPr/>
          </p:nvSpPr>
          <p:spPr bwMode="auto">
            <a:xfrm>
              <a:off x="3648" y="2400"/>
              <a:ext cx="240" cy="192"/>
            </a:xfrm>
            <a:prstGeom prst="rect">
              <a:avLst/>
            </a:prstGeom>
            <a:noFill/>
            <a:ln w="12700" algn="ctr">
              <a:noFill/>
              <a:miter lim="800000"/>
              <a:headEnd/>
              <a:tailEnd/>
            </a:ln>
          </p:spPr>
          <p:txBody>
            <a:bodyPr>
              <a:spAutoFit/>
            </a:bodyPr>
            <a:lstStyle/>
            <a:p>
              <a:r>
                <a:rPr lang="en-US" sz="1400"/>
                <a:t>n</a:t>
              </a:r>
            </a:p>
          </p:txBody>
        </p:sp>
        <p:sp>
          <p:nvSpPr>
            <p:cNvPr id="21521" name="Line 85"/>
            <p:cNvSpPr>
              <a:spLocks noChangeShapeType="1"/>
            </p:cNvSpPr>
            <p:nvPr/>
          </p:nvSpPr>
          <p:spPr bwMode="auto">
            <a:xfrm>
              <a:off x="4656" y="2592"/>
              <a:ext cx="240" cy="0"/>
            </a:xfrm>
            <a:prstGeom prst="line">
              <a:avLst/>
            </a:prstGeom>
            <a:noFill/>
            <a:ln w="12700">
              <a:solidFill>
                <a:schemeClr val="tx1"/>
              </a:solidFill>
              <a:round/>
              <a:headEnd/>
              <a:tailEnd/>
            </a:ln>
          </p:spPr>
          <p:txBody>
            <a:bodyPr anchor="ctr">
              <a:spAutoFit/>
            </a:bodyPr>
            <a:lstStyle/>
            <a:p>
              <a:endParaRPr lang="vi-VN"/>
            </a:p>
          </p:txBody>
        </p:sp>
      </p:grpSp>
      <p:pic>
        <p:nvPicPr>
          <p:cNvPr id="21514" name="Picture 86"/>
          <p:cNvPicPr>
            <a:picLocks noChangeAspect="1" noChangeArrowheads="1"/>
          </p:cNvPicPr>
          <p:nvPr/>
        </p:nvPicPr>
        <p:blipFill>
          <a:blip r:embed="rId3" cstate="print"/>
          <a:srcRect/>
          <a:stretch>
            <a:fillRect/>
          </a:stretch>
        </p:blipFill>
        <p:spPr bwMode="auto">
          <a:xfrm>
            <a:off x="2209800" y="4572000"/>
            <a:ext cx="4343400" cy="1911350"/>
          </a:xfrm>
          <a:prstGeom prst="rect">
            <a:avLst/>
          </a:prstGeom>
          <a:noFill/>
          <a:ln w="12700" algn="ctr">
            <a:noFill/>
            <a:miter lim="800000"/>
            <a:headEnd/>
            <a:tailEnd/>
          </a:ln>
        </p:spPr>
      </p:pic>
      <p:sp>
        <p:nvSpPr>
          <p:cNvPr id="48" name="Date Placeholder 47"/>
          <p:cNvSpPr>
            <a:spLocks noGrp="1"/>
          </p:cNvSpPr>
          <p:nvPr>
            <p:ph type="dt" sz="half" idx="10"/>
          </p:nvPr>
        </p:nvSpPr>
        <p:spPr/>
        <p:txBody>
          <a:bodyPr/>
          <a:lstStyle/>
          <a:p>
            <a:pPr>
              <a:defRPr/>
            </a:pPr>
            <a:fld id="{6BC7C7BC-A2E2-48DD-98A9-0B12D2B5DF43}" type="datetime12">
              <a:rPr lang="vi-VN" altLang="en-US" smtClean="0"/>
              <a:pPr>
                <a:defRPr/>
              </a:pPr>
              <a:t>10:19</a:t>
            </a:fld>
            <a:endParaRPr lang="en-US" altLang="en-US"/>
          </a:p>
        </p:txBody>
      </p:sp>
      <p:sp>
        <p:nvSpPr>
          <p:cNvPr id="49" name="Footer Placeholder 48"/>
          <p:cNvSpPr>
            <a:spLocks noGrp="1"/>
          </p:cNvSpPr>
          <p:nvPr>
            <p:ph type="ftr" sz="quarter" idx="11"/>
          </p:nvPr>
        </p:nvSpPr>
        <p:spPr/>
        <p:txBody>
          <a:bodyPr/>
          <a:lstStyle/>
          <a:p>
            <a:pPr>
              <a:defRPr/>
            </a:pPr>
            <a:r>
              <a:rPr lang="en-US" altLang="en-US" smtClean="0"/>
              <a:t>Khoa CNTT</a:t>
            </a:r>
            <a:endParaRPr lang="en-US" altLang="en-US"/>
          </a:p>
        </p:txBody>
      </p:sp>
      <p:pic>
        <p:nvPicPr>
          <p:cNvPr id="50" name="Picture 3"/>
          <p:cNvPicPr>
            <a:picLocks noChangeAspect="1" noChangeArrowheads="1"/>
          </p:cNvPicPr>
          <p:nvPr/>
        </p:nvPicPr>
        <p:blipFill>
          <a:blip r:embed="rId4" cstate="print"/>
          <a:srcRect/>
          <a:stretch>
            <a:fillRect/>
          </a:stretch>
        </p:blipFill>
        <p:spPr bwMode="auto">
          <a:xfrm>
            <a:off x="0" y="990600"/>
            <a:ext cx="9144000" cy="45719"/>
          </a:xfrm>
          <a:prstGeom prst="rect">
            <a:avLst/>
          </a:prstGeom>
          <a:noFill/>
        </p:spPr>
      </p:pic>
      <p:sp>
        <p:nvSpPr>
          <p:cNvPr id="53"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sp>
        <p:nvSpPr>
          <p:cNvPr id="51" name="TextBox 50"/>
          <p:cNvSpPr txBox="1"/>
          <p:nvPr/>
        </p:nvSpPr>
        <p:spPr>
          <a:xfrm>
            <a:off x="4724400" y="4841815"/>
            <a:ext cx="4114800"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dirty="0" smtClean="0">
                <a:solidFill>
                  <a:srgbClr val="FFFF00"/>
                </a:solidFill>
              </a:rPr>
              <a:t>Ràng buộc tỉ số lực lượng phản ánh số các thể hiện  liên kết  mà một thực thể có  thể tham gia</a:t>
            </a:r>
            <a:endParaRPr lang="vi-VN" b="1"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in)">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295400"/>
            <a:ext cx="8229600" cy="5105400"/>
          </a:xfrm>
        </p:spPr>
        <p:txBody>
          <a:bodyPr/>
          <a:lstStyle/>
          <a:p>
            <a:pPr marL="457200" indent="-457200">
              <a:lnSpc>
                <a:spcPct val="90000"/>
              </a:lnSpc>
              <a:buFont typeface="+mj-lt"/>
              <a:buAutoNum type="arabicPeriod"/>
            </a:pPr>
            <a:r>
              <a:rPr lang="en-US" sz="2000" b="1" smtClean="0"/>
              <a:t>Ràng  buộc tỉ số</a:t>
            </a:r>
            <a:r>
              <a:rPr lang="en-US" sz="2000" smtClean="0"/>
              <a:t>: ví dụ</a:t>
            </a:r>
            <a:endParaRPr lang="en-US" sz="1600" smtClean="0"/>
          </a:p>
        </p:txBody>
      </p:sp>
      <p:sp>
        <p:nvSpPr>
          <p:cNvPr id="47" name="Slide Number Placeholder 5"/>
          <p:cNvSpPr>
            <a:spLocks noGrp="1"/>
          </p:cNvSpPr>
          <p:nvPr>
            <p:ph type="sldNum" sz="quarter" idx="12"/>
          </p:nvPr>
        </p:nvSpPr>
        <p:spPr/>
        <p:txBody>
          <a:bodyPr/>
          <a:lstStyle/>
          <a:p>
            <a:pPr>
              <a:defRPr/>
            </a:pPr>
            <a:fld id="{38349796-7697-46E2-9F78-4653E8D78CB6}" type="slidenum">
              <a:rPr lang="en-US" altLang="en-US"/>
              <a:pPr>
                <a:defRPr/>
              </a:pPr>
              <a:t>24</a:t>
            </a:fld>
            <a:endParaRPr lang="en-US" altLang="en-US"/>
          </a:p>
        </p:txBody>
      </p:sp>
      <p:grpSp>
        <p:nvGrpSpPr>
          <p:cNvPr id="2" name="Group 55"/>
          <p:cNvGrpSpPr>
            <a:grpSpLocks/>
          </p:cNvGrpSpPr>
          <p:nvPr/>
        </p:nvGrpSpPr>
        <p:grpSpPr bwMode="auto">
          <a:xfrm>
            <a:off x="1447800" y="2640912"/>
            <a:ext cx="6776114" cy="733604"/>
            <a:chOff x="2400" y="2385"/>
            <a:chExt cx="3857" cy="422"/>
          </a:xfrm>
        </p:grpSpPr>
        <p:sp>
          <p:nvSpPr>
            <p:cNvPr id="21542" name="Text Box 35"/>
            <p:cNvSpPr txBox="1">
              <a:spLocks noChangeArrowheads="1"/>
            </p:cNvSpPr>
            <p:nvPr/>
          </p:nvSpPr>
          <p:spPr bwMode="auto">
            <a:xfrm>
              <a:off x="2400" y="2472"/>
              <a:ext cx="1248" cy="233"/>
            </a:xfrm>
            <a:prstGeom prst="rect">
              <a:avLst/>
            </a:prstGeom>
            <a:noFill/>
            <a:ln w="12700" algn="ctr">
              <a:solidFill>
                <a:schemeClr val="tx1"/>
              </a:solidFill>
              <a:miter lim="800000"/>
              <a:headEnd/>
              <a:tailEnd/>
            </a:ln>
          </p:spPr>
          <p:txBody>
            <a:bodyPr wrap="square">
              <a:spAutoFit/>
            </a:bodyPr>
            <a:lstStyle/>
            <a:p>
              <a:r>
                <a:rPr lang="en-US" smtClean="0"/>
                <a:t>NHANVIEN</a:t>
              </a:r>
              <a:endParaRPr lang="en-US"/>
            </a:p>
          </p:txBody>
        </p:sp>
        <p:sp>
          <p:nvSpPr>
            <p:cNvPr id="21543" name="Text Box 36"/>
            <p:cNvSpPr txBox="1">
              <a:spLocks noChangeArrowheads="1"/>
            </p:cNvSpPr>
            <p:nvPr/>
          </p:nvSpPr>
          <p:spPr bwMode="auto">
            <a:xfrm>
              <a:off x="5153" y="2472"/>
              <a:ext cx="1104" cy="233"/>
            </a:xfrm>
            <a:prstGeom prst="rect">
              <a:avLst/>
            </a:prstGeom>
            <a:noFill/>
            <a:ln w="12700" algn="ctr">
              <a:solidFill>
                <a:schemeClr val="tx1"/>
              </a:solidFill>
              <a:miter lim="800000"/>
              <a:headEnd/>
              <a:tailEnd/>
            </a:ln>
          </p:spPr>
          <p:txBody>
            <a:bodyPr wrap="square">
              <a:spAutoFit/>
            </a:bodyPr>
            <a:lstStyle/>
            <a:p>
              <a:r>
                <a:rPr lang="en-US" smtClean="0"/>
                <a:t>DONVI</a:t>
              </a:r>
              <a:endParaRPr lang="en-US"/>
            </a:p>
          </p:txBody>
        </p:sp>
        <p:grpSp>
          <p:nvGrpSpPr>
            <p:cNvPr id="3" name="Group 37"/>
            <p:cNvGrpSpPr>
              <a:grpSpLocks/>
            </p:cNvGrpSpPr>
            <p:nvPr/>
          </p:nvGrpSpPr>
          <p:grpSpPr bwMode="auto">
            <a:xfrm>
              <a:off x="3890" y="2385"/>
              <a:ext cx="995" cy="422"/>
              <a:chOff x="3890" y="2769"/>
              <a:chExt cx="995" cy="422"/>
            </a:xfrm>
          </p:grpSpPr>
          <p:sp>
            <p:nvSpPr>
              <p:cNvPr id="21549" name="AutoShape 38"/>
              <p:cNvSpPr>
                <a:spLocks noChangeArrowheads="1"/>
              </p:cNvSpPr>
              <p:nvPr/>
            </p:nvSpPr>
            <p:spPr bwMode="auto">
              <a:xfrm>
                <a:off x="3890" y="2769"/>
                <a:ext cx="995" cy="422"/>
              </a:xfrm>
              <a:prstGeom prst="flowChartDecision">
                <a:avLst/>
              </a:prstGeom>
              <a:noFill/>
              <a:ln w="12700" algn="ctr">
                <a:solidFill>
                  <a:schemeClr val="tx1"/>
                </a:solidFill>
                <a:miter lim="800000"/>
                <a:headEnd/>
                <a:tailEnd/>
              </a:ln>
            </p:spPr>
            <p:txBody>
              <a:bodyPr wrap="square" anchor="ctr">
                <a:spAutoFit/>
              </a:bodyPr>
              <a:lstStyle/>
              <a:p>
                <a:endParaRPr lang="vi-VN"/>
              </a:p>
            </p:txBody>
          </p:sp>
          <p:sp>
            <p:nvSpPr>
              <p:cNvPr id="21550" name="Text Box 39"/>
              <p:cNvSpPr txBox="1">
                <a:spLocks noChangeArrowheads="1"/>
              </p:cNvSpPr>
              <p:nvPr/>
            </p:nvSpPr>
            <p:spPr bwMode="auto">
              <a:xfrm>
                <a:off x="3984" y="2880"/>
                <a:ext cx="802" cy="177"/>
              </a:xfrm>
              <a:prstGeom prst="rect">
                <a:avLst/>
              </a:prstGeom>
              <a:noFill/>
              <a:ln w="12700" algn="ctr">
                <a:noFill/>
                <a:miter lim="800000"/>
                <a:headEnd/>
                <a:tailEnd/>
              </a:ln>
            </p:spPr>
            <p:txBody>
              <a:bodyPr wrap="square">
                <a:spAutoFit/>
              </a:bodyPr>
              <a:lstStyle/>
              <a:p>
                <a:r>
                  <a:rPr lang="en-US" sz="1400" smtClean="0"/>
                  <a:t>Lam_viec _tai</a:t>
                </a:r>
                <a:endParaRPr lang="en-US" sz="1400"/>
              </a:p>
            </p:txBody>
          </p:sp>
        </p:grpSp>
        <p:sp>
          <p:nvSpPr>
            <p:cNvPr id="21545" name="Line 40"/>
            <p:cNvSpPr>
              <a:spLocks noChangeShapeType="1"/>
            </p:cNvSpPr>
            <p:nvPr/>
          </p:nvSpPr>
          <p:spPr bwMode="auto">
            <a:xfrm>
              <a:off x="3648" y="2592"/>
              <a:ext cx="240" cy="0"/>
            </a:xfrm>
            <a:prstGeom prst="line">
              <a:avLst/>
            </a:prstGeom>
            <a:noFill/>
            <a:ln w="12700">
              <a:solidFill>
                <a:schemeClr val="tx1"/>
              </a:solidFill>
              <a:round/>
              <a:headEnd/>
              <a:tailEnd/>
            </a:ln>
          </p:spPr>
          <p:txBody>
            <a:bodyPr anchor="ctr">
              <a:spAutoFit/>
            </a:bodyPr>
            <a:lstStyle/>
            <a:p>
              <a:endParaRPr lang="vi-VN"/>
            </a:p>
          </p:txBody>
        </p:sp>
        <p:sp>
          <p:nvSpPr>
            <p:cNvPr id="21548" name="Line 54"/>
            <p:cNvSpPr>
              <a:spLocks noChangeShapeType="1"/>
            </p:cNvSpPr>
            <p:nvPr/>
          </p:nvSpPr>
          <p:spPr bwMode="auto">
            <a:xfrm>
              <a:off x="4883" y="2592"/>
              <a:ext cx="240" cy="0"/>
            </a:xfrm>
            <a:prstGeom prst="line">
              <a:avLst/>
            </a:prstGeom>
            <a:noFill/>
            <a:ln w="12700">
              <a:solidFill>
                <a:schemeClr val="tx1"/>
              </a:solidFill>
              <a:round/>
              <a:headEnd/>
              <a:tailEnd/>
            </a:ln>
          </p:spPr>
          <p:txBody>
            <a:bodyPr anchor="ctr">
              <a:spAutoFit/>
            </a:bodyPr>
            <a:lstStyle/>
            <a:p>
              <a:endParaRPr lang="vi-VN"/>
            </a:p>
          </p:txBody>
        </p:sp>
      </p:grpSp>
      <p:grpSp>
        <p:nvGrpSpPr>
          <p:cNvPr id="6" name="Group 66"/>
          <p:cNvGrpSpPr>
            <a:grpSpLocks/>
          </p:cNvGrpSpPr>
          <p:nvPr/>
        </p:nvGrpSpPr>
        <p:grpSpPr bwMode="auto">
          <a:xfrm>
            <a:off x="1447469" y="1930404"/>
            <a:ext cx="6858331" cy="419101"/>
            <a:chOff x="2361" y="2464"/>
            <a:chExt cx="3495" cy="264"/>
          </a:xfrm>
        </p:grpSpPr>
        <p:sp>
          <p:nvSpPr>
            <p:cNvPr id="21524" name="Text Box 67"/>
            <p:cNvSpPr txBox="1">
              <a:spLocks noChangeArrowheads="1"/>
            </p:cNvSpPr>
            <p:nvPr/>
          </p:nvSpPr>
          <p:spPr bwMode="auto">
            <a:xfrm>
              <a:off x="2361" y="2472"/>
              <a:ext cx="1087" cy="233"/>
            </a:xfrm>
            <a:prstGeom prst="rect">
              <a:avLst/>
            </a:prstGeom>
            <a:noFill/>
            <a:ln w="12700" algn="ctr">
              <a:solidFill>
                <a:schemeClr val="tx1"/>
              </a:solidFill>
              <a:miter lim="800000"/>
              <a:headEnd/>
              <a:tailEnd/>
            </a:ln>
          </p:spPr>
          <p:txBody>
            <a:bodyPr wrap="square">
              <a:spAutoFit/>
            </a:bodyPr>
            <a:lstStyle/>
            <a:p>
              <a:r>
                <a:rPr lang="en-US" smtClean="0"/>
                <a:t>NHANVIEN</a:t>
              </a:r>
              <a:endParaRPr lang="en-US"/>
            </a:p>
          </p:txBody>
        </p:sp>
        <p:sp>
          <p:nvSpPr>
            <p:cNvPr id="21525" name="Text Box 68"/>
            <p:cNvSpPr txBox="1">
              <a:spLocks noChangeArrowheads="1"/>
            </p:cNvSpPr>
            <p:nvPr/>
          </p:nvSpPr>
          <p:spPr bwMode="auto">
            <a:xfrm>
              <a:off x="4896" y="2472"/>
              <a:ext cx="960" cy="233"/>
            </a:xfrm>
            <a:prstGeom prst="rect">
              <a:avLst/>
            </a:prstGeom>
            <a:noFill/>
            <a:ln w="12700" algn="ctr">
              <a:solidFill>
                <a:schemeClr val="tx1"/>
              </a:solidFill>
              <a:miter lim="800000"/>
              <a:headEnd/>
              <a:tailEnd/>
            </a:ln>
          </p:spPr>
          <p:txBody>
            <a:bodyPr wrap="square">
              <a:spAutoFit/>
            </a:bodyPr>
            <a:lstStyle/>
            <a:p>
              <a:r>
                <a:rPr lang="en-US" smtClean="0"/>
                <a:t>DONVI</a:t>
              </a:r>
              <a:endParaRPr lang="en-US"/>
            </a:p>
          </p:txBody>
        </p:sp>
        <p:grpSp>
          <p:nvGrpSpPr>
            <p:cNvPr id="7" name="Group 69"/>
            <p:cNvGrpSpPr>
              <a:grpSpLocks/>
            </p:cNvGrpSpPr>
            <p:nvPr/>
          </p:nvGrpSpPr>
          <p:grpSpPr bwMode="auto">
            <a:xfrm>
              <a:off x="3855" y="2464"/>
              <a:ext cx="768" cy="264"/>
              <a:chOff x="3855" y="2848"/>
              <a:chExt cx="768" cy="264"/>
            </a:xfrm>
          </p:grpSpPr>
          <p:sp>
            <p:nvSpPr>
              <p:cNvPr id="21531" name="AutoShape 70"/>
              <p:cNvSpPr>
                <a:spLocks noChangeArrowheads="1"/>
              </p:cNvSpPr>
              <p:nvPr/>
            </p:nvSpPr>
            <p:spPr bwMode="auto">
              <a:xfrm>
                <a:off x="3855"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1532" name="Text Box 71"/>
              <p:cNvSpPr txBox="1">
                <a:spLocks noChangeArrowheads="1"/>
              </p:cNvSpPr>
              <p:nvPr/>
            </p:nvSpPr>
            <p:spPr bwMode="auto">
              <a:xfrm>
                <a:off x="3876" y="2880"/>
                <a:ext cx="732" cy="194"/>
              </a:xfrm>
              <a:prstGeom prst="rect">
                <a:avLst/>
              </a:prstGeom>
              <a:noFill/>
              <a:ln w="12700" algn="ctr">
                <a:noFill/>
                <a:miter lim="800000"/>
                <a:headEnd/>
                <a:tailEnd/>
              </a:ln>
            </p:spPr>
            <p:txBody>
              <a:bodyPr wrap="square">
                <a:spAutoFit/>
              </a:bodyPr>
              <a:lstStyle/>
              <a:p>
                <a:r>
                  <a:rPr lang="en-US" sz="1400" smtClean="0"/>
                  <a:t>Quan_ly</a:t>
                </a:r>
                <a:endParaRPr lang="en-US" sz="1400"/>
              </a:p>
            </p:txBody>
          </p:sp>
        </p:grpSp>
        <p:sp>
          <p:nvSpPr>
            <p:cNvPr id="21530" name="Line 75"/>
            <p:cNvSpPr>
              <a:spLocks noChangeShapeType="1"/>
            </p:cNvSpPr>
            <p:nvPr/>
          </p:nvSpPr>
          <p:spPr bwMode="auto">
            <a:xfrm>
              <a:off x="4656" y="2592"/>
              <a:ext cx="240" cy="0"/>
            </a:xfrm>
            <a:prstGeom prst="line">
              <a:avLst/>
            </a:prstGeom>
            <a:noFill/>
            <a:ln w="12700">
              <a:solidFill>
                <a:schemeClr val="tx1"/>
              </a:solidFill>
              <a:round/>
              <a:headEnd/>
              <a:tailEnd/>
            </a:ln>
          </p:spPr>
          <p:txBody>
            <a:bodyPr anchor="ctr">
              <a:spAutoFit/>
            </a:bodyPr>
            <a:lstStyle/>
            <a:p>
              <a:endParaRPr lang="vi-VN"/>
            </a:p>
          </p:txBody>
        </p:sp>
      </p:grpSp>
      <p:grpSp>
        <p:nvGrpSpPr>
          <p:cNvPr id="8" name="Group 76"/>
          <p:cNvGrpSpPr>
            <a:grpSpLocks/>
          </p:cNvGrpSpPr>
          <p:nvPr/>
        </p:nvGrpSpPr>
        <p:grpSpPr bwMode="auto">
          <a:xfrm>
            <a:off x="1447800" y="3902077"/>
            <a:ext cx="6781800" cy="733426"/>
            <a:chOff x="2400" y="2362"/>
            <a:chExt cx="4272" cy="462"/>
          </a:xfrm>
        </p:grpSpPr>
        <p:sp>
          <p:nvSpPr>
            <p:cNvPr id="21515" name="Text Box 77"/>
            <p:cNvSpPr txBox="1">
              <a:spLocks noChangeArrowheads="1"/>
            </p:cNvSpPr>
            <p:nvPr/>
          </p:nvSpPr>
          <p:spPr bwMode="auto">
            <a:xfrm>
              <a:off x="2400" y="2467"/>
              <a:ext cx="1344" cy="233"/>
            </a:xfrm>
            <a:prstGeom prst="rect">
              <a:avLst/>
            </a:prstGeom>
            <a:noFill/>
            <a:ln w="12700" algn="ctr">
              <a:solidFill>
                <a:schemeClr val="tx1"/>
              </a:solidFill>
              <a:miter lim="800000"/>
              <a:headEnd/>
              <a:tailEnd/>
            </a:ln>
          </p:spPr>
          <p:txBody>
            <a:bodyPr wrap="square">
              <a:spAutoFit/>
            </a:bodyPr>
            <a:lstStyle/>
            <a:p>
              <a:r>
                <a:rPr lang="en-US" smtClean="0"/>
                <a:t>NHANVIEN</a:t>
              </a:r>
              <a:endParaRPr lang="en-US"/>
            </a:p>
          </p:txBody>
        </p:sp>
        <p:sp>
          <p:nvSpPr>
            <p:cNvPr id="21516" name="Text Box 78"/>
            <p:cNvSpPr txBox="1">
              <a:spLocks noChangeArrowheads="1"/>
            </p:cNvSpPr>
            <p:nvPr/>
          </p:nvSpPr>
          <p:spPr bwMode="auto">
            <a:xfrm>
              <a:off x="5424" y="2472"/>
              <a:ext cx="1248" cy="233"/>
            </a:xfrm>
            <a:prstGeom prst="rect">
              <a:avLst/>
            </a:prstGeom>
            <a:noFill/>
            <a:ln w="12700" algn="ctr">
              <a:solidFill>
                <a:schemeClr val="tx1"/>
              </a:solidFill>
              <a:miter lim="800000"/>
              <a:headEnd/>
              <a:tailEnd/>
            </a:ln>
          </p:spPr>
          <p:txBody>
            <a:bodyPr wrap="square">
              <a:spAutoFit/>
            </a:bodyPr>
            <a:lstStyle/>
            <a:p>
              <a:r>
                <a:rPr lang="en-US" smtClean="0"/>
                <a:t>DUAN</a:t>
              </a:r>
              <a:endParaRPr lang="en-US"/>
            </a:p>
          </p:txBody>
        </p:sp>
        <p:grpSp>
          <p:nvGrpSpPr>
            <p:cNvPr id="9" name="Group 79"/>
            <p:cNvGrpSpPr>
              <a:grpSpLocks/>
            </p:cNvGrpSpPr>
            <p:nvPr/>
          </p:nvGrpSpPr>
          <p:grpSpPr bwMode="auto">
            <a:xfrm>
              <a:off x="4083" y="2362"/>
              <a:ext cx="1008" cy="462"/>
              <a:chOff x="4083" y="2746"/>
              <a:chExt cx="1008" cy="462"/>
            </a:xfrm>
          </p:grpSpPr>
          <p:sp>
            <p:nvSpPr>
              <p:cNvPr id="21522" name="AutoShape 80"/>
              <p:cNvSpPr>
                <a:spLocks noChangeArrowheads="1"/>
              </p:cNvSpPr>
              <p:nvPr/>
            </p:nvSpPr>
            <p:spPr bwMode="auto">
              <a:xfrm>
                <a:off x="4083" y="2746"/>
                <a:ext cx="1008" cy="462"/>
              </a:xfrm>
              <a:prstGeom prst="flowChartDecision">
                <a:avLst/>
              </a:prstGeom>
              <a:noFill/>
              <a:ln w="12700" algn="ctr">
                <a:solidFill>
                  <a:schemeClr val="tx1"/>
                </a:solidFill>
                <a:miter lim="800000"/>
                <a:headEnd/>
                <a:tailEnd/>
              </a:ln>
            </p:spPr>
            <p:txBody>
              <a:bodyPr wrap="square" anchor="ctr">
                <a:spAutoFit/>
              </a:bodyPr>
              <a:lstStyle/>
              <a:p>
                <a:endParaRPr lang="vi-VN"/>
              </a:p>
            </p:txBody>
          </p:sp>
          <p:sp>
            <p:nvSpPr>
              <p:cNvPr id="21523" name="Text Box 81"/>
              <p:cNvSpPr txBox="1">
                <a:spLocks noChangeArrowheads="1"/>
              </p:cNvSpPr>
              <p:nvPr/>
            </p:nvSpPr>
            <p:spPr bwMode="auto">
              <a:xfrm>
                <a:off x="4176" y="2878"/>
                <a:ext cx="864" cy="194"/>
              </a:xfrm>
              <a:prstGeom prst="rect">
                <a:avLst/>
              </a:prstGeom>
              <a:noFill/>
              <a:ln w="12700" algn="ctr">
                <a:noFill/>
                <a:miter lim="800000"/>
                <a:headEnd/>
                <a:tailEnd/>
              </a:ln>
            </p:spPr>
            <p:txBody>
              <a:bodyPr wrap="square">
                <a:spAutoFit/>
              </a:bodyPr>
              <a:lstStyle/>
              <a:p>
                <a:r>
                  <a:rPr lang="en-US" sz="1400" smtClean="0"/>
                  <a:t>Tham_gia</a:t>
                </a:r>
                <a:endParaRPr lang="en-US" sz="1400"/>
              </a:p>
            </p:txBody>
          </p:sp>
        </p:grpSp>
      </p:grpSp>
      <p:sp>
        <p:nvSpPr>
          <p:cNvPr id="48" name="Date Placeholder 47"/>
          <p:cNvSpPr>
            <a:spLocks noGrp="1"/>
          </p:cNvSpPr>
          <p:nvPr>
            <p:ph type="dt" sz="half" idx="10"/>
          </p:nvPr>
        </p:nvSpPr>
        <p:spPr/>
        <p:txBody>
          <a:bodyPr/>
          <a:lstStyle/>
          <a:p>
            <a:pPr>
              <a:defRPr/>
            </a:pPr>
            <a:fld id="{6BC7C7BC-A2E2-48DD-98A9-0B12D2B5DF43}" type="datetime12">
              <a:rPr lang="vi-VN" altLang="en-US" smtClean="0"/>
              <a:pPr>
                <a:defRPr/>
              </a:pPr>
              <a:t>10:19</a:t>
            </a:fld>
            <a:endParaRPr lang="en-US" altLang="en-US"/>
          </a:p>
        </p:txBody>
      </p:sp>
      <p:sp>
        <p:nvSpPr>
          <p:cNvPr id="49" name="Footer Placeholder 48"/>
          <p:cNvSpPr>
            <a:spLocks noGrp="1"/>
          </p:cNvSpPr>
          <p:nvPr>
            <p:ph type="ftr" sz="quarter" idx="11"/>
          </p:nvPr>
        </p:nvSpPr>
        <p:spPr/>
        <p:txBody>
          <a:bodyPr/>
          <a:lstStyle/>
          <a:p>
            <a:pPr>
              <a:defRPr/>
            </a:pPr>
            <a:r>
              <a:rPr lang="en-US" altLang="en-US" smtClean="0"/>
              <a:t>Khoa CNTT</a:t>
            </a:r>
            <a:endParaRPr lang="en-US" altLang="en-US"/>
          </a:p>
        </p:txBody>
      </p:sp>
      <p:pic>
        <p:nvPicPr>
          <p:cNvPr id="50" name="Picture 3"/>
          <p:cNvPicPr>
            <a:picLocks noChangeAspect="1" noChangeArrowheads="1"/>
          </p:cNvPicPr>
          <p:nvPr/>
        </p:nvPicPr>
        <p:blipFill>
          <a:blip r:embed="rId3" cstate="print"/>
          <a:srcRect/>
          <a:stretch>
            <a:fillRect/>
          </a:stretch>
        </p:blipFill>
        <p:spPr bwMode="auto">
          <a:xfrm>
            <a:off x="0" y="990600"/>
            <a:ext cx="9144000" cy="76200"/>
          </a:xfrm>
          <a:prstGeom prst="rect">
            <a:avLst/>
          </a:prstGeom>
          <a:noFill/>
        </p:spPr>
      </p:pic>
      <p:cxnSp>
        <p:nvCxnSpPr>
          <p:cNvPr id="53" name="Straight Connector 52"/>
          <p:cNvCxnSpPr>
            <a:stCxn id="21524" idx="3"/>
          </p:cNvCxnSpPr>
          <p:nvPr/>
        </p:nvCxnSpPr>
        <p:spPr>
          <a:xfrm>
            <a:off x="3581400" y="2128044"/>
            <a:ext cx="914400" cy="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1515" idx="3"/>
            <a:endCxn id="21522" idx="1"/>
          </p:cNvCxnSpPr>
          <p:nvPr/>
        </p:nvCxnSpPr>
        <p:spPr>
          <a:xfrm>
            <a:off x="3581400" y="4253320"/>
            <a:ext cx="538163" cy="15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1522" idx="3"/>
            <a:endCxn id="21516" idx="1"/>
          </p:cNvCxnSpPr>
          <p:nvPr/>
        </p:nvCxnSpPr>
        <p:spPr>
          <a:xfrm flipV="1">
            <a:off x="5719763" y="4261644"/>
            <a:ext cx="528637" cy="7144"/>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 Box 73"/>
          <p:cNvSpPr txBox="1">
            <a:spLocks noChangeArrowheads="1"/>
          </p:cNvSpPr>
          <p:nvPr/>
        </p:nvSpPr>
        <p:spPr bwMode="auto">
          <a:xfrm>
            <a:off x="3719847" y="1805190"/>
            <a:ext cx="470958" cy="304801"/>
          </a:xfrm>
          <a:prstGeom prst="rect">
            <a:avLst/>
          </a:prstGeom>
          <a:noFill/>
          <a:ln w="12700" algn="ctr">
            <a:noFill/>
            <a:miter lim="800000"/>
            <a:headEnd/>
            <a:tailEnd/>
          </a:ln>
        </p:spPr>
        <p:txBody>
          <a:bodyPr>
            <a:spAutoFit/>
          </a:bodyPr>
          <a:lstStyle/>
          <a:p>
            <a:r>
              <a:rPr lang="en-US" sz="1400" smtClean="0"/>
              <a:t>1</a:t>
            </a:r>
            <a:endParaRPr lang="en-US" sz="1400"/>
          </a:p>
        </p:txBody>
      </p:sp>
      <p:sp>
        <p:nvSpPr>
          <p:cNvPr id="61" name="TextBox 60"/>
          <p:cNvSpPr txBox="1"/>
          <p:nvPr/>
        </p:nvSpPr>
        <p:spPr>
          <a:xfrm>
            <a:off x="6019800" y="1792311"/>
            <a:ext cx="304800" cy="276999"/>
          </a:xfrm>
          <a:prstGeom prst="rect">
            <a:avLst/>
          </a:prstGeom>
          <a:noFill/>
        </p:spPr>
        <p:txBody>
          <a:bodyPr wrap="square" rtlCol="0">
            <a:spAutoFit/>
          </a:bodyPr>
          <a:lstStyle/>
          <a:p>
            <a:r>
              <a:rPr lang="en-US" sz="1200" smtClean="0"/>
              <a:t>1</a:t>
            </a:r>
            <a:endParaRPr lang="vi-VN" sz="1200"/>
          </a:p>
        </p:txBody>
      </p:sp>
      <p:sp>
        <p:nvSpPr>
          <p:cNvPr id="62" name="TextBox 61"/>
          <p:cNvSpPr txBox="1"/>
          <p:nvPr/>
        </p:nvSpPr>
        <p:spPr>
          <a:xfrm>
            <a:off x="3810000" y="2651973"/>
            <a:ext cx="228600" cy="369332"/>
          </a:xfrm>
          <a:prstGeom prst="rect">
            <a:avLst/>
          </a:prstGeom>
          <a:noFill/>
        </p:spPr>
        <p:txBody>
          <a:bodyPr wrap="square" rtlCol="0">
            <a:spAutoFit/>
          </a:bodyPr>
          <a:lstStyle/>
          <a:p>
            <a:r>
              <a:rPr lang="en-US" smtClean="0"/>
              <a:t>n</a:t>
            </a:r>
            <a:endParaRPr lang="vi-VN"/>
          </a:p>
        </p:txBody>
      </p:sp>
      <p:sp>
        <p:nvSpPr>
          <p:cNvPr id="63" name="TextBox 62"/>
          <p:cNvSpPr txBox="1"/>
          <p:nvPr/>
        </p:nvSpPr>
        <p:spPr>
          <a:xfrm>
            <a:off x="5867400" y="2655195"/>
            <a:ext cx="304800" cy="276999"/>
          </a:xfrm>
          <a:prstGeom prst="rect">
            <a:avLst/>
          </a:prstGeom>
          <a:noFill/>
        </p:spPr>
        <p:txBody>
          <a:bodyPr wrap="square" rtlCol="0">
            <a:spAutoFit/>
          </a:bodyPr>
          <a:lstStyle/>
          <a:p>
            <a:r>
              <a:rPr lang="en-US" sz="1200" smtClean="0"/>
              <a:t>1</a:t>
            </a:r>
            <a:endParaRPr lang="vi-VN" sz="1200"/>
          </a:p>
        </p:txBody>
      </p:sp>
      <p:sp>
        <p:nvSpPr>
          <p:cNvPr id="64" name="TextBox 63"/>
          <p:cNvSpPr txBox="1"/>
          <p:nvPr/>
        </p:nvSpPr>
        <p:spPr>
          <a:xfrm>
            <a:off x="3810000" y="3886200"/>
            <a:ext cx="304800" cy="276999"/>
          </a:xfrm>
          <a:prstGeom prst="rect">
            <a:avLst/>
          </a:prstGeom>
          <a:noFill/>
        </p:spPr>
        <p:txBody>
          <a:bodyPr wrap="square" rtlCol="0">
            <a:spAutoFit/>
          </a:bodyPr>
          <a:lstStyle/>
          <a:p>
            <a:r>
              <a:rPr lang="en-US" sz="1200" smtClean="0"/>
              <a:t>n</a:t>
            </a:r>
            <a:endParaRPr lang="vi-VN" sz="1200"/>
          </a:p>
        </p:txBody>
      </p:sp>
      <p:sp>
        <p:nvSpPr>
          <p:cNvPr id="65" name="TextBox 64"/>
          <p:cNvSpPr txBox="1"/>
          <p:nvPr/>
        </p:nvSpPr>
        <p:spPr>
          <a:xfrm>
            <a:off x="5791200" y="3914001"/>
            <a:ext cx="304800" cy="276999"/>
          </a:xfrm>
          <a:prstGeom prst="rect">
            <a:avLst/>
          </a:prstGeom>
          <a:noFill/>
        </p:spPr>
        <p:txBody>
          <a:bodyPr wrap="square" rtlCol="0">
            <a:spAutoFit/>
          </a:bodyPr>
          <a:lstStyle/>
          <a:p>
            <a:r>
              <a:rPr lang="en-US" sz="1200" smtClean="0"/>
              <a:t>m</a:t>
            </a:r>
            <a:endParaRPr lang="vi-VN" sz="1200"/>
          </a:p>
        </p:txBody>
      </p:sp>
      <p:sp>
        <p:nvSpPr>
          <p:cNvPr id="40"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ox(i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ox(in)">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box(in)">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box(in)">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ox(in)">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box(in)">
                                      <p:cBhvr>
                                        <p:cTn id="3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p:bldP spid="62" grpId="0"/>
      <p:bldP spid="63" grpId="0"/>
      <p:bldP spid="64" grpId="0"/>
      <p:bldP spid="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0" y="1295400"/>
            <a:ext cx="8229600" cy="5105400"/>
          </a:xfrm>
        </p:spPr>
        <p:txBody>
          <a:bodyPr/>
          <a:lstStyle/>
          <a:p>
            <a:pPr marL="457200" indent="-457200">
              <a:lnSpc>
                <a:spcPct val="90000"/>
              </a:lnSpc>
              <a:buFont typeface="+mj-lt"/>
              <a:buAutoNum type="arabicPeriod"/>
            </a:pPr>
            <a:r>
              <a:rPr lang="en-US" sz="2000" b="1" smtClean="0"/>
              <a:t>Ràng  buộc tỉ số</a:t>
            </a:r>
            <a:r>
              <a:rPr lang="en-US" sz="2000" smtClean="0"/>
              <a:t>: Bài tập</a:t>
            </a:r>
          </a:p>
          <a:p>
            <a:pPr marL="457200" indent="-457200">
              <a:lnSpc>
                <a:spcPct val="90000"/>
              </a:lnSpc>
              <a:buFont typeface="+mj-lt"/>
              <a:buAutoNum type="arabicPeriod"/>
            </a:pPr>
            <a:endParaRPr lang="en-US" sz="2000" smtClean="0"/>
          </a:p>
          <a:p>
            <a:pPr marL="457200" indent="-457200">
              <a:lnSpc>
                <a:spcPct val="90000"/>
              </a:lnSpc>
              <a:buNone/>
            </a:pPr>
            <a:r>
              <a:rPr lang="en-US" sz="2000" smtClean="0"/>
              <a:t>	Xác định mối quan hệ và xây dựng lược đồ ER đối với CSDL thư viện </a:t>
            </a:r>
            <a:r>
              <a:rPr lang="vi-VN" sz="2000" smtClean="0"/>
              <a:t>g</a:t>
            </a:r>
            <a:r>
              <a:rPr lang="en-US" sz="2000" smtClean="0"/>
              <a:t>ồm các kiểu thực thể như sau:</a:t>
            </a:r>
          </a:p>
          <a:p>
            <a:pPr marL="457200" indent="-457200">
              <a:lnSpc>
                <a:spcPct val="90000"/>
              </a:lnSpc>
              <a:buNone/>
            </a:pPr>
            <a:endParaRPr lang="en-US" sz="2000" smtClean="0"/>
          </a:p>
          <a:p>
            <a:pPr marL="823913" lvl="1" indent="-457200">
              <a:lnSpc>
                <a:spcPct val="90000"/>
              </a:lnSpc>
            </a:pPr>
            <a:r>
              <a:rPr lang="en-US" sz="1800" smtClean="0"/>
              <a:t>	BANDOC (mã, họ tên, ngày sinh), </a:t>
            </a:r>
          </a:p>
          <a:p>
            <a:pPr marL="823913" lvl="1" indent="-457200">
              <a:lnSpc>
                <a:spcPct val="90000"/>
              </a:lnSpc>
            </a:pPr>
            <a:r>
              <a:rPr lang="en-US" sz="1800" smtClean="0"/>
              <a:t>	TACGIA (mã, họ tên, địa chỉ), </a:t>
            </a:r>
          </a:p>
          <a:p>
            <a:pPr marL="823913" lvl="1" indent="-457200">
              <a:lnSpc>
                <a:spcPct val="90000"/>
              </a:lnSpc>
            </a:pPr>
            <a:r>
              <a:rPr lang="en-US" sz="1800" smtClean="0"/>
              <a:t>	SACH(mã, tên sách), </a:t>
            </a:r>
          </a:p>
          <a:p>
            <a:pPr marL="823913" lvl="1" indent="-457200">
              <a:lnSpc>
                <a:spcPct val="90000"/>
              </a:lnSpc>
            </a:pPr>
            <a:r>
              <a:rPr lang="en-US" sz="1800" smtClean="0"/>
              <a:t>	NXB(mã, tên nhà xb, địa chỉ), </a:t>
            </a:r>
          </a:p>
          <a:p>
            <a:pPr marL="823913" lvl="1" indent="-457200">
              <a:lnSpc>
                <a:spcPct val="90000"/>
              </a:lnSpc>
            </a:pPr>
            <a:r>
              <a:rPr lang="en-US" sz="1800" smtClean="0"/>
              <a:t>	DONVI(mã, tên đơn vị)</a:t>
            </a:r>
          </a:p>
          <a:p>
            <a:pPr marL="457200" indent="-457200">
              <a:lnSpc>
                <a:spcPct val="90000"/>
              </a:lnSpc>
              <a:buNone/>
            </a:pPr>
            <a:r>
              <a:rPr lang="en-US" sz="2000" i="1" smtClean="0"/>
              <a:t>Các ràng buộc:</a:t>
            </a:r>
          </a:p>
          <a:p>
            <a:pPr marL="823913" lvl="1" indent="-457200">
              <a:lnSpc>
                <a:spcPct val="90000"/>
              </a:lnSpc>
              <a:buFont typeface="Arial" pitchFamily="34" charset="0"/>
              <a:buChar char="•"/>
            </a:pPr>
            <a:r>
              <a:rPr lang="en-US" sz="1800" i="1" smtClean="0"/>
              <a:t>Bạn đọc thuộc một đơn vị nào đó, có thể mượn tối đa 5 quyển sách, một quyển sách chỉ </a:t>
            </a:r>
            <a:r>
              <a:rPr lang="vi-VN" sz="1800" i="1" smtClean="0"/>
              <a:t> cho</a:t>
            </a:r>
            <a:r>
              <a:rPr lang="en-US" sz="1800" i="1" smtClean="0"/>
              <a:t> 1 người mượn,</a:t>
            </a:r>
          </a:p>
          <a:p>
            <a:pPr marL="823913" lvl="1" indent="-457200">
              <a:lnSpc>
                <a:spcPct val="90000"/>
              </a:lnSpc>
              <a:buFont typeface="Arial" pitchFamily="34" charset="0"/>
              <a:buChar char="•"/>
            </a:pPr>
            <a:r>
              <a:rPr lang="en-US" sz="1800" i="1" smtClean="0"/>
              <a:t>Một tác giả có thể viết nhiều quyển, có thể đồng tác giả,</a:t>
            </a:r>
          </a:p>
          <a:p>
            <a:pPr marL="823913" lvl="1" indent="-457200">
              <a:lnSpc>
                <a:spcPct val="90000"/>
              </a:lnSpc>
              <a:buFont typeface="Arial" pitchFamily="34" charset="0"/>
              <a:buChar char="•"/>
            </a:pPr>
            <a:r>
              <a:rPr lang="en-US" sz="1800" i="1" smtClean="0"/>
              <a:t>Nhà XB có thể xuất bản nhiều sách, mỗi quyển chỉ do 1 nxb phát hành</a:t>
            </a:r>
            <a:endParaRPr lang="en-US" sz="1400" i="1" smtClean="0"/>
          </a:p>
        </p:txBody>
      </p:sp>
      <p:sp>
        <p:nvSpPr>
          <p:cNvPr id="47" name="Slide Number Placeholder 5"/>
          <p:cNvSpPr>
            <a:spLocks noGrp="1"/>
          </p:cNvSpPr>
          <p:nvPr>
            <p:ph type="sldNum" sz="quarter" idx="12"/>
          </p:nvPr>
        </p:nvSpPr>
        <p:spPr/>
        <p:txBody>
          <a:bodyPr/>
          <a:lstStyle/>
          <a:p>
            <a:pPr>
              <a:defRPr/>
            </a:pPr>
            <a:fld id="{38349796-7697-46E2-9F78-4653E8D78CB6}" type="slidenum">
              <a:rPr lang="en-US" altLang="en-US"/>
              <a:pPr>
                <a:defRPr/>
              </a:pPr>
              <a:t>25</a:t>
            </a:fld>
            <a:endParaRPr lang="en-US" altLang="en-US"/>
          </a:p>
        </p:txBody>
      </p:sp>
      <p:sp>
        <p:nvSpPr>
          <p:cNvPr id="48" name="Date Placeholder 47"/>
          <p:cNvSpPr>
            <a:spLocks noGrp="1"/>
          </p:cNvSpPr>
          <p:nvPr>
            <p:ph type="dt" sz="half" idx="10"/>
          </p:nvPr>
        </p:nvSpPr>
        <p:spPr/>
        <p:txBody>
          <a:bodyPr/>
          <a:lstStyle/>
          <a:p>
            <a:pPr>
              <a:defRPr/>
            </a:pPr>
            <a:fld id="{6BC7C7BC-A2E2-48DD-98A9-0B12D2B5DF43}" type="datetime12">
              <a:rPr lang="vi-VN" altLang="en-US" smtClean="0"/>
              <a:pPr>
                <a:defRPr/>
              </a:pPr>
              <a:t>10:19</a:t>
            </a:fld>
            <a:endParaRPr lang="en-US" altLang="en-US"/>
          </a:p>
        </p:txBody>
      </p:sp>
      <p:sp>
        <p:nvSpPr>
          <p:cNvPr id="49" name="Footer Placeholder 48"/>
          <p:cNvSpPr>
            <a:spLocks noGrp="1"/>
          </p:cNvSpPr>
          <p:nvPr>
            <p:ph type="ftr" sz="quarter" idx="11"/>
          </p:nvPr>
        </p:nvSpPr>
        <p:spPr/>
        <p:txBody>
          <a:bodyPr/>
          <a:lstStyle/>
          <a:p>
            <a:pPr>
              <a:defRPr/>
            </a:pPr>
            <a:r>
              <a:rPr lang="en-US" altLang="en-US" smtClean="0"/>
              <a:t>Khoa CNTT</a:t>
            </a:r>
            <a:endParaRPr lang="en-US" altLang="en-US"/>
          </a:p>
        </p:txBody>
      </p:sp>
      <p:pic>
        <p:nvPicPr>
          <p:cNvPr id="50"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
        <p:nvSpPr>
          <p:cNvPr id="9"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04800" y="1295400"/>
            <a:ext cx="8382000" cy="5105400"/>
          </a:xfrm>
        </p:spPr>
        <p:txBody>
          <a:bodyPr/>
          <a:lstStyle/>
          <a:p>
            <a:r>
              <a:rPr lang="en-US" i="1" smtClean="0"/>
              <a:t>Ràng buộc(min, max) </a:t>
            </a:r>
            <a:r>
              <a:rPr lang="en-US" smtClean="0"/>
              <a:t>chỉ định mỗi thực thể  </a:t>
            </a:r>
            <a:r>
              <a:rPr lang="en-US" smtClean="0">
                <a:sym typeface="Symbol" pitchFamily="18" charset="2"/>
              </a:rPr>
              <a:t>tham gia ít nhất và nhiều nhất vào thể hiện của </a:t>
            </a:r>
            <a:r>
              <a:rPr lang="en-US" smtClean="0">
                <a:sym typeface="Symbol" pitchFamily="18" charset="2"/>
              </a:rPr>
              <a:t>Liên kết </a:t>
            </a:r>
            <a:endParaRPr lang="en-US" smtClean="0">
              <a:sym typeface="Symbol" pitchFamily="18" charset="2"/>
            </a:endParaRPr>
          </a:p>
          <a:p>
            <a:pPr lvl="2"/>
            <a:endParaRPr lang="en-US" smtClean="0">
              <a:sym typeface="Symbol" pitchFamily="18" charset="2"/>
            </a:endParaRPr>
          </a:p>
          <a:p>
            <a:pPr lvl="2"/>
            <a:endParaRPr lang="en-US" smtClean="0">
              <a:sym typeface="Symbol" pitchFamily="18" charset="2"/>
            </a:endParaRPr>
          </a:p>
          <a:p>
            <a:pPr lvl="2"/>
            <a:endParaRPr lang="en-US" smtClean="0">
              <a:sym typeface="Symbol" pitchFamily="18" charset="2"/>
            </a:endParaRPr>
          </a:p>
          <a:p>
            <a:pPr lvl="2"/>
            <a:endParaRPr lang="en-US" smtClean="0">
              <a:sym typeface="Symbol" pitchFamily="18" charset="2"/>
            </a:endParaRPr>
          </a:p>
          <a:p>
            <a:pPr lvl="2"/>
            <a:r>
              <a:rPr lang="en-US" smtClean="0">
                <a:sym typeface="Symbol" pitchFamily="18" charset="2"/>
              </a:rPr>
              <a:t>(0,1) – không hoặc 1</a:t>
            </a:r>
          </a:p>
          <a:p>
            <a:pPr lvl="2"/>
            <a:r>
              <a:rPr lang="en-US" smtClean="0">
                <a:sym typeface="Symbol" pitchFamily="18" charset="2"/>
              </a:rPr>
              <a:t>(1,1) – duy nhất 1</a:t>
            </a:r>
          </a:p>
          <a:p>
            <a:pPr lvl="2"/>
            <a:r>
              <a:rPr lang="en-US" smtClean="0">
                <a:sym typeface="Symbol" pitchFamily="18" charset="2"/>
              </a:rPr>
              <a:t>(0,n) – không hoặc nhiều  </a:t>
            </a:r>
          </a:p>
          <a:p>
            <a:pPr lvl="2"/>
            <a:r>
              <a:rPr lang="en-US" smtClean="0">
                <a:sym typeface="Symbol" pitchFamily="18" charset="2"/>
              </a:rPr>
              <a:t>(1,n) – một hoặc nhiều </a:t>
            </a:r>
          </a:p>
        </p:txBody>
      </p:sp>
      <p:sp>
        <p:nvSpPr>
          <p:cNvPr id="16" name="Slide Number Placeholder 5"/>
          <p:cNvSpPr>
            <a:spLocks noGrp="1"/>
          </p:cNvSpPr>
          <p:nvPr>
            <p:ph type="sldNum" sz="quarter" idx="12"/>
          </p:nvPr>
        </p:nvSpPr>
        <p:spPr/>
        <p:txBody>
          <a:bodyPr/>
          <a:lstStyle/>
          <a:p>
            <a:pPr>
              <a:defRPr/>
            </a:pPr>
            <a:fld id="{F78CB890-E25D-4395-A69B-C1DEF5B1282D}" type="slidenum">
              <a:rPr lang="en-US" altLang="en-US"/>
              <a:pPr>
                <a:defRPr/>
              </a:pPr>
              <a:t>26</a:t>
            </a:fld>
            <a:endParaRPr lang="en-US" altLang="en-US"/>
          </a:p>
        </p:txBody>
      </p:sp>
      <p:grpSp>
        <p:nvGrpSpPr>
          <p:cNvPr id="2" name="Group 36"/>
          <p:cNvGrpSpPr>
            <a:grpSpLocks/>
          </p:cNvGrpSpPr>
          <p:nvPr/>
        </p:nvGrpSpPr>
        <p:grpSpPr bwMode="auto">
          <a:xfrm>
            <a:off x="1905000" y="2590800"/>
            <a:ext cx="4114800" cy="508000"/>
            <a:chOff x="1248" y="1344"/>
            <a:chExt cx="2592" cy="320"/>
          </a:xfrm>
        </p:grpSpPr>
        <p:sp>
          <p:nvSpPr>
            <p:cNvPr id="22535" name="Text Box 25"/>
            <p:cNvSpPr txBox="1">
              <a:spLocks noChangeArrowheads="1"/>
            </p:cNvSpPr>
            <p:nvPr/>
          </p:nvSpPr>
          <p:spPr bwMode="auto">
            <a:xfrm>
              <a:off x="1248" y="1416"/>
              <a:ext cx="336" cy="239"/>
            </a:xfrm>
            <a:prstGeom prst="rect">
              <a:avLst/>
            </a:prstGeom>
            <a:noFill/>
            <a:ln w="12700" algn="ctr">
              <a:solidFill>
                <a:schemeClr val="tx1"/>
              </a:solidFill>
              <a:miter lim="800000"/>
              <a:headEnd/>
              <a:tailEnd/>
            </a:ln>
          </p:spPr>
          <p:txBody>
            <a:bodyPr>
              <a:spAutoFit/>
            </a:bodyPr>
            <a:lstStyle/>
            <a:p>
              <a:r>
                <a:rPr lang="en-US"/>
                <a:t>E</a:t>
              </a:r>
            </a:p>
          </p:txBody>
        </p:sp>
        <p:sp>
          <p:nvSpPr>
            <p:cNvPr id="22536" name="Text Box 26"/>
            <p:cNvSpPr txBox="1">
              <a:spLocks noChangeArrowheads="1"/>
            </p:cNvSpPr>
            <p:nvPr/>
          </p:nvSpPr>
          <p:spPr bwMode="auto">
            <a:xfrm>
              <a:off x="3504" y="1416"/>
              <a:ext cx="336" cy="239"/>
            </a:xfrm>
            <a:prstGeom prst="rect">
              <a:avLst/>
            </a:prstGeom>
            <a:noFill/>
            <a:ln w="12700" algn="ctr">
              <a:solidFill>
                <a:schemeClr val="tx1"/>
              </a:solidFill>
              <a:miter lim="800000"/>
              <a:headEnd/>
              <a:tailEnd/>
            </a:ln>
          </p:spPr>
          <p:txBody>
            <a:bodyPr>
              <a:spAutoFit/>
            </a:bodyPr>
            <a:lstStyle/>
            <a:p>
              <a:r>
                <a:rPr lang="en-US"/>
                <a:t>F</a:t>
              </a:r>
            </a:p>
          </p:txBody>
        </p:sp>
        <p:grpSp>
          <p:nvGrpSpPr>
            <p:cNvPr id="3" name="Group 27"/>
            <p:cNvGrpSpPr>
              <a:grpSpLocks/>
            </p:cNvGrpSpPr>
            <p:nvPr/>
          </p:nvGrpSpPr>
          <p:grpSpPr bwMode="auto">
            <a:xfrm>
              <a:off x="2160" y="1400"/>
              <a:ext cx="768" cy="264"/>
              <a:chOff x="3888" y="2848"/>
              <a:chExt cx="768" cy="264"/>
            </a:xfrm>
          </p:grpSpPr>
          <p:sp>
            <p:nvSpPr>
              <p:cNvPr id="22542" name="AutoShape 28"/>
              <p:cNvSpPr>
                <a:spLocks noChangeArrowheads="1"/>
              </p:cNvSpPr>
              <p:nvPr/>
            </p:nvSpPr>
            <p:spPr bwMode="auto">
              <a:xfrm>
                <a:off x="3888"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2543" name="Text Box 29"/>
              <p:cNvSpPr txBox="1">
                <a:spLocks noChangeArrowheads="1"/>
              </p:cNvSpPr>
              <p:nvPr/>
            </p:nvSpPr>
            <p:spPr bwMode="auto">
              <a:xfrm>
                <a:off x="3984" y="2880"/>
                <a:ext cx="624" cy="192"/>
              </a:xfrm>
              <a:prstGeom prst="rect">
                <a:avLst/>
              </a:prstGeom>
              <a:noFill/>
              <a:ln w="12700" algn="ctr">
                <a:noFill/>
                <a:miter lim="800000"/>
                <a:headEnd/>
                <a:tailEnd/>
              </a:ln>
            </p:spPr>
            <p:txBody>
              <a:bodyPr>
                <a:spAutoFit/>
              </a:bodyPr>
              <a:lstStyle/>
              <a:p>
                <a:r>
                  <a:rPr lang="en-US" sz="1400" smtClean="0"/>
                  <a:t>R</a:t>
                </a:r>
                <a:endParaRPr lang="en-US" sz="1400"/>
              </a:p>
            </p:txBody>
          </p:sp>
        </p:grpSp>
        <p:sp>
          <p:nvSpPr>
            <p:cNvPr id="22538" name="Line 30"/>
            <p:cNvSpPr>
              <a:spLocks noChangeShapeType="1"/>
            </p:cNvSpPr>
            <p:nvPr/>
          </p:nvSpPr>
          <p:spPr bwMode="auto">
            <a:xfrm>
              <a:off x="1584" y="1536"/>
              <a:ext cx="576" cy="0"/>
            </a:xfrm>
            <a:prstGeom prst="line">
              <a:avLst/>
            </a:prstGeom>
            <a:noFill/>
            <a:ln w="12700">
              <a:solidFill>
                <a:schemeClr val="tx1"/>
              </a:solidFill>
              <a:round/>
              <a:headEnd/>
              <a:tailEnd/>
            </a:ln>
          </p:spPr>
          <p:txBody>
            <a:bodyPr anchor="ctr">
              <a:spAutoFit/>
            </a:bodyPr>
            <a:lstStyle/>
            <a:p>
              <a:endParaRPr lang="vi-VN"/>
            </a:p>
          </p:txBody>
        </p:sp>
        <p:sp>
          <p:nvSpPr>
            <p:cNvPr id="22539" name="Text Box 32"/>
            <p:cNvSpPr txBox="1">
              <a:spLocks noChangeArrowheads="1"/>
            </p:cNvSpPr>
            <p:nvPr/>
          </p:nvSpPr>
          <p:spPr bwMode="auto">
            <a:xfrm>
              <a:off x="1536" y="1344"/>
              <a:ext cx="720" cy="165"/>
            </a:xfrm>
            <a:prstGeom prst="rect">
              <a:avLst/>
            </a:prstGeom>
            <a:noFill/>
            <a:ln w="12700" algn="ctr">
              <a:noFill/>
              <a:miter lim="800000"/>
              <a:headEnd/>
              <a:tailEnd/>
            </a:ln>
          </p:spPr>
          <p:txBody>
            <a:bodyPr>
              <a:spAutoFit/>
            </a:bodyPr>
            <a:lstStyle/>
            <a:p>
              <a:r>
                <a:rPr lang="en-US" sz="1100"/>
                <a:t>(</a:t>
              </a:r>
              <a:r>
                <a:rPr lang="en-US" sz="1100" smtClean="0"/>
                <a:t>min1, max1)</a:t>
              </a:r>
              <a:endParaRPr lang="en-US" sz="1100"/>
            </a:p>
          </p:txBody>
        </p:sp>
        <p:sp>
          <p:nvSpPr>
            <p:cNvPr id="22540" name="Line 34"/>
            <p:cNvSpPr>
              <a:spLocks noChangeShapeType="1"/>
            </p:cNvSpPr>
            <p:nvPr/>
          </p:nvSpPr>
          <p:spPr bwMode="auto">
            <a:xfrm>
              <a:off x="2928" y="1536"/>
              <a:ext cx="576" cy="0"/>
            </a:xfrm>
            <a:prstGeom prst="line">
              <a:avLst/>
            </a:prstGeom>
            <a:noFill/>
            <a:ln w="12700">
              <a:solidFill>
                <a:schemeClr val="tx1"/>
              </a:solidFill>
              <a:round/>
              <a:headEnd/>
              <a:tailEnd/>
            </a:ln>
          </p:spPr>
          <p:txBody>
            <a:bodyPr anchor="ctr">
              <a:spAutoFit/>
            </a:bodyPr>
            <a:lstStyle/>
            <a:p>
              <a:endParaRPr lang="vi-VN"/>
            </a:p>
          </p:txBody>
        </p:sp>
        <p:sp>
          <p:nvSpPr>
            <p:cNvPr id="22541" name="Text Box 35"/>
            <p:cNvSpPr txBox="1">
              <a:spLocks noChangeArrowheads="1"/>
            </p:cNvSpPr>
            <p:nvPr/>
          </p:nvSpPr>
          <p:spPr bwMode="auto">
            <a:xfrm>
              <a:off x="2832" y="1344"/>
              <a:ext cx="720" cy="174"/>
            </a:xfrm>
            <a:prstGeom prst="rect">
              <a:avLst/>
            </a:prstGeom>
            <a:noFill/>
            <a:ln w="12700" algn="ctr">
              <a:noFill/>
              <a:miter lim="800000"/>
              <a:headEnd/>
              <a:tailEnd/>
            </a:ln>
          </p:spPr>
          <p:txBody>
            <a:bodyPr>
              <a:spAutoFit/>
            </a:bodyPr>
            <a:lstStyle/>
            <a:p>
              <a:r>
                <a:rPr lang="en-US" sz="1200"/>
                <a:t>(</a:t>
              </a:r>
              <a:r>
                <a:rPr lang="en-US" sz="1200" smtClean="0"/>
                <a:t>min2, max2)</a:t>
              </a:r>
              <a:endParaRPr lang="en-US" sz="1200"/>
            </a:p>
          </p:txBody>
        </p:sp>
      </p:grpSp>
      <p:sp>
        <p:nvSpPr>
          <p:cNvPr id="17" name="Date Placeholder 16"/>
          <p:cNvSpPr>
            <a:spLocks noGrp="1"/>
          </p:cNvSpPr>
          <p:nvPr>
            <p:ph type="dt" sz="half" idx="10"/>
          </p:nvPr>
        </p:nvSpPr>
        <p:spPr/>
        <p:txBody>
          <a:bodyPr/>
          <a:lstStyle/>
          <a:p>
            <a:pPr>
              <a:defRPr/>
            </a:pPr>
            <a:fld id="{4938D3AF-08D6-43E7-AD67-51FDB3CBB048}" type="datetime12">
              <a:rPr lang="vi-VN" altLang="en-US" smtClean="0"/>
              <a:pPr>
                <a:defRPr/>
              </a:pPr>
              <a:t>10:19</a:t>
            </a:fld>
            <a:endParaRPr lang="en-US" altLang="en-US"/>
          </a:p>
        </p:txBody>
      </p:sp>
      <p:sp>
        <p:nvSpPr>
          <p:cNvPr id="18" name="Footer Placeholder 17"/>
          <p:cNvSpPr>
            <a:spLocks noGrp="1"/>
          </p:cNvSpPr>
          <p:nvPr>
            <p:ph type="ftr" sz="quarter" idx="11"/>
          </p:nvPr>
        </p:nvSpPr>
        <p:spPr/>
        <p:txBody>
          <a:bodyPr/>
          <a:lstStyle/>
          <a:p>
            <a:pPr>
              <a:defRPr/>
            </a:pPr>
            <a:r>
              <a:rPr lang="en-US" altLang="en-US" smtClean="0"/>
              <a:t>Khoa CNTT</a:t>
            </a:r>
            <a:endParaRPr lang="en-US" altLang="en-US"/>
          </a:p>
        </p:txBody>
      </p:sp>
      <p:sp>
        <p:nvSpPr>
          <p:cNvPr id="21"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pic>
        <p:nvPicPr>
          <p:cNvPr id="22"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a:xfrm>
            <a:off x="381000" y="1143000"/>
            <a:ext cx="8382000" cy="5257800"/>
          </a:xfrm>
        </p:spPr>
        <p:txBody>
          <a:bodyPr>
            <a:normAutofit lnSpcReduction="10000"/>
          </a:bodyPr>
          <a:lstStyle/>
          <a:p>
            <a:pPr marL="274320" indent="-274320" fontAlgn="auto">
              <a:spcAft>
                <a:spcPts val="0"/>
              </a:spcAft>
              <a:buClr>
                <a:schemeClr val="accent3"/>
              </a:buClr>
              <a:buNone/>
              <a:defRPr/>
            </a:pPr>
            <a:r>
              <a:rPr lang="en-US" i="1" smtClean="0">
                <a:solidFill>
                  <a:srgbClr val="3E0DC9"/>
                </a:solidFill>
              </a:rPr>
              <a:t>Ví dụ</a:t>
            </a:r>
          </a:p>
          <a:p>
            <a:pPr marL="640080" lvl="1" indent="-246888" fontAlgn="auto">
              <a:spcAft>
                <a:spcPts val="0"/>
              </a:spcAft>
              <a:buFont typeface="Wingdings 2"/>
              <a:buChar char=""/>
              <a:defRPr/>
            </a:pPr>
            <a:r>
              <a:rPr lang="en-US" smtClean="0"/>
              <a:t>Một phòng ban có nhiều nhân viên</a:t>
            </a:r>
          </a:p>
          <a:p>
            <a:pPr lvl="2" indent="-246888" fontAlgn="auto">
              <a:spcAft>
                <a:spcPts val="0"/>
              </a:spcAft>
              <a:buFont typeface="Wingdings 2"/>
              <a:buChar char=""/>
              <a:defRPr/>
            </a:pPr>
            <a:endParaRPr lang="en-US" smtClean="0"/>
          </a:p>
          <a:p>
            <a:pPr lvl="2" indent="-246888" fontAlgn="auto">
              <a:spcAft>
                <a:spcPts val="0"/>
              </a:spcAft>
              <a:buFont typeface="Wingdings 2"/>
              <a:buChar char=""/>
              <a:defRPr/>
            </a:pPr>
            <a:endParaRPr lang="en-US" smtClean="0"/>
          </a:p>
          <a:p>
            <a:pPr marL="640080" lvl="1" indent="-246888" fontAlgn="auto">
              <a:spcAft>
                <a:spcPts val="0"/>
              </a:spcAft>
              <a:buFont typeface="Wingdings 2"/>
              <a:buChar char=""/>
              <a:defRPr/>
            </a:pPr>
            <a:r>
              <a:rPr lang="en-US" smtClean="0"/>
              <a:t>Một nhân viên chỉ thuộc 1 phòng ban </a:t>
            </a:r>
          </a:p>
          <a:p>
            <a:pPr lvl="2" indent="-246888" fontAlgn="auto">
              <a:spcAft>
                <a:spcPts val="0"/>
              </a:spcAft>
              <a:buFont typeface="Wingdings 2"/>
              <a:buChar char=""/>
              <a:defRPr/>
            </a:pPr>
            <a:endParaRPr lang="en-US" smtClean="0"/>
          </a:p>
          <a:p>
            <a:pPr lvl="2" indent="-246888" fontAlgn="auto">
              <a:spcAft>
                <a:spcPts val="0"/>
              </a:spcAft>
              <a:buFont typeface="Wingdings 2"/>
              <a:buChar char=""/>
              <a:defRPr/>
            </a:pPr>
            <a:endParaRPr lang="en-US" smtClean="0"/>
          </a:p>
          <a:p>
            <a:pPr marL="640080" lvl="1" indent="-246888" fontAlgn="auto">
              <a:spcAft>
                <a:spcPts val="0"/>
              </a:spcAft>
              <a:buFont typeface="Wingdings 2"/>
              <a:buChar char=""/>
              <a:defRPr/>
            </a:pPr>
            <a:r>
              <a:rPr lang="en-US" smtClean="0"/>
              <a:t>Một nhân viên có thể  tham gia nhiều đề án hoặc không được phân công vào đề án nào, một dự án có nhiều nv</a:t>
            </a:r>
          </a:p>
          <a:p>
            <a:pPr lvl="2" indent="-246888" fontAlgn="auto">
              <a:spcAft>
                <a:spcPts val="0"/>
              </a:spcAft>
              <a:buFont typeface="Wingdings 2"/>
              <a:buChar char=""/>
              <a:defRPr/>
            </a:pPr>
            <a:endParaRPr lang="en-US" smtClean="0"/>
          </a:p>
          <a:p>
            <a:pPr lvl="2" indent="-246888" fontAlgn="auto">
              <a:spcAft>
                <a:spcPts val="0"/>
              </a:spcAft>
              <a:buFont typeface="Wingdings 2"/>
              <a:buChar char=""/>
              <a:defRPr/>
            </a:pPr>
            <a:endParaRPr lang="en-US" smtClean="0"/>
          </a:p>
          <a:p>
            <a:pPr marL="640080" lvl="1" indent="-246888" fontAlgn="auto">
              <a:spcAft>
                <a:spcPts val="0"/>
              </a:spcAft>
              <a:buFont typeface="Wingdings 2"/>
              <a:buChar char=""/>
              <a:defRPr/>
            </a:pPr>
            <a:r>
              <a:rPr lang="en-US" smtClean="0"/>
              <a:t>Một nhân viên có thể là trưởng phòng của 1 phòng ban nào đó</a:t>
            </a:r>
          </a:p>
        </p:txBody>
      </p:sp>
      <p:sp>
        <p:nvSpPr>
          <p:cNvPr id="40" name="Slide Number Placeholder 5"/>
          <p:cNvSpPr>
            <a:spLocks noGrp="1"/>
          </p:cNvSpPr>
          <p:nvPr>
            <p:ph type="sldNum" sz="quarter" idx="12"/>
          </p:nvPr>
        </p:nvSpPr>
        <p:spPr/>
        <p:txBody>
          <a:bodyPr/>
          <a:lstStyle/>
          <a:p>
            <a:pPr>
              <a:defRPr/>
            </a:pPr>
            <a:fld id="{1965EB4D-3F9E-4CA8-AAEC-2731D3AE50D8}" type="slidenum">
              <a:rPr lang="en-US" altLang="en-US"/>
              <a:pPr>
                <a:defRPr/>
              </a:pPr>
              <a:t>27</a:t>
            </a:fld>
            <a:endParaRPr lang="en-US" altLang="en-US"/>
          </a:p>
        </p:txBody>
      </p:sp>
      <p:grpSp>
        <p:nvGrpSpPr>
          <p:cNvPr id="23558" name="Group 41"/>
          <p:cNvGrpSpPr>
            <a:grpSpLocks/>
          </p:cNvGrpSpPr>
          <p:nvPr/>
        </p:nvGrpSpPr>
        <p:grpSpPr bwMode="auto">
          <a:xfrm>
            <a:off x="2438400" y="2095500"/>
            <a:ext cx="3505200" cy="419100"/>
            <a:chOff x="1536" y="1320"/>
            <a:chExt cx="2208" cy="264"/>
          </a:xfrm>
        </p:grpSpPr>
        <p:sp>
          <p:nvSpPr>
            <p:cNvPr id="23584" name="Text Box 4"/>
            <p:cNvSpPr txBox="1">
              <a:spLocks noChangeArrowheads="1"/>
            </p:cNvSpPr>
            <p:nvPr/>
          </p:nvSpPr>
          <p:spPr bwMode="auto">
            <a:xfrm>
              <a:off x="1536" y="1320"/>
              <a:ext cx="480" cy="239"/>
            </a:xfrm>
            <a:prstGeom prst="rect">
              <a:avLst/>
            </a:prstGeom>
            <a:noFill/>
            <a:ln w="12700" algn="ctr">
              <a:solidFill>
                <a:schemeClr val="tx1"/>
              </a:solidFill>
              <a:miter lim="800000"/>
              <a:headEnd/>
              <a:tailEnd/>
            </a:ln>
          </p:spPr>
          <p:txBody>
            <a:bodyPr>
              <a:spAutoFit/>
            </a:bodyPr>
            <a:lstStyle/>
            <a:p>
              <a:r>
                <a:rPr lang="en-US"/>
                <a:t>NV</a:t>
              </a:r>
            </a:p>
          </p:txBody>
        </p:sp>
        <p:sp>
          <p:nvSpPr>
            <p:cNvPr id="23585" name="Text Box 5"/>
            <p:cNvSpPr txBox="1">
              <a:spLocks noChangeArrowheads="1"/>
            </p:cNvSpPr>
            <p:nvPr/>
          </p:nvSpPr>
          <p:spPr bwMode="auto">
            <a:xfrm>
              <a:off x="3264" y="1320"/>
              <a:ext cx="480" cy="239"/>
            </a:xfrm>
            <a:prstGeom prst="rect">
              <a:avLst/>
            </a:prstGeom>
            <a:noFill/>
            <a:ln w="12700" algn="ctr">
              <a:solidFill>
                <a:schemeClr val="tx1"/>
              </a:solidFill>
              <a:miter lim="800000"/>
              <a:headEnd/>
              <a:tailEnd/>
            </a:ln>
          </p:spPr>
          <p:txBody>
            <a:bodyPr>
              <a:spAutoFit/>
            </a:bodyPr>
            <a:lstStyle/>
            <a:p>
              <a:r>
                <a:rPr lang="en-US"/>
                <a:t>PB</a:t>
              </a:r>
            </a:p>
          </p:txBody>
        </p:sp>
        <p:grpSp>
          <p:nvGrpSpPr>
            <p:cNvPr id="23586" name="Group 6"/>
            <p:cNvGrpSpPr>
              <a:grpSpLocks/>
            </p:cNvGrpSpPr>
            <p:nvPr/>
          </p:nvGrpSpPr>
          <p:grpSpPr bwMode="auto">
            <a:xfrm>
              <a:off x="2256" y="1320"/>
              <a:ext cx="768" cy="264"/>
              <a:chOff x="3888" y="2848"/>
              <a:chExt cx="768" cy="264"/>
            </a:xfrm>
          </p:grpSpPr>
          <p:sp>
            <p:nvSpPr>
              <p:cNvPr id="23590" name="AutoShape 7"/>
              <p:cNvSpPr>
                <a:spLocks noChangeArrowheads="1"/>
              </p:cNvSpPr>
              <p:nvPr/>
            </p:nvSpPr>
            <p:spPr bwMode="auto">
              <a:xfrm>
                <a:off x="3888"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3591" name="Text Box 8"/>
              <p:cNvSpPr txBox="1">
                <a:spLocks noChangeArrowheads="1"/>
              </p:cNvSpPr>
              <p:nvPr/>
            </p:nvSpPr>
            <p:spPr bwMode="auto">
              <a:xfrm>
                <a:off x="3984" y="2880"/>
                <a:ext cx="624" cy="192"/>
              </a:xfrm>
              <a:prstGeom prst="rect">
                <a:avLst/>
              </a:prstGeom>
              <a:noFill/>
              <a:ln w="12700" algn="ctr">
                <a:noFill/>
                <a:miter lim="800000"/>
                <a:headEnd/>
                <a:tailEnd/>
              </a:ln>
            </p:spPr>
            <p:txBody>
              <a:bodyPr>
                <a:spAutoFit/>
              </a:bodyPr>
              <a:lstStyle/>
              <a:p>
                <a:r>
                  <a:rPr lang="en-US" sz="1400"/>
                  <a:t>Lam_viec</a:t>
                </a:r>
              </a:p>
            </p:txBody>
          </p:sp>
        </p:grpSp>
        <p:sp>
          <p:nvSpPr>
            <p:cNvPr id="23587" name="Line 9"/>
            <p:cNvSpPr>
              <a:spLocks noChangeShapeType="1"/>
            </p:cNvSpPr>
            <p:nvPr/>
          </p:nvSpPr>
          <p:spPr bwMode="auto">
            <a:xfrm>
              <a:off x="2016" y="1456"/>
              <a:ext cx="240" cy="0"/>
            </a:xfrm>
            <a:prstGeom prst="line">
              <a:avLst/>
            </a:prstGeom>
            <a:noFill/>
            <a:ln w="12700">
              <a:solidFill>
                <a:schemeClr val="tx1"/>
              </a:solidFill>
              <a:round/>
              <a:headEnd/>
              <a:tailEnd/>
            </a:ln>
          </p:spPr>
          <p:txBody>
            <a:bodyPr wrap="none" anchor="ctr">
              <a:spAutoFit/>
            </a:bodyPr>
            <a:lstStyle/>
            <a:p>
              <a:endParaRPr lang="vi-VN"/>
            </a:p>
          </p:txBody>
        </p:sp>
        <p:sp>
          <p:nvSpPr>
            <p:cNvPr id="23588" name="Line 10"/>
            <p:cNvSpPr>
              <a:spLocks noChangeShapeType="1"/>
            </p:cNvSpPr>
            <p:nvPr/>
          </p:nvSpPr>
          <p:spPr bwMode="auto">
            <a:xfrm>
              <a:off x="3024" y="1456"/>
              <a:ext cx="240" cy="0"/>
            </a:xfrm>
            <a:prstGeom prst="line">
              <a:avLst/>
            </a:prstGeom>
            <a:noFill/>
            <a:ln w="12700">
              <a:solidFill>
                <a:schemeClr val="tx1"/>
              </a:solidFill>
              <a:round/>
              <a:headEnd/>
              <a:tailEnd/>
            </a:ln>
          </p:spPr>
          <p:txBody>
            <a:bodyPr wrap="none" anchor="ctr">
              <a:spAutoFit/>
            </a:bodyPr>
            <a:lstStyle/>
            <a:p>
              <a:endParaRPr lang="vi-VN"/>
            </a:p>
          </p:txBody>
        </p:sp>
      </p:grpSp>
      <p:grpSp>
        <p:nvGrpSpPr>
          <p:cNvPr id="23559" name="Group 42"/>
          <p:cNvGrpSpPr>
            <a:grpSpLocks/>
          </p:cNvGrpSpPr>
          <p:nvPr/>
        </p:nvGrpSpPr>
        <p:grpSpPr bwMode="auto">
          <a:xfrm>
            <a:off x="2438400" y="3390900"/>
            <a:ext cx="3505200" cy="419100"/>
            <a:chOff x="1536" y="2136"/>
            <a:chExt cx="2208" cy="264"/>
          </a:xfrm>
        </p:grpSpPr>
        <p:sp>
          <p:nvSpPr>
            <p:cNvPr id="23576" name="Text Box 12"/>
            <p:cNvSpPr txBox="1">
              <a:spLocks noChangeArrowheads="1"/>
            </p:cNvSpPr>
            <p:nvPr/>
          </p:nvSpPr>
          <p:spPr bwMode="auto">
            <a:xfrm>
              <a:off x="1536" y="2136"/>
              <a:ext cx="480" cy="239"/>
            </a:xfrm>
            <a:prstGeom prst="rect">
              <a:avLst/>
            </a:prstGeom>
            <a:noFill/>
            <a:ln w="12700" algn="ctr">
              <a:solidFill>
                <a:schemeClr val="tx1"/>
              </a:solidFill>
              <a:miter lim="800000"/>
              <a:headEnd/>
              <a:tailEnd/>
            </a:ln>
          </p:spPr>
          <p:txBody>
            <a:bodyPr>
              <a:spAutoFit/>
            </a:bodyPr>
            <a:lstStyle/>
            <a:p>
              <a:r>
                <a:rPr lang="en-US"/>
                <a:t>NV</a:t>
              </a:r>
            </a:p>
          </p:txBody>
        </p:sp>
        <p:sp>
          <p:nvSpPr>
            <p:cNvPr id="23577" name="Text Box 13"/>
            <p:cNvSpPr txBox="1">
              <a:spLocks noChangeArrowheads="1"/>
            </p:cNvSpPr>
            <p:nvPr/>
          </p:nvSpPr>
          <p:spPr bwMode="auto">
            <a:xfrm>
              <a:off x="3264" y="2136"/>
              <a:ext cx="480" cy="239"/>
            </a:xfrm>
            <a:prstGeom prst="rect">
              <a:avLst/>
            </a:prstGeom>
            <a:noFill/>
            <a:ln w="12700" algn="ctr">
              <a:solidFill>
                <a:schemeClr val="tx1"/>
              </a:solidFill>
              <a:miter lim="800000"/>
              <a:headEnd/>
              <a:tailEnd/>
            </a:ln>
          </p:spPr>
          <p:txBody>
            <a:bodyPr>
              <a:spAutoFit/>
            </a:bodyPr>
            <a:lstStyle/>
            <a:p>
              <a:r>
                <a:rPr lang="en-US"/>
                <a:t>PB</a:t>
              </a:r>
            </a:p>
          </p:txBody>
        </p:sp>
        <p:grpSp>
          <p:nvGrpSpPr>
            <p:cNvPr id="23578" name="Group 14"/>
            <p:cNvGrpSpPr>
              <a:grpSpLocks/>
            </p:cNvGrpSpPr>
            <p:nvPr/>
          </p:nvGrpSpPr>
          <p:grpSpPr bwMode="auto">
            <a:xfrm>
              <a:off x="2256" y="2136"/>
              <a:ext cx="768" cy="264"/>
              <a:chOff x="3888" y="2848"/>
              <a:chExt cx="768" cy="264"/>
            </a:xfrm>
          </p:grpSpPr>
          <p:sp>
            <p:nvSpPr>
              <p:cNvPr id="23582" name="AutoShape 15"/>
              <p:cNvSpPr>
                <a:spLocks noChangeArrowheads="1"/>
              </p:cNvSpPr>
              <p:nvPr/>
            </p:nvSpPr>
            <p:spPr bwMode="auto">
              <a:xfrm>
                <a:off x="3888" y="2848"/>
                <a:ext cx="768"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3583" name="Text Box 16"/>
              <p:cNvSpPr txBox="1">
                <a:spLocks noChangeArrowheads="1"/>
              </p:cNvSpPr>
              <p:nvPr/>
            </p:nvSpPr>
            <p:spPr bwMode="auto">
              <a:xfrm>
                <a:off x="3984" y="2880"/>
                <a:ext cx="624" cy="192"/>
              </a:xfrm>
              <a:prstGeom prst="rect">
                <a:avLst/>
              </a:prstGeom>
              <a:noFill/>
              <a:ln w="12700" algn="ctr">
                <a:noFill/>
                <a:miter lim="800000"/>
                <a:headEnd/>
                <a:tailEnd/>
              </a:ln>
            </p:spPr>
            <p:txBody>
              <a:bodyPr>
                <a:spAutoFit/>
              </a:bodyPr>
              <a:lstStyle/>
              <a:p>
                <a:r>
                  <a:rPr lang="en-US" sz="1400"/>
                  <a:t>Lam_viec</a:t>
                </a:r>
              </a:p>
            </p:txBody>
          </p:sp>
        </p:grpSp>
        <p:sp>
          <p:nvSpPr>
            <p:cNvPr id="23579" name="Line 17"/>
            <p:cNvSpPr>
              <a:spLocks noChangeShapeType="1"/>
            </p:cNvSpPr>
            <p:nvPr/>
          </p:nvSpPr>
          <p:spPr bwMode="auto">
            <a:xfrm>
              <a:off x="2016" y="2272"/>
              <a:ext cx="240" cy="0"/>
            </a:xfrm>
            <a:prstGeom prst="line">
              <a:avLst/>
            </a:prstGeom>
            <a:noFill/>
            <a:ln w="12700">
              <a:solidFill>
                <a:schemeClr val="tx1"/>
              </a:solidFill>
              <a:round/>
              <a:headEnd/>
              <a:tailEnd/>
            </a:ln>
          </p:spPr>
          <p:txBody>
            <a:bodyPr wrap="none" anchor="ctr">
              <a:spAutoFit/>
            </a:bodyPr>
            <a:lstStyle/>
            <a:p>
              <a:endParaRPr lang="vi-VN"/>
            </a:p>
          </p:txBody>
        </p:sp>
        <p:sp>
          <p:nvSpPr>
            <p:cNvPr id="23580" name="Line 18"/>
            <p:cNvSpPr>
              <a:spLocks noChangeShapeType="1"/>
            </p:cNvSpPr>
            <p:nvPr/>
          </p:nvSpPr>
          <p:spPr bwMode="auto">
            <a:xfrm>
              <a:off x="3024" y="2272"/>
              <a:ext cx="240" cy="0"/>
            </a:xfrm>
            <a:prstGeom prst="line">
              <a:avLst/>
            </a:prstGeom>
            <a:noFill/>
            <a:ln w="12700">
              <a:solidFill>
                <a:schemeClr val="tx1"/>
              </a:solidFill>
              <a:round/>
              <a:headEnd/>
              <a:tailEnd/>
            </a:ln>
          </p:spPr>
          <p:txBody>
            <a:bodyPr wrap="none" anchor="ctr">
              <a:spAutoFit/>
            </a:bodyPr>
            <a:lstStyle/>
            <a:p>
              <a:endParaRPr lang="vi-VN"/>
            </a:p>
          </p:txBody>
        </p:sp>
      </p:grpSp>
      <p:grpSp>
        <p:nvGrpSpPr>
          <p:cNvPr id="23560" name="Group 31"/>
          <p:cNvGrpSpPr>
            <a:grpSpLocks/>
          </p:cNvGrpSpPr>
          <p:nvPr/>
        </p:nvGrpSpPr>
        <p:grpSpPr bwMode="auto">
          <a:xfrm>
            <a:off x="2438400" y="4838700"/>
            <a:ext cx="3581400" cy="419100"/>
            <a:chOff x="1200" y="3288"/>
            <a:chExt cx="2256" cy="264"/>
          </a:xfrm>
        </p:grpSpPr>
        <p:sp>
          <p:nvSpPr>
            <p:cNvPr id="23569" name="Text Box 23"/>
            <p:cNvSpPr txBox="1">
              <a:spLocks noChangeArrowheads="1"/>
            </p:cNvSpPr>
            <p:nvPr/>
          </p:nvSpPr>
          <p:spPr bwMode="auto">
            <a:xfrm>
              <a:off x="1200" y="3288"/>
              <a:ext cx="480" cy="239"/>
            </a:xfrm>
            <a:prstGeom prst="rect">
              <a:avLst/>
            </a:prstGeom>
            <a:noFill/>
            <a:ln w="12700" algn="ctr">
              <a:solidFill>
                <a:schemeClr val="tx1"/>
              </a:solidFill>
              <a:miter lim="800000"/>
              <a:headEnd/>
              <a:tailEnd/>
            </a:ln>
          </p:spPr>
          <p:txBody>
            <a:bodyPr>
              <a:spAutoFit/>
            </a:bodyPr>
            <a:lstStyle/>
            <a:p>
              <a:r>
                <a:rPr lang="en-US"/>
                <a:t>NV</a:t>
              </a:r>
            </a:p>
          </p:txBody>
        </p:sp>
        <p:sp>
          <p:nvSpPr>
            <p:cNvPr id="23570" name="Text Box 24"/>
            <p:cNvSpPr txBox="1">
              <a:spLocks noChangeArrowheads="1"/>
            </p:cNvSpPr>
            <p:nvPr/>
          </p:nvSpPr>
          <p:spPr bwMode="auto">
            <a:xfrm>
              <a:off x="2976" y="3288"/>
              <a:ext cx="480" cy="239"/>
            </a:xfrm>
            <a:prstGeom prst="rect">
              <a:avLst/>
            </a:prstGeom>
            <a:noFill/>
            <a:ln w="12700" algn="ctr">
              <a:solidFill>
                <a:schemeClr val="tx1"/>
              </a:solidFill>
              <a:miter lim="800000"/>
              <a:headEnd/>
              <a:tailEnd/>
            </a:ln>
          </p:spPr>
          <p:txBody>
            <a:bodyPr>
              <a:spAutoFit/>
            </a:bodyPr>
            <a:lstStyle/>
            <a:p>
              <a:r>
                <a:rPr lang="en-US"/>
                <a:t>DA</a:t>
              </a:r>
            </a:p>
          </p:txBody>
        </p:sp>
        <p:sp>
          <p:nvSpPr>
            <p:cNvPr id="23571" name="AutoShape 26"/>
            <p:cNvSpPr>
              <a:spLocks noChangeArrowheads="1"/>
            </p:cNvSpPr>
            <p:nvPr/>
          </p:nvSpPr>
          <p:spPr bwMode="auto">
            <a:xfrm>
              <a:off x="1920" y="3288"/>
              <a:ext cx="816"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3572" name="Text Box 27"/>
            <p:cNvSpPr txBox="1">
              <a:spLocks noChangeArrowheads="1"/>
            </p:cNvSpPr>
            <p:nvPr/>
          </p:nvSpPr>
          <p:spPr bwMode="auto">
            <a:xfrm>
              <a:off x="2016" y="3320"/>
              <a:ext cx="672" cy="192"/>
            </a:xfrm>
            <a:prstGeom prst="rect">
              <a:avLst/>
            </a:prstGeom>
            <a:noFill/>
            <a:ln w="12700" algn="ctr">
              <a:noFill/>
              <a:miter lim="800000"/>
              <a:headEnd/>
              <a:tailEnd/>
            </a:ln>
          </p:spPr>
          <p:txBody>
            <a:bodyPr>
              <a:spAutoFit/>
            </a:bodyPr>
            <a:lstStyle/>
            <a:p>
              <a:r>
                <a:rPr lang="en-US" sz="1400"/>
                <a:t>Phan_cong</a:t>
              </a:r>
            </a:p>
          </p:txBody>
        </p:sp>
        <p:sp>
          <p:nvSpPr>
            <p:cNvPr id="23573" name="Line 28"/>
            <p:cNvSpPr>
              <a:spLocks noChangeShapeType="1"/>
            </p:cNvSpPr>
            <p:nvPr/>
          </p:nvSpPr>
          <p:spPr bwMode="auto">
            <a:xfrm>
              <a:off x="1680" y="3424"/>
              <a:ext cx="240" cy="0"/>
            </a:xfrm>
            <a:prstGeom prst="line">
              <a:avLst/>
            </a:prstGeom>
            <a:noFill/>
            <a:ln w="12700">
              <a:solidFill>
                <a:schemeClr val="tx1"/>
              </a:solidFill>
              <a:round/>
              <a:headEnd/>
              <a:tailEnd/>
            </a:ln>
          </p:spPr>
          <p:txBody>
            <a:bodyPr wrap="none" anchor="ctr">
              <a:spAutoFit/>
            </a:bodyPr>
            <a:lstStyle/>
            <a:p>
              <a:endParaRPr lang="vi-VN"/>
            </a:p>
          </p:txBody>
        </p:sp>
        <p:sp>
          <p:nvSpPr>
            <p:cNvPr id="23574" name="Line 29"/>
            <p:cNvSpPr>
              <a:spLocks noChangeShapeType="1"/>
            </p:cNvSpPr>
            <p:nvPr/>
          </p:nvSpPr>
          <p:spPr bwMode="auto">
            <a:xfrm>
              <a:off x="2736" y="3424"/>
              <a:ext cx="240" cy="0"/>
            </a:xfrm>
            <a:prstGeom prst="line">
              <a:avLst/>
            </a:prstGeom>
            <a:noFill/>
            <a:ln w="12700">
              <a:solidFill>
                <a:schemeClr val="tx1"/>
              </a:solidFill>
              <a:round/>
              <a:headEnd/>
              <a:tailEnd/>
            </a:ln>
          </p:spPr>
          <p:txBody>
            <a:bodyPr wrap="none" anchor="ctr">
              <a:spAutoFit/>
            </a:bodyPr>
            <a:lstStyle/>
            <a:p>
              <a:endParaRPr lang="vi-VN"/>
            </a:p>
          </p:txBody>
        </p:sp>
      </p:grpSp>
      <p:grpSp>
        <p:nvGrpSpPr>
          <p:cNvPr id="23561" name="Group 40"/>
          <p:cNvGrpSpPr>
            <a:grpSpLocks/>
          </p:cNvGrpSpPr>
          <p:nvPr/>
        </p:nvGrpSpPr>
        <p:grpSpPr bwMode="auto">
          <a:xfrm>
            <a:off x="2438400" y="5981700"/>
            <a:ext cx="3962400" cy="419100"/>
            <a:chOff x="2640" y="3720"/>
            <a:chExt cx="2496" cy="264"/>
          </a:xfrm>
        </p:grpSpPr>
        <p:sp>
          <p:nvSpPr>
            <p:cNvPr id="23562" name="Text Box 33"/>
            <p:cNvSpPr txBox="1">
              <a:spLocks noChangeArrowheads="1"/>
            </p:cNvSpPr>
            <p:nvPr/>
          </p:nvSpPr>
          <p:spPr bwMode="auto">
            <a:xfrm>
              <a:off x="2640" y="3720"/>
              <a:ext cx="480" cy="239"/>
            </a:xfrm>
            <a:prstGeom prst="rect">
              <a:avLst/>
            </a:prstGeom>
            <a:noFill/>
            <a:ln w="12700" algn="ctr">
              <a:solidFill>
                <a:schemeClr val="tx1"/>
              </a:solidFill>
              <a:miter lim="800000"/>
              <a:headEnd/>
              <a:tailEnd/>
            </a:ln>
          </p:spPr>
          <p:txBody>
            <a:bodyPr>
              <a:spAutoFit/>
            </a:bodyPr>
            <a:lstStyle/>
            <a:p>
              <a:r>
                <a:rPr lang="en-US"/>
                <a:t>NV</a:t>
              </a:r>
            </a:p>
          </p:txBody>
        </p:sp>
        <p:sp>
          <p:nvSpPr>
            <p:cNvPr id="23563" name="Text Box 34"/>
            <p:cNvSpPr txBox="1">
              <a:spLocks noChangeArrowheads="1"/>
            </p:cNvSpPr>
            <p:nvPr/>
          </p:nvSpPr>
          <p:spPr bwMode="auto">
            <a:xfrm>
              <a:off x="4656" y="3720"/>
              <a:ext cx="480" cy="239"/>
            </a:xfrm>
            <a:prstGeom prst="rect">
              <a:avLst/>
            </a:prstGeom>
            <a:noFill/>
            <a:ln w="12700" algn="ctr">
              <a:solidFill>
                <a:schemeClr val="tx1"/>
              </a:solidFill>
              <a:miter lim="800000"/>
              <a:headEnd/>
              <a:tailEnd/>
            </a:ln>
          </p:spPr>
          <p:txBody>
            <a:bodyPr>
              <a:spAutoFit/>
            </a:bodyPr>
            <a:lstStyle/>
            <a:p>
              <a:r>
                <a:rPr lang="en-US"/>
                <a:t>PB</a:t>
              </a:r>
            </a:p>
          </p:txBody>
        </p:sp>
        <p:sp>
          <p:nvSpPr>
            <p:cNvPr id="23564" name="AutoShape 35"/>
            <p:cNvSpPr>
              <a:spLocks noChangeArrowheads="1"/>
            </p:cNvSpPr>
            <p:nvPr/>
          </p:nvSpPr>
          <p:spPr bwMode="auto">
            <a:xfrm>
              <a:off x="3360" y="3720"/>
              <a:ext cx="1104" cy="264"/>
            </a:xfrm>
            <a:prstGeom prst="flowChartDecision">
              <a:avLst/>
            </a:prstGeom>
            <a:noFill/>
            <a:ln w="12700" algn="ctr">
              <a:solidFill>
                <a:schemeClr val="tx1"/>
              </a:solidFill>
              <a:miter lim="800000"/>
              <a:headEnd/>
              <a:tailEnd/>
            </a:ln>
          </p:spPr>
          <p:txBody>
            <a:bodyPr anchor="ctr">
              <a:spAutoFit/>
            </a:bodyPr>
            <a:lstStyle/>
            <a:p>
              <a:endParaRPr lang="vi-VN"/>
            </a:p>
          </p:txBody>
        </p:sp>
        <p:sp>
          <p:nvSpPr>
            <p:cNvPr id="23565" name="Text Box 36"/>
            <p:cNvSpPr txBox="1">
              <a:spLocks noChangeArrowheads="1"/>
            </p:cNvSpPr>
            <p:nvPr/>
          </p:nvSpPr>
          <p:spPr bwMode="auto">
            <a:xfrm>
              <a:off x="3360" y="3752"/>
              <a:ext cx="1104" cy="192"/>
            </a:xfrm>
            <a:prstGeom prst="rect">
              <a:avLst/>
            </a:prstGeom>
            <a:noFill/>
            <a:ln w="12700" algn="ctr">
              <a:noFill/>
              <a:miter lim="800000"/>
              <a:headEnd/>
              <a:tailEnd/>
            </a:ln>
          </p:spPr>
          <p:txBody>
            <a:bodyPr>
              <a:spAutoFit/>
            </a:bodyPr>
            <a:lstStyle/>
            <a:p>
              <a:r>
                <a:rPr lang="en-US" sz="1400"/>
                <a:t>La_truong_phong</a:t>
              </a:r>
            </a:p>
          </p:txBody>
        </p:sp>
        <p:sp>
          <p:nvSpPr>
            <p:cNvPr id="23566" name="Line 37"/>
            <p:cNvSpPr>
              <a:spLocks noChangeShapeType="1"/>
            </p:cNvSpPr>
            <p:nvPr/>
          </p:nvSpPr>
          <p:spPr bwMode="auto">
            <a:xfrm>
              <a:off x="3120" y="3856"/>
              <a:ext cx="240" cy="0"/>
            </a:xfrm>
            <a:prstGeom prst="line">
              <a:avLst/>
            </a:prstGeom>
            <a:noFill/>
            <a:ln w="12700">
              <a:solidFill>
                <a:schemeClr val="tx1"/>
              </a:solidFill>
              <a:round/>
              <a:headEnd/>
              <a:tailEnd/>
            </a:ln>
          </p:spPr>
          <p:txBody>
            <a:bodyPr wrap="none" anchor="ctr">
              <a:spAutoFit/>
            </a:bodyPr>
            <a:lstStyle/>
            <a:p>
              <a:endParaRPr lang="vi-VN"/>
            </a:p>
          </p:txBody>
        </p:sp>
        <p:sp>
          <p:nvSpPr>
            <p:cNvPr id="23567" name="Line 38"/>
            <p:cNvSpPr>
              <a:spLocks noChangeShapeType="1"/>
            </p:cNvSpPr>
            <p:nvPr/>
          </p:nvSpPr>
          <p:spPr bwMode="auto">
            <a:xfrm>
              <a:off x="4416" y="3856"/>
              <a:ext cx="240" cy="0"/>
            </a:xfrm>
            <a:prstGeom prst="line">
              <a:avLst/>
            </a:prstGeom>
            <a:noFill/>
            <a:ln w="12700">
              <a:solidFill>
                <a:schemeClr val="tx1"/>
              </a:solidFill>
              <a:round/>
              <a:headEnd/>
              <a:tailEnd/>
            </a:ln>
          </p:spPr>
          <p:txBody>
            <a:bodyPr wrap="none" anchor="ctr">
              <a:spAutoFit/>
            </a:bodyPr>
            <a:lstStyle/>
            <a:p>
              <a:endParaRPr lang="vi-VN"/>
            </a:p>
          </p:txBody>
        </p:sp>
      </p:grpSp>
      <p:sp>
        <p:nvSpPr>
          <p:cNvPr id="41" name="Date Placeholder 40"/>
          <p:cNvSpPr>
            <a:spLocks noGrp="1"/>
          </p:cNvSpPr>
          <p:nvPr>
            <p:ph type="dt" sz="half" idx="10"/>
          </p:nvPr>
        </p:nvSpPr>
        <p:spPr/>
        <p:txBody>
          <a:bodyPr/>
          <a:lstStyle/>
          <a:p>
            <a:pPr>
              <a:defRPr/>
            </a:pPr>
            <a:fld id="{EEC37CE7-885B-4680-8DE4-BB69270286A7}" type="datetime12">
              <a:rPr lang="vi-VN" altLang="en-US" smtClean="0"/>
              <a:pPr>
                <a:defRPr/>
              </a:pPr>
              <a:t>10:19</a:t>
            </a:fld>
            <a:endParaRPr lang="en-US" altLang="en-US"/>
          </a:p>
        </p:txBody>
      </p:sp>
      <p:sp>
        <p:nvSpPr>
          <p:cNvPr id="42" name="Footer Placeholder 41"/>
          <p:cNvSpPr>
            <a:spLocks noGrp="1"/>
          </p:cNvSpPr>
          <p:nvPr>
            <p:ph type="ftr" sz="quarter" idx="11"/>
          </p:nvPr>
        </p:nvSpPr>
        <p:spPr/>
        <p:txBody>
          <a:bodyPr/>
          <a:lstStyle/>
          <a:p>
            <a:pPr>
              <a:defRPr/>
            </a:pPr>
            <a:r>
              <a:rPr lang="en-US" altLang="en-US" smtClean="0"/>
              <a:t>Khoa CNTT</a:t>
            </a:r>
            <a:endParaRPr lang="en-US" altLang="en-US"/>
          </a:p>
        </p:txBody>
      </p:sp>
      <p:sp>
        <p:nvSpPr>
          <p:cNvPr id="43" name="TextBox 42"/>
          <p:cNvSpPr txBox="1"/>
          <p:nvPr/>
        </p:nvSpPr>
        <p:spPr>
          <a:xfrm>
            <a:off x="4495800" y="1905000"/>
            <a:ext cx="762000" cy="307777"/>
          </a:xfrm>
          <a:prstGeom prst="rect">
            <a:avLst/>
          </a:prstGeom>
          <a:noFill/>
        </p:spPr>
        <p:txBody>
          <a:bodyPr wrap="square" rtlCol="0">
            <a:spAutoFit/>
          </a:bodyPr>
          <a:lstStyle/>
          <a:p>
            <a:r>
              <a:rPr lang="en-US" sz="1400" smtClean="0"/>
              <a:t>(1,n)</a:t>
            </a:r>
            <a:endParaRPr lang="vi-VN" sz="1400"/>
          </a:p>
        </p:txBody>
      </p:sp>
      <p:sp>
        <p:nvSpPr>
          <p:cNvPr id="44" name="TextBox 43"/>
          <p:cNvSpPr txBox="1"/>
          <p:nvPr/>
        </p:nvSpPr>
        <p:spPr>
          <a:xfrm>
            <a:off x="3200400" y="3124200"/>
            <a:ext cx="762000" cy="307777"/>
          </a:xfrm>
          <a:prstGeom prst="rect">
            <a:avLst/>
          </a:prstGeom>
          <a:noFill/>
        </p:spPr>
        <p:txBody>
          <a:bodyPr wrap="square" rtlCol="0">
            <a:spAutoFit/>
          </a:bodyPr>
          <a:lstStyle/>
          <a:p>
            <a:r>
              <a:rPr lang="en-US" sz="1400" smtClean="0"/>
              <a:t>(1,1)</a:t>
            </a:r>
            <a:endParaRPr lang="vi-VN" sz="1400"/>
          </a:p>
        </p:txBody>
      </p:sp>
      <p:sp>
        <p:nvSpPr>
          <p:cNvPr id="45" name="TextBox 44"/>
          <p:cNvSpPr txBox="1"/>
          <p:nvPr/>
        </p:nvSpPr>
        <p:spPr>
          <a:xfrm>
            <a:off x="3200400" y="4572000"/>
            <a:ext cx="762000" cy="307777"/>
          </a:xfrm>
          <a:prstGeom prst="rect">
            <a:avLst/>
          </a:prstGeom>
          <a:noFill/>
        </p:spPr>
        <p:txBody>
          <a:bodyPr wrap="square" rtlCol="0">
            <a:spAutoFit/>
          </a:bodyPr>
          <a:lstStyle/>
          <a:p>
            <a:r>
              <a:rPr lang="en-US" sz="1400" smtClean="0"/>
              <a:t>(0,n)</a:t>
            </a:r>
            <a:endParaRPr lang="vi-VN" sz="1400"/>
          </a:p>
        </p:txBody>
      </p:sp>
      <p:sp>
        <p:nvSpPr>
          <p:cNvPr id="46" name="TextBox 45"/>
          <p:cNvSpPr txBox="1"/>
          <p:nvPr/>
        </p:nvSpPr>
        <p:spPr>
          <a:xfrm>
            <a:off x="4572000" y="4572000"/>
            <a:ext cx="762000" cy="307777"/>
          </a:xfrm>
          <a:prstGeom prst="rect">
            <a:avLst/>
          </a:prstGeom>
          <a:noFill/>
        </p:spPr>
        <p:txBody>
          <a:bodyPr wrap="square" rtlCol="0">
            <a:spAutoFit/>
          </a:bodyPr>
          <a:lstStyle/>
          <a:p>
            <a:r>
              <a:rPr lang="en-US" sz="1400" smtClean="0"/>
              <a:t>(1,n)</a:t>
            </a:r>
            <a:endParaRPr lang="vi-VN" sz="1400"/>
          </a:p>
        </p:txBody>
      </p:sp>
      <p:sp>
        <p:nvSpPr>
          <p:cNvPr id="47" name="TextBox 46"/>
          <p:cNvSpPr txBox="1"/>
          <p:nvPr/>
        </p:nvSpPr>
        <p:spPr>
          <a:xfrm>
            <a:off x="3200400" y="5715000"/>
            <a:ext cx="762000" cy="307777"/>
          </a:xfrm>
          <a:prstGeom prst="rect">
            <a:avLst/>
          </a:prstGeom>
          <a:noFill/>
        </p:spPr>
        <p:txBody>
          <a:bodyPr wrap="square" rtlCol="0">
            <a:spAutoFit/>
          </a:bodyPr>
          <a:lstStyle/>
          <a:p>
            <a:r>
              <a:rPr lang="en-US" sz="1400" smtClean="0"/>
              <a:t>(0,1)</a:t>
            </a:r>
            <a:endParaRPr lang="vi-VN" sz="1400"/>
          </a:p>
        </p:txBody>
      </p:sp>
      <p:sp>
        <p:nvSpPr>
          <p:cNvPr id="48" name="TextBox 47"/>
          <p:cNvSpPr txBox="1"/>
          <p:nvPr/>
        </p:nvSpPr>
        <p:spPr>
          <a:xfrm>
            <a:off x="5029200" y="5791200"/>
            <a:ext cx="762000" cy="307777"/>
          </a:xfrm>
          <a:prstGeom prst="rect">
            <a:avLst/>
          </a:prstGeom>
          <a:noFill/>
        </p:spPr>
        <p:txBody>
          <a:bodyPr wrap="square" rtlCol="0">
            <a:spAutoFit/>
          </a:bodyPr>
          <a:lstStyle/>
          <a:p>
            <a:r>
              <a:rPr lang="en-US" sz="1400" smtClean="0"/>
              <a:t>(1,1)</a:t>
            </a:r>
            <a:endParaRPr lang="vi-VN" sz="1400"/>
          </a:p>
        </p:txBody>
      </p:sp>
      <p:sp>
        <p:nvSpPr>
          <p:cNvPr id="51"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pic>
        <p:nvPicPr>
          <p:cNvPr id="50"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0-#ppt_w/2"/>
                                          </p:val>
                                        </p:tav>
                                        <p:tav tm="100000">
                                          <p:val>
                                            <p:strVal val="#ppt_x"/>
                                          </p:val>
                                        </p:tav>
                                      </p:tavLst>
                                    </p:anim>
                                    <p:anim calcmode="lin" valueType="num">
                                      <p:cBhvr additive="base">
                                        <p:cTn id="14"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0-#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1+#ppt_w/2"/>
                                          </p:val>
                                        </p:tav>
                                        <p:tav tm="100000">
                                          <p:val>
                                            <p:strVal val="#ppt_x"/>
                                          </p:val>
                                        </p:tav>
                                      </p:tavLst>
                                    </p:anim>
                                    <p:anim calcmode="lin" valueType="num">
                                      <p:cBhvr additive="base">
                                        <p:cTn id="2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0-#ppt_w/2"/>
                                          </p:val>
                                        </p:tav>
                                        <p:tav tm="100000">
                                          <p:val>
                                            <p:strVal val="#ppt_x"/>
                                          </p:val>
                                        </p:tav>
                                      </p:tavLst>
                                    </p:anim>
                                    <p:anim calcmode="lin" valueType="num">
                                      <p:cBhvr additive="base">
                                        <p:cTn id="32"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500" fill="hold"/>
                                        <p:tgtEl>
                                          <p:spTgt spid="48"/>
                                        </p:tgtEl>
                                        <p:attrNameLst>
                                          <p:attrName>ppt_x</p:attrName>
                                        </p:attrNameLst>
                                      </p:cBhvr>
                                      <p:tavLst>
                                        <p:tav tm="0">
                                          <p:val>
                                            <p:strVal val="1+#ppt_w/2"/>
                                          </p:val>
                                        </p:tav>
                                        <p:tav tm="100000">
                                          <p:val>
                                            <p:strVal val="#ppt_x"/>
                                          </p:val>
                                        </p:tav>
                                      </p:tavLst>
                                    </p:anim>
                                    <p:anim calcmode="lin" valueType="num">
                                      <p:cBhvr additive="base">
                                        <p:cTn id="38"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295400"/>
            <a:ext cx="8382000" cy="5105400"/>
          </a:xfrm>
        </p:spPr>
        <p:txBody>
          <a:bodyPr/>
          <a:lstStyle/>
          <a:p>
            <a:r>
              <a:rPr lang="en-US" smtClean="0"/>
              <a:t>Một loại thực thể có thể tham gia nhiều lần vào một  quan hệ với nhiều vai trò khác nhau</a:t>
            </a:r>
          </a:p>
          <a:p>
            <a:pPr lvl="4"/>
            <a:endParaRPr lang="en-US" smtClean="0"/>
          </a:p>
        </p:txBody>
      </p:sp>
      <p:sp>
        <p:nvSpPr>
          <p:cNvPr id="20" name="Slide Number Placeholder 5"/>
          <p:cNvSpPr>
            <a:spLocks noGrp="1"/>
          </p:cNvSpPr>
          <p:nvPr>
            <p:ph type="sldNum" sz="quarter" idx="12"/>
          </p:nvPr>
        </p:nvSpPr>
        <p:spPr/>
        <p:txBody>
          <a:bodyPr/>
          <a:lstStyle/>
          <a:p>
            <a:pPr>
              <a:defRPr/>
            </a:pPr>
            <a:fld id="{10D714AF-741B-42CA-BCCD-6874B3D8C99B}" type="slidenum">
              <a:rPr lang="en-US" altLang="en-US"/>
              <a:pPr>
                <a:defRPr/>
              </a:pPr>
              <a:t>28</a:t>
            </a:fld>
            <a:endParaRPr lang="en-US" altLang="en-US"/>
          </a:p>
        </p:txBody>
      </p:sp>
      <p:grpSp>
        <p:nvGrpSpPr>
          <p:cNvPr id="24582" name="Group 57"/>
          <p:cNvGrpSpPr>
            <a:grpSpLocks/>
          </p:cNvGrpSpPr>
          <p:nvPr/>
        </p:nvGrpSpPr>
        <p:grpSpPr bwMode="auto">
          <a:xfrm>
            <a:off x="2667000" y="2595087"/>
            <a:ext cx="3886200" cy="1600200"/>
            <a:chOff x="816" y="2880"/>
            <a:chExt cx="2448" cy="1008"/>
          </a:xfrm>
        </p:grpSpPr>
        <p:sp>
          <p:nvSpPr>
            <p:cNvPr id="24583" name="Text Box 44"/>
            <p:cNvSpPr txBox="1">
              <a:spLocks noChangeArrowheads="1"/>
            </p:cNvSpPr>
            <p:nvPr/>
          </p:nvSpPr>
          <p:spPr bwMode="auto">
            <a:xfrm>
              <a:off x="816" y="3024"/>
              <a:ext cx="960" cy="239"/>
            </a:xfrm>
            <a:prstGeom prst="rect">
              <a:avLst/>
            </a:prstGeom>
            <a:noFill/>
            <a:ln w="12700" algn="ctr">
              <a:solidFill>
                <a:schemeClr val="tx1"/>
              </a:solidFill>
              <a:miter lim="800000"/>
              <a:headEnd/>
              <a:tailEnd/>
            </a:ln>
          </p:spPr>
          <p:txBody>
            <a:bodyPr>
              <a:spAutoFit/>
            </a:bodyPr>
            <a:lstStyle/>
            <a:p>
              <a:r>
                <a:rPr lang="en-US"/>
                <a:t>NHANVIEN</a:t>
              </a:r>
            </a:p>
          </p:txBody>
        </p:sp>
        <p:grpSp>
          <p:nvGrpSpPr>
            <p:cNvPr id="24584" name="Group 45"/>
            <p:cNvGrpSpPr>
              <a:grpSpLocks/>
            </p:cNvGrpSpPr>
            <p:nvPr/>
          </p:nvGrpSpPr>
          <p:grpSpPr bwMode="auto">
            <a:xfrm>
              <a:off x="2400" y="3024"/>
              <a:ext cx="864" cy="288"/>
              <a:chOff x="2640" y="3360"/>
              <a:chExt cx="864" cy="288"/>
            </a:xfrm>
          </p:grpSpPr>
          <p:sp>
            <p:nvSpPr>
              <p:cNvPr id="24594" name="AutoShape 46"/>
              <p:cNvSpPr>
                <a:spLocks noChangeArrowheads="1"/>
              </p:cNvSpPr>
              <p:nvPr/>
            </p:nvSpPr>
            <p:spPr bwMode="auto">
              <a:xfrm>
                <a:off x="2640" y="3360"/>
                <a:ext cx="864" cy="288"/>
              </a:xfrm>
              <a:prstGeom prst="flowChartDecision">
                <a:avLst/>
              </a:prstGeom>
              <a:noFill/>
              <a:ln w="12700" algn="ctr">
                <a:solidFill>
                  <a:schemeClr val="tx1"/>
                </a:solidFill>
                <a:miter lim="800000"/>
                <a:headEnd/>
                <a:tailEnd/>
              </a:ln>
            </p:spPr>
            <p:txBody>
              <a:bodyPr wrap="none" anchor="ctr">
                <a:spAutoFit/>
              </a:bodyPr>
              <a:lstStyle/>
              <a:p>
                <a:endParaRPr lang="vi-VN"/>
              </a:p>
            </p:txBody>
          </p:sp>
          <p:sp>
            <p:nvSpPr>
              <p:cNvPr id="24595" name="Text Box 47"/>
              <p:cNvSpPr txBox="1">
                <a:spLocks noChangeArrowheads="1"/>
              </p:cNvSpPr>
              <p:nvPr/>
            </p:nvSpPr>
            <p:spPr bwMode="auto">
              <a:xfrm>
                <a:off x="2736" y="3400"/>
                <a:ext cx="768" cy="194"/>
              </a:xfrm>
              <a:prstGeom prst="rect">
                <a:avLst/>
              </a:prstGeom>
              <a:noFill/>
              <a:ln w="12700" algn="ctr">
                <a:noFill/>
                <a:miter lim="800000"/>
                <a:headEnd/>
                <a:tailEnd/>
              </a:ln>
            </p:spPr>
            <p:txBody>
              <a:bodyPr wrap="square">
                <a:spAutoFit/>
              </a:bodyPr>
              <a:lstStyle/>
              <a:p>
                <a:r>
                  <a:rPr lang="en-US" sz="1400" smtClean="0"/>
                  <a:t>Huong_dan</a:t>
                </a:r>
                <a:endParaRPr lang="en-US" sz="1400"/>
              </a:p>
            </p:txBody>
          </p:sp>
        </p:grpSp>
        <p:sp>
          <p:nvSpPr>
            <p:cNvPr id="24585" name="Line 48"/>
            <p:cNvSpPr>
              <a:spLocks noChangeShapeType="1"/>
            </p:cNvSpPr>
            <p:nvPr/>
          </p:nvSpPr>
          <p:spPr bwMode="auto">
            <a:xfrm>
              <a:off x="1776" y="3168"/>
              <a:ext cx="624" cy="0"/>
            </a:xfrm>
            <a:prstGeom prst="line">
              <a:avLst/>
            </a:prstGeom>
            <a:noFill/>
            <a:ln w="12700">
              <a:solidFill>
                <a:schemeClr val="tx1"/>
              </a:solidFill>
              <a:round/>
              <a:headEnd/>
              <a:tailEnd/>
            </a:ln>
          </p:spPr>
          <p:txBody>
            <a:bodyPr anchor="ctr">
              <a:spAutoFit/>
            </a:bodyPr>
            <a:lstStyle/>
            <a:p>
              <a:endParaRPr lang="vi-VN"/>
            </a:p>
          </p:txBody>
        </p:sp>
        <p:grpSp>
          <p:nvGrpSpPr>
            <p:cNvPr id="24586" name="Group 52"/>
            <p:cNvGrpSpPr>
              <a:grpSpLocks/>
            </p:cNvGrpSpPr>
            <p:nvPr/>
          </p:nvGrpSpPr>
          <p:grpSpPr bwMode="auto">
            <a:xfrm>
              <a:off x="1296" y="3264"/>
              <a:ext cx="1536" cy="384"/>
              <a:chOff x="1296" y="3264"/>
              <a:chExt cx="1536" cy="384"/>
            </a:xfrm>
          </p:grpSpPr>
          <p:sp>
            <p:nvSpPr>
              <p:cNvPr id="24591" name="Line 49"/>
              <p:cNvSpPr>
                <a:spLocks noChangeShapeType="1"/>
              </p:cNvSpPr>
              <p:nvPr/>
            </p:nvSpPr>
            <p:spPr bwMode="auto">
              <a:xfrm>
                <a:off x="2832" y="3312"/>
                <a:ext cx="0" cy="336"/>
              </a:xfrm>
              <a:prstGeom prst="line">
                <a:avLst/>
              </a:prstGeom>
              <a:noFill/>
              <a:ln w="12700">
                <a:solidFill>
                  <a:schemeClr val="tx1"/>
                </a:solidFill>
                <a:round/>
                <a:headEnd/>
                <a:tailEnd/>
              </a:ln>
            </p:spPr>
            <p:txBody>
              <a:bodyPr wrap="none" anchor="ctr">
                <a:spAutoFit/>
              </a:bodyPr>
              <a:lstStyle/>
              <a:p>
                <a:endParaRPr lang="vi-VN"/>
              </a:p>
            </p:txBody>
          </p:sp>
          <p:sp>
            <p:nvSpPr>
              <p:cNvPr id="24592" name="Line 50"/>
              <p:cNvSpPr>
                <a:spLocks noChangeShapeType="1"/>
              </p:cNvSpPr>
              <p:nvPr/>
            </p:nvSpPr>
            <p:spPr bwMode="auto">
              <a:xfrm flipH="1">
                <a:off x="1296" y="3648"/>
                <a:ext cx="1536" cy="0"/>
              </a:xfrm>
              <a:prstGeom prst="line">
                <a:avLst/>
              </a:prstGeom>
              <a:noFill/>
              <a:ln w="12700">
                <a:solidFill>
                  <a:schemeClr val="tx1"/>
                </a:solidFill>
                <a:round/>
                <a:headEnd/>
                <a:tailEnd/>
              </a:ln>
            </p:spPr>
            <p:txBody>
              <a:bodyPr wrap="none" anchor="ctr">
                <a:spAutoFit/>
              </a:bodyPr>
              <a:lstStyle/>
              <a:p>
                <a:endParaRPr lang="vi-VN"/>
              </a:p>
            </p:txBody>
          </p:sp>
          <p:sp>
            <p:nvSpPr>
              <p:cNvPr id="24593" name="Line 51"/>
              <p:cNvSpPr>
                <a:spLocks noChangeShapeType="1"/>
              </p:cNvSpPr>
              <p:nvPr/>
            </p:nvSpPr>
            <p:spPr bwMode="auto">
              <a:xfrm flipV="1">
                <a:off x="1296" y="3264"/>
                <a:ext cx="0" cy="384"/>
              </a:xfrm>
              <a:prstGeom prst="line">
                <a:avLst/>
              </a:prstGeom>
              <a:noFill/>
              <a:ln w="12700">
                <a:solidFill>
                  <a:schemeClr val="tx1"/>
                </a:solidFill>
                <a:round/>
                <a:headEnd/>
                <a:tailEnd/>
              </a:ln>
            </p:spPr>
            <p:txBody>
              <a:bodyPr wrap="none" anchor="ctr">
                <a:spAutoFit/>
              </a:bodyPr>
              <a:lstStyle/>
              <a:p>
                <a:endParaRPr lang="vi-VN"/>
              </a:p>
            </p:txBody>
          </p:sp>
        </p:grpSp>
        <p:sp>
          <p:nvSpPr>
            <p:cNvPr id="24587" name="Text Box 53"/>
            <p:cNvSpPr txBox="1">
              <a:spLocks noChangeArrowheads="1"/>
            </p:cNvSpPr>
            <p:nvPr/>
          </p:nvSpPr>
          <p:spPr bwMode="auto">
            <a:xfrm>
              <a:off x="1056" y="3648"/>
              <a:ext cx="1536" cy="192"/>
            </a:xfrm>
            <a:prstGeom prst="rect">
              <a:avLst/>
            </a:prstGeom>
            <a:noFill/>
            <a:ln w="12700" algn="ctr">
              <a:noFill/>
              <a:miter lim="800000"/>
              <a:headEnd/>
              <a:tailEnd/>
            </a:ln>
          </p:spPr>
          <p:txBody>
            <a:bodyPr wrap="square">
              <a:spAutoFit/>
            </a:bodyPr>
            <a:lstStyle/>
            <a:p>
              <a:r>
                <a:rPr lang="en-US" sz="1400" smtClean="0"/>
                <a:t>Người </a:t>
              </a:r>
              <a:r>
                <a:rPr lang="vi-VN" sz="1400" smtClean="0"/>
                <a:t>đượ</a:t>
              </a:r>
              <a:r>
                <a:rPr lang="en-US" sz="1400" smtClean="0"/>
                <a:t>c hướng dẫn</a:t>
              </a:r>
              <a:endParaRPr lang="en-US" sz="1400"/>
            </a:p>
          </p:txBody>
        </p:sp>
        <p:sp>
          <p:nvSpPr>
            <p:cNvPr id="24588" name="Text Box 54"/>
            <p:cNvSpPr txBox="1">
              <a:spLocks noChangeArrowheads="1"/>
            </p:cNvSpPr>
            <p:nvPr/>
          </p:nvSpPr>
          <p:spPr bwMode="auto">
            <a:xfrm>
              <a:off x="2352" y="3696"/>
              <a:ext cx="480" cy="192"/>
            </a:xfrm>
            <a:prstGeom prst="rect">
              <a:avLst/>
            </a:prstGeom>
            <a:noFill/>
            <a:ln w="12700" algn="ctr">
              <a:noFill/>
              <a:miter lim="800000"/>
              <a:headEnd/>
              <a:tailEnd/>
            </a:ln>
          </p:spPr>
          <p:txBody>
            <a:bodyPr>
              <a:spAutoFit/>
            </a:bodyPr>
            <a:lstStyle/>
            <a:p>
              <a:r>
                <a:rPr lang="en-US" sz="1400"/>
                <a:t>(0,1)</a:t>
              </a:r>
            </a:p>
          </p:txBody>
        </p:sp>
        <p:sp>
          <p:nvSpPr>
            <p:cNvPr id="24589" name="Text Box 55"/>
            <p:cNvSpPr txBox="1">
              <a:spLocks noChangeArrowheads="1"/>
            </p:cNvSpPr>
            <p:nvPr/>
          </p:nvSpPr>
          <p:spPr bwMode="auto">
            <a:xfrm>
              <a:off x="1872" y="3168"/>
              <a:ext cx="432" cy="192"/>
            </a:xfrm>
            <a:prstGeom prst="rect">
              <a:avLst/>
            </a:prstGeom>
            <a:noFill/>
            <a:ln w="12700" algn="ctr">
              <a:noFill/>
              <a:miter lim="800000"/>
              <a:headEnd/>
              <a:tailEnd/>
            </a:ln>
          </p:spPr>
          <p:txBody>
            <a:bodyPr>
              <a:spAutoFit/>
            </a:bodyPr>
            <a:lstStyle/>
            <a:p>
              <a:r>
                <a:rPr lang="en-US" sz="1400"/>
                <a:t>(0,n)</a:t>
              </a:r>
            </a:p>
          </p:txBody>
        </p:sp>
        <p:sp>
          <p:nvSpPr>
            <p:cNvPr id="24590" name="Text Box 56"/>
            <p:cNvSpPr txBox="1">
              <a:spLocks noChangeArrowheads="1"/>
            </p:cNvSpPr>
            <p:nvPr/>
          </p:nvSpPr>
          <p:spPr bwMode="auto">
            <a:xfrm>
              <a:off x="1728" y="2880"/>
              <a:ext cx="1056" cy="194"/>
            </a:xfrm>
            <a:prstGeom prst="rect">
              <a:avLst/>
            </a:prstGeom>
            <a:noFill/>
            <a:ln w="12700" algn="ctr">
              <a:noFill/>
              <a:miter lim="800000"/>
              <a:headEnd/>
              <a:tailEnd/>
            </a:ln>
          </p:spPr>
          <p:txBody>
            <a:bodyPr>
              <a:spAutoFit/>
            </a:bodyPr>
            <a:lstStyle/>
            <a:p>
              <a:r>
                <a:rPr lang="en-US" sz="1400" smtClean="0"/>
                <a:t>Người hướng dẫn</a:t>
              </a:r>
              <a:endParaRPr lang="en-US" sz="1400"/>
            </a:p>
          </p:txBody>
        </p:sp>
      </p:grpSp>
      <p:sp>
        <p:nvSpPr>
          <p:cNvPr id="21" name="Date Placeholder 20"/>
          <p:cNvSpPr>
            <a:spLocks noGrp="1"/>
          </p:cNvSpPr>
          <p:nvPr>
            <p:ph type="dt" sz="half" idx="10"/>
          </p:nvPr>
        </p:nvSpPr>
        <p:spPr/>
        <p:txBody>
          <a:bodyPr/>
          <a:lstStyle/>
          <a:p>
            <a:pPr>
              <a:defRPr/>
            </a:pPr>
            <a:fld id="{248B0A8C-F2C8-48CB-BE20-1E70803EFC6B}" type="datetime12">
              <a:rPr lang="vi-VN" altLang="en-US" smtClean="0"/>
              <a:pPr>
                <a:defRPr/>
              </a:pPr>
              <a:t>10:19</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sp>
        <p:nvSpPr>
          <p:cNvPr id="25"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pic>
        <p:nvPicPr>
          <p:cNvPr id="24"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1066800"/>
            <a:ext cx="8001000" cy="381000"/>
          </a:xfrm>
        </p:spPr>
        <p:txBody>
          <a:bodyPr/>
          <a:lstStyle/>
          <a:p>
            <a:r>
              <a:rPr lang="en-US" sz="2000" b="1" smtClean="0"/>
              <a:t>2. Ràng buộc tham gia và sự phụ thuộc tồn tại</a:t>
            </a:r>
          </a:p>
        </p:txBody>
      </p:sp>
      <p:sp>
        <p:nvSpPr>
          <p:cNvPr id="28675" name="Rectangle 3"/>
          <p:cNvSpPr>
            <a:spLocks noGrp="1" noChangeArrowheads="1"/>
          </p:cNvSpPr>
          <p:nvPr>
            <p:ph idx="1"/>
          </p:nvPr>
        </p:nvSpPr>
        <p:spPr>
          <a:xfrm>
            <a:off x="381000" y="2438400"/>
            <a:ext cx="8382000" cy="3886200"/>
          </a:xfrm>
        </p:spPr>
        <p:txBody>
          <a:bodyPr/>
          <a:lstStyle/>
          <a:p>
            <a:pPr>
              <a:lnSpc>
                <a:spcPct val="90000"/>
              </a:lnSpc>
              <a:buNone/>
            </a:pPr>
            <a:r>
              <a:rPr lang="en-US" sz="2200" b="1" i="1" smtClean="0"/>
              <a:t>Trong ví dụ trên</a:t>
            </a:r>
          </a:p>
          <a:p>
            <a:pPr lvl="1">
              <a:lnSpc>
                <a:spcPct val="90000"/>
              </a:lnSpc>
            </a:pPr>
            <a:r>
              <a:rPr lang="en-US" sz="2100" smtClean="0"/>
              <a:t>Có phải </a:t>
            </a:r>
            <a:r>
              <a:rPr lang="en-US" sz="2100" b="1" smtClean="0"/>
              <a:t>phòng</a:t>
            </a:r>
            <a:r>
              <a:rPr lang="en-US" sz="2100" smtClean="0"/>
              <a:t> nào cũng có người quản lý ?</a:t>
            </a:r>
          </a:p>
          <a:p>
            <a:pPr lvl="2">
              <a:lnSpc>
                <a:spcPct val="90000"/>
              </a:lnSpc>
              <a:buFont typeface="Courier New" pitchFamily="49" charset="0"/>
              <a:buChar char="o"/>
            </a:pPr>
            <a:r>
              <a:rPr lang="en-US" sz="1800" smtClean="0">
                <a:sym typeface="Wingdings" pitchFamily="2" charset="2"/>
              </a:rPr>
              <a:t>Đúng đó là ràng buộc </a:t>
            </a:r>
            <a:r>
              <a:rPr lang="en-US" sz="1800" i="1" u="sng" smtClean="0">
                <a:sym typeface="Wingdings" pitchFamily="2" charset="2"/>
              </a:rPr>
              <a:t>tham gia toàn bộ </a:t>
            </a:r>
            <a:r>
              <a:rPr lang="en-US" sz="1800" smtClean="0">
                <a:sym typeface="Wingdings" pitchFamily="2" charset="2"/>
              </a:rPr>
              <a:t>của thực thể PHONGBAN trong liên kết (sự phụ thuộc tồn tại); Tham gia toàn bộ vào liên kết</a:t>
            </a:r>
          </a:p>
          <a:p>
            <a:pPr lvl="1">
              <a:lnSpc>
                <a:spcPct val="90000"/>
              </a:lnSpc>
            </a:pPr>
            <a:r>
              <a:rPr lang="en-US" sz="2100" smtClean="0"/>
              <a:t>Có phải nhân viên nào cũng là trưởng phòng?</a:t>
            </a:r>
          </a:p>
          <a:p>
            <a:pPr lvl="2">
              <a:lnSpc>
                <a:spcPct val="90000"/>
              </a:lnSpc>
              <a:buFont typeface="Courier New" pitchFamily="49" charset="0"/>
              <a:buChar char="o"/>
            </a:pPr>
            <a:r>
              <a:rPr lang="en-US" sz="1800" smtClean="0"/>
              <a:t>Sai </a:t>
            </a:r>
            <a:r>
              <a:rPr lang="en-US" sz="1800" smtClean="0">
                <a:sym typeface="Wingdings" pitchFamily="2" charset="2"/>
              </a:rPr>
              <a:t> NHANVIEN </a:t>
            </a:r>
            <a:r>
              <a:rPr lang="en-US" sz="1800" i="1" u="sng" smtClean="0">
                <a:sym typeface="Wingdings" pitchFamily="2" charset="2"/>
              </a:rPr>
              <a:t>tham gia bộ phân</a:t>
            </a:r>
            <a:r>
              <a:rPr lang="en-US" sz="1800" smtClean="0">
                <a:sym typeface="Wingdings" pitchFamily="2" charset="2"/>
              </a:rPr>
              <a:t> vào liên kết</a:t>
            </a:r>
          </a:p>
          <a:p>
            <a:pPr lvl="2">
              <a:lnSpc>
                <a:spcPct val="90000"/>
              </a:lnSpc>
              <a:buNone/>
            </a:pPr>
            <a:endParaRPr lang="en-US" sz="1800" smtClean="0">
              <a:sym typeface="Wingdings" pitchFamily="2" charset="2"/>
            </a:endParaRPr>
          </a:p>
          <a:p>
            <a:pPr>
              <a:lnSpc>
                <a:spcPct val="90000"/>
              </a:lnSpc>
            </a:pPr>
            <a:r>
              <a:rPr lang="en-US" sz="2200" smtClean="0"/>
              <a:t>Biểu diễn</a:t>
            </a:r>
          </a:p>
          <a:p>
            <a:pPr lvl="1">
              <a:lnSpc>
                <a:spcPct val="90000"/>
              </a:lnSpc>
              <a:buFont typeface="Courier New" pitchFamily="49" charset="0"/>
              <a:buChar char="o"/>
            </a:pPr>
            <a:r>
              <a:rPr lang="en-US" sz="2100" smtClean="0">
                <a:sym typeface="Wingdings" pitchFamily="2" charset="2"/>
              </a:rPr>
              <a:t>Ràng buộc tham gia toàn bộ   hoặc </a:t>
            </a:r>
          </a:p>
          <a:p>
            <a:pPr lvl="1">
              <a:lnSpc>
                <a:spcPct val="90000"/>
              </a:lnSpc>
              <a:buFont typeface="Courier New" pitchFamily="49" charset="0"/>
              <a:buChar char="o"/>
            </a:pPr>
            <a:r>
              <a:rPr lang="en-US" sz="2100" smtClean="0">
                <a:sym typeface="Wingdings" pitchFamily="2" charset="2"/>
              </a:rPr>
              <a:t>Ràng buộc tham gia bộ phận</a:t>
            </a:r>
            <a:endParaRPr lang="en-US" sz="2100" smtClean="0"/>
          </a:p>
          <a:p>
            <a:pPr lvl="2">
              <a:lnSpc>
                <a:spcPct val="90000"/>
              </a:lnSpc>
            </a:pPr>
            <a:endParaRPr lang="en-US" sz="1800" smtClean="0"/>
          </a:p>
        </p:txBody>
      </p:sp>
      <p:sp>
        <p:nvSpPr>
          <p:cNvPr id="20" name="Slide Number Placeholder 5"/>
          <p:cNvSpPr>
            <a:spLocks noGrp="1"/>
          </p:cNvSpPr>
          <p:nvPr>
            <p:ph type="sldNum" sz="quarter" idx="12"/>
          </p:nvPr>
        </p:nvSpPr>
        <p:spPr/>
        <p:txBody>
          <a:bodyPr/>
          <a:lstStyle/>
          <a:p>
            <a:pPr>
              <a:defRPr/>
            </a:pPr>
            <a:fld id="{9D332406-6A04-472D-8FAB-C0950A16130B}" type="slidenum">
              <a:rPr lang="en-US" altLang="en-US"/>
              <a:pPr>
                <a:defRPr/>
              </a:pPr>
              <a:t>29</a:t>
            </a:fld>
            <a:endParaRPr lang="en-US" altLang="en-US"/>
          </a:p>
        </p:txBody>
      </p:sp>
      <p:grpSp>
        <p:nvGrpSpPr>
          <p:cNvPr id="28678" name="Group 20"/>
          <p:cNvGrpSpPr>
            <a:grpSpLocks/>
          </p:cNvGrpSpPr>
          <p:nvPr/>
        </p:nvGrpSpPr>
        <p:grpSpPr bwMode="auto">
          <a:xfrm>
            <a:off x="1981200" y="1600200"/>
            <a:ext cx="5943600" cy="584200"/>
            <a:chOff x="1296" y="1307"/>
            <a:chExt cx="3744" cy="368"/>
          </a:xfrm>
        </p:grpSpPr>
        <p:sp>
          <p:nvSpPr>
            <p:cNvPr id="28680" name="Rectangle 6"/>
            <p:cNvSpPr>
              <a:spLocks noChangeArrowheads="1"/>
            </p:cNvSpPr>
            <p:nvPr/>
          </p:nvSpPr>
          <p:spPr bwMode="auto">
            <a:xfrm>
              <a:off x="1296" y="1392"/>
              <a:ext cx="816" cy="239"/>
            </a:xfrm>
            <a:prstGeom prst="rect">
              <a:avLst/>
            </a:prstGeom>
            <a:noFill/>
            <a:ln w="12700" algn="ctr">
              <a:solidFill>
                <a:schemeClr val="tx1"/>
              </a:solidFill>
              <a:miter lim="800000"/>
              <a:headEnd/>
              <a:tailEnd/>
            </a:ln>
          </p:spPr>
          <p:txBody>
            <a:bodyPr anchor="ctr">
              <a:spAutoFit/>
            </a:bodyPr>
            <a:lstStyle/>
            <a:p>
              <a:r>
                <a:rPr lang="en-US"/>
                <a:t>NHANVIEN</a:t>
              </a:r>
            </a:p>
          </p:txBody>
        </p:sp>
        <p:grpSp>
          <p:nvGrpSpPr>
            <p:cNvPr id="28681" name="Group 19"/>
            <p:cNvGrpSpPr>
              <a:grpSpLocks/>
            </p:cNvGrpSpPr>
            <p:nvPr/>
          </p:nvGrpSpPr>
          <p:grpSpPr bwMode="auto">
            <a:xfrm>
              <a:off x="2112" y="1307"/>
              <a:ext cx="2928" cy="368"/>
              <a:chOff x="2112" y="1307"/>
              <a:chExt cx="2928" cy="368"/>
            </a:xfrm>
          </p:grpSpPr>
          <p:sp>
            <p:nvSpPr>
              <p:cNvPr id="28683" name="AutoShape 5"/>
              <p:cNvSpPr>
                <a:spLocks noChangeArrowheads="1"/>
              </p:cNvSpPr>
              <p:nvPr/>
            </p:nvSpPr>
            <p:spPr bwMode="auto">
              <a:xfrm>
                <a:off x="2400" y="1307"/>
                <a:ext cx="1440" cy="368"/>
              </a:xfrm>
              <a:prstGeom prst="flowChartDecision">
                <a:avLst/>
              </a:prstGeom>
              <a:noFill/>
              <a:ln w="3175" algn="ctr">
                <a:solidFill>
                  <a:schemeClr val="tx1"/>
                </a:solidFill>
                <a:miter lim="800000"/>
                <a:headEnd/>
                <a:tailEnd/>
              </a:ln>
            </p:spPr>
            <p:txBody>
              <a:bodyPr wrap="none" lIns="0" rIns="0" anchor="ctr"/>
              <a:lstStyle/>
              <a:p>
                <a:r>
                  <a:rPr lang="en-US" sz="1600" smtClean="0"/>
                  <a:t>Quan_ly</a:t>
                </a:r>
                <a:endParaRPr lang="en-US" sz="1600"/>
              </a:p>
            </p:txBody>
          </p:sp>
          <p:sp>
            <p:nvSpPr>
              <p:cNvPr id="28684" name="Rectangle 7"/>
              <p:cNvSpPr>
                <a:spLocks noChangeArrowheads="1"/>
              </p:cNvSpPr>
              <p:nvPr/>
            </p:nvSpPr>
            <p:spPr bwMode="auto">
              <a:xfrm>
                <a:off x="4128" y="1355"/>
                <a:ext cx="912" cy="239"/>
              </a:xfrm>
              <a:prstGeom prst="rect">
                <a:avLst/>
              </a:prstGeom>
              <a:noFill/>
              <a:ln w="12700" algn="ctr">
                <a:solidFill>
                  <a:schemeClr val="tx1"/>
                </a:solidFill>
                <a:miter lim="800000"/>
                <a:headEnd/>
                <a:tailEnd/>
              </a:ln>
            </p:spPr>
            <p:txBody>
              <a:bodyPr anchor="ctr">
                <a:spAutoFit/>
              </a:bodyPr>
              <a:lstStyle/>
              <a:p>
                <a:r>
                  <a:rPr lang="en-US"/>
                  <a:t>PHONGBAN</a:t>
                </a:r>
              </a:p>
            </p:txBody>
          </p:sp>
          <p:sp>
            <p:nvSpPr>
              <p:cNvPr id="28685" name="Line 8"/>
              <p:cNvSpPr>
                <a:spLocks noChangeShapeType="1"/>
              </p:cNvSpPr>
              <p:nvPr/>
            </p:nvSpPr>
            <p:spPr bwMode="auto">
              <a:xfrm>
                <a:off x="2112" y="1488"/>
                <a:ext cx="288" cy="0"/>
              </a:xfrm>
              <a:prstGeom prst="line">
                <a:avLst/>
              </a:prstGeom>
              <a:noFill/>
              <a:ln w="12700">
                <a:solidFill>
                  <a:schemeClr val="tx1"/>
                </a:solidFill>
                <a:round/>
                <a:headEnd/>
                <a:tailEnd/>
              </a:ln>
            </p:spPr>
            <p:txBody>
              <a:bodyPr anchor="ctr">
                <a:spAutoFit/>
              </a:bodyPr>
              <a:lstStyle/>
              <a:p>
                <a:endParaRPr lang="vi-VN"/>
              </a:p>
            </p:txBody>
          </p:sp>
          <p:sp>
            <p:nvSpPr>
              <p:cNvPr id="28686" name="Line 9"/>
              <p:cNvSpPr>
                <a:spLocks noChangeShapeType="1"/>
              </p:cNvSpPr>
              <p:nvPr/>
            </p:nvSpPr>
            <p:spPr bwMode="auto">
              <a:xfrm>
                <a:off x="3840" y="1488"/>
                <a:ext cx="288" cy="0"/>
              </a:xfrm>
              <a:prstGeom prst="line">
                <a:avLst/>
              </a:prstGeom>
              <a:noFill/>
              <a:ln w="60325" cmpd="dbl">
                <a:solidFill>
                  <a:schemeClr val="tx1"/>
                </a:solidFill>
                <a:round/>
                <a:headEnd/>
                <a:tailEnd/>
              </a:ln>
            </p:spPr>
            <p:txBody>
              <a:bodyPr anchor="ctr">
                <a:spAutoFit/>
              </a:bodyPr>
              <a:lstStyle/>
              <a:p>
                <a:endParaRPr lang="vi-VN"/>
              </a:p>
            </p:txBody>
          </p:sp>
        </p:grpSp>
      </p:grpSp>
      <p:sp>
        <p:nvSpPr>
          <p:cNvPr id="21" name="Date Placeholder 20"/>
          <p:cNvSpPr>
            <a:spLocks noGrp="1"/>
          </p:cNvSpPr>
          <p:nvPr>
            <p:ph type="dt" sz="half" idx="10"/>
          </p:nvPr>
        </p:nvSpPr>
        <p:spPr/>
        <p:txBody>
          <a:bodyPr/>
          <a:lstStyle/>
          <a:p>
            <a:pPr>
              <a:defRPr/>
            </a:pPr>
            <a:fld id="{0E673B44-E367-486E-8CBE-19965E97F663}" type="datetime12">
              <a:rPr lang="vi-VN" altLang="en-US" smtClean="0"/>
              <a:pPr>
                <a:defRPr/>
              </a:pPr>
              <a:t>10:19</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sp>
        <p:nvSpPr>
          <p:cNvPr id="29" name="Line 9"/>
          <p:cNvSpPr>
            <a:spLocks noChangeShapeType="1"/>
          </p:cNvSpPr>
          <p:nvPr/>
        </p:nvSpPr>
        <p:spPr bwMode="auto">
          <a:xfrm>
            <a:off x="5638800" y="5257800"/>
            <a:ext cx="457200" cy="0"/>
          </a:xfrm>
          <a:prstGeom prst="line">
            <a:avLst/>
          </a:prstGeom>
          <a:noFill/>
          <a:ln w="60325" cmpd="dbl">
            <a:solidFill>
              <a:schemeClr val="tx1"/>
            </a:solidFill>
            <a:round/>
            <a:headEnd/>
            <a:tailEnd/>
          </a:ln>
        </p:spPr>
        <p:txBody>
          <a:bodyPr anchor="ctr">
            <a:spAutoFit/>
          </a:bodyPr>
          <a:lstStyle/>
          <a:p>
            <a:endParaRPr lang="vi-VN"/>
          </a:p>
        </p:txBody>
      </p:sp>
      <p:cxnSp>
        <p:nvCxnSpPr>
          <p:cNvPr id="33" name="Straight Connector 32"/>
          <p:cNvCxnSpPr/>
          <p:nvPr/>
        </p:nvCxnSpPr>
        <p:spPr>
          <a:xfrm>
            <a:off x="4800600" y="5562600"/>
            <a:ext cx="99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53200" y="4343400"/>
            <a:ext cx="2438400"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b="1" smtClean="0">
                <a:solidFill>
                  <a:srgbClr val="FFFF00"/>
                </a:solidFill>
              </a:rPr>
              <a:t>Ràng buộc tham gia chỉ ra  sự tồn tại của một kiểu thực thể phụ thuộc vào một kiểu thực thể khác  thông qua liên kết ? </a:t>
            </a:r>
            <a:endParaRPr lang="vi-VN" b="1">
              <a:solidFill>
                <a:srgbClr val="FFFF00"/>
              </a:solidFill>
            </a:endParaRPr>
          </a:p>
        </p:txBody>
      </p:sp>
      <p:sp>
        <p:nvSpPr>
          <p:cNvPr id="23"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pic>
        <p:nvPicPr>
          <p:cNvPr id="1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54013"/>
            <a:ext cx="8229600" cy="620712"/>
          </a:xfrm>
        </p:spPr>
        <p:txBody>
          <a:bodyPr/>
          <a:lstStyle/>
          <a:p>
            <a:r>
              <a:rPr lang="en-US" sz="2400" smtClean="0"/>
              <a:t>2.1- </a:t>
            </a:r>
            <a:r>
              <a:rPr lang="en-US" sz="2800" b="1" smtClean="0"/>
              <a:t>Quá trình thiết kế CSDL</a:t>
            </a:r>
          </a:p>
        </p:txBody>
      </p:sp>
      <p:sp>
        <p:nvSpPr>
          <p:cNvPr id="20" name="Slide Number Placeholder 5"/>
          <p:cNvSpPr>
            <a:spLocks noGrp="1"/>
          </p:cNvSpPr>
          <p:nvPr>
            <p:ph type="sldNum" sz="quarter" idx="12"/>
          </p:nvPr>
        </p:nvSpPr>
        <p:spPr/>
        <p:txBody>
          <a:bodyPr/>
          <a:lstStyle/>
          <a:p>
            <a:pPr>
              <a:defRPr/>
            </a:pPr>
            <a:fld id="{97FA84D0-A03E-41AC-B951-E05DDDE5ACDB}" type="slidenum">
              <a:rPr lang="en-US" altLang="en-US"/>
              <a:pPr>
                <a:defRPr/>
              </a:pPr>
              <a:t>3</a:t>
            </a:fld>
            <a:endParaRPr lang="en-US" altLang="en-US"/>
          </a:p>
        </p:txBody>
      </p:sp>
      <p:grpSp>
        <p:nvGrpSpPr>
          <p:cNvPr id="5125" name="Group 40"/>
          <p:cNvGrpSpPr>
            <a:grpSpLocks/>
          </p:cNvGrpSpPr>
          <p:nvPr/>
        </p:nvGrpSpPr>
        <p:grpSpPr bwMode="auto">
          <a:xfrm>
            <a:off x="195263" y="3062287"/>
            <a:ext cx="8262938" cy="923925"/>
            <a:chOff x="123" y="3417"/>
            <a:chExt cx="5205" cy="582"/>
          </a:xfrm>
        </p:grpSpPr>
        <p:sp>
          <p:nvSpPr>
            <p:cNvPr id="5126" name="Rectangle 27"/>
            <p:cNvSpPr>
              <a:spLocks noChangeArrowheads="1"/>
            </p:cNvSpPr>
            <p:nvPr/>
          </p:nvSpPr>
          <p:spPr bwMode="auto">
            <a:xfrm>
              <a:off x="1392" y="3456"/>
              <a:ext cx="960" cy="528"/>
            </a:xfrm>
            <a:prstGeom prst="rect">
              <a:avLst/>
            </a:prstGeom>
            <a:solidFill>
              <a:srgbClr val="CC0000">
                <a:alpha val="70195"/>
              </a:srgbClr>
            </a:solidFill>
            <a:ln w="12700" algn="ctr">
              <a:solidFill>
                <a:schemeClr val="tx1"/>
              </a:solidFill>
              <a:miter lim="800000"/>
              <a:headEnd/>
              <a:tailEnd/>
            </a:ln>
          </p:spPr>
          <p:txBody>
            <a:bodyPr wrap="none" anchor="ctr">
              <a:spAutoFit/>
            </a:bodyPr>
            <a:lstStyle/>
            <a:p>
              <a:endParaRPr lang="vi-VN"/>
            </a:p>
          </p:txBody>
        </p:sp>
        <p:sp>
          <p:nvSpPr>
            <p:cNvPr id="5127" name="Text Box 10"/>
            <p:cNvSpPr txBox="1">
              <a:spLocks noChangeArrowheads="1"/>
            </p:cNvSpPr>
            <p:nvPr/>
          </p:nvSpPr>
          <p:spPr bwMode="auto">
            <a:xfrm>
              <a:off x="123" y="3417"/>
              <a:ext cx="816" cy="582"/>
            </a:xfrm>
            <a:prstGeom prst="rect">
              <a:avLst/>
            </a:prstGeom>
            <a:noFill/>
            <a:ln w="12700" algn="ctr">
              <a:noFill/>
              <a:miter lim="800000"/>
              <a:headEnd/>
              <a:tailEnd/>
            </a:ln>
          </p:spPr>
          <p:txBody>
            <a:bodyPr wrap="square">
              <a:spAutoFit/>
            </a:bodyPr>
            <a:lstStyle/>
            <a:p>
              <a:r>
                <a:rPr lang="en-US" smtClean="0"/>
                <a:t>Khảo sát yêu cầu, nghiệp vụ</a:t>
              </a:r>
              <a:endParaRPr lang="en-US"/>
            </a:p>
          </p:txBody>
        </p:sp>
        <p:grpSp>
          <p:nvGrpSpPr>
            <p:cNvPr id="5128" name="Group 17"/>
            <p:cNvGrpSpPr>
              <a:grpSpLocks/>
            </p:cNvGrpSpPr>
            <p:nvPr/>
          </p:nvGrpSpPr>
          <p:grpSpPr bwMode="auto">
            <a:xfrm>
              <a:off x="1392" y="3456"/>
              <a:ext cx="960" cy="528"/>
              <a:chOff x="1296" y="2736"/>
              <a:chExt cx="960" cy="528"/>
            </a:xfrm>
          </p:grpSpPr>
          <p:sp>
            <p:nvSpPr>
              <p:cNvPr id="5138" name="Rectangle 11"/>
              <p:cNvSpPr>
                <a:spLocks noChangeArrowheads="1"/>
              </p:cNvSpPr>
              <p:nvPr/>
            </p:nvSpPr>
            <p:spPr bwMode="auto">
              <a:xfrm>
                <a:off x="1296" y="2736"/>
                <a:ext cx="960" cy="528"/>
              </a:xfrm>
              <a:prstGeom prst="rect">
                <a:avLst/>
              </a:prstGeom>
              <a:noFill/>
              <a:ln w="12700" algn="ctr">
                <a:solidFill>
                  <a:schemeClr val="tx1"/>
                </a:solidFill>
                <a:miter lim="800000"/>
                <a:headEnd/>
                <a:tailEnd/>
              </a:ln>
            </p:spPr>
            <p:txBody>
              <a:bodyPr anchor="ctr">
                <a:spAutoFit/>
              </a:bodyPr>
              <a:lstStyle/>
              <a:p>
                <a:endParaRPr lang="vi-VN"/>
              </a:p>
            </p:txBody>
          </p:sp>
          <p:sp>
            <p:nvSpPr>
              <p:cNvPr id="5139" name="Text Box 12"/>
              <p:cNvSpPr txBox="1">
                <a:spLocks noChangeArrowheads="1"/>
              </p:cNvSpPr>
              <p:nvPr/>
            </p:nvSpPr>
            <p:spPr bwMode="auto">
              <a:xfrm>
                <a:off x="1296" y="2880"/>
                <a:ext cx="960" cy="231"/>
              </a:xfrm>
              <a:prstGeom prst="rect">
                <a:avLst/>
              </a:prstGeom>
              <a:noFill/>
              <a:ln w="12700" algn="ctr">
                <a:noFill/>
                <a:miter lim="800000"/>
                <a:headEnd/>
                <a:tailEnd/>
              </a:ln>
            </p:spPr>
            <p:txBody>
              <a:bodyPr>
                <a:spAutoFit/>
              </a:bodyPr>
              <a:lstStyle/>
              <a:p>
                <a:r>
                  <a:rPr lang="en-US"/>
                  <a:t>T</a:t>
                </a:r>
                <a:r>
                  <a:rPr lang="en-US" smtClean="0"/>
                  <a:t>hiết </a:t>
                </a:r>
                <a:r>
                  <a:rPr lang="en-US"/>
                  <a:t>kế E/R</a:t>
                </a:r>
              </a:p>
            </p:txBody>
          </p:sp>
        </p:grpSp>
        <p:grpSp>
          <p:nvGrpSpPr>
            <p:cNvPr id="5129" name="Group 18"/>
            <p:cNvGrpSpPr>
              <a:grpSpLocks/>
            </p:cNvGrpSpPr>
            <p:nvPr/>
          </p:nvGrpSpPr>
          <p:grpSpPr bwMode="auto">
            <a:xfrm>
              <a:off x="2880" y="3456"/>
              <a:ext cx="960" cy="528"/>
              <a:chOff x="2544" y="2736"/>
              <a:chExt cx="960" cy="528"/>
            </a:xfrm>
          </p:grpSpPr>
          <p:sp>
            <p:nvSpPr>
              <p:cNvPr id="5136" name="Rectangle 13"/>
              <p:cNvSpPr>
                <a:spLocks noChangeArrowheads="1"/>
              </p:cNvSpPr>
              <p:nvPr/>
            </p:nvSpPr>
            <p:spPr bwMode="auto">
              <a:xfrm>
                <a:off x="2544" y="2736"/>
                <a:ext cx="960" cy="528"/>
              </a:xfrm>
              <a:prstGeom prst="rect">
                <a:avLst/>
              </a:prstGeom>
              <a:noFill/>
              <a:ln w="12700" algn="ctr">
                <a:solidFill>
                  <a:schemeClr val="tx1"/>
                </a:solidFill>
                <a:miter lim="800000"/>
                <a:headEnd/>
                <a:tailEnd/>
              </a:ln>
            </p:spPr>
            <p:txBody>
              <a:bodyPr anchor="ctr">
                <a:spAutoFit/>
              </a:bodyPr>
              <a:lstStyle/>
              <a:p>
                <a:endParaRPr lang="vi-VN"/>
              </a:p>
            </p:txBody>
          </p:sp>
          <p:sp>
            <p:nvSpPr>
              <p:cNvPr id="5137" name="Text Box 14"/>
              <p:cNvSpPr txBox="1">
                <a:spLocks noChangeArrowheads="1"/>
              </p:cNvSpPr>
              <p:nvPr/>
            </p:nvSpPr>
            <p:spPr bwMode="auto">
              <a:xfrm>
                <a:off x="2544" y="2784"/>
                <a:ext cx="960" cy="404"/>
              </a:xfrm>
              <a:prstGeom prst="rect">
                <a:avLst/>
              </a:prstGeom>
              <a:noFill/>
              <a:ln w="12700" algn="ctr">
                <a:noFill/>
                <a:miter lim="800000"/>
                <a:headEnd/>
                <a:tailEnd/>
              </a:ln>
            </p:spPr>
            <p:txBody>
              <a:bodyPr>
                <a:spAutoFit/>
              </a:bodyPr>
              <a:lstStyle/>
              <a:p>
                <a:r>
                  <a:rPr lang="en-US"/>
                  <a:t>Lược đồ quan hệ</a:t>
                </a:r>
              </a:p>
            </p:txBody>
          </p:sp>
        </p:grpSp>
        <p:grpSp>
          <p:nvGrpSpPr>
            <p:cNvPr id="5130" name="Group 19"/>
            <p:cNvGrpSpPr>
              <a:grpSpLocks/>
            </p:cNvGrpSpPr>
            <p:nvPr/>
          </p:nvGrpSpPr>
          <p:grpSpPr bwMode="auto">
            <a:xfrm>
              <a:off x="4368" y="3456"/>
              <a:ext cx="960" cy="528"/>
              <a:chOff x="3792" y="2736"/>
              <a:chExt cx="960" cy="528"/>
            </a:xfrm>
          </p:grpSpPr>
          <p:sp>
            <p:nvSpPr>
              <p:cNvPr id="5134" name="Rectangle 15"/>
              <p:cNvSpPr>
                <a:spLocks noChangeArrowheads="1"/>
              </p:cNvSpPr>
              <p:nvPr/>
            </p:nvSpPr>
            <p:spPr bwMode="auto">
              <a:xfrm>
                <a:off x="3792" y="2736"/>
                <a:ext cx="960" cy="528"/>
              </a:xfrm>
              <a:prstGeom prst="rect">
                <a:avLst/>
              </a:prstGeom>
              <a:noFill/>
              <a:ln w="12700" algn="ctr">
                <a:solidFill>
                  <a:schemeClr val="tx1"/>
                </a:solidFill>
                <a:miter lim="800000"/>
                <a:headEnd/>
                <a:tailEnd/>
              </a:ln>
            </p:spPr>
            <p:txBody>
              <a:bodyPr anchor="ctr">
                <a:spAutoFit/>
              </a:bodyPr>
              <a:lstStyle/>
              <a:p>
                <a:endParaRPr lang="vi-VN"/>
              </a:p>
            </p:txBody>
          </p:sp>
          <p:sp>
            <p:nvSpPr>
              <p:cNvPr id="5135" name="Text Box 16"/>
              <p:cNvSpPr txBox="1">
                <a:spLocks noChangeArrowheads="1"/>
              </p:cNvSpPr>
              <p:nvPr/>
            </p:nvSpPr>
            <p:spPr bwMode="auto">
              <a:xfrm>
                <a:off x="3792" y="2784"/>
                <a:ext cx="960" cy="404"/>
              </a:xfrm>
              <a:prstGeom prst="rect">
                <a:avLst/>
              </a:prstGeom>
              <a:noFill/>
              <a:ln w="12700" algn="ctr">
                <a:noFill/>
                <a:miter lim="800000"/>
                <a:headEnd/>
                <a:tailEnd/>
              </a:ln>
            </p:spPr>
            <p:txBody>
              <a:bodyPr>
                <a:spAutoFit/>
              </a:bodyPr>
              <a:lstStyle/>
              <a:p>
                <a:r>
                  <a:rPr lang="en-US"/>
                  <a:t>HQT CSDL quan hệ</a:t>
                </a:r>
              </a:p>
            </p:txBody>
          </p:sp>
        </p:grpSp>
        <p:sp>
          <p:nvSpPr>
            <p:cNvPr id="5131" name="Line 21"/>
            <p:cNvSpPr>
              <a:spLocks noChangeShapeType="1"/>
            </p:cNvSpPr>
            <p:nvPr/>
          </p:nvSpPr>
          <p:spPr bwMode="auto">
            <a:xfrm>
              <a:off x="2352" y="3744"/>
              <a:ext cx="528" cy="0"/>
            </a:xfrm>
            <a:prstGeom prst="line">
              <a:avLst/>
            </a:prstGeom>
            <a:noFill/>
            <a:ln w="50800">
              <a:solidFill>
                <a:schemeClr val="tx1"/>
              </a:solidFill>
              <a:round/>
              <a:headEnd/>
              <a:tailEnd type="triangle" w="med" len="med"/>
            </a:ln>
          </p:spPr>
          <p:txBody>
            <a:bodyPr anchor="ctr">
              <a:spAutoFit/>
            </a:bodyPr>
            <a:lstStyle/>
            <a:p>
              <a:endParaRPr lang="vi-VN"/>
            </a:p>
          </p:txBody>
        </p:sp>
        <p:sp>
          <p:nvSpPr>
            <p:cNvPr id="5132" name="Line 22"/>
            <p:cNvSpPr>
              <a:spLocks noChangeShapeType="1"/>
            </p:cNvSpPr>
            <p:nvPr/>
          </p:nvSpPr>
          <p:spPr bwMode="auto">
            <a:xfrm>
              <a:off x="3840" y="3744"/>
              <a:ext cx="528" cy="0"/>
            </a:xfrm>
            <a:prstGeom prst="line">
              <a:avLst/>
            </a:prstGeom>
            <a:noFill/>
            <a:ln w="50800">
              <a:solidFill>
                <a:schemeClr val="tx1"/>
              </a:solidFill>
              <a:round/>
              <a:headEnd/>
              <a:tailEnd type="triangle" w="med" len="med"/>
            </a:ln>
          </p:spPr>
          <p:txBody>
            <a:bodyPr anchor="ctr">
              <a:spAutoFit/>
            </a:bodyPr>
            <a:lstStyle/>
            <a:p>
              <a:endParaRPr lang="vi-VN"/>
            </a:p>
          </p:txBody>
        </p:sp>
        <p:sp>
          <p:nvSpPr>
            <p:cNvPr id="5133" name="Line 23"/>
            <p:cNvSpPr>
              <a:spLocks noChangeShapeType="1"/>
            </p:cNvSpPr>
            <p:nvPr/>
          </p:nvSpPr>
          <p:spPr bwMode="auto">
            <a:xfrm>
              <a:off x="960" y="3744"/>
              <a:ext cx="432" cy="0"/>
            </a:xfrm>
            <a:prstGeom prst="line">
              <a:avLst/>
            </a:prstGeom>
            <a:noFill/>
            <a:ln w="50800">
              <a:solidFill>
                <a:schemeClr val="tx1"/>
              </a:solidFill>
              <a:round/>
              <a:headEnd/>
              <a:tailEnd type="triangle" w="med" len="med"/>
            </a:ln>
          </p:spPr>
          <p:txBody>
            <a:bodyPr wrap="square" anchor="ctr">
              <a:spAutoFit/>
            </a:bodyPr>
            <a:lstStyle/>
            <a:p>
              <a:endParaRPr lang="vi-VN"/>
            </a:p>
          </p:txBody>
        </p:sp>
      </p:grpSp>
      <p:sp>
        <p:nvSpPr>
          <p:cNvPr id="21" name="Date Placeholder 20"/>
          <p:cNvSpPr>
            <a:spLocks noGrp="1"/>
          </p:cNvSpPr>
          <p:nvPr>
            <p:ph type="dt" sz="half" idx="10"/>
          </p:nvPr>
        </p:nvSpPr>
        <p:spPr/>
        <p:txBody>
          <a:bodyPr/>
          <a:lstStyle/>
          <a:p>
            <a:pPr>
              <a:defRPr/>
            </a:pPr>
            <a:fld id="{258A761F-03E6-4CA5-B2AD-91F99027FC56}" type="datetime12">
              <a:rPr lang="vi-VN" altLang="en-US" smtClean="0"/>
              <a:pPr>
                <a:defRPr/>
              </a:pPr>
              <a:t>10:19</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pic>
        <p:nvPicPr>
          <p:cNvPr id="23"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2" name="Rectangle 1"/>
          <p:cNvSpPr/>
          <p:nvPr/>
        </p:nvSpPr>
        <p:spPr>
          <a:xfrm>
            <a:off x="228600" y="3076575"/>
            <a:ext cx="1295400" cy="885825"/>
          </a:xfrm>
          <a:prstGeom prst="rect">
            <a:avLst/>
          </a:prstGeom>
          <a:noFill/>
          <a:effectLst>
            <a:glow rad="127000">
              <a:schemeClr val="accent1">
                <a:alpha val="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1066800"/>
            <a:ext cx="8001000" cy="3200400"/>
          </a:xfrm>
        </p:spPr>
        <p:txBody>
          <a:bodyPr/>
          <a:lstStyle/>
          <a:p>
            <a:pPr marL="457200" indent="-457200"/>
            <a:r>
              <a:rPr lang="en-US" sz="2000" b="1" smtClean="0">
                <a:latin typeface="Times New Roman" pitchFamily="18" charset="0"/>
                <a:cs typeface="Times New Roman" pitchFamily="18" charset="0"/>
              </a:rPr>
              <a:t>      - Có 2 loại ràng buộc:  Ràng buộc tỉ số lực lượng, </a:t>
            </a:r>
            <a:r>
              <a:rPr lang="vi-VN" sz="2000" b="1" smtClean="0">
                <a:latin typeface="Times New Roman" pitchFamily="18" charset="0"/>
                <a:cs typeface="Times New Roman" pitchFamily="18" charset="0"/>
              </a:rPr>
              <a:t>đượ</a:t>
            </a:r>
            <a:r>
              <a:rPr lang="en-US" sz="2000" b="1" smtClean="0">
                <a:latin typeface="Times New Roman" pitchFamily="18" charset="0"/>
                <a:cs typeface="Times New Roman" pitchFamily="18" charset="0"/>
              </a:rPr>
              <a:t>c biểu diễn   bằng cặp  (k1:k2); Ràng buộc tham gia. </a:t>
            </a:r>
            <a:r>
              <a:rPr lang="vi-VN" sz="2000" b="1" smtClean="0">
                <a:latin typeface="Times New Roman" pitchFamily="18" charset="0"/>
                <a:cs typeface="Times New Roman" pitchFamily="18" charset="0"/>
              </a:rPr>
              <a:t>Đượ</a:t>
            </a:r>
            <a:r>
              <a:rPr lang="en-US" sz="2000" b="1" smtClean="0">
                <a:latin typeface="Times New Roman" pitchFamily="18" charset="0"/>
                <a:cs typeface="Times New Roman" pitchFamily="18" charset="0"/>
              </a:rPr>
              <a:t>c gọi chung là ràng buộc cấu trúc;</a:t>
            </a:r>
            <a:br>
              <a:rPr lang="en-US" sz="2000" b="1" smtClean="0">
                <a:latin typeface="Times New Roman" pitchFamily="18" charset="0"/>
                <a:cs typeface="Times New Roman" pitchFamily="18" charset="0"/>
              </a:rPr>
            </a:br>
            <a:r>
              <a:rPr lang="en-US" sz="2000" b="1" smtClean="0">
                <a:latin typeface="Times New Roman" pitchFamily="18" charset="0"/>
                <a:cs typeface="Times New Roman" pitchFamily="18" charset="0"/>
              </a:rPr>
              <a:t>- Có thể  dùng cặp (min, max) để phản ảnh ràng buộc cấu trúc</a:t>
            </a:r>
            <a:br>
              <a:rPr lang="en-US" sz="2000" b="1" smtClean="0">
                <a:latin typeface="Times New Roman" pitchFamily="18" charset="0"/>
                <a:cs typeface="Times New Roman" pitchFamily="18" charset="0"/>
              </a:rPr>
            </a:br>
            <a:r>
              <a:rPr lang="en-US" sz="2000" b="1" smtClean="0">
                <a:latin typeface="Times New Roman" pitchFamily="18" charset="0"/>
                <a:cs typeface="Times New Roman" pitchFamily="18" charset="0"/>
              </a:rPr>
              <a:t>min = 0  </a:t>
            </a:r>
            <a:r>
              <a:rPr lang="en-US" sz="2000" b="1" smtClean="0">
                <a:latin typeface="Times New Roman" pitchFamily="18" charset="0"/>
                <a:cs typeface="Times New Roman" pitchFamily="18" charset="0"/>
                <a:sym typeface="Wingdings"/>
              </a:rPr>
              <a:t> ràng buộc tham gia bộ phận</a:t>
            </a:r>
            <a:br>
              <a:rPr lang="en-US" sz="2000" b="1" smtClean="0">
                <a:latin typeface="Times New Roman" pitchFamily="18" charset="0"/>
                <a:cs typeface="Times New Roman" pitchFamily="18" charset="0"/>
                <a:sym typeface="Wingdings"/>
              </a:rPr>
            </a:br>
            <a:r>
              <a:rPr lang="en-US" sz="2000" b="1" smtClean="0">
                <a:latin typeface="Times New Roman" pitchFamily="18" charset="0"/>
                <a:cs typeface="Times New Roman" pitchFamily="18" charset="0"/>
                <a:sym typeface="Wingdings"/>
              </a:rPr>
              <a:t>min &gt; 0   ràng buộc tham gia toàn bộ  </a:t>
            </a:r>
            <a:r>
              <a:rPr lang="en-US" sz="2000" b="1" smtClean="0">
                <a:latin typeface="Times New Roman" pitchFamily="18" charset="0"/>
                <a:cs typeface="Times New Roman" pitchFamily="18" charset="0"/>
              </a:rPr>
              <a:t/>
            </a:r>
            <a:br>
              <a:rPr lang="en-US" sz="2000" b="1" smtClean="0">
                <a:latin typeface="Times New Roman" pitchFamily="18" charset="0"/>
                <a:cs typeface="Times New Roman" pitchFamily="18" charset="0"/>
              </a:rPr>
            </a:br>
            <a:r>
              <a:rPr lang="en-US" sz="2000" b="1" smtClean="0"/>
              <a:t/>
            </a:r>
            <a:br>
              <a:rPr lang="en-US" sz="2000" b="1" smtClean="0"/>
            </a:br>
            <a:endParaRPr lang="en-US" sz="2000" b="1" smtClean="0"/>
          </a:p>
        </p:txBody>
      </p:sp>
      <p:sp>
        <p:nvSpPr>
          <p:cNvPr id="20" name="Slide Number Placeholder 5"/>
          <p:cNvSpPr>
            <a:spLocks noGrp="1"/>
          </p:cNvSpPr>
          <p:nvPr>
            <p:ph type="sldNum" sz="quarter" idx="12"/>
          </p:nvPr>
        </p:nvSpPr>
        <p:spPr/>
        <p:txBody>
          <a:bodyPr/>
          <a:lstStyle/>
          <a:p>
            <a:pPr>
              <a:defRPr/>
            </a:pPr>
            <a:fld id="{9D332406-6A04-472D-8FAB-C0950A16130B}" type="slidenum">
              <a:rPr lang="en-US" altLang="en-US"/>
              <a:pPr>
                <a:defRPr/>
              </a:pPr>
              <a:t>30</a:t>
            </a:fld>
            <a:endParaRPr lang="en-US" altLang="en-US"/>
          </a:p>
        </p:txBody>
      </p:sp>
      <p:sp>
        <p:nvSpPr>
          <p:cNvPr id="21" name="Date Placeholder 20"/>
          <p:cNvSpPr>
            <a:spLocks noGrp="1"/>
          </p:cNvSpPr>
          <p:nvPr>
            <p:ph type="dt" sz="half" idx="10"/>
          </p:nvPr>
        </p:nvSpPr>
        <p:spPr/>
        <p:txBody>
          <a:bodyPr/>
          <a:lstStyle/>
          <a:p>
            <a:pPr>
              <a:defRPr/>
            </a:pPr>
            <a:fld id="{0E673B44-E367-486E-8CBE-19965E97F663}" type="datetime12">
              <a:rPr lang="vi-VN" altLang="en-US" smtClean="0"/>
              <a:pPr>
                <a:defRPr/>
              </a:pPr>
              <a:t>10:19</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sp>
        <p:nvSpPr>
          <p:cNvPr id="8"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smtClean="0">
                <a:solidFill>
                  <a:schemeClr val="tx2"/>
                </a:solidFill>
                <a:latin typeface="+mj-lt"/>
                <a:ea typeface="+mj-ea"/>
                <a:cs typeface="+mj-cs"/>
              </a:rPr>
              <a:t>f</a:t>
            </a:r>
            <a:r>
              <a:rPr kumimoji="0" lang="en-US" sz="2800" b="0" i="0" u="none" strike="noStrike" kern="1200" cap="none" spc="0" normalizeH="0" baseline="0" noProof="0" smtClean="0">
                <a:ln>
                  <a:noFill/>
                </a:ln>
                <a:solidFill>
                  <a:schemeClr val="tx2"/>
                </a:solidFill>
                <a:effectLst/>
                <a:uLnTx/>
                <a:uFillTx/>
                <a:latin typeface="+mj-lt"/>
                <a:ea typeface="+mj-ea"/>
                <a:cs typeface="+mj-cs"/>
              </a:rPr>
              <a:t>. </a:t>
            </a:r>
            <a:r>
              <a:rPr kumimoji="0" lang="en-US" sz="2800" b="1" i="0" u="none" strike="noStrike" kern="1200" cap="none" spc="0" normalizeH="0" baseline="0" noProof="0" smtClean="0">
                <a:ln>
                  <a:noFill/>
                </a:ln>
                <a:solidFill>
                  <a:schemeClr val="tx2"/>
                </a:solidFill>
                <a:effectLst/>
                <a:uLnTx/>
                <a:uFillTx/>
                <a:latin typeface="+mj-lt"/>
                <a:ea typeface="+mj-ea"/>
                <a:cs typeface="+mj-cs"/>
              </a:rPr>
              <a:t>Ràng buộc trên kiểu liên kết</a:t>
            </a:r>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54013"/>
            <a:ext cx="8229600" cy="620712"/>
          </a:xfrm>
        </p:spPr>
        <p:txBody>
          <a:bodyPr/>
          <a:lstStyle/>
          <a:p>
            <a:r>
              <a:rPr lang="en-US" sz="2800" b="1" smtClean="0"/>
              <a:t>g. Thuộc tính trên mối quan hệ</a:t>
            </a:r>
          </a:p>
        </p:txBody>
      </p:sp>
      <p:sp>
        <p:nvSpPr>
          <p:cNvPr id="25603" name="Rectangle 3"/>
          <p:cNvSpPr>
            <a:spLocks noGrp="1" noChangeArrowheads="1"/>
          </p:cNvSpPr>
          <p:nvPr>
            <p:ph idx="1"/>
          </p:nvPr>
        </p:nvSpPr>
        <p:spPr>
          <a:xfrm>
            <a:off x="381000" y="1295400"/>
            <a:ext cx="8382000" cy="5105400"/>
          </a:xfrm>
        </p:spPr>
        <p:txBody>
          <a:bodyPr/>
          <a:lstStyle/>
          <a:p>
            <a:r>
              <a:rPr lang="en-US" smtClean="0"/>
              <a:t>Thuộc tính trên mối quan hệ mô tả tính chất cho mối quan hệ đó</a:t>
            </a:r>
          </a:p>
          <a:p>
            <a:r>
              <a:rPr lang="en-US" smtClean="0"/>
              <a:t>Thuộc tính này không thể gắn liền với những thực thể tham gia vào mối quan hệ</a:t>
            </a:r>
          </a:p>
          <a:p>
            <a:endParaRPr lang="en-US" smtClean="0"/>
          </a:p>
        </p:txBody>
      </p:sp>
      <p:sp>
        <p:nvSpPr>
          <p:cNvPr id="20" name="Slide Number Placeholder 5"/>
          <p:cNvSpPr>
            <a:spLocks noGrp="1"/>
          </p:cNvSpPr>
          <p:nvPr>
            <p:ph type="sldNum" sz="quarter" idx="12"/>
          </p:nvPr>
        </p:nvSpPr>
        <p:spPr/>
        <p:txBody>
          <a:bodyPr/>
          <a:lstStyle/>
          <a:p>
            <a:pPr>
              <a:defRPr/>
            </a:pPr>
            <a:fld id="{C2D27E20-842E-451A-8771-04C738AD3EE8}" type="slidenum">
              <a:rPr lang="en-US" altLang="en-US"/>
              <a:pPr>
                <a:defRPr/>
              </a:pPr>
              <a:t>31</a:t>
            </a:fld>
            <a:endParaRPr lang="en-US" altLang="en-US"/>
          </a:p>
        </p:txBody>
      </p:sp>
      <p:grpSp>
        <p:nvGrpSpPr>
          <p:cNvPr id="25606" name="Group 48"/>
          <p:cNvGrpSpPr>
            <a:grpSpLocks/>
          </p:cNvGrpSpPr>
          <p:nvPr/>
        </p:nvGrpSpPr>
        <p:grpSpPr bwMode="auto">
          <a:xfrm>
            <a:off x="1524000" y="3581400"/>
            <a:ext cx="6019800" cy="1676400"/>
            <a:chOff x="768" y="2400"/>
            <a:chExt cx="3504" cy="912"/>
          </a:xfrm>
        </p:grpSpPr>
        <p:sp>
          <p:nvSpPr>
            <p:cNvPr id="25607" name="Text Box 31"/>
            <p:cNvSpPr txBox="1">
              <a:spLocks noChangeArrowheads="1"/>
            </p:cNvSpPr>
            <p:nvPr/>
          </p:nvSpPr>
          <p:spPr bwMode="auto">
            <a:xfrm>
              <a:off x="768" y="2496"/>
              <a:ext cx="912" cy="206"/>
            </a:xfrm>
            <a:prstGeom prst="rect">
              <a:avLst/>
            </a:prstGeom>
            <a:noFill/>
            <a:ln w="12700" algn="ctr">
              <a:solidFill>
                <a:schemeClr val="tx1"/>
              </a:solidFill>
              <a:miter lim="800000"/>
              <a:headEnd/>
              <a:tailEnd/>
            </a:ln>
          </p:spPr>
          <p:txBody>
            <a:bodyPr>
              <a:spAutoFit/>
            </a:bodyPr>
            <a:lstStyle/>
            <a:p>
              <a:r>
                <a:rPr lang="en-US"/>
                <a:t>NHANVIEN</a:t>
              </a:r>
            </a:p>
          </p:txBody>
        </p:sp>
        <p:sp>
          <p:nvSpPr>
            <p:cNvPr id="25608" name="Text Box 32"/>
            <p:cNvSpPr txBox="1">
              <a:spLocks noChangeArrowheads="1"/>
            </p:cNvSpPr>
            <p:nvPr/>
          </p:nvSpPr>
          <p:spPr bwMode="auto">
            <a:xfrm>
              <a:off x="3504" y="2531"/>
              <a:ext cx="768" cy="206"/>
            </a:xfrm>
            <a:prstGeom prst="rect">
              <a:avLst/>
            </a:prstGeom>
            <a:noFill/>
            <a:ln w="12700" algn="ctr">
              <a:solidFill>
                <a:schemeClr val="tx1"/>
              </a:solidFill>
              <a:miter lim="800000"/>
              <a:headEnd/>
              <a:tailEnd/>
            </a:ln>
          </p:spPr>
          <p:txBody>
            <a:bodyPr>
              <a:spAutoFit/>
            </a:bodyPr>
            <a:lstStyle/>
            <a:p>
              <a:r>
                <a:rPr lang="en-US"/>
                <a:t>DUAN</a:t>
              </a:r>
            </a:p>
          </p:txBody>
        </p:sp>
        <p:grpSp>
          <p:nvGrpSpPr>
            <p:cNvPr id="25609" name="Group 33"/>
            <p:cNvGrpSpPr>
              <a:grpSpLocks/>
            </p:cNvGrpSpPr>
            <p:nvPr/>
          </p:nvGrpSpPr>
          <p:grpSpPr bwMode="auto">
            <a:xfrm>
              <a:off x="2160" y="2496"/>
              <a:ext cx="864" cy="288"/>
              <a:chOff x="2640" y="3360"/>
              <a:chExt cx="864" cy="288"/>
            </a:xfrm>
          </p:grpSpPr>
          <p:sp>
            <p:nvSpPr>
              <p:cNvPr id="25618" name="AutoShape 34"/>
              <p:cNvSpPr>
                <a:spLocks noChangeArrowheads="1"/>
              </p:cNvSpPr>
              <p:nvPr/>
            </p:nvSpPr>
            <p:spPr bwMode="auto">
              <a:xfrm>
                <a:off x="2640" y="3360"/>
                <a:ext cx="864" cy="288"/>
              </a:xfrm>
              <a:prstGeom prst="flowChartDecision">
                <a:avLst/>
              </a:prstGeom>
              <a:noFill/>
              <a:ln w="12700" algn="ctr">
                <a:solidFill>
                  <a:schemeClr val="tx1"/>
                </a:solidFill>
                <a:miter lim="800000"/>
                <a:headEnd/>
                <a:tailEnd/>
              </a:ln>
            </p:spPr>
            <p:txBody>
              <a:bodyPr wrap="none" anchor="ctr">
                <a:spAutoFit/>
              </a:bodyPr>
              <a:lstStyle/>
              <a:p>
                <a:endParaRPr lang="vi-VN"/>
              </a:p>
            </p:txBody>
          </p:sp>
          <p:sp>
            <p:nvSpPr>
              <p:cNvPr id="25619" name="Text Box 35"/>
              <p:cNvSpPr txBox="1">
                <a:spLocks noChangeArrowheads="1"/>
              </p:cNvSpPr>
              <p:nvPr/>
            </p:nvSpPr>
            <p:spPr bwMode="auto">
              <a:xfrm>
                <a:off x="2736" y="3400"/>
                <a:ext cx="672" cy="165"/>
              </a:xfrm>
              <a:prstGeom prst="rect">
                <a:avLst/>
              </a:prstGeom>
              <a:noFill/>
              <a:ln w="12700" algn="ctr">
                <a:noFill/>
                <a:miter lim="800000"/>
                <a:headEnd/>
                <a:tailEnd/>
              </a:ln>
            </p:spPr>
            <p:txBody>
              <a:bodyPr>
                <a:spAutoFit/>
              </a:bodyPr>
              <a:lstStyle/>
              <a:p>
                <a:r>
                  <a:rPr lang="en-US" sz="1400"/>
                  <a:t>Lam_viec</a:t>
                </a:r>
              </a:p>
            </p:txBody>
          </p:sp>
        </p:grpSp>
        <p:sp>
          <p:nvSpPr>
            <p:cNvPr id="25610" name="Text Box 40"/>
            <p:cNvSpPr txBox="1">
              <a:spLocks noChangeArrowheads="1"/>
            </p:cNvSpPr>
            <p:nvPr/>
          </p:nvSpPr>
          <p:spPr bwMode="auto">
            <a:xfrm>
              <a:off x="1728" y="2400"/>
              <a:ext cx="432" cy="166"/>
            </a:xfrm>
            <a:prstGeom prst="rect">
              <a:avLst/>
            </a:prstGeom>
            <a:noFill/>
            <a:ln w="12700" algn="ctr">
              <a:noFill/>
              <a:miter lim="800000"/>
              <a:headEnd/>
              <a:tailEnd/>
            </a:ln>
          </p:spPr>
          <p:txBody>
            <a:bodyPr>
              <a:spAutoFit/>
            </a:bodyPr>
            <a:lstStyle/>
            <a:p>
              <a:r>
                <a:rPr lang="en-US" sz="1400"/>
                <a:t>(0,n)</a:t>
              </a:r>
            </a:p>
          </p:txBody>
        </p:sp>
        <p:sp>
          <p:nvSpPr>
            <p:cNvPr id="25611" name="Text Box 41"/>
            <p:cNvSpPr txBox="1">
              <a:spLocks noChangeArrowheads="1"/>
            </p:cNvSpPr>
            <p:nvPr/>
          </p:nvSpPr>
          <p:spPr bwMode="auto">
            <a:xfrm>
              <a:off x="3024" y="2400"/>
              <a:ext cx="432" cy="166"/>
            </a:xfrm>
            <a:prstGeom prst="rect">
              <a:avLst/>
            </a:prstGeom>
            <a:noFill/>
            <a:ln w="12700" algn="ctr">
              <a:noFill/>
              <a:miter lim="800000"/>
              <a:headEnd/>
              <a:tailEnd/>
            </a:ln>
          </p:spPr>
          <p:txBody>
            <a:bodyPr>
              <a:spAutoFit/>
            </a:bodyPr>
            <a:lstStyle/>
            <a:p>
              <a:r>
                <a:rPr lang="en-US" sz="1400"/>
                <a:t>(1,n)</a:t>
              </a:r>
            </a:p>
          </p:txBody>
        </p:sp>
        <p:sp>
          <p:nvSpPr>
            <p:cNvPr id="25612" name="Line 42"/>
            <p:cNvSpPr>
              <a:spLocks noChangeShapeType="1"/>
            </p:cNvSpPr>
            <p:nvPr/>
          </p:nvSpPr>
          <p:spPr bwMode="auto">
            <a:xfrm>
              <a:off x="1680" y="2640"/>
              <a:ext cx="480" cy="0"/>
            </a:xfrm>
            <a:prstGeom prst="line">
              <a:avLst/>
            </a:prstGeom>
            <a:noFill/>
            <a:ln w="12700">
              <a:solidFill>
                <a:schemeClr val="tx1"/>
              </a:solidFill>
              <a:round/>
              <a:headEnd/>
              <a:tailEnd/>
            </a:ln>
          </p:spPr>
          <p:txBody>
            <a:bodyPr anchor="ctr">
              <a:spAutoFit/>
            </a:bodyPr>
            <a:lstStyle/>
            <a:p>
              <a:endParaRPr lang="vi-VN"/>
            </a:p>
          </p:txBody>
        </p:sp>
        <p:sp>
          <p:nvSpPr>
            <p:cNvPr id="25613" name="Line 43"/>
            <p:cNvSpPr>
              <a:spLocks noChangeShapeType="1"/>
            </p:cNvSpPr>
            <p:nvPr/>
          </p:nvSpPr>
          <p:spPr bwMode="auto">
            <a:xfrm>
              <a:off x="3024" y="2640"/>
              <a:ext cx="480" cy="0"/>
            </a:xfrm>
            <a:prstGeom prst="line">
              <a:avLst/>
            </a:prstGeom>
            <a:noFill/>
            <a:ln w="41275" cmpd="dbl">
              <a:solidFill>
                <a:schemeClr val="tx1"/>
              </a:solidFill>
              <a:round/>
              <a:headEnd/>
              <a:tailEnd/>
            </a:ln>
          </p:spPr>
          <p:txBody>
            <a:bodyPr anchor="ctr">
              <a:spAutoFit/>
            </a:bodyPr>
            <a:lstStyle/>
            <a:p>
              <a:endParaRPr lang="vi-VN"/>
            </a:p>
          </p:txBody>
        </p:sp>
        <p:grpSp>
          <p:nvGrpSpPr>
            <p:cNvPr id="25614" name="Group 46"/>
            <p:cNvGrpSpPr>
              <a:grpSpLocks/>
            </p:cNvGrpSpPr>
            <p:nvPr/>
          </p:nvGrpSpPr>
          <p:grpSpPr bwMode="auto">
            <a:xfrm>
              <a:off x="2736" y="3072"/>
              <a:ext cx="624" cy="240"/>
              <a:chOff x="2960" y="3512"/>
              <a:chExt cx="624" cy="240"/>
            </a:xfrm>
          </p:grpSpPr>
          <p:sp>
            <p:nvSpPr>
              <p:cNvPr id="25616" name="Oval 44"/>
              <p:cNvSpPr>
                <a:spLocks noChangeArrowheads="1"/>
              </p:cNvSpPr>
              <p:nvPr/>
            </p:nvSpPr>
            <p:spPr bwMode="auto">
              <a:xfrm>
                <a:off x="2960" y="3512"/>
                <a:ext cx="624" cy="240"/>
              </a:xfrm>
              <a:prstGeom prst="ellipse">
                <a:avLst/>
              </a:prstGeom>
              <a:noFill/>
              <a:ln w="12700" algn="ctr">
                <a:solidFill>
                  <a:schemeClr val="tx1"/>
                </a:solidFill>
                <a:round/>
                <a:headEnd/>
                <a:tailEnd/>
              </a:ln>
            </p:spPr>
            <p:txBody>
              <a:bodyPr wrap="none" anchor="ctr">
                <a:spAutoFit/>
              </a:bodyPr>
              <a:lstStyle/>
              <a:p>
                <a:endParaRPr lang="vi-VN"/>
              </a:p>
            </p:txBody>
          </p:sp>
          <p:sp>
            <p:nvSpPr>
              <p:cNvPr id="25617" name="Text Box 45"/>
              <p:cNvSpPr txBox="1">
                <a:spLocks noChangeArrowheads="1"/>
              </p:cNvSpPr>
              <p:nvPr/>
            </p:nvSpPr>
            <p:spPr bwMode="auto">
              <a:xfrm>
                <a:off x="2976" y="3552"/>
                <a:ext cx="576" cy="165"/>
              </a:xfrm>
              <a:prstGeom prst="rect">
                <a:avLst/>
              </a:prstGeom>
              <a:noFill/>
              <a:ln w="12700" algn="ctr">
                <a:noFill/>
                <a:miter lim="800000"/>
                <a:headEnd/>
                <a:tailEnd/>
              </a:ln>
            </p:spPr>
            <p:txBody>
              <a:bodyPr>
                <a:spAutoFit/>
              </a:bodyPr>
              <a:lstStyle/>
              <a:p>
                <a:r>
                  <a:rPr lang="en-US" sz="1400"/>
                  <a:t>THGIAN</a:t>
                </a:r>
              </a:p>
            </p:txBody>
          </p:sp>
        </p:grpSp>
        <p:sp>
          <p:nvSpPr>
            <p:cNvPr id="25615" name="Line 47"/>
            <p:cNvSpPr>
              <a:spLocks noChangeShapeType="1"/>
            </p:cNvSpPr>
            <p:nvPr/>
          </p:nvSpPr>
          <p:spPr bwMode="auto">
            <a:xfrm>
              <a:off x="2631" y="2773"/>
              <a:ext cx="345" cy="299"/>
            </a:xfrm>
            <a:prstGeom prst="line">
              <a:avLst/>
            </a:prstGeom>
            <a:noFill/>
            <a:ln w="12700">
              <a:solidFill>
                <a:schemeClr val="tx1"/>
              </a:solidFill>
              <a:round/>
              <a:headEnd/>
              <a:tailEnd/>
            </a:ln>
          </p:spPr>
          <p:txBody>
            <a:bodyPr wrap="square" anchor="ctr">
              <a:spAutoFit/>
            </a:bodyPr>
            <a:lstStyle/>
            <a:p>
              <a:endParaRPr lang="vi-VN"/>
            </a:p>
          </p:txBody>
        </p:sp>
      </p:grpSp>
      <p:sp>
        <p:nvSpPr>
          <p:cNvPr id="21" name="Date Placeholder 20"/>
          <p:cNvSpPr>
            <a:spLocks noGrp="1"/>
          </p:cNvSpPr>
          <p:nvPr>
            <p:ph type="dt" sz="half" idx="10"/>
          </p:nvPr>
        </p:nvSpPr>
        <p:spPr/>
        <p:txBody>
          <a:bodyPr/>
          <a:lstStyle/>
          <a:p>
            <a:pPr>
              <a:defRPr/>
            </a:pPr>
            <a:fld id="{FE828E55-0867-4348-9566-A51C57FC263F}" type="datetime12">
              <a:rPr lang="vi-VN" altLang="en-US" smtClean="0"/>
              <a:pPr>
                <a:defRPr/>
              </a:pPr>
              <a:t>10:19</a:t>
            </a:fld>
            <a:endParaRPr lang="en-US" altLang="en-US"/>
          </a:p>
        </p:txBody>
      </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pic>
        <p:nvPicPr>
          <p:cNvPr id="24"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54013"/>
            <a:ext cx="8229600" cy="620712"/>
          </a:xfrm>
        </p:spPr>
        <p:txBody>
          <a:bodyPr/>
          <a:lstStyle/>
          <a:p>
            <a:r>
              <a:rPr lang="en-US" sz="2800" b="1" smtClean="0"/>
              <a:t>h. Thực thể yếu</a:t>
            </a:r>
          </a:p>
        </p:txBody>
      </p:sp>
      <p:sp>
        <p:nvSpPr>
          <p:cNvPr id="29699" name="Rectangle 3"/>
          <p:cNvSpPr>
            <a:spLocks noGrp="1" noChangeArrowheads="1"/>
          </p:cNvSpPr>
          <p:nvPr>
            <p:ph idx="1"/>
          </p:nvPr>
        </p:nvSpPr>
        <p:spPr>
          <a:xfrm>
            <a:off x="381000" y="1295400"/>
            <a:ext cx="8382000" cy="3810000"/>
          </a:xfrm>
        </p:spPr>
        <p:txBody>
          <a:bodyPr/>
          <a:lstStyle/>
          <a:p>
            <a:r>
              <a:rPr lang="en-US" smtClean="0"/>
              <a:t>Là thực thể không có các thuộc tính khóa,</a:t>
            </a:r>
          </a:p>
          <a:p>
            <a:r>
              <a:rPr lang="en-US" smtClean="0"/>
              <a:t>Thực thể yếu phải tham gia vào mối quan hệ mà trong đó có một tập thực thể chính (</a:t>
            </a:r>
            <a:r>
              <a:rPr lang="en-US" i="1" smtClean="0"/>
              <a:t>kiểu thực thể chủ</a:t>
            </a:r>
            <a:r>
              <a:rPr lang="en-US" smtClean="0"/>
              <a:t>)</a:t>
            </a:r>
          </a:p>
          <a:p>
            <a:r>
              <a:rPr lang="en-US" smtClean="0"/>
              <a:t>Thực thể yếu </a:t>
            </a:r>
            <a:r>
              <a:rPr lang="vi-VN" smtClean="0"/>
              <a:t>đượ</a:t>
            </a:r>
            <a:r>
              <a:rPr lang="en-US" smtClean="0"/>
              <a:t>c xác định bằng cách liên kết với các thực thể chủ (</a:t>
            </a:r>
            <a:r>
              <a:rPr lang="en-US" i="1" smtClean="0"/>
              <a:t>liên kết xác định</a:t>
            </a:r>
            <a:r>
              <a:rPr lang="en-US" smtClean="0"/>
              <a:t>)</a:t>
            </a:r>
          </a:p>
          <a:p>
            <a:r>
              <a:rPr lang="en-US" smtClean="0"/>
              <a:t>Mô tả kiểu thực thể yếu và liên kết xác định bằng hình chữ nhật và hình thoi nét đôi</a:t>
            </a:r>
          </a:p>
        </p:txBody>
      </p:sp>
      <p:sp>
        <p:nvSpPr>
          <p:cNvPr id="14" name="Slide Number Placeholder 5"/>
          <p:cNvSpPr>
            <a:spLocks noGrp="1"/>
          </p:cNvSpPr>
          <p:nvPr>
            <p:ph type="sldNum" sz="quarter" idx="12"/>
          </p:nvPr>
        </p:nvSpPr>
        <p:spPr/>
        <p:txBody>
          <a:bodyPr/>
          <a:lstStyle/>
          <a:p>
            <a:pPr>
              <a:defRPr/>
            </a:pPr>
            <a:fld id="{BC787778-381F-42CE-8679-B84F4800C78C}" type="slidenum">
              <a:rPr lang="en-US" altLang="en-US"/>
              <a:pPr>
                <a:defRPr/>
              </a:pPr>
              <a:t>32</a:t>
            </a:fld>
            <a:endParaRPr lang="en-US" altLang="en-US"/>
          </a:p>
        </p:txBody>
      </p:sp>
      <p:grpSp>
        <p:nvGrpSpPr>
          <p:cNvPr id="29702" name="Group 117"/>
          <p:cNvGrpSpPr>
            <a:grpSpLocks/>
          </p:cNvGrpSpPr>
          <p:nvPr/>
        </p:nvGrpSpPr>
        <p:grpSpPr bwMode="auto">
          <a:xfrm>
            <a:off x="1371600" y="5372100"/>
            <a:ext cx="5638800" cy="723900"/>
            <a:chOff x="864" y="2880"/>
            <a:chExt cx="3552" cy="456"/>
          </a:xfrm>
        </p:grpSpPr>
        <p:sp>
          <p:nvSpPr>
            <p:cNvPr id="29703" name="AutoShape 109"/>
            <p:cNvSpPr>
              <a:spLocks noChangeArrowheads="1"/>
            </p:cNvSpPr>
            <p:nvPr/>
          </p:nvSpPr>
          <p:spPr bwMode="auto">
            <a:xfrm>
              <a:off x="2208" y="2908"/>
              <a:ext cx="838" cy="428"/>
            </a:xfrm>
            <a:prstGeom prst="flowChartDecision">
              <a:avLst/>
            </a:prstGeom>
            <a:noFill/>
            <a:ln w="38100" cmpd="dbl" algn="ctr">
              <a:solidFill>
                <a:schemeClr val="tx1"/>
              </a:solidFill>
              <a:miter lim="800000"/>
              <a:headEnd/>
              <a:tailEnd/>
            </a:ln>
          </p:spPr>
          <p:txBody>
            <a:bodyPr anchor="ctr">
              <a:spAutoFit/>
            </a:bodyPr>
            <a:lstStyle/>
            <a:p>
              <a:r>
                <a:rPr lang="en-US"/>
                <a:t>có</a:t>
              </a:r>
            </a:p>
          </p:txBody>
        </p:sp>
        <p:sp>
          <p:nvSpPr>
            <p:cNvPr id="29704" name="Rectangle 111"/>
            <p:cNvSpPr>
              <a:spLocks noChangeArrowheads="1"/>
            </p:cNvSpPr>
            <p:nvPr/>
          </p:nvSpPr>
          <p:spPr bwMode="auto">
            <a:xfrm>
              <a:off x="864" y="3024"/>
              <a:ext cx="816" cy="239"/>
            </a:xfrm>
            <a:prstGeom prst="rect">
              <a:avLst/>
            </a:prstGeom>
            <a:noFill/>
            <a:ln w="12700" algn="ctr">
              <a:solidFill>
                <a:schemeClr val="tx1"/>
              </a:solidFill>
              <a:miter lim="800000"/>
              <a:headEnd/>
              <a:tailEnd/>
            </a:ln>
          </p:spPr>
          <p:txBody>
            <a:bodyPr anchor="ctr">
              <a:spAutoFit/>
            </a:bodyPr>
            <a:lstStyle/>
            <a:p>
              <a:r>
                <a:rPr lang="en-US"/>
                <a:t>NHANVIEN</a:t>
              </a:r>
            </a:p>
          </p:txBody>
        </p:sp>
        <p:sp>
          <p:nvSpPr>
            <p:cNvPr id="29705" name="Rectangle 112"/>
            <p:cNvSpPr>
              <a:spLocks noChangeArrowheads="1"/>
            </p:cNvSpPr>
            <p:nvPr/>
          </p:nvSpPr>
          <p:spPr bwMode="auto">
            <a:xfrm>
              <a:off x="3600" y="3016"/>
              <a:ext cx="816" cy="255"/>
            </a:xfrm>
            <a:prstGeom prst="rect">
              <a:avLst/>
            </a:prstGeom>
            <a:noFill/>
            <a:ln w="38100" cmpd="dbl" algn="ctr">
              <a:solidFill>
                <a:schemeClr val="tx1"/>
              </a:solidFill>
              <a:miter lim="800000"/>
              <a:headEnd/>
              <a:tailEnd/>
            </a:ln>
          </p:spPr>
          <p:txBody>
            <a:bodyPr anchor="ctr">
              <a:spAutoFit/>
            </a:bodyPr>
            <a:lstStyle/>
            <a:p>
              <a:r>
                <a:rPr lang="en-US"/>
                <a:t>CON</a:t>
              </a:r>
            </a:p>
          </p:txBody>
        </p:sp>
        <p:sp>
          <p:nvSpPr>
            <p:cNvPr id="29706" name="Line 113"/>
            <p:cNvSpPr>
              <a:spLocks noChangeShapeType="1"/>
            </p:cNvSpPr>
            <p:nvPr/>
          </p:nvSpPr>
          <p:spPr bwMode="auto">
            <a:xfrm>
              <a:off x="1680" y="3120"/>
              <a:ext cx="528" cy="0"/>
            </a:xfrm>
            <a:prstGeom prst="line">
              <a:avLst/>
            </a:prstGeom>
            <a:noFill/>
            <a:ln w="12700">
              <a:solidFill>
                <a:schemeClr val="tx1"/>
              </a:solidFill>
              <a:round/>
              <a:headEnd/>
              <a:tailEnd/>
            </a:ln>
          </p:spPr>
          <p:txBody>
            <a:bodyPr wrap="none" anchor="ctr">
              <a:spAutoFit/>
            </a:bodyPr>
            <a:lstStyle/>
            <a:p>
              <a:endParaRPr lang="vi-VN"/>
            </a:p>
          </p:txBody>
        </p:sp>
        <p:sp>
          <p:nvSpPr>
            <p:cNvPr id="29707" name="Line 114"/>
            <p:cNvSpPr>
              <a:spLocks noChangeShapeType="1"/>
            </p:cNvSpPr>
            <p:nvPr/>
          </p:nvSpPr>
          <p:spPr bwMode="auto">
            <a:xfrm>
              <a:off x="3072" y="3120"/>
              <a:ext cx="528" cy="0"/>
            </a:xfrm>
            <a:prstGeom prst="line">
              <a:avLst/>
            </a:prstGeom>
            <a:noFill/>
            <a:ln w="47625" cmpd="dbl">
              <a:solidFill>
                <a:schemeClr val="tx1"/>
              </a:solidFill>
              <a:round/>
              <a:headEnd/>
              <a:tailEnd/>
            </a:ln>
          </p:spPr>
          <p:txBody>
            <a:bodyPr wrap="none" anchor="ctr">
              <a:spAutoFit/>
            </a:bodyPr>
            <a:lstStyle/>
            <a:p>
              <a:endParaRPr lang="vi-VN"/>
            </a:p>
          </p:txBody>
        </p:sp>
        <p:sp>
          <p:nvSpPr>
            <p:cNvPr id="29708" name="Text Box 115"/>
            <p:cNvSpPr txBox="1">
              <a:spLocks noChangeArrowheads="1"/>
            </p:cNvSpPr>
            <p:nvPr/>
          </p:nvSpPr>
          <p:spPr bwMode="auto">
            <a:xfrm>
              <a:off x="1824" y="2880"/>
              <a:ext cx="240" cy="231"/>
            </a:xfrm>
            <a:prstGeom prst="rect">
              <a:avLst/>
            </a:prstGeom>
            <a:noFill/>
            <a:ln w="12700" algn="ctr">
              <a:noFill/>
              <a:miter lim="800000"/>
              <a:headEnd/>
              <a:tailEnd/>
            </a:ln>
          </p:spPr>
          <p:txBody>
            <a:bodyPr>
              <a:spAutoFit/>
            </a:bodyPr>
            <a:lstStyle/>
            <a:p>
              <a:r>
                <a:rPr lang="en-US"/>
                <a:t>1</a:t>
              </a:r>
            </a:p>
          </p:txBody>
        </p:sp>
        <p:sp>
          <p:nvSpPr>
            <p:cNvPr id="29709" name="Text Box 116"/>
            <p:cNvSpPr txBox="1">
              <a:spLocks noChangeArrowheads="1"/>
            </p:cNvSpPr>
            <p:nvPr/>
          </p:nvSpPr>
          <p:spPr bwMode="auto">
            <a:xfrm>
              <a:off x="3312" y="2880"/>
              <a:ext cx="240" cy="231"/>
            </a:xfrm>
            <a:prstGeom prst="rect">
              <a:avLst/>
            </a:prstGeom>
            <a:noFill/>
            <a:ln w="12700" algn="ctr">
              <a:noFill/>
              <a:miter lim="800000"/>
              <a:headEnd/>
              <a:tailEnd/>
            </a:ln>
          </p:spPr>
          <p:txBody>
            <a:bodyPr>
              <a:spAutoFit/>
            </a:bodyPr>
            <a:lstStyle/>
            <a:p>
              <a:r>
                <a:rPr lang="en-US"/>
                <a:t>n</a:t>
              </a:r>
            </a:p>
          </p:txBody>
        </p:sp>
      </p:grpSp>
      <p:sp>
        <p:nvSpPr>
          <p:cNvPr id="15" name="Date Placeholder 14"/>
          <p:cNvSpPr>
            <a:spLocks noGrp="1"/>
          </p:cNvSpPr>
          <p:nvPr>
            <p:ph type="dt" sz="half" idx="10"/>
          </p:nvPr>
        </p:nvSpPr>
        <p:spPr/>
        <p:txBody>
          <a:bodyPr/>
          <a:lstStyle/>
          <a:p>
            <a:pPr>
              <a:defRPr/>
            </a:pPr>
            <a:fld id="{EAB3F5A2-9BA4-4E9D-B7B8-88AC050134C1}" type="datetime12">
              <a:rPr lang="vi-VN" altLang="en-US" smtClean="0"/>
              <a:pPr>
                <a:defRPr/>
              </a:pPr>
              <a:t>10:19</a:t>
            </a:fld>
            <a:endParaRPr lang="en-US" altLang="en-US"/>
          </a:p>
        </p:txBody>
      </p:sp>
      <p:sp>
        <p:nvSpPr>
          <p:cNvPr id="16" name="Footer Placeholder 15"/>
          <p:cNvSpPr>
            <a:spLocks noGrp="1"/>
          </p:cNvSpPr>
          <p:nvPr>
            <p:ph type="ftr" sz="quarter" idx="11"/>
          </p:nvPr>
        </p:nvSpPr>
        <p:spPr/>
        <p:txBody>
          <a:bodyPr/>
          <a:lstStyle/>
          <a:p>
            <a:pPr>
              <a:defRPr/>
            </a:pPr>
            <a:r>
              <a:rPr lang="en-US" altLang="en-US" smtClean="0"/>
              <a:t>Khoa CNTT</a:t>
            </a:r>
            <a:endParaRPr lang="en-US" altLang="en-US"/>
          </a:p>
        </p:txBody>
      </p:sp>
      <p:pic>
        <p:nvPicPr>
          <p:cNvPr id="18"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54013"/>
            <a:ext cx="8229600" cy="620712"/>
          </a:xfrm>
        </p:spPr>
        <p:txBody>
          <a:bodyPr/>
          <a:lstStyle/>
          <a:p>
            <a:r>
              <a:rPr lang="en-US" sz="2800" b="1" smtClean="0"/>
              <a:t>h. Thực thể yếu </a:t>
            </a:r>
          </a:p>
        </p:txBody>
      </p:sp>
      <p:sp>
        <p:nvSpPr>
          <p:cNvPr id="30723" name="Rectangle 3"/>
          <p:cNvSpPr>
            <a:spLocks noGrp="1" noChangeArrowheads="1"/>
          </p:cNvSpPr>
          <p:nvPr>
            <p:ph idx="1"/>
          </p:nvPr>
        </p:nvSpPr>
        <p:spPr>
          <a:xfrm>
            <a:off x="381000" y="1295400"/>
            <a:ext cx="8382000" cy="5105400"/>
          </a:xfrm>
        </p:spPr>
        <p:txBody>
          <a:bodyPr/>
          <a:lstStyle/>
          <a:p>
            <a:r>
              <a:rPr lang="en-US" smtClean="0"/>
              <a:t>Ví dụ 1</a:t>
            </a:r>
          </a:p>
        </p:txBody>
      </p:sp>
      <p:sp>
        <p:nvSpPr>
          <p:cNvPr id="60" name="Slide Number Placeholder 5"/>
          <p:cNvSpPr>
            <a:spLocks noGrp="1"/>
          </p:cNvSpPr>
          <p:nvPr>
            <p:ph type="sldNum" sz="quarter" idx="12"/>
          </p:nvPr>
        </p:nvSpPr>
        <p:spPr/>
        <p:txBody>
          <a:bodyPr/>
          <a:lstStyle/>
          <a:p>
            <a:pPr>
              <a:defRPr/>
            </a:pPr>
            <a:fld id="{941069EB-54AA-4EC5-88D7-EACDCBEFD4F8}" type="slidenum">
              <a:rPr lang="en-US" altLang="en-US"/>
              <a:pPr>
                <a:defRPr/>
              </a:pPr>
              <a:t>33</a:t>
            </a:fld>
            <a:endParaRPr lang="en-US" altLang="en-US"/>
          </a:p>
        </p:txBody>
      </p:sp>
      <p:grpSp>
        <p:nvGrpSpPr>
          <p:cNvPr id="30726" name="Group 4"/>
          <p:cNvGrpSpPr>
            <a:grpSpLocks/>
          </p:cNvGrpSpPr>
          <p:nvPr/>
        </p:nvGrpSpPr>
        <p:grpSpPr bwMode="auto">
          <a:xfrm>
            <a:off x="1143000" y="2514600"/>
            <a:ext cx="7100888" cy="2743200"/>
            <a:chOff x="672" y="2304"/>
            <a:chExt cx="4473" cy="1728"/>
          </a:xfrm>
        </p:grpSpPr>
        <p:grpSp>
          <p:nvGrpSpPr>
            <p:cNvPr id="30727" name="Group 5"/>
            <p:cNvGrpSpPr>
              <a:grpSpLocks/>
            </p:cNvGrpSpPr>
            <p:nvPr/>
          </p:nvGrpSpPr>
          <p:grpSpPr bwMode="auto">
            <a:xfrm>
              <a:off x="672" y="2304"/>
              <a:ext cx="2376" cy="1248"/>
              <a:chOff x="192" y="2160"/>
              <a:chExt cx="2376" cy="1248"/>
            </a:xfrm>
          </p:grpSpPr>
          <p:sp>
            <p:nvSpPr>
              <p:cNvPr id="30751" name="Text Box 6"/>
              <p:cNvSpPr txBox="1">
                <a:spLocks noChangeArrowheads="1"/>
              </p:cNvSpPr>
              <p:nvPr/>
            </p:nvSpPr>
            <p:spPr bwMode="auto">
              <a:xfrm>
                <a:off x="992" y="2784"/>
                <a:ext cx="1008" cy="239"/>
              </a:xfrm>
              <a:prstGeom prst="rect">
                <a:avLst/>
              </a:prstGeom>
              <a:noFill/>
              <a:ln w="12700" algn="ctr">
                <a:solidFill>
                  <a:schemeClr val="tx1"/>
                </a:solidFill>
                <a:miter lim="800000"/>
                <a:headEnd/>
                <a:tailEnd/>
              </a:ln>
            </p:spPr>
            <p:txBody>
              <a:bodyPr>
                <a:spAutoFit/>
              </a:bodyPr>
              <a:lstStyle/>
              <a:p>
                <a:r>
                  <a:rPr lang="en-US"/>
                  <a:t>NHANVIEN</a:t>
                </a:r>
              </a:p>
            </p:txBody>
          </p:sp>
          <p:grpSp>
            <p:nvGrpSpPr>
              <p:cNvPr id="30752" name="Group 7"/>
              <p:cNvGrpSpPr>
                <a:grpSpLocks/>
              </p:cNvGrpSpPr>
              <p:nvPr/>
            </p:nvGrpSpPr>
            <p:grpSpPr bwMode="auto">
              <a:xfrm>
                <a:off x="288" y="2832"/>
                <a:ext cx="528" cy="240"/>
                <a:chOff x="192" y="1080"/>
                <a:chExt cx="528" cy="240"/>
              </a:xfrm>
            </p:grpSpPr>
            <p:sp>
              <p:nvSpPr>
                <p:cNvPr id="30778" name="Oval 8"/>
                <p:cNvSpPr>
                  <a:spLocks noChangeArrowheads="1"/>
                </p:cNvSpPr>
                <p:nvPr/>
              </p:nvSpPr>
              <p:spPr bwMode="auto">
                <a:xfrm>
                  <a:off x="192" y="1080"/>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79" name="Text Box 9"/>
                <p:cNvSpPr txBox="1">
                  <a:spLocks noChangeArrowheads="1"/>
                </p:cNvSpPr>
                <p:nvPr/>
              </p:nvSpPr>
              <p:spPr bwMode="auto">
                <a:xfrm>
                  <a:off x="192" y="1104"/>
                  <a:ext cx="528" cy="192"/>
                </a:xfrm>
                <a:prstGeom prst="rect">
                  <a:avLst/>
                </a:prstGeom>
                <a:noFill/>
                <a:ln w="12700" algn="ctr">
                  <a:noFill/>
                  <a:miter lim="800000"/>
                  <a:headEnd/>
                  <a:tailEnd/>
                </a:ln>
              </p:spPr>
              <p:txBody>
                <a:bodyPr>
                  <a:spAutoFit/>
                </a:bodyPr>
                <a:lstStyle/>
                <a:p>
                  <a:r>
                    <a:rPr lang="en-US" sz="1400"/>
                    <a:t>TENNV</a:t>
                  </a:r>
                </a:p>
              </p:txBody>
            </p:sp>
          </p:grpSp>
          <p:grpSp>
            <p:nvGrpSpPr>
              <p:cNvPr id="30753" name="Group 10"/>
              <p:cNvGrpSpPr>
                <a:grpSpLocks/>
              </p:cNvGrpSpPr>
              <p:nvPr/>
            </p:nvGrpSpPr>
            <p:grpSpPr bwMode="auto">
              <a:xfrm>
                <a:off x="816" y="2256"/>
                <a:ext cx="576" cy="240"/>
                <a:chOff x="864" y="840"/>
                <a:chExt cx="576" cy="240"/>
              </a:xfrm>
            </p:grpSpPr>
            <p:sp>
              <p:nvSpPr>
                <p:cNvPr id="30776" name="Oval 11"/>
                <p:cNvSpPr>
                  <a:spLocks noChangeArrowheads="1"/>
                </p:cNvSpPr>
                <p:nvPr/>
              </p:nvSpPr>
              <p:spPr bwMode="auto">
                <a:xfrm>
                  <a:off x="888" y="840"/>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77" name="Text Box 12"/>
                <p:cNvSpPr txBox="1">
                  <a:spLocks noChangeArrowheads="1"/>
                </p:cNvSpPr>
                <p:nvPr/>
              </p:nvSpPr>
              <p:spPr bwMode="auto">
                <a:xfrm>
                  <a:off x="864" y="864"/>
                  <a:ext cx="576" cy="192"/>
                </a:xfrm>
                <a:prstGeom prst="rect">
                  <a:avLst/>
                </a:prstGeom>
                <a:noFill/>
                <a:ln w="12700" algn="ctr">
                  <a:noFill/>
                  <a:miter lim="800000"/>
                  <a:headEnd/>
                  <a:tailEnd/>
                </a:ln>
              </p:spPr>
              <p:txBody>
                <a:bodyPr>
                  <a:spAutoFit/>
                </a:bodyPr>
                <a:lstStyle/>
                <a:p>
                  <a:r>
                    <a:rPr lang="en-US" sz="1400"/>
                    <a:t>NS</a:t>
                  </a:r>
                </a:p>
              </p:txBody>
            </p:sp>
          </p:grpSp>
          <p:grpSp>
            <p:nvGrpSpPr>
              <p:cNvPr id="30754" name="Group 13"/>
              <p:cNvGrpSpPr>
                <a:grpSpLocks/>
              </p:cNvGrpSpPr>
              <p:nvPr/>
            </p:nvGrpSpPr>
            <p:grpSpPr bwMode="auto">
              <a:xfrm>
                <a:off x="2016" y="2256"/>
                <a:ext cx="552" cy="240"/>
                <a:chOff x="3888" y="3792"/>
                <a:chExt cx="552" cy="240"/>
              </a:xfrm>
            </p:grpSpPr>
            <p:sp>
              <p:nvSpPr>
                <p:cNvPr id="30774" name="Oval 14"/>
                <p:cNvSpPr>
                  <a:spLocks noChangeArrowheads="1"/>
                </p:cNvSpPr>
                <p:nvPr/>
              </p:nvSpPr>
              <p:spPr bwMode="auto">
                <a:xfrm>
                  <a:off x="3912" y="3792"/>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75" name="Text Box 15"/>
                <p:cNvSpPr txBox="1">
                  <a:spLocks noChangeArrowheads="1"/>
                </p:cNvSpPr>
                <p:nvPr/>
              </p:nvSpPr>
              <p:spPr bwMode="auto">
                <a:xfrm>
                  <a:off x="3888" y="3816"/>
                  <a:ext cx="528" cy="192"/>
                </a:xfrm>
                <a:prstGeom prst="rect">
                  <a:avLst/>
                </a:prstGeom>
                <a:noFill/>
                <a:ln w="12700" algn="ctr">
                  <a:noFill/>
                  <a:miter lim="800000"/>
                  <a:headEnd/>
                  <a:tailEnd/>
                </a:ln>
              </p:spPr>
              <p:txBody>
                <a:bodyPr>
                  <a:spAutoFit/>
                </a:bodyPr>
                <a:lstStyle/>
                <a:p>
                  <a:r>
                    <a:rPr lang="en-US" sz="1400"/>
                    <a:t>DCHI</a:t>
                  </a:r>
                </a:p>
              </p:txBody>
            </p:sp>
          </p:grpSp>
          <p:grpSp>
            <p:nvGrpSpPr>
              <p:cNvPr id="30755" name="Group 16"/>
              <p:cNvGrpSpPr>
                <a:grpSpLocks/>
              </p:cNvGrpSpPr>
              <p:nvPr/>
            </p:nvGrpSpPr>
            <p:grpSpPr bwMode="auto">
              <a:xfrm>
                <a:off x="288" y="3168"/>
                <a:ext cx="528" cy="240"/>
                <a:chOff x="168" y="1416"/>
                <a:chExt cx="528" cy="240"/>
              </a:xfrm>
            </p:grpSpPr>
            <p:sp>
              <p:nvSpPr>
                <p:cNvPr id="30772" name="Oval 17"/>
                <p:cNvSpPr>
                  <a:spLocks noChangeArrowheads="1"/>
                </p:cNvSpPr>
                <p:nvPr/>
              </p:nvSpPr>
              <p:spPr bwMode="auto">
                <a:xfrm>
                  <a:off x="168" y="1416"/>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73" name="Text Box 18"/>
                <p:cNvSpPr txBox="1">
                  <a:spLocks noChangeArrowheads="1"/>
                </p:cNvSpPr>
                <p:nvPr/>
              </p:nvSpPr>
              <p:spPr bwMode="auto">
                <a:xfrm>
                  <a:off x="192" y="1440"/>
                  <a:ext cx="480" cy="192"/>
                </a:xfrm>
                <a:prstGeom prst="rect">
                  <a:avLst/>
                </a:prstGeom>
                <a:noFill/>
                <a:ln w="12700" algn="ctr">
                  <a:noFill/>
                  <a:miter lim="800000"/>
                  <a:headEnd/>
                  <a:tailEnd/>
                </a:ln>
              </p:spPr>
              <p:txBody>
                <a:bodyPr>
                  <a:spAutoFit/>
                </a:bodyPr>
                <a:lstStyle/>
                <a:p>
                  <a:r>
                    <a:rPr lang="en-US" sz="1400"/>
                    <a:t>GT</a:t>
                  </a:r>
                </a:p>
              </p:txBody>
            </p:sp>
          </p:grpSp>
          <p:grpSp>
            <p:nvGrpSpPr>
              <p:cNvPr id="30756" name="Group 19"/>
              <p:cNvGrpSpPr>
                <a:grpSpLocks/>
              </p:cNvGrpSpPr>
              <p:nvPr/>
            </p:nvGrpSpPr>
            <p:grpSpPr bwMode="auto">
              <a:xfrm>
                <a:off x="1440" y="2256"/>
                <a:ext cx="528" cy="240"/>
                <a:chOff x="3576" y="3456"/>
                <a:chExt cx="528" cy="240"/>
              </a:xfrm>
            </p:grpSpPr>
            <p:sp>
              <p:nvSpPr>
                <p:cNvPr id="30770" name="Oval 20"/>
                <p:cNvSpPr>
                  <a:spLocks noChangeArrowheads="1"/>
                </p:cNvSpPr>
                <p:nvPr/>
              </p:nvSpPr>
              <p:spPr bwMode="auto">
                <a:xfrm>
                  <a:off x="3576" y="3456"/>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71" name="Text Box 21"/>
                <p:cNvSpPr txBox="1">
                  <a:spLocks noChangeArrowheads="1"/>
                </p:cNvSpPr>
                <p:nvPr/>
              </p:nvSpPr>
              <p:spPr bwMode="auto">
                <a:xfrm>
                  <a:off x="3600" y="3480"/>
                  <a:ext cx="480" cy="192"/>
                </a:xfrm>
                <a:prstGeom prst="rect">
                  <a:avLst/>
                </a:prstGeom>
                <a:noFill/>
                <a:ln w="12700" algn="ctr">
                  <a:noFill/>
                  <a:miter lim="800000"/>
                  <a:headEnd/>
                  <a:tailEnd/>
                </a:ln>
              </p:spPr>
              <p:txBody>
                <a:bodyPr>
                  <a:spAutoFit/>
                </a:bodyPr>
                <a:lstStyle/>
                <a:p>
                  <a:r>
                    <a:rPr lang="en-US" sz="1400"/>
                    <a:t>LUONG</a:t>
                  </a:r>
                </a:p>
              </p:txBody>
            </p:sp>
          </p:grpSp>
          <p:grpSp>
            <p:nvGrpSpPr>
              <p:cNvPr id="30757" name="Group 22"/>
              <p:cNvGrpSpPr>
                <a:grpSpLocks/>
              </p:cNvGrpSpPr>
              <p:nvPr/>
            </p:nvGrpSpPr>
            <p:grpSpPr bwMode="auto">
              <a:xfrm>
                <a:off x="240" y="2496"/>
                <a:ext cx="528" cy="240"/>
                <a:chOff x="192" y="744"/>
                <a:chExt cx="528" cy="240"/>
              </a:xfrm>
            </p:grpSpPr>
            <p:sp>
              <p:nvSpPr>
                <p:cNvPr id="30768" name="Oval 23"/>
                <p:cNvSpPr>
                  <a:spLocks noChangeArrowheads="1"/>
                </p:cNvSpPr>
                <p:nvPr/>
              </p:nvSpPr>
              <p:spPr bwMode="auto">
                <a:xfrm>
                  <a:off x="192" y="744"/>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69" name="Text Box 24"/>
                <p:cNvSpPr txBox="1">
                  <a:spLocks noChangeArrowheads="1"/>
                </p:cNvSpPr>
                <p:nvPr/>
              </p:nvSpPr>
              <p:spPr bwMode="auto">
                <a:xfrm>
                  <a:off x="192" y="768"/>
                  <a:ext cx="528" cy="192"/>
                </a:xfrm>
                <a:prstGeom prst="rect">
                  <a:avLst/>
                </a:prstGeom>
                <a:noFill/>
                <a:ln w="12700" algn="ctr">
                  <a:noFill/>
                  <a:miter lim="800000"/>
                  <a:headEnd/>
                  <a:tailEnd/>
                </a:ln>
              </p:spPr>
              <p:txBody>
                <a:bodyPr>
                  <a:spAutoFit/>
                </a:bodyPr>
                <a:lstStyle/>
                <a:p>
                  <a:r>
                    <a:rPr lang="en-US" sz="1400"/>
                    <a:t>HONV</a:t>
                  </a:r>
                </a:p>
              </p:txBody>
            </p:sp>
          </p:grpSp>
          <p:sp>
            <p:nvSpPr>
              <p:cNvPr id="30758" name="Line 25"/>
              <p:cNvSpPr>
                <a:spLocks noChangeShapeType="1"/>
              </p:cNvSpPr>
              <p:nvPr/>
            </p:nvSpPr>
            <p:spPr bwMode="auto">
              <a:xfrm flipH="1">
                <a:off x="768" y="3024"/>
                <a:ext cx="240" cy="192"/>
              </a:xfrm>
              <a:prstGeom prst="line">
                <a:avLst/>
              </a:prstGeom>
              <a:noFill/>
              <a:ln w="12700">
                <a:solidFill>
                  <a:schemeClr val="tx1"/>
                </a:solidFill>
                <a:round/>
                <a:headEnd/>
                <a:tailEnd/>
              </a:ln>
            </p:spPr>
            <p:txBody>
              <a:bodyPr anchor="ctr">
                <a:spAutoFit/>
              </a:bodyPr>
              <a:lstStyle/>
              <a:p>
                <a:endParaRPr lang="vi-VN"/>
              </a:p>
            </p:txBody>
          </p:sp>
          <p:sp>
            <p:nvSpPr>
              <p:cNvPr id="30759" name="Line 26"/>
              <p:cNvSpPr>
                <a:spLocks noChangeShapeType="1"/>
              </p:cNvSpPr>
              <p:nvPr/>
            </p:nvSpPr>
            <p:spPr bwMode="auto">
              <a:xfrm flipH="1">
                <a:off x="816" y="2880"/>
                <a:ext cx="192" cy="48"/>
              </a:xfrm>
              <a:prstGeom prst="line">
                <a:avLst/>
              </a:prstGeom>
              <a:noFill/>
              <a:ln w="12700">
                <a:solidFill>
                  <a:schemeClr val="tx1"/>
                </a:solidFill>
                <a:round/>
                <a:headEnd/>
                <a:tailEnd/>
              </a:ln>
            </p:spPr>
            <p:txBody>
              <a:bodyPr anchor="ctr">
                <a:spAutoFit/>
              </a:bodyPr>
              <a:lstStyle/>
              <a:p>
                <a:endParaRPr lang="vi-VN"/>
              </a:p>
            </p:txBody>
          </p:sp>
          <p:sp>
            <p:nvSpPr>
              <p:cNvPr id="30760" name="Line 27"/>
              <p:cNvSpPr>
                <a:spLocks noChangeShapeType="1"/>
              </p:cNvSpPr>
              <p:nvPr/>
            </p:nvSpPr>
            <p:spPr bwMode="auto">
              <a:xfrm flipH="1" flipV="1">
                <a:off x="768" y="2640"/>
                <a:ext cx="240" cy="144"/>
              </a:xfrm>
              <a:prstGeom prst="line">
                <a:avLst/>
              </a:prstGeom>
              <a:noFill/>
              <a:ln w="12700">
                <a:solidFill>
                  <a:schemeClr val="tx1"/>
                </a:solidFill>
                <a:round/>
                <a:headEnd/>
                <a:tailEnd/>
              </a:ln>
            </p:spPr>
            <p:txBody>
              <a:bodyPr anchor="ctr">
                <a:spAutoFit/>
              </a:bodyPr>
              <a:lstStyle/>
              <a:p>
                <a:endParaRPr lang="vi-VN"/>
              </a:p>
            </p:txBody>
          </p:sp>
          <p:sp>
            <p:nvSpPr>
              <p:cNvPr id="30761" name="Line 28"/>
              <p:cNvSpPr>
                <a:spLocks noChangeShapeType="1"/>
              </p:cNvSpPr>
              <p:nvPr/>
            </p:nvSpPr>
            <p:spPr bwMode="auto">
              <a:xfrm flipH="1" flipV="1">
                <a:off x="1104" y="2496"/>
                <a:ext cx="96" cy="288"/>
              </a:xfrm>
              <a:prstGeom prst="line">
                <a:avLst/>
              </a:prstGeom>
              <a:noFill/>
              <a:ln w="12700">
                <a:solidFill>
                  <a:schemeClr val="tx1"/>
                </a:solidFill>
                <a:round/>
                <a:headEnd/>
                <a:tailEnd/>
              </a:ln>
            </p:spPr>
            <p:txBody>
              <a:bodyPr wrap="none" anchor="ctr">
                <a:spAutoFit/>
              </a:bodyPr>
              <a:lstStyle/>
              <a:p>
                <a:endParaRPr lang="vi-VN"/>
              </a:p>
            </p:txBody>
          </p:sp>
          <p:sp>
            <p:nvSpPr>
              <p:cNvPr id="30762" name="Line 29"/>
              <p:cNvSpPr>
                <a:spLocks noChangeShapeType="1"/>
              </p:cNvSpPr>
              <p:nvPr/>
            </p:nvSpPr>
            <p:spPr bwMode="auto">
              <a:xfrm flipV="1">
                <a:off x="1536" y="2496"/>
                <a:ext cx="192" cy="288"/>
              </a:xfrm>
              <a:prstGeom prst="line">
                <a:avLst/>
              </a:prstGeom>
              <a:noFill/>
              <a:ln w="12700">
                <a:solidFill>
                  <a:schemeClr val="tx1"/>
                </a:solidFill>
                <a:round/>
                <a:headEnd/>
                <a:tailEnd/>
              </a:ln>
            </p:spPr>
            <p:txBody>
              <a:bodyPr wrap="none" anchor="ctr">
                <a:spAutoFit/>
              </a:bodyPr>
              <a:lstStyle/>
              <a:p>
                <a:endParaRPr lang="vi-VN"/>
              </a:p>
            </p:txBody>
          </p:sp>
          <p:sp>
            <p:nvSpPr>
              <p:cNvPr id="30763" name="Line 30"/>
              <p:cNvSpPr>
                <a:spLocks noChangeShapeType="1"/>
              </p:cNvSpPr>
              <p:nvPr/>
            </p:nvSpPr>
            <p:spPr bwMode="auto">
              <a:xfrm flipV="1">
                <a:off x="1824" y="2496"/>
                <a:ext cx="432" cy="288"/>
              </a:xfrm>
              <a:prstGeom prst="line">
                <a:avLst/>
              </a:prstGeom>
              <a:noFill/>
              <a:ln w="12700">
                <a:solidFill>
                  <a:schemeClr val="tx1"/>
                </a:solidFill>
                <a:round/>
                <a:headEnd/>
                <a:tailEnd/>
              </a:ln>
            </p:spPr>
            <p:txBody>
              <a:bodyPr wrap="none" anchor="ctr">
                <a:spAutoFit/>
              </a:bodyPr>
              <a:lstStyle/>
              <a:p>
                <a:endParaRPr lang="vi-VN"/>
              </a:p>
            </p:txBody>
          </p:sp>
          <p:grpSp>
            <p:nvGrpSpPr>
              <p:cNvPr id="30764" name="Group 31"/>
              <p:cNvGrpSpPr>
                <a:grpSpLocks/>
              </p:cNvGrpSpPr>
              <p:nvPr/>
            </p:nvGrpSpPr>
            <p:grpSpPr bwMode="auto">
              <a:xfrm>
                <a:off x="192" y="2160"/>
                <a:ext cx="528" cy="240"/>
                <a:chOff x="192" y="2160"/>
                <a:chExt cx="528" cy="240"/>
              </a:xfrm>
            </p:grpSpPr>
            <p:sp>
              <p:nvSpPr>
                <p:cNvPr id="30766" name="Oval 32"/>
                <p:cNvSpPr>
                  <a:spLocks noChangeArrowheads="1"/>
                </p:cNvSpPr>
                <p:nvPr/>
              </p:nvSpPr>
              <p:spPr bwMode="auto">
                <a:xfrm>
                  <a:off x="192" y="2160"/>
                  <a:ext cx="528" cy="240"/>
                </a:xfrm>
                <a:prstGeom prst="ellipse">
                  <a:avLst/>
                </a:prstGeom>
                <a:solidFill>
                  <a:srgbClr val="CC0000">
                    <a:alpha val="54901"/>
                  </a:srgbClr>
                </a:solidFill>
                <a:ln w="12700" algn="ctr">
                  <a:solidFill>
                    <a:srgbClr val="CC0000"/>
                  </a:solidFill>
                  <a:round/>
                  <a:headEnd/>
                  <a:tailEnd/>
                </a:ln>
              </p:spPr>
              <p:txBody>
                <a:bodyPr anchor="ctr">
                  <a:spAutoFit/>
                </a:bodyPr>
                <a:lstStyle/>
                <a:p>
                  <a:endParaRPr lang="vi-VN"/>
                </a:p>
              </p:txBody>
            </p:sp>
            <p:sp>
              <p:nvSpPr>
                <p:cNvPr id="30767" name="Text Box 33"/>
                <p:cNvSpPr txBox="1">
                  <a:spLocks noChangeArrowheads="1"/>
                </p:cNvSpPr>
                <p:nvPr/>
              </p:nvSpPr>
              <p:spPr bwMode="auto">
                <a:xfrm>
                  <a:off x="216" y="2184"/>
                  <a:ext cx="480" cy="192"/>
                </a:xfrm>
                <a:prstGeom prst="rect">
                  <a:avLst/>
                </a:prstGeom>
                <a:noFill/>
                <a:ln w="12700" algn="ctr">
                  <a:noFill/>
                  <a:miter lim="800000"/>
                  <a:headEnd/>
                  <a:tailEnd/>
                </a:ln>
              </p:spPr>
              <p:txBody>
                <a:bodyPr>
                  <a:spAutoFit/>
                </a:bodyPr>
                <a:lstStyle/>
                <a:p>
                  <a:r>
                    <a:rPr lang="en-US" sz="1400" u="sng"/>
                    <a:t>MANV</a:t>
                  </a:r>
                </a:p>
              </p:txBody>
            </p:sp>
          </p:grpSp>
          <p:sp>
            <p:nvSpPr>
              <p:cNvPr id="30765" name="Line 34"/>
              <p:cNvSpPr>
                <a:spLocks noChangeShapeType="1"/>
              </p:cNvSpPr>
              <p:nvPr/>
            </p:nvSpPr>
            <p:spPr bwMode="auto">
              <a:xfrm flipH="1" flipV="1">
                <a:off x="672" y="2352"/>
                <a:ext cx="432" cy="432"/>
              </a:xfrm>
              <a:prstGeom prst="line">
                <a:avLst/>
              </a:prstGeom>
              <a:noFill/>
              <a:ln w="12700">
                <a:solidFill>
                  <a:schemeClr val="tx1"/>
                </a:solidFill>
                <a:round/>
                <a:headEnd/>
                <a:tailEnd/>
              </a:ln>
            </p:spPr>
            <p:txBody>
              <a:bodyPr wrap="none" anchor="ctr">
                <a:spAutoFit/>
              </a:bodyPr>
              <a:lstStyle/>
              <a:p>
                <a:endParaRPr lang="vi-VN"/>
              </a:p>
            </p:txBody>
          </p:sp>
        </p:grpSp>
        <p:grpSp>
          <p:nvGrpSpPr>
            <p:cNvPr id="30728" name="Group 35"/>
            <p:cNvGrpSpPr>
              <a:grpSpLocks/>
            </p:cNvGrpSpPr>
            <p:nvPr/>
          </p:nvGrpSpPr>
          <p:grpSpPr bwMode="auto">
            <a:xfrm>
              <a:off x="3240" y="2928"/>
              <a:ext cx="1905" cy="1104"/>
              <a:chOff x="3240" y="2928"/>
              <a:chExt cx="1905" cy="1104"/>
            </a:xfrm>
          </p:grpSpPr>
          <p:sp>
            <p:nvSpPr>
              <p:cNvPr id="30737" name="Text Box 36"/>
              <p:cNvSpPr txBox="1">
                <a:spLocks noChangeArrowheads="1"/>
              </p:cNvSpPr>
              <p:nvPr/>
            </p:nvSpPr>
            <p:spPr bwMode="auto">
              <a:xfrm>
                <a:off x="3240" y="3633"/>
                <a:ext cx="1008" cy="255"/>
              </a:xfrm>
              <a:prstGeom prst="rect">
                <a:avLst/>
              </a:prstGeom>
              <a:noFill/>
              <a:ln w="38100" cmpd="dbl" algn="ctr">
                <a:solidFill>
                  <a:schemeClr val="tx1"/>
                </a:solidFill>
                <a:miter lim="800000"/>
                <a:headEnd/>
                <a:tailEnd/>
              </a:ln>
            </p:spPr>
            <p:txBody>
              <a:bodyPr>
                <a:spAutoFit/>
              </a:bodyPr>
              <a:lstStyle/>
              <a:p>
                <a:r>
                  <a:rPr lang="en-US"/>
                  <a:t>THANNHAN</a:t>
                </a:r>
              </a:p>
            </p:txBody>
          </p:sp>
          <p:grpSp>
            <p:nvGrpSpPr>
              <p:cNvPr id="30738" name="Group 37"/>
              <p:cNvGrpSpPr>
                <a:grpSpLocks/>
              </p:cNvGrpSpPr>
              <p:nvPr/>
            </p:nvGrpSpPr>
            <p:grpSpPr bwMode="auto">
              <a:xfrm>
                <a:off x="4608" y="3792"/>
                <a:ext cx="537" cy="240"/>
                <a:chOff x="4608" y="3792"/>
                <a:chExt cx="537" cy="240"/>
              </a:xfrm>
            </p:grpSpPr>
            <p:sp>
              <p:nvSpPr>
                <p:cNvPr id="30749" name="Oval 38"/>
                <p:cNvSpPr>
                  <a:spLocks noChangeArrowheads="1"/>
                </p:cNvSpPr>
                <p:nvPr/>
              </p:nvSpPr>
              <p:spPr bwMode="auto">
                <a:xfrm>
                  <a:off x="4608" y="3792"/>
                  <a:ext cx="528" cy="240"/>
                </a:xfrm>
                <a:prstGeom prst="ellipse">
                  <a:avLst/>
                </a:prstGeom>
                <a:solidFill>
                  <a:srgbClr val="CC0000">
                    <a:alpha val="30196"/>
                  </a:srgbClr>
                </a:solidFill>
                <a:ln w="12700" algn="ctr">
                  <a:solidFill>
                    <a:srgbClr val="CC0000"/>
                  </a:solidFill>
                  <a:round/>
                  <a:headEnd/>
                  <a:tailEnd/>
                </a:ln>
              </p:spPr>
              <p:txBody>
                <a:bodyPr anchor="ctr">
                  <a:spAutoFit/>
                </a:bodyPr>
                <a:lstStyle/>
                <a:p>
                  <a:endParaRPr lang="vi-VN"/>
                </a:p>
              </p:txBody>
            </p:sp>
            <p:sp>
              <p:nvSpPr>
                <p:cNvPr id="30750" name="Text Box 39"/>
                <p:cNvSpPr txBox="1">
                  <a:spLocks noChangeArrowheads="1"/>
                </p:cNvSpPr>
                <p:nvPr/>
              </p:nvSpPr>
              <p:spPr bwMode="auto">
                <a:xfrm>
                  <a:off x="4617" y="3819"/>
                  <a:ext cx="528" cy="192"/>
                </a:xfrm>
                <a:prstGeom prst="rect">
                  <a:avLst/>
                </a:prstGeom>
                <a:noFill/>
                <a:ln w="12700" algn="ctr">
                  <a:noFill/>
                  <a:miter lim="800000"/>
                  <a:headEnd/>
                  <a:tailEnd/>
                </a:ln>
              </p:spPr>
              <p:txBody>
                <a:bodyPr>
                  <a:spAutoFit/>
                </a:bodyPr>
                <a:lstStyle/>
                <a:p>
                  <a:r>
                    <a:rPr lang="en-US" sz="1400"/>
                    <a:t>TENTN</a:t>
                  </a:r>
                </a:p>
              </p:txBody>
            </p:sp>
          </p:grpSp>
          <p:sp>
            <p:nvSpPr>
              <p:cNvPr id="30739" name="Oval 40"/>
              <p:cNvSpPr>
                <a:spLocks noChangeArrowheads="1"/>
              </p:cNvSpPr>
              <p:nvPr/>
            </p:nvSpPr>
            <p:spPr bwMode="auto">
              <a:xfrm>
                <a:off x="4608" y="3504"/>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40" name="Text Box 41"/>
              <p:cNvSpPr txBox="1">
                <a:spLocks noChangeArrowheads="1"/>
              </p:cNvSpPr>
              <p:nvPr/>
            </p:nvSpPr>
            <p:spPr bwMode="auto">
              <a:xfrm>
                <a:off x="4608" y="3528"/>
                <a:ext cx="528" cy="192"/>
              </a:xfrm>
              <a:prstGeom prst="rect">
                <a:avLst/>
              </a:prstGeom>
              <a:noFill/>
              <a:ln w="12700" algn="ctr">
                <a:noFill/>
                <a:miter lim="800000"/>
                <a:headEnd/>
                <a:tailEnd/>
              </a:ln>
            </p:spPr>
            <p:txBody>
              <a:bodyPr>
                <a:spAutoFit/>
              </a:bodyPr>
              <a:lstStyle/>
              <a:p>
                <a:r>
                  <a:rPr lang="en-US" sz="1400"/>
                  <a:t>GT</a:t>
                </a:r>
              </a:p>
            </p:txBody>
          </p:sp>
          <p:sp>
            <p:nvSpPr>
              <p:cNvPr id="30741" name="Oval 42"/>
              <p:cNvSpPr>
                <a:spLocks noChangeArrowheads="1"/>
              </p:cNvSpPr>
              <p:nvPr/>
            </p:nvSpPr>
            <p:spPr bwMode="auto">
              <a:xfrm>
                <a:off x="4608" y="3216"/>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42" name="Text Box 43"/>
              <p:cNvSpPr txBox="1">
                <a:spLocks noChangeArrowheads="1"/>
              </p:cNvSpPr>
              <p:nvPr/>
            </p:nvSpPr>
            <p:spPr bwMode="auto">
              <a:xfrm>
                <a:off x="4608" y="3240"/>
                <a:ext cx="528" cy="192"/>
              </a:xfrm>
              <a:prstGeom prst="rect">
                <a:avLst/>
              </a:prstGeom>
              <a:noFill/>
              <a:ln w="12700" algn="ctr">
                <a:noFill/>
                <a:miter lim="800000"/>
                <a:headEnd/>
                <a:tailEnd/>
              </a:ln>
            </p:spPr>
            <p:txBody>
              <a:bodyPr>
                <a:spAutoFit/>
              </a:bodyPr>
              <a:lstStyle/>
              <a:p>
                <a:r>
                  <a:rPr lang="en-US" sz="1400"/>
                  <a:t>NS</a:t>
                </a:r>
              </a:p>
            </p:txBody>
          </p:sp>
          <p:sp>
            <p:nvSpPr>
              <p:cNvPr id="30743" name="Oval 44"/>
              <p:cNvSpPr>
                <a:spLocks noChangeArrowheads="1"/>
              </p:cNvSpPr>
              <p:nvPr/>
            </p:nvSpPr>
            <p:spPr bwMode="auto">
              <a:xfrm>
                <a:off x="4584" y="2928"/>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0744" name="Text Box 45"/>
              <p:cNvSpPr txBox="1">
                <a:spLocks noChangeArrowheads="1"/>
              </p:cNvSpPr>
              <p:nvPr/>
            </p:nvSpPr>
            <p:spPr bwMode="auto">
              <a:xfrm>
                <a:off x="4560" y="2952"/>
                <a:ext cx="576" cy="192"/>
              </a:xfrm>
              <a:prstGeom prst="rect">
                <a:avLst/>
              </a:prstGeom>
              <a:noFill/>
              <a:ln w="12700" algn="ctr">
                <a:noFill/>
                <a:miter lim="800000"/>
                <a:headEnd/>
                <a:tailEnd/>
              </a:ln>
            </p:spPr>
            <p:txBody>
              <a:bodyPr>
                <a:spAutoFit/>
              </a:bodyPr>
              <a:lstStyle/>
              <a:p>
                <a:r>
                  <a:rPr lang="en-US" sz="1400"/>
                  <a:t>QUANHE</a:t>
                </a:r>
              </a:p>
            </p:txBody>
          </p:sp>
          <p:sp>
            <p:nvSpPr>
              <p:cNvPr id="30745" name="Line 46"/>
              <p:cNvSpPr>
                <a:spLocks noChangeShapeType="1"/>
              </p:cNvSpPr>
              <p:nvPr/>
            </p:nvSpPr>
            <p:spPr bwMode="auto">
              <a:xfrm flipV="1">
                <a:off x="4224" y="3120"/>
                <a:ext cx="384" cy="528"/>
              </a:xfrm>
              <a:prstGeom prst="line">
                <a:avLst/>
              </a:prstGeom>
              <a:noFill/>
              <a:ln w="12700">
                <a:solidFill>
                  <a:schemeClr val="tx1"/>
                </a:solidFill>
                <a:round/>
                <a:headEnd/>
                <a:tailEnd/>
              </a:ln>
            </p:spPr>
            <p:txBody>
              <a:bodyPr anchor="ctr">
                <a:spAutoFit/>
              </a:bodyPr>
              <a:lstStyle/>
              <a:p>
                <a:endParaRPr lang="vi-VN"/>
              </a:p>
            </p:txBody>
          </p:sp>
          <p:sp>
            <p:nvSpPr>
              <p:cNvPr id="30746" name="Line 47"/>
              <p:cNvSpPr>
                <a:spLocks noChangeShapeType="1"/>
              </p:cNvSpPr>
              <p:nvPr/>
            </p:nvSpPr>
            <p:spPr bwMode="auto">
              <a:xfrm flipV="1">
                <a:off x="4248" y="3360"/>
                <a:ext cx="360" cy="336"/>
              </a:xfrm>
              <a:prstGeom prst="line">
                <a:avLst/>
              </a:prstGeom>
              <a:noFill/>
              <a:ln w="12700">
                <a:solidFill>
                  <a:schemeClr val="tx1"/>
                </a:solidFill>
                <a:round/>
                <a:headEnd/>
                <a:tailEnd/>
              </a:ln>
            </p:spPr>
            <p:txBody>
              <a:bodyPr anchor="ctr">
                <a:spAutoFit/>
              </a:bodyPr>
              <a:lstStyle/>
              <a:p>
                <a:endParaRPr lang="vi-VN"/>
              </a:p>
            </p:txBody>
          </p:sp>
          <p:sp>
            <p:nvSpPr>
              <p:cNvPr id="30747" name="Line 48"/>
              <p:cNvSpPr>
                <a:spLocks noChangeShapeType="1"/>
              </p:cNvSpPr>
              <p:nvPr/>
            </p:nvSpPr>
            <p:spPr bwMode="auto">
              <a:xfrm flipV="1">
                <a:off x="4248" y="3648"/>
                <a:ext cx="360" cy="144"/>
              </a:xfrm>
              <a:prstGeom prst="line">
                <a:avLst/>
              </a:prstGeom>
              <a:noFill/>
              <a:ln w="12700">
                <a:solidFill>
                  <a:schemeClr val="tx1"/>
                </a:solidFill>
                <a:round/>
                <a:headEnd/>
                <a:tailEnd/>
              </a:ln>
            </p:spPr>
            <p:txBody>
              <a:bodyPr anchor="ctr">
                <a:spAutoFit/>
              </a:bodyPr>
              <a:lstStyle/>
              <a:p>
                <a:endParaRPr lang="vi-VN"/>
              </a:p>
            </p:txBody>
          </p:sp>
          <p:sp>
            <p:nvSpPr>
              <p:cNvPr id="30748" name="Line 49"/>
              <p:cNvSpPr>
                <a:spLocks noChangeShapeType="1"/>
              </p:cNvSpPr>
              <p:nvPr/>
            </p:nvSpPr>
            <p:spPr bwMode="auto">
              <a:xfrm>
                <a:off x="4248" y="3840"/>
                <a:ext cx="360" cy="96"/>
              </a:xfrm>
              <a:prstGeom prst="line">
                <a:avLst/>
              </a:prstGeom>
              <a:noFill/>
              <a:ln w="12700">
                <a:solidFill>
                  <a:schemeClr val="tx1"/>
                </a:solidFill>
                <a:round/>
                <a:headEnd/>
                <a:tailEnd/>
              </a:ln>
            </p:spPr>
            <p:txBody>
              <a:bodyPr anchor="ctr">
                <a:spAutoFit/>
              </a:bodyPr>
              <a:lstStyle/>
              <a:p>
                <a:endParaRPr lang="vi-VN"/>
              </a:p>
            </p:txBody>
          </p:sp>
        </p:grpSp>
        <p:grpSp>
          <p:nvGrpSpPr>
            <p:cNvPr id="30729" name="Group 50"/>
            <p:cNvGrpSpPr>
              <a:grpSpLocks/>
            </p:cNvGrpSpPr>
            <p:nvPr/>
          </p:nvGrpSpPr>
          <p:grpSpPr bwMode="auto">
            <a:xfrm>
              <a:off x="2472" y="2832"/>
              <a:ext cx="1824" cy="816"/>
              <a:chOff x="2472" y="2832"/>
              <a:chExt cx="1824" cy="816"/>
            </a:xfrm>
          </p:grpSpPr>
          <p:grpSp>
            <p:nvGrpSpPr>
              <p:cNvPr id="30730" name="Group 51"/>
              <p:cNvGrpSpPr>
                <a:grpSpLocks/>
              </p:cNvGrpSpPr>
              <p:nvPr/>
            </p:nvGrpSpPr>
            <p:grpSpPr bwMode="auto">
              <a:xfrm>
                <a:off x="3096" y="2880"/>
                <a:ext cx="1200" cy="384"/>
                <a:chOff x="3744" y="2496"/>
                <a:chExt cx="1200" cy="384"/>
              </a:xfrm>
            </p:grpSpPr>
            <p:sp>
              <p:nvSpPr>
                <p:cNvPr id="30735" name="AutoShape 52"/>
                <p:cNvSpPr>
                  <a:spLocks noChangeArrowheads="1"/>
                </p:cNvSpPr>
                <p:nvPr/>
              </p:nvSpPr>
              <p:spPr bwMode="auto">
                <a:xfrm>
                  <a:off x="3744" y="2496"/>
                  <a:ext cx="1200" cy="384"/>
                </a:xfrm>
                <a:prstGeom prst="flowChartDecision">
                  <a:avLst/>
                </a:prstGeom>
                <a:noFill/>
                <a:ln w="38100" cmpd="dbl" algn="ctr">
                  <a:solidFill>
                    <a:schemeClr val="tx1"/>
                  </a:solidFill>
                  <a:miter lim="800000"/>
                  <a:headEnd/>
                  <a:tailEnd/>
                </a:ln>
              </p:spPr>
              <p:txBody>
                <a:bodyPr anchor="ctr">
                  <a:spAutoFit/>
                </a:bodyPr>
                <a:lstStyle/>
                <a:p>
                  <a:endParaRPr lang="vi-VN"/>
                </a:p>
              </p:txBody>
            </p:sp>
            <p:sp>
              <p:nvSpPr>
                <p:cNvPr id="30736" name="Text Box 53"/>
                <p:cNvSpPr txBox="1">
                  <a:spLocks noChangeArrowheads="1"/>
                </p:cNvSpPr>
                <p:nvPr/>
              </p:nvSpPr>
              <p:spPr bwMode="auto">
                <a:xfrm>
                  <a:off x="3840" y="2576"/>
                  <a:ext cx="1056" cy="212"/>
                </a:xfrm>
                <a:prstGeom prst="rect">
                  <a:avLst/>
                </a:prstGeom>
                <a:noFill/>
                <a:ln w="38100" cmpd="dbl" algn="ctr">
                  <a:noFill/>
                  <a:miter lim="800000"/>
                  <a:headEnd/>
                  <a:tailEnd/>
                </a:ln>
              </p:spPr>
              <p:txBody>
                <a:bodyPr>
                  <a:spAutoFit/>
                </a:bodyPr>
                <a:lstStyle/>
                <a:p>
                  <a:r>
                    <a:rPr lang="en-US" sz="1600"/>
                    <a:t>Co_than_nhan</a:t>
                  </a:r>
                </a:p>
              </p:txBody>
            </p:sp>
          </p:grpSp>
          <p:sp>
            <p:nvSpPr>
              <p:cNvPr id="30731" name="Line 54"/>
              <p:cNvSpPr>
                <a:spLocks noChangeShapeType="1"/>
              </p:cNvSpPr>
              <p:nvPr/>
            </p:nvSpPr>
            <p:spPr bwMode="auto">
              <a:xfrm>
                <a:off x="2472" y="3072"/>
                <a:ext cx="624" cy="0"/>
              </a:xfrm>
              <a:prstGeom prst="line">
                <a:avLst/>
              </a:prstGeom>
              <a:noFill/>
              <a:ln w="12700">
                <a:solidFill>
                  <a:schemeClr val="tx1"/>
                </a:solidFill>
                <a:round/>
                <a:headEnd/>
                <a:tailEnd/>
              </a:ln>
            </p:spPr>
            <p:txBody>
              <a:bodyPr anchor="ctr">
                <a:spAutoFit/>
              </a:bodyPr>
              <a:lstStyle/>
              <a:p>
                <a:endParaRPr lang="vi-VN"/>
              </a:p>
            </p:txBody>
          </p:sp>
          <p:sp>
            <p:nvSpPr>
              <p:cNvPr id="30732" name="Line 55"/>
              <p:cNvSpPr>
                <a:spLocks noChangeShapeType="1"/>
              </p:cNvSpPr>
              <p:nvPr/>
            </p:nvSpPr>
            <p:spPr bwMode="auto">
              <a:xfrm>
                <a:off x="3704" y="3264"/>
                <a:ext cx="0" cy="384"/>
              </a:xfrm>
              <a:prstGeom prst="line">
                <a:avLst/>
              </a:prstGeom>
              <a:noFill/>
              <a:ln w="34925" cmpd="dbl">
                <a:solidFill>
                  <a:schemeClr val="tx1"/>
                </a:solidFill>
                <a:round/>
                <a:headEnd/>
                <a:tailEnd/>
              </a:ln>
            </p:spPr>
            <p:txBody>
              <a:bodyPr anchor="ctr">
                <a:spAutoFit/>
              </a:bodyPr>
              <a:lstStyle/>
              <a:p>
                <a:endParaRPr lang="vi-VN"/>
              </a:p>
            </p:txBody>
          </p:sp>
          <p:sp>
            <p:nvSpPr>
              <p:cNvPr id="30733" name="Text Box 56"/>
              <p:cNvSpPr txBox="1">
                <a:spLocks noChangeArrowheads="1"/>
              </p:cNvSpPr>
              <p:nvPr/>
            </p:nvSpPr>
            <p:spPr bwMode="auto">
              <a:xfrm>
                <a:off x="3264" y="3312"/>
                <a:ext cx="432" cy="192"/>
              </a:xfrm>
              <a:prstGeom prst="rect">
                <a:avLst/>
              </a:prstGeom>
              <a:noFill/>
              <a:ln w="12700" algn="ctr">
                <a:noFill/>
                <a:miter lim="800000"/>
                <a:headEnd/>
                <a:tailEnd/>
              </a:ln>
            </p:spPr>
            <p:txBody>
              <a:bodyPr>
                <a:spAutoFit/>
              </a:bodyPr>
              <a:lstStyle/>
              <a:p>
                <a:r>
                  <a:rPr lang="en-US" sz="1400"/>
                  <a:t>(1,1)</a:t>
                </a:r>
              </a:p>
            </p:txBody>
          </p:sp>
          <p:sp>
            <p:nvSpPr>
              <p:cNvPr id="30734" name="Text Box 57"/>
              <p:cNvSpPr txBox="1">
                <a:spLocks noChangeArrowheads="1"/>
              </p:cNvSpPr>
              <p:nvPr/>
            </p:nvSpPr>
            <p:spPr bwMode="auto">
              <a:xfrm>
                <a:off x="2592" y="2832"/>
                <a:ext cx="432" cy="192"/>
              </a:xfrm>
              <a:prstGeom prst="rect">
                <a:avLst/>
              </a:prstGeom>
              <a:noFill/>
              <a:ln w="12700" algn="ctr">
                <a:noFill/>
                <a:miter lim="800000"/>
                <a:headEnd/>
                <a:tailEnd/>
              </a:ln>
            </p:spPr>
            <p:txBody>
              <a:bodyPr>
                <a:spAutoFit/>
              </a:bodyPr>
              <a:lstStyle/>
              <a:p>
                <a:r>
                  <a:rPr lang="en-US" sz="1400" smtClean="0"/>
                  <a:t>(0,n</a:t>
                </a:r>
                <a:r>
                  <a:rPr lang="en-US" sz="1400"/>
                  <a:t>)</a:t>
                </a:r>
              </a:p>
            </p:txBody>
          </p:sp>
        </p:grpSp>
      </p:grpSp>
      <p:sp>
        <p:nvSpPr>
          <p:cNvPr id="61" name="Date Placeholder 60"/>
          <p:cNvSpPr>
            <a:spLocks noGrp="1"/>
          </p:cNvSpPr>
          <p:nvPr>
            <p:ph type="dt" sz="half" idx="10"/>
          </p:nvPr>
        </p:nvSpPr>
        <p:spPr/>
        <p:txBody>
          <a:bodyPr/>
          <a:lstStyle/>
          <a:p>
            <a:pPr>
              <a:defRPr/>
            </a:pPr>
            <a:fld id="{4417CFA7-343A-422D-A60D-4909E20F9E2E}" type="datetime12">
              <a:rPr lang="vi-VN" altLang="en-US" smtClean="0"/>
              <a:pPr>
                <a:defRPr/>
              </a:pPr>
              <a:t>10:19</a:t>
            </a:fld>
            <a:endParaRPr lang="en-US" altLang="en-US"/>
          </a:p>
        </p:txBody>
      </p:sp>
      <p:sp>
        <p:nvSpPr>
          <p:cNvPr id="62" name="Footer Placeholder 61"/>
          <p:cNvSpPr>
            <a:spLocks noGrp="1"/>
          </p:cNvSpPr>
          <p:nvPr>
            <p:ph type="ftr" sz="quarter" idx="11"/>
          </p:nvPr>
        </p:nvSpPr>
        <p:spPr/>
        <p:txBody>
          <a:bodyPr/>
          <a:lstStyle/>
          <a:p>
            <a:pPr>
              <a:defRPr/>
            </a:pPr>
            <a:r>
              <a:rPr lang="en-US" altLang="en-US" smtClean="0"/>
              <a:t>Khoa CNTT</a:t>
            </a:r>
            <a:endParaRPr lang="en-US" altLang="en-US"/>
          </a:p>
        </p:txBody>
      </p:sp>
      <p:pic>
        <p:nvPicPr>
          <p:cNvPr id="64"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354013"/>
            <a:ext cx="8229600" cy="620712"/>
          </a:xfrm>
        </p:spPr>
        <p:txBody>
          <a:bodyPr/>
          <a:lstStyle/>
          <a:p>
            <a:r>
              <a:rPr lang="en-US" sz="2800" b="1" smtClean="0"/>
              <a:t>h. Thực thể yếu </a:t>
            </a:r>
          </a:p>
        </p:txBody>
      </p:sp>
      <p:sp>
        <p:nvSpPr>
          <p:cNvPr id="31747" name="Rectangle 3"/>
          <p:cNvSpPr>
            <a:spLocks noGrp="1" noChangeArrowheads="1"/>
          </p:cNvSpPr>
          <p:nvPr>
            <p:ph idx="1"/>
          </p:nvPr>
        </p:nvSpPr>
        <p:spPr>
          <a:xfrm>
            <a:off x="381000" y="1295400"/>
            <a:ext cx="8382000" cy="5105400"/>
          </a:xfrm>
        </p:spPr>
        <p:txBody>
          <a:bodyPr/>
          <a:lstStyle/>
          <a:p>
            <a:r>
              <a:rPr lang="en-US" smtClean="0"/>
              <a:t>Ví dụ 2</a:t>
            </a:r>
          </a:p>
        </p:txBody>
      </p:sp>
      <p:sp>
        <p:nvSpPr>
          <p:cNvPr id="58" name="Slide Number Placeholder 5"/>
          <p:cNvSpPr>
            <a:spLocks noGrp="1"/>
          </p:cNvSpPr>
          <p:nvPr>
            <p:ph type="sldNum" sz="quarter" idx="12"/>
          </p:nvPr>
        </p:nvSpPr>
        <p:spPr/>
        <p:txBody>
          <a:bodyPr/>
          <a:lstStyle/>
          <a:p>
            <a:pPr>
              <a:defRPr/>
            </a:pPr>
            <a:fld id="{B3A5012F-B88F-4A84-822A-7C40A1CEFDD6}" type="slidenum">
              <a:rPr lang="en-US" altLang="en-US"/>
              <a:pPr>
                <a:defRPr/>
              </a:pPr>
              <a:t>34</a:t>
            </a:fld>
            <a:endParaRPr lang="en-US" altLang="en-US"/>
          </a:p>
        </p:txBody>
      </p:sp>
      <p:grpSp>
        <p:nvGrpSpPr>
          <p:cNvPr id="31750" name="Group 84"/>
          <p:cNvGrpSpPr>
            <a:grpSpLocks/>
          </p:cNvGrpSpPr>
          <p:nvPr/>
        </p:nvGrpSpPr>
        <p:grpSpPr bwMode="auto">
          <a:xfrm>
            <a:off x="2006600" y="1447800"/>
            <a:ext cx="4495800" cy="4953000"/>
            <a:chOff x="1264" y="912"/>
            <a:chExt cx="2832" cy="3120"/>
          </a:xfrm>
        </p:grpSpPr>
        <p:grpSp>
          <p:nvGrpSpPr>
            <p:cNvPr id="31751" name="Group 5"/>
            <p:cNvGrpSpPr>
              <a:grpSpLocks/>
            </p:cNvGrpSpPr>
            <p:nvPr/>
          </p:nvGrpSpPr>
          <p:grpSpPr bwMode="auto">
            <a:xfrm>
              <a:off x="2256" y="1920"/>
              <a:ext cx="816" cy="384"/>
              <a:chOff x="3744" y="2496"/>
              <a:chExt cx="1200" cy="384"/>
            </a:xfrm>
          </p:grpSpPr>
          <p:sp>
            <p:nvSpPr>
              <p:cNvPr id="31800" name="AutoShape 6"/>
              <p:cNvSpPr>
                <a:spLocks noChangeArrowheads="1"/>
              </p:cNvSpPr>
              <p:nvPr/>
            </p:nvSpPr>
            <p:spPr bwMode="auto">
              <a:xfrm>
                <a:off x="3744" y="2496"/>
                <a:ext cx="1200" cy="384"/>
              </a:xfrm>
              <a:prstGeom prst="flowChartDecision">
                <a:avLst/>
              </a:prstGeom>
              <a:noFill/>
              <a:ln w="38100" cmpd="dbl" algn="ctr">
                <a:solidFill>
                  <a:schemeClr val="tx1"/>
                </a:solidFill>
                <a:miter lim="800000"/>
                <a:headEnd/>
                <a:tailEnd/>
              </a:ln>
            </p:spPr>
            <p:txBody>
              <a:bodyPr anchor="ctr">
                <a:spAutoFit/>
              </a:bodyPr>
              <a:lstStyle/>
              <a:p>
                <a:endParaRPr lang="vi-VN"/>
              </a:p>
            </p:txBody>
          </p:sp>
          <p:sp>
            <p:nvSpPr>
              <p:cNvPr id="31801" name="Text Box 7"/>
              <p:cNvSpPr txBox="1">
                <a:spLocks noChangeArrowheads="1"/>
              </p:cNvSpPr>
              <p:nvPr/>
            </p:nvSpPr>
            <p:spPr bwMode="auto">
              <a:xfrm>
                <a:off x="3840" y="2576"/>
                <a:ext cx="1056" cy="212"/>
              </a:xfrm>
              <a:prstGeom prst="rect">
                <a:avLst/>
              </a:prstGeom>
              <a:noFill/>
              <a:ln w="38100" cmpd="dbl" algn="ctr">
                <a:noFill/>
                <a:miter lim="800000"/>
                <a:headEnd/>
                <a:tailEnd/>
              </a:ln>
            </p:spPr>
            <p:txBody>
              <a:bodyPr>
                <a:spAutoFit/>
              </a:bodyPr>
              <a:lstStyle/>
              <a:p>
                <a:r>
                  <a:rPr lang="en-US" sz="1600"/>
                  <a:t>HD_CT</a:t>
                </a:r>
              </a:p>
            </p:txBody>
          </p:sp>
        </p:grpSp>
        <p:grpSp>
          <p:nvGrpSpPr>
            <p:cNvPr id="31752" name="Group 66"/>
            <p:cNvGrpSpPr>
              <a:grpSpLocks/>
            </p:cNvGrpSpPr>
            <p:nvPr/>
          </p:nvGrpSpPr>
          <p:grpSpPr bwMode="auto">
            <a:xfrm>
              <a:off x="1264" y="912"/>
              <a:ext cx="1904" cy="912"/>
              <a:chOff x="480" y="1488"/>
              <a:chExt cx="1904" cy="912"/>
            </a:xfrm>
          </p:grpSpPr>
          <p:sp>
            <p:nvSpPr>
              <p:cNvPr id="31787" name="Text Box 9"/>
              <p:cNvSpPr txBox="1">
                <a:spLocks noChangeArrowheads="1"/>
              </p:cNvSpPr>
              <p:nvPr/>
            </p:nvSpPr>
            <p:spPr bwMode="auto">
              <a:xfrm>
                <a:off x="1376" y="2112"/>
                <a:ext cx="1008" cy="239"/>
              </a:xfrm>
              <a:prstGeom prst="rect">
                <a:avLst/>
              </a:prstGeom>
              <a:noFill/>
              <a:ln w="12700" algn="ctr">
                <a:solidFill>
                  <a:schemeClr val="tx1"/>
                </a:solidFill>
                <a:miter lim="800000"/>
                <a:headEnd/>
                <a:tailEnd/>
              </a:ln>
            </p:spPr>
            <p:txBody>
              <a:bodyPr>
                <a:spAutoFit/>
              </a:bodyPr>
              <a:lstStyle/>
              <a:p>
                <a:r>
                  <a:rPr lang="en-US"/>
                  <a:t>HOA_DON</a:t>
                </a:r>
              </a:p>
            </p:txBody>
          </p:sp>
          <p:grpSp>
            <p:nvGrpSpPr>
              <p:cNvPr id="31788" name="Group 61"/>
              <p:cNvGrpSpPr>
                <a:grpSpLocks/>
              </p:cNvGrpSpPr>
              <p:nvPr/>
            </p:nvGrpSpPr>
            <p:grpSpPr bwMode="auto">
              <a:xfrm>
                <a:off x="480" y="2160"/>
                <a:ext cx="672" cy="240"/>
                <a:chOff x="528" y="2160"/>
                <a:chExt cx="672" cy="240"/>
              </a:xfrm>
            </p:grpSpPr>
            <p:sp>
              <p:nvSpPr>
                <p:cNvPr id="31798" name="Oval 11"/>
                <p:cNvSpPr>
                  <a:spLocks noChangeArrowheads="1"/>
                </p:cNvSpPr>
                <p:nvPr/>
              </p:nvSpPr>
              <p:spPr bwMode="auto">
                <a:xfrm>
                  <a:off x="528" y="2160"/>
                  <a:ext cx="672" cy="240"/>
                </a:xfrm>
                <a:prstGeom prst="ellipse">
                  <a:avLst/>
                </a:prstGeom>
                <a:noFill/>
                <a:ln w="12700" algn="ctr">
                  <a:solidFill>
                    <a:schemeClr val="tx1"/>
                  </a:solidFill>
                  <a:round/>
                  <a:headEnd/>
                  <a:tailEnd/>
                </a:ln>
              </p:spPr>
              <p:txBody>
                <a:bodyPr anchor="ctr">
                  <a:spAutoFit/>
                </a:bodyPr>
                <a:lstStyle/>
                <a:p>
                  <a:endParaRPr lang="vi-VN"/>
                </a:p>
              </p:txBody>
            </p:sp>
            <p:sp>
              <p:nvSpPr>
                <p:cNvPr id="31799" name="Text Box 12"/>
                <p:cNvSpPr txBox="1">
                  <a:spLocks noChangeArrowheads="1"/>
                </p:cNvSpPr>
                <p:nvPr/>
              </p:nvSpPr>
              <p:spPr bwMode="auto">
                <a:xfrm>
                  <a:off x="528" y="2192"/>
                  <a:ext cx="672" cy="192"/>
                </a:xfrm>
                <a:prstGeom prst="rect">
                  <a:avLst/>
                </a:prstGeom>
                <a:noFill/>
                <a:ln w="12700" algn="ctr">
                  <a:noFill/>
                  <a:miter lim="800000"/>
                  <a:headEnd/>
                  <a:tailEnd/>
                </a:ln>
              </p:spPr>
              <p:txBody>
                <a:bodyPr>
                  <a:spAutoFit/>
                </a:bodyPr>
                <a:lstStyle/>
                <a:p>
                  <a:r>
                    <a:rPr lang="en-US" sz="1400"/>
                    <a:t>TONGTIEN</a:t>
                  </a:r>
                </a:p>
              </p:txBody>
            </p:sp>
          </p:grpSp>
          <p:grpSp>
            <p:nvGrpSpPr>
              <p:cNvPr id="31789" name="Group 60"/>
              <p:cNvGrpSpPr>
                <a:grpSpLocks/>
              </p:cNvGrpSpPr>
              <p:nvPr/>
            </p:nvGrpSpPr>
            <p:grpSpPr bwMode="auto">
              <a:xfrm>
                <a:off x="576" y="1824"/>
                <a:ext cx="576" cy="240"/>
                <a:chOff x="576" y="1824"/>
                <a:chExt cx="576" cy="240"/>
              </a:xfrm>
            </p:grpSpPr>
            <p:sp>
              <p:nvSpPr>
                <p:cNvPr id="31796" name="Oval 26"/>
                <p:cNvSpPr>
                  <a:spLocks noChangeArrowheads="1"/>
                </p:cNvSpPr>
                <p:nvPr/>
              </p:nvSpPr>
              <p:spPr bwMode="auto">
                <a:xfrm>
                  <a:off x="576" y="1824"/>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1797" name="Text Box 27"/>
                <p:cNvSpPr txBox="1">
                  <a:spLocks noChangeArrowheads="1"/>
                </p:cNvSpPr>
                <p:nvPr/>
              </p:nvSpPr>
              <p:spPr bwMode="auto">
                <a:xfrm>
                  <a:off x="576" y="1848"/>
                  <a:ext cx="576" cy="192"/>
                </a:xfrm>
                <a:prstGeom prst="rect">
                  <a:avLst/>
                </a:prstGeom>
                <a:noFill/>
                <a:ln w="12700" algn="ctr">
                  <a:noFill/>
                  <a:miter lim="800000"/>
                  <a:headEnd/>
                  <a:tailEnd/>
                </a:ln>
              </p:spPr>
              <p:txBody>
                <a:bodyPr>
                  <a:spAutoFit/>
                </a:bodyPr>
                <a:lstStyle/>
                <a:p>
                  <a:r>
                    <a:rPr lang="en-US" sz="1400"/>
                    <a:t>NGAYHD</a:t>
                  </a:r>
                </a:p>
              </p:txBody>
            </p:sp>
          </p:grpSp>
          <p:sp>
            <p:nvSpPr>
              <p:cNvPr id="31790" name="Line 29"/>
              <p:cNvSpPr>
                <a:spLocks noChangeShapeType="1"/>
              </p:cNvSpPr>
              <p:nvPr/>
            </p:nvSpPr>
            <p:spPr bwMode="auto">
              <a:xfrm flipH="1">
                <a:off x="1152" y="2208"/>
                <a:ext cx="240" cy="48"/>
              </a:xfrm>
              <a:prstGeom prst="line">
                <a:avLst/>
              </a:prstGeom>
              <a:noFill/>
              <a:ln w="12700">
                <a:solidFill>
                  <a:schemeClr val="tx1"/>
                </a:solidFill>
                <a:round/>
                <a:headEnd/>
                <a:tailEnd/>
              </a:ln>
            </p:spPr>
            <p:txBody>
              <a:bodyPr anchor="ctr">
                <a:spAutoFit/>
              </a:bodyPr>
              <a:lstStyle/>
              <a:p>
                <a:endParaRPr lang="vi-VN"/>
              </a:p>
            </p:txBody>
          </p:sp>
          <p:sp>
            <p:nvSpPr>
              <p:cNvPr id="31791" name="Line 30"/>
              <p:cNvSpPr>
                <a:spLocks noChangeShapeType="1"/>
              </p:cNvSpPr>
              <p:nvPr/>
            </p:nvSpPr>
            <p:spPr bwMode="auto">
              <a:xfrm flipH="1" flipV="1">
                <a:off x="1104" y="1968"/>
                <a:ext cx="288" cy="144"/>
              </a:xfrm>
              <a:prstGeom prst="line">
                <a:avLst/>
              </a:prstGeom>
              <a:noFill/>
              <a:ln w="12700">
                <a:solidFill>
                  <a:schemeClr val="tx1"/>
                </a:solidFill>
                <a:round/>
                <a:headEnd/>
                <a:tailEnd/>
              </a:ln>
            </p:spPr>
            <p:txBody>
              <a:bodyPr anchor="ctr">
                <a:spAutoFit/>
              </a:bodyPr>
              <a:lstStyle/>
              <a:p>
                <a:endParaRPr lang="vi-VN"/>
              </a:p>
            </p:txBody>
          </p:sp>
          <p:grpSp>
            <p:nvGrpSpPr>
              <p:cNvPr id="31792" name="Group 34"/>
              <p:cNvGrpSpPr>
                <a:grpSpLocks/>
              </p:cNvGrpSpPr>
              <p:nvPr/>
            </p:nvGrpSpPr>
            <p:grpSpPr bwMode="auto">
              <a:xfrm>
                <a:off x="576" y="1488"/>
                <a:ext cx="528" cy="240"/>
                <a:chOff x="192" y="2160"/>
                <a:chExt cx="528" cy="240"/>
              </a:xfrm>
            </p:grpSpPr>
            <p:sp>
              <p:nvSpPr>
                <p:cNvPr id="31794" name="Oval 35"/>
                <p:cNvSpPr>
                  <a:spLocks noChangeArrowheads="1"/>
                </p:cNvSpPr>
                <p:nvPr/>
              </p:nvSpPr>
              <p:spPr bwMode="auto">
                <a:xfrm>
                  <a:off x="192" y="2160"/>
                  <a:ext cx="528" cy="240"/>
                </a:xfrm>
                <a:prstGeom prst="ellipse">
                  <a:avLst/>
                </a:prstGeom>
                <a:solidFill>
                  <a:srgbClr val="CC0000">
                    <a:alpha val="54901"/>
                  </a:srgbClr>
                </a:solidFill>
                <a:ln w="12700" algn="ctr">
                  <a:solidFill>
                    <a:srgbClr val="CC0000"/>
                  </a:solidFill>
                  <a:round/>
                  <a:headEnd/>
                  <a:tailEnd/>
                </a:ln>
              </p:spPr>
              <p:txBody>
                <a:bodyPr anchor="ctr">
                  <a:spAutoFit/>
                </a:bodyPr>
                <a:lstStyle/>
                <a:p>
                  <a:endParaRPr lang="vi-VN"/>
                </a:p>
              </p:txBody>
            </p:sp>
            <p:sp>
              <p:nvSpPr>
                <p:cNvPr id="31795" name="Text Box 36"/>
                <p:cNvSpPr txBox="1">
                  <a:spLocks noChangeArrowheads="1"/>
                </p:cNvSpPr>
                <p:nvPr/>
              </p:nvSpPr>
              <p:spPr bwMode="auto">
                <a:xfrm>
                  <a:off x="216" y="2184"/>
                  <a:ext cx="480" cy="192"/>
                </a:xfrm>
                <a:prstGeom prst="rect">
                  <a:avLst/>
                </a:prstGeom>
                <a:noFill/>
                <a:ln w="12700" algn="ctr">
                  <a:noFill/>
                  <a:miter lim="800000"/>
                  <a:headEnd/>
                  <a:tailEnd/>
                </a:ln>
              </p:spPr>
              <p:txBody>
                <a:bodyPr>
                  <a:spAutoFit/>
                </a:bodyPr>
                <a:lstStyle/>
                <a:p>
                  <a:r>
                    <a:rPr lang="en-US" sz="1400" u="sng"/>
                    <a:t>MAHD</a:t>
                  </a:r>
                </a:p>
              </p:txBody>
            </p:sp>
          </p:grpSp>
          <p:sp>
            <p:nvSpPr>
              <p:cNvPr id="31793" name="Line 37"/>
              <p:cNvSpPr>
                <a:spLocks noChangeShapeType="1"/>
              </p:cNvSpPr>
              <p:nvPr/>
            </p:nvSpPr>
            <p:spPr bwMode="auto">
              <a:xfrm flipH="1" flipV="1">
                <a:off x="1056" y="1680"/>
                <a:ext cx="432" cy="432"/>
              </a:xfrm>
              <a:prstGeom prst="line">
                <a:avLst/>
              </a:prstGeom>
              <a:noFill/>
              <a:ln w="12700">
                <a:solidFill>
                  <a:schemeClr val="tx1"/>
                </a:solidFill>
                <a:round/>
                <a:headEnd/>
                <a:tailEnd/>
              </a:ln>
            </p:spPr>
            <p:txBody>
              <a:bodyPr wrap="none" anchor="ctr">
                <a:spAutoFit/>
              </a:bodyPr>
              <a:lstStyle/>
              <a:p>
                <a:endParaRPr lang="vi-VN"/>
              </a:p>
            </p:txBody>
          </p:sp>
        </p:grpSp>
        <p:grpSp>
          <p:nvGrpSpPr>
            <p:cNvPr id="31753" name="Group 80"/>
            <p:cNvGrpSpPr>
              <a:grpSpLocks/>
            </p:cNvGrpSpPr>
            <p:nvPr/>
          </p:nvGrpSpPr>
          <p:grpSpPr bwMode="auto">
            <a:xfrm>
              <a:off x="2208" y="3216"/>
              <a:ext cx="1888" cy="816"/>
              <a:chOff x="2208" y="3216"/>
              <a:chExt cx="1888" cy="816"/>
            </a:xfrm>
          </p:grpSpPr>
          <p:sp>
            <p:nvSpPr>
              <p:cNvPr id="31775" name="Text Box 40"/>
              <p:cNvSpPr txBox="1">
                <a:spLocks noChangeArrowheads="1"/>
              </p:cNvSpPr>
              <p:nvPr/>
            </p:nvSpPr>
            <p:spPr bwMode="auto">
              <a:xfrm>
                <a:off x="2208" y="3441"/>
                <a:ext cx="1008" cy="239"/>
              </a:xfrm>
              <a:prstGeom prst="rect">
                <a:avLst/>
              </a:prstGeom>
              <a:noFill/>
              <a:ln w="12700" algn="ctr">
                <a:solidFill>
                  <a:schemeClr val="tx1"/>
                </a:solidFill>
                <a:miter lim="800000"/>
                <a:headEnd/>
                <a:tailEnd/>
              </a:ln>
            </p:spPr>
            <p:txBody>
              <a:bodyPr>
                <a:spAutoFit/>
              </a:bodyPr>
              <a:lstStyle/>
              <a:p>
                <a:r>
                  <a:rPr lang="en-US"/>
                  <a:t>HANG_HOA</a:t>
                </a:r>
              </a:p>
            </p:txBody>
          </p:sp>
          <p:sp>
            <p:nvSpPr>
              <p:cNvPr id="31776" name="Oval 42"/>
              <p:cNvSpPr>
                <a:spLocks noChangeArrowheads="1"/>
              </p:cNvSpPr>
              <p:nvPr/>
            </p:nvSpPr>
            <p:spPr bwMode="auto">
              <a:xfrm>
                <a:off x="3552" y="3792"/>
                <a:ext cx="528" cy="240"/>
              </a:xfrm>
              <a:prstGeom prst="ellipse">
                <a:avLst/>
              </a:prstGeom>
              <a:solidFill>
                <a:srgbClr val="CC0000">
                  <a:alpha val="54901"/>
                </a:srgbClr>
              </a:solidFill>
              <a:ln w="12700" algn="ctr">
                <a:solidFill>
                  <a:srgbClr val="CC0000"/>
                </a:solidFill>
                <a:round/>
                <a:headEnd/>
                <a:tailEnd/>
              </a:ln>
            </p:spPr>
            <p:txBody>
              <a:bodyPr anchor="ctr">
                <a:spAutoFit/>
              </a:bodyPr>
              <a:lstStyle/>
              <a:p>
                <a:endParaRPr lang="vi-VN"/>
              </a:p>
            </p:txBody>
          </p:sp>
          <p:sp>
            <p:nvSpPr>
              <p:cNvPr id="31777" name="Text Box 43"/>
              <p:cNvSpPr txBox="1">
                <a:spLocks noChangeArrowheads="1"/>
              </p:cNvSpPr>
              <p:nvPr/>
            </p:nvSpPr>
            <p:spPr bwMode="auto">
              <a:xfrm>
                <a:off x="3568" y="3808"/>
                <a:ext cx="528" cy="192"/>
              </a:xfrm>
              <a:prstGeom prst="rect">
                <a:avLst/>
              </a:prstGeom>
              <a:noFill/>
              <a:ln w="12700" algn="ctr">
                <a:noFill/>
                <a:miter lim="800000"/>
                <a:headEnd/>
                <a:tailEnd/>
              </a:ln>
            </p:spPr>
            <p:txBody>
              <a:bodyPr>
                <a:spAutoFit/>
              </a:bodyPr>
              <a:lstStyle/>
              <a:p>
                <a:r>
                  <a:rPr lang="en-US" sz="1400" u="sng"/>
                  <a:t>MAHH</a:t>
                </a:r>
              </a:p>
            </p:txBody>
          </p:sp>
          <p:grpSp>
            <p:nvGrpSpPr>
              <p:cNvPr id="31778" name="Group 44"/>
              <p:cNvGrpSpPr>
                <a:grpSpLocks/>
              </p:cNvGrpSpPr>
              <p:nvPr/>
            </p:nvGrpSpPr>
            <p:grpSpPr bwMode="auto">
              <a:xfrm>
                <a:off x="3552" y="3504"/>
                <a:ext cx="528" cy="240"/>
                <a:chOff x="2112" y="3792"/>
                <a:chExt cx="528" cy="240"/>
              </a:xfrm>
            </p:grpSpPr>
            <p:sp>
              <p:nvSpPr>
                <p:cNvPr id="31785" name="Oval 45"/>
                <p:cNvSpPr>
                  <a:spLocks noChangeArrowheads="1"/>
                </p:cNvSpPr>
                <p:nvPr/>
              </p:nvSpPr>
              <p:spPr bwMode="auto">
                <a:xfrm>
                  <a:off x="2112" y="3792"/>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1786" name="Text Box 46"/>
                <p:cNvSpPr txBox="1">
                  <a:spLocks noChangeArrowheads="1"/>
                </p:cNvSpPr>
                <p:nvPr/>
              </p:nvSpPr>
              <p:spPr bwMode="auto">
                <a:xfrm>
                  <a:off x="2112" y="3816"/>
                  <a:ext cx="528" cy="192"/>
                </a:xfrm>
                <a:prstGeom prst="rect">
                  <a:avLst/>
                </a:prstGeom>
                <a:noFill/>
                <a:ln w="12700" algn="ctr">
                  <a:noFill/>
                  <a:miter lim="800000"/>
                  <a:headEnd/>
                  <a:tailEnd/>
                </a:ln>
              </p:spPr>
              <p:txBody>
                <a:bodyPr>
                  <a:spAutoFit/>
                </a:bodyPr>
                <a:lstStyle/>
                <a:p>
                  <a:r>
                    <a:rPr lang="en-US" sz="1400"/>
                    <a:t>DGIA</a:t>
                  </a:r>
                </a:p>
              </p:txBody>
            </p:sp>
          </p:grpSp>
          <p:grpSp>
            <p:nvGrpSpPr>
              <p:cNvPr id="31779" name="Group 47"/>
              <p:cNvGrpSpPr>
                <a:grpSpLocks/>
              </p:cNvGrpSpPr>
              <p:nvPr/>
            </p:nvGrpSpPr>
            <p:grpSpPr bwMode="auto">
              <a:xfrm>
                <a:off x="3552" y="3216"/>
                <a:ext cx="528" cy="240"/>
                <a:chOff x="2112" y="3792"/>
                <a:chExt cx="528" cy="240"/>
              </a:xfrm>
            </p:grpSpPr>
            <p:sp>
              <p:nvSpPr>
                <p:cNvPr id="31783" name="Oval 48"/>
                <p:cNvSpPr>
                  <a:spLocks noChangeArrowheads="1"/>
                </p:cNvSpPr>
                <p:nvPr/>
              </p:nvSpPr>
              <p:spPr bwMode="auto">
                <a:xfrm>
                  <a:off x="2112" y="3792"/>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1784" name="Text Box 49"/>
                <p:cNvSpPr txBox="1">
                  <a:spLocks noChangeArrowheads="1"/>
                </p:cNvSpPr>
                <p:nvPr/>
              </p:nvSpPr>
              <p:spPr bwMode="auto">
                <a:xfrm>
                  <a:off x="2112" y="3816"/>
                  <a:ext cx="528" cy="192"/>
                </a:xfrm>
                <a:prstGeom prst="rect">
                  <a:avLst/>
                </a:prstGeom>
                <a:noFill/>
                <a:ln w="12700" algn="ctr">
                  <a:noFill/>
                  <a:miter lim="800000"/>
                  <a:headEnd/>
                  <a:tailEnd/>
                </a:ln>
              </p:spPr>
              <p:txBody>
                <a:bodyPr>
                  <a:spAutoFit/>
                </a:bodyPr>
                <a:lstStyle/>
                <a:p>
                  <a:r>
                    <a:rPr lang="en-US" sz="1400"/>
                    <a:t>TENHH</a:t>
                  </a:r>
                </a:p>
              </p:txBody>
            </p:sp>
          </p:grpSp>
          <p:sp>
            <p:nvSpPr>
              <p:cNvPr id="31780" name="Line 54"/>
              <p:cNvSpPr>
                <a:spLocks noChangeShapeType="1"/>
              </p:cNvSpPr>
              <p:nvPr/>
            </p:nvSpPr>
            <p:spPr bwMode="auto">
              <a:xfrm flipV="1">
                <a:off x="3216" y="3360"/>
                <a:ext cx="336" cy="144"/>
              </a:xfrm>
              <a:prstGeom prst="line">
                <a:avLst/>
              </a:prstGeom>
              <a:noFill/>
              <a:ln w="12700">
                <a:solidFill>
                  <a:schemeClr val="tx1"/>
                </a:solidFill>
                <a:round/>
                <a:headEnd/>
                <a:tailEnd/>
              </a:ln>
            </p:spPr>
            <p:txBody>
              <a:bodyPr anchor="ctr">
                <a:spAutoFit/>
              </a:bodyPr>
              <a:lstStyle/>
              <a:p>
                <a:endParaRPr lang="vi-VN"/>
              </a:p>
            </p:txBody>
          </p:sp>
          <p:sp>
            <p:nvSpPr>
              <p:cNvPr id="31781" name="Line 55"/>
              <p:cNvSpPr>
                <a:spLocks noChangeShapeType="1"/>
              </p:cNvSpPr>
              <p:nvPr/>
            </p:nvSpPr>
            <p:spPr bwMode="auto">
              <a:xfrm>
                <a:off x="3216" y="3600"/>
                <a:ext cx="336" cy="0"/>
              </a:xfrm>
              <a:prstGeom prst="line">
                <a:avLst/>
              </a:prstGeom>
              <a:noFill/>
              <a:ln w="12700">
                <a:solidFill>
                  <a:schemeClr val="tx1"/>
                </a:solidFill>
                <a:round/>
                <a:headEnd/>
                <a:tailEnd/>
              </a:ln>
            </p:spPr>
            <p:txBody>
              <a:bodyPr anchor="ctr">
                <a:spAutoFit/>
              </a:bodyPr>
              <a:lstStyle/>
              <a:p>
                <a:endParaRPr lang="vi-VN"/>
              </a:p>
            </p:txBody>
          </p:sp>
          <p:sp>
            <p:nvSpPr>
              <p:cNvPr id="31782" name="Line 56"/>
              <p:cNvSpPr>
                <a:spLocks noChangeShapeType="1"/>
              </p:cNvSpPr>
              <p:nvPr/>
            </p:nvSpPr>
            <p:spPr bwMode="auto">
              <a:xfrm>
                <a:off x="3216" y="3648"/>
                <a:ext cx="336" cy="240"/>
              </a:xfrm>
              <a:prstGeom prst="line">
                <a:avLst/>
              </a:prstGeom>
              <a:noFill/>
              <a:ln w="12700">
                <a:solidFill>
                  <a:schemeClr val="tx1"/>
                </a:solidFill>
                <a:round/>
                <a:headEnd/>
                <a:tailEnd/>
              </a:ln>
            </p:spPr>
            <p:txBody>
              <a:bodyPr wrap="none" anchor="ctr">
                <a:spAutoFit/>
              </a:bodyPr>
              <a:lstStyle/>
              <a:p>
                <a:endParaRPr lang="vi-VN"/>
              </a:p>
            </p:txBody>
          </p:sp>
        </p:grpSp>
        <p:sp>
          <p:nvSpPr>
            <p:cNvPr id="31754" name="Text Box 58"/>
            <p:cNvSpPr txBox="1">
              <a:spLocks noChangeArrowheads="1"/>
            </p:cNvSpPr>
            <p:nvPr/>
          </p:nvSpPr>
          <p:spPr bwMode="auto">
            <a:xfrm>
              <a:off x="2736" y="2304"/>
              <a:ext cx="432" cy="192"/>
            </a:xfrm>
            <a:prstGeom prst="rect">
              <a:avLst/>
            </a:prstGeom>
            <a:noFill/>
            <a:ln w="12700" algn="ctr">
              <a:noFill/>
              <a:miter lim="800000"/>
              <a:headEnd/>
              <a:tailEnd/>
            </a:ln>
          </p:spPr>
          <p:txBody>
            <a:bodyPr>
              <a:spAutoFit/>
            </a:bodyPr>
            <a:lstStyle/>
            <a:p>
              <a:r>
                <a:rPr lang="en-US" sz="1400"/>
                <a:t>(1,1)</a:t>
              </a:r>
            </a:p>
          </p:txBody>
        </p:sp>
        <p:sp>
          <p:nvSpPr>
            <p:cNvPr id="31755" name="Text Box 59"/>
            <p:cNvSpPr txBox="1">
              <a:spLocks noChangeArrowheads="1"/>
            </p:cNvSpPr>
            <p:nvPr/>
          </p:nvSpPr>
          <p:spPr bwMode="auto">
            <a:xfrm>
              <a:off x="2832" y="1824"/>
              <a:ext cx="432" cy="192"/>
            </a:xfrm>
            <a:prstGeom prst="rect">
              <a:avLst/>
            </a:prstGeom>
            <a:noFill/>
            <a:ln w="12700" algn="ctr">
              <a:noFill/>
              <a:miter lim="800000"/>
              <a:headEnd/>
              <a:tailEnd/>
            </a:ln>
          </p:spPr>
          <p:txBody>
            <a:bodyPr>
              <a:spAutoFit/>
            </a:bodyPr>
            <a:lstStyle/>
            <a:p>
              <a:r>
                <a:rPr lang="en-US" sz="1400"/>
                <a:t>(1,n)</a:t>
              </a:r>
            </a:p>
          </p:txBody>
        </p:sp>
        <p:grpSp>
          <p:nvGrpSpPr>
            <p:cNvPr id="31756" name="Group 63"/>
            <p:cNvGrpSpPr>
              <a:grpSpLocks/>
            </p:cNvGrpSpPr>
            <p:nvPr/>
          </p:nvGrpSpPr>
          <p:grpSpPr bwMode="auto">
            <a:xfrm>
              <a:off x="2256" y="2928"/>
              <a:ext cx="816" cy="384"/>
              <a:chOff x="3744" y="2496"/>
              <a:chExt cx="1200" cy="384"/>
            </a:xfrm>
          </p:grpSpPr>
          <p:sp>
            <p:nvSpPr>
              <p:cNvPr id="31773" name="AutoShape 64"/>
              <p:cNvSpPr>
                <a:spLocks noChangeArrowheads="1"/>
              </p:cNvSpPr>
              <p:nvPr/>
            </p:nvSpPr>
            <p:spPr bwMode="auto">
              <a:xfrm>
                <a:off x="3744" y="2496"/>
                <a:ext cx="1200" cy="384"/>
              </a:xfrm>
              <a:prstGeom prst="flowChartDecision">
                <a:avLst/>
              </a:prstGeom>
              <a:noFill/>
              <a:ln w="3175" cmpd="dbl" algn="ctr">
                <a:solidFill>
                  <a:schemeClr val="tx1"/>
                </a:solidFill>
                <a:miter lim="800000"/>
                <a:headEnd/>
                <a:tailEnd/>
              </a:ln>
            </p:spPr>
            <p:txBody>
              <a:bodyPr anchor="ctr">
                <a:spAutoFit/>
              </a:bodyPr>
              <a:lstStyle/>
              <a:p>
                <a:endParaRPr lang="vi-VN"/>
              </a:p>
            </p:txBody>
          </p:sp>
          <p:sp>
            <p:nvSpPr>
              <p:cNvPr id="31774" name="Text Box 65"/>
              <p:cNvSpPr txBox="1">
                <a:spLocks noChangeArrowheads="1"/>
              </p:cNvSpPr>
              <p:nvPr/>
            </p:nvSpPr>
            <p:spPr bwMode="auto">
              <a:xfrm>
                <a:off x="3840" y="2576"/>
                <a:ext cx="1056" cy="212"/>
              </a:xfrm>
              <a:prstGeom prst="rect">
                <a:avLst/>
              </a:prstGeom>
              <a:noFill/>
              <a:ln w="38100" cmpd="dbl" algn="ctr">
                <a:noFill/>
                <a:miter lim="800000"/>
                <a:headEnd/>
                <a:tailEnd/>
              </a:ln>
            </p:spPr>
            <p:txBody>
              <a:bodyPr>
                <a:spAutoFit/>
              </a:bodyPr>
              <a:lstStyle/>
              <a:p>
                <a:r>
                  <a:rPr lang="en-US" sz="1600"/>
                  <a:t>HH_CT</a:t>
                </a:r>
              </a:p>
            </p:txBody>
          </p:sp>
        </p:grpSp>
        <p:sp>
          <p:nvSpPr>
            <p:cNvPr id="31757" name="Line 68"/>
            <p:cNvSpPr>
              <a:spLocks noChangeShapeType="1"/>
            </p:cNvSpPr>
            <p:nvPr/>
          </p:nvSpPr>
          <p:spPr bwMode="auto">
            <a:xfrm>
              <a:off x="2656" y="1776"/>
              <a:ext cx="0" cy="144"/>
            </a:xfrm>
            <a:prstGeom prst="line">
              <a:avLst/>
            </a:prstGeom>
            <a:noFill/>
            <a:ln w="12700">
              <a:solidFill>
                <a:schemeClr val="tx1"/>
              </a:solidFill>
              <a:round/>
              <a:headEnd/>
              <a:tailEnd/>
            </a:ln>
          </p:spPr>
          <p:txBody>
            <a:bodyPr wrap="none" anchor="ctr">
              <a:spAutoFit/>
            </a:bodyPr>
            <a:lstStyle/>
            <a:p>
              <a:endParaRPr lang="vi-VN"/>
            </a:p>
          </p:txBody>
        </p:sp>
        <p:sp>
          <p:nvSpPr>
            <p:cNvPr id="31758" name="Line 71"/>
            <p:cNvSpPr>
              <a:spLocks noChangeShapeType="1"/>
            </p:cNvSpPr>
            <p:nvPr/>
          </p:nvSpPr>
          <p:spPr bwMode="auto">
            <a:xfrm>
              <a:off x="2672" y="3296"/>
              <a:ext cx="0" cy="144"/>
            </a:xfrm>
            <a:prstGeom prst="line">
              <a:avLst/>
            </a:prstGeom>
            <a:noFill/>
            <a:ln w="12700">
              <a:solidFill>
                <a:schemeClr val="tx1"/>
              </a:solidFill>
              <a:round/>
              <a:headEnd/>
              <a:tailEnd/>
            </a:ln>
          </p:spPr>
          <p:txBody>
            <a:bodyPr wrap="none" anchor="ctr">
              <a:spAutoFit/>
            </a:bodyPr>
            <a:lstStyle/>
            <a:p>
              <a:endParaRPr lang="vi-VN"/>
            </a:p>
          </p:txBody>
        </p:sp>
        <p:sp>
          <p:nvSpPr>
            <p:cNvPr id="31759" name="Text Box 72"/>
            <p:cNvSpPr txBox="1">
              <a:spLocks noChangeArrowheads="1"/>
            </p:cNvSpPr>
            <p:nvPr/>
          </p:nvSpPr>
          <p:spPr bwMode="auto">
            <a:xfrm>
              <a:off x="2064" y="2784"/>
              <a:ext cx="432" cy="192"/>
            </a:xfrm>
            <a:prstGeom prst="rect">
              <a:avLst/>
            </a:prstGeom>
            <a:noFill/>
            <a:ln w="12700" algn="ctr">
              <a:noFill/>
              <a:miter lim="800000"/>
              <a:headEnd/>
              <a:tailEnd/>
            </a:ln>
          </p:spPr>
          <p:txBody>
            <a:bodyPr>
              <a:spAutoFit/>
            </a:bodyPr>
            <a:lstStyle/>
            <a:p>
              <a:r>
                <a:rPr lang="en-US" sz="1400"/>
                <a:t>(1,1)</a:t>
              </a:r>
            </a:p>
          </p:txBody>
        </p:sp>
        <p:sp>
          <p:nvSpPr>
            <p:cNvPr id="31760" name="Text Box 73"/>
            <p:cNvSpPr txBox="1">
              <a:spLocks noChangeArrowheads="1"/>
            </p:cNvSpPr>
            <p:nvPr/>
          </p:nvSpPr>
          <p:spPr bwMode="auto">
            <a:xfrm>
              <a:off x="2064" y="3216"/>
              <a:ext cx="432" cy="192"/>
            </a:xfrm>
            <a:prstGeom prst="rect">
              <a:avLst/>
            </a:prstGeom>
            <a:noFill/>
            <a:ln w="12700" algn="ctr">
              <a:noFill/>
              <a:miter lim="800000"/>
              <a:headEnd/>
              <a:tailEnd/>
            </a:ln>
          </p:spPr>
          <p:txBody>
            <a:bodyPr>
              <a:spAutoFit/>
            </a:bodyPr>
            <a:lstStyle/>
            <a:p>
              <a:r>
                <a:rPr lang="en-US" sz="1400"/>
                <a:t>(1,n)</a:t>
              </a:r>
            </a:p>
          </p:txBody>
        </p:sp>
        <p:grpSp>
          <p:nvGrpSpPr>
            <p:cNvPr id="31761" name="Group 83"/>
            <p:cNvGrpSpPr>
              <a:grpSpLocks/>
            </p:cNvGrpSpPr>
            <p:nvPr/>
          </p:nvGrpSpPr>
          <p:grpSpPr bwMode="auto">
            <a:xfrm>
              <a:off x="2208" y="2352"/>
              <a:ext cx="1776" cy="552"/>
              <a:chOff x="2208" y="2352"/>
              <a:chExt cx="1776" cy="552"/>
            </a:xfrm>
          </p:grpSpPr>
          <p:sp>
            <p:nvSpPr>
              <p:cNvPr id="31762" name="Text Box 62"/>
              <p:cNvSpPr txBox="1">
                <a:spLocks noChangeArrowheads="1"/>
              </p:cNvSpPr>
              <p:nvPr/>
            </p:nvSpPr>
            <p:spPr bwMode="auto">
              <a:xfrm>
                <a:off x="2208" y="2496"/>
                <a:ext cx="1008" cy="255"/>
              </a:xfrm>
              <a:prstGeom prst="rect">
                <a:avLst/>
              </a:prstGeom>
              <a:noFill/>
              <a:ln w="38100" cmpd="dbl" algn="ctr">
                <a:solidFill>
                  <a:schemeClr val="tx1"/>
                </a:solidFill>
                <a:miter lim="800000"/>
                <a:headEnd/>
                <a:tailEnd/>
              </a:ln>
            </p:spPr>
            <p:txBody>
              <a:bodyPr>
                <a:spAutoFit/>
              </a:bodyPr>
              <a:lstStyle/>
              <a:p>
                <a:r>
                  <a:rPr lang="en-US"/>
                  <a:t>CHI_TIET</a:t>
                </a:r>
              </a:p>
            </p:txBody>
          </p:sp>
          <p:sp>
            <p:nvSpPr>
              <p:cNvPr id="31764" name="Line 70"/>
              <p:cNvSpPr>
                <a:spLocks noChangeShapeType="1"/>
              </p:cNvSpPr>
              <p:nvPr/>
            </p:nvSpPr>
            <p:spPr bwMode="auto">
              <a:xfrm>
                <a:off x="2664" y="2760"/>
                <a:ext cx="0" cy="144"/>
              </a:xfrm>
              <a:prstGeom prst="line">
                <a:avLst/>
              </a:prstGeom>
              <a:noFill/>
              <a:ln w="12700">
                <a:solidFill>
                  <a:schemeClr val="tx1"/>
                </a:solidFill>
                <a:round/>
                <a:headEnd/>
                <a:tailEnd/>
              </a:ln>
            </p:spPr>
            <p:txBody>
              <a:bodyPr wrap="none" anchor="ctr">
                <a:spAutoFit/>
              </a:bodyPr>
              <a:lstStyle/>
              <a:p>
                <a:endParaRPr lang="vi-VN"/>
              </a:p>
            </p:txBody>
          </p:sp>
          <p:grpSp>
            <p:nvGrpSpPr>
              <p:cNvPr id="31765" name="Group 74"/>
              <p:cNvGrpSpPr>
                <a:grpSpLocks/>
              </p:cNvGrpSpPr>
              <p:nvPr/>
            </p:nvGrpSpPr>
            <p:grpSpPr bwMode="auto">
              <a:xfrm>
                <a:off x="3456" y="2352"/>
                <a:ext cx="528" cy="240"/>
                <a:chOff x="2112" y="3792"/>
                <a:chExt cx="528" cy="240"/>
              </a:xfrm>
            </p:grpSpPr>
            <p:sp>
              <p:nvSpPr>
                <p:cNvPr id="31771" name="Oval 75"/>
                <p:cNvSpPr>
                  <a:spLocks noChangeArrowheads="1"/>
                </p:cNvSpPr>
                <p:nvPr/>
              </p:nvSpPr>
              <p:spPr bwMode="auto">
                <a:xfrm>
                  <a:off x="2112" y="3792"/>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1772" name="Text Box 76"/>
                <p:cNvSpPr txBox="1">
                  <a:spLocks noChangeArrowheads="1"/>
                </p:cNvSpPr>
                <p:nvPr/>
              </p:nvSpPr>
              <p:spPr bwMode="auto">
                <a:xfrm>
                  <a:off x="2112" y="3816"/>
                  <a:ext cx="528" cy="192"/>
                </a:xfrm>
                <a:prstGeom prst="rect">
                  <a:avLst/>
                </a:prstGeom>
                <a:noFill/>
                <a:ln w="12700" algn="ctr">
                  <a:noFill/>
                  <a:miter lim="800000"/>
                  <a:headEnd/>
                  <a:tailEnd/>
                </a:ln>
              </p:spPr>
              <p:txBody>
                <a:bodyPr>
                  <a:spAutoFit/>
                </a:bodyPr>
                <a:lstStyle/>
                <a:p>
                  <a:r>
                    <a:rPr lang="en-US" sz="1400"/>
                    <a:t>SL_HH</a:t>
                  </a:r>
                </a:p>
              </p:txBody>
            </p:sp>
          </p:grpSp>
          <p:grpSp>
            <p:nvGrpSpPr>
              <p:cNvPr id="31766" name="Group 77"/>
              <p:cNvGrpSpPr>
                <a:grpSpLocks/>
              </p:cNvGrpSpPr>
              <p:nvPr/>
            </p:nvGrpSpPr>
            <p:grpSpPr bwMode="auto">
              <a:xfrm>
                <a:off x="3456" y="2640"/>
                <a:ext cx="528" cy="240"/>
                <a:chOff x="2112" y="3792"/>
                <a:chExt cx="528" cy="240"/>
              </a:xfrm>
            </p:grpSpPr>
            <p:sp>
              <p:nvSpPr>
                <p:cNvPr id="31769" name="Oval 78"/>
                <p:cNvSpPr>
                  <a:spLocks noChangeArrowheads="1"/>
                </p:cNvSpPr>
                <p:nvPr/>
              </p:nvSpPr>
              <p:spPr bwMode="auto">
                <a:xfrm>
                  <a:off x="2112" y="3792"/>
                  <a:ext cx="528" cy="240"/>
                </a:xfrm>
                <a:prstGeom prst="ellipse">
                  <a:avLst/>
                </a:prstGeom>
                <a:noFill/>
                <a:ln w="12700" algn="ctr">
                  <a:solidFill>
                    <a:schemeClr val="tx1"/>
                  </a:solidFill>
                  <a:round/>
                  <a:headEnd/>
                  <a:tailEnd/>
                </a:ln>
              </p:spPr>
              <p:txBody>
                <a:bodyPr anchor="ctr">
                  <a:spAutoFit/>
                </a:bodyPr>
                <a:lstStyle/>
                <a:p>
                  <a:endParaRPr lang="vi-VN"/>
                </a:p>
              </p:txBody>
            </p:sp>
            <p:sp>
              <p:nvSpPr>
                <p:cNvPr id="31770" name="Text Box 79"/>
                <p:cNvSpPr txBox="1">
                  <a:spLocks noChangeArrowheads="1"/>
                </p:cNvSpPr>
                <p:nvPr/>
              </p:nvSpPr>
              <p:spPr bwMode="auto">
                <a:xfrm>
                  <a:off x="2112" y="3816"/>
                  <a:ext cx="528" cy="192"/>
                </a:xfrm>
                <a:prstGeom prst="rect">
                  <a:avLst/>
                </a:prstGeom>
                <a:noFill/>
                <a:ln w="12700" algn="ctr">
                  <a:noFill/>
                  <a:miter lim="800000"/>
                  <a:headEnd/>
                  <a:tailEnd/>
                </a:ln>
              </p:spPr>
              <p:txBody>
                <a:bodyPr>
                  <a:spAutoFit/>
                </a:bodyPr>
                <a:lstStyle/>
                <a:p>
                  <a:r>
                    <a:rPr lang="en-US" sz="1400"/>
                    <a:t>SOTIEN</a:t>
                  </a:r>
                </a:p>
              </p:txBody>
            </p:sp>
          </p:grpSp>
          <p:sp>
            <p:nvSpPr>
              <p:cNvPr id="31767" name="Line 81"/>
              <p:cNvSpPr>
                <a:spLocks noChangeShapeType="1"/>
              </p:cNvSpPr>
              <p:nvPr/>
            </p:nvSpPr>
            <p:spPr bwMode="auto">
              <a:xfrm flipV="1">
                <a:off x="3216" y="2496"/>
                <a:ext cx="240" cy="96"/>
              </a:xfrm>
              <a:prstGeom prst="line">
                <a:avLst/>
              </a:prstGeom>
              <a:noFill/>
              <a:ln w="12700">
                <a:solidFill>
                  <a:schemeClr val="tx1"/>
                </a:solidFill>
                <a:round/>
                <a:headEnd/>
                <a:tailEnd/>
              </a:ln>
            </p:spPr>
            <p:txBody>
              <a:bodyPr anchor="ctr">
                <a:spAutoFit/>
              </a:bodyPr>
              <a:lstStyle/>
              <a:p>
                <a:endParaRPr lang="vi-VN"/>
              </a:p>
            </p:txBody>
          </p:sp>
          <p:sp>
            <p:nvSpPr>
              <p:cNvPr id="31768" name="Line 82"/>
              <p:cNvSpPr>
                <a:spLocks noChangeShapeType="1"/>
              </p:cNvSpPr>
              <p:nvPr/>
            </p:nvSpPr>
            <p:spPr bwMode="auto">
              <a:xfrm>
                <a:off x="3216" y="2640"/>
                <a:ext cx="240" cy="96"/>
              </a:xfrm>
              <a:prstGeom prst="line">
                <a:avLst/>
              </a:prstGeom>
              <a:noFill/>
              <a:ln w="12700">
                <a:solidFill>
                  <a:schemeClr val="tx1"/>
                </a:solidFill>
                <a:round/>
                <a:headEnd/>
                <a:tailEnd/>
              </a:ln>
            </p:spPr>
            <p:txBody>
              <a:bodyPr wrap="none" anchor="ctr">
                <a:spAutoFit/>
              </a:bodyPr>
              <a:lstStyle/>
              <a:p>
                <a:endParaRPr lang="vi-VN"/>
              </a:p>
            </p:txBody>
          </p:sp>
        </p:grpSp>
      </p:grpSp>
      <p:sp>
        <p:nvSpPr>
          <p:cNvPr id="59" name="Date Placeholder 58"/>
          <p:cNvSpPr>
            <a:spLocks noGrp="1"/>
          </p:cNvSpPr>
          <p:nvPr>
            <p:ph type="dt" sz="half" idx="10"/>
          </p:nvPr>
        </p:nvSpPr>
        <p:spPr/>
        <p:txBody>
          <a:bodyPr/>
          <a:lstStyle/>
          <a:p>
            <a:pPr>
              <a:defRPr/>
            </a:pPr>
            <a:fld id="{C7B13010-9262-42E2-9636-B125461E4832}" type="datetime12">
              <a:rPr lang="vi-VN" altLang="en-US" smtClean="0"/>
              <a:pPr>
                <a:defRPr/>
              </a:pPr>
              <a:t>10:19</a:t>
            </a:fld>
            <a:endParaRPr lang="en-US" altLang="en-US"/>
          </a:p>
        </p:txBody>
      </p:sp>
      <p:sp>
        <p:nvSpPr>
          <p:cNvPr id="60" name="Footer Placeholder 59"/>
          <p:cNvSpPr>
            <a:spLocks noGrp="1"/>
          </p:cNvSpPr>
          <p:nvPr>
            <p:ph type="ftr" sz="quarter" idx="11"/>
          </p:nvPr>
        </p:nvSpPr>
        <p:spPr/>
        <p:txBody>
          <a:bodyPr/>
          <a:lstStyle/>
          <a:p>
            <a:pPr>
              <a:defRPr/>
            </a:pPr>
            <a:r>
              <a:rPr lang="en-US" altLang="en-US" smtClean="0"/>
              <a:t>Khoa CNTT</a:t>
            </a:r>
            <a:endParaRPr lang="en-US" altLang="en-US"/>
          </a:p>
        </p:txBody>
      </p:sp>
      <p:cxnSp>
        <p:nvCxnSpPr>
          <p:cNvPr id="63" name="Straight Connector 62"/>
          <p:cNvCxnSpPr/>
          <p:nvPr/>
        </p:nvCxnSpPr>
        <p:spPr>
          <a:xfrm rot="5400000">
            <a:off x="4092858" y="3819600"/>
            <a:ext cx="324000" cy="0"/>
          </a:xfrm>
          <a:prstGeom prst="line">
            <a:avLst/>
          </a:prstGeom>
          <a:ln w="53975" cmpd="dbl"/>
        </p:spPr>
        <p:style>
          <a:lnRef idx="1">
            <a:schemeClr val="accent1"/>
          </a:lnRef>
          <a:fillRef idx="0">
            <a:schemeClr val="accent1"/>
          </a:fillRef>
          <a:effectRef idx="0">
            <a:schemeClr val="accent1"/>
          </a:effectRef>
          <a:fontRef idx="minor">
            <a:schemeClr val="tx1"/>
          </a:fontRef>
        </p:style>
      </p:cxnSp>
      <p:pic>
        <p:nvPicPr>
          <p:cNvPr id="62"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152400"/>
            <a:ext cx="8229600" cy="666750"/>
          </a:xfrm>
        </p:spPr>
        <p:txBody>
          <a:bodyPr/>
          <a:lstStyle/>
          <a:p>
            <a:r>
              <a:rPr lang="en-US" sz="2400" b="1" smtClean="0"/>
              <a:t>Các ký hiệu (Biểu đồ ER)</a:t>
            </a:r>
          </a:p>
        </p:txBody>
      </p:sp>
      <p:sp>
        <p:nvSpPr>
          <p:cNvPr id="10" name="Slide Number Placeholder 5"/>
          <p:cNvSpPr>
            <a:spLocks noGrp="1"/>
          </p:cNvSpPr>
          <p:nvPr>
            <p:ph type="sldNum" sz="quarter" idx="12"/>
          </p:nvPr>
        </p:nvSpPr>
        <p:spPr/>
        <p:txBody>
          <a:bodyPr/>
          <a:lstStyle/>
          <a:p>
            <a:pPr>
              <a:defRPr/>
            </a:pPr>
            <a:fld id="{59D001D5-7BB2-4691-9C56-CB4C0205BBCA}" type="slidenum">
              <a:rPr lang="en-US" altLang="en-US"/>
              <a:pPr>
                <a:defRPr/>
              </a:pPr>
              <a:t>35</a:t>
            </a:fld>
            <a:endParaRPr lang="en-US" altLang="en-US"/>
          </a:p>
        </p:txBody>
      </p:sp>
      <p:sp>
        <p:nvSpPr>
          <p:cNvPr id="11" name="Date Placeholder 10"/>
          <p:cNvSpPr>
            <a:spLocks noGrp="1"/>
          </p:cNvSpPr>
          <p:nvPr>
            <p:ph type="dt" sz="half" idx="10"/>
          </p:nvPr>
        </p:nvSpPr>
        <p:spPr/>
        <p:txBody>
          <a:bodyPr/>
          <a:lstStyle/>
          <a:p>
            <a:pPr>
              <a:defRPr/>
            </a:pPr>
            <a:fld id="{6AABBFEB-F860-46CE-A3D9-8352ECE3180F}" type="datetime12">
              <a:rPr lang="vi-VN" altLang="en-US" smtClean="0"/>
              <a:pPr>
                <a:defRPr/>
              </a:pPr>
              <a:t>10:19</a:t>
            </a:fld>
            <a:endParaRPr lang="en-US" altLang="en-US"/>
          </a:p>
        </p:txBody>
      </p:sp>
      <p:sp>
        <p:nvSpPr>
          <p:cNvPr id="12" name="Footer Placeholder 11"/>
          <p:cNvSpPr>
            <a:spLocks noGrp="1"/>
          </p:cNvSpPr>
          <p:nvPr>
            <p:ph type="ftr" sz="quarter" idx="11"/>
          </p:nvPr>
        </p:nvSpPr>
        <p:spPr/>
        <p:txBody>
          <a:bodyPr/>
          <a:lstStyle/>
          <a:p>
            <a:pPr>
              <a:defRPr/>
            </a:pPr>
            <a:r>
              <a:rPr lang="en-US" altLang="en-US" smtClean="0"/>
              <a:t>Khoa CNTT</a:t>
            </a:r>
            <a:endParaRPr lang="en-US" altLang="en-US"/>
          </a:p>
        </p:txBody>
      </p:sp>
      <p:pic>
        <p:nvPicPr>
          <p:cNvPr id="1027" name="Picture 3"/>
          <p:cNvPicPr>
            <a:picLocks noGrp="1" noChangeAspect="1" noChangeArrowheads="1"/>
          </p:cNvPicPr>
          <p:nvPr>
            <p:ph idx="1"/>
          </p:nvPr>
        </p:nvPicPr>
        <p:blipFill>
          <a:blip r:embed="rId2" cstate="print"/>
          <a:srcRect/>
          <a:stretch>
            <a:fillRect/>
          </a:stretch>
        </p:blipFill>
        <p:spPr bwMode="auto">
          <a:xfrm>
            <a:off x="608584" y="1828800"/>
            <a:ext cx="8230616" cy="4419600"/>
          </a:xfrm>
          <a:prstGeom prst="rect">
            <a:avLst/>
          </a:prstGeom>
          <a:noFill/>
          <a:ln w="9525">
            <a:noFill/>
            <a:miter lim="800000"/>
            <a:headEnd/>
            <a:tailEnd/>
          </a:ln>
          <a:effectLst/>
        </p:spPr>
      </p:pic>
      <p:sp>
        <p:nvSpPr>
          <p:cNvPr id="13" name="TextBox 12"/>
          <p:cNvSpPr txBox="1"/>
          <p:nvPr/>
        </p:nvSpPr>
        <p:spPr>
          <a:xfrm>
            <a:off x="2209800" y="1981200"/>
            <a:ext cx="1524000" cy="307777"/>
          </a:xfrm>
          <a:prstGeom prst="rect">
            <a:avLst/>
          </a:prstGeom>
          <a:noFill/>
        </p:spPr>
        <p:txBody>
          <a:bodyPr wrap="square" rtlCol="0">
            <a:spAutoFit/>
          </a:bodyPr>
          <a:lstStyle/>
          <a:p>
            <a:r>
              <a:rPr lang="en-US" sz="1400" smtClean="0">
                <a:solidFill>
                  <a:schemeClr val="tx2">
                    <a:lumMod val="75000"/>
                  </a:schemeClr>
                </a:solidFill>
              </a:rPr>
              <a:t>Kiểu thực thể</a:t>
            </a:r>
            <a:endParaRPr lang="vi-VN" sz="1400">
              <a:solidFill>
                <a:schemeClr val="tx2">
                  <a:lumMod val="75000"/>
                </a:schemeClr>
              </a:solidFill>
            </a:endParaRPr>
          </a:p>
        </p:txBody>
      </p:sp>
      <p:sp>
        <p:nvSpPr>
          <p:cNvPr id="14" name="TextBox 13"/>
          <p:cNvSpPr txBox="1"/>
          <p:nvPr/>
        </p:nvSpPr>
        <p:spPr>
          <a:xfrm>
            <a:off x="2209800" y="2438400"/>
            <a:ext cx="1828800" cy="307777"/>
          </a:xfrm>
          <a:prstGeom prst="rect">
            <a:avLst/>
          </a:prstGeom>
          <a:noFill/>
        </p:spPr>
        <p:txBody>
          <a:bodyPr wrap="square" rtlCol="0">
            <a:spAutoFit/>
          </a:bodyPr>
          <a:lstStyle/>
          <a:p>
            <a:r>
              <a:rPr lang="en-US" sz="1400" smtClean="0">
                <a:solidFill>
                  <a:schemeClr val="tx2">
                    <a:lumMod val="75000"/>
                  </a:schemeClr>
                </a:solidFill>
              </a:rPr>
              <a:t>Kiểu thực thể yếu</a:t>
            </a:r>
            <a:endParaRPr lang="vi-VN" sz="1400">
              <a:solidFill>
                <a:schemeClr val="tx2">
                  <a:lumMod val="75000"/>
                </a:schemeClr>
              </a:solidFill>
            </a:endParaRPr>
          </a:p>
        </p:txBody>
      </p:sp>
      <p:sp>
        <p:nvSpPr>
          <p:cNvPr id="15" name="TextBox 14"/>
          <p:cNvSpPr txBox="1"/>
          <p:nvPr/>
        </p:nvSpPr>
        <p:spPr>
          <a:xfrm>
            <a:off x="2057400" y="3048000"/>
            <a:ext cx="1828800" cy="307777"/>
          </a:xfrm>
          <a:prstGeom prst="rect">
            <a:avLst/>
          </a:prstGeom>
          <a:noFill/>
        </p:spPr>
        <p:txBody>
          <a:bodyPr wrap="square" rtlCol="0">
            <a:spAutoFit/>
          </a:bodyPr>
          <a:lstStyle/>
          <a:p>
            <a:r>
              <a:rPr lang="en-US" sz="1400" smtClean="0">
                <a:solidFill>
                  <a:schemeClr val="tx2">
                    <a:lumMod val="75000"/>
                  </a:schemeClr>
                </a:solidFill>
              </a:rPr>
              <a:t>Kiểu liên kết</a:t>
            </a:r>
            <a:endParaRPr lang="vi-VN" sz="1400">
              <a:solidFill>
                <a:schemeClr val="tx2">
                  <a:lumMod val="75000"/>
                </a:schemeClr>
              </a:solidFill>
            </a:endParaRPr>
          </a:p>
        </p:txBody>
      </p:sp>
      <p:sp>
        <p:nvSpPr>
          <p:cNvPr id="16" name="TextBox 15"/>
          <p:cNvSpPr txBox="1"/>
          <p:nvPr/>
        </p:nvSpPr>
        <p:spPr>
          <a:xfrm>
            <a:off x="1905000" y="3886200"/>
            <a:ext cx="1828800" cy="523220"/>
          </a:xfrm>
          <a:prstGeom prst="rect">
            <a:avLst/>
          </a:prstGeom>
          <a:noFill/>
        </p:spPr>
        <p:txBody>
          <a:bodyPr wrap="square" rtlCol="0">
            <a:spAutoFit/>
          </a:bodyPr>
          <a:lstStyle/>
          <a:p>
            <a:r>
              <a:rPr lang="en-US" sz="1400" smtClean="0">
                <a:solidFill>
                  <a:schemeClr val="tx2">
                    <a:lumMod val="75000"/>
                  </a:schemeClr>
                </a:solidFill>
              </a:rPr>
              <a:t>Kiểu liên kết xác định</a:t>
            </a:r>
            <a:endParaRPr lang="vi-VN" sz="1400">
              <a:solidFill>
                <a:schemeClr val="tx2">
                  <a:lumMod val="75000"/>
                </a:schemeClr>
              </a:solidFill>
            </a:endParaRPr>
          </a:p>
        </p:txBody>
      </p:sp>
      <p:sp>
        <p:nvSpPr>
          <p:cNvPr id="17" name="TextBox 16"/>
          <p:cNvSpPr txBox="1"/>
          <p:nvPr/>
        </p:nvSpPr>
        <p:spPr>
          <a:xfrm>
            <a:off x="1828800" y="4572000"/>
            <a:ext cx="1828800" cy="307777"/>
          </a:xfrm>
          <a:prstGeom prst="rect">
            <a:avLst/>
          </a:prstGeom>
          <a:noFill/>
        </p:spPr>
        <p:txBody>
          <a:bodyPr wrap="square" rtlCol="0">
            <a:spAutoFit/>
          </a:bodyPr>
          <a:lstStyle/>
          <a:p>
            <a:r>
              <a:rPr lang="en-US" sz="1400" smtClean="0">
                <a:solidFill>
                  <a:schemeClr val="tx2">
                    <a:lumMod val="75000"/>
                  </a:schemeClr>
                </a:solidFill>
              </a:rPr>
              <a:t>Thuộc tính</a:t>
            </a:r>
            <a:endParaRPr lang="vi-VN" sz="1400">
              <a:solidFill>
                <a:schemeClr val="tx2">
                  <a:lumMod val="75000"/>
                </a:schemeClr>
              </a:solidFill>
            </a:endParaRPr>
          </a:p>
        </p:txBody>
      </p:sp>
      <p:sp>
        <p:nvSpPr>
          <p:cNvPr id="18" name="TextBox 17"/>
          <p:cNvSpPr txBox="1"/>
          <p:nvPr/>
        </p:nvSpPr>
        <p:spPr>
          <a:xfrm>
            <a:off x="1828800" y="5181600"/>
            <a:ext cx="1828800" cy="307777"/>
          </a:xfrm>
          <a:prstGeom prst="rect">
            <a:avLst/>
          </a:prstGeom>
          <a:noFill/>
        </p:spPr>
        <p:txBody>
          <a:bodyPr wrap="square" rtlCol="0">
            <a:spAutoFit/>
          </a:bodyPr>
          <a:lstStyle/>
          <a:p>
            <a:r>
              <a:rPr lang="en-US" sz="1400" smtClean="0">
                <a:solidFill>
                  <a:schemeClr val="tx2">
                    <a:lumMod val="75000"/>
                  </a:schemeClr>
                </a:solidFill>
              </a:rPr>
              <a:t>Thuộc tính khóa</a:t>
            </a:r>
            <a:endParaRPr lang="vi-VN" sz="1400">
              <a:solidFill>
                <a:schemeClr val="tx2">
                  <a:lumMod val="75000"/>
                </a:schemeClr>
              </a:solidFill>
            </a:endParaRPr>
          </a:p>
        </p:txBody>
      </p:sp>
      <p:sp>
        <p:nvSpPr>
          <p:cNvPr id="19" name="TextBox 18"/>
          <p:cNvSpPr txBox="1"/>
          <p:nvPr/>
        </p:nvSpPr>
        <p:spPr>
          <a:xfrm>
            <a:off x="1828800" y="5791200"/>
            <a:ext cx="1828800" cy="307777"/>
          </a:xfrm>
          <a:prstGeom prst="rect">
            <a:avLst/>
          </a:prstGeom>
          <a:noFill/>
        </p:spPr>
        <p:txBody>
          <a:bodyPr wrap="square" rtlCol="0">
            <a:spAutoFit/>
          </a:bodyPr>
          <a:lstStyle/>
          <a:p>
            <a:r>
              <a:rPr lang="en-US" sz="1400" smtClean="0">
                <a:solidFill>
                  <a:schemeClr val="tx2">
                    <a:lumMod val="75000"/>
                  </a:schemeClr>
                </a:solidFill>
              </a:rPr>
              <a:t>Thuộc tính đa trị</a:t>
            </a:r>
            <a:endParaRPr lang="vi-VN" sz="1400">
              <a:solidFill>
                <a:schemeClr val="tx2">
                  <a:lumMod val="75000"/>
                </a:schemeClr>
              </a:solidFill>
            </a:endParaRPr>
          </a:p>
        </p:txBody>
      </p:sp>
      <p:sp>
        <p:nvSpPr>
          <p:cNvPr id="20" name="TextBox 19"/>
          <p:cNvSpPr txBox="1"/>
          <p:nvPr/>
        </p:nvSpPr>
        <p:spPr>
          <a:xfrm>
            <a:off x="7315200" y="2133600"/>
            <a:ext cx="1828800" cy="307777"/>
          </a:xfrm>
          <a:prstGeom prst="rect">
            <a:avLst/>
          </a:prstGeom>
          <a:noFill/>
        </p:spPr>
        <p:txBody>
          <a:bodyPr wrap="square" rtlCol="0">
            <a:spAutoFit/>
          </a:bodyPr>
          <a:lstStyle/>
          <a:p>
            <a:r>
              <a:rPr lang="en-US" sz="1400" smtClean="0">
                <a:solidFill>
                  <a:schemeClr val="tx2">
                    <a:lumMod val="75000"/>
                  </a:schemeClr>
                </a:solidFill>
              </a:rPr>
              <a:t>Thuộc tính phức hợp</a:t>
            </a:r>
            <a:endParaRPr lang="vi-VN" sz="1400">
              <a:solidFill>
                <a:schemeClr val="tx2">
                  <a:lumMod val="75000"/>
                </a:schemeClr>
              </a:solidFill>
            </a:endParaRPr>
          </a:p>
        </p:txBody>
      </p:sp>
      <p:sp>
        <p:nvSpPr>
          <p:cNvPr id="21" name="TextBox 20"/>
          <p:cNvSpPr txBox="1"/>
          <p:nvPr/>
        </p:nvSpPr>
        <p:spPr>
          <a:xfrm>
            <a:off x="7086600" y="2971800"/>
            <a:ext cx="1828800" cy="523220"/>
          </a:xfrm>
          <a:prstGeom prst="rect">
            <a:avLst/>
          </a:prstGeom>
          <a:noFill/>
        </p:spPr>
        <p:txBody>
          <a:bodyPr wrap="square" rtlCol="0">
            <a:spAutoFit/>
          </a:bodyPr>
          <a:lstStyle/>
          <a:p>
            <a:r>
              <a:rPr lang="en-US" sz="1400" smtClean="0">
                <a:solidFill>
                  <a:schemeClr val="tx2">
                    <a:lumMod val="75000"/>
                  </a:schemeClr>
                </a:solidFill>
              </a:rPr>
              <a:t>Thuộc tính suy diễn được</a:t>
            </a:r>
            <a:endParaRPr lang="vi-VN" sz="1400">
              <a:solidFill>
                <a:schemeClr val="tx2">
                  <a:lumMod val="75000"/>
                </a:schemeClr>
              </a:solidFill>
            </a:endParaRPr>
          </a:p>
        </p:txBody>
      </p:sp>
      <p:sp>
        <p:nvSpPr>
          <p:cNvPr id="22" name="TextBox 21"/>
          <p:cNvSpPr txBox="1"/>
          <p:nvPr/>
        </p:nvSpPr>
        <p:spPr>
          <a:xfrm>
            <a:off x="7010400" y="3581400"/>
            <a:ext cx="1828800" cy="738664"/>
          </a:xfrm>
          <a:prstGeom prst="rect">
            <a:avLst/>
          </a:prstGeom>
          <a:noFill/>
        </p:spPr>
        <p:txBody>
          <a:bodyPr wrap="square" rtlCol="0">
            <a:spAutoFit/>
          </a:bodyPr>
          <a:lstStyle/>
          <a:p>
            <a:r>
              <a:rPr lang="en-US" sz="1400" smtClean="0">
                <a:solidFill>
                  <a:schemeClr val="tx2">
                    <a:lumMod val="75000"/>
                  </a:schemeClr>
                </a:solidFill>
              </a:rPr>
              <a:t>E1: tham gia bộ phận, E2 tham gia toàn bộ</a:t>
            </a:r>
            <a:endParaRPr lang="vi-VN" sz="1400">
              <a:solidFill>
                <a:schemeClr val="tx2">
                  <a:lumMod val="75000"/>
                </a:schemeClr>
              </a:solidFill>
            </a:endParaRPr>
          </a:p>
        </p:txBody>
      </p:sp>
      <p:sp>
        <p:nvSpPr>
          <p:cNvPr id="23" name="TextBox 22"/>
          <p:cNvSpPr txBox="1"/>
          <p:nvPr/>
        </p:nvSpPr>
        <p:spPr>
          <a:xfrm>
            <a:off x="6934200" y="4560195"/>
            <a:ext cx="1981200" cy="523220"/>
          </a:xfrm>
          <a:prstGeom prst="rect">
            <a:avLst/>
          </a:prstGeom>
          <a:noFill/>
        </p:spPr>
        <p:txBody>
          <a:bodyPr wrap="square" rtlCol="0">
            <a:spAutoFit/>
          </a:bodyPr>
          <a:lstStyle/>
          <a:p>
            <a:r>
              <a:rPr lang="en-US" sz="1400" smtClean="0">
                <a:solidFill>
                  <a:schemeClr val="tx2">
                    <a:lumMod val="75000"/>
                  </a:schemeClr>
                </a:solidFill>
              </a:rPr>
              <a:t>Tỉ số lực lượng E1: E2 là M:N</a:t>
            </a:r>
            <a:endParaRPr lang="vi-VN" sz="1400">
              <a:solidFill>
                <a:schemeClr val="tx2">
                  <a:lumMod val="75000"/>
                </a:schemeClr>
              </a:solidFill>
            </a:endParaRPr>
          </a:p>
        </p:txBody>
      </p:sp>
      <p:sp>
        <p:nvSpPr>
          <p:cNvPr id="24" name="TextBox 23"/>
          <p:cNvSpPr txBox="1"/>
          <p:nvPr/>
        </p:nvSpPr>
        <p:spPr>
          <a:xfrm>
            <a:off x="6858000" y="5486400"/>
            <a:ext cx="1981200" cy="646331"/>
          </a:xfrm>
          <a:prstGeom prst="rect">
            <a:avLst/>
          </a:prstGeom>
          <a:noFill/>
        </p:spPr>
        <p:txBody>
          <a:bodyPr wrap="square" rtlCol="0">
            <a:spAutoFit/>
          </a:bodyPr>
          <a:lstStyle/>
          <a:p>
            <a:pPr algn="r"/>
            <a:r>
              <a:rPr lang="en-US" sz="1200" smtClean="0">
                <a:solidFill>
                  <a:schemeClr val="tx2">
                    <a:lumMod val="75000"/>
                  </a:schemeClr>
                </a:solidFill>
              </a:rPr>
              <a:t>Ràng buộc cấu trúc min, max của kiểu thực thể E tham gia trong R</a:t>
            </a:r>
            <a:endParaRPr lang="vi-VN" sz="1200">
              <a:solidFill>
                <a:schemeClr val="tx2">
                  <a:lumMod val="75000"/>
                </a:schemeClr>
              </a:solidFill>
            </a:endParaRPr>
          </a:p>
        </p:txBody>
      </p:sp>
      <p:sp>
        <p:nvSpPr>
          <p:cNvPr id="25" name="TextBox 24"/>
          <p:cNvSpPr txBox="1"/>
          <p:nvPr/>
        </p:nvSpPr>
        <p:spPr>
          <a:xfrm>
            <a:off x="4648200" y="4496874"/>
            <a:ext cx="228600" cy="276999"/>
          </a:xfrm>
          <a:prstGeom prst="rect">
            <a:avLst/>
          </a:prstGeom>
          <a:noFill/>
        </p:spPr>
        <p:txBody>
          <a:bodyPr wrap="square" rtlCol="0">
            <a:spAutoFit/>
          </a:bodyPr>
          <a:lstStyle/>
          <a:p>
            <a:r>
              <a:rPr lang="en-US" sz="1200" smtClean="0"/>
              <a:t>M</a:t>
            </a:r>
            <a:endParaRPr lang="vi-VN" sz="1200"/>
          </a:p>
        </p:txBody>
      </p:sp>
      <p:pic>
        <p:nvPicPr>
          <p:cNvPr id="27"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ox(i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ox(in)">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ox(in)">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ox(in)">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ox(in)">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32771" name="Rectangle 3"/>
          <p:cNvSpPr>
            <a:spLocks noGrp="1" noChangeArrowheads="1"/>
          </p:cNvSpPr>
          <p:nvPr>
            <p:ph idx="1"/>
          </p:nvPr>
        </p:nvSpPr>
        <p:spPr>
          <a:xfrm>
            <a:off x="457200" y="1295400"/>
            <a:ext cx="8229600" cy="4835525"/>
          </a:xfrm>
        </p:spPr>
        <p:txBody>
          <a:bodyPr/>
          <a:lstStyle/>
          <a:p>
            <a:r>
              <a:rPr lang="en-US" smtClean="0">
                <a:solidFill>
                  <a:srgbClr val="777777"/>
                </a:solidFill>
              </a:rPr>
              <a:t>Quá trình thiết kế CSDL</a:t>
            </a:r>
          </a:p>
          <a:p>
            <a:r>
              <a:rPr lang="en-US" smtClean="0">
                <a:solidFill>
                  <a:srgbClr val="777777"/>
                </a:solidFill>
              </a:rPr>
              <a:t>Mô hình thực thể - liên kết</a:t>
            </a:r>
          </a:p>
          <a:p>
            <a:r>
              <a:rPr lang="en-US" b="1" smtClean="0"/>
              <a:t>Thiết kế</a:t>
            </a:r>
          </a:p>
          <a:p>
            <a:pPr lvl="1"/>
            <a:r>
              <a:rPr lang="en-US" smtClean="0"/>
              <a:t>Các bước thiết kế</a:t>
            </a:r>
          </a:p>
          <a:p>
            <a:pPr lvl="1"/>
            <a:r>
              <a:rPr lang="en-US" smtClean="0"/>
              <a:t>Nguyên lý thiết kế</a:t>
            </a:r>
          </a:p>
          <a:p>
            <a:r>
              <a:rPr lang="en-US" smtClean="0">
                <a:solidFill>
                  <a:srgbClr val="777777"/>
                </a:solidFill>
              </a:rPr>
              <a:t>Ví dụ</a:t>
            </a:r>
          </a:p>
          <a:p>
            <a:endParaRPr lang="en-US" smtClean="0">
              <a:solidFill>
                <a:srgbClr val="777777"/>
              </a:solidFill>
            </a:endParaRPr>
          </a:p>
        </p:txBody>
      </p:sp>
      <p:sp>
        <p:nvSpPr>
          <p:cNvPr id="6" name="Slide Number Placeholder 5"/>
          <p:cNvSpPr>
            <a:spLocks noGrp="1"/>
          </p:cNvSpPr>
          <p:nvPr>
            <p:ph type="sldNum" sz="quarter" idx="12"/>
          </p:nvPr>
        </p:nvSpPr>
        <p:spPr/>
        <p:txBody>
          <a:bodyPr/>
          <a:lstStyle/>
          <a:p>
            <a:pPr>
              <a:defRPr/>
            </a:pPr>
            <a:fld id="{27EEEBFD-9F93-4CBE-B676-2E76F2537E6A}" type="slidenum">
              <a:rPr lang="en-US" altLang="en-US"/>
              <a:pPr>
                <a:defRPr/>
              </a:pPr>
              <a:t>36</a:t>
            </a:fld>
            <a:endParaRPr lang="en-US" altLang="en-US"/>
          </a:p>
        </p:txBody>
      </p:sp>
      <p:sp>
        <p:nvSpPr>
          <p:cNvPr id="7" name="Date Placeholder 6"/>
          <p:cNvSpPr>
            <a:spLocks noGrp="1"/>
          </p:cNvSpPr>
          <p:nvPr>
            <p:ph type="dt" sz="half" idx="10"/>
          </p:nvPr>
        </p:nvSpPr>
        <p:spPr/>
        <p:txBody>
          <a:bodyPr/>
          <a:lstStyle/>
          <a:p>
            <a:pPr>
              <a:defRPr/>
            </a:pPr>
            <a:fld id="{A6BCCB9D-2029-4D27-AACF-4977176CA638}"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54013"/>
            <a:ext cx="8229600" cy="620712"/>
          </a:xfrm>
        </p:spPr>
        <p:txBody>
          <a:bodyPr/>
          <a:lstStyle/>
          <a:p>
            <a:r>
              <a:rPr lang="en-US" sz="3200" b="1" smtClean="0"/>
              <a:t>2.3 - Các bước thiết kế</a:t>
            </a:r>
          </a:p>
        </p:txBody>
      </p:sp>
      <p:sp>
        <p:nvSpPr>
          <p:cNvPr id="34819" name="Rectangle 3"/>
          <p:cNvSpPr>
            <a:spLocks noGrp="1" noChangeArrowheads="1"/>
          </p:cNvSpPr>
          <p:nvPr>
            <p:ph idx="1"/>
          </p:nvPr>
        </p:nvSpPr>
        <p:spPr>
          <a:xfrm>
            <a:off x="457200" y="1295400"/>
            <a:ext cx="8229600" cy="4835525"/>
          </a:xfrm>
        </p:spPr>
        <p:txBody>
          <a:bodyPr/>
          <a:lstStyle/>
          <a:p>
            <a:r>
              <a:rPr lang="en-US" smtClean="0"/>
              <a:t>B1: Xác định tập thực thể</a:t>
            </a:r>
          </a:p>
          <a:p>
            <a:r>
              <a:rPr lang="en-US" smtClean="0"/>
              <a:t>B2: Xác định mối quan hệ</a:t>
            </a:r>
          </a:p>
          <a:p>
            <a:r>
              <a:rPr lang="en-US" smtClean="0"/>
              <a:t>B3: Xác định thuộc tính và gắn thuộc tính cho tập thực thể và mối quan hệ</a:t>
            </a:r>
          </a:p>
          <a:p>
            <a:r>
              <a:rPr lang="en-US" smtClean="0"/>
              <a:t>B4: Quyết định miền giá trị cho thuộc tính</a:t>
            </a:r>
          </a:p>
          <a:p>
            <a:r>
              <a:rPr lang="en-US" smtClean="0"/>
              <a:t>B5: Quyết định thuộc tính khóa</a:t>
            </a:r>
          </a:p>
          <a:p>
            <a:r>
              <a:rPr lang="en-US" smtClean="0"/>
              <a:t>B6:  Xác định ràng buộc (tỉ số; min-max; ràng buộc tham gia) cho mối quan hệ và thể hiện chúng trên lược đồ thực thể liên kết</a:t>
            </a:r>
          </a:p>
          <a:p>
            <a:pPr>
              <a:buFont typeface="Wingdings 2" pitchFamily="18" charset="2"/>
              <a:buNone/>
            </a:pPr>
            <a:endParaRPr lang="en-US" smtClean="0"/>
          </a:p>
        </p:txBody>
      </p:sp>
      <p:sp>
        <p:nvSpPr>
          <p:cNvPr id="6" name="Slide Number Placeholder 5"/>
          <p:cNvSpPr>
            <a:spLocks noGrp="1"/>
          </p:cNvSpPr>
          <p:nvPr>
            <p:ph type="sldNum" sz="quarter" idx="12"/>
          </p:nvPr>
        </p:nvSpPr>
        <p:spPr/>
        <p:txBody>
          <a:bodyPr/>
          <a:lstStyle/>
          <a:p>
            <a:pPr>
              <a:defRPr/>
            </a:pPr>
            <a:fld id="{F645E8C6-5506-43AB-A262-8A0185386D9B}" type="slidenum">
              <a:rPr lang="en-US" altLang="en-US"/>
              <a:pPr>
                <a:defRPr/>
              </a:pPr>
              <a:t>37</a:t>
            </a:fld>
            <a:endParaRPr lang="en-US" altLang="en-US"/>
          </a:p>
        </p:txBody>
      </p:sp>
      <p:sp>
        <p:nvSpPr>
          <p:cNvPr id="7" name="Date Placeholder 6"/>
          <p:cNvSpPr>
            <a:spLocks noGrp="1"/>
          </p:cNvSpPr>
          <p:nvPr>
            <p:ph type="dt" sz="half" idx="10"/>
          </p:nvPr>
        </p:nvSpPr>
        <p:spPr/>
        <p:txBody>
          <a:bodyPr/>
          <a:lstStyle/>
          <a:p>
            <a:pPr>
              <a:defRPr/>
            </a:pPr>
            <a:fld id="{823890EC-AFD5-405C-A5D0-AC975ACF2F7E}"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10"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36867" name="Rectangle 3"/>
          <p:cNvSpPr>
            <a:spLocks noGrp="1" noChangeArrowheads="1"/>
          </p:cNvSpPr>
          <p:nvPr>
            <p:ph idx="1"/>
          </p:nvPr>
        </p:nvSpPr>
        <p:spPr>
          <a:xfrm>
            <a:off x="457200" y="1295400"/>
            <a:ext cx="8229600" cy="4835525"/>
          </a:xfrm>
        </p:spPr>
        <p:txBody>
          <a:bodyPr/>
          <a:lstStyle/>
          <a:p>
            <a:r>
              <a:rPr lang="en-US" smtClean="0">
                <a:solidFill>
                  <a:srgbClr val="777777"/>
                </a:solidFill>
              </a:rPr>
              <a:t>Quá trình thiết kế CSDL</a:t>
            </a:r>
          </a:p>
          <a:p>
            <a:r>
              <a:rPr lang="en-US" smtClean="0">
                <a:solidFill>
                  <a:srgbClr val="777777"/>
                </a:solidFill>
              </a:rPr>
              <a:t>Mô hình thực thể - quan hệ</a:t>
            </a:r>
          </a:p>
          <a:p>
            <a:r>
              <a:rPr lang="en-US" smtClean="0">
                <a:solidFill>
                  <a:srgbClr val="777777"/>
                </a:solidFill>
              </a:rPr>
              <a:t>Thiết kế</a:t>
            </a:r>
          </a:p>
          <a:p>
            <a:r>
              <a:rPr lang="en-US" b="1" smtClean="0"/>
              <a:t>Ví dụ</a:t>
            </a:r>
          </a:p>
          <a:p>
            <a:pPr lvl="1"/>
            <a:r>
              <a:rPr lang="en-US" smtClean="0"/>
              <a:t>Quản lý đề án công ty</a:t>
            </a:r>
          </a:p>
          <a:p>
            <a:endParaRPr lang="en-US" b="1" smtClean="0"/>
          </a:p>
        </p:txBody>
      </p:sp>
      <p:sp>
        <p:nvSpPr>
          <p:cNvPr id="6" name="Slide Number Placeholder 5"/>
          <p:cNvSpPr>
            <a:spLocks noGrp="1"/>
          </p:cNvSpPr>
          <p:nvPr>
            <p:ph type="sldNum" sz="quarter" idx="12"/>
          </p:nvPr>
        </p:nvSpPr>
        <p:spPr/>
        <p:txBody>
          <a:bodyPr/>
          <a:lstStyle/>
          <a:p>
            <a:pPr>
              <a:defRPr/>
            </a:pPr>
            <a:fld id="{63098CD2-10C2-4D1E-AE22-B1E9B8FF1C70}" type="slidenum">
              <a:rPr lang="en-US" altLang="en-US"/>
              <a:pPr>
                <a:defRPr/>
              </a:pPr>
              <a:t>38</a:t>
            </a:fld>
            <a:endParaRPr lang="en-US" altLang="en-US"/>
          </a:p>
        </p:txBody>
      </p:sp>
      <p:sp>
        <p:nvSpPr>
          <p:cNvPr id="7" name="Date Placeholder 6"/>
          <p:cNvSpPr>
            <a:spLocks noGrp="1"/>
          </p:cNvSpPr>
          <p:nvPr>
            <p:ph type="dt" sz="half" idx="10"/>
          </p:nvPr>
        </p:nvSpPr>
        <p:spPr/>
        <p:txBody>
          <a:bodyPr/>
          <a:lstStyle/>
          <a:p>
            <a:pPr>
              <a:defRPr/>
            </a:pPr>
            <a:fld id="{E9C2C573-D135-40A4-B959-2A43193DBEC1}"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3" cstate="print"/>
          <a:stretch>
            <a:fillRect/>
          </a:stretch>
        </p:blipFill>
        <p:spPr bwMode="auto">
          <a:xfrm>
            <a:off x="-2" y="990600"/>
            <a:ext cx="9072000" cy="540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54013"/>
            <a:ext cx="8229600" cy="620712"/>
          </a:xfrm>
        </p:spPr>
        <p:txBody>
          <a:bodyPr/>
          <a:lstStyle/>
          <a:p>
            <a:r>
              <a:rPr lang="en-US" sz="2800" i="1" smtClean="0"/>
              <a:t>Ví dụ </a:t>
            </a:r>
            <a:r>
              <a:rPr lang="en-US" sz="2800" smtClean="0"/>
              <a:t>‘</a:t>
            </a:r>
            <a:r>
              <a:rPr lang="en-US" sz="2800" b="1" smtClean="0"/>
              <a:t>Quản lý dự án công ty</a:t>
            </a:r>
            <a:r>
              <a:rPr lang="en-US" sz="2800" smtClean="0"/>
              <a:t>’</a:t>
            </a:r>
          </a:p>
        </p:txBody>
      </p:sp>
      <p:sp>
        <p:nvSpPr>
          <p:cNvPr id="37891" name="Rectangle 3"/>
          <p:cNvSpPr>
            <a:spLocks noGrp="1" noChangeArrowheads="1"/>
          </p:cNvSpPr>
          <p:nvPr>
            <p:ph idx="1"/>
          </p:nvPr>
        </p:nvSpPr>
        <p:spPr>
          <a:xfrm>
            <a:off x="457200" y="1447800"/>
            <a:ext cx="8229600" cy="5181600"/>
          </a:xfrm>
        </p:spPr>
        <p:txBody>
          <a:bodyPr/>
          <a:lstStyle/>
          <a:p>
            <a:pPr>
              <a:lnSpc>
                <a:spcPct val="90000"/>
              </a:lnSpc>
            </a:pPr>
            <a:r>
              <a:rPr lang="en-US" smtClean="0"/>
              <a:t>CSDL  quản lý dự án công ty theo dõi các thông tin liên quan đến nhân viên, phòng ban và dự án</a:t>
            </a:r>
          </a:p>
          <a:p>
            <a:pPr lvl="1">
              <a:lnSpc>
                <a:spcPct val="90000"/>
              </a:lnSpc>
            </a:pPr>
            <a:r>
              <a:rPr lang="en-US" u="sng" smtClean="0"/>
              <a:t>Cty </a:t>
            </a:r>
            <a:r>
              <a:rPr lang="en-US" smtClean="0"/>
              <a:t>có nhiều </a:t>
            </a:r>
            <a:r>
              <a:rPr lang="en-US" u="sng" smtClean="0"/>
              <a:t>đơn vị</a:t>
            </a:r>
            <a:r>
              <a:rPr lang="en-US" smtClean="0"/>
              <a:t>, mỗi đơn vị có tên duy nhất, mã đơn vị duy nhất, một trưởng phòng và ngày nhận chức. Mỗi đơn vị có thể ở nhiều </a:t>
            </a:r>
            <a:r>
              <a:rPr lang="en-US" u="sng" smtClean="0"/>
              <a:t>địa điểm </a:t>
            </a:r>
            <a:r>
              <a:rPr lang="en-US" smtClean="0"/>
              <a:t>khác nhau.</a:t>
            </a:r>
          </a:p>
          <a:p>
            <a:pPr lvl="1">
              <a:lnSpc>
                <a:spcPct val="90000"/>
              </a:lnSpc>
            </a:pPr>
            <a:r>
              <a:rPr lang="en-US" u="sng" smtClean="0"/>
              <a:t>Dự án </a:t>
            </a:r>
            <a:r>
              <a:rPr lang="en-US" smtClean="0"/>
              <a:t>có tên duy nhất, mã duy nhất, do 1 một </a:t>
            </a:r>
            <a:r>
              <a:rPr lang="en-US" u="sng" smtClean="0"/>
              <a:t>phòng ban </a:t>
            </a:r>
            <a:r>
              <a:rPr lang="en-US" smtClean="0"/>
              <a:t>chủ trì và được triển khai ở 1 địa điểm.</a:t>
            </a:r>
          </a:p>
          <a:p>
            <a:pPr lvl="1">
              <a:lnSpc>
                <a:spcPct val="90000"/>
              </a:lnSpc>
            </a:pPr>
            <a:r>
              <a:rPr lang="en-US" u="sng" smtClean="0"/>
              <a:t>Nhân viên </a:t>
            </a:r>
            <a:r>
              <a:rPr lang="en-US" smtClean="0"/>
              <a:t>có mã số, tên, địa chỉ, ngày sinh, giới tính và lương. Mỗi nhân viên làm việc ở 1 phòng ban, tham gia vào các đề án với số giờ làm việc khác nhau. Mỗi nhân viên đều có một người quản lý (giám sát) trực tiếp.</a:t>
            </a:r>
          </a:p>
          <a:p>
            <a:pPr lvl="1">
              <a:lnSpc>
                <a:spcPct val="90000"/>
              </a:lnSpc>
            </a:pPr>
            <a:r>
              <a:rPr lang="en-US" smtClean="0"/>
              <a:t>Một nhân viên có thể có những người con được hưởng bảo hiểm theo nhân viên. Mỗi </a:t>
            </a:r>
            <a:r>
              <a:rPr lang="en-US" u="sng" smtClean="0"/>
              <a:t>người con </a:t>
            </a:r>
            <a:r>
              <a:rPr lang="en-US" smtClean="0"/>
              <a:t>của nhân viên có tên, giới tính, ngày sinh.</a:t>
            </a:r>
          </a:p>
        </p:txBody>
      </p:sp>
      <p:sp>
        <p:nvSpPr>
          <p:cNvPr id="6" name="Slide Number Placeholder 5"/>
          <p:cNvSpPr>
            <a:spLocks noGrp="1"/>
          </p:cNvSpPr>
          <p:nvPr>
            <p:ph type="sldNum" sz="quarter" idx="12"/>
          </p:nvPr>
        </p:nvSpPr>
        <p:spPr/>
        <p:txBody>
          <a:bodyPr/>
          <a:lstStyle/>
          <a:p>
            <a:pPr>
              <a:defRPr/>
            </a:pPr>
            <a:fld id="{B52E11EA-4C32-4DC8-B6F4-415BEDCFA12D}" type="slidenum">
              <a:rPr lang="en-US" altLang="en-US"/>
              <a:pPr>
                <a:defRPr/>
              </a:pPr>
              <a:t>39</a:t>
            </a:fld>
            <a:endParaRPr lang="en-US" altLang="en-US"/>
          </a:p>
        </p:txBody>
      </p:sp>
      <p:sp>
        <p:nvSpPr>
          <p:cNvPr id="7" name="Date Placeholder 6"/>
          <p:cNvSpPr>
            <a:spLocks noGrp="1"/>
          </p:cNvSpPr>
          <p:nvPr>
            <p:ph type="dt" sz="half" idx="10"/>
          </p:nvPr>
        </p:nvSpPr>
        <p:spPr/>
        <p:txBody>
          <a:bodyPr/>
          <a:lstStyle/>
          <a:p>
            <a:pPr>
              <a:defRPr/>
            </a:pPr>
            <a:fld id="{29147E7E-17B7-4BD9-8005-473DB21E6938}"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3" cstate="print"/>
          <a:stretch>
            <a:fillRect/>
          </a:stretch>
        </p:blipFill>
        <p:spPr bwMode="auto">
          <a:xfrm>
            <a:off x="-2" y="990600"/>
            <a:ext cx="9072000" cy="54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620712"/>
          </a:xfrm>
        </p:spPr>
        <p:txBody>
          <a:bodyPr/>
          <a:lstStyle/>
          <a:p>
            <a:r>
              <a:rPr lang="en-US" sz="2400" smtClean="0"/>
              <a:t>2.1-  </a:t>
            </a:r>
            <a:r>
              <a:rPr lang="en-US" sz="2800" b="1" smtClean="0"/>
              <a:t>Quá trình thiết kế CSDL</a:t>
            </a:r>
          </a:p>
        </p:txBody>
      </p:sp>
      <p:sp>
        <p:nvSpPr>
          <p:cNvPr id="40" name="Slide Number Placeholder 5"/>
          <p:cNvSpPr>
            <a:spLocks noGrp="1"/>
          </p:cNvSpPr>
          <p:nvPr>
            <p:ph type="sldNum" sz="quarter" idx="12"/>
          </p:nvPr>
        </p:nvSpPr>
        <p:spPr/>
        <p:txBody>
          <a:bodyPr/>
          <a:lstStyle/>
          <a:p>
            <a:pPr>
              <a:defRPr/>
            </a:pPr>
            <a:fld id="{9B34292A-9C64-4849-BF68-1764BADC2CB9}" type="slidenum">
              <a:rPr lang="en-US" altLang="en-US"/>
              <a:pPr>
                <a:defRPr/>
              </a:pPr>
              <a:t>4</a:t>
            </a:fld>
            <a:endParaRPr lang="en-US" altLang="en-US"/>
          </a:p>
        </p:txBody>
      </p:sp>
      <p:grpSp>
        <p:nvGrpSpPr>
          <p:cNvPr id="2" name="Group 61"/>
          <p:cNvGrpSpPr>
            <a:grpSpLocks/>
          </p:cNvGrpSpPr>
          <p:nvPr/>
        </p:nvGrpSpPr>
        <p:grpSpPr bwMode="auto">
          <a:xfrm>
            <a:off x="457200" y="4495800"/>
            <a:ext cx="8458200" cy="1981200"/>
            <a:chOff x="288" y="2784"/>
            <a:chExt cx="5328" cy="1296"/>
          </a:xfrm>
        </p:grpSpPr>
        <p:sp>
          <p:nvSpPr>
            <p:cNvPr id="6182" name="Rectangle 50"/>
            <p:cNvSpPr>
              <a:spLocks noChangeArrowheads="1"/>
            </p:cNvSpPr>
            <p:nvPr/>
          </p:nvSpPr>
          <p:spPr bwMode="auto">
            <a:xfrm>
              <a:off x="288" y="2784"/>
              <a:ext cx="5328" cy="1296"/>
            </a:xfrm>
            <a:prstGeom prst="rect">
              <a:avLst/>
            </a:prstGeom>
            <a:solidFill>
              <a:srgbClr val="FF3300">
                <a:alpha val="54901"/>
              </a:srgbClr>
            </a:solidFill>
            <a:ln w="12700" algn="ctr">
              <a:solidFill>
                <a:srgbClr val="FF99CC">
                  <a:alpha val="54901"/>
                </a:srgbClr>
              </a:solidFill>
              <a:miter lim="800000"/>
              <a:headEnd/>
              <a:tailEnd/>
            </a:ln>
          </p:spPr>
          <p:txBody>
            <a:bodyPr anchor="ctr">
              <a:spAutoFit/>
            </a:bodyPr>
            <a:lstStyle/>
            <a:p>
              <a:endParaRPr lang="vi-VN"/>
            </a:p>
          </p:txBody>
        </p:sp>
        <p:sp>
          <p:nvSpPr>
            <p:cNvPr id="6183" name="Text Box 58"/>
            <p:cNvSpPr txBox="1">
              <a:spLocks noChangeArrowheads="1"/>
            </p:cNvSpPr>
            <p:nvPr/>
          </p:nvSpPr>
          <p:spPr bwMode="auto">
            <a:xfrm>
              <a:off x="4608" y="2861"/>
              <a:ext cx="960" cy="419"/>
            </a:xfrm>
            <a:prstGeom prst="rect">
              <a:avLst/>
            </a:prstGeom>
            <a:noFill/>
            <a:ln w="12700" algn="ctr">
              <a:noFill/>
              <a:miter lim="800000"/>
              <a:headEnd/>
              <a:tailEnd/>
            </a:ln>
          </p:spPr>
          <p:txBody>
            <a:bodyPr>
              <a:spAutoFit/>
            </a:bodyPr>
            <a:lstStyle/>
            <a:p>
              <a:pPr algn="r"/>
              <a:r>
                <a:rPr lang="en-US"/>
                <a:t>Phụ thuộc HQT cụ thể</a:t>
              </a:r>
            </a:p>
          </p:txBody>
        </p:sp>
      </p:grpSp>
      <p:grpSp>
        <p:nvGrpSpPr>
          <p:cNvPr id="3" name="Group 60"/>
          <p:cNvGrpSpPr>
            <a:grpSpLocks/>
          </p:cNvGrpSpPr>
          <p:nvPr/>
        </p:nvGrpSpPr>
        <p:grpSpPr bwMode="auto">
          <a:xfrm>
            <a:off x="457200" y="990600"/>
            <a:ext cx="8458200" cy="3505200"/>
            <a:chOff x="288" y="624"/>
            <a:chExt cx="5328" cy="2160"/>
          </a:xfrm>
        </p:grpSpPr>
        <p:sp>
          <p:nvSpPr>
            <p:cNvPr id="6180" name="Rectangle 49"/>
            <p:cNvSpPr>
              <a:spLocks noChangeArrowheads="1"/>
            </p:cNvSpPr>
            <p:nvPr/>
          </p:nvSpPr>
          <p:spPr bwMode="auto">
            <a:xfrm>
              <a:off x="288" y="624"/>
              <a:ext cx="5328" cy="2160"/>
            </a:xfrm>
            <a:prstGeom prst="rect">
              <a:avLst/>
            </a:prstGeom>
            <a:solidFill>
              <a:srgbClr val="777777">
                <a:alpha val="54901"/>
              </a:srgbClr>
            </a:solidFill>
            <a:ln w="12700" algn="ctr">
              <a:solidFill>
                <a:srgbClr val="99CCFF">
                  <a:alpha val="54901"/>
                </a:srgbClr>
              </a:solidFill>
              <a:miter lim="800000"/>
              <a:headEnd/>
              <a:tailEnd/>
            </a:ln>
          </p:spPr>
          <p:txBody>
            <a:bodyPr anchor="ctr">
              <a:spAutoFit/>
            </a:bodyPr>
            <a:lstStyle/>
            <a:p>
              <a:endParaRPr lang="vi-VN"/>
            </a:p>
          </p:txBody>
        </p:sp>
        <p:sp>
          <p:nvSpPr>
            <p:cNvPr id="6181" name="Text Box 57"/>
            <p:cNvSpPr txBox="1">
              <a:spLocks noChangeArrowheads="1"/>
            </p:cNvSpPr>
            <p:nvPr/>
          </p:nvSpPr>
          <p:spPr bwMode="auto">
            <a:xfrm>
              <a:off x="4512" y="2505"/>
              <a:ext cx="1056" cy="226"/>
            </a:xfrm>
            <a:prstGeom prst="rect">
              <a:avLst/>
            </a:prstGeom>
            <a:noFill/>
            <a:ln w="12700" algn="ctr">
              <a:noFill/>
              <a:miter lim="800000"/>
              <a:headEnd/>
              <a:tailEnd/>
            </a:ln>
          </p:spPr>
          <p:txBody>
            <a:bodyPr>
              <a:spAutoFit/>
            </a:bodyPr>
            <a:lstStyle/>
            <a:p>
              <a:pPr algn="r"/>
              <a:r>
                <a:rPr lang="en-US"/>
                <a:t>Độc lập HQT</a:t>
              </a:r>
            </a:p>
          </p:txBody>
        </p:sp>
      </p:grpSp>
      <p:grpSp>
        <p:nvGrpSpPr>
          <p:cNvPr id="6151" name="Group 55"/>
          <p:cNvGrpSpPr>
            <a:grpSpLocks/>
          </p:cNvGrpSpPr>
          <p:nvPr/>
        </p:nvGrpSpPr>
        <p:grpSpPr bwMode="auto">
          <a:xfrm>
            <a:off x="762000" y="1066800"/>
            <a:ext cx="3200400" cy="5257800"/>
            <a:chOff x="48" y="672"/>
            <a:chExt cx="2016" cy="3312"/>
          </a:xfrm>
        </p:grpSpPr>
        <p:sp>
          <p:nvSpPr>
            <p:cNvPr id="6163" name="AutoShape 17"/>
            <p:cNvSpPr>
              <a:spLocks noChangeArrowheads="1"/>
            </p:cNvSpPr>
            <p:nvPr/>
          </p:nvSpPr>
          <p:spPr bwMode="auto">
            <a:xfrm>
              <a:off x="528" y="672"/>
              <a:ext cx="912" cy="480"/>
            </a:xfrm>
            <a:prstGeom prst="cloudCallout">
              <a:avLst>
                <a:gd name="adj1" fmla="val 45287"/>
                <a:gd name="adj2" fmla="val -15000"/>
              </a:avLst>
            </a:prstGeom>
            <a:solidFill>
              <a:srgbClr val="99CCFF"/>
            </a:solidFill>
            <a:ln w="12700">
              <a:noFill/>
              <a:round/>
              <a:headEnd/>
              <a:tailEnd/>
            </a:ln>
          </p:spPr>
          <p:txBody>
            <a:bodyPr anchor="ctr"/>
            <a:lstStyle/>
            <a:p>
              <a:r>
                <a:rPr lang="en-US"/>
                <a:t>Thế giới thực</a:t>
              </a:r>
            </a:p>
          </p:txBody>
        </p:sp>
        <p:sp>
          <p:nvSpPr>
            <p:cNvPr id="6164" name="Text Box 20"/>
            <p:cNvSpPr txBox="1">
              <a:spLocks noChangeArrowheads="1"/>
            </p:cNvSpPr>
            <p:nvPr/>
          </p:nvSpPr>
          <p:spPr bwMode="auto">
            <a:xfrm>
              <a:off x="336" y="1249"/>
              <a:ext cx="1344" cy="239"/>
            </a:xfrm>
            <a:prstGeom prst="rect">
              <a:avLst/>
            </a:prstGeom>
            <a:noFill/>
            <a:ln w="12700" algn="ctr">
              <a:solidFill>
                <a:schemeClr val="tx1"/>
              </a:solidFill>
              <a:miter lim="800000"/>
              <a:headEnd/>
              <a:tailEnd/>
            </a:ln>
          </p:spPr>
          <p:txBody>
            <a:bodyPr>
              <a:spAutoFit/>
            </a:bodyPr>
            <a:lstStyle/>
            <a:p>
              <a:r>
                <a:rPr lang="en-US"/>
                <a:t>Phân tích yêu </a:t>
              </a:r>
              <a:r>
                <a:rPr lang="en-US" smtClean="0"/>
                <a:t>cầu </a:t>
              </a:r>
              <a:endParaRPr lang="en-US"/>
            </a:p>
          </p:txBody>
        </p:sp>
        <p:sp>
          <p:nvSpPr>
            <p:cNvPr id="6165" name="Text Box 21"/>
            <p:cNvSpPr txBox="1">
              <a:spLocks noChangeArrowheads="1"/>
            </p:cNvSpPr>
            <p:nvPr/>
          </p:nvSpPr>
          <p:spPr bwMode="auto">
            <a:xfrm>
              <a:off x="288" y="1969"/>
              <a:ext cx="1488" cy="239"/>
            </a:xfrm>
            <a:prstGeom prst="rect">
              <a:avLst/>
            </a:prstGeom>
            <a:noFill/>
            <a:ln w="12700" algn="ctr">
              <a:solidFill>
                <a:schemeClr val="tx1"/>
              </a:solidFill>
              <a:miter lim="800000"/>
              <a:headEnd/>
              <a:tailEnd/>
            </a:ln>
          </p:spPr>
          <p:txBody>
            <a:bodyPr>
              <a:spAutoFit/>
            </a:bodyPr>
            <a:lstStyle/>
            <a:p>
              <a:r>
                <a:rPr lang="en-US"/>
                <a:t>TK quan niệm</a:t>
              </a:r>
            </a:p>
          </p:txBody>
        </p:sp>
        <p:sp>
          <p:nvSpPr>
            <p:cNvPr id="6166" name="Text Box 22"/>
            <p:cNvSpPr txBox="1">
              <a:spLocks noChangeArrowheads="1"/>
            </p:cNvSpPr>
            <p:nvPr/>
          </p:nvSpPr>
          <p:spPr bwMode="auto">
            <a:xfrm>
              <a:off x="48" y="2689"/>
              <a:ext cx="2016" cy="233"/>
            </a:xfrm>
            <a:prstGeom prst="rect">
              <a:avLst/>
            </a:prstGeom>
            <a:noFill/>
            <a:ln w="12700" algn="ctr">
              <a:solidFill>
                <a:schemeClr val="tx1"/>
              </a:solidFill>
              <a:miter lim="800000"/>
              <a:headEnd/>
              <a:tailEnd/>
            </a:ln>
          </p:spPr>
          <p:txBody>
            <a:bodyPr wrap="square">
              <a:spAutoFit/>
            </a:bodyPr>
            <a:lstStyle/>
            <a:p>
              <a:r>
                <a:rPr lang="en-US"/>
                <a:t>Thiết kế mức </a:t>
              </a:r>
              <a:r>
                <a:rPr lang="en-US" smtClean="0"/>
                <a:t>logic/ánh xạ</a:t>
              </a:r>
              <a:endParaRPr lang="en-US"/>
            </a:p>
          </p:txBody>
        </p:sp>
        <p:sp>
          <p:nvSpPr>
            <p:cNvPr id="6167" name="Text Box 23"/>
            <p:cNvSpPr txBox="1">
              <a:spLocks noChangeArrowheads="1"/>
            </p:cNvSpPr>
            <p:nvPr/>
          </p:nvSpPr>
          <p:spPr bwMode="auto">
            <a:xfrm>
              <a:off x="288" y="3408"/>
              <a:ext cx="1488" cy="239"/>
            </a:xfrm>
            <a:prstGeom prst="rect">
              <a:avLst/>
            </a:prstGeom>
            <a:noFill/>
            <a:ln w="12700" algn="ctr">
              <a:solidFill>
                <a:schemeClr val="tx1"/>
              </a:solidFill>
              <a:miter lim="800000"/>
              <a:headEnd/>
              <a:tailEnd/>
            </a:ln>
          </p:spPr>
          <p:txBody>
            <a:bodyPr>
              <a:spAutoFit/>
            </a:bodyPr>
            <a:lstStyle/>
            <a:p>
              <a:r>
                <a:rPr lang="en-US"/>
                <a:t>Thiết kế mức vật lý</a:t>
              </a:r>
            </a:p>
          </p:txBody>
        </p:sp>
        <p:sp>
          <p:nvSpPr>
            <p:cNvPr id="6168" name="Line 24"/>
            <p:cNvSpPr>
              <a:spLocks noChangeShapeType="1"/>
            </p:cNvSpPr>
            <p:nvPr/>
          </p:nvSpPr>
          <p:spPr bwMode="auto">
            <a:xfrm>
              <a:off x="1008" y="1104"/>
              <a:ext cx="0" cy="144"/>
            </a:xfrm>
            <a:prstGeom prst="line">
              <a:avLst/>
            </a:prstGeom>
            <a:noFill/>
            <a:ln w="12700">
              <a:solidFill>
                <a:schemeClr val="tx1"/>
              </a:solidFill>
              <a:round/>
              <a:headEnd/>
              <a:tailEnd type="triangle" w="med" len="med"/>
            </a:ln>
          </p:spPr>
          <p:txBody>
            <a:bodyPr anchor="ctr">
              <a:spAutoFit/>
            </a:bodyPr>
            <a:lstStyle/>
            <a:p>
              <a:endParaRPr lang="vi-VN"/>
            </a:p>
          </p:txBody>
        </p:sp>
        <p:sp>
          <p:nvSpPr>
            <p:cNvPr id="6169" name="Text Box 25"/>
            <p:cNvSpPr txBox="1">
              <a:spLocks noChangeArrowheads="1"/>
            </p:cNvSpPr>
            <p:nvPr/>
          </p:nvSpPr>
          <p:spPr bwMode="auto">
            <a:xfrm>
              <a:off x="336" y="1632"/>
              <a:ext cx="1344" cy="192"/>
            </a:xfrm>
            <a:prstGeom prst="rect">
              <a:avLst/>
            </a:prstGeom>
            <a:noFill/>
            <a:ln w="12700" algn="ctr">
              <a:noFill/>
              <a:miter lim="800000"/>
              <a:headEnd/>
              <a:tailEnd/>
            </a:ln>
          </p:spPr>
          <p:txBody>
            <a:bodyPr>
              <a:spAutoFit/>
            </a:bodyPr>
            <a:lstStyle/>
            <a:p>
              <a:r>
                <a:rPr lang="en-US" sz="1400">
                  <a:solidFill>
                    <a:srgbClr val="3E0DC9"/>
                  </a:solidFill>
                </a:rPr>
                <a:t>Các yêu cầu về dữ liệu</a:t>
              </a:r>
            </a:p>
          </p:txBody>
        </p:sp>
        <p:sp>
          <p:nvSpPr>
            <p:cNvPr id="6170" name="Line 26"/>
            <p:cNvSpPr>
              <a:spLocks noChangeShapeType="1"/>
            </p:cNvSpPr>
            <p:nvPr/>
          </p:nvSpPr>
          <p:spPr bwMode="auto">
            <a:xfrm>
              <a:off x="1008" y="1488"/>
              <a:ext cx="0" cy="144"/>
            </a:xfrm>
            <a:prstGeom prst="line">
              <a:avLst/>
            </a:prstGeom>
            <a:noFill/>
            <a:ln w="12700">
              <a:solidFill>
                <a:schemeClr val="tx1"/>
              </a:solidFill>
              <a:round/>
              <a:headEnd/>
              <a:tailEnd type="triangle" w="med" len="med"/>
            </a:ln>
          </p:spPr>
          <p:txBody>
            <a:bodyPr anchor="ctr">
              <a:spAutoFit/>
            </a:bodyPr>
            <a:lstStyle/>
            <a:p>
              <a:endParaRPr lang="vi-VN"/>
            </a:p>
          </p:txBody>
        </p:sp>
        <p:sp>
          <p:nvSpPr>
            <p:cNvPr id="6171" name="Line 27"/>
            <p:cNvSpPr>
              <a:spLocks noChangeShapeType="1"/>
            </p:cNvSpPr>
            <p:nvPr/>
          </p:nvSpPr>
          <p:spPr bwMode="auto">
            <a:xfrm>
              <a:off x="1008" y="1824"/>
              <a:ext cx="0" cy="144"/>
            </a:xfrm>
            <a:prstGeom prst="line">
              <a:avLst/>
            </a:prstGeom>
            <a:noFill/>
            <a:ln w="12700">
              <a:solidFill>
                <a:schemeClr val="tx1"/>
              </a:solidFill>
              <a:round/>
              <a:headEnd/>
              <a:tailEnd type="triangle" w="med" len="med"/>
            </a:ln>
          </p:spPr>
          <p:txBody>
            <a:bodyPr anchor="ctr">
              <a:spAutoFit/>
            </a:bodyPr>
            <a:lstStyle/>
            <a:p>
              <a:endParaRPr lang="vi-VN"/>
            </a:p>
          </p:txBody>
        </p:sp>
        <p:sp>
          <p:nvSpPr>
            <p:cNvPr id="6172" name="Text Box 28"/>
            <p:cNvSpPr txBox="1">
              <a:spLocks noChangeArrowheads="1"/>
            </p:cNvSpPr>
            <p:nvPr/>
          </p:nvSpPr>
          <p:spPr bwMode="auto">
            <a:xfrm>
              <a:off x="336" y="2352"/>
              <a:ext cx="1344" cy="192"/>
            </a:xfrm>
            <a:prstGeom prst="rect">
              <a:avLst/>
            </a:prstGeom>
            <a:noFill/>
            <a:ln w="12700" algn="ctr">
              <a:noFill/>
              <a:miter lim="800000"/>
              <a:headEnd/>
              <a:tailEnd/>
            </a:ln>
          </p:spPr>
          <p:txBody>
            <a:bodyPr>
              <a:spAutoFit/>
            </a:bodyPr>
            <a:lstStyle/>
            <a:p>
              <a:r>
                <a:rPr lang="en-US" sz="1400">
                  <a:solidFill>
                    <a:srgbClr val="3E0DC9"/>
                  </a:solidFill>
                </a:rPr>
                <a:t>Lược đồ quan niệm</a:t>
              </a:r>
            </a:p>
          </p:txBody>
        </p:sp>
        <p:sp>
          <p:nvSpPr>
            <p:cNvPr id="6173" name="Line 29"/>
            <p:cNvSpPr>
              <a:spLocks noChangeShapeType="1"/>
            </p:cNvSpPr>
            <p:nvPr/>
          </p:nvSpPr>
          <p:spPr bwMode="auto">
            <a:xfrm>
              <a:off x="1008" y="2208"/>
              <a:ext cx="0" cy="144"/>
            </a:xfrm>
            <a:prstGeom prst="line">
              <a:avLst/>
            </a:prstGeom>
            <a:noFill/>
            <a:ln w="12700">
              <a:solidFill>
                <a:schemeClr val="tx1"/>
              </a:solidFill>
              <a:round/>
              <a:headEnd/>
              <a:tailEnd type="triangle" w="med" len="med"/>
            </a:ln>
          </p:spPr>
          <p:txBody>
            <a:bodyPr anchor="ctr">
              <a:spAutoFit/>
            </a:bodyPr>
            <a:lstStyle/>
            <a:p>
              <a:endParaRPr lang="vi-VN"/>
            </a:p>
          </p:txBody>
        </p:sp>
        <p:sp>
          <p:nvSpPr>
            <p:cNvPr id="6174" name="Line 30"/>
            <p:cNvSpPr>
              <a:spLocks noChangeShapeType="1"/>
            </p:cNvSpPr>
            <p:nvPr/>
          </p:nvSpPr>
          <p:spPr bwMode="auto">
            <a:xfrm>
              <a:off x="1008" y="2544"/>
              <a:ext cx="0" cy="144"/>
            </a:xfrm>
            <a:prstGeom prst="line">
              <a:avLst/>
            </a:prstGeom>
            <a:noFill/>
            <a:ln w="12700">
              <a:solidFill>
                <a:schemeClr val="tx1"/>
              </a:solidFill>
              <a:round/>
              <a:headEnd/>
              <a:tailEnd type="triangle" w="med" len="med"/>
            </a:ln>
          </p:spPr>
          <p:txBody>
            <a:bodyPr anchor="ctr">
              <a:spAutoFit/>
            </a:bodyPr>
            <a:lstStyle/>
            <a:p>
              <a:endParaRPr lang="vi-VN"/>
            </a:p>
          </p:txBody>
        </p:sp>
        <p:sp>
          <p:nvSpPr>
            <p:cNvPr id="6175" name="Line 31"/>
            <p:cNvSpPr>
              <a:spLocks noChangeShapeType="1"/>
            </p:cNvSpPr>
            <p:nvPr/>
          </p:nvSpPr>
          <p:spPr bwMode="auto">
            <a:xfrm>
              <a:off x="1008" y="2928"/>
              <a:ext cx="0" cy="144"/>
            </a:xfrm>
            <a:prstGeom prst="line">
              <a:avLst/>
            </a:prstGeom>
            <a:noFill/>
            <a:ln w="12700">
              <a:solidFill>
                <a:schemeClr val="tx1"/>
              </a:solidFill>
              <a:round/>
              <a:headEnd/>
              <a:tailEnd type="triangle" w="med" len="med"/>
            </a:ln>
          </p:spPr>
          <p:txBody>
            <a:bodyPr anchor="ctr">
              <a:spAutoFit/>
            </a:bodyPr>
            <a:lstStyle/>
            <a:p>
              <a:endParaRPr lang="vi-VN"/>
            </a:p>
          </p:txBody>
        </p:sp>
        <p:sp>
          <p:nvSpPr>
            <p:cNvPr id="6176" name="Line 32"/>
            <p:cNvSpPr>
              <a:spLocks noChangeShapeType="1"/>
            </p:cNvSpPr>
            <p:nvPr/>
          </p:nvSpPr>
          <p:spPr bwMode="auto">
            <a:xfrm>
              <a:off x="1008" y="3264"/>
              <a:ext cx="0" cy="144"/>
            </a:xfrm>
            <a:prstGeom prst="line">
              <a:avLst/>
            </a:prstGeom>
            <a:noFill/>
            <a:ln w="12700">
              <a:solidFill>
                <a:schemeClr val="tx1"/>
              </a:solidFill>
              <a:round/>
              <a:headEnd/>
              <a:tailEnd type="triangle" w="med" len="med"/>
            </a:ln>
          </p:spPr>
          <p:txBody>
            <a:bodyPr anchor="ctr">
              <a:spAutoFit/>
            </a:bodyPr>
            <a:lstStyle/>
            <a:p>
              <a:endParaRPr lang="vi-VN"/>
            </a:p>
          </p:txBody>
        </p:sp>
        <p:sp>
          <p:nvSpPr>
            <p:cNvPr id="6177" name="Text Box 33"/>
            <p:cNvSpPr txBox="1">
              <a:spLocks noChangeArrowheads="1"/>
            </p:cNvSpPr>
            <p:nvPr/>
          </p:nvSpPr>
          <p:spPr bwMode="auto">
            <a:xfrm>
              <a:off x="336" y="3072"/>
              <a:ext cx="1344" cy="192"/>
            </a:xfrm>
            <a:prstGeom prst="rect">
              <a:avLst/>
            </a:prstGeom>
            <a:noFill/>
            <a:ln w="12700" algn="ctr">
              <a:noFill/>
              <a:miter lim="800000"/>
              <a:headEnd/>
              <a:tailEnd/>
            </a:ln>
          </p:spPr>
          <p:txBody>
            <a:bodyPr>
              <a:spAutoFit/>
            </a:bodyPr>
            <a:lstStyle/>
            <a:p>
              <a:r>
                <a:rPr lang="en-US" sz="1400">
                  <a:solidFill>
                    <a:srgbClr val="3E0DC9"/>
                  </a:solidFill>
                </a:rPr>
                <a:t>Lược đồ logic</a:t>
              </a:r>
            </a:p>
          </p:txBody>
        </p:sp>
        <p:sp>
          <p:nvSpPr>
            <p:cNvPr id="6178" name="Text Box 34"/>
            <p:cNvSpPr txBox="1">
              <a:spLocks noChangeArrowheads="1"/>
            </p:cNvSpPr>
            <p:nvPr/>
          </p:nvSpPr>
          <p:spPr bwMode="auto">
            <a:xfrm>
              <a:off x="336" y="3792"/>
              <a:ext cx="1344" cy="192"/>
            </a:xfrm>
            <a:prstGeom prst="rect">
              <a:avLst/>
            </a:prstGeom>
            <a:noFill/>
            <a:ln w="12700" algn="ctr">
              <a:noFill/>
              <a:miter lim="800000"/>
              <a:headEnd/>
              <a:tailEnd/>
            </a:ln>
          </p:spPr>
          <p:txBody>
            <a:bodyPr>
              <a:spAutoFit/>
            </a:bodyPr>
            <a:lstStyle/>
            <a:p>
              <a:r>
                <a:rPr lang="en-US" sz="1400">
                  <a:solidFill>
                    <a:srgbClr val="3E0DC9"/>
                  </a:solidFill>
                </a:rPr>
                <a:t>Lược đồ trong</a:t>
              </a:r>
            </a:p>
          </p:txBody>
        </p:sp>
        <p:sp>
          <p:nvSpPr>
            <p:cNvPr id="6179" name="Line 35"/>
            <p:cNvSpPr>
              <a:spLocks noChangeShapeType="1"/>
            </p:cNvSpPr>
            <p:nvPr/>
          </p:nvSpPr>
          <p:spPr bwMode="auto">
            <a:xfrm>
              <a:off x="1008" y="3648"/>
              <a:ext cx="0" cy="144"/>
            </a:xfrm>
            <a:prstGeom prst="line">
              <a:avLst/>
            </a:prstGeom>
            <a:noFill/>
            <a:ln w="12700">
              <a:solidFill>
                <a:schemeClr val="tx1"/>
              </a:solidFill>
              <a:round/>
              <a:headEnd/>
              <a:tailEnd type="triangle" w="med" len="med"/>
            </a:ln>
          </p:spPr>
          <p:txBody>
            <a:bodyPr anchor="ctr">
              <a:spAutoFit/>
            </a:bodyPr>
            <a:lstStyle/>
            <a:p>
              <a:endParaRPr lang="vi-VN"/>
            </a:p>
          </p:txBody>
        </p:sp>
      </p:grpSp>
      <p:sp>
        <p:nvSpPr>
          <p:cNvPr id="6152" name="Text Box 37"/>
          <p:cNvSpPr txBox="1">
            <a:spLocks noChangeArrowheads="1"/>
          </p:cNvSpPr>
          <p:nvPr/>
        </p:nvSpPr>
        <p:spPr bwMode="auto">
          <a:xfrm>
            <a:off x="4572000" y="5638800"/>
            <a:ext cx="2590800" cy="369332"/>
          </a:xfrm>
          <a:prstGeom prst="rect">
            <a:avLst/>
          </a:prstGeom>
          <a:noFill/>
          <a:ln w="12700" algn="ctr">
            <a:solidFill>
              <a:schemeClr val="tx1"/>
            </a:solidFill>
            <a:miter lim="800000"/>
            <a:headEnd/>
            <a:tailEnd/>
          </a:ln>
        </p:spPr>
        <p:txBody>
          <a:bodyPr>
            <a:spAutoFit/>
          </a:bodyPr>
          <a:lstStyle/>
          <a:p>
            <a:r>
              <a:rPr lang="en-US" smtClean="0"/>
              <a:t>Cài đặt giao tác</a:t>
            </a:r>
            <a:endParaRPr lang="en-US"/>
          </a:p>
        </p:txBody>
      </p:sp>
      <p:sp>
        <p:nvSpPr>
          <p:cNvPr id="6153" name="Text Box 38"/>
          <p:cNvSpPr txBox="1">
            <a:spLocks noChangeArrowheads="1"/>
          </p:cNvSpPr>
          <p:nvPr/>
        </p:nvSpPr>
        <p:spPr bwMode="auto">
          <a:xfrm>
            <a:off x="4572000" y="4677802"/>
            <a:ext cx="2590800" cy="654050"/>
          </a:xfrm>
          <a:prstGeom prst="rect">
            <a:avLst/>
          </a:prstGeom>
          <a:noFill/>
          <a:ln w="12700" algn="ctr">
            <a:solidFill>
              <a:schemeClr val="tx1"/>
            </a:solidFill>
            <a:miter lim="800000"/>
            <a:headEnd/>
            <a:tailEnd/>
          </a:ln>
        </p:spPr>
        <p:txBody>
          <a:bodyPr>
            <a:spAutoFit/>
          </a:bodyPr>
          <a:lstStyle/>
          <a:p>
            <a:r>
              <a:rPr lang="en-US"/>
              <a:t>Thiết kế </a:t>
            </a:r>
            <a:br>
              <a:rPr lang="en-US"/>
            </a:br>
            <a:r>
              <a:rPr lang="en-US"/>
              <a:t>chương trình ứng dụng</a:t>
            </a:r>
          </a:p>
        </p:txBody>
      </p:sp>
      <p:sp>
        <p:nvSpPr>
          <p:cNvPr id="6154" name="Text Box 39"/>
          <p:cNvSpPr txBox="1">
            <a:spLocks noChangeArrowheads="1"/>
          </p:cNvSpPr>
          <p:nvPr/>
        </p:nvSpPr>
        <p:spPr bwMode="auto">
          <a:xfrm>
            <a:off x="4495800" y="2744788"/>
            <a:ext cx="2590800" cy="379412"/>
          </a:xfrm>
          <a:prstGeom prst="rect">
            <a:avLst/>
          </a:prstGeom>
          <a:noFill/>
          <a:ln w="12700" algn="ctr">
            <a:solidFill>
              <a:schemeClr val="tx1"/>
            </a:solidFill>
            <a:miter lim="800000"/>
            <a:headEnd/>
            <a:tailEnd/>
          </a:ln>
        </p:spPr>
        <p:txBody>
          <a:bodyPr>
            <a:spAutoFit/>
          </a:bodyPr>
          <a:lstStyle/>
          <a:p>
            <a:r>
              <a:rPr lang="en-US"/>
              <a:t>Phân tích chức năng</a:t>
            </a:r>
          </a:p>
        </p:txBody>
      </p:sp>
      <p:sp>
        <p:nvSpPr>
          <p:cNvPr id="6155" name="Text Box 40"/>
          <p:cNvSpPr txBox="1">
            <a:spLocks noChangeArrowheads="1"/>
          </p:cNvSpPr>
          <p:nvPr/>
        </p:nvSpPr>
        <p:spPr bwMode="auto">
          <a:xfrm>
            <a:off x="4572000" y="2057400"/>
            <a:ext cx="2438400" cy="304800"/>
          </a:xfrm>
          <a:prstGeom prst="rect">
            <a:avLst/>
          </a:prstGeom>
          <a:noFill/>
          <a:ln w="12700" algn="ctr">
            <a:noFill/>
            <a:miter lim="800000"/>
            <a:headEnd/>
            <a:tailEnd/>
          </a:ln>
        </p:spPr>
        <p:txBody>
          <a:bodyPr>
            <a:spAutoFit/>
          </a:bodyPr>
          <a:lstStyle/>
          <a:p>
            <a:r>
              <a:rPr lang="en-US" sz="1400">
                <a:solidFill>
                  <a:srgbClr val="3E0DC9"/>
                </a:solidFill>
              </a:rPr>
              <a:t>Các yêu cầu về chức năng</a:t>
            </a:r>
          </a:p>
        </p:txBody>
      </p:sp>
      <p:sp>
        <p:nvSpPr>
          <p:cNvPr id="6156" name="Text Box 41"/>
          <p:cNvSpPr txBox="1">
            <a:spLocks noChangeArrowheads="1"/>
          </p:cNvSpPr>
          <p:nvPr/>
        </p:nvSpPr>
        <p:spPr bwMode="auto">
          <a:xfrm>
            <a:off x="4572000" y="3505200"/>
            <a:ext cx="2438400" cy="304800"/>
          </a:xfrm>
          <a:prstGeom prst="rect">
            <a:avLst/>
          </a:prstGeom>
          <a:noFill/>
          <a:ln w="12700" algn="ctr">
            <a:noFill/>
            <a:miter lim="800000"/>
            <a:headEnd/>
            <a:tailEnd/>
          </a:ln>
        </p:spPr>
        <p:txBody>
          <a:bodyPr>
            <a:spAutoFit/>
          </a:bodyPr>
          <a:lstStyle/>
          <a:p>
            <a:r>
              <a:rPr lang="en-US" sz="1400">
                <a:solidFill>
                  <a:srgbClr val="3E0DC9"/>
                </a:solidFill>
              </a:rPr>
              <a:t>Các đặc tả chức năng</a:t>
            </a:r>
          </a:p>
        </p:txBody>
      </p:sp>
      <p:sp>
        <p:nvSpPr>
          <p:cNvPr id="6158" name="Line 43"/>
          <p:cNvSpPr>
            <a:spLocks noChangeShapeType="1"/>
          </p:cNvSpPr>
          <p:nvPr/>
        </p:nvSpPr>
        <p:spPr bwMode="auto">
          <a:xfrm>
            <a:off x="5791200" y="2362200"/>
            <a:ext cx="0" cy="381000"/>
          </a:xfrm>
          <a:prstGeom prst="line">
            <a:avLst/>
          </a:prstGeom>
          <a:noFill/>
          <a:ln w="12700">
            <a:solidFill>
              <a:schemeClr val="tx1"/>
            </a:solidFill>
            <a:round/>
            <a:headEnd/>
            <a:tailEnd type="triangle" w="med" len="med"/>
          </a:ln>
        </p:spPr>
        <p:txBody>
          <a:bodyPr anchor="ctr">
            <a:spAutoFit/>
          </a:bodyPr>
          <a:lstStyle/>
          <a:p>
            <a:endParaRPr lang="vi-VN"/>
          </a:p>
        </p:txBody>
      </p:sp>
      <p:sp>
        <p:nvSpPr>
          <p:cNvPr id="6159" name="Line 44"/>
          <p:cNvSpPr>
            <a:spLocks noChangeShapeType="1"/>
          </p:cNvSpPr>
          <p:nvPr/>
        </p:nvSpPr>
        <p:spPr bwMode="auto">
          <a:xfrm>
            <a:off x="5791200" y="3124200"/>
            <a:ext cx="0" cy="381000"/>
          </a:xfrm>
          <a:prstGeom prst="line">
            <a:avLst/>
          </a:prstGeom>
          <a:noFill/>
          <a:ln w="12700">
            <a:solidFill>
              <a:schemeClr val="tx1"/>
            </a:solidFill>
            <a:round/>
            <a:headEnd/>
            <a:tailEnd type="triangle" w="med" len="med"/>
          </a:ln>
        </p:spPr>
        <p:txBody>
          <a:bodyPr anchor="ctr">
            <a:spAutoFit/>
          </a:bodyPr>
          <a:lstStyle/>
          <a:p>
            <a:endParaRPr lang="vi-VN"/>
          </a:p>
        </p:txBody>
      </p:sp>
      <p:sp>
        <p:nvSpPr>
          <p:cNvPr id="6162" name="Line 48"/>
          <p:cNvSpPr>
            <a:spLocks noChangeShapeType="1"/>
          </p:cNvSpPr>
          <p:nvPr/>
        </p:nvSpPr>
        <p:spPr bwMode="auto">
          <a:xfrm flipH="1">
            <a:off x="3505200" y="3810000"/>
            <a:ext cx="2286000" cy="1600200"/>
          </a:xfrm>
          <a:prstGeom prst="line">
            <a:avLst/>
          </a:prstGeom>
          <a:noFill/>
          <a:ln w="12700">
            <a:solidFill>
              <a:schemeClr val="tx1"/>
            </a:solidFill>
            <a:round/>
            <a:headEnd/>
            <a:tailEnd type="triangle" w="med" len="med"/>
          </a:ln>
        </p:spPr>
        <p:txBody>
          <a:bodyPr anchor="ctr">
            <a:spAutoFit/>
          </a:bodyPr>
          <a:lstStyle/>
          <a:p>
            <a:endParaRPr lang="vi-VN"/>
          </a:p>
        </p:txBody>
      </p:sp>
      <p:sp>
        <p:nvSpPr>
          <p:cNvPr id="41" name="TextBox 40"/>
          <p:cNvSpPr txBox="1"/>
          <p:nvPr/>
        </p:nvSpPr>
        <p:spPr>
          <a:xfrm>
            <a:off x="4214610" y="6220494"/>
            <a:ext cx="3124200" cy="307777"/>
          </a:xfrm>
          <a:prstGeom prst="rect">
            <a:avLst/>
          </a:prstGeom>
          <a:noFill/>
        </p:spPr>
        <p:txBody>
          <a:bodyPr wrap="square" rtlCol="0">
            <a:spAutoFit/>
          </a:bodyPr>
          <a:lstStyle/>
          <a:p>
            <a:r>
              <a:rPr lang="en-US" sz="1400" smtClean="0">
                <a:solidFill>
                  <a:srgbClr val="3E0DC9"/>
                </a:solidFill>
              </a:rPr>
              <a:t>Chương trình ứng dụng</a:t>
            </a:r>
            <a:endParaRPr lang="vi-VN" sz="1400">
              <a:solidFill>
                <a:srgbClr val="3E0DC9"/>
              </a:solidFill>
            </a:endParaRPr>
          </a:p>
        </p:txBody>
      </p:sp>
      <p:cxnSp>
        <p:nvCxnSpPr>
          <p:cNvPr id="43" name="Straight Arrow Connector 42"/>
          <p:cNvCxnSpPr>
            <a:stCxn id="6162" idx="0"/>
          </p:cNvCxnSpPr>
          <p:nvPr/>
        </p:nvCxnSpPr>
        <p:spPr>
          <a:xfrm rot="5400000">
            <a:off x="5372100" y="4229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5636652" y="5485326"/>
            <a:ext cx="3069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Line 35"/>
          <p:cNvSpPr>
            <a:spLocks noChangeShapeType="1"/>
          </p:cNvSpPr>
          <p:nvPr/>
        </p:nvSpPr>
        <p:spPr bwMode="auto">
          <a:xfrm>
            <a:off x="5791200" y="6019800"/>
            <a:ext cx="0" cy="228600"/>
          </a:xfrm>
          <a:prstGeom prst="line">
            <a:avLst/>
          </a:prstGeom>
          <a:noFill/>
          <a:ln w="12700">
            <a:solidFill>
              <a:schemeClr val="tx1"/>
            </a:solidFill>
            <a:round/>
            <a:headEnd/>
            <a:tailEnd type="triangle" w="med" len="med"/>
          </a:ln>
        </p:spPr>
        <p:txBody>
          <a:bodyPr anchor="ctr">
            <a:spAutoFit/>
          </a:bodyPr>
          <a:lstStyle/>
          <a:p>
            <a:endParaRPr lang="vi-VN"/>
          </a:p>
        </p:txBody>
      </p:sp>
      <p:cxnSp>
        <p:nvCxnSpPr>
          <p:cNvPr id="50" name="Straight Arrow Connector 49"/>
          <p:cNvCxnSpPr/>
          <p:nvPr/>
        </p:nvCxnSpPr>
        <p:spPr>
          <a:xfrm>
            <a:off x="3352800" y="2171163"/>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6153" idx="1"/>
          </p:cNvCxnSpPr>
          <p:nvPr/>
        </p:nvCxnSpPr>
        <p:spPr>
          <a:xfrm flipV="1">
            <a:off x="2971800" y="5004827"/>
            <a:ext cx="1600200" cy="24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895600" y="58674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Date Placeholder 45"/>
          <p:cNvSpPr>
            <a:spLocks noGrp="1"/>
          </p:cNvSpPr>
          <p:nvPr>
            <p:ph type="dt" sz="half" idx="10"/>
          </p:nvPr>
        </p:nvSpPr>
        <p:spPr/>
        <p:txBody>
          <a:bodyPr/>
          <a:lstStyle/>
          <a:p>
            <a:pPr>
              <a:defRPr/>
            </a:pPr>
            <a:fld id="{D872BEB5-B65E-4C31-9762-D3366F7D7A5B}" type="datetime12">
              <a:rPr lang="vi-VN" altLang="en-US" smtClean="0"/>
              <a:pPr>
                <a:defRPr/>
              </a:pPr>
              <a:t>10:19</a:t>
            </a:fld>
            <a:endParaRPr lang="en-US" altLang="en-US"/>
          </a:p>
        </p:txBody>
      </p:sp>
      <p:sp>
        <p:nvSpPr>
          <p:cNvPr id="47" name="Footer Placeholder 46"/>
          <p:cNvSpPr>
            <a:spLocks noGrp="1"/>
          </p:cNvSpPr>
          <p:nvPr>
            <p:ph type="ftr" sz="quarter" idx="11"/>
          </p:nvPr>
        </p:nvSpPr>
        <p:spPr/>
        <p:txBody>
          <a:bodyPr/>
          <a:lstStyle/>
          <a:p>
            <a:pPr>
              <a:defRPr/>
            </a:pPr>
            <a:r>
              <a:rPr lang="en-US" altLang="en-US" smtClean="0"/>
              <a:t>Khoa CNTT</a:t>
            </a:r>
            <a:endParaRPr lang="en-US" altLang="en-US"/>
          </a:p>
        </p:txBody>
      </p:sp>
      <p:pic>
        <p:nvPicPr>
          <p:cNvPr id="51" name="Picture 3"/>
          <p:cNvPicPr>
            <a:picLocks noChangeAspect="1" noChangeArrowheads="1"/>
          </p:cNvPicPr>
          <p:nvPr/>
        </p:nvPicPr>
        <p:blipFill>
          <a:blip r:embed="rId3" cstate="print"/>
          <a:srcRect/>
          <a:stretch>
            <a:fillRect/>
          </a:stretch>
        </p:blipFill>
        <p:spPr bwMode="auto">
          <a:xfrm>
            <a:off x="0" y="8382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81000"/>
            <a:ext cx="8229600" cy="533400"/>
          </a:xfrm>
        </p:spPr>
        <p:txBody>
          <a:bodyPr/>
          <a:lstStyle/>
          <a:p>
            <a:r>
              <a:rPr lang="en-US" sz="3200" smtClean="0"/>
              <a:t>Ví dụ </a:t>
            </a:r>
          </a:p>
        </p:txBody>
      </p:sp>
      <p:sp>
        <p:nvSpPr>
          <p:cNvPr id="66" name="Slide Number Placeholder 5"/>
          <p:cNvSpPr>
            <a:spLocks noGrp="1"/>
          </p:cNvSpPr>
          <p:nvPr>
            <p:ph type="sldNum" sz="quarter" idx="12"/>
          </p:nvPr>
        </p:nvSpPr>
        <p:spPr/>
        <p:txBody>
          <a:bodyPr/>
          <a:lstStyle/>
          <a:p>
            <a:pPr>
              <a:defRPr/>
            </a:pPr>
            <a:fld id="{9740D850-01CF-47BB-AC2E-DC7904BF219A}" type="slidenum">
              <a:rPr lang="en-US" altLang="en-US"/>
              <a:pPr>
                <a:defRPr/>
              </a:pPr>
              <a:t>40</a:t>
            </a:fld>
            <a:endParaRPr lang="en-US" altLang="en-US"/>
          </a:p>
        </p:txBody>
      </p:sp>
      <p:sp>
        <p:nvSpPr>
          <p:cNvPr id="38917" name="Line 5"/>
          <p:cNvSpPr>
            <a:spLocks noChangeShapeType="1"/>
          </p:cNvSpPr>
          <p:nvPr/>
        </p:nvSpPr>
        <p:spPr bwMode="auto">
          <a:xfrm>
            <a:off x="2109788" y="2314575"/>
            <a:ext cx="520700" cy="506413"/>
          </a:xfrm>
          <a:prstGeom prst="line">
            <a:avLst/>
          </a:prstGeom>
          <a:noFill/>
          <a:ln w="9525">
            <a:solidFill>
              <a:srgbClr val="000000"/>
            </a:solidFill>
            <a:round/>
            <a:headEnd/>
            <a:tailEnd/>
          </a:ln>
        </p:spPr>
        <p:txBody>
          <a:bodyPr/>
          <a:lstStyle/>
          <a:p>
            <a:endParaRPr lang="vi-VN"/>
          </a:p>
        </p:txBody>
      </p:sp>
      <p:sp>
        <p:nvSpPr>
          <p:cNvPr id="38918" name="Rectangle 6"/>
          <p:cNvSpPr>
            <a:spLocks noChangeArrowheads="1"/>
          </p:cNvSpPr>
          <p:nvPr/>
        </p:nvSpPr>
        <p:spPr bwMode="auto">
          <a:xfrm>
            <a:off x="2498725" y="2820988"/>
            <a:ext cx="1565275" cy="407987"/>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rPr>
              <a:t>NHÂNVIÊN</a:t>
            </a:r>
            <a:endParaRPr lang="en-US"/>
          </a:p>
        </p:txBody>
      </p:sp>
      <p:sp>
        <p:nvSpPr>
          <p:cNvPr id="38919" name="Rectangle 7"/>
          <p:cNvSpPr>
            <a:spLocks noChangeArrowheads="1"/>
          </p:cNvSpPr>
          <p:nvPr/>
        </p:nvSpPr>
        <p:spPr bwMode="auto">
          <a:xfrm>
            <a:off x="6669088" y="2820988"/>
            <a:ext cx="1171575" cy="407987"/>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cs typeface="Times New Roman" pitchFamily="18" charset="0"/>
              </a:rPr>
              <a:t>ĐƠNVỊ</a:t>
            </a:r>
            <a:endParaRPr lang="en-US">
              <a:ea typeface="Batang" pitchFamily="18" charset="-127"/>
              <a:cs typeface="Times New Roman" pitchFamily="18" charset="0"/>
            </a:endParaRPr>
          </a:p>
        </p:txBody>
      </p:sp>
      <p:sp>
        <p:nvSpPr>
          <p:cNvPr id="38920" name="Rectangle 8"/>
          <p:cNvSpPr>
            <a:spLocks noChangeArrowheads="1"/>
          </p:cNvSpPr>
          <p:nvPr/>
        </p:nvSpPr>
        <p:spPr bwMode="auto">
          <a:xfrm>
            <a:off x="1435100" y="5256213"/>
            <a:ext cx="1563688" cy="406400"/>
          </a:xfrm>
          <a:prstGeom prst="rect">
            <a:avLst/>
          </a:prstGeom>
          <a:solidFill>
            <a:srgbClr val="FFFFFF"/>
          </a:solidFill>
          <a:ln w="38100" cmpd="dbl">
            <a:solidFill>
              <a:srgbClr val="000000"/>
            </a:solidFill>
            <a:miter lim="800000"/>
            <a:headEnd/>
            <a:tailEnd/>
          </a:ln>
        </p:spPr>
        <p:txBody>
          <a:bodyPr/>
          <a:lstStyle/>
          <a:p>
            <a:r>
              <a:rPr lang="en-US" altLang="ko-KR" sz="1200">
                <a:latin typeface="Times New Roman" pitchFamily="18" charset="0"/>
                <a:ea typeface="Batang" pitchFamily="18" charset="-127"/>
              </a:rPr>
              <a:t>CON</a:t>
            </a:r>
            <a:endParaRPr lang="en-US"/>
          </a:p>
        </p:txBody>
      </p:sp>
      <p:sp>
        <p:nvSpPr>
          <p:cNvPr id="38921" name="Rectangle 9"/>
          <p:cNvSpPr>
            <a:spLocks noChangeArrowheads="1"/>
          </p:cNvSpPr>
          <p:nvPr/>
        </p:nvSpPr>
        <p:spPr bwMode="auto">
          <a:xfrm>
            <a:off x="6654800" y="5168900"/>
            <a:ext cx="1303338" cy="407988"/>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rPr>
              <a:t>DỰÁN</a:t>
            </a:r>
            <a:endParaRPr lang="en-US"/>
          </a:p>
        </p:txBody>
      </p:sp>
      <p:sp>
        <p:nvSpPr>
          <p:cNvPr id="38928" name="Line 16"/>
          <p:cNvSpPr>
            <a:spLocks noChangeShapeType="1"/>
          </p:cNvSpPr>
          <p:nvPr/>
        </p:nvSpPr>
        <p:spPr bwMode="auto">
          <a:xfrm>
            <a:off x="3281363" y="2820988"/>
            <a:ext cx="0" cy="0"/>
          </a:xfrm>
          <a:prstGeom prst="line">
            <a:avLst/>
          </a:prstGeom>
          <a:noFill/>
          <a:ln w="9525">
            <a:solidFill>
              <a:srgbClr val="000000"/>
            </a:solidFill>
            <a:round/>
            <a:headEnd/>
            <a:tailEnd/>
          </a:ln>
        </p:spPr>
        <p:txBody>
          <a:bodyPr/>
          <a:lstStyle/>
          <a:p>
            <a:endParaRPr lang="vi-VN"/>
          </a:p>
        </p:txBody>
      </p:sp>
      <p:sp>
        <p:nvSpPr>
          <p:cNvPr id="38941" name="Oval 29"/>
          <p:cNvSpPr>
            <a:spLocks noChangeArrowheads="1"/>
          </p:cNvSpPr>
          <p:nvPr/>
        </p:nvSpPr>
        <p:spPr bwMode="auto">
          <a:xfrm>
            <a:off x="6316663" y="2009775"/>
            <a:ext cx="642937" cy="406400"/>
          </a:xfrm>
          <a:prstGeom prst="ellipse">
            <a:avLst/>
          </a:prstGeom>
          <a:solidFill>
            <a:srgbClr val="FFFFFF"/>
          </a:solidFill>
          <a:ln w="9525">
            <a:solidFill>
              <a:srgbClr val="000000"/>
            </a:solidFill>
            <a:round/>
            <a:headEnd/>
            <a:tailEnd/>
          </a:ln>
        </p:spPr>
        <p:txBody>
          <a:bodyPr lIns="0" rIns="0"/>
          <a:lstStyle/>
          <a:p>
            <a:r>
              <a:rPr lang="en-US" altLang="ko-KR" sz="1100" u="sng">
                <a:latin typeface="Times New Roman" pitchFamily="18" charset="0"/>
                <a:ea typeface="Batang" pitchFamily="18" charset="-127"/>
              </a:rPr>
              <a:t>Mãsố</a:t>
            </a:r>
            <a:endParaRPr lang="en-US"/>
          </a:p>
        </p:txBody>
      </p:sp>
      <p:sp>
        <p:nvSpPr>
          <p:cNvPr id="38942" name="Oval 30"/>
          <p:cNvSpPr>
            <a:spLocks noChangeArrowheads="1"/>
          </p:cNvSpPr>
          <p:nvPr/>
        </p:nvSpPr>
        <p:spPr bwMode="auto">
          <a:xfrm>
            <a:off x="7010400" y="2008188"/>
            <a:ext cx="650875" cy="306387"/>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r>
              <a:rPr lang="en-US" altLang="ko-KR" sz="1100" u="sng">
                <a:latin typeface="Times New Roman" pitchFamily="18" charset="0"/>
                <a:ea typeface="Batang" pitchFamily="18" charset="-127"/>
              </a:rPr>
              <a:t> </a:t>
            </a:r>
            <a:endParaRPr lang="en-US"/>
          </a:p>
        </p:txBody>
      </p:sp>
      <p:sp>
        <p:nvSpPr>
          <p:cNvPr id="38943" name="Oval 31"/>
          <p:cNvSpPr>
            <a:spLocks noChangeArrowheads="1"/>
          </p:cNvSpPr>
          <p:nvPr/>
        </p:nvSpPr>
        <p:spPr bwMode="auto">
          <a:xfrm>
            <a:off x="7704138" y="2033588"/>
            <a:ext cx="906462" cy="407987"/>
          </a:xfrm>
          <a:prstGeom prst="ellipse">
            <a:avLst/>
          </a:prstGeom>
          <a:solidFill>
            <a:srgbClr val="FFFFFF"/>
          </a:solidFill>
          <a:ln w="38100" cmpd="dbl">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Địađiểm</a:t>
            </a:r>
            <a:endParaRPr lang="en-US">
              <a:ea typeface="Batang" pitchFamily="18" charset="-127"/>
              <a:cs typeface="Times New Roman" pitchFamily="18" charset="0"/>
            </a:endParaRPr>
          </a:p>
        </p:txBody>
      </p:sp>
      <p:sp>
        <p:nvSpPr>
          <p:cNvPr id="38944" name="Oval 32"/>
          <p:cNvSpPr>
            <a:spLocks noChangeArrowheads="1"/>
          </p:cNvSpPr>
          <p:nvPr/>
        </p:nvSpPr>
        <p:spPr bwMode="auto">
          <a:xfrm>
            <a:off x="1458913" y="2008188"/>
            <a:ext cx="781050"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Họtên</a:t>
            </a:r>
            <a:endParaRPr lang="en-US"/>
          </a:p>
        </p:txBody>
      </p:sp>
      <p:sp>
        <p:nvSpPr>
          <p:cNvPr id="38945" name="Oval 33"/>
          <p:cNvSpPr>
            <a:spLocks noChangeArrowheads="1"/>
          </p:cNvSpPr>
          <p:nvPr/>
        </p:nvSpPr>
        <p:spPr bwMode="auto">
          <a:xfrm>
            <a:off x="1066800" y="2720975"/>
            <a:ext cx="782638" cy="407988"/>
          </a:xfrm>
          <a:prstGeom prst="ellipse">
            <a:avLst/>
          </a:prstGeom>
          <a:solidFill>
            <a:srgbClr val="FFFFFF"/>
          </a:solidFill>
          <a:ln w="9525">
            <a:solidFill>
              <a:srgbClr val="000000"/>
            </a:solidFill>
            <a:round/>
            <a:headEnd/>
            <a:tailEnd/>
          </a:ln>
        </p:spPr>
        <p:txBody>
          <a:bodyPr/>
          <a:lstStyle/>
          <a:p>
            <a:r>
              <a:rPr lang="en-US" altLang="ko-KR" sz="1100" u="sng">
                <a:latin typeface="Times New Roman" pitchFamily="18" charset="0"/>
                <a:ea typeface="Batang" pitchFamily="18" charset="-127"/>
              </a:rPr>
              <a:t>Mã số</a:t>
            </a:r>
            <a:endParaRPr lang="en-US"/>
          </a:p>
        </p:txBody>
      </p:sp>
      <p:sp>
        <p:nvSpPr>
          <p:cNvPr id="38946" name="Oval 34"/>
          <p:cNvSpPr>
            <a:spLocks noChangeArrowheads="1"/>
          </p:cNvSpPr>
          <p:nvPr/>
        </p:nvSpPr>
        <p:spPr bwMode="auto">
          <a:xfrm>
            <a:off x="936625" y="1295400"/>
            <a:ext cx="912813"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Họ</a:t>
            </a:r>
            <a:r>
              <a:rPr lang="en-US" altLang="ko-KR" sz="1100">
                <a:latin typeface="Times New Roman" pitchFamily="18" charset="0"/>
                <a:ea typeface="Batang" pitchFamily="18" charset="-127"/>
                <a:cs typeface="Times New Roman" pitchFamily="18" charset="0"/>
              </a:rPr>
              <a:t>đ</a:t>
            </a:r>
            <a:r>
              <a:rPr lang="en-US" altLang="ko-KR" sz="1100">
                <a:latin typeface="Times New Roman" pitchFamily="18" charset="0"/>
                <a:ea typeface="Batang" pitchFamily="18" charset="-127"/>
              </a:rPr>
              <a:t>ệm</a:t>
            </a:r>
            <a:endParaRPr lang="en-US"/>
          </a:p>
        </p:txBody>
      </p:sp>
      <p:sp>
        <p:nvSpPr>
          <p:cNvPr id="38947" name="Oval 35"/>
          <p:cNvSpPr>
            <a:spLocks noChangeArrowheads="1"/>
          </p:cNvSpPr>
          <p:nvPr/>
        </p:nvSpPr>
        <p:spPr bwMode="auto">
          <a:xfrm>
            <a:off x="1849438" y="1295400"/>
            <a:ext cx="781050"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endParaRPr lang="en-US"/>
          </a:p>
        </p:txBody>
      </p:sp>
      <p:sp>
        <p:nvSpPr>
          <p:cNvPr id="38948" name="Oval 36"/>
          <p:cNvSpPr>
            <a:spLocks noChangeArrowheads="1"/>
          </p:cNvSpPr>
          <p:nvPr/>
        </p:nvSpPr>
        <p:spPr bwMode="auto">
          <a:xfrm>
            <a:off x="2066925" y="1701800"/>
            <a:ext cx="954088" cy="407988"/>
          </a:xfrm>
          <a:prstGeom prst="ellipse">
            <a:avLst/>
          </a:prstGeom>
          <a:solidFill>
            <a:srgbClr val="FFFFFF"/>
          </a:solidFill>
          <a:ln w="9525">
            <a:solidFill>
              <a:srgbClr val="000000"/>
            </a:solidFill>
            <a:round/>
            <a:headEnd/>
            <a:tailEnd/>
          </a:ln>
        </p:spPr>
        <p:txBody>
          <a:bodyPr lIns="0" tIns="10800" rIns="0" bIns="10800"/>
          <a:lstStyle/>
          <a:p>
            <a:r>
              <a:rPr lang="en-US" altLang="ko-KR" sz="1100">
                <a:latin typeface="Times New Roman" pitchFamily="18" charset="0"/>
                <a:ea typeface="Batang" pitchFamily="18" charset="-127"/>
              </a:rPr>
              <a:t>Ngàysinh</a:t>
            </a:r>
            <a:endParaRPr lang="en-US"/>
          </a:p>
        </p:txBody>
      </p:sp>
      <p:sp>
        <p:nvSpPr>
          <p:cNvPr id="38949" name="Oval 37"/>
          <p:cNvSpPr>
            <a:spLocks noChangeArrowheads="1"/>
          </p:cNvSpPr>
          <p:nvPr/>
        </p:nvSpPr>
        <p:spPr bwMode="auto">
          <a:xfrm>
            <a:off x="3802063" y="1804988"/>
            <a:ext cx="696912"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Lương</a:t>
            </a:r>
            <a:endParaRPr lang="en-US">
              <a:ea typeface="Batang" pitchFamily="18" charset="-127"/>
              <a:cs typeface="Times New Roman" pitchFamily="18" charset="0"/>
            </a:endParaRPr>
          </a:p>
        </p:txBody>
      </p:sp>
      <p:sp>
        <p:nvSpPr>
          <p:cNvPr id="38950" name="Oval 38"/>
          <p:cNvSpPr>
            <a:spLocks noChangeArrowheads="1"/>
          </p:cNvSpPr>
          <p:nvPr/>
        </p:nvSpPr>
        <p:spPr bwMode="auto">
          <a:xfrm>
            <a:off x="3021013" y="1804988"/>
            <a:ext cx="781050"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Giớitính</a:t>
            </a:r>
            <a:endParaRPr lang="en-US"/>
          </a:p>
        </p:txBody>
      </p:sp>
      <p:sp>
        <p:nvSpPr>
          <p:cNvPr id="38951" name="Oval 39"/>
          <p:cNvSpPr>
            <a:spLocks noChangeArrowheads="1"/>
          </p:cNvSpPr>
          <p:nvPr/>
        </p:nvSpPr>
        <p:spPr bwMode="auto">
          <a:xfrm>
            <a:off x="4498975" y="1804988"/>
            <a:ext cx="693738"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Địachỉ</a:t>
            </a:r>
            <a:endParaRPr lang="en-US">
              <a:ea typeface="Batang" pitchFamily="18" charset="-127"/>
              <a:cs typeface="Times New Roman" pitchFamily="18" charset="0"/>
            </a:endParaRPr>
          </a:p>
        </p:txBody>
      </p:sp>
      <p:sp>
        <p:nvSpPr>
          <p:cNvPr id="38954" name="Oval 42"/>
          <p:cNvSpPr>
            <a:spLocks noChangeArrowheads="1"/>
          </p:cNvSpPr>
          <p:nvPr/>
        </p:nvSpPr>
        <p:spPr bwMode="auto">
          <a:xfrm>
            <a:off x="654050" y="6070600"/>
            <a:ext cx="911225"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endParaRPr lang="en-US"/>
          </a:p>
        </p:txBody>
      </p:sp>
      <p:sp>
        <p:nvSpPr>
          <p:cNvPr id="38955" name="Oval 43"/>
          <p:cNvSpPr>
            <a:spLocks noChangeArrowheads="1"/>
          </p:cNvSpPr>
          <p:nvPr/>
        </p:nvSpPr>
        <p:spPr bwMode="auto">
          <a:xfrm>
            <a:off x="1695450" y="6070600"/>
            <a:ext cx="1042988"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Ngàysinh</a:t>
            </a:r>
            <a:endParaRPr lang="en-US"/>
          </a:p>
        </p:txBody>
      </p:sp>
      <p:sp>
        <p:nvSpPr>
          <p:cNvPr id="38956" name="Oval 44"/>
          <p:cNvSpPr>
            <a:spLocks noChangeArrowheads="1"/>
          </p:cNvSpPr>
          <p:nvPr/>
        </p:nvSpPr>
        <p:spPr bwMode="auto">
          <a:xfrm>
            <a:off x="2867025" y="6070600"/>
            <a:ext cx="912813"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Giớitính</a:t>
            </a:r>
            <a:endParaRPr lang="en-US"/>
          </a:p>
        </p:txBody>
      </p:sp>
      <p:sp>
        <p:nvSpPr>
          <p:cNvPr id="38957" name="Oval 45"/>
          <p:cNvSpPr>
            <a:spLocks noChangeArrowheads="1"/>
          </p:cNvSpPr>
          <p:nvPr/>
        </p:nvSpPr>
        <p:spPr bwMode="auto">
          <a:xfrm>
            <a:off x="5483225" y="5881688"/>
            <a:ext cx="911225"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r>
              <a:rPr lang="en-US" altLang="ko-KR" sz="1100" u="sng">
                <a:latin typeface="Times New Roman" pitchFamily="18" charset="0"/>
                <a:ea typeface="Batang" pitchFamily="18" charset="-127"/>
              </a:rPr>
              <a:t> </a:t>
            </a:r>
            <a:endParaRPr lang="en-US"/>
          </a:p>
        </p:txBody>
      </p:sp>
      <p:sp>
        <p:nvSpPr>
          <p:cNvPr id="38958" name="Oval 46"/>
          <p:cNvSpPr>
            <a:spLocks noChangeArrowheads="1"/>
          </p:cNvSpPr>
          <p:nvPr/>
        </p:nvSpPr>
        <p:spPr bwMode="auto">
          <a:xfrm>
            <a:off x="6524625" y="5881688"/>
            <a:ext cx="912813" cy="406400"/>
          </a:xfrm>
          <a:prstGeom prst="ellipse">
            <a:avLst/>
          </a:prstGeom>
          <a:solidFill>
            <a:srgbClr val="FFFFFF"/>
          </a:solidFill>
          <a:ln w="9525">
            <a:solidFill>
              <a:srgbClr val="000000"/>
            </a:solidFill>
            <a:round/>
            <a:headEnd/>
            <a:tailEnd/>
          </a:ln>
        </p:spPr>
        <p:txBody>
          <a:bodyPr/>
          <a:lstStyle/>
          <a:p>
            <a:r>
              <a:rPr lang="en-US" altLang="ko-KR" sz="1100" u="sng">
                <a:latin typeface="Times New Roman" pitchFamily="18" charset="0"/>
                <a:ea typeface="Batang" pitchFamily="18" charset="-127"/>
              </a:rPr>
              <a:t>Mãsố</a:t>
            </a:r>
            <a:endParaRPr lang="en-US"/>
          </a:p>
        </p:txBody>
      </p:sp>
      <p:sp>
        <p:nvSpPr>
          <p:cNvPr id="38959" name="Oval 47"/>
          <p:cNvSpPr>
            <a:spLocks noChangeArrowheads="1"/>
          </p:cNvSpPr>
          <p:nvPr/>
        </p:nvSpPr>
        <p:spPr bwMode="auto">
          <a:xfrm>
            <a:off x="7566025" y="5881688"/>
            <a:ext cx="1042988"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cs typeface="Times New Roman" pitchFamily="18" charset="0"/>
              </a:rPr>
              <a:t>Địađiểm</a:t>
            </a:r>
            <a:r>
              <a:rPr lang="en-US" altLang="ko-KR" sz="1000">
                <a:latin typeface="Times New Roman" pitchFamily="18" charset="0"/>
                <a:ea typeface="Batang" pitchFamily="18" charset="-127"/>
                <a:cs typeface="Times New Roman" pitchFamily="18" charset="0"/>
              </a:rPr>
              <a:t> </a:t>
            </a:r>
            <a:endParaRPr lang="en-US">
              <a:ea typeface="Batang" pitchFamily="18" charset="-127"/>
              <a:cs typeface="Times New Roman" pitchFamily="18" charset="0"/>
            </a:endParaRPr>
          </a:p>
        </p:txBody>
      </p:sp>
      <p:sp>
        <p:nvSpPr>
          <p:cNvPr id="38960" name="Line 48"/>
          <p:cNvSpPr>
            <a:spLocks noChangeShapeType="1"/>
          </p:cNvSpPr>
          <p:nvPr/>
        </p:nvSpPr>
        <p:spPr bwMode="auto">
          <a:xfrm>
            <a:off x="1849438" y="2924175"/>
            <a:ext cx="649287" cy="0"/>
          </a:xfrm>
          <a:prstGeom prst="line">
            <a:avLst/>
          </a:prstGeom>
          <a:noFill/>
          <a:ln w="9525">
            <a:solidFill>
              <a:srgbClr val="000000"/>
            </a:solidFill>
            <a:round/>
            <a:headEnd/>
            <a:tailEnd/>
          </a:ln>
        </p:spPr>
        <p:txBody>
          <a:bodyPr/>
          <a:lstStyle/>
          <a:p>
            <a:endParaRPr lang="vi-VN"/>
          </a:p>
        </p:txBody>
      </p:sp>
      <p:sp>
        <p:nvSpPr>
          <p:cNvPr id="38961" name="Line 49"/>
          <p:cNvSpPr>
            <a:spLocks noChangeShapeType="1"/>
          </p:cNvSpPr>
          <p:nvPr/>
        </p:nvSpPr>
        <p:spPr bwMode="auto">
          <a:xfrm>
            <a:off x="1327150" y="1600200"/>
            <a:ext cx="392113" cy="407988"/>
          </a:xfrm>
          <a:prstGeom prst="line">
            <a:avLst/>
          </a:prstGeom>
          <a:noFill/>
          <a:ln w="9525">
            <a:solidFill>
              <a:srgbClr val="000000"/>
            </a:solidFill>
            <a:round/>
            <a:headEnd/>
            <a:tailEnd/>
          </a:ln>
        </p:spPr>
        <p:txBody>
          <a:bodyPr/>
          <a:lstStyle/>
          <a:p>
            <a:endParaRPr lang="vi-VN"/>
          </a:p>
        </p:txBody>
      </p:sp>
      <p:sp>
        <p:nvSpPr>
          <p:cNvPr id="38962" name="Line 50"/>
          <p:cNvSpPr>
            <a:spLocks noChangeShapeType="1"/>
          </p:cNvSpPr>
          <p:nvPr/>
        </p:nvSpPr>
        <p:spPr bwMode="auto">
          <a:xfrm flipH="1">
            <a:off x="1849438" y="1600200"/>
            <a:ext cx="260350" cy="407988"/>
          </a:xfrm>
          <a:prstGeom prst="line">
            <a:avLst/>
          </a:prstGeom>
          <a:noFill/>
          <a:ln w="9525">
            <a:solidFill>
              <a:srgbClr val="000000"/>
            </a:solidFill>
            <a:round/>
            <a:headEnd/>
            <a:tailEnd/>
          </a:ln>
        </p:spPr>
        <p:txBody>
          <a:bodyPr/>
          <a:lstStyle/>
          <a:p>
            <a:endParaRPr lang="vi-VN"/>
          </a:p>
        </p:txBody>
      </p:sp>
      <p:sp>
        <p:nvSpPr>
          <p:cNvPr id="38963" name="Line 51"/>
          <p:cNvSpPr>
            <a:spLocks noChangeShapeType="1"/>
          </p:cNvSpPr>
          <p:nvPr/>
        </p:nvSpPr>
        <p:spPr bwMode="auto">
          <a:xfrm>
            <a:off x="2630488" y="2109788"/>
            <a:ext cx="130175" cy="711200"/>
          </a:xfrm>
          <a:prstGeom prst="line">
            <a:avLst/>
          </a:prstGeom>
          <a:noFill/>
          <a:ln w="9525">
            <a:solidFill>
              <a:srgbClr val="000000"/>
            </a:solidFill>
            <a:round/>
            <a:headEnd/>
            <a:tailEnd/>
          </a:ln>
        </p:spPr>
        <p:txBody>
          <a:bodyPr/>
          <a:lstStyle/>
          <a:p>
            <a:endParaRPr lang="vi-VN"/>
          </a:p>
        </p:txBody>
      </p:sp>
      <p:sp>
        <p:nvSpPr>
          <p:cNvPr id="38964" name="Line 52"/>
          <p:cNvSpPr>
            <a:spLocks noChangeShapeType="1"/>
          </p:cNvSpPr>
          <p:nvPr/>
        </p:nvSpPr>
        <p:spPr bwMode="auto">
          <a:xfrm flipH="1">
            <a:off x="3021013" y="2211388"/>
            <a:ext cx="131762" cy="609600"/>
          </a:xfrm>
          <a:prstGeom prst="line">
            <a:avLst/>
          </a:prstGeom>
          <a:noFill/>
          <a:ln w="9525">
            <a:solidFill>
              <a:srgbClr val="000000"/>
            </a:solidFill>
            <a:round/>
            <a:headEnd/>
            <a:tailEnd/>
          </a:ln>
        </p:spPr>
        <p:txBody>
          <a:bodyPr/>
          <a:lstStyle/>
          <a:p>
            <a:endParaRPr lang="vi-VN"/>
          </a:p>
        </p:txBody>
      </p:sp>
      <p:sp>
        <p:nvSpPr>
          <p:cNvPr id="38965" name="Line 53"/>
          <p:cNvSpPr>
            <a:spLocks noChangeShapeType="1"/>
          </p:cNvSpPr>
          <p:nvPr/>
        </p:nvSpPr>
        <p:spPr bwMode="auto">
          <a:xfrm flipH="1">
            <a:off x="3455988" y="2211388"/>
            <a:ext cx="520700" cy="609600"/>
          </a:xfrm>
          <a:prstGeom prst="line">
            <a:avLst/>
          </a:prstGeom>
          <a:noFill/>
          <a:ln w="9525">
            <a:solidFill>
              <a:srgbClr val="000000"/>
            </a:solidFill>
            <a:round/>
            <a:headEnd/>
            <a:tailEnd/>
          </a:ln>
        </p:spPr>
        <p:txBody>
          <a:bodyPr/>
          <a:lstStyle/>
          <a:p>
            <a:endParaRPr lang="vi-VN"/>
          </a:p>
        </p:txBody>
      </p:sp>
      <p:sp>
        <p:nvSpPr>
          <p:cNvPr id="38966" name="Line 54"/>
          <p:cNvSpPr>
            <a:spLocks noChangeShapeType="1"/>
          </p:cNvSpPr>
          <p:nvPr/>
        </p:nvSpPr>
        <p:spPr bwMode="auto">
          <a:xfrm flipH="1">
            <a:off x="3629025" y="2109788"/>
            <a:ext cx="912813" cy="711200"/>
          </a:xfrm>
          <a:prstGeom prst="line">
            <a:avLst/>
          </a:prstGeom>
          <a:noFill/>
          <a:ln w="9525">
            <a:solidFill>
              <a:srgbClr val="000000"/>
            </a:solidFill>
            <a:round/>
            <a:headEnd/>
            <a:tailEnd/>
          </a:ln>
        </p:spPr>
        <p:txBody>
          <a:bodyPr/>
          <a:lstStyle/>
          <a:p>
            <a:endParaRPr lang="vi-VN"/>
          </a:p>
        </p:txBody>
      </p:sp>
      <p:sp>
        <p:nvSpPr>
          <p:cNvPr id="38968" name="Line 56"/>
          <p:cNvSpPr>
            <a:spLocks noChangeShapeType="1"/>
          </p:cNvSpPr>
          <p:nvPr/>
        </p:nvSpPr>
        <p:spPr bwMode="auto">
          <a:xfrm>
            <a:off x="6669088" y="2414588"/>
            <a:ext cx="390525" cy="406400"/>
          </a:xfrm>
          <a:prstGeom prst="line">
            <a:avLst/>
          </a:prstGeom>
          <a:noFill/>
          <a:ln w="9525">
            <a:solidFill>
              <a:srgbClr val="000000"/>
            </a:solidFill>
            <a:round/>
            <a:headEnd/>
            <a:tailEnd/>
          </a:ln>
        </p:spPr>
        <p:txBody>
          <a:bodyPr/>
          <a:lstStyle/>
          <a:p>
            <a:endParaRPr lang="vi-VN"/>
          </a:p>
        </p:txBody>
      </p:sp>
      <p:sp>
        <p:nvSpPr>
          <p:cNvPr id="38969" name="Line 57"/>
          <p:cNvSpPr>
            <a:spLocks noChangeShapeType="1"/>
          </p:cNvSpPr>
          <p:nvPr/>
        </p:nvSpPr>
        <p:spPr bwMode="auto">
          <a:xfrm>
            <a:off x="7319963" y="2314575"/>
            <a:ext cx="0" cy="506413"/>
          </a:xfrm>
          <a:prstGeom prst="line">
            <a:avLst/>
          </a:prstGeom>
          <a:noFill/>
          <a:ln w="9525">
            <a:solidFill>
              <a:srgbClr val="000000"/>
            </a:solidFill>
            <a:round/>
            <a:headEnd/>
            <a:tailEnd/>
          </a:ln>
        </p:spPr>
        <p:txBody>
          <a:bodyPr/>
          <a:lstStyle/>
          <a:p>
            <a:endParaRPr lang="vi-VN"/>
          </a:p>
        </p:txBody>
      </p:sp>
      <p:sp>
        <p:nvSpPr>
          <p:cNvPr id="38970" name="Line 58"/>
          <p:cNvSpPr>
            <a:spLocks noChangeShapeType="1"/>
          </p:cNvSpPr>
          <p:nvPr/>
        </p:nvSpPr>
        <p:spPr bwMode="auto">
          <a:xfrm flipH="1">
            <a:off x="7580313" y="2441575"/>
            <a:ext cx="473075" cy="379413"/>
          </a:xfrm>
          <a:prstGeom prst="line">
            <a:avLst/>
          </a:prstGeom>
          <a:noFill/>
          <a:ln w="9525">
            <a:solidFill>
              <a:srgbClr val="000000"/>
            </a:solidFill>
            <a:round/>
            <a:headEnd/>
            <a:tailEnd/>
          </a:ln>
        </p:spPr>
        <p:txBody>
          <a:bodyPr/>
          <a:lstStyle/>
          <a:p>
            <a:endParaRPr lang="vi-VN"/>
          </a:p>
        </p:txBody>
      </p:sp>
      <p:sp>
        <p:nvSpPr>
          <p:cNvPr id="38972" name="Line 60"/>
          <p:cNvSpPr>
            <a:spLocks noChangeShapeType="1"/>
          </p:cNvSpPr>
          <p:nvPr/>
        </p:nvSpPr>
        <p:spPr bwMode="auto">
          <a:xfrm flipH="1">
            <a:off x="1173163" y="5662613"/>
            <a:ext cx="652462" cy="407987"/>
          </a:xfrm>
          <a:prstGeom prst="line">
            <a:avLst/>
          </a:prstGeom>
          <a:noFill/>
          <a:ln w="9525">
            <a:solidFill>
              <a:srgbClr val="000000"/>
            </a:solidFill>
            <a:round/>
            <a:headEnd/>
            <a:tailEnd/>
          </a:ln>
        </p:spPr>
        <p:txBody>
          <a:bodyPr/>
          <a:lstStyle/>
          <a:p>
            <a:endParaRPr lang="vi-VN"/>
          </a:p>
        </p:txBody>
      </p:sp>
      <p:sp>
        <p:nvSpPr>
          <p:cNvPr id="38973" name="Line 61"/>
          <p:cNvSpPr>
            <a:spLocks noChangeShapeType="1"/>
          </p:cNvSpPr>
          <p:nvPr/>
        </p:nvSpPr>
        <p:spPr bwMode="auto">
          <a:xfrm>
            <a:off x="2087563" y="5662613"/>
            <a:ext cx="128587" cy="407987"/>
          </a:xfrm>
          <a:prstGeom prst="line">
            <a:avLst/>
          </a:prstGeom>
          <a:noFill/>
          <a:ln w="9525">
            <a:solidFill>
              <a:srgbClr val="000000"/>
            </a:solidFill>
            <a:round/>
            <a:headEnd/>
            <a:tailEnd/>
          </a:ln>
        </p:spPr>
        <p:txBody>
          <a:bodyPr/>
          <a:lstStyle/>
          <a:p>
            <a:endParaRPr lang="vi-VN"/>
          </a:p>
        </p:txBody>
      </p:sp>
      <p:sp>
        <p:nvSpPr>
          <p:cNvPr id="38974" name="Line 62"/>
          <p:cNvSpPr>
            <a:spLocks noChangeShapeType="1"/>
          </p:cNvSpPr>
          <p:nvPr/>
        </p:nvSpPr>
        <p:spPr bwMode="auto">
          <a:xfrm>
            <a:off x="2216150" y="5662613"/>
            <a:ext cx="911225" cy="407987"/>
          </a:xfrm>
          <a:prstGeom prst="line">
            <a:avLst/>
          </a:prstGeom>
          <a:noFill/>
          <a:ln w="9525">
            <a:solidFill>
              <a:srgbClr val="000000"/>
            </a:solidFill>
            <a:round/>
            <a:headEnd/>
            <a:tailEnd/>
          </a:ln>
        </p:spPr>
        <p:txBody>
          <a:bodyPr/>
          <a:lstStyle/>
          <a:p>
            <a:endParaRPr lang="vi-VN"/>
          </a:p>
        </p:txBody>
      </p:sp>
      <p:sp>
        <p:nvSpPr>
          <p:cNvPr id="38975" name="Line 63"/>
          <p:cNvSpPr>
            <a:spLocks noChangeShapeType="1"/>
          </p:cNvSpPr>
          <p:nvPr/>
        </p:nvSpPr>
        <p:spPr bwMode="auto">
          <a:xfrm flipH="1">
            <a:off x="6134100" y="5576888"/>
            <a:ext cx="652463" cy="304800"/>
          </a:xfrm>
          <a:prstGeom prst="line">
            <a:avLst/>
          </a:prstGeom>
          <a:noFill/>
          <a:ln w="9525">
            <a:solidFill>
              <a:srgbClr val="000000"/>
            </a:solidFill>
            <a:round/>
            <a:headEnd/>
            <a:tailEnd/>
          </a:ln>
        </p:spPr>
        <p:txBody>
          <a:bodyPr/>
          <a:lstStyle/>
          <a:p>
            <a:endParaRPr lang="vi-VN"/>
          </a:p>
        </p:txBody>
      </p:sp>
      <p:sp>
        <p:nvSpPr>
          <p:cNvPr id="38976" name="Line 64"/>
          <p:cNvSpPr>
            <a:spLocks noChangeShapeType="1"/>
          </p:cNvSpPr>
          <p:nvPr/>
        </p:nvSpPr>
        <p:spPr bwMode="auto">
          <a:xfrm flipH="1">
            <a:off x="7046913" y="5576888"/>
            <a:ext cx="128587" cy="304800"/>
          </a:xfrm>
          <a:prstGeom prst="line">
            <a:avLst/>
          </a:prstGeom>
          <a:noFill/>
          <a:ln w="9525">
            <a:solidFill>
              <a:srgbClr val="000000"/>
            </a:solidFill>
            <a:round/>
            <a:headEnd/>
            <a:tailEnd/>
          </a:ln>
        </p:spPr>
        <p:txBody>
          <a:bodyPr/>
          <a:lstStyle/>
          <a:p>
            <a:endParaRPr lang="vi-VN"/>
          </a:p>
        </p:txBody>
      </p:sp>
      <p:sp>
        <p:nvSpPr>
          <p:cNvPr id="38977" name="Line 65"/>
          <p:cNvSpPr>
            <a:spLocks noChangeShapeType="1"/>
          </p:cNvSpPr>
          <p:nvPr/>
        </p:nvSpPr>
        <p:spPr bwMode="auto">
          <a:xfrm>
            <a:off x="7437438" y="5576888"/>
            <a:ext cx="520700" cy="304800"/>
          </a:xfrm>
          <a:prstGeom prst="line">
            <a:avLst/>
          </a:prstGeom>
          <a:noFill/>
          <a:ln w="9525">
            <a:solidFill>
              <a:srgbClr val="000000"/>
            </a:solidFill>
            <a:round/>
            <a:headEnd/>
            <a:tailEnd/>
          </a:ln>
        </p:spPr>
        <p:txBody>
          <a:bodyPr/>
          <a:lstStyle/>
          <a:p>
            <a:endParaRPr lang="vi-VN"/>
          </a:p>
        </p:txBody>
      </p:sp>
      <p:sp>
        <p:nvSpPr>
          <p:cNvPr id="67" name="Date Placeholder 66"/>
          <p:cNvSpPr>
            <a:spLocks noGrp="1"/>
          </p:cNvSpPr>
          <p:nvPr>
            <p:ph type="dt" sz="half" idx="10"/>
          </p:nvPr>
        </p:nvSpPr>
        <p:spPr/>
        <p:txBody>
          <a:bodyPr/>
          <a:lstStyle/>
          <a:p>
            <a:pPr>
              <a:defRPr/>
            </a:pPr>
            <a:fld id="{964C3222-B57D-4C25-966D-657922968E4B}" type="datetime12">
              <a:rPr lang="vi-VN" altLang="en-US" smtClean="0"/>
              <a:pPr>
                <a:defRPr/>
              </a:pPr>
              <a:t>10:19</a:t>
            </a:fld>
            <a:endParaRPr lang="en-US" altLang="en-US"/>
          </a:p>
        </p:txBody>
      </p:sp>
      <p:sp>
        <p:nvSpPr>
          <p:cNvPr id="68" name="Footer Placeholder 67"/>
          <p:cNvSpPr>
            <a:spLocks noGrp="1"/>
          </p:cNvSpPr>
          <p:nvPr>
            <p:ph type="ftr" sz="quarter" idx="11"/>
          </p:nvPr>
        </p:nvSpPr>
        <p:spPr/>
        <p:txBody>
          <a:bodyPr/>
          <a:lstStyle/>
          <a:p>
            <a:pPr>
              <a:defRPr/>
            </a:pPr>
            <a:r>
              <a:rPr lang="en-US" altLang="en-US" smtClean="0"/>
              <a:t>Khoa CNTT</a:t>
            </a:r>
            <a:endParaRPr lang="en-US" altLang="en-US"/>
          </a:p>
        </p:txBody>
      </p:sp>
      <p:pic>
        <p:nvPicPr>
          <p:cNvPr id="69" name="Picture 3"/>
          <p:cNvPicPr preferRelativeResize="0">
            <a:picLocks noChangeArrowheads="1"/>
          </p:cNvPicPr>
          <p:nvPr/>
        </p:nvPicPr>
        <p:blipFill>
          <a:blip r:embed="rId2" cstate="print"/>
          <a:stretch>
            <a:fillRect/>
          </a:stretch>
        </p:blipFill>
        <p:spPr bwMode="auto">
          <a:xfrm>
            <a:off x="-2" y="990600"/>
            <a:ext cx="9072000" cy="540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81000"/>
            <a:ext cx="8229600" cy="533400"/>
          </a:xfrm>
        </p:spPr>
        <p:txBody>
          <a:bodyPr/>
          <a:lstStyle/>
          <a:p>
            <a:r>
              <a:rPr lang="en-US" sz="3200" smtClean="0"/>
              <a:t>Ví dụ </a:t>
            </a:r>
          </a:p>
        </p:txBody>
      </p:sp>
      <p:sp>
        <p:nvSpPr>
          <p:cNvPr id="66" name="Slide Number Placeholder 5"/>
          <p:cNvSpPr>
            <a:spLocks noGrp="1"/>
          </p:cNvSpPr>
          <p:nvPr>
            <p:ph type="sldNum" sz="quarter" idx="12"/>
          </p:nvPr>
        </p:nvSpPr>
        <p:spPr/>
        <p:txBody>
          <a:bodyPr/>
          <a:lstStyle/>
          <a:p>
            <a:pPr>
              <a:defRPr/>
            </a:pPr>
            <a:fld id="{9740D850-01CF-47BB-AC2E-DC7904BF219A}" type="slidenum">
              <a:rPr lang="en-US" altLang="en-US"/>
              <a:pPr>
                <a:defRPr/>
              </a:pPr>
              <a:t>41</a:t>
            </a:fld>
            <a:endParaRPr lang="en-US" altLang="en-US"/>
          </a:p>
        </p:txBody>
      </p:sp>
      <p:sp>
        <p:nvSpPr>
          <p:cNvPr id="38917" name="Line 5"/>
          <p:cNvSpPr>
            <a:spLocks noChangeShapeType="1"/>
          </p:cNvSpPr>
          <p:nvPr/>
        </p:nvSpPr>
        <p:spPr bwMode="auto">
          <a:xfrm>
            <a:off x="2109788" y="2314575"/>
            <a:ext cx="520700" cy="506413"/>
          </a:xfrm>
          <a:prstGeom prst="line">
            <a:avLst/>
          </a:prstGeom>
          <a:noFill/>
          <a:ln w="9525">
            <a:solidFill>
              <a:srgbClr val="000000"/>
            </a:solidFill>
            <a:round/>
            <a:headEnd/>
            <a:tailEnd/>
          </a:ln>
        </p:spPr>
        <p:txBody>
          <a:bodyPr/>
          <a:lstStyle/>
          <a:p>
            <a:endParaRPr lang="vi-VN"/>
          </a:p>
        </p:txBody>
      </p:sp>
      <p:sp>
        <p:nvSpPr>
          <p:cNvPr id="38918" name="Rectangle 6"/>
          <p:cNvSpPr>
            <a:spLocks noChangeArrowheads="1"/>
          </p:cNvSpPr>
          <p:nvPr/>
        </p:nvSpPr>
        <p:spPr bwMode="auto">
          <a:xfrm>
            <a:off x="2498725" y="2820988"/>
            <a:ext cx="1565275" cy="407987"/>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rPr>
              <a:t>NHÂNVIÊN</a:t>
            </a:r>
            <a:endParaRPr lang="en-US"/>
          </a:p>
        </p:txBody>
      </p:sp>
      <p:sp>
        <p:nvSpPr>
          <p:cNvPr id="38919" name="Rectangle 7"/>
          <p:cNvSpPr>
            <a:spLocks noChangeArrowheads="1"/>
          </p:cNvSpPr>
          <p:nvPr/>
        </p:nvSpPr>
        <p:spPr bwMode="auto">
          <a:xfrm>
            <a:off x="6669088" y="2820988"/>
            <a:ext cx="1171575" cy="407987"/>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cs typeface="Times New Roman" pitchFamily="18" charset="0"/>
              </a:rPr>
              <a:t>ĐƠNVỊ</a:t>
            </a:r>
            <a:endParaRPr lang="en-US">
              <a:ea typeface="Batang" pitchFamily="18" charset="-127"/>
              <a:cs typeface="Times New Roman" pitchFamily="18" charset="0"/>
            </a:endParaRPr>
          </a:p>
        </p:txBody>
      </p:sp>
      <p:sp>
        <p:nvSpPr>
          <p:cNvPr id="38920" name="Rectangle 8"/>
          <p:cNvSpPr>
            <a:spLocks noChangeArrowheads="1"/>
          </p:cNvSpPr>
          <p:nvPr/>
        </p:nvSpPr>
        <p:spPr bwMode="auto">
          <a:xfrm>
            <a:off x="1435100" y="5256213"/>
            <a:ext cx="1563688" cy="406400"/>
          </a:xfrm>
          <a:prstGeom prst="rect">
            <a:avLst/>
          </a:prstGeom>
          <a:solidFill>
            <a:srgbClr val="FFFFFF"/>
          </a:solidFill>
          <a:ln w="38100" cmpd="dbl">
            <a:solidFill>
              <a:srgbClr val="000000"/>
            </a:solidFill>
            <a:miter lim="800000"/>
            <a:headEnd/>
            <a:tailEnd/>
          </a:ln>
        </p:spPr>
        <p:txBody>
          <a:bodyPr/>
          <a:lstStyle/>
          <a:p>
            <a:r>
              <a:rPr lang="en-US" altLang="ko-KR" sz="1200">
                <a:latin typeface="Times New Roman" pitchFamily="18" charset="0"/>
                <a:ea typeface="Batang" pitchFamily="18" charset="-127"/>
              </a:rPr>
              <a:t>CON</a:t>
            </a:r>
            <a:endParaRPr lang="en-US"/>
          </a:p>
        </p:txBody>
      </p:sp>
      <p:sp>
        <p:nvSpPr>
          <p:cNvPr id="38921" name="Rectangle 9"/>
          <p:cNvSpPr>
            <a:spLocks noChangeArrowheads="1"/>
          </p:cNvSpPr>
          <p:nvPr/>
        </p:nvSpPr>
        <p:spPr bwMode="auto">
          <a:xfrm>
            <a:off x="6654800" y="5168900"/>
            <a:ext cx="1303338" cy="407988"/>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rPr>
              <a:t>DỰÁN</a:t>
            </a:r>
            <a:endParaRPr lang="en-US"/>
          </a:p>
        </p:txBody>
      </p:sp>
      <p:sp>
        <p:nvSpPr>
          <p:cNvPr id="38922" name="AutoShape 10"/>
          <p:cNvSpPr>
            <a:spLocks noChangeArrowheads="1"/>
          </p:cNvSpPr>
          <p:nvPr/>
        </p:nvSpPr>
        <p:spPr bwMode="auto">
          <a:xfrm>
            <a:off x="4452938" y="2211388"/>
            <a:ext cx="1433512" cy="407987"/>
          </a:xfrm>
          <a:prstGeom prst="diamond">
            <a:avLst/>
          </a:prstGeom>
          <a:solidFill>
            <a:srgbClr val="FFFFFF"/>
          </a:solidFill>
          <a:ln w="9525">
            <a:solidFill>
              <a:srgbClr val="000000"/>
            </a:solidFill>
            <a:miter lim="800000"/>
            <a:headEnd/>
            <a:tailEnd/>
          </a:ln>
        </p:spPr>
        <p:txBody>
          <a:bodyPr/>
          <a:lstStyle/>
          <a:p>
            <a:r>
              <a:rPr lang="en-US" altLang="ko-KR" sz="1100">
                <a:latin typeface="Times New Roman" pitchFamily="18" charset="0"/>
                <a:ea typeface="Batang" pitchFamily="18" charset="-127"/>
              </a:rPr>
              <a:t>Quảnlý</a:t>
            </a:r>
            <a:endParaRPr lang="en-US"/>
          </a:p>
        </p:txBody>
      </p:sp>
      <p:sp>
        <p:nvSpPr>
          <p:cNvPr id="38923" name="AutoShape 11"/>
          <p:cNvSpPr>
            <a:spLocks noChangeArrowheads="1"/>
          </p:cNvSpPr>
          <p:nvPr/>
        </p:nvSpPr>
        <p:spPr bwMode="auto">
          <a:xfrm>
            <a:off x="4584700" y="3433763"/>
            <a:ext cx="1562100" cy="406400"/>
          </a:xfrm>
          <a:prstGeom prst="diamond">
            <a:avLst/>
          </a:prstGeom>
          <a:solidFill>
            <a:srgbClr val="FFFFFF"/>
          </a:solidFill>
          <a:ln w="9525">
            <a:solidFill>
              <a:srgbClr val="000000"/>
            </a:solidFill>
            <a:miter lim="800000"/>
            <a:headEnd/>
            <a:tailEnd/>
          </a:ln>
        </p:spPr>
        <p:txBody>
          <a:bodyPr lIns="0" rIns="0"/>
          <a:lstStyle/>
          <a:p>
            <a:r>
              <a:rPr lang="en-US" altLang="ko-KR" sz="1000">
                <a:latin typeface="Times New Roman" pitchFamily="18" charset="0"/>
                <a:ea typeface="Batang" pitchFamily="18" charset="-127"/>
              </a:rPr>
              <a:t>Làmviệccho</a:t>
            </a:r>
            <a:endParaRPr lang="en-US"/>
          </a:p>
        </p:txBody>
      </p:sp>
      <p:sp>
        <p:nvSpPr>
          <p:cNvPr id="38924" name="AutoShape 12"/>
          <p:cNvSpPr>
            <a:spLocks noChangeArrowheads="1"/>
          </p:cNvSpPr>
          <p:nvPr/>
        </p:nvSpPr>
        <p:spPr bwMode="auto">
          <a:xfrm>
            <a:off x="6669088" y="4043363"/>
            <a:ext cx="1431925" cy="509587"/>
          </a:xfrm>
          <a:prstGeom prst="diamond">
            <a:avLst/>
          </a:prstGeom>
          <a:solidFill>
            <a:srgbClr val="FFFFFF"/>
          </a:solidFill>
          <a:ln w="9525">
            <a:solidFill>
              <a:srgbClr val="000000"/>
            </a:solidFill>
            <a:miter lim="800000"/>
            <a:headEnd/>
            <a:tailEnd/>
          </a:ln>
        </p:spPr>
        <p:txBody>
          <a:bodyPr/>
          <a:lstStyle/>
          <a:p>
            <a:r>
              <a:rPr lang="en-US" altLang="ko-KR" sz="1100">
                <a:latin typeface="Times New Roman" pitchFamily="18" charset="0"/>
                <a:ea typeface="Batang" pitchFamily="18" charset="-127"/>
              </a:rPr>
              <a:t>Kiểm soát</a:t>
            </a:r>
            <a:endParaRPr lang="en-US"/>
          </a:p>
        </p:txBody>
      </p:sp>
      <p:sp>
        <p:nvSpPr>
          <p:cNvPr id="38925" name="AutoShape 13"/>
          <p:cNvSpPr>
            <a:spLocks noChangeArrowheads="1"/>
          </p:cNvSpPr>
          <p:nvPr/>
        </p:nvSpPr>
        <p:spPr bwMode="auto">
          <a:xfrm>
            <a:off x="4606925" y="4654550"/>
            <a:ext cx="1565275" cy="603250"/>
          </a:xfrm>
          <a:prstGeom prst="diamond">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rPr>
              <a:t>Làm việc    trên</a:t>
            </a:r>
            <a:endParaRPr lang="en-US" sz="1200"/>
          </a:p>
        </p:txBody>
      </p:sp>
      <p:sp>
        <p:nvSpPr>
          <p:cNvPr id="38926" name="AutoShape 14"/>
          <p:cNvSpPr>
            <a:spLocks noChangeArrowheads="1"/>
          </p:cNvSpPr>
          <p:nvPr/>
        </p:nvSpPr>
        <p:spPr bwMode="auto">
          <a:xfrm>
            <a:off x="1198563" y="3738563"/>
            <a:ext cx="1562100" cy="509587"/>
          </a:xfrm>
          <a:prstGeom prst="diamond">
            <a:avLst/>
          </a:prstGeom>
          <a:solidFill>
            <a:srgbClr val="FFFFFF"/>
          </a:solidFill>
          <a:ln w="9525">
            <a:solidFill>
              <a:srgbClr val="000000"/>
            </a:solidFill>
            <a:miter lim="800000"/>
            <a:headEnd/>
            <a:tailEnd/>
          </a:ln>
        </p:spPr>
        <p:txBody>
          <a:bodyPr/>
          <a:lstStyle/>
          <a:p>
            <a:r>
              <a:rPr lang="en-US" altLang="ko-KR" sz="1100">
                <a:latin typeface="Times New Roman" pitchFamily="18" charset="0"/>
                <a:ea typeface="Batang" pitchFamily="18" charset="-127"/>
              </a:rPr>
              <a:t>Giám sát</a:t>
            </a:r>
            <a:endParaRPr lang="en-US"/>
          </a:p>
        </p:txBody>
      </p:sp>
      <p:sp>
        <p:nvSpPr>
          <p:cNvPr id="38927" name="AutoShape 15"/>
          <p:cNvSpPr>
            <a:spLocks noChangeArrowheads="1"/>
          </p:cNvSpPr>
          <p:nvPr/>
        </p:nvSpPr>
        <p:spPr bwMode="auto">
          <a:xfrm>
            <a:off x="2593975" y="3963988"/>
            <a:ext cx="1562100" cy="609600"/>
          </a:xfrm>
          <a:prstGeom prst="diamond">
            <a:avLst/>
          </a:prstGeom>
          <a:solidFill>
            <a:srgbClr val="FFFFFF"/>
          </a:solidFill>
          <a:ln w="38100" cmpd="dbl">
            <a:solidFill>
              <a:srgbClr val="000000"/>
            </a:solidFill>
            <a:miter lim="800000"/>
            <a:headEnd/>
            <a:tailEnd/>
          </a:ln>
        </p:spPr>
        <p:txBody>
          <a:bodyPr/>
          <a:lstStyle/>
          <a:p>
            <a:r>
              <a:rPr lang="en-US" altLang="ko-KR" sz="1200">
                <a:latin typeface="Times New Roman" pitchFamily="18" charset="0"/>
                <a:ea typeface="Batang" pitchFamily="18" charset="-127"/>
              </a:rPr>
              <a:t>Có</a:t>
            </a:r>
            <a:endParaRPr lang="en-US"/>
          </a:p>
        </p:txBody>
      </p:sp>
      <p:sp>
        <p:nvSpPr>
          <p:cNvPr id="38928" name="Line 16"/>
          <p:cNvSpPr>
            <a:spLocks noChangeShapeType="1"/>
          </p:cNvSpPr>
          <p:nvPr/>
        </p:nvSpPr>
        <p:spPr bwMode="auto">
          <a:xfrm>
            <a:off x="3281363" y="2820988"/>
            <a:ext cx="0" cy="0"/>
          </a:xfrm>
          <a:prstGeom prst="line">
            <a:avLst/>
          </a:prstGeom>
          <a:noFill/>
          <a:ln w="9525">
            <a:solidFill>
              <a:srgbClr val="000000"/>
            </a:solidFill>
            <a:round/>
            <a:headEnd/>
            <a:tailEnd/>
          </a:ln>
        </p:spPr>
        <p:txBody>
          <a:bodyPr/>
          <a:lstStyle/>
          <a:p>
            <a:endParaRPr lang="vi-VN"/>
          </a:p>
        </p:txBody>
      </p:sp>
      <p:sp>
        <p:nvSpPr>
          <p:cNvPr id="38929" name="Line 17"/>
          <p:cNvSpPr>
            <a:spLocks noChangeShapeType="1"/>
          </p:cNvSpPr>
          <p:nvPr/>
        </p:nvSpPr>
        <p:spPr bwMode="auto">
          <a:xfrm flipV="1">
            <a:off x="4064000" y="2414588"/>
            <a:ext cx="388938" cy="406400"/>
          </a:xfrm>
          <a:prstGeom prst="line">
            <a:avLst/>
          </a:prstGeom>
          <a:noFill/>
          <a:ln w="3175">
            <a:solidFill>
              <a:srgbClr val="000000"/>
            </a:solidFill>
            <a:round/>
            <a:headEnd/>
            <a:tailEnd/>
          </a:ln>
        </p:spPr>
        <p:txBody>
          <a:bodyPr/>
          <a:lstStyle/>
          <a:p>
            <a:endParaRPr lang="vi-VN"/>
          </a:p>
        </p:txBody>
      </p:sp>
      <p:sp>
        <p:nvSpPr>
          <p:cNvPr id="38930" name="Line 18"/>
          <p:cNvSpPr>
            <a:spLocks noChangeShapeType="1"/>
          </p:cNvSpPr>
          <p:nvPr/>
        </p:nvSpPr>
        <p:spPr bwMode="auto">
          <a:xfrm>
            <a:off x="5886450" y="2414588"/>
            <a:ext cx="782638" cy="406400"/>
          </a:xfrm>
          <a:prstGeom prst="line">
            <a:avLst/>
          </a:prstGeom>
          <a:noFill/>
          <a:ln w="38100" cmpd="dbl">
            <a:solidFill>
              <a:srgbClr val="000000"/>
            </a:solidFill>
            <a:round/>
            <a:headEnd/>
            <a:tailEnd/>
          </a:ln>
        </p:spPr>
        <p:txBody>
          <a:bodyPr/>
          <a:lstStyle/>
          <a:p>
            <a:endParaRPr lang="vi-VN"/>
          </a:p>
        </p:txBody>
      </p:sp>
      <p:sp>
        <p:nvSpPr>
          <p:cNvPr id="38931" name="Line 19"/>
          <p:cNvSpPr>
            <a:spLocks noChangeShapeType="1"/>
          </p:cNvSpPr>
          <p:nvPr/>
        </p:nvSpPr>
        <p:spPr bwMode="auto">
          <a:xfrm>
            <a:off x="4064000" y="3228975"/>
            <a:ext cx="520700" cy="406400"/>
          </a:xfrm>
          <a:prstGeom prst="line">
            <a:avLst/>
          </a:prstGeom>
          <a:noFill/>
          <a:ln w="38100" cmpd="dbl">
            <a:solidFill>
              <a:srgbClr val="000000"/>
            </a:solidFill>
            <a:round/>
            <a:headEnd/>
            <a:tailEnd/>
          </a:ln>
        </p:spPr>
        <p:txBody>
          <a:bodyPr/>
          <a:lstStyle/>
          <a:p>
            <a:endParaRPr lang="vi-VN"/>
          </a:p>
        </p:txBody>
      </p:sp>
      <p:sp>
        <p:nvSpPr>
          <p:cNvPr id="38932" name="Line 20"/>
          <p:cNvSpPr>
            <a:spLocks noChangeShapeType="1"/>
          </p:cNvSpPr>
          <p:nvPr/>
        </p:nvSpPr>
        <p:spPr bwMode="auto">
          <a:xfrm flipV="1">
            <a:off x="6146800" y="3228975"/>
            <a:ext cx="522288" cy="406400"/>
          </a:xfrm>
          <a:prstGeom prst="line">
            <a:avLst/>
          </a:prstGeom>
          <a:noFill/>
          <a:ln w="38100" cmpd="dbl">
            <a:solidFill>
              <a:srgbClr val="000000"/>
            </a:solidFill>
            <a:round/>
            <a:headEnd/>
            <a:tailEnd/>
          </a:ln>
        </p:spPr>
        <p:txBody>
          <a:bodyPr/>
          <a:lstStyle/>
          <a:p>
            <a:endParaRPr lang="vi-VN"/>
          </a:p>
        </p:txBody>
      </p:sp>
      <p:sp>
        <p:nvSpPr>
          <p:cNvPr id="38933" name="Line 21"/>
          <p:cNvSpPr>
            <a:spLocks noChangeShapeType="1"/>
          </p:cNvSpPr>
          <p:nvPr/>
        </p:nvSpPr>
        <p:spPr bwMode="auto">
          <a:xfrm>
            <a:off x="3673475" y="3228975"/>
            <a:ext cx="974725" cy="1724025"/>
          </a:xfrm>
          <a:prstGeom prst="line">
            <a:avLst/>
          </a:prstGeom>
          <a:noFill/>
          <a:ln w="9525">
            <a:solidFill>
              <a:srgbClr val="000000"/>
            </a:solidFill>
            <a:round/>
            <a:headEnd/>
            <a:tailEnd/>
          </a:ln>
        </p:spPr>
        <p:txBody>
          <a:bodyPr/>
          <a:lstStyle/>
          <a:p>
            <a:endParaRPr lang="vi-VN"/>
          </a:p>
        </p:txBody>
      </p:sp>
      <p:sp>
        <p:nvSpPr>
          <p:cNvPr id="38934" name="Line 22"/>
          <p:cNvSpPr>
            <a:spLocks noChangeShapeType="1"/>
          </p:cNvSpPr>
          <p:nvPr/>
        </p:nvSpPr>
        <p:spPr bwMode="auto">
          <a:xfrm>
            <a:off x="6096000" y="4953000"/>
            <a:ext cx="973138" cy="215900"/>
          </a:xfrm>
          <a:prstGeom prst="line">
            <a:avLst/>
          </a:prstGeom>
          <a:noFill/>
          <a:ln w="38100" cmpd="dbl">
            <a:solidFill>
              <a:srgbClr val="000000"/>
            </a:solidFill>
            <a:round/>
            <a:headEnd/>
            <a:tailEnd/>
          </a:ln>
        </p:spPr>
        <p:txBody>
          <a:bodyPr/>
          <a:lstStyle/>
          <a:p>
            <a:endParaRPr lang="vi-VN"/>
          </a:p>
        </p:txBody>
      </p:sp>
      <p:sp>
        <p:nvSpPr>
          <p:cNvPr id="38935" name="Line 23"/>
          <p:cNvSpPr>
            <a:spLocks noChangeShapeType="1"/>
          </p:cNvSpPr>
          <p:nvPr/>
        </p:nvSpPr>
        <p:spPr bwMode="auto">
          <a:xfrm flipV="1">
            <a:off x="1327150" y="3228975"/>
            <a:ext cx="1171575" cy="714375"/>
          </a:xfrm>
          <a:prstGeom prst="line">
            <a:avLst/>
          </a:prstGeom>
          <a:noFill/>
          <a:ln w="9525">
            <a:solidFill>
              <a:srgbClr val="000000"/>
            </a:solidFill>
            <a:round/>
            <a:headEnd/>
            <a:tailEnd/>
          </a:ln>
        </p:spPr>
        <p:txBody>
          <a:bodyPr/>
          <a:lstStyle/>
          <a:p>
            <a:endParaRPr lang="vi-VN"/>
          </a:p>
        </p:txBody>
      </p:sp>
      <p:sp>
        <p:nvSpPr>
          <p:cNvPr id="38936" name="Line 24"/>
          <p:cNvSpPr>
            <a:spLocks noChangeShapeType="1"/>
          </p:cNvSpPr>
          <p:nvPr/>
        </p:nvSpPr>
        <p:spPr bwMode="auto">
          <a:xfrm flipV="1">
            <a:off x="2743200" y="3228974"/>
            <a:ext cx="17463" cy="733425"/>
          </a:xfrm>
          <a:prstGeom prst="line">
            <a:avLst/>
          </a:prstGeom>
          <a:noFill/>
          <a:ln w="9525">
            <a:solidFill>
              <a:srgbClr val="000000"/>
            </a:solidFill>
            <a:round/>
            <a:headEnd/>
            <a:tailEnd/>
          </a:ln>
        </p:spPr>
        <p:txBody>
          <a:bodyPr/>
          <a:lstStyle/>
          <a:p>
            <a:endParaRPr lang="vi-VN"/>
          </a:p>
        </p:txBody>
      </p:sp>
      <p:sp>
        <p:nvSpPr>
          <p:cNvPr id="38937" name="Line 25"/>
          <p:cNvSpPr>
            <a:spLocks noChangeShapeType="1"/>
          </p:cNvSpPr>
          <p:nvPr/>
        </p:nvSpPr>
        <p:spPr bwMode="auto">
          <a:xfrm>
            <a:off x="3281363" y="3228975"/>
            <a:ext cx="58737" cy="735013"/>
          </a:xfrm>
          <a:prstGeom prst="line">
            <a:avLst/>
          </a:prstGeom>
          <a:noFill/>
          <a:ln w="9525">
            <a:solidFill>
              <a:srgbClr val="000000"/>
            </a:solidFill>
            <a:round/>
            <a:headEnd/>
            <a:tailEnd/>
          </a:ln>
        </p:spPr>
        <p:txBody>
          <a:bodyPr/>
          <a:lstStyle/>
          <a:p>
            <a:endParaRPr lang="vi-VN"/>
          </a:p>
        </p:txBody>
      </p:sp>
      <p:sp>
        <p:nvSpPr>
          <p:cNvPr id="38938" name="Line 26"/>
          <p:cNvSpPr>
            <a:spLocks noChangeShapeType="1"/>
          </p:cNvSpPr>
          <p:nvPr/>
        </p:nvSpPr>
        <p:spPr bwMode="auto">
          <a:xfrm flipH="1">
            <a:off x="2179638" y="4567238"/>
            <a:ext cx="1160462" cy="688975"/>
          </a:xfrm>
          <a:prstGeom prst="line">
            <a:avLst/>
          </a:prstGeom>
          <a:noFill/>
          <a:ln w="38100" cmpd="dbl">
            <a:solidFill>
              <a:srgbClr val="000000"/>
            </a:solidFill>
            <a:round/>
            <a:headEnd/>
            <a:tailEnd/>
          </a:ln>
        </p:spPr>
        <p:txBody>
          <a:bodyPr/>
          <a:lstStyle/>
          <a:p>
            <a:endParaRPr lang="vi-VN"/>
          </a:p>
        </p:txBody>
      </p:sp>
      <p:sp>
        <p:nvSpPr>
          <p:cNvPr id="38939" name="Line 27"/>
          <p:cNvSpPr>
            <a:spLocks noChangeShapeType="1"/>
          </p:cNvSpPr>
          <p:nvPr/>
        </p:nvSpPr>
        <p:spPr bwMode="auto">
          <a:xfrm>
            <a:off x="7189788" y="3228975"/>
            <a:ext cx="130175" cy="814388"/>
          </a:xfrm>
          <a:prstGeom prst="line">
            <a:avLst/>
          </a:prstGeom>
          <a:noFill/>
          <a:ln w="9525">
            <a:solidFill>
              <a:srgbClr val="000000"/>
            </a:solidFill>
            <a:round/>
            <a:headEnd/>
            <a:tailEnd/>
          </a:ln>
        </p:spPr>
        <p:txBody>
          <a:bodyPr/>
          <a:lstStyle/>
          <a:p>
            <a:endParaRPr lang="vi-VN"/>
          </a:p>
        </p:txBody>
      </p:sp>
      <p:sp>
        <p:nvSpPr>
          <p:cNvPr id="38940" name="Line 28"/>
          <p:cNvSpPr>
            <a:spLocks noChangeShapeType="1"/>
          </p:cNvSpPr>
          <p:nvPr/>
        </p:nvSpPr>
        <p:spPr bwMode="auto">
          <a:xfrm>
            <a:off x="7319963" y="4552950"/>
            <a:ext cx="80962" cy="615950"/>
          </a:xfrm>
          <a:prstGeom prst="line">
            <a:avLst/>
          </a:prstGeom>
          <a:noFill/>
          <a:ln w="38100" cmpd="dbl">
            <a:solidFill>
              <a:srgbClr val="000000"/>
            </a:solidFill>
            <a:round/>
            <a:headEnd/>
            <a:tailEnd/>
          </a:ln>
        </p:spPr>
        <p:txBody>
          <a:bodyPr/>
          <a:lstStyle/>
          <a:p>
            <a:endParaRPr lang="vi-VN"/>
          </a:p>
        </p:txBody>
      </p:sp>
      <p:sp>
        <p:nvSpPr>
          <p:cNvPr id="38941" name="Oval 29"/>
          <p:cNvSpPr>
            <a:spLocks noChangeArrowheads="1"/>
          </p:cNvSpPr>
          <p:nvPr/>
        </p:nvSpPr>
        <p:spPr bwMode="auto">
          <a:xfrm>
            <a:off x="6316663" y="2009775"/>
            <a:ext cx="642937" cy="406400"/>
          </a:xfrm>
          <a:prstGeom prst="ellipse">
            <a:avLst/>
          </a:prstGeom>
          <a:solidFill>
            <a:srgbClr val="FFFFFF"/>
          </a:solidFill>
          <a:ln w="9525">
            <a:solidFill>
              <a:srgbClr val="000000"/>
            </a:solidFill>
            <a:round/>
            <a:headEnd/>
            <a:tailEnd/>
          </a:ln>
        </p:spPr>
        <p:txBody>
          <a:bodyPr lIns="0" rIns="0"/>
          <a:lstStyle/>
          <a:p>
            <a:r>
              <a:rPr lang="en-US" altLang="ko-KR" sz="1100" u="sng">
                <a:latin typeface="Times New Roman" pitchFamily="18" charset="0"/>
                <a:ea typeface="Batang" pitchFamily="18" charset="-127"/>
              </a:rPr>
              <a:t>Mãsố</a:t>
            </a:r>
            <a:endParaRPr lang="en-US"/>
          </a:p>
        </p:txBody>
      </p:sp>
      <p:sp>
        <p:nvSpPr>
          <p:cNvPr id="38942" name="Oval 30"/>
          <p:cNvSpPr>
            <a:spLocks noChangeArrowheads="1"/>
          </p:cNvSpPr>
          <p:nvPr/>
        </p:nvSpPr>
        <p:spPr bwMode="auto">
          <a:xfrm>
            <a:off x="7010400" y="2008188"/>
            <a:ext cx="650875" cy="306387"/>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r>
              <a:rPr lang="en-US" altLang="ko-KR" sz="1100" u="sng">
                <a:latin typeface="Times New Roman" pitchFamily="18" charset="0"/>
                <a:ea typeface="Batang" pitchFamily="18" charset="-127"/>
              </a:rPr>
              <a:t> </a:t>
            </a:r>
            <a:endParaRPr lang="en-US"/>
          </a:p>
        </p:txBody>
      </p:sp>
      <p:sp>
        <p:nvSpPr>
          <p:cNvPr id="38943" name="Oval 31"/>
          <p:cNvSpPr>
            <a:spLocks noChangeArrowheads="1"/>
          </p:cNvSpPr>
          <p:nvPr/>
        </p:nvSpPr>
        <p:spPr bwMode="auto">
          <a:xfrm>
            <a:off x="7704138" y="2033588"/>
            <a:ext cx="906462" cy="407987"/>
          </a:xfrm>
          <a:prstGeom prst="ellipse">
            <a:avLst/>
          </a:prstGeom>
          <a:solidFill>
            <a:srgbClr val="FFFFFF"/>
          </a:solidFill>
          <a:ln w="38100" cmpd="dbl">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Địađiểm</a:t>
            </a:r>
            <a:endParaRPr lang="en-US">
              <a:ea typeface="Batang" pitchFamily="18" charset="-127"/>
              <a:cs typeface="Times New Roman" pitchFamily="18" charset="0"/>
            </a:endParaRPr>
          </a:p>
        </p:txBody>
      </p:sp>
      <p:sp>
        <p:nvSpPr>
          <p:cNvPr id="38944" name="Oval 32"/>
          <p:cNvSpPr>
            <a:spLocks noChangeArrowheads="1"/>
          </p:cNvSpPr>
          <p:nvPr/>
        </p:nvSpPr>
        <p:spPr bwMode="auto">
          <a:xfrm>
            <a:off x="1458913" y="2008188"/>
            <a:ext cx="781050"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Họtên</a:t>
            </a:r>
            <a:endParaRPr lang="en-US"/>
          </a:p>
        </p:txBody>
      </p:sp>
      <p:sp>
        <p:nvSpPr>
          <p:cNvPr id="38945" name="Oval 33"/>
          <p:cNvSpPr>
            <a:spLocks noChangeArrowheads="1"/>
          </p:cNvSpPr>
          <p:nvPr/>
        </p:nvSpPr>
        <p:spPr bwMode="auto">
          <a:xfrm>
            <a:off x="1066800" y="2720975"/>
            <a:ext cx="782638" cy="407988"/>
          </a:xfrm>
          <a:prstGeom prst="ellipse">
            <a:avLst/>
          </a:prstGeom>
          <a:solidFill>
            <a:srgbClr val="FFFFFF"/>
          </a:solidFill>
          <a:ln w="9525">
            <a:solidFill>
              <a:srgbClr val="000000"/>
            </a:solidFill>
            <a:round/>
            <a:headEnd/>
            <a:tailEnd/>
          </a:ln>
        </p:spPr>
        <p:txBody>
          <a:bodyPr/>
          <a:lstStyle/>
          <a:p>
            <a:r>
              <a:rPr lang="en-US" altLang="ko-KR" sz="1100" u="sng">
                <a:latin typeface="Times New Roman" pitchFamily="18" charset="0"/>
                <a:ea typeface="Batang" pitchFamily="18" charset="-127"/>
              </a:rPr>
              <a:t>Mã số</a:t>
            </a:r>
            <a:endParaRPr lang="en-US"/>
          </a:p>
        </p:txBody>
      </p:sp>
      <p:sp>
        <p:nvSpPr>
          <p:cNvPr id="38946" name="Oval 34"/>
          <p:cNvSpPr>
            <a:spLocks noChangeArrowheads="1"/>
          </p:cNvSpPr>
          <p:nvPr/>
        </p:nvSpPr>
        <p:spPr bwMode="auto">
          <a:xfrm>
            <a:off x="936625" y="1295400"/>
            <a:ext cx="912813"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Họ</a:t>
            </a:r>
            <a:r>
              <a:rPr lang="en-US" altLang="ko-KR" sz="1100">
                <a:latin typeface="Times New Roman" pitchFamily="18" charset="0"/>
                <a:ea typeface="Batang" pitchFamily="18" charset="-127"/>
                <a:cs typeface="Times New Roman" pitchFamily="18" charset="0"/>
              </a:rPr>
              <a:t>đ</a:t>
            </a:r>
            <a:r>
              <a:rPr lang="en-US" altLang="ko-KR" sz="1100">
                <a:latin typeface="Times New Roman" pitchFamily="18" charset="0"/>
                <a:ea typeface="Batang" pitchFamily="18" charset="-127"/>
              </a:rPr>
              <a:t>ệm</a:t>
            </a:r>
            <a:endParaRPr lang="en-US"/>
          </a:p>
        </p:txBody>
      </p:sp>
      <p:sp>
        <p:nvSpPr>
          <p:cNvPr id="38947" name="Oval 35"/>
          <p:cNvSpPr>
            <a:spLocks noChangeArrowheads="1"/>
          </p:cNvSpPr>
          <p:nvPr/>
        </p:nvSpPr>
        <p:spPr bwMode="auto">
          <a:xfrm>
            <a:off x="1849438" y="1295400"/>
            <a:ext cx="781050"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endParaRPr lang="en-US"/>
          </a:p>
        </p:txBody>
      </p:sp>
      <p:sp>
        <p:nvSpPr>
          <p:cNvPr id="38948" name="Oval 36"/>
          <p:cNvSpPr>
            <a:spLocks noChangeArrowheads="1"/>
          </p:cNvSpPr>
          <p:nvPr/>
        </p:nvSpPr>
        <p:spPr bwMode="auto">
          <a:xfrm>
            <a:off x="2066925" y="1701800"/>
            <a:ext cx="954088" cy="407988"/>
          </a:xfrm>
          <a:prstGeom prst="ellipse">
            <a:avLst/>
          </a:prstGeom>
          <a:solidFill>
            <a:srgbClr val="FFFFFF"/>
          </a:solidFill>
          <a:ln w="9525">
            <a:solidFill>
              <a:srgbClr val="000000"/>
            </a:solidFill>
            <a:round/>
            <a:headEnd/>
            <a:tailEnd/>
          </a:ln>
        </p:spPr>
        <p:txBody>
          <a:bodyPr lIns="0" tIns="10800" rIns="0" bIns="10800"/>
          <a:lstStyle/>
          <a:p>
            <a:r>
              <a:rPr lang="en-US" altLang="ko-KR" sz="1100">
                <a:latin typeface="Times New Roman" pitchFamily="18" charset="0"/>
                <a:ea typeface="Batang" pitchFamily="18" charset="-127"/>
              </a:rPr>
              <a:t>Ngàysinh</a:t>
            </a:r>
            <a:endParaRPr lang="en-US"/>
          </a:p>
        </p:txBody>
      </p:sp>
      <p:sp>
        <p:nvSpPr>
          <p:cNvPr id="38949" name="Oval 37"/>
          <p:cNvSpPr>
            <a:spLocks noChangeArrowheads="1"/>
          </p:cNvSpPr>
          <p:nvPr/>
        </p:nvSpPr>
        <p:spPr bwMode="auto">
          <a:xfrm>
            <a:off x="3802063" y="1804988"/>
            <a:ext cx="696912"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Lương</a:t>
            </a:r>
            <a:endParaRPr lang="en-US">
              <a:ea typeface="Batang" pitchFamily="18" charset="-127"/>
              <a:cs typeface="Times New Roman" pitchFamily="18" charset="0"/>
            </a:endParaRPr>
          </a:p>
        </p:txBody>
      </p:sp>
      <p:sp>
        <p:nvSpPr>
          <p:cNvPr id="38950" name="Oval 38"/>
          <p:cNvSpPr>
            <a:spLocks noChangeArrowheads="1"/>
          </p:cNvSpPr>
          <p:nvPr/>
        </p:nvSpPr>
        <p:spPr bwMode="auto">
          <a:xfrm>
            <a:off x="3021013" y="1804988"/>
            <a:ext cx="781050"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Giớitính</a:t>
            </a:r>
            <a:endParaRPr lang="en-US"/>
          </a:p>
        </p:txBody>
      </p:sp>
      <p:sp>
        <p:nvSpPr>
          <p:cNvPr id="38951" name="Oval 39"/>
          <p:cNvSpPr>
            <a:spLocks noChangeArrowheads="1"/>
          </p:cNvSpPr>
          <p:nvPr/>
        </p:nvSpPr>
        <p:spPr bwMode="auto">
          <a:xfrm>
            <a:off x="4498975" y="1804988"/>
            <a:ext cx="693738"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Địachỉ</a:t>
            </a:r>
            <a:endParaRPr lang="en-US">
              <a:ea typeface="Batang" pitchFamily="18" charset="-127"/>
              <a:cs typeface="Times New Roman" pitchFamily="18" charset="0"/>
            </a:endParaRPr>
          </a:p>
        </p:txBody>
      </p:sp>
      <p:sp>
        <p:nvSpPr>
          <p:cNvPr id="38952" name="Oval 40"/>
          <p:cNvSpPr>
            <a:spLocks noChangeArrowheads="1"/>
          </p:cNvSpPr>
          <p:nvPr/>
        </p:nvSpPr>
        <p:spPr bwMode="auto">
          <a:xfrm>
            <a:off x="5235575" y="1701800"/>
            <a:ext cx="1165225" cy="306388"/>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Ngày bắ</a:t>
            </a:r>
            <a:r>
              <a:rPr lang="en-US" altLang="ko-KR" sz="1100">
                <a:latin typeface="Times New Roman" pitchFamily="18" charset="0"/>
                <a:ea typeface="Batang" pitchFamily="18" charset="-127"/>
                <a:cs typeface="Times New Roman" pitchFamily="18" charset="0"/>
              </a:rPr>
              <a:t>t đ</a:t>
            </a:r>
            <a:r>
              <a:rPr lang="en-US" altLang="ko-KR" sz="1100">
                <a:latin typeface="Times New Roman" pitchFamily="18" charset="0"/>
                <a:ea typeface="Batang" pitchFamily="18" charset="-127"/>
              </a:rPr>
              <a:t>ầu</a:t>
            </a:r>
            <a:endParaRPr lang="en-US"/>
          </a:p>
        </p:txBody>
      </p:sp>
      <p:sp>
        <p:nvSpPr>
          <p:cNvPr id="38953" name="Oval 41"/>
          <p:cNvSpPr>
            <a:spLocks noChangeArrowheads="1"/>
          </p:cNvSpPr>
          <p:nvPr/>
        </p:nvSpPr>
        <p:spPr bwMode="auto">
          <a:xfrm>
            <a:off x="4975225" y="4144963"/>
            <a:ext cx="781050"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Sốgiờ</a:t>
            </a:r>
            <a:endParaRPr lang="en-US"/>
          </a:p>
        </p:txBody>
      </p:sp>
      <p:sp>
        <p:nvSpPr>
          <p:cNvPr id="38954" name="Oval 42"/>
          <p:cNvSpPr>
            <a:spLocks noChangeArrowheads="1"/>
          </p:cNvSpPr>
          <p:nvPr/>
        </p:nvSpPr>
        <p:spPr bwMode="auto">
          <a:xfrm>
            <a:off x="654050" y="6070600"/>
            <a:ext cx="911225"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endParaRPr lang="en-US"/>
          </a:p>
        </p:txBody>
      </p:sp>
      <p:sp>
        <p:nvSpPr>
          <p:cNvPr id="38955" name="Oval 43"/>
          <p:cNvSpPr>
            <a:spLocks noChangeArrowheads="1"/>
          </p:cNvSpPr>
          <p:nvPr/>
        </p:nvSpPr>
        <p:spPr bwMode="auto">
          <a:xfrm>
            <a:off x="1695450" y="6070600"/>
            <a:ext cx="1042988"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Ngàysinh</a:t>
            </a:r>
            <a:endParaRPr lang="en-US"/>
          </a:p>
        </p:txBody>
      </p:sp>
      <p:sp>
        <p:nvSpPr>
          <p:cNvPr id="38956" name="Oval 44"/>
          <p:cNvSpPr>
            <a:spLocks noChangeArrowheads="1"/>
          </p:cNvSpPr>
          <p:nvPr/>
        </p:nvSpPr>
        <p:spPr bwMode="auto">
          <a:xfrm>
            <a:off x="2867025" y="6070600"/>
            <a:ext cx="912813"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Giớitính</a:t>
            </a:r>
            <a:endParaRPr lang="en-US"/>
          </a:p>
        </p:txBody>
      </p:sp>
      <p:sp>
        <p:nvSpPr>
          <p:cNvPr id="38957" name="Oval 45"/>
          <p:cNvSpPr>
            <a:spLocks noChangeArrowheads="1"/>
          </p:cNvSpPr>
          <p:nvPr/>
        </p:nvSpPr>
        <p:spPr bwMode="auto">
          <a:xfrm>
            <a:off x="5483225" y="5881688"/>
            <a:ext cx="911225"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 </a:t>
            </a:r>
            <a:endParaRPr lang="en-US"/>
          </a:p>
        </p:txBody>
      </p:sp>
      <p:sp>
        <p:nvSpPr>
          <p:cNvPr id="38958" name="Oval 46"/>
          <p:cNvSpPr>
            <a:spLocks noChangeArrowheads="1"/>
          </p:cNvSpPr>
          <p:nvPr/>
        </p:nvSpPr>
        <p:spPr bwMode="auto">
          <a:xfrm>
            <a:off x="6524625" y="5881688"/>
            <a:ext cx="912813" cy="406400"/>
          </a:xfrm>
          <a:prstGeom prst="ellipse">
            <a:avLst/>
          </a:prstGeom>
          <a:solidFill>
            <a:srgbClr val="FFFFFF"/>
          </a:solidFill>
          <a:ln w="9525">
            <a:solidFill>
              <a:srgbClr val="000000"/>
            </a:solidFill>
            <a:round/>
            <a:headEnd/>
            <a:tailEnd/>
          </a:ln>
        </p:spPr>
        <p:txBody>
          <a:bodyPr/>
          <a:lstStyle/>
          <a:p>
            <a:r>
              <a:rPr lang="en-US" altLang="ko-KR" sz="1100" u="sng">
                <a:latin typeface="Times New Roman" pitchFamily="18" charset="0"/>
                <a:ea typeface="Batang" pitchFamily="18" charset="-127"/>
              </a:rPr>
              <a:t>Mãsố</a:t>
            </a:r>
            <a:endParaRPr lang="en-US"/>
          </a:p>
        </p:txBody>
      </p:sp>
      <p:sp>
        <p:nvSpPr>
          <p:cNvPr id="38959" name="Oval 47"/>
          <p:cNvSpPr>
            <a:spLocks noChangeArrowheads="1"/>
          </p:cNvSpPr>
          <p:nvPr/>
        </p:nvSpPr>
        <p:spPr bwMode="auto">
          <a:xfrm>
            <a:off x="7566025" y="5881688"/>
            <a:ext cx="1042988"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cs typeface="Times New Roman" pitchFamily="18" charset="0"/>
              </a:rPr>
              <a:t>Địađiểm</a:t>
            </a:r>
            <a:r>
              <a:rPr lang="en-US" altLang="ko-KR" sz="1000">
                <a:latin typeface="Times New Roman" pitchFamily="18" charset="0"/>
                <a:ea typeface="Batang" pitchFamily="18" charset="-127"/>
                <a:cs typeface="Times New Roman" pitchFamily="18" charset="0"/>
              </a:rPr>
              <a:t> </a:t>
            </a:r>
            <a:endParaRPr lang="en-US">
              <a:ea typeface="Batang" pitchFamily="18" charset="-127"/>
              <a:cs typeface="Times New Roman" pitchFamily="18" charset="0"/>
            </a:endParaRPr>
          </a:p>
        </p:txBody>
      </p:sp>
      <p:sp>
        <p:nvSpPr>
          <p:cNvPr id="38960" name="Line 48"/>
          <p:cNvSpPr>
            <a:spLocks noChangeShapeType="1"/>
          </p:cNvSpPr>
          <p:nvPr/>
        </p:nvSpPr>
        <p:spPr bwMode="auto">
          <a:xfrm>
            <a:off x="1849438" y="2924175"/>
            <a:ext cx="649287" cy="0"/>
          </a:xfrm>
          <a:prstGeom prst="line">
            <a:avLst/>
          </a:prstGeom>
          <a:noFill/>
          <a:ln w="9525">
            <a:solidFill>
              <a:srgbClr val="000000"/>
            </a:solidFill>
            <a:round/>
            <a:headEnd/>
            <a:tailEnd/>
          </a:ln>
        </p:spPr>
        <p:txBody>
          <a:bodyPr/>
          <a:lstStyle/>
          <a:p>
            <a:endParaRPr lang="vi-VN"/>
          </a:p>
        </p:txBody>
      </p:sp>
      <p:sp>
        <p:nvSpPr>
          <p:cNvPr id="38961" name="Line 49"/>
          <p:cNvSpPr>
            <a:spLocks noChangeShapeType="1"/>
          </p:cNvSpPr>
          <p:nvPr/>
        </p:nvSpPr>
        <p:spPr bwMode="auto">
          <a:xfrm>
            <a:off x="1327150" y="1600200"/>
            <a:ext cx="392113" cy="407988"/>
          </a:xfrm>
          <a:prstGeom prst="line">
            <a:avLst/>
          </a:prstGeom>
          <a:noFill/>
          <a:ln w="9525">
            <a:solidFill>
              <a:srgbClr val="000000"/>
            </a:solidFill>
            <a:round/>
            <a:headEnd/>
            <a:tailEnd/>
          </a:ln>
        </p:spPr>
        <p:txBody>
          <a:bodyPr/>
          <a:lstStyle/>
          <a:p>
            <a:endParaRPr lang="vi-VN"/>
          </a:p>
        </p:txBody>
      </p:sp>
      <p:sp>
        <p:nvSpPr>
          <p:cNvPr id="38962" name="Line 50"/>
          <p:cNvSpPr>
            <a:spLocks noChangeShapeType="1"/>
          </p:cNvSpPr>
          <p:nvPr/>
        </p:nvSpPr>
        <p:spPr bwMode="auto">
          <a:xfrm flipH="1">
            <a:off x="1849438" y="1600200"/>
            <a:ext cx="260350" cy="407988"/>
          </a:xfrm>
          <a:prstGeom prst="line">
            <a:avLst/>
          </a:prstGeom>
          <a:noFill/>
          <a:ln w="9525">
            <a:solidFill>
              <a:srgbClr val="000000"/>
            </a:solidFill>
            <a:round/>
            <a:headEnd/>
            <a:tailEnd/>
          </a:ln>
        </p:spPr>
        <p:txBody>
          <a:bodyPr/>
          <a:lstStyle/>
          <a:p>
            <a:endParaRPr lang="vi-VN"/>
          </a:p>
        </p:txBody>
      </p:sp>
      <p:sp>
        <p:nvSpPr>
          <p:cNvPr id="38963" name="Line 51"/>
          <p:cNvSpPr>
            <a:spLocks noChangeShapeType="1"/>
          </p:cNvSpPr>
          <p:nvPr/>
        </p:nvSpPr>
        <p:spPr bwMode="auto">
          <a:xfrm>
            <a:off x="2630488" y="2109788"/>
            <a:ext cx="130175" cy="711200"/>
          </a:xfrm>
          <a:prstGeom prst="line">
            <a:avLst/>
          </a:prstGeom>
          <a:noFill/>
          <a:ln w="9525">
            <a:solidFill>
              <a:srgbClr val="000000"/>
            </a:solidFill>
            <a:round/>
            <a:headEnd/>
            <a:tailEnd/>
          </a:ln>
        </p:spPr>
        <p:txBody>
          <a:bodyPr/>
          <a:lstStyle/>
          <a:p>
            <a:endParaRPr lang="vi-VN"/>
          </a:p>
        </p:txBody>
      </p:sp>
      <p:sp>
        <p:nvSpPr>
          <p:cNvPr id="38964" name="Line 52"/>
          <p:cNvSpPr>
            <a:spLocks noChangeShapeType="1"/>
          </p:cNvSpPr>
          <p:nvPr/>
        </p:nvSpPr>
        <p:spPr bwMode="auto">
          <a:xfrm flipH="1">
            <a:off x="3021013" y="2211388"/>
            <a:ext cx="131762" cy="609600"/>
          </a:xfrm>
          <a:prstGeom prst="line">
            <a:avLst/>
          </a:prstGeom>
          <a:noFill/>
          <a:ln w="9525">
            <a:solidFill>
              <a:srgbClr val="000000"/>
            </a:solidFill>
            <a:round/>
            <a:headEnd/>
            <a:tailEnd/>
          </a:ln>
        </p:spPr>
        <p:txBody>
          <a:bodyPr/>
          <a:lstStyle/>
          <a:p>
            <a:endParaRPr lang="vi-VN"/>
          </a:p>
        </p:txBody>
      </p:sp>
      <p:sp>
        <p:nvSpPr>
          <p:cNvPr id="38965" name="Line 53"/>
          <p:cNvSpPr>
            <a:spLocks noChangeShapeType="1"/>
          </p:cNvSpPr>
          <p:nvPr/>
        </p:nvSpPr>
        <p:spPr bwMode="auto">
          <a:xfrm flipH="1">
            <a:off x="3455988" y="2211388"/>
            <a:ext cx="520700" cy="609600"/>
          </a:xfrm>
          <a:prstGeom prst="line">
            <a:avLst/>
          </a:prstGeom>
          <a:noFill/>
          <a:ln w="9525">
            <a:solidFill>
              <a:srgbClr val="000000"/>
            </a:solidFill>
            <a:round/>
            <a:headEnd/>
            <a:tailEnd/>
          </a:ln>
        </p:spPr>
        <p:txBody>
          <a:bodyPr/>
          <a:lstStyle/>
          <a:p>
            <a:endParaRPr lang="vi-VN"/>
          </a:p>
        </p:txBody>
      </p:sp>
      <p:sp>
        <p:nvSpPr>
          <p:cNvPr id="38966" name="Line 54"/>
          <p:cNvSpPr>
            <a:spLocks noChangeShapeType="1"/>
          </p:cNvSpPr>
          <p:nvPr/>
        </p:nvSpPr>
        <p:spPr bwMode="auto">
          <a:xfrm flipH="1">
            <a:off x="3629025" y="2109788"/>
            <a:ext cx="912813" cy="711200"/>
          </a:xfrm>
          <a:prstGeom prst="line">
            <a:avLst/>
          </a:prstGeom>
          <a:noFill/>
          <a:ln w="9525">
            <a:solidFill>
              <a:srgbClr val="000000"/>
            </a:solidFill>
            <a:round/>
            <a:headEnd/>
            <a:tailEnd/>
          </a:ln>
        </p:spPr>
        <p:txBody>
          <a:bodyPr/>
          <a:lstStyle/>
          <a:p>
            <a:endParaRPr lang="vi-VN"/>
          </a:p>
        </p:txBody>
      </p:sp>
      <p:sp>
        <p:nvSpPr>
          <p:cNvPr id="38967" name="Line 55"/>
          <p:cNvSpPr>
            <a:spLocks noChangeShapeType="1"/>
          </p:cNvSpPr>
          <p:nvPr/>
        </p:nvSpPr>
        <p:spPr bwMode="auto">
          <a:xfrm flipH="1">
            <a:off x="5495925" y="2008188"/>
            <a:ext cx="260350" cy="306387"/>
          </a:xfrm>
          <a:prstGeom prst="line">
            <a:avLst/>
          </a:prstGeom>
          <a:noFill/>
          <a:ln w="9525">
            <a:solidFill>
              <a:srgbClr val="000000"/>
            </a:solidFill>
            <a:round/>
            <a:headEnd/>
            <a:tailEnd/>
          </a:ln>
        </p:spPr>
        <p:txBody>
          <a:bodyPr/>
          <a:lstStyle/>
          <a:p>
            <a:endParaRPr lang="vi-VN"/>
          </a:p>
        </p:txBody>
      </p:sp>
      <p:sp>
        <p:nvSpPr>
          <p:cNvPr id="38968" name="Line 56"/>
          <p:cNvSpPr>
            <a:spLocks noChangeShapeType="1"/>
          </p:cNvSpPr>
          <p:nvPr/>
        </p:nvSpPr>
        <p:spPr bwMode="auto">
          <a:xfrm>
            <a:off x="6669088" y="2414588"/>
            <a:ext cx="390525" cy="406400"/>
          </a:xfrm>
          <a:prstGeom prst="line">
            <a:avLst/>
          </a:prstGeom>
          <a:noFill/>
          <a:ln w="9525">
            <a:solidFill>
              <a:srgbClr val="000000"/>
            </a:solidFill>
            <a:round/>
            <a:headEnd/>
            <a:tailEnd/>
          </a:ln>
        </p:spPr>
        <p:txBody>
          <a:bodyPr/>
          <a:lstStyle/>
          <a:p>
            <a:endParaRPr lang="vi-VN"/>
          </a:p>
        </p:txBody>
      </p:sp>
      <p:sp>
        <p:nvSpPr>
          <p:cNvPr id="38969" name="Line 57"/>
          <p:cNvSpPr>
            <a:spLocks noChangeShapeType="1"/>
          </p:cNvSpPr>
          <p:nvPr/>
        </p:nvSpPr>
        <p:spPr bwMode="auto">
          <a:xfrm>
            <a:off x="7319963" y="2314575"/>
            <a:ext cx="0" cy="506413"/>
          </a:xfrm>
          <a:prstGeom prst="line">
            <a:avLst/>
          </a:prstGeom>
          <a:noFill/>
          <a:ln w="9525">
            <a:solidFill>
              <a:srgbClr val="000000"/>
            </a:solidFill>
            <a:round/>
            <a:headEnd/>
            <a:tailEnd/>
          </a:ln>
        </p:spPr>
        <p:txBody>
          <a:bodyPr/>
          <a:lstStyle/>
          <a:p>
            <a:endParaRPr lang="vi-VN"/>
          </a:p>
        </p:txBody>
      </p:sp>
      <p:sp>
        <p:nvSpPr>
          <p:cNvPr id="38970" name="Line 58"/>
          <p:cNvSpPr>
            <a:spLocks noChangeShapeType="1"/>
          </p:cNvSpPr>
          <p:nvPr/>
        </p:nvSpPr>
        <p:spPr bwMode="auto">
          <a:xfrm flipH="1">
            <a:off x="7580313" y="2441575"/>
            <a:ext cx="473075" cy="379413"/>
          </a:xfrm>
          <a:prstGeom prst="line">
            <a:avLst/>
          </a:prstGeom>
          <a:noFill/>
          <a:ln w="9525">
            <a:solidFill>
              <a:srgbClr val="000000"/>
            </a:solidFill>
            <a:round/>
            <a:headEnd/>
            <a:tailEnd/>
          </a:ln>
        </p:spPr>
        <p:txBody>
          <a:bodyPr/>
          <a:lstStyle/>
          <a:p>
            <a:endParaRPr lang="vi-VN"/>
          </a:p>
        </p:txBody>
      </p:sp>
      <p:sp>
        <p:nvSpPr>
          <p:cNvPr id="38971" name="Line 59"/>
          <p:cNvSpPr>
            <a:spLocks noChangeShapeType="1"/>
          </p:cNvSpPr>
          <p:nvPr/>
        </p:nvSpPr>
        <p:spPr bwMode="auto">
          <a:xfrm>
            <a:off x="5367338" y="4449763"/>
            <a:ext cx="0" cy="204787"/>
          </a:xfrm>
          <a:prstGeom prst="line">
            <a:avLst/>
          </a:prstGeom>
          <a:noFill/>
          <a:ln w="9525">
            <a:solidFill>
              <a:srgbClr val="000000"/>
            </a:solidFill>
            <a:round/>
            <a:headEnd/>
            <a:tailEnd/>
          </a:ln>
        </p:spPr>
        <p:txBody>
          <a:bodyPr/>
          <a:lstStyle/>
          <a:p>
            <a:endParaRPr lang="vi-VN"/>
          </a:p>
        </p:txBody>
      </p:sp>
      <p:sp>
        <p:nvSpPr>
          <p:cNvPr id="38972" name="Line 60"/>
          <p:cNvSpPr>
            <a:spLocks noChangeShapeType="1"/>
          </p:cNvSpPr>
          <p:nvPr/>
        </p:nvSpPr>
        <p:spPr bwMode="auto">
          <a:xfrm flipH="1">
            <a:off x="1173163" y="5662613"/>
            <a:ext cx="652462" cy="407987"/>
          </a:xfrm>
          <a:prstGeom prst="line">
            <a:avLst/>
          </a:prstGeom>
          <a:noFill/>
          <a:ln w="9525">
            <a:solidFill>
              <a:srgbClr val="000000"/>
            </a:solidFill>
            <a:round/>
            <a:headEnd/>
            <a:tailEnd/>
          </a:ln>
        </p:spPr>
        <p:txBody>
          <a:bodyPr/>
          <a:lstStyle/>
          <a:p>
            <a:endParaRPr lang="vi-VN"/>
          </a:p>
        </p:txBody>
      </p:sp>
      <p:sp>
        <p:nvSpPr>
          <p:cNvPr id="38973" name="Line 61"/>
          <p:cNvSpPr>
            <a:spLocks noChangeShapeType="1"/>
          </p:cNvSpPr>
          <p:nvPr/>
        </p:nvSpPr>
        <p:spPr bwMode="auto">
          <a:xfrm>
            <a:off x="2087563" y="5662613"/>
            <a:ext cx="128587" cy="407987"/>
          </a:xfrm>
          <a:prstGeom prst="line">
            <a:avLst/>
          </a:prstGeom>
          <a:noFill/>
          <a:ln w="9525">
            <a:solidFill>
              <a:srgbClr val="000000"/>
            </a:solidFill>
            <a:round/>
            <a:headEnd/>
            <a:tailEnd/>
          </a:ln>
        </p:spPr>
        <p:txBody>
          <a:bodyPr/>
          <a:lstStyle/>
          <a:p>
            <a:endParaRPr lang="vi-VN"/>
          </a:p>
        </p:txBody>
      </p:sp>
      <p:sp>
        <p:nvSpPr>
          <p:cNvPr id="38974" name="Line 62"/>
          <p:cNvSpPr>
            <a:spLocks noChangeShapeType="1"/>
          </p:cNvSpPr>
          <p:nvPr/>
        </p:nvSpPr>
        <p:spPr bwMode="auto">
          <a:xfrm>
            <a:off x="2216150" y="5662613"/>
            <a:ext cx="911225" cy="407987"/>
          </a:xfrm>
          <a:prstGeom prst="line">
            <a:avLst/>
          </a:prstGeom>
          <a:noFill/>
          <a:ln w="9525">
            <a:solidFill>
              <a:srgbClr val="000000"/>
            </a:solidFill>
            <a:round/>
            <a:headEnd/>
            <a:tailEnd/>
          </a:ln>
        </p:spPr>
        <p:txBody>
          <a:bodyPr/>
          <a:lstStyle/>
          <a:p>
            <a:endParaRPr lang="vi-VN"/>
          </a:p>
        </p:txBody>
      </p:sp>
      <p:sp>
        <p:nvSpPr>
          <p:cNvPr id="38975" name="Line 63"/>
          <p:cNvSpPr>
            <a:spLocks noChangeShapeType="1"/>
          </p:cNvSpPr>
          <p:nvPr/>
        </p:nvSpPr>
        <p:spPr bwMode="auto">
          <a:xfrm flipH="1">
            <a:off x="6134100" y="5576888"/>
            <a:ext cx="652463" cy="304800"/>
          </a:xfrm>
          <a:prstGeom prst="line">
            <a:avLst/>
          </a:prstGeom>
          <a:noFill/>
          <a:ln w="9525">
            <a:solidFill>
              <a:srgbClr val="000000"/>
            </a:solidFill>
            <a:round/>
            <a:headEnd/>
            <a:tailEnd/>
          </a:ln>
        </p:spPr>
        <p:txBody>
          <a:bodyPr/>
          <a:lstStyle/>
          <a:p>
            <a:endParaRPr lang="vi-VN"/>
          </a:p>
        </p:txBody>
      </p:sp>
      <p:sp>
        <p:nvSpPr>
          <p:cNvPr id="38976" name="Line 64"/>
          <p:cNvSpPr>
            <a:spLocks noChangeShapeType="1"/>
          </p:cNvSpPr>
          <p:nvPr/>
        </p:nvSpPr>
        <p:spPr bwMode="auto">
          <a:xfrm flipH="1">
            <a:off x="7046913" y="5576888"/>
            <a:ext cx="128587" cy="304800"/>
          </a:xfrm>
          <a:prstGeom prst="line">
            <a:avLst/>
          </a:prstGeom>
          <a:noFill/>
          <a:ln w="9525">
            <a:solidFill>
              <a:srgbClr val="000000"/>
            </a:solidFill>
            <a:round/>
            <a:headEnd/>
            <a:tailEnd/>
          </a:ln>
        </p:spPr>
        <p:txBody>
          <a:bodyPr/>
          <a:lstStyle/>
          <a:p>
            <a:endParaRPr lang="vi-VN"/>
          </a:p>
        </p:txBody>
      </p:sp>
      <p:sp>
        <p:nvSpPr>
          <p:cNvPr id="38977" name="Line 65"/>
          <p:cNvSpPr>
            <a:spLocks noChangeShapeType="1"/>
          </p:cNvSpPr>
          <p:nvPr/>
        </p:nvSpPr>
        <p:spPr bwMode="auto">
          <a:xfrm>
            <a:off x="7437438" y="5576888"/>
            <a:ext cx="520700" cy="304800"/>
          </a:xfrm>
          <a:prstGeom prst="line">
            <a:avLst/>
          </a:prstGeom>
          <a:noFill/>
          <a:ln w="9525">
            <a:solidFill>
              <a:srgbClr val="000000"/>
            </a:solidFill>
            <a:round/>
            <a:headEnd/>
            <a:tailEnd/>
          </a:ln>
        </p:spPr>
        <p:txBody>
          <a:bodyPr/>
          <a:lstStyle/>
          <a:p>
            <a:endParaRPr lang="vi-VN"/>
          </a:p>
        </p:txBody>
      </p:sp>
      <p:sp>
        <p:nvSpPr>
          <p:cNvPr id="67" name="Date Placeholder 66"/>
          <p:cNvSpPr>
            <a:spLocks noGrp="1"/>
          </p:cNvSpPr>
          <p:nvPr>
            <p:ph type="dt" sz="half" idx="10"/>
          </p:nvPr>
        </p:nvSpPr>
        <p:spPr/>
        <p:txBody>
          <a:bodyPr/>
          <a:lstStyle/>
          <a:p>
            <a:pPr>
              <a:defRPr/>
            </a:pPr>
            <a:fld id="{964C3222-B57D-4C25-966D-657922968E4B}" type="datetime12">
              <a:rPr lang="vi-VN" altLang="en-US" smtClean="0"/>
              <a:pPr>
                <a:defRPr/>
              </a:pPr>
              <a:t>10:19</a:t>
            </a:fld>
            <a:endParaRPr lang="en-US" altLang="en-US"/>
          </a:p>
        </p:txBody>
      </p:sp>
      <p:sp>
        <p:nvSpPr>
          <p:cNvPr id="68" name="Footer Placeholder 67"/>
          <p:cNvSpPr>
            <a:spLocks noGrp="1"/>
          </p:cNvSpPr>
          <p:nvPr>
            <p:ph type="ftr" sz="quarter" idx="11"/>
          </p:nvPr>
        </p:nvSpPr>
        <p:spPr/>
        <p:txBody>
          <a:bodyPr/>
          <a:lstStyle/>
          <a:p>
            <a:pPr>
              <a:defRPr/>
            </a:pPr>
            <a:r>
              <a:rPr lang="en-US" altLang="en-US" smtClean="0"/>
              <a:t>Khoa CNTT</a:t>
            </a:r>
            <a:endParaRPr lang="en-US" altLang="en-US"/>
          </a:p>
        </p:txBody>
      </p:sp>
      <p:pic>
        <p:nvPicPr>
          <p:cNvPr id="69" name="Picture 3"/>
          <p:cNvPicPr preferRelativeResize="0">
            <a:picLocks noChangeArrowheads="1"/>
          </p:cNvPicPr>
          <p:nvPr/>
        </p:nvPicPr>
        <p:blipFill>
          <a:blip r:embed="rId2" cstate="print"/>
          <a:stretch>
            <a:fillRect/>
          </a:stretch>
        </p:blipFill>
        <p:spPr bwMode="auto">
          <a:xfrm>
            <a:off x="-2" y="990600"/>
            <a:ext cx="9072000" cy="540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28600"/>
            <a:ext cx="8229600" cy="762000"/>
          </a:xfrm>
        </p:spPr>
        <p:txBody>
          <a:bodyPr/>
          <a:lstStyle/>
          <a:p>
            <a:r>
              <a:rPr lang="en-US" sz="2400" b="1" i="1" smtClean="0"/>
              <a:t>Ví dụ</a:t>
            </a:r>
          </a:p>
        </p:txBody>
      </p:sp>
      <p:sp>
        <p:nvSpPr>
          <p:cNvPr id="78" name="Slide Number Placeholder 5"/>
          <p:cNvSpPr>
            <a:spLocks noGrp="1"/>
          </p:cNvSpPr>
          <p:nvPr>
            <p:ph type="sldNum" sz="quarter" idx="12"/>
          </p:nvPr>
        </p:nvSpPr>
        <p:spPr/>
        <p:txBody>
          <a:bodyPr/>
          <a:lstStyle/>
          <a:p>
            <a:pPr>
              <a:defRPr/>
            </a:pPr>
            <a:fld id="{8F877950-6B7A-4795-B9BF-8F6E5A2F19AC}" type="slidenum">
              <a:rPr lang="en-US" altLang="en-US"/>
              <a:pPr>
                <a:defRPr/>
              </a:pPr>
              <a:t>42</a:t>
            </a:fld>
            <a:endParaRPr lang="en-US" altLang="en-US"/>
          </a:p>
        </p:txBody>
      </p:sp>
      <p:sp>
        <p:nvSpPr>
          <p:cNvPr id="39941" name="Line 3"/>
          <p:cNvSpPr>
            <a:spLocks noChangeShapeType="1"/>
          </p:cNvSpPr>
          <p:nvPr/>
        </p:nvSpPr>
        <p:spPr bwMode="auto">
          <a:xfrm>
            <a:off x="2109788" y="2314575"/>
            <a:ext cx="520700" cy="506413"/>
          </a:xfrm>
          <a:prstGeom prst="line">
            <a:avLst/>
          </a:prstGeom>
          <a:noFill/>
          <a:ln w="9525">
            <a:solidFill>
              <a:srgbClr val="000000"/>
            </a:solidFill>
            <a:round/>
            <a:headEnd/>
            <a:tailEnd/>
          </a:ln>
        </p:spPr>
        <p:txBody>
          <a:bodyPr/>
          <a:lstStyle/>
          <a:p>
            <a:endParaRPr lang="vi-VN"/>
          </a:p>
        </p:txBody>
      </p:sp>
      <p:sp>
        <p:nvSpPr>
          <p:cNvPr id="39942" name="Rectangle 4"/>
          <p:cNvSpPr>
            <a:spLocks noChangeArrowheads="1"/>
          </p:cNvSpPr>
          <p:nvPr/>
        </p:nvSpPr>
        <p:spPr bwMode="auto">
          <a:xfrm>
            <a:off x="2498725" y="2820988"/>
            <a:ext cx="1565275" cy="407987"/>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rPr>
              <a:t>NHÂNVIÊN</a:t>
            </a:r>
            <a:endParaRPr lang="en-US"/>
          </a:p>
        </p:txBody>
      </p:sp>
      <p:sp>
        <p:nvSpPr>
          <p:cNvPr id="39943" name="Rectangle 5"/>
          <p:cNvSpPr>
            <a:spLocks noChangeArrowheads="1"/>
          </p:cNvSpPr>
          <p:nvPr/>
        </p:nvSpPr>
        <p:spPr bwMode="auto">
          <a:xfrm>
            <a:off x="6669088" y="2820988"/>
            <a:ext cx="1171575" cy="407987"/>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cs typeface="Times New Roman" pitchFamily="18" charset="0"/>
              </a:rPr>
              <a:t>ĐƠNVỊ</a:t>
            </a:r>
            <a:endParaRPr lang="en-US">
              <a:ea typeface="Batang" pitchFamily="18" charset="-127"/>
              <a:cs typeface="Times New Roman" pitchFamily="18" charset="0"/>
            </a:endParaRPr>
          </a:p>
        </p:txBody>
      </p:sp>
      <p:sp>
        <p:nvSpPr>
          <p:cNvPr id="39944" name="Rectangle 6"/>
          <p:cNvSpPr>
            <a:spLocks noChangeArrowheads="1"/>
          </p:cNvSpPr>
          <p:nvPr/>
        </p:nvSpPr>
        <p:spPr bwMode="auto">
          <a:xfrm>
            <a:off x="1447800" y="5257800"/>
            <a:ext cx="1563688" cy="406400"/>
          </a:xfrm>
          <a:prstGeom prst="rect">
            <a:avLst/>
          </a:prstGeom>
          <a:solidFill>
            <a:srgbClr val="FFFFFF"/>
          </a:solidFill>
          <a:ln w="38100" cmpd="dbl">
            <a:solidFill>
              <a:srgbClr val="000000"/>
            </a:solidFill>
            <a:miter lim="800000"/>
            <a:headEnd/>
            <a:tailEnd/>
          </a:ln>
        </p:spPr>
        <p:txBody>
          <a:bodyPr/>
          <a:lstStyle/>
          <a:p>
            <a:r>
              <a:rPr lang="en-US" altLang="ko-KR" sz="1200">
                <a:latin typeface="Times New Roman" pitchFamily="18" charset="0"/>
                <a:ea typeface="Batang" pitchFamily="18" charset="-127"/>
              </a:rPr>
              <a:t>CON</a:t>
            </a:r>
            <a:endParaRPr lang="en-US"/>
          </a:p>
        </p:txBody>
      </p:sp>
      <p:sp>
        <p:nvSpPr>
          <p:cNvPr id="39945" name="Rectangle 7"/>
          <p:cNvSpPr>
            <a:spLocks noChangeArrowheads="1"/>
          </p:cNvSpPr>
          <p:nvPr/>
        </p:nvSpPr>
        <p:spPr bwMode="auto">
          <a:xfrm>
            <a:off x="6654800" y="5168900"/>
            <a:ext cx="1303338" cy="407988"/>
          </a:xfrm>
          <a:prstGeom prst="rect">
            <a:avLst/>
          </a:prstGeom>
          <a:solidFill>
            <a:srgbClr val="FFFFFF"/>
          </a:solidFill>
          <a:ln w="9525">
            <a:solidFill>
              <a:srgbClr val="000000"/>
            </a:solidFill>
            <a:miter lim="800000"/>
            <a:headEnd/>
            <a:tailEnd/>
          </a:ln>
        </p:spPr>
        <p:txBody>
          <a:bodyPr/>
          <a:lstStyle/>
          <a:p>
            <a:r>
              <a:rPr lang="en-US" altLang="ko-KR" sz="1200">
                <a:latin typeface="Times New Roman" pitchFamily="18" charset="0"/>
                <a:ea typeface="Batang" pitchFamily="18" charset="-127"/>
              </a:rPr>
              <a:t>DỰÁN</a:t>
            </a:r>
            <a:endParaRPr lang="en-US"/>
          </a:p>
        </p:txBody>
      </p:sp>
      <p:sp>
        <p:nvSpPr>
          <p:cNvPr id="39946" name="AutoShape 8"/>
          <p:cNvSpPr>
            <a:spLocks noChangeArrowheads="1"/>
          </p:cNvSpPr>
          <p:nvPr/>
        </p:nvSpPr>
        <p:spPr bwMode="auto">
          <a:xfrm>
            <a:off x="4452938" y="2211388"/>
            <a:ext cx="1433512" cy="407987"/>
          </a:xfrm>
          <a:prstGeom prst="diamond">
            <a:avLst/>
          </a:prstGeom>
          <a:solidFill>
            <a:srgbClr val="FFFFFF"/>
          </a:solidFill>
          <a:ln w="9525">
            <a:solidFill>
              <a:srgbClr val="000000"/>
            </a:solidFill>
            <a:miter lim="800000"/>
            <a:headEnd/>
            <a:tailEnd/>
          </a:ln>
        </p:spPr>
        <p:txBody>
          <a:bodyPr/>
          <a:lstStyle/>
          <a:p>
            <a:r>
              <a:rPr lang="en-US" altLang="ko-KR" sz="1100">
                <a:latin typeface="Times New Roman" pitchFamily="18" charset="0"/>
                <a:ea typeface="Batang" pitchFamily="18" charset="-127"/>
              </a:rPr>
              <a:t>Quảnlý</a:t>
            </a:r>
            <a:endParaRPr lang="en-US"/>
          </a:p>
        </p:txBody>
      </p:sp>
      <p:sp>
        <p:nvSpPr>
          <p:cNvPr id="39947" name="AutoShape 9"/>
          <p:cNvSpPr>
            <a:spLocks noChangeArrowheads="1"/>
          </p:cNvSpPr>
          <p:nvPr/>
        </p:nvSpPr>
        <p:spPr bwMode="auto">
          <a:xfrm>
            <a:off x="4584700" y="3433763"/>
            <a:ext cx="1562100" cy="406400"/>
          </a:xfrm>
          <a:prstGeom prst="diamond">
            <a:avLst/>
          </a:prstGeom>
          <a:solidFill>
            <a:srgbClr val="FFFFFF"/>
          </a:solidFill>
          <a:ln w="9525">
            <a:solidFill>
              <a:srgbClr val="000000"/>
            </a:solidFill>
            <a:miter lim="800000"/>
            <a:headEnd/>
            <a:tailEnd/>
          </a:ln>
        </p:spPr>
        <p:txBody>
          <a:bodyPr lIns="0" rIns="0"/>
          <a:lstStyle/>
          <a:p>
            <a:r>
              <a:rPr lang="en-US" altLang="ko-KR" sz="1000">
                <a:latin typeface="Times New Roman" pitchFamily="18" charset="0"/>
                <a:ea typeface="Batang" pitchFamily="18" charset="-127"/>
              </a:rPr>
              <a:t>Làmviệccho</a:t>
            </a:r>
            <a:endParaRPr lang="en-US"/>
          </a:p>
        </p:txBody>
      </p:sp>
      <p:sp>
        <p:nvSpPr>
          <p:cNvPr id="39948" name="AutoShape 10"/>
          <p:cNvSpPr>
            <a:spLocks noChangeArrowheads="1"/>
          </p:cNvSpPr>
          <p:nvPr/>
        </p:nvSpPr>
        <p:spPr bwMode="auto">
          <a:xfrm>
            <a:off x="6477000" y="4038600"/>
            <a:ext cx="1636712" cy="509587"/>
          </a:xfrm>
          <a:prstGeom prst="diamond">
            <a:avLst/>
          </a:prstGeom>
          <a:solidFill>
            <a:srgbClr val="FFFFFF"/>
          </a:solidFill>
          <a:ln w="9525">
            <a:solidFill>
              <a:srgbClr val="000000"/>
            </a:solidFill>
            <a:miter lim="800000"/>
            <a:headEnd/>
            <a:tailEnd/>
          </a:ln>
        </p:spPr>
        <p:txBody>
          <a:bodyPr/>
          <a:lstStyle/>
          <a:p>
            <a:r>
              <a:rPr lang="en-US" altLang="ko-KR" sz="1100">
                <a:latin typeface="Times New Roman" pitchFamily="18" charset="0"/>
                <a:ea typeface="Batang" pitchFamily="18" charset="-127"/>
              </a:rPr>
              <a:t>Kiểm soát</a:t>
            </a:r>
            <a:endParaRPr lang="en-US"/>
          </a:p>
        </p:txBody>
      </p:sp>
      <p:sp>
        <p:nvSpPr>
          <p:cNvPr id="39949" name="AutoShape 11"/>
          <p:cNvSpPr>
            <a:spLocks noChangeArrowheads="1"/>
          </p:cNvSpPr>
          <p:nvPr/>
        </p:nvSpPr>
        <p:spPr bwMode="auto">
          <a:xfrm>
            <a:off x="4676775" y="4654550"/>
            <a:ext cx="1371600" cy="603250"/>
          </a:xfrm>
          <a:prstGeom prst="diamond">
            <a:avLst/>
          </a:prstGeom>
          <a:solidFill>
            <a:srgbClr val="FFFFFF"/>
          </a:solidFill>
          <a:ln w="9525">
            <a:solidFill>
              <a:srgbClr val="000000"/>
            </a:solidFill>
            <a:miter lim="800000"/>
            <a:headEnd/>
            <a:tailEnd/>
          </a:ln>
        </p:spPr>
        <p:txBody>
          <a:bodyPr/>
          <a:lstStyle/>
          <a:p>
            <a:r>
              <a:rPr lang="en-US" altLang="ko-KR" sz="1000">
                <a:latin typeface="Times New Roman" pitchFamily="18" charset="0"/>
                <a:ea typeface="Batang" pitchFamily="18" charset="-127"/>
              </a:rPr>
              <a:t>Làm việc trên</a:t>
            </a:r>
            <a:endParaRPr lang="en-US" sz="1000"/>
          </a:p>
        </p:txBody>
      </p:sp>
      <p:sp>
        <p:nvSpPr>
          <p:cNvPr id="39950" name="AutoShape 12"/>
          <p:cNvSpPr>
            <a:spLocks noChangeArrowheads="1"/>
          </p:cNvSpPr>
          <p:nvPr/>
        </p:nvSpPr>
        <p:spPr bwMode="auto">
          <a:xfrm>
            <a:off x="457200" y="4038600"/>
            <a:ext cx="1562100" cy="509587"/>
          </a:xfrm>
          <a:prstGeom prst="diamond">
            <a:avLst/>
          </a:prstGeom>
          <a:solidFill>
            <a:srgbClr val="FFFFFF"/>
          </a:solidFill>
          <a:ln w="9525">
            <a:solidFill>
              <a:srgbClr val="000000"/>
            </a:solidFill>
            <a:miter lim="800000"/>
            <a:headEnd/>
            <a:tailEnd/>
          </a:ln>
        </p:spPr>
        <p:txBody>
          <a:bodyPr/>
          <a:lstStyle/>
          <a:p>
            <a:r>
              <a:rPr lang="en-US" altLang="ko-KR" sz="1100">
                <a:latin typeface="Times New Roman" pitchFamily="18" charset="0"/>
                <a:ea typeface="Batang" pitchFamily="18" charset="-127"/>
              </a:rPr>
              <a:t>Giám sát</a:t>
            </a:r>
            <a:endParaRPr lang="en-US"/>
          </a:p>
        </p:txBody>
      </p:sp>
      <p:sp>
        <p:nvSpPr>
          <p:cNvPr id="39951" name="AutoShape 13"/>
          <p:cNvSpPr>
            <a:spLocks noChangeArrowheads="1"/>
          </p:cNvSpPr>
          <p:nvPr/>
        </p:nvSpPr>
        <p:spPr bwMode="auto">
          <a:xfrm>
            <a:off x="2593975" y="3963988"/>
            <a:ext cx="1562100" cy="609600"/>
          </a:xfrm>
          <a:prstGeom prst="diamond">
            <a:avLst/>
          </a:prstGeom>
          <a:solidFill>
            <a:srgbClr val="FFFFFF"/>
          </a:solidFill>
          <a:ln w="38100" cmpd="dbl">
            <a:solidFill>
              <a:srgbClr val="000000"/>
            </a:solidFill>
            <a:miter lim="800000"/>
            <a:headEnd/>
            <a:tailEnd/>
          </a:ln>
        </p:spPr>
        <p:txBody>
          <a:bodyPr/>
          <a:lstStyle/>
          <a:p>
            <a:r>
              <a:rPr lang="en-US" altLang="ko-KR" sz="1200">
                <a:latin typeface="Times New Roman" pitchFamily="18" charset="0"/>
                <a:ea typeface="Batang" pitchFamily="18" charset="-127"/>
              </a:rPr>
              <a:t>Có</a:t>
            </a:r>
            <a:endParaRPr lang="en-US"/>
          </a:p>
        </p:txBody>
      </p:sp>
      <p:sp>
        <p:nvSpPr>
          <p:cNvPr id="39952" name="Line 14"/>
          <p:cNvSpPr>
            <a:spLocks noChangeShapeType="1"/>
          </p:cNvSpPr>
          <p:nvPr/>
        </p:nvSpPr>
        <p:spPr bwMode="auto">
          <a:xfrm>
            <a:off x="3281363" y="2820988"/>
            <a:ext cx="0" cy="0"/>
          </a:xfrm>
          <a:prstGeom prst="line">
            <a:avLst/>
          </a:prstGeom>
          <a:noFill/>
          <a:ln w="9525">
            <a:solidFill>
              <a:srgbClr val="000000"/>
            </a:solidFill>
            <a:round/>
            <a:headEnd/>
            <a:tailEnd/>
          </a:ln>
        </p:spPr>
        <p:txBody>
          <a:bodyPr/>
          <a:lstStyle/>
          <a:p>
            <a:endParaRPr lang="vi-VN"/>
          </a:p>
        </p:txBody>
      </p:sp>
      <p:sp>
        <p:nvSpPr>
          <p:cNvPr id="39953" name="Line 15"/>
          <p:cNvSpPr>
            <a:spLocks noChangeShapeType="1"/>
          </p:cNvSpPr>
          <p:nvPr/>
        </p:nvSpPr>
        <p:spPr bwMode="auto">
          <a:xfrm flipV="1">
            <a:off x="4064000" y="2414588"/>
            <a:ext cx="388938" cy="406400"/>
          </a:xfrm>
          <a:prstGeom prst="line">
            <a:avLst/>
          </a:prstGeom>
          <a:noFill/>
          <a:ln w="3175">
            <a:solidFill>
              <a:srgbClr val="000000"/>
            </a:solidFill>
            <a:round/>
            <a:headEnd/>
            <a:tailEnd/>
          </a:ln>
        </p:spPr>
        <p:txBody>
          <a:bodyPr/>
          <a:lstStyle/>
          <a:p>
            <a:endParaRPr lang="vi-VN"/>
          </a:p>
        </p:txBody>
      </p:sp>
      <p:sp>
        <p:nvSpPr>
          <p:cNvPr id="39954" name="Line 16"/>
          <p:cNvSpPr>
            <a:spLocks noChangeShapeType="1"/>
          </p:cNvSpPr>
          <p:nvPr/>
        </p:nvSpPr>
        <p:spPr bwMode="auto">
          <a:xfrm>
            <a:off x="5886450" y="2414588"/>
            <a:ext cx="782638" cy="406400"/>
          </a:xfrm>
          <a:prstGeom prst="line">
            <a:avLst/>
          </a:prstGeom>
          <a:noFill/>
          <a:ln w="38100" cmpd="dbl">
            <a:solidFill>
              <a:srgbClr val="000000"/>
            </a:solidFill>
            <a:round/>
            <a:headEnd/>
            <a:tailEnd/>
          </a:ln>
        </p:spPr>
        <p:txBody>
          <a:bodyPr/>
          <a:lstStyle/>
          <a:p>
            <a:endParaRPr lang="vi-VN"/>
          </a:p>
        </p:txBody>
      </p:sp>
      <p:sp>
        <p:nvSpPr>
          <p:cNvPr id="39955" name="Line 17"/>
          <p:cNvSpPr>
            <a:spLocks noChangeShapeType="1"/>
          </p:cNvSpPr>
          <p:nvPr/>
        </p:nvSpPr>
        <p:spPr bwMode="auto">
          <a:xfrm>
            <a:off x="4064000" y="3228975"/>
            <a:ext cx="520700" cy="406400"/>
          </a:xfrm>
          <a:prstGeom prst="line">
            <a:avLst/>
          </a:prstGeom>
          <a:noFill/>
          <a:ln w="38100" cmpd="dbl">
            <a:solidFill>
              <a:srgbClr val="000000"/>
            </a:solidFill>
            <a:round/>
            <a:headEnd/>
            <a:tailEnd/>
          </a:ln>
        </p:spPr>
        <p:txBody>
          <a:bodyPr/>
          <a:lstStyle/>
          <a:p>
            <a:endParaRPr lang="vi-VN"/>
          </a:p>
        </p:txBody>
      </p:sp>
      <p:sp>
        <p:nvSpPr>
          <p:cNvPr id="39956" name="Line 18"/>
          <p:cNvSpPr>
            <a:spLocks noChangeShapeType="1"/>
          </p:cNvSpPr>
          <p:nvPr/>
        </p:nvSpPr>
        <p:spPr bwMode="auto">
          <a:xfrm flipV="1">
            <a:off x="6146800" y="3228975"/>
            <a:ext cx="522288" cy="406400"/>
          </a:xfrm>
          <a:prstGeom prst="line">
            <a:avLst/>
          </a:prstGeom>
          <a:noFill/>
          <a:ln w="38100" cmpd="dbl">
            <a:solidFill>
              <a:srgbClr val="000000"/>
            </a:solidFill>
            <a:round/>
            <a:headEnd/>
            <a:tailEnd/>
          </a:ln>
        </p:spPr>
        <p:txBody>
          <a:bodyPr/>
          <a:lstStyle/>
          <a:p>
            <a:endParaRPr lang="vi-VN"/>
          </a:p>
        </p:txBody>
      </p:sp>
      <p:sp>
        <p:nvSpPr>
          <p:cNvPr id="39957" name="Line 19"/>
          <p:cNvSpPr>
            <a:spLocks noChangeShapeType="1"/>
          </p:cNvSpPr>
          <p:nvPr/>
        </p:nvSpPr>
        <p:spPr bwMode="auto">
          <a:xfrm>
            <a:off x="3673475" y="3228975"/>
            <a:ext cx="1050925" cy="1724025"/>
          </a:xfrm>
          <a:prstGeom prst="line">
            <a:avLst/>
          </a:prstGeom>
          <a:noFill/>
          <a:ln w="9525">
            <a:solidFill>
              <a:srgbClr val="000000"/>
            </a:solidFill>
            <a:round/>
            <a:headEnd/>
            <a:tailEnd/>
          </a:ln>
        </p:spPr>
        <p:txBody>
          <a:bodyPr/>
          <a:lstStyle/>
          <a:p>
            <a:endParaRPr lang="vi-VN"/>
          </a:p>
        </p:txBody>
      </p:sp>
      <p:sp>
        <p:nvSpPr>
          <p:cNvPr id="39958" name="Line 20"/>
          <p:cNvSpPr>
            <a:spLocks noChangeShapeType="1"/>
          </p:cNvSpPr>
          <p:nvPr/>
        </p:nvSpPr>
        <p:spPr bwMode="auto">
          <a:xfrm>
            <a:off x="6019800" y="4953000"/>
            <a:ext cx="1049338" cy="215900"/>
          </a:xfrm>
          <a:prstGeom prst="line">
            <a:avLst/>
          </a:prstGeom>
          <a:noFill/>
          <a:ln w="38100" cmpd="dbl">
            <a:solidFill>
              <a:srgbClr val="000000"/>
            </a:solidFill>
            <a:round/>
            <a:headEnd/>
            <a:tailEnd/>
          </a:ln>
        </p:spPr>
        <p:txBody>
          <a:bodyPr/>
          <a:lstStyle/>
          <a:p>
            <a:endParaRPr lang="vi-VN"/>
          </a:p>
        </p:txBody>
      </p:sp>
      <p:sp>
        <p:nvSpPr>
          <p:cNvPr id="39959" name="Line 21"/>
          <p:cNvSpPr>
            <a:spLocks noChangeShapeType="1"/>
          </p:cNvSpPr>
          <p:nvPr/>
        </p:nvSpPr>
        <p:spPr bwMode="auto">
          <a:xfrm flipV="1">
            <a:off x="533400" y="3228972"/>
            <a:ext cx="1965325" cy="1038227"/>
          </a:xfrm>
          <a:prstGeom prst="line">
            <a:avLst/>
          </a:prstGeom>
          <a:noFill/>
          <a:ln w="9525">
            <a:solidFill>
              <a:srgbClr val="000000"/>
            </a:solidFill>
            <a:round/>
            <a:headEnd/>
            <a:tailEnd/>
          </a:ln>
        </p:spPr>
        <p:txBody>
          <a:bodyPr/>
          <a:lstStyle/>
          <a:p>
            <a:endParaRPr lang="vi-VN"/>
          </a:p>
        </p:txBody>
      </p:sp>
      <p:sp>
        <p:nvSpPr>
          <p:cNvPr id="39960" name="Line 22"/>
          <p:cNvSpPr>
            <a:spLocks noChangeShapeType="1"/>
          </p:cNvSpPr>
          <p:nvPr/>
        </p:nvSpPr>
        <p:spPr bwMode="auto">
          <a:xfrm flipV="1">
            <a:off x="1981200" y="3228974"/>
            <a:ext cx="779463" cy="1114425"/>
          </a:xfrm>
          <a:prstGeom prst="line">
            <a:avLst/>
          </a:prstGeom>
          <a:noFill/>
          <a:ln w="9525">
            <a:solidFill>
              <a:srgbClr val="000000"/>
            </a:solidFill>
            <a:round/>
            <a:headEnd/>
            <a:tailEnd/>
          </a:ln>
        </p:spPr>
        <p:txBody>
          <a:bodyPr/>
          <a:lstStyle/>
          <a:p>
            <a:endParaRPr lang="vi-VN"/>
          </a:p>
        </p:txBody>
      </p:sp>
      <p:sp>
        <p:nvSpPr>
          <p:cNvPr id="39961" name="Line 23"/>
          <p:cNvSpPr>
            <a:spLocks noChangeShapeType="1"/>
          </p:cNvSpPr>
          <p:nvPr/>
        </p:nvSpPr>
        <p:spPr bwMode="auto">
          <a:xfrm>
            <a:off x="3281363" y="3228975"/>
            <a:ext cx="58737" cy="735013"/>
          </a:xfrm>
          <a:prstGeom prst="line">
            <a:avLst/>
          </a:prstGeom>
          <a:noFill/>
          <a:ln w="9525">
            <a:solidFill>
              <a:srgbClr val="000000"/>
            </a:solidFill>
            <a:round/>
            <a:headEnd/>
            <a:tailEnd/>
          </a:ln>
        </p:spPr>
        <p:txBody>
          <a:bodyPr/>
          <a:lstStyle/>
          <a:p>
            <a:endParaRPr lang="vi-VN"/>
          </a:p>
        </p:txBody>
      </p:sp>
      <p:sp>
        <p:nvSpPr>
          <p:cNvPr id="39962" name="Line 24"/>
          <p:cNvSpPr>
            <a:spLocks noChangeShapeType="1"/>
          </p:cNvSpPr>
          <p:nvPr/>
        </p:nvSpPr>
        <p:spPr bwMode="auto">
          <a:xfrm flipH="1">
            <a:off x="2179638" y="4567238"/>
            <a:ext cx="1160462" cy="688975"/>
          </a:xfrm>
          <a:prstGeom prst="line">
            <a:avLst/>
          </a:prstGeom>
          <a:noFill/>
          <a:ln w="38100" cmpd="dbl">
            <a:solidFill>
              <a:srgbClr val="000000"/>
            </a:solidFill>
            <a:round/>
            <a:headEnd/>
            <a:tailEnd/>
          </a:ln>
        </p:spPr>
        <p:txBody>
          <a:bodyPr/>
          <a:lstStyle/>
          <a:p>
            <a:endParaRPr lang="vi-VN"/>
          </a:p>
        </p:txBody>
      </p:sp>
      <p:sp>
        <p:nvSpPr>
          <p:cNvPr id="39963" name="Line 25"/>
          <p:cNvSpPr>
            <a:spLocks noChangeShapeType="1"/>
          </p:cNvSpPr>
          <p:nvPr/>
        </p:nvSpPr>
        <p:spPr bwMode="auto">
          <a:xfrm>
            <a:off x="7189788" y="3228975"/>
            <a:ext cx="130175" cy="814388"/>
          </a:xfrm>
          <a:prstGeom prst="line">
            <a:avLst/>
          </a:prstGeom>
          <a:noFill/>
          <a:ln w="9525">
            <a:solidFill>
              <a:srgbClr val="000000"/>
            </a:solidFill>
            <a:round/>
            <a:headEnd/>
            <a:tailEnd/>
          </a:ln>
        </p:spPr>
        <p:txBody>
          <a:bodyPr/>
          <a:lstStyle/>
          <a:p>
            <a:endParaRPr lang="vi-VN"/>
          </a:p>
        </p:txBody>
      </p:sp>
      <p:sp>
        <p:nvSpPr>
          <p:cNvPr id="39964" name="Line 26"/>
          <p:cNvSpPr>
            <a:spLocks noChangeShapeType="1"/>
          </p:cNvSpPr>
          <p:nvPr/>
        </p:nvSpPr>
        <p:spPr bwMode="auto">
          <a:xfrm>
            <a:off x="7319963" y="4552950"/>
            <a:ext cx="80962" cy="615950"/>
          </a:xfrm>
          <a:prstGeom prst="line">
            <a:avLst/>
          </a:prstGeom>
          <a:noFill/>
          <a:ln w="38100" cmpd="dbl">
            <a:solidFill>
              <a:srgbClr val="000000"/>
            </a:solidFill>
            <a:round/>
            <a:headEnd/>
            <a:tailEnd/>
          </a:ln>
        </p:spPr>
        <p:txBody>
          <a:bodyPr/>
          <a:lstStyle/>
          <a:p>
            <a:endParaRPr lang="vi-VN"/>
          </a:p>
        </p:txBody>
      </p:sp>
      <p:sp>
        <p:nvSpPr>
          <p:cNvPr id="39965" name="Oval 27"/>
          <p:cNvSpPr>
            <a:spLocks noChangeArrowheads="1"/>
          </p:cNvSpPr>
          <p:nvPr/>
        </p:nvSpPr>
        <p:spPr bwMode="auto">
          <a:xfrm>
            <a:off x="6316663" y="2009775"/>
            <a:ext cx="642937" cy="406400"/>
          </a:xfrm>
          <a:prstGeom prst="ellipse">
            <a:avLst/>
          </a:prstGeom>
          <a:solidFill>
            <a:srgbClr val="FFFFFF"/>
          </a:solidFill>
          <a:ln w="9525">
            <a:solidFill>
              <a:srgbClr val="000000"/>
            </a:solidFill>
            <a:round/>
            <a:headEnd/>
            <a:tailEnd/>
          </a:ln>
        </p:spPr>
        <p:txBody>
          <a:bodyPr lIns="0" rIns="0"/>
          <a:lstStyle/>
          <a:p>
            <a:r>
              <a:rPr lang="en-US" altLang="ko-KR" sz="1100" u="sng">
                <a:latin typeface="Times New Roman" pitchFamily="18" charset="0"/>
                <a:ea typeface="Batang" pitchFamily="18" charset="-127"/>
              </a:rPr>
              <a:t>Mãsố</a:t>
            </a:r>
            <a:endParaRPr lang="en-US"/>
          </a:p>
        </p:txBody>
      </p:sp>
      <p:sp>
        <p:nvSpPr>
          <p:cNvPr id="39966" name="Oval 28"/>
          <p:cNvSpPr>
            <a:spLocks noChangeArrowheads="1"/>
          </p:cNvSpPr>
          <p:nvPr/>
        </p:nvSpPr>
        <p:spPr bwMode="auto">
          <a:xfrm>
            <a:off x="7010400" y="2008188"/>
            <a:ext cx="650875" cy="306387"/>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r>
              <a:rPr lang="en-US" altLang="ko-KR" sz="1100" u="sng">
                <a:latin typeface="Times New Roman" pitchFamily="18" charset="0"/>
                <a:ea typeface="Batang" pitchFamily="18" charset="-127"/>
              </a:rPr>
              <a:t> </a:t>
            </a:r>
            <a:endParaRPr lang="en-US"/>
          </a:p>
        </p:txBody>
      </p:sp>
      <p:sp>
        <p:nvSpPr>
          <p:cNvPr id="39967" name="Oval 29"/>
          <p:cNvSpPr>
            <a:spLocks noChangeArrowheads="1"/>
          </p:cNvSpPr>
          <p:nvPr/>
        </p:nvSpPr>
        <p:spPr bwMode="auto">
          <a:xfrm>
            <a:off x="7704138" y="2033588"/>
            <a:ext cx="906462" cy="407987"/>
          </a:xfrm>
          <a:prstGeom prst="ellipse">
            <a:avLst/>
          </a:prstGeom>
          <a:solidFill>
            <a:srgbClr val="FFFFFF"/>
          </a:solidFill>
          <a:ln w="38100" cmpd="dbl">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Địađiểm</a:t>
            </a:r>
            <a:endParaRPr lang="en-US">
              <a:ea typeface="Batang" pitchFamily="18" charset="-127"/>
              <a:cs typeface="Times New Roman" pitchFamily="18" charset="0"/>
            </a:endParaRPr>
          </a:p>
        </p:txBody>
      </p:sp>
      <p:sp>
        <p:nvSpPr>
          <p:cNvPr id="39968" name="Oval 30"/>
          <p:cNvSpPr>
            <a:spLocks noChangeArrowheads="1"/>
          </p:cNvSpPr>
          <p:nvPr/>
        </p:nvSpPr>
        <p:spPr bwMode="auto">
          <a:xfrm>
            <a:off x="1458913" y="2008188"/>
            <a:ext cx="781050"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Họtên</a:t>
            </a:r>
            <a:endParaRPr lang="en-US"/>
          </a:p>
        </p:txBody>
      </p:sp>
      <p:sp>
        <p:nvSpPr>
          <p:cNvPr id="39969" name="Oval 31"/>
          <p:cNvSpPr>
            <a:spLocks noChangeArrowheads="1"/>
          </p:cNvSpPr>
          <p:nvPr/>
        </p:nvSpPr>
        <p:spPr bwMode="auto">
          <a:xfrm>
            <a:off x="1066800" y="2720975"/>
            <a:ext cx="782638" cy="407988"/>
          </a:xfrm>
          <a:prstGeom prst="ellipse">
            <a:avLst/>
          </a:prstGeom>
          <a:solidFill>
            <a:srgbClr val="FFFFFF"/>
          </a:solidFill>
          <a:ln w="9525">
            <a:solidFill>
              <a:srgbClr val="000000"/>
            </a:solidFill>
            <a:round/>
            <a:headEnd/>
            <a:tailEnd/>
          </a:ln>
        </p:spPr>
        <p:txBody>
          <a:bodyPr/>
          <a:lstStyle/>
          <a:p>
            <a:r>
              <a:rPr lang="en-US" altLang="ko-KR" sz="1100" u="sng">
                <a:latin typeface="Times New Roman" pitchFamily="18" charset="0"/>
                <a:ea typeface="Batang" pitchFamily="18" charset="-127"/>
              </a:rPr>
              <a:t>Mã số</a:t>
            </a:r>
            <a:endParaRPr lang="en-US"/>
          </a:p>
        </p:txBody>
      </p:sp>
      <p:sp>
        <p:nvSpPr>
          <p:cNvPr id="39970" name="Oval 32"/>
          <p:cNvSpPr>
            <a:spLocks noChangeArrowheads="1"/>
          </p:cNvSpPr>
          <p:nvPr/>
        </p:nvSpPr>
        <p:spPr bwMode="auto">
          <a:xfrm>
            <a:off x="936625" y="1295400"/>
            <a:ext cx="912813"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Họ</a:t>
            </a:r>
            <a:r>
              <a:rPr lang="en-US" altLang="ko-KR" sz="1100">
                <a:latin typeface="Times New Roman" pitchFamily="18" charset="0"/>
                <a:ea typeface="Batang" pitchFamily="18" charset="-127"/>
                <a:cs typeface="Times New Roman" pitchFamily="18" charset="0"/>
              </a:rPr>
              <a:t>đ</a:t>
            </a:r>
            <a:r>
              <a:rPr lang="en-US" altLang="ko-KR" sz="1100">
                <a:latin typeface="Times New Roman" pitchFamily="18" charset="0"/>
                <a:ea typeface="Batang" pitchFamily="18" charset="-127"/>
              </a:rPr>
              <a:t>ệm</a:t>
            </a:r>
            <a:endParaRPr lang="en-US"/>
          </a:p>
        </p:txBody>
      </p:sp>
      <p:sp>
        <p:nvSpPr>
          <p:cNvPr id="39971" name="Oval 33"/>
          <p:cNvSpPr>
            <a:spLocks noChangeArrowheads="1"/>
          </p:cNvSpPr>
          <p:nvPr/>
        </p:nvSpPr>
        <p:spPr bwMode="auto">
          <a:xfrm>
            <a:off x="1849438" y="1295400"/>
            <a:ext cx="781050"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endParaRPr lang="en-US"/>
          </a:p>
        </p:txBody>
      </p:sp>
      <p:sp>
        <p:nvSpPr>
          <p:cNvPr id="39972" name="Oval 34"/>
          <p:cNvSpPr>
            <a:spLocks noChangeArrowheads="1"/>
          </p:cNvSpPr>
          <p:nvPr/>
        </p:nvSpPr>
        <p:spPr bwMode="auto">
          <a:xfrm>
            <a:off x="2066925" y="1701800"/>
            <a:ext cx="954088" cy="407988"/>
          </a:xfrm>
          <a:prstGeom prst="ellipse">
            <a:avLst/>
          </a:prstGeom>
          <a:solidFill>
            <a:srgbClr val="FFFFFF"/>
          </a:solidFill>
          <a:ln w="9525">
            <a:solidFill>
              <a:srgbClr val="000000"/>
            </a:solidFill>
            <a:round/>
            <a:headEnd/>
            <a:tailEnd/>
          </a:ln>
        </p:spPr>
        <p:txBody>
          <a:bodyPr lIns="0" tIns="10800" rIns="0" bIns="10800"/>
          <a:lstStyle/>
          <a:p>
            <a:r>
              <a:rPr lang="en-US" altLang="ko-KR" sz="1100">
                <a:latin typeface="Times New Roman" pitchFamily="18" charset="0"/>
                <a:ea typeface="Batang" pitchFamily="18" charset="-127"/>
              </a:rPr>
              <a:t>Ngàysinh</a:t>
            </a:r>
            <a:endParaRPr lang="en-US"/>
          </a:p>
        </p:txBody>
      </p:sp>
      <p:sp>
        <p:nvSpPr>
          <p:cNvPr id="39973" name="Oval 35"/>
          <p:cNvSpPr>
            <a:spLocks noChangeArrowheads="1"/>
          </p:cNvSpPr>
          <p:nvPr/>
        </p:nvSpPr>
        <p:spPr bwMode="auto">
          <a:xfrm>
            <a:off x="3802063" y="1804988"/>
            <a:ext cx="696912"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Lương</a:t>
            </a:r>
            <a:endParaRPr lang="en-US">
              <a:ea typeface="Batang" pitchFamily="18" charset="-127"/>
              <a:cs typeface="Times New Roman" pitchFamily="18" charset="0"/>
            </a:endParaRPr>
          </a:p>
        </p:txBody>
      </p:sp>
      <p:sp>
        <p:nvSpPr>
          <p:cNvPr id="39974" name="Oval 36"/>
          <p:cNvSpPr>
            <a:spLocks noChangeArrowheads="1"/>
          </p:cNvSpPr>
          <p:nvPr/>
        </p:nvSpPr>
        <p:spPr bwMode="auto">
          <a:xfrm>
            <a:off x="3021013" y="1804988"/>
            <a:ext cx="781050"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Giớitính</a:t>
            </a:r>
            <a:endParaRPr lang="en-US"/>
          </a:p>
        </p:txBody>
      </p:sp>
      <p:sp>
        <p:nvSpPr>
          <p:cNvPr id="39975" name="Oval 37"/>
          <p:cNvSpPr>
            <a:spLocks noChangeArrowheads="1"/>
          </p:cNvSpPr>
          <p:nvPr/>
        </p:nvSpPr>
        <p:spPr bwMode="auto">
          <a:xfrm>
            <a:off x="4498975" y="1804988"/>
            <a:ext cx="693738"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cs typeface="Times New Roman" pitchFamily="18" charset="0"/>
              </a:rPr>
              <a:t>Địachỉ</a:t>
            </a:r>
            <a:endParaRPr lang="en-US">
              <a:ea typeface="Batang" pitchFamily="18" charset="-127"/>
              <a:cs typeface="Times New Roman" pitchFamily="18" charset="0"/>
            </a:endParaRPr>
          </a:p>
        </p:txBody>
      </p:sp>
      <p:sp>
        <p:nvSpPr>
          <p:cNvPr id="39976" name="Oval 38"/>
          <p:cNvSpPr>
            <a:spLocks noChangeArrowheads="1"/>
          </p:cNvSpPr>
          <p:nvPr/>
        </p:nvSpPr>
        <p:spPr bwMode="auto">
          <a:xfrm>
            <a:off x="5235575" y="1701800"/>
            <a:ext cx="1165225" cy="306388"/>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Ngày bắ</a:t>
            </a:r>
            <a:r>
              <a:rPr lang="en-US" altLang="ko-KR" sz="1100">
                <a:latin typeface="Times New Roman" pitchFamily="18" charset="0"/>
                <a:ea typeface="Batang" pitchFamily="18" charset="-127"/>
                <a:cs typeface="Times New Roman" pitchFamily="18" charset="0"/>
              </a:rPr>
              <a:t>t đ</a:t>
            </a:r>
            <a:r>
              <a:rPr lang="en-US" altLang="ko-KR" sz="1100">
                <a:latin typeface="Times New Roman" pitchFamily="18" charset="0"/>
                <a:ea typeface="Batang" pitchFamily="18" charset="-127"/>
              </a:rPr>
              <a:t>ầu</a:t>
            </a:r>
            <a:endParaRPr lang="en-US"/>
          </a:p>
        </p:txBody>
      </p:sp>
      <p:sp>
        <p:nvSpPr>
          <p:cNvPr id="39977" name="Oval 39"/>
          <p:cNvSpPr>
            <a:spLocks noChangeArrowheads="1"/>
          </p:cNvSpPr>
          <p:nvPr/>
        </p:nvSpPr>
        <p:spPr bwMode="auto">
          <a:xfrm>
            <a:off x="4975225" y="4144963"/>
            <a:ext cx="781050" cy="3048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Sốgiờ</a:t>
            </a:r>
            <a:endParaRPr lang="en-US"/>
          </a:p>
        </p:txBody>
      </p:sp>
      <p:sp>
        <p:nvSpPr>
          <p:cNvPr id="39978" name="Oval 40"/>
          <p:cNvSpPr>
            <a:spLocks noChangeArrowheads="1"/>
          </p:cNvSpPr>
          <p:nvPr/>
        </p:nvSpPr>
        <p:spPr bwMode="auto">
          <a:xfrm>
            <a:off x="654050" y="6070600"/>
            <a:ext cx="911225"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endParaRPr lang="en-US"/>
          </a:p>
        </p:txBody>
      </p:sp>
      <p:sp>
        <p:nvSpPr>
          <p:cNvPr id="39979" name="Oval 41"/>
          <p:cNvSpPr>
            <a:spLocks noChangeArrowheads="1"/>
          </p:cNvSpPr>
          <p:nvPr/>
        </p:nvSpPr>
        <p:spPr bwMode="auto">
          <a:xfrm>
            <a:off x="1695450" y="6070600"/>
            <a:ext cx="1042988"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Ngàysinh</a:t>
            </a:r>
            <a:endParaRPr lang="en-US"/>
          </a:p>
        </p:txBody>
      </p:sp>
      <p:sp>
        <p:nvSpPr>
          <p:cNvPr id="39980" name="Oval 42"/>
          <p:cNvSpPr>
            <a:spLocks noChangeArrowheads="1"/>
          </p:cNvSpPr>
          <p:nvPr/>
        </p:nvSpPr>
        <p:spPr bwMode="auto">
          <a:xfrm>
            <a:off x="2867025" y="6070600"/>
            <a:ext cx="912813" cy="406400"/>
          </a:xfrm>
          <a:prstGeom prst="ellipse">
            <a:avLst/>
          </a:prstGeom>
          <a:solidFill>
            <a:srgbClr val="FFFFFF"/>
          </a:solidFill>
          <a:ln w="9525">
            <a:solidFill>
              <a:srgbClr val="000000"/>
            </a:solidFill>
            <a:round/>
            <a:headEnd/>
            <a:tailEnd/>
          </a:ln>
        </p:spPr>
        <p:txBody>
          <a:bodyPr lIns="0" rIns="0"/>
          <a:lstStyle/>
          <a:p>
            <a:r>
              <a:rPr lang="en-US" altLang="ko-KR" sz="1100">
                <a:latin typeface="Times New Roman" pitchFamily="18" charset="0"/>
                <a:ea typeface="Batang" pitchFamily="18" charset="-127"/>
              </a:rPr>
              <a:t>Giớitính</a:t>
            </a:r>
            <a:endParaRPr lang="en-US"/>
          </a:p>
        </p:txBody>
      </p:sp>
      <p:sp>
        <p:nvSpPr>
          <p:cNvPr id="39981" name="Oval 43"/>
          <p:cNvSpPr>
            <a:spLocks noChangeArrowheads="1"/>
          </p:cNvSpPr>
          <p:nvPr/>
        </p:nvSpPr>
        <p:spPr bwMode="auto">
          <a:xfrm>
            <a:off x="5483225" y="5881688"/>
            <a:ext cx="911225"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rPr>
              <a:t>Tên</a:t>
            </a:r>
            <a:r>
              <a:rPr lang="en-US" altLang="ko-KR" sz="1100" u="sng">
                <a:latin typeface="Times New Roman" pitchFamily="18" charset="0"/>
                <a:ea typeface="Batang" pitchFamily="18" charset="-127"/>
              </a:rPr>
              <a:t> </a:t>
            </a:r>
            <a:endParaRPr lang="en-US"/>
          </a:p>
        </p:txBody>
      </p:sp>
      <p:sp>
        <p:nvSpPr>
          <p:cNvPr id="39982" name="Oval 44"/>
          <p:cNvSpPr>
            <a:spLocks noChangeArrowheads="1"/>
          </p:cNvSpPr>
          <p:nvPr/>
        </p:nvSpPr>
        <p:spPr bwMode="auto">
          <a:xfrm>
            <a:off x="6524625" y="5881688"/>
            <a:ext cx="912813" cy="406400"/>
          </a:xfrm>
          <a:prstGeom prst="ellipse">
            <a:avLst/>
          </a:prstGeom>
          <a:solidFill>
            <a:srgbClr val="FFFFFF"/>
          </a:solidFill>
          <a:ln w="9525">
            <a:solidFill>
              <a:srgbClr val="000000"/>
            </a:solidFill>
            <a:round/>
            <a:headEnd/>
            <a:tailEnd/>
          </a:ln>
        </p:spPr>
        <p:txBody>
          <a:bodyPr/>
          <a:lstStyle/>
          <a:p>
            <a:r>
              <a:rPr lang="en-US" altLang="ko-KR" sz="1100" u="sng">
                <a:latin typeface="Times New Roman" pitchFamily="18" charset="0"/>
                <a:ea typeface="Batang" pitchFamily="18" charset="-127"/>
              </a:rPr>
              <a:t>Mãsố</a:t>
            </a:r>
            <a:endParaRPr lang="en-US" u="sng"/>
          </a:p>
        </p:txBody>
      </p:sp>
      <p:sp>
        <p:nvSpPr>
          <p:cNvPr id="39983" name="Oval 45"/>
          <p:cNvSpPr>
            <a:spLocks noChangeArrowheads="1"/>
          </p:cNvSpPr>
          <p:nvPr/>
        </p:nvSpPr>
        <p:spPr bwMode="auto">
          <a:xfrm>
            <a:off x="7566025" y="5881688"/>
            <a:ext cx="1042988" cy="406400"/>
          </a:xfrm>
          <a:prstGeom prst="ellipse">
            <a:avLst/>
          </a:prstGeom>
          <a:solidFill>
            <a:srgbClr val="FFFFFF"/>
          </a:solidFill>
          <a:ln w="9525">
            <a:solidFill>
              <a:srgbClr val="000000"/>
            </a:solidFill>
            <a:round/>
            <a:headEnd/>
            <a:tailEnd/>
          </a:ln>
        </p:spPr>
        <p:txBody>
          <a:bodyPr/>
          <a:lstStyle/>
          <a:p>
            <a:r>
              <a:rPr lang="en-US" altLang="ko-KR" sz="1100">
                <a:latin typeface="Times New Roman" pitchFamily="18" charset="0"/>
                <a:ea typeface="Batang" pitchFamily="18" charset="-127"/>
                <a:cs typeface="Times New Roman" pitchFamily="18" charset="0"/>
              </a:rPr>
              <a:t>Địađiểm</a:t>
            </a:r>
            <a:r>
              <a:rPr lang="en-US" altLang="ko-KR" sz="1000">
                <a:latin typeface="Times New Roman" pitchFamily="18" charset="0"/>
                <a:ea typeface="Batang" pitchFamily="18" charset="-127"/>
                <a:cs typeface="Times New Roman" pitchFamily="18" charset="0"/>
              </a:rPr>
              <a:t> </a:t>
            </a:r>
            <a:endParaRPr lang="en-US">
              <a:ea typeface="Batang" pitchFamily="18" charset="-127"/>
              <a:cs typeface="Times New Roman" pitchFamily="18" charset="0"/>
            </a:endParaRPr>
          </a:p>
        </p:txBody>
      </p:sp>
      <p:sp>
        <p:nvSpPr>
          <p:cNvPr id="39984" name="Line 46"/>
          <p:cNvSpPr>
            <a:spLocks noChangeShapeType="1"/>
          </p:cNvSpPr>
          <p:nvPr/>
        </p:nvSpPr>
        <p:spPr bwMode="auto">
          <a:xfrm>
            <a:off x="1849438" y="2924175"/>
            <a:ext cx="649287" cy="0"/>
          </a:xfrm>
          <a:prstGeom prst="line">
            <a:avLst/>
          </a:prstGeom>
          <a:noFill/>
          <a:ln w="9525">
            <a:solidFill>
              <a:srgbClr val="000000"/>
            </a:solidFill>
            <a:round/>
            <a:headEnd/>
            <a:tailEnd/>
          </a:ln>
        </p:spPr>
        <p:txBody>
          <a:bodyPr/>
          <a:lstStyle/>
          <a:p>
            <a:endParaRPr lang="vi-VN"/>
          </a:p>
        </p:txBody>
      </p:sp>
      <p:sp>
        <p:nvSpPr>
          <p:cNvPr id="39985" name="Line 47"/>
          <p:cNvSpPr>
            <a:spLocks noChangeShapeType="1"/>
          </p:cNvSpPr>
          <p:nvPr/>
        </p:nvSpPr>
        <p:spPr bwMode="auto">
          <a:xfrm>
            <a:off x="1327150" y="1600200"/>
            <a:ext cx="392113" cy="407988"/>
          </a:xfrm>
          <a:prstGeom prst="line">
            <a:avLst/>
          </a:prstGeom>
          <a:noFill/>
          <a:ln w="9525">
            <a:solidFill>
              <a:srgbClr val="000000"/>
            </a:solidFill>
            <a:round/>
            <a:headEnd/>
            <a:tailEnd/>
          </a:ln>
        </p:spPr>
        <p:txBody>
          <a:bodyPr/>
          <a:lstStyle/>
          <a:p>
            <a:endParaRPr lang="vi-VN"/>
          </a:p>
        </p:txBody>
      </p:sp>
      <p:sp>
        <p:nvSpPr>
          <p:cNvPr id="39986" name="Line 48"/>
          <p:cNvSpPr>
            <a:spLocks noChangeShapeType="1"/>
          </p:cNvSpPr>
          <p:nvPr/>
        </p:nvSpPr>
        <p:spPr bwMode="auto">
          <a:xfrm flipH="1">
            <a:off x="1849438" y="1600200"/>
            <a:ext cx="260350" cy="407988"/>
          </a:xfrm>
          <a:prstGeom prst="line">
            <a:avLst/>
          </a:prstGeom>
          <a:noFill/>
          <a:ln w="9525">
            <a:solidFill>
              <a:srgbClr val="000000"/>
            </a:solidFill>
            <a:round/>
            <a:headEnd/>
            <a:tailEnd/>
          </a:ln>
        </p:spPr>
        <p:txBody>
          <a:bodyPr/>
          <a:lstStyle/>
          <a:p>
            <a:endParaRPr lang="vi-VN"/>
          </a:p>
        </p:txBody>
      </p:sp>
      <p:sp>
        <p:nvSpPr>
          <p:cNvPr id="39987" name="Line 49"/>
          <p:cNvSpPr>
            <a:spLocks noChangeShapeType="1"/>
          </p:cNvSpPr>
          <p:nvPr/>
        </p:nvSpPr>
        <p:spPr bwMode="auto">
          <a:xfrm>
            <a:off x="2630488" y="2109788"/>
            <a:ext cx="130175" cy="711200"/>
          </a:xfrm>
          <a:prstGeom prst="line">
            <a:avLst/>
          </a:prstGeom>
          <a:noFill/>
          <a:ln w="9525">
            <a:solidFill>
              <a:srgbClr val="000000"/>
            </a:solidFill>
            <a:round/>
            <a:headEnd/>
            <a:tailEnd/>
          </a:ln>
        </p:spPr>
        <p:txBody>
          <a:bodyPr/>
          <a:lstStyle/>
          <a:p>
            <a:endParaRPr lang="vi-VN"/>
          </a:p>
        </p:txBody>
      </p:sp>
      <p:sp>
        <p:nvSpPr>
          <p:cNvPr id="39988" name="Line 50"/>
          <p:cNvSpPr>
            <a:spLocks noChangeShapeType="1"/>
          </p:cNvSpPr>
          <p:nvPr/>
        </p:nvSpPr>
        <p:spPr bwMode="auto">
          <a:xfrm flipH="1">
            <a:off x="3021013" y="2211388"/>
            <a:ext cx="131762" cy="609600"/>
          </a:xfrm>
          <a:prstGeom prst="line">
            <a:avLst/>
          </a:prstGeom>
          <a:noFill/>
          <a:ln w="9525">
            <a:solidFill>
              <a:srgbClr val="000000"/>
            </a:solidFill>
            <a:round/>
            <a:headEnd/>
            <a:tailEnd/>
          </a:ln>
        </p:spPr>
        <p:txBody>
          <a:bodyPr/>
          <a:lstStyle/>
          <a:p>
            <a:endParaRPr lang="vi-VN"/>
          </a:p>
        </p:txBody>
      </p:sp>
      <p:sp>
        <p:nvSpPr>
          <p:cNvPr id="39989" name="Line 51"/>
          <p:cNvSpPr>
            <a:spLocks noChangeShapeType="1"/>
          </p:cNvSpPr>
          <p:nvPr/>
        </p:nvSpPr>
        <p:spPr bwMode="auto">
          <a:xfrm flipH="1">
            <a:off x="3455988" y="2211388"/>
            <a:ext cx="520700" cy="609600"/>
          </a:xfrm>
          <a:prstGeom prst="line">
            <a:avLst/>
          </a:prstGeom>
          <a:noFill/>
          <a:ln w="9525">
            <a:solidFill>
              <a:srgbClr val="000000"/>
            </a:solidFill>
            <a:round/>
            <a:headEnd/>
            <a:tailEnd/>
          </a:ln>
        </p:spPr>
        <p:txBody>
          <a:bodyPr/>
          <a:lstStyle/>
          <a:p>
            <a:endParaRPr lang="vi-VN"/>
          </a:p>
        </p:txBody>
      </p:sp>
      <p:sp>
        <p:nvSpPr>
          <p:cNvPr id="39990" name="Line 52"/>
          <p:cNvSpPr>
            <a:spLocks noChangeShapeType="1"/>
          </p:cNvSpPr>
          <p:nvPr/>
        </p:nvSpPr>
        <p:spPr bwMode="auto">
          <a:xfrm flipH="1">
            <a:off x="3629025" y="2109788"/>
            <a:ext cx="912813" cy="711200"/>
          </a:xfrm>
          <a:prstGeom prst="line">
            <a:avLst/>
          </a:prstGeom>
          <a:noFill/>
          <a:ln w="9525">
            <a:solidFill>
              <a:srgbClr val="000000"/>
            </a:solidFill>
            <a:round/>
            <a:headEnd/>
            <a:tailEnd/>
          </a:ln>
        </p:spPr>
        <p:txBody>
          <a:bodyPr/>
          <a:lstStyle/>
          <a:p>
            <a:endParaRPr lang="vi-VN"/>
          </a:p>
        </p:txBody>
      </p:sp>
      <p:sp>
        <p:nvSpPr>
          <p:cNvPr id="39991" name="Line 53"/>
          <p:cNvSpPr>
            <a:spLocks noChangeShapeType="1"/>
          </p:cNvSpPr>
          <p:nvPr/>
        </p:nvSpPr>
        <p:spPr bwMode="auto">
          <a:xfrm flipH="1">
            <a:off x="5495925" y="2008188"/>
            <a:ext cx="260350" cy="306387"/>
          </a:xfrm>
          <a:prstGeom prst="line">
            <a:avLst/>
          </a:prstGeom>
          <a:noFill/>
          <a:ln w="9525">
            <a:solidFill>
              <a:srgbClr val="000000"/>
            </a:solidFill>
            <a:round/>
            <a:headEnd/>
            <a:tailEnd/>
          </a:ln>
        </p:spPr>
        <p:txBody>
          <a:bodyPr/>
          <a:lstStyle/>
          <a:p>
            <a:endParaRPr lang="vi-VN"/>
          </a:p>
        </p:txBody>
      </p:sp>
      <p:sp>
        <p:nvSpPr>
          <p:cNvPr id="39992" name="Line 54"/>
          <p:cNvSpPr>
            <a:spLocks noChangeShapeType="1"/>
          </p:cNvSpPr>
          <p:nvPr/>
        </p:nvSpPr>
        <p:spPr bwMode="auto">
          <a:xfrm>
            <a:off x="6669088" y="2414588"/>
            <a:ext cx="390525" cy="406400"/>
          </a:xfrm>
          <a:prstGeom prst="line">
            <a:avLst/>
          </a:prstGeom>
          <a:noFill/>
          <a:ln w="9525">
            <a:solidFill>
              <a:srgbClr val="000000"/>
            </a:solidFill>
            <a:round/>
            <a:headEnd/>
            <a:tailEnd/>
          </a:ln>
        </p:spPr>
        <p:txBody>
          <a:bodyPr/>
          <a:lstStyle/>
          <a:p>
            <a:endParaRPr lang="vi-VN"/>
          </a:p>
        </p:txBody>
      </p:sp>
      <p:sp>
        <p:nvSpPr>
          <p:cNvPr id="39993" name="Line 55"/>
          <p:cNvSpPr>
            <a:spLocks noChangeShapeType="1"/>
          </p:cNvSpPr>
          <p:nvPr/>
        </p:nvSpPr>
        <p:spPr bwMode="auto">
          <a:xfrm>
            <a:off x="7319963" y="2314575"/>
            <a:ext cx="0" cy="506413"/>
          </a:xfrm>
          <a:prstGeom prst="line">
            <a:avLst/>
          </a:prstGeom>
          <a:noFill/>
          <a:ln w="9525">
            <a:solidFill>
              <a:srgbClr val="000000"/>
            </a:solidFill>
            <a:round/>
            <a:headEnd/>
            <a:tailEnd/>
          </a:ln>
        </p:spPr>
        <p:txBody>
          <a:bodyPr/>
          <a:lstStyle/>
          <a:p>
            <a:endParaRPr lang="vi-VN"/>
          </a:p>
        </p:txBody>
      </p:sp>
      <p:sp>
        <p:nvSpPr>
          <p:cNvPr id="39994" name="Line 56"/>
          <p:cNvSpPr>
            <a:spLocks noChangeShapeType="1"/>
          </p:cNvSpPr>
          <p:nvPr/>
        </p:nvSpPr>
        <p:spPr bwMode="auto">
          <a:xfrm flipH="1">
            <a:off x="7580313" y="2441575"/>
            <a:ext cx="473075" cy="379413"/>
          </a:xfrm>
          <a:prstGeom prst="line">
            <a:avLst/>
          </a:prstGeom>
          <a:noFill/>
          <a:ln w="9525">
            <a:solidFill>
              <a:srgbClr val="000000"/>
            </a:solidFill>
            <a:round/>
            <a:headEnd/>
            <a:tailEnd/>
          </a:ln>
        </p:spPr>
        <p:txBody>
          <a:bodyPr/>
          <a:lstStyle/>
          <a:p>
            <a:endParaRPr lang="vi-VN"/>
          </a:p>
        </p:txBody>
      </p:sp>
      <p:sp>
        <p:nvSpPr>
          <p:cNvPr id="39995" name="Line 57"/>
          <p:cNvSpPr>
            <a:spLocks noChangeShapeType="1"/>
          </p:cNvSpPr>
          <p:nvPr/>
        </p:nvSpPr>
        <p:spPr bwMode="auto">
          <a:xfrm>
            <a:off x="5367338" y="4449763"/>
            <a:ext cx="0" cy="204787"/>
          </a:xfrm>
          <a:prstGeom prst="line">
            <a:avLst/>
          </a:prstGeom>
          <a:noFill/>
          <a:ln w="9525">
            <a:solidFill>
              <a:srgbClr val="000000"/>
            </a:solidFill>
            <a:round/>
            <a:headEnd/>
            <a:tailEnd/>
          </a:ln>
        </p:spPr>
        <p:txBody>
          <a:bodyPr/>
          <a:lstStyle/>
          <a:p>
            <a:endParaRPr lang="vi-VN"/>
          </a:p>
        </p:txBody>
      </p:sp>
      <p:sp>
        <p:nvSpPr>
          <p:cNvPr id="39996" name="Line 58"/>
          <p:cNvSpPr>
            <a:spLocks noChangeShapeType="1"/>
          </p:cNvSpPr>
          <p:nvPr/>
        </p:nvSpPr>
        <p:spPr bwMode="auto">
          <a:xfrm flipH="1">
            <a:off x="1173163" y="5662613"/>
            <a:ext cx="652462" cy="407987"/>
          </a:xfrm>
          <a:prstGeom prst="line">
            <a:avLst/>
          </a:prstGeom>
          <a:noFill/>
          <a:ln w="9525">
            <a:solidFill>
              <a:srgbClr val="000000"/>
            </a:solidFill>
            <a:round/>
            <a:headEnd/>
            <a:tailEnd/>
          </a:ln>
        </p:spPr>
        <p:txBody>
          <a:bodyPr/>
          <a:lstStyle/>
          <a:p>
            <a:endParaRPr lang="vi-VN"/>
          </a:p>
        </p:txBody>
      </p:sp>
      <p:sp>
        <p:nvSpPr>
          <p:cNvPr id="39997" name="Line 59"/>
          <p:cNvSpPr>
            <a:spLocks noChangeShapeType="1"/>
          </p:cNvSpPr>
          <p:nvPr/>
        </p:nvSpPr>
        <p:spPr bwMode="auto">
          <a:xfrm>
            <a:off x="2087563" y="5662613"/>
            <a:ext cx="128587" cy="407987"/>
          </a:xfrm>
          <a:prstGeom prst="line">
            <a:avLst/>
          </a:prstGeom>
          <a:noFill/>
          <a:ln w="9525">
            <a:solidFill>
              <a:srgbClr val="000000"/>
            </a:solidFill>
            <a:round/>
            <a:headEnd/>
            <a:tailEnd/>
          </a:ln>
        </p:spPr>
        <p:txBody>
          <a:bodyPr/>
          <a:lstStyle/>
          <a:p>
            <a:endParaRPr lang="vi-VN"/>
          </a:p>
        </p:txBody>
      </p:sp>
      <p:sp>
        <p:nvSpPr>
          <p:cNvPr id="39998" name="Line 60"/>
          <p:cNvSpPr>
            <a:spLocks noChangeShapeType="1"/>
          </p:cNvSpPr>
          <p:nvPr/>
        </p:nvSpPr>
        <p:spPr bwMode="auto">
          <a:xfrm>
            <a:off x="2216150" y="5662613"/>
            <a:ext cx="911225" cy="407987"/>
          </a:xfrm>
          <a:prstGeom prst="line">
            <a:avLst/>
          </a:prstGeom>
          <a:noFill/>
          <a:ln w="9525">
            <a:solidFill>
              <a:srgbClr val="000000"/>
            </a:solidFill>
            <a:round/>
            <a:headEnd/>
            <a:tailEnd/>
          </a:ln>
        </p:spPr>
        <p:txBody>
          <a:bodyPr/>
          <a:lstStyle/>
          <a:p>
            <a:endParaRPr lang="vi-VN"/>
          </a:p>
        </p:txBody>
      </p:sp>
      <p:sp>
        <p:nvSpPr>
          <p:cNvPr id="39999" name="Line 61"/>
          <p:cNvSpPr>
            <a:spLocks noChangeShapeType="1"/>
          </p:cNvSpPr>
          <p:nvPr/>
        </p:nvSpPr>
        <p:spPr bwMode="auto">
          <a:xfrm flipH="1">
            <a:off x="6134100" y="5576888"/>
            <a:ext cx="652463" cy="304800"/>
          </a:xfrm>
          <a:prstGeom prst="line">
            <a:avLst/>
          </a:prstGeom>
          <a:noFill/>
          <a:ln w="9525">
            <a:solidFill>
              <a:srgbClr val="000000"/>
            </a:solidFill>
            <a:round/>
            <a:headEnd/>
            <a:tailEnd/>
          </a:ln>
        </p:spPr>
        <p:txBody>
          <a:bodyPr/>
          <a:lstStyle/>
          <a:p>
            <a:endParaRPr lang="vi-VN"/>
          </a:p>
        </p:txBody>
      </p:sp>
      <p:sp>
        <p:nvSpPr>
          <p:cNvPr id="40000" name="Line 62"/>
          <p:cNvSpPr>
            <a:spLocks noChangeShapeType="1"/>
          </p:cNvSpPr>
          <p:nvPr/>
        </p:nvSpPr>
        <p:spPr bwMode="auto">
          <a:xfrm flipH="1">
            <a:off x="7046913" y="5576888"/>
            <a:ext cx="128587" cy="304800"/>
          </a:xfrm>
          <a:prstGeom prst="line">
            <a:avLst/>
          </a:prstGeom>
          <a:noFill/>
          <a:ln w="9525">
            <a:solidFill>
              <a:srgbClr val="000000"/>
            </a:solidFill>
            <a:round/>
            <a:headEnd/>
            <a:tailEnd/>
          </a:ln>
        </p:spPr>
        <p:txBody>
          <a:bodyPr/>
          <a:lstStyle/>
          <a:p>
            <a:endParaRPr lang="vi-VN"/>
          </a:p>
        </p:txBody>
      </p:sp>
      <p:sp>
        <p:nvSpPr>
          <p:cNvPr id="40001" name="Line 63"/>
          <p:cNvSpPr>
            <a:spLocks noChangeShapeType="1"/>
          </p:cNvSpPr>
          <p:nvPr/>
        </p:nvSpPr>
        <p:spPr bwMode="auto">
          <a:xfrm>
            <a:off x="7437438" y="5576888"/>
            <a:ext cx="520700" cy="304800"/>
          </a:xfrm>
          <a:prstGeom prst="line">
            <a:avLst/>
          </a:prstGeom>
          <a:noFill/>
          <a:ln w="9525">
            <a:solidFill>
              <a:srgbClr val="000000"/>
            </a:solidFill>
            <a:round/>
            <a:headEnd/>
            <a:tailEnd/>
          </a:ln>
        </p:spPr>
        <p:txBody>
          <a:bodyPr/>
          <a:lstStyle/>
          <a:p>
            <a:endParaRPr lang="vi-VN"/>
          </a:p>
        </p:txBody>
      </p:sp>
      <p:sp>
        <p:nvSpPr>
          <p:cNvPr id="40002" name="Text Box 65"/>
          <p:cNvSpPr txBox="1">
            <a:spLocks noChangeArrowheads="1"/>
          </p:cNvSpPr>
          <p:nvPr/>
        </p:nvSpPr>
        <p:spPr bwMode="auto">
          <a:xfrm>
            <a:off x="6324600" y="3429000"/>
            <a:ext cx="531813" cy="274638"/>
          </a:xfrm>
          <a:prstGeom prst="rect">
            <a:avLst/>
          </a:prstGeom>
          <a:noFill/>
          <a:ln w="12700" algn="ctr">
            <a:noFill/>
            <a:miter lim="800000"/>
            <a:headEnd/>
            <a:tailEnd/>
          </a:ln>
        </p:spPr>
        <p:txBody>
          <a:bodyPr wrap="none">
            <a:spAutoFit/>
          </a:bodyPr>
          <a:lstStyle/>
          <a:p>
            <a:r>
              <a:rPr lang="en-US" sz="1200"/>
              <a:t>(1,N)</a:t>
            </a:r>
          </a:p>
        </p:txBody>
      </p:sp>
      <p:sp>
        <p:nvSpPr>
          <p:cNvPr id="40003" name="Text Box 66"/>
          <p:cNvSpPr txBox="1">
            <a:spLocks noChangeArrowheads="1"/>
          </p:cNvSpPr>
          <p:nvPr/>
        </p:nvSpPr>
        <p:spPr bwMode="auto">
          <a:xfrm>
            <a:off x="7391400" y="4648200"/>
            <a:ext cx="512763" cy="274638"/>
          </a:xfrm>
          <a:prstGeom prst="rect">
            <a:avLst/>
          </a:prstGeom>
          <a:noFill/>
          <a:ln w="12700" algn="ctr">
            <a:noFill/>
            <a:miter lim="800000"/>
            <a:headEnd/>
            <a:tailEnd/>
          </a:ln>
        </p:spPr>
        <p:txBody>
          <a:bodyPr wrap="none">
            <a:spAutoFit/>
          </a:bodyPr>
          <a:lstStyle/>
          <a:p>
            <a:r>
              <a:rPr lang="en-US" sz="1200"/>
              <a:t>(1,1)</a:t>
            </a:r>
          </a:p>
        </p:txBody>
      </p:sp>
      <p:sp>
        <p:nvSpPr>
          <p:cNvPr id="40004" name="Text Box 67"/>
          <p:cNvSpPr txBox="1">
            <a:spLocks noChangeArrowheads="1"/>
          </p:cNvSpPr>
          <p:nvPr/>
        </p:nvSpPr>
        <p:spPr bwMode="auto">
          <a:xfrm>
            <a:off x="4267200" y="3200400"/>
            <a:ext cx="512763" cy="274638"/>
          </a:xfrm>
          <a:prstGeom prst="rect">
            <a:avLst/>
          </a:prstGeom>
          <a:noFill/>
          <a:ln w="12700" algn="ctr">
            <a:noFill/>
            <a:miter lim="800000"/>
            <a:headEnd/>
            <a:tailEnd/>
          </a:ln>
        </p:spPr>
        <p:txBody>
          <a:bodyPr wrap="none">
            <a:spAutoFit/>
          </a:bodyPr>
          <a:lstStyle/>
          <a:p>
            <a:r>
              <a:rPr lang="en-US" sz="1200"/>
              <a:t>(1,1)</a:t>
            </a:r>
          </a:p>
        </p:txBody>
      </p:sp>
      <p:sp>
        <p:nvSpPr>
          <p:cNvPr id="40005" name="Text Box 68"/>
          <p:cNvSpPr txBox="1">
            <a:spLocks noChangeArrowheads="1"/>
          </p:cNvSpPr>
          <p:nvPr/>
        </p:nvSpPr>
        <p:spPr bwMode="auto">
          <a:xfrm>
            <a:off x="2438400" y="3429000"/>
            <a:ext cx="512763" cy="274638"/>
          </a:xfrm>
          <a:prstGeom prst="rect">
            <a:avLst/>
          </a:prstGeom>
          <a:noFill/>
          <a:ln w="12700" algn="ctr">
            <a:noFill/>
            <a:miter lim="800000"/>
            <a:headEnd/>
            <a:tailEnd/>
          </a:ln>
        </p:spPr>
        <p:txBody>
          <a:bodyPr wrap="none">
            <a:spAutoFit/>
          </a:bodyPr>
          <a:lstStyle/>
          <a:p>
            <a:r>
              <a:rPr lang="en-US" sz="1200"/>
              <a:t>(0,1)</a:t>
            </a:r>
          </a:p>
        </p:txBody>
      </p:sp>
      <p:sp>
        <p:nvSpPr>
          <p:cNvPr id="40006" name="Text Box 69"/>
          <p:cNvSpPr txBox="1">
            <a:spLocks noChangeArrowheads="1"/>
          </p:cNvSpPr>
          <p:nvPr/>
        </p:nvSpPr>
        <p:spPr bwMode="auto">
          <a:xfrm>
            <a:off x="7239000" y="3429000"/>
            <a:ext cx="531813" cy="274638"/>
          </a:xfrm>
          <a:prstGeom prst="rect">
            <a:avLst/>
          </a:prstGeom>
          <a:noFill/>
          <a:ln w="12700" algn="ctr">
            <a:noFill/>
            <a:miter lim="800000"/>
            <a:headEnd/>
            <a:tailEnd/>
          </a:ln>
        </p:spPr>
        <p:txBody>
          <a:bodyPr wrap="none">
            <a:spAutoFit/>
          </a:bodyPr>
          <a:lstStyle/>
          <a:p>
            <a:r>
              <a:rPr lang="en-US" sz="1200"/>
              <a:t>(0,N)</a:t>
            </a:r>
          </a:p>
        </p:txBody>
      </p:sp>
      <p:sp>
        <p:nvSpPr>
          <p:cNvPr id="40007" name="Text Box 70"/>
          <p:cNvSpPr txBox="1">
            <a:spLocks noChangeArrowheads="1"/>
          </p:cNvSpPr>
          <p:nvPr/>
        </p:nvSpPr>
        <p:spPr bwMode="auto">
          <a:xfrm>
            <a:off x="4114800" y="3962400"/>
            <a:ext cx="531813" cy="274638"/>
          </a:xfrm>
          <a:prstGeom prst="rect">
            <a:avLst/>
          </a:prstGeom>
          <a:noFill/>
          <a:ln w="12700" algn="ctr">
            <a:noFill/>
            <a:miter lim="800000"/>
            <a:headEnd/>
            <a:tailEnd/>
          </a:ln>
        </p:spPr>
        <p:txBody>
          <a:bodyPr wrap="none">
            <a:spAutoFit/>
          </a:bodyPr>
          <a:lstStyle/>
          <a:p>
            <a:r>
              <a:rPr lang="en-US" sz="1200"/>
              <a:t>(0,N)</a:t>
            </a:r>
          </a:p>
        </p:txBody>
      </p:sp>
      <p:sp>
        <p:nvSpPr>
          <p:cNvPr id="40008" name="Text Box 71"/>
          <p:cNvSpPr txBox="1">
            <a:spLocks noChangeArrowheads="1"/>
          </p:cNvSpPr>
          <p:nvPr/>
        </p:nvSpPr>
        <p:spPr bwMode="auto">
          <a:xfrm>
            <a:off x="6172200" y="4724400"/>
            <a:ext cx="531813" cy="274638"/>
          </a:xfrm>
          <a:prstGeom prst="rect">
            <a:avLst/>
          </a:prstGeom>
          <a:noFill/>
          <a:ln w="12700" algn="ctr">
            <a:noFill/>
            <a:miter lim="800000"/>
            <a:headEnd/>
            <a:tailEnd/>
          </a:ln>
        </p:spPr>
        <p:txBody>
          <a:bodyPr wrap="none">
            <a:spAutoFit/>
          </a:bodyPr>
          <a:lstStyle/>
          <a:p>
            <a:r>
              <a:rPr lang="en-US" sz="1200"/>
              <a:t>(1,N)</a:t>
            </a:r>
          </a:p>
        </p:txBody>
      </p:sp>
      <p:sp>
        <p:nvSpPr>
          <p:cNvPr id="40009" name="Text Box 72"/>
          <p:cNvSpPr txBox="1">
            <a:spLocks noChangeArrowheads="1"/>
          </p:cNvSpPr>
          <p:nvPr/>
        </p:nvSpPr>
        <p:spPr bwMode="auto">
          <a:xfrm>
            <a:off x="3200400" y="3505200"/>
            <a:ext cx="531813" cy="274638"/>
          </a:xfrm>
          <a:prstGeom prst="rect">
            <a:avLst/>
          </a:prstGeom>
          <a:noFill/>
          <a:ln w="12700" algn="ctr">
            <a:noFill/>
            <a:miter lim="800000"/>
            <a:headEnd/>
            <a:tailEnd/>
          </a:ln>
        </p:spPr>
        <p:txBody>
          <a:bodyPr wrap="none">
            <a:spAutoFit/>
          </a:bodyPr>
          <a:lstStyle/>
          <a:p>
            <a:r>
              <a:rPr lang="en-US" sz="1200"/>
              <a:t>(0,N)</a:t>
            </a:r>
          </a:p>
        </p:txBody>
      </p:sp>
      <p:sp>
        <p:nvSpPr>
          <p:cNvPr id="40010" name="Text Box 73"/>
          <p:cNvSpPr txBox="1">
            <a:spLocks noChangeArrowheads="1"/>
          </p:cNvSpPr>
          <p:nvPr/>
        </p:nvSpPr>
        <p:spPr bwMode="auto">
          <a:xfrm>
            <a:off x="2743200" y="4876800"/>
            <a:ext cx="512763" cy="274638"/>
          </a:xfrm>
          <a:prstGeom prst="rect">
            <a:avLst/>
          </a:prstGeom>
          <a:noFill/>
          <a:ln w="12700" algn="ctr">
            <a:noFill/>
            <a:miter lim="800000"/>
            <a:headEnd/>
            <a:tailEnd/>
          </a:ln>
        </p:spPr>
        <p:txBody>
          <a:bodyPr wrap="none">
            <a:spAutoFit/>
          </a:bodyPr>
          <a:lstStyle/>
          <a:p>
            <a:r>
              <a:rPr lang="en-US" sz="1200"/>
              <a:t>(1,1)</a:t>
            </a:r>
          </a:p>
        </p:txBody>
      </p:sp>
      <p:sp>
        <p:nvSpPr>
          <p:cNvPr id="40011" name="Text Box 74"/>
          <p:cNvSpPr txBox="1">
            <a:spLocks noChangeArrowheads="1"/>
          </p:cNvSpPr>
          <p:nvPr/>
        </p:nvSpPr>
        <p:spPr bwMode="auto">
          <a:xfrm>
            <a:off x="1981200" y="3124200"/>
            <a:ext cx="531813" cy="274638"/>
          </a:xfrm>
          <a:prstGeom prst="rect">
            <a:avLst/>
          </a:prstGeom>
          <a:noFill/>
          <a:ln w="12700" algn="ctr">
            <a:noFill/>
            <a:miter lim="800000"/>
            <a:headEnd/>
            <a:tailEnd/>
          </a:ln>
        </p:spPr>
        <p:txBody>
          <a:bodyPr wrap="none">
            <a:spAutoFit/>
          </a:bodyPr>
          <a:lstStyle/>
          <a:p>
            <a:r>
              <a:rPr lang="en-US" sz="1200"/>
              <a:t>(0,N)</a:t>
            </a:r>
          </a:p>
        </p:txBody>
      </p:sp>
      <p:sp>
        <p:nvSpPr>
          <p:cNvPr id="40012" name="Text Box 75"/>
          <p:cNvSpPr txBox="1">
            <a:spLocks noChangeArrowheads="1"/>
          </p:cNvSpPr>
          <p:nvPr/>
        </p:nvSpPr>
        <p:spPr bwMode="auto">
          <a:xfrm>
            <a:off x="4191000" y="2590800"/>
            <a:ext cx="512763" cy="274638"/>
          </a:xfrm>
          <a:prstGeom prst="rect">
            <a:avLst/>
          </a:prstGeom>
          <a:noFill/>
          <a:ln w="12700" algn="ctr">
            <a:noFill/>
            <a:miter lim="800000"/>
            <a:headEnd/>
            <a:tailEnd/>
          </a:ln>
        </p:spPr>
        <p:txBody>
          <a:bodyPr wrap="none">
            <a:spAutoFit/>
          </a:bodyPr>
          <a:lstStyle/>
          <a:p>
            <a:r>
              <a:rPr lang="en-US" sz="1200"/>
              <a:t>(0,1)</a:t>
            </a:r>
          </a:p>
        </p:txBody>
      </p:sp>
      <p:sp>
        <p:nvSpPr>
          <p:cNvPr id="40013" name="Text Box 76"/>
          <p:cNvSpPr txBox="1">
            <a:spLocks noChangeArrowheads="1"/>
          </p:cNvSpPr>
          <p:nvPr/>
        </p:nvSpPr>
        <p:spPr bwMode="auto">
          <a:xfrm>
            <a:off x="5867400" y="2590800"/>
            <a:ext cx="512763" cy="274638"/>
          </a:xfrm>
          <a:prstGeom prst="rect">
            <a:avLst/>
          </a:prstGeom>
          <a:noFill/>
          <a:ln w="12700" algn="ctr">
            <a:noFill/>
            <a:miter lim="800000"/>
            <a:headEnd/>
            <a:tailEnd/>
          </a:ln>
        </p:spPr>
        <p:txBody>
          <a:bodyPr wrap="none">
            <a:spAutoFit/>
          </a:bodyPr>
          <a:lstStyle/>
          <a:p>
            <a:r>
              <a:rPr lang="en-US" sz="1200"/>
              <a:t>(1,1)</a:t>
            </a:r>
          </a:p>
        </p:txBody>
      </p:sp>
      <p:sp>
        <p:nvSpPr>
          <p:cNvPr id="79" name="Date Placeholder 78"/>
          <p:cNvSpPr>
            <a:spLocks noGrp="1"/>
          </p:cNvSpPr>
          <p:nvPr>
            <p:ph type="dt" sz="half" idx="10"/>
          </p:nvPr>
        </p:nvSpPr>
        <p:spPr/>
        <p:txBody>
          <a:bodyPr/>
          <a:lstStyle/>
          <a:p>
            <a:pPr>
              <a:defRPr/>
            </a:pPr>
            <a:fld id="{B385C2C6-34B4-4B21-AA96-CEDBC1D97CB6}" type="datetime12">
              <a:rPr lang="vi-VN" altLang="en-US" smtClean="0"/>
              <a:pPr>
                <a:defRPr/>
              </a:pPr>
              <a:t>10:19</a:t>
            </a:fld>
            <a:endParaRPr lang="en-US" altLang="en-US"/>
          </a:p>
        </p:txBody>
      </p:sp>
      <p:sp>
        <p:nvSpPr>
          <p:cNvPr id="80" name="Footer Placeholder 79"/>
          <p:cNvSpPr>
            <a:spLocks noGrp="1"/>
          </p:cNvSpPr>
          <p:nvPr>
            <p:ph type="ftr" sz="quarter" idx="11"/>
          </p:nvPr>
        </p:nvSpPr>
        <p:spPr/>
        <p:txBody>
          <a:bodyPr/>
          <a:lstStyle/>
          <a:p>
            <a:pPr>
              <a:defRPr/>
            </a:pPr>
            <a:r>
              <a:rPr lang="en-US" altLang="en-US" smtClean="0"/>
              <a:t>Khoa CNTT</a:t>
            </a:r>
            <a:endParaRPr lang="en-US" altLang="en-US"/>
          </a:p>
        </p:txBody>
      </p:sp>
      <p:pic>
        <p:nvPicPr>
          <p:cNvPr id="81" name="Picture 3"/>
          <p:cNvPicPr preferRelativeResize="0">
            <a:picLocks noChangeArrowheads="1"/>
          </p:cNvPicPr>
          <p:nvPr/>
        </p:nvPicPr>
        <p:blipFill>
          <a:blip r:embed="rId2" cstate="print"/>
          <a:stretch>
            <a:fillRect/>
          </a:stretch>
        </p:blipFill>
        <p:spPr bwMode="auto">
          <a:xfrm>
            <a:off x="-2" y="990600"/>
            <a:ext cx="9072000" cy="54000"/>
          </a:xfrm>
          <a:prstGeom prst="rect">
            <a:avLst/>
          </a:prstGeom>
          <a:noFill/>
        </p:spPr>
      </p:pic>
      <p:sp>
        <p:nvSpPr>
          <p:cNvPr id="82" name="TextBox 81"/>
          <p:cNvSpPr txBox="1"/>
          <p:nvPr/>
        </p:nvSpPr>
        <p:spPr>
          <a:xfrm rot="20174004">
            <a:off x="944576" y="3407733"/>
            <a:ext cx="1184941" cy="253916"/>
          </a:xfrm>
          <a:prstGeom prst="rect">
            <a:avLst/>
          </a:prstGeom>
          <a:noFill/>
        </p:spPr>
        <p:txBody>
          <a:bodyPr wrap="none" rtlCol="0">
            <a:spAutoFit/>
          </a:bodyPr>
          <a:lstStyle/>
          <a:p>
            <a:r>
              <a:rPr lang="en-US" sz="1050" smtClean="0"/>
              <a:t>(Người giám sát)</a:t>
            </a:r>
            <a:endParaRPr lang="en-US" sz="1050"/>
          </a:p>
        </p:txBody>
      </p:sp>
      <p:sp>
        <p:nvSpPr>
          <p:cNvPr id="84" name="TextBox 83"/>
          <p:cNvSpPr txBox="1"/>
          <p:nvPr/>
        </p:nvSpPr>
        <p:spPr>
          <a:xfrm rot="18769196">
            <a:off x="1698754" y="3722433"/>
            <a:ext cx="984565" cy="261610"/>
          </a:xfrm>
          <a:prstGeom prst="rect">
            <a:avLst/>
          </a:prstGeom>
          <a:noFill/>
        </p:spPr>
        <p:txBody>
          <a:bodyPr wrap="none" rtlCol="0">
            <a:spAutoFit/>
          </a:bodyPr>
          <a:lstStyle/>
          <a:p>
            <a:r>
              <a:rPr lang="en-US" sz="1100" smtClean="0"/>
              <a:t>(Bị giám sát)</a:t>
            </a:r>
            <a:endParaRPr lang="en-US" sz="11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54013"/>
            <a:ext cx="8229600" cy="620712"/>
          </a:xfrm>
        </p:spPr>
        <p:txBody>
          <a:bodyPr/>
          <a:lstStyle/>
          <a:p>
            <a:pPr lvl="2"/>
            <a:r>
              <a:rPr lang="en-US" sz="2400" smtClean="0"/>
              <a:t/>
            </a:r>
            <a:br>
              <a:rPr lang="en-US" sz="2400" smtClean="0"/>
            </a:br>
            <a:r>
              <a:rPr lang="en-US" sz="2000" smtClean="0"/>
              <a:t>Bài tập 1: </a:t>
            </a:r>
            <a:r>
              <a:rPr lang="en-US" sz="2000" b="1" smtClean="0"/>
              <a:t>Quản lý thi tuyển sinh</a:t>
            </a:r>
            <a:endParaRPr lang="en-US" sz="3200" b="1" smtClean="0"/>
          </a:p>
        </p:txBody>
      </p:sp>
      <p:sp>
        <p:nvSpPr>
          <p:cNvPr id="40963" name="Rectangle 3"/>
          <p:cNvSpPr>
            <a:spLocks noGrp="1" noChangeArrowheads="1"/>
          </p:cNvSpPr>
          <p:nvPr>
            <p:ph idx="1"/>
          </p:nvPr>
        </p:nvSpPr>
        <p:spPr>
          <a:xfrm>
            <a:off x="457200" y="1295400"/>
            <a:ext cx="8229600" cy="5105400"/>
          </a:xfrm>
        </p:spPr>
        <p:txBody>
          <a:bodyPr/>
          <a:lstStyle/>
          <a:p>
            <a:pPr lvl="2" indent="0">
              <a:buNone/>
            </a:pPr>
            <a:r>
              <a:rPr lang="en-US" b="1" i="1" smtClean="0"/>
              <a:t>Hãy xác định các thực thể (thuộc tính, khóa) và các quan hệ, các ràng buộc; xây dựng biểu đồ ER dựa trên mô tả sau:</a:t>
            </a:r>
          </a:p>
          <a:p>
            <a:pPr lvl="2" indent="0">
              <a:buNone/>
            </a:pPr>
            <a:endParaRPr lang="en-US" b="1" i="1" smtClean="0"/>
          </a:p>
          <a:p>
            <a:pPr lvl="2"/>
            <a:r>
              <a:rPr lang="en-US" smtClean="0"/>
              <a:t>Mỗi thí sinh có thể đăng kí 2 nguyện vọng (2 ngành)</a:t>
            </a:r>
          </a:p>
          <a:p>
            <a:pPr lvl="2"/>
            <a:r>
              <a:rPr lang="en-US" smtClean="0"/>
              <a:t>Mỗi trường có thể có một hoặc hơn 1 ngành</a:t>
            </a:r>
          </a:p>
          <a:p>
            <a:pPr lvl="2"/>
            <a:r>
              <a:rPr lang="en-US" smtClean="0"/>
              <a:t>Mỗi ngành thuộc 1 khối thi</a:t>
            </a:r>
          </a:p>
          <a:p>
            <a:pPr lvl="2"/>
            <a:r>
              <a:rPr lang="en-US" smtClean="0"/>
              <a:t>Mỗi khối có 3 môn thi</a:t>
            </a:r>
          </a:p>
          <a:p>
            <a:pPr lvl="2"/>
            <a:r>
              <a:rPr lang="en-US" smtClean="0"/>
              <a:t>Mỗi phòng thi có 2 cán bộ là giám thị</a:t>
            </a:r>
          </a:p>
          <a:p>
            <a:pPr lvl="2"/>
            <a:r>
              <a:rPr lang="en-US" smtClean="0"/>
              <a:t>Một giám sát (cũng là cán bộ) giám sát tối đa 6 giám thị</a:t>
            </a:r>
          </a:p>
          <a:p>
            <a:pPr lvl="2"/>
            <a:r>
              <a:rPr lang="en-US" smtClean="0"/>
              <a:t>Mỗi phòng thi không quá 30 thí sinh, có địa điểm xác định</a:t>
            </a:r>
          </a:p>
        </p:txBody>
      </p:sp>
      <p:sp>
        <p:nvSpPr>
          <p:cNvPr id="6" name="Slide Number Placeholder 5"/>
          <p:cNvSpPr>
            <a:spLocks noGrp="1"/>
          </p:cNvSpPr>
          <p:nvPr>
            <p:ph type="sldNum" sz="quarter" idx="12"/>
          </p:nvPr>
        </p:nvSpPr>
        <p:spPr/>
        <p:txBody>
          <a:bodyPr/>
          <a:lstStyle/>
          <a:p>
            <a:pPr>
              <a:defRPr/>
            </a:pPr>
            <a:fld id="{66A0320E-ECF1-4A8D-987C-B710870AB51B}" type="slidenum">
              <a:rPr lang="en-US" altLang="en-US"/>
              <a:pPr>
                <a:defRPr/>
              </a:pPr>
              <a:t>43</a:t>
            </a:fld>
            <a:endParaRPr lang="en-US" altLang="en-US"/>
          </a:p>
        </p:txBody>
      </p:sp>
      <p:sp>
        <p:nvSpPr>
          <p:cNvPr id="7" name="Date Placeholder 6"/>
          <p:cNvSpPr>
            <a:spLocks noGrp="1"/>
          </p:cNvSpPr>
          <p:nvPr>
            <p:ph type="dt" sz="half" idx="10"/>
          </p:nvPr>
        </p:nvSpPr>
        <p:spPr/>
        <p:txBody>
          <a:bodyPr/>
          <a:lstStyle/>
          <a:p>
            <a:pPr>
              <a:defRPr/>
            </a:pPr>
            <a:fld id="{62A4A7BF-37AA-4D1C-A8FC-04103548F45B}"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3" cstate="print"/>
          <a:stretch>
            <a:fillRect/>
          </a:stretch>
        </p:blipFill>
        <p:spPr bwMode="auto">
          <a:xfrm>
            <a:off x="-2" y="990600"/>
            <a:ext cx="9072000" cy="540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54013"/>
            <a:ext cx="8229600" cy="620712"/>
          </a:xfrm>
        </p:spPr>
        <p:txBody>
          <a:bodyPr/>
          <a:lstStyle/>
          <a:p>
            <a:pPr lvl="2"/>
            <a:r>
              <a:rPr lang="en-US" sz="2400" smtClean="0"/>
              <a:t/>
            </a:r>
            <a:br>
              <a:rPr lang="en-US" sz="2400" smtClean="0"/>
            </a:br>
            <a:r>
              <a:rPr lang="en-US" sz="2000" smtClean="0"/>
              <a:t>Bài tập 1</a:t>
            </a:r>
            <a:r>
              <a:rPr lang="en-US" sz="3200" smtClean="0"/>
              <a:t>: </a:t>
            </a:r>
            <a:r>
              <a:rPr lang="en-US" sz="2000" b="1" smtClean="0"/>
              <a:t>Quản lý thi tuyển sinh</a:t>
            </a:r>
            <a:endParaRPr lang="en-US" sz="3500" b="1" smtClean="0"/>
          </a:p>
        </p:txBody>
      </p:sp>
      <p:sp>
        <p:nvSpPr>
          <p:cNvPr id="40963" name="Rectangle 3"/>
          <p:cNvSpPr>
            <a:spLocks noGrp="1" noChangeArrowheads="1"/>
          </p:cNvSpPr>
          <p:nvPr>
            <p:ph idx="1"/>
          </p:nvPr>
        </p:nvSpPr>
        <p:spPr>
          <a:xfrm>
            <a:off x="457200" y="1295400"/>
            <a:ext cx="8229600" cy="5105400"/>
          </a:xfrm>
        </p:spPr>
        <p:txBody>
          <a:bodyPr/>
          <a:lstStyle/>
          <a:p>
            <a:pPr lvl="2" indent="0">
              <a:buNone/>
            </a:pPr>
            <a:endParaRPr lang="en-US" smtClean="0"/>
          </a:p>
        </p:txBody>
      </p:sp>
      <p:sp>
        <p:nvSpPr>
          <p:cNvPr id="6" name="Slide Number Placeholder 5"/>
          <p:cNvSpPr>
            <a:spLocks noGrp="1"/>
          </p:cNvSpPr>
          <p:nvPr>
            <p:ph type="sldNum" sz="quarter" idx="12"/>
          </p:nvPr>
        </p:nvSpPr>
        <p:spPr/>
        <p:txBody>
          <a:bodyPr/>
          <a:lstStyle/>
          <a:p>
            <a:pPr>
              <a:defRPr/>
            </a:pPr>
            <a:fld id="{66A0320E-ECF1-4A8D-987C-B710870AB51B}" type="slidenum">
              <a:rPr lang="en-US" altLang="en-US"/>
              <a:pPr>
                <a:defRPr/>
              </a:pPr>
              <a:t>44</a:t>
            </a:fld>
            <a:endParaRPr lang="en-US" altLang="en-US"/>
          </a:p>
        </p:txBody>
      </p:sp>
      <p:sp>
        <p:nvSpPr>
          <p:cNvPr id="7" name="Date Placeholder 6"/>
          <p:cNvSpPr>
            <a:spLocks noGrp="1"/>
          </p:cNvSpPr>
          <p:nvPr>
            <p:ph type="dt" sz="half" idx="10"/>
          </p:nvPr>
        </p:nvSpPr>
        <p:spPr/>
        <p:txBody>
          <a:bodyPr/>
          <a:lstStyle/>
          <a:p>
            <a:pPr>
              <a:defRPr/>
            </a:pPr>
            <a:fld id="{62A4A7BF-37AA-4D1C-A8FC-04103548F45B}"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3" cstate="print"/>
          <a:stretch>
            <a:fillRect/>
          </a:stretch>
        </p:blipFill>
        <p:spPr bwMode="auto">
          <a:xfrm>
            <a:off x="-2" y="990600"/>
            <a:ext cx="9072000" cy="54000"/>
          </a:xfrm>
          <a:prstGeom prst="rect">
            <a:avLst/>
          </a:prstGeom>
          <a:noFill/>
        </p:spPr>
      </p:pic>
      <p:grpSp>
        <p:nvGrpSpPr>
          <p:cNvPr id="105" name="Group 104"/>
          <p:cNvGrpSpPr/>
          <p:nvPr/>
        </p:nvGrpSpPr>
        <p:grpSpPr>
          <a:xfrm>
            <a:off x="304800" y="1143000"/>
            <a:ext cx="4343400" cy="1295400"/>
            <a:chOff x="304800" y="1143000"/>
            <a:chExt cx="4343400" cy="1295400"/>
          </a:xfrm>
        </p:grpSpPr>
        <p:sp>
          <p:nvSpPr>
            <p:cNvPr id="10" name="Rectangle 9"/>
            <p:cNvSpPr/>
            <p:nvPr/>
          </p:nvSpPr>
          <p:spPr>
            <a:xfrm>
              <a:off x="2667000" y="1752600"/>
              <a:ext cx="1143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THISINH</a:t>
              </a:r>
              <a:endParaRPr lang="vi-VN">
                <a:solidFill>
                  <a:schemeClr val="tx1"/>
                </a:solidFill>
              </a:endParaRPr>
            </a:p>
          </p:txBody>
        </p:sp>
        <p:sp>
          <p:nvSpPr>
            <p:cNvPr id="17" name="Oval 16"/>
            <p:cNvSpPr/>
            <p:nvPr/>
          </p:nvSpPr>
          <p:spPr>
            <a:xfrm>
              <a:off x="2438400" y="11430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SBD</a:t>
              </a:r>
              <a:endParaRPr lang="vi-VN" sz="1100" u="sng">
                <a:solidFill>
                  <a:schemeClr val="tx1"/>
                </a:solidFill>
              </a:endParaRPr>
            </a:p>
          </p:txBody>
        </p:sp>
        <p:sp>
          <p:nvSpPr>
            <p:cNvPr id="19" name="Oval 18"/>
            <p:cNvSpPr/>
            <p:nvPr/>
          </p:nvSpPr>
          <p:spPr>
            <a:xfrm>
              <a:off x="533400" y="1295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a:t>
              </a:r>
              <a:endParaRPr lang="vi-VN" sz="1100">
                <a:solidFill>
                  <a:schemeClr val="tx1"/>
                </a:solidFill>
              </a:endParaRPr>
            </a:p>
          </p:txBody>
        </p:sp>
        <p:sp>
          <p:nvSpPr>
            <p:cNvPr id="20" name="Oval 19"/>
            <p:cNvSpPr/>
            <p:nvPr/>
          </p:nvSpPr>
          <p:spPr>
            <a:xfrm>
              <a:off x="304800" y="1752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Đệm</a:t>
              </a:r>
              <a:endParaRPr lang="vi-VN" sz="1100">
                <a:solidFill>
                  <a:schemeClr val="tx1"/>
                </a:solidFill>
              </a:endParaRPr>
            </a:p>
          </p:txBody>
        </p:sp>
        <p:sp>
          <p:nvSpPr>
            <p:cNvPr id="21" name="Oval 20"/>
            <p:cNvSpPr/>
            <p:nvPr/>
          </p:nvSpPr>
          <p:spPr>
            <a:xfrm>
              <a:off x="533400" y="2133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22" name="Oval 21"/>
            <p:cNvSpPr/>
            <p:nvPr/>
          </p:nvSpPr>
          <p:spPr>
            <a:xfrm>
              <a:off x="1447800" y="1828800"/>
              <a:ext cx="8382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Họtên</a:t>
              </a:r>
              <a:endParaRPr lang="vi-VN" sz="1100">
                <a:solidFill>
                  <a:schemeClr val="tx1"/>
                </a:solidFill>
              </a:endParaRPr>
            </a:p>
          </p:txBody>
        </p:sp>
        <p:sp>
          <p:nvSpPr>
            <p:cNvPr id="23" name="Oval 22"/>
            <p:cNvSpPr/>
            <p:nvPr/>
          </p:nvSpPr>
          <p:spPr>
            <a:xfrm>
              <a:off x="3505200" y="1143000"/>
              <a:ext cx="1143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Ngàysinh</a:t>
              </a:r>
              <a:endParaRPr lang="vi-VN" sz="1100">
                <a:solidFill>
                  <a:schemeClr val="tx1"/>
                </a:solidFill>
              </a:endParaRPr>
            </a:p>
          </p:txBody>
        </p:sp>
      </p:grpSp>
      <p:grpSp>
        <p:nvGrpSpPr>
          <p:cNvPr id="104" name="Group 103"/>
          <p:cNvGrpSpPr/>
          <p:nvPr/>
        </p:nvGrpSpPr>
        <p:grpSpPr>
          <a:xfrm>
            <a:off x="609600" y="2819400"/>
            <a:ext cx="2895600" cy="1066800"/>
            <a:chOff x="609600" y="2514600"/>
            <a:chExt cx="2895600" cy="1066800"/>
          </a:xfrm>
        </p:grpSpPr>
        <p:sp>
          <p:nvSpPr>
            <p:cNvPr id="13" name="Rectangle 12"/>
            <p:cNvSpPr/>
            <p:nvPr/>
          </p:nvSpPr>
          <p:spPr>
            <a:xfrm>
              <a:off x="2362200" y="2971800"/>
              <a:ext cx="1143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NGANH</a:t>
              </a:r>
              <a:endParaRPr lang="vi-VN">
                <a:solidFill>
                  <a:schemeClr val="tx1"/>
                </a:solidFill>
              </a:endParaRPr>
            </a:p>
          </p:txBody>
        </p:sp>
        <p:sp>
          <p:nvSpPr>
            <p:cNvPr id="26" name="Oval 25"/>
            <p:cNvSpPr/>
            <p:nvPr/>
          </p:nvSpPr>
          <p:spPr>
            <a:xfrm>
              <a:off x="1295400" y="2514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27" name="Oval 26"/>
            <p:cNvSpPr/>
            <p:nvPr/>
          </p:nvSpPr>
          <p:spPr>
            <a:xfrm>
              <a:off x="1219200" y="3200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29" name="Oval 28"/>
            <p:cNvSpPr/>
            <p:nvPr/>
          </p:nvSpPr>
          <p:spPr>
            <a:xfrm>
              <a:off x="609600" y="2819400"/>
              <a:ext cx="8382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Môtả</a:t>
              </a:r>
              <a:endParaRPr lang="vi-VN" sz="1100">
                <a:solidFill>
                  <a:schemeClr val="tx1"/>
                </a:solidFill>
              </a:endParaRPr>
            </a:p>
          </p:txBody>
        </p:sp>
      </p:grpSp>
      <p:grpSp>
        <p:nvGrpSpPr>
          <p:cNvPr id="103" name="Group 102"/>
          <p:cNvGrpSpPr/>
          <p:nvPr/>
        </p:nvGrpSpPr>
        <p:grpSpPr>
          <a:xfrm>
            <a:off x="304800" y="4191000"/>
            <a:ext cx="1524000" cy="1828800"/>
            <a:chOff x="381000" y="3657600"/>
            <a:chExt cx="1524000" cy="1828800"/>
          </a:xfrm>
        </p:grpSpPr>
        <p:sp>
          <p:nvSpPr>
            <p:cNvPr id="15" name="Rectangle 14"/>
            <p:cNvSpPr/>
            <p:nvPr/>
          </p:nvSpPr>
          <p:spPr>
            <a:xfrm>
              <a:off x="533400" y="3657600"/>
              <a:ext cx="1295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TRUONG</a:t>
              </a:r>
              <a:endParaRPr lang="vi-VN">
                <a:solidFill>
                  <a:schemeClr val="tx1"/>
                </a:solidFill>
              </a:endParaRPr>
            </a:p>
          </p:txBody>
        </p:sp>
        <p:sp>
          <p:nvSpPr>
            <p:cNvPr id="30" name="Oval 29"/>
            <p:cNvSpPr/>
            <p:nvPr/>
          </p:nvSpPr>
          <p:spPr>
            <a:xfrm>
              <a:off x="1219200" y="4724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31" name="Oval 30"/>
            <p:cNvSpPr/>
            <p:nvPr/>
          </p:nvSpPr>
          <p:spPr>
            <a:xfrm>
              <a:off x="381000" y="46482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32" name="Oval 31"/>
            <p:cNvSpPr/>
            <p:nvPr/>
          </p:nvSpPr>
          <p:spPr>
            <a:xfrm>
              <a:off x="685800" y="5257800"/>
              <a:ext cx="990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Địa_chỉ</a:t>
              </a:r>
              <a:endParaRPr lang="vi-VN" sz="1100">
                <a:solidFill>
                  <a:schemeClr val="tx1"/>
                </a:solidFill>
              </a:endParaRPr>
            </a:p>
          </p:txBody>
        </p:sp>
      </p:grpSp>
      <p:grpSp>
        <p:nvGrpSpPr>
          <p:cNvPr id="101" name="Group 100"/>
          <p:cNvGrpSpPr/>
          <p:nvPr/>
        </p:nvGrpSpPr>
        <p:grpSpPr>
          <a:xfrm>
            <a:off x="2209800" y="4800600"/>
            <a:ext cx="1524000" cy="1600200"/>
            <a:chOff x="2133600" y="4343400"/>
            <a:chExt cx="1524000" cy="1600200"/>
          </a:xfrm>
        </p:grpSpPr>
        <p:sp>
          <p:nvSpPr>
            <p:cNvPr id="14" name="Rectangle 13"/>
            <p:cNvSpPr/>
            <p:nvPr/>
          </p:nvSpPr>
          <p:spPr>
            <a:xfrm>
              <a:off x="2438400" y="43434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KHOITHI</a:t>
              </a:r>
              <a:endParaRPr lang="vi-VN">
                <a:solidFill>
                  <a:schemeClr val="tx1"/>
                </a:solidFill>
              </a:endParaRPr>
            </a:p>
          </p:txBody>
        </p:sp>
        <p:sp>
          <p:nvSpPr>
            <p:cNvPr id="33" name="Oval 32"/>
            <p:cNvSpPr/>
            <p:nvPr/>
          </p:nvSpPr>
          <p:spPr>
            <a:xfrm>
              <a:off x="2133600" y="54102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34" name="Oval 33"/>
            <p:cNvSpPr/>
            <p:nvPr/>
          </p:nvSpPr>
          <p:spPr>
            <a:xfrm>
              <a:off x="2819400" y="5638800"/>
              <a:ext cx="762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Mô tả</a:t>
              </a:r>
              <a:endParaRPr lang="vi-VN" sz="1100">
                <a:solidFill>
                  <a:schemeClr val="tx1"/>
                </a:solidFill>
              </a:endParaRPr>
            </a:p>
          </p:txBody>
        </p:sp>
      </p:grpSp>
      <p:grpSp>
        <p:nvGrpSpPr>
          <p:cNvPr id="102" name="Group 101"/>
          <p:cNvGrpSpPr/>
          <p:nvPr/>
        </p:nvGrpSpPr>
        <p:grpSpPr>
          <a:xfrm>
            <a:off x="4419600" y="4724400"/>
            <a:ext cx="2971800" cy="1828800"/>
            <a:chOff x="4495800" y="4419600"/>
            <a:chExt cx="2971800" cy="1828800"/>
          </a:xfrm>
        </p:grpSpPr>
        <p:sp>
          <p:nvSpPr>
            <p:cNvPr id="16" name="Rectangle 15"/>
            <p:cNvSpPr/>
            <p:nvPr/>
          </p:nvSpPr>
          <p:spPr>
            <a:xfrm>
              <a:off x="5181600" y="44196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MONTHI</a:t>
              </a:r>
              <a:endParaRPr lang="vi-VN">
                <a:solidFill>
                  <a:schemeClr val="tx1"/>
                </a:solidFill>
              </a:endParaRPr>
            </a:p>
          </p:txBody>
        </p:sp>
        <p:sp>
          <p:nvSpPr>
            <p:cNvPr id="35" name="Oval 34"/>
            <p:cNvSpPr/>
            <p:nvPr/>
          </p:nvSpPr>
          <p:spPr>
            <a:xfrm>
              <a:off x="4495800" y="54102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36" name="Oval 35"/>
            <p:cNvSpPr/>
            <p:nvPr/>
          </p:nvSpPr>
          <p:spPr>
            <a:xfrm>
              <a:off x="6400800" y="5334000"/>
              <a:ext cx="1066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Thờigian</a:t>
              </a:r>
              <a:endParaRPr lang="vi-VN" sz="1100">
                <a:solidFill>
                  <a:schemeClr val="tx1"/>
                </a:solidFill>
              </a:endParaRPr>
            </a:p>
          </p:txBody>
        </p:sp>
        <p:sp>
          <p:nvSpPr>
            <p:cNvPr id="37" name="Oval 36"/>
            <p:cNvSpPr/>
            <p:nvPr/>
          </p:nvSpPr>
          <p:spPr>
            <a:xfrm>
              <a:off x="5257800" y="5562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38" name="Oval 37"/>
            <p:cNvSpPr/>
            <p:nvPr/>
          </p:nvSpPr>
          <p:spPr>
            <a:xfrm>
              <a:off x="5943600" y="5943600"/>
              <a:ext cx="1447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Hình_thức</a:t>
              </a:r>
              <a:endParaRPr lang="vi-VN" sz="1100">
                <a:solidFill>
                  <a:schemeClr val="tx1"/>
                </a:solidFill>
              </a:endParaRPr>
            </a:p>
          </p:txBody>
        </p:sp>
      </p:grpSp>
      <p:grpSp>
        <p:nvGrpSpPr>
          <p:cNvPr id="106" name="Group 105"/>
          <p:cNvGrpSpPr/>
          <p:nvPr/>
        </p:nvGrpSpPr>
        <p:grpSpPr>
          <a:xfrm>
            <a:off x="5867400" y="1447800"/>
            <a:ext cx="2667000" cy="1143000"/>
            <a:chOff x="5867400" y="1447800"/>
            <a:chExt cx="2667000" cy="1143000"/>
          </a:xfrm>
        </p:grpSpPr>
        <p:sp>
          <p:nvSpPr>
            <p:cNvPr id="12" name="Rectangle 11"/>
            <p:cNvSpPr/>
            <p:nvPr/>
          </p:nvSpPr>
          <p:spPr>
            <a:xfrm>
              <a:off x="5867400" y="1676400"/>
              <a:ext cx="1524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PHONGTHI</a:t>
              </a:r>
              <a:endParaRPr lang="vi-VN">
                <a:solidFill>
                  <a:schemeClr val="tx1"/>
                </a:solidFill>
              </a:endParaRPr>
            </a:p>
          </p:txBody>
        </p:sp>
        <p:sp>
          <p:nvSpPr>
            <p:cNvPr id="39" name="Oval 38"/>
            <p:cNvSpPr/>
            <p:nvPr/>
          </p:nvSpPr>
          <p:spPr>
            <a:xfrm>
              <a:off x="7772400" y="1447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40" name="Oval 39"/>
            <p:cNvSpPr/>
            <p:nvPr/>
          </p:nvSpPr>
          <p:spPr>
            <a:xfrm>
              <a:off x="7848600" y="19050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Đ_Đ</a:t>
              </a:r>
              <a:endParaRPr lang="vi-VN" sz="1100">
                <a:solidFill>
                  <a:schemeClr val="tx1"/>
                </a:solidFill>
              </a:endParaRPr>
            </a:p>
          </p:txBody>
        </p:sp>
        <p:sp>
          <p:nvSpPr>
            <p:cNvPr id="41" name="Oval 40"/>
            <p:cNvSpPr/>
            <p:nvPr/>
          </p:nvSpPr>
          <p:spPr>
            <a:xfrm>
              <a:off x="7848600" y="22860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SL</a:t>
              </a:r>
              <a:endParaRPr lang="vi-VN" sz="1100">
                <a:solidFill>
                  <a:schemeClr val="tx1"/>
                </a:solidFill>
              </a:endParaRPr>
            </a:p>
          </p:txBody>
        </p:sp>
      </p:grpSp>
      <p:grpSp>
        <p:nvGrpSpPr>
          <p:cNvPr id="107" name="Group 106"/>
          <p:cNvGrpSpPr/>
          <p:nvPr/>
        </p:nvGrpSpPr>
        <p:grpSpPr>
          <a:xfrm>
            <a:off x="6248400" y="2971800"/>
            <a:ext cx="2514600" cy="1828800"/>
            <a:chOff x="6248400" y="2971800"/>
            <a:chExt cx="2514600" cy="1828800"/>
          </a:xfrm>
        </p:grpSpPr>
        <p:sp>
          <p:nvSpPr>
            <p:cNvPr id="11" name="Rectangle 10"/>
            <p:cNvSpPr/>
            <p:nvPr/>
          </p:nvSpPr>
          <p:spPr>
            <a:xfrm>
              <a:off x="6248400" y="2971800"/>
              <a:ext cx="1371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CB_COTHI</a:t>
              </a:r>
              <a:endParaRPr lang="vi-VN">
                <a:solidFill>
                  <a:schemeClr val="tx1"/>
                </a:solidFill>
              </a:endParaRPr>
            </a:p>
          </p:txBody>
        </p:sp>
        <p:sp>
          <p:nvSpPr>
            <p:cNvPr id="42" name="Oval 41"/>
            <p:cNvSpPr/>
            <p:nvPr/>
          </p:nvSpPr>
          <p:spPr>
            <a:xfrm>
              <a:off x="7848600" y="3581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a:t>
              </a:r>
              <a:endParaRPr lang="vi-VN" sz="1100">
                <a:solidFill>
                  <a:schemeClr val="tx1"/>
                </a:solidFill>
              </a:endParaRPr>
            </a:p>
          </p:txBody>
        </p:sp>
        <p:sp>
          <p:nvSpPr>
            <p:cNvPr id="43" name="Oval 42"/>
            <p:cNvSpPr/>
            <p:nvPr/>
          </p:nvSpPr>
          <p:spPr>
            <a:xfrm>
              <a:off x="8077200" y="4114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Đệm</a:t>
              </a:r>
              <a:endParaRPr lang="vi-VN" sz="1100">
                <a:solidFill>
                  <a:schemeClr val="tx1"/>
                </a:solidFill>
              </a:endParaRPr>
            </a:p>
          </p:txBody>
        </p:sp>
        <p:sp>
          <p:nvSpPr>
            <p:cNvPr id="44" name="Oval 43"/>
            <p:cNvSpPr/>
            <p:nvPr/>
          </p:nvSpPr>
          <p:spPr>
            <a:xfrm>
              <a:off x="7620000" y="4495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45" name="Oval 44"/>
            <p:cNvSpPr/>
            <p:nvPr/>
          </p:nvSpPr>
          <p:spPr>
            <a:xfrm>
              <a:off x="6629400" y="3962400"/>
              <a:ext cx="8382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Họtên</a:t>
              </a:r>
              <a:endParaRPr lang="vi-VN" sz="1100">
                <a:solidFill>
                  <a:schemeClr val="tx1"/>
                </a:solidFill>
              </a:endParaRPr>
            </a:p>
          </p:txBody>
        </p:sp>
        <p:sp>
          <p:nvSpPr>
            <p:cNvPr id="46" name="Oval 45"/>
            <p:cNvSpPr/>
            <p:nvPr/>
          </p:nvSpPr>
          <p:spPr>
            <a:xfrm>
              <a:off x="7772400" y="2971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grpSp>
      <p:cxnSp>
        <p:nvCxnSpPr>
          <p:cNvPr id="48" name="Straight Connector 47"/>
          <p:cNvCxnSpPr>
            <a:stCxn id="10" idx="0"/>
            <a:endCxn id="23" idx="4"/>
          </p:cNvCxnSpPr>
          <p:nvPr/>
        </p:nvCxnSpPr>
        <p:spPr>
          <a:xfrm rot="5400000" flipH="1" flipV="1">
            <a:off x="3505200" y="1181100"/>
            <a:ext cx="304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7" idx="4"/>
          </p:cNvCxnSpPr>
          <p:nvPr/>
        </p:nvCxnSpPr>
        <p:spPr>
          <a:xfrm rot="10800000">
            <a:off x="2781300" y="1447800"/>
            <a:ext cx="3429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0" idx="1"/>
            <a:endCxn id="22" idx="6"/>
          </p:cNvCxnSpPr>
          <p:nvPr/>
        </p:nvCxnSpPr>
        <p:spPr>
          <a:xfrm rot="10800000">
            <a:off x="2286000" y="19812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2" idx="2"/>
            <a:endCxn id="19" idx="5"/>
          </p:cNvCxnSpPr>
          <p:nvPr/>
        </p:nvCxnSpPr>
        <p:spPr>
          <a:xfrm rot="10800000">
            <a:off x="1118768" y="1555564"/>
            <a:ext cx="329033" cy="42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2" idx="2"/>
            <a:endCxn id="20" idx="6"/>
          </p:cNvCxnSpPr>
          <p:nvPr/>
        </p:nvCxnSpPr>
        <p:spPr>
          <a:xfrm rot="10800000">
            <a:off x="990600" y="19050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2" idx="2"/>
            <a:endCxn id="21" idx="7"/>
          </p:cNvCxnSpPr>
          <p:nvPr/>
        </p:nvCxnSpPr>
        <p:spPr>
          <a:xfrm rot="10800000" flipV="1">
            <a:off x="1118768" y="1981199"/>
            <a:ext cx="329033" cy="19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26" idx="5"/>
          </p:cNvCxnSpPr>
          <p:nvPr/>
        </p:nvCxnSpPr>
        <p:spPr>
          <a:xfrm rot="10800000">
            <a:off x="1880768" y="3079564"/>
            <a:ext cx="481433" cy="349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3" idx="1"/>
            <a:endCxn id="29" idx="6"/>
          </p:cNvCxnSpPr>
          <p:nvPr/>
        </p:nvCxnSpPr>
        <p:spPr>
          <a:xfrm rot="10800000">
            <a:off x="1447800" y="3276600"/>
            <a:ext cx="914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3" idx="1"/>
            <a:endCxn id="27" idx="5"/>
          </p:cNvCxnSpPr>
          <p:nvPr/>
        </p:nvCxnSpPr>
        <p:spPr>
          <a:xfrm rot="10800000" flipV="1">
            <a:off x="1804568" y="3581399"/>
            <a:ext cx="557633" cy="183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1" idx="0"/>
          </p:cNvCxnSpPr>
          <p:nvPr/>
        </p:nvCxnSpPr>
        <p:spPr>
          <a:xfrm rot="10800000" flipV="1">
            <a:off x="647700" y="4800600"/>
            <a:ext cx="4191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5" idx="2"/>
            <a:endCxn id="30" idx="0"/>
          </p:cNvCxnSpPr>
          <p:nvPr/>
        </p:nvCxnSpPr>
        <p:spPr>
          <a:xfrm rot="16200000" flipH="1">
            <a:off x="1066800" y="48387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5" idx="2"/>
            <a:endCxn id="32" idx="0"/>
          </p:cNvCxnSpPr>
          <p:nvPr/>
        </p:nvCxnSpPr>
        <p:spPr>
          <a:xfrm rot="5400000">
            <a:off x="609600" y="52959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33" idx="0"/>
          </p:cNvCxnSpPr>
          <p:nvPr/>
        </p:nvCxnSpPr>
        <p:spPr>
          <a:xfrm rot="5400000">
            <a:off x="2533650" y="5429250"/>
            <a:ext cx="4572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4" idx="2"/>
            <a:endCxn id="34" idx="0"/>
          </p:cNvCxnSpPr>
          <p:nvPr/>
        </p:nvCxnSpPr>
        <p:spPr>
          <a:xfrm rot="16200000" flipH="1">
            <a:off x="2857500" y="56769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6" idx="2"/>
            <a:endCxn id="35" idx="7"/>
          </p:cNvCxnSpPr>
          <p:nvPr/>
        </p:nvCxnSpPr>
        <p:spPr>
          <a:xfrm rot="5400000">
            <a:off x="5147166" y="5191802"/>
            <a:ext cx="425637" cy="71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6" idx="2"/>
            <a:endCxn id="37" idx="0"/>
          </p:cNvCxnSpPr>
          <p:nvPr/>
        </p:nvCxnSpPr>
        <p:spPr>
          <a:xfrm rot="5400000">
            <a:off x="5353050" y="5505450"/>
            <a:ext cx="5334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6" idx="2"/>
            <a:endCxn id="38" idx="0"/>
          </p:cNvCxnSpPr>
          <p:nvPr/>
        </p:nvCxnSpPr>
        <p:spPr>
          <a:xfrm rot="16200000" flipH="1">
            <a:off x="5695950" y="5353050"/>
            <a:ext cx="9144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6" idx="2"/>
            <a:endCxn id="36" idx="0"/>
          </p:cNvCxnSpPr>
          <p:nvPr/>
        </p:nvCxnSpPr>
        <p:spPr>
          <a:xfrm rot="16200000" flipH="1">
            <a:off x="6134100" y="4914900"/>
            <a:ext cx="304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1" idx="2"/>
            <a:endCxn id="45" idx="0"/>
          </p:cNvCxnSpPr>
          <p:nvPr/>
        </p:nvCxnSpPr>
        <p:spPr>
          <a:xfrm rot="16200000" flipH="1">
            <a:off x="6800850" y="3714750"/>
            <a:ext cx="3810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5" idx="6"/>
            <a:endCxn id="42" idx="3"/>
          </p:cNvCxnSpPr>
          <p:nvPr/>
        </p:nvCxnSpPr>
        <p:spPr>
          <a:xfrm flipV="1">
            <a:off x="7467600" y="3841563"/>
            <a:ext cx="481433"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5" idx="6"/>
            <a:endCxn id="43" idx="2"/>
          </p:cNvCxnSpPr>
          <p:nvPr/>
        </p:nvCxnSpPr>
        <p:spPr>
          <a:xfrm>
            <a:off x="7467600" y="4114800"/>
            <a:ext cx="609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45" idx="6"/>
            <a:endCxn id="44" idx="0"/>
          </p:cNvCxnSpPr>
          <p:nvPr/>
        </p:nvCxnSpPr>
        <p:spPr>
          <a:xfrm>
            <a:off x="7467600" y="4114800"/>
            <a:ext cx="4953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1" idx="3"/>
            <a:endCxn id="46" idx="3"/>
          </p:cNvCxnSpPr>
          <p:nvPr/>
        </p:nvCxnSpPr>
        <p:spPr>
          <a:xfrm flipV="1">
            <a:off x="7620000" y="3231963"/>
            <a:ext cx="252833" cy="4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2" idx="3"/>
            <a:endCxn id="39" idx="3"/>
          </p:cNvCxnSpPr>
          <p:nvPr/>
        </p:nvCxnSpPr>
        <p:spPr>
          <a:xfrm flipV="1">
            <a:off x="7391400" y="1707963"/>
            <a:ext cx="481433"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2" idx="3"/>
            <a:endCxn id="40" idx="2"/>
          </p:cNvCxnSpPr>
          <p:nvPr/>
        </p:nvCxnSpPr>
        <p:spPr>
          <a:xfrm>
            <a:off x="7391400" y="19812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 idx="3"/>
            <a:endCxn id="41" idx="2"/>
          </p:cNvCxnSpPr>
          <p:nvPr/>
        </p:nvCxnSpPr>
        <p:spPr>
          <a:xfrm>
            <a:off x="7391400" y="1981200"/>
            <a:ext cx="4572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54013"/>
            <a:ext cx="8229600" cy="620712"/>
          </a:xfrm>
        </p:spPr>
        <p:txBody>
          <a:bodyPr/>
          <a:lstStyle/>
          <a:p>
            <a:pPr lvl="2"/>
            <a:r>
              <a:rPr lang="en-US" sz="2400" smtClean="0"/>
              <a:t/>
            </a:r>
            <a:br>
              <a:rPr lang="en-US" sz="2400" smtClean="0"/>
            </a:br>
            <a:r>
              <a:rPr lang="en-US" sz="2400" i="1" smtClean="0"/>
              <a:t>Bài tập 1: </a:t>
            </a:r>
            <a:r>
              <a:rPr lang="en-US" sz="2000" b="1" smtClean="0"/>
              <a:t>Quản lý thi tuyển sinh</a:t>
            </a:r>
            <a:endParaRPr lang="en-US" sz="3500" b="1" smtClean="0"/>
          </a:p>
        </p:txBody>
      </p:sp>
      <p:sp>
        <p:nvSpPr>
          <p:cNvPr id="40963" name="Rectangle 3"/>
          <p:cNvSpPr>
            <a:spLocks noGrp="1" noChangeArrowheads="1"/>
          </p:cNvSpPr>
          <p:nvPr>
            <p:ph idx="1"/>
          </p:nvPr>
        </p:nvSpPr>
        <p:spPr>
          <a:xfrm>
            <a:off x="457200" y="1295400"/>
            <a:ext cx="8229600" cy="5105400"/>
          </a:xfrm>
        </p:spPr>
        <p:txBody>
          <a:bodyPr/>
          <a:lstStyle/>
          <a:p>
            <a:pPr lvl="2" indent="0">
              <a:buNone/>
            </a:pPr>
            <a:endParaRPr lang="en-US" smtClean="0"/>
          </a:p>
        </p:txBody>
      </p:sp>
      <p:sp>
        <p:nvSpPr>
          <p:cNvPr id="6" name="Slide Number Placeholder 5"/>
          <p:cNvSpPr>
            <a:spLocks noGrp="1"/>
          </p:cNvSpPr>
          <p:nvPr>
            <p:ph type="sldNum" sz="quarter" idx="12"/>
          </p:nvPr>
        </p:nvSpPr>
        <p:spPr/>
        <p:txBody>
          <a:bodyPr/>
          <a:lstStyle/>
          <a:p>
            <a:pPr>
              <a:defRPr/>
            </a:pPr>
            <a:fld id="{66A0320E-ECF1-4A8D-987C-B710870AB51B}" type="slidenum">
              <a:rPr lang="en-US" altLang="en-US"/>
              <a:pPr>
                <a:defRPr/>
              </a:pPr>
              <a:t>45</a:t>
            </a:fld>
            <a:endParaRPr lang="en-US" altLang="en-US"/>
          </a:p>
        </p:txBody>
      </p:sp>
      <p:sp>
        <p:nvSpPr>
          <p:cNvPr id="7" name="Date Placeholder 6"/>
          <p:cNvSpPr>
            <a:spLocks noGrp="1"/>
          </p:cNvSpPr>
          <p:nvPr>
            <p:ph type="dt" sz="half" idx="10"/>
          </p:nvPr>
        </p:nvSpPr>
        <p:spPr/>
        <p:txBody>
          <a:bodyPr/>
          <a:lstStyle/>
          <a:p>
            <a:pPr>
              <a:defRPr/>
            </a:pPr>
            <a:fld id="{62A4A7BF-37AA-4D1C-A8FC-04103548F45B}"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3" cstate="print"/>
          <a:stretch>
            <a:fillRect/>
          </a:stretch>
        </p:blipFill>
        <p:spPr bwMode="auto">
          <a:xfrm>
            <a:off x="-2" y="990600"/>
            <a:ext cx="9072000" cy="54000"/>
          </a:xfrm>
          <a:prstGeom prst="rect">
            <a:avLst/>
          </a:prstGeom>
          <a:noFill/>
        </p:spPr>
      </p:pic>
      <p:grpSp>
        <p:nvGrpSpPr>
          <p:cNvPr id="2" name="Group 104"/>
          <p:cNvGrpSpPr/>
          <p:nvPr/>
        </p:nvGrpSpPr>
        <p:grpSpPr>
          <a:xfrm>
            <a:off x="304800" y="1143000"/>
            <a:ext cx="4343400" cy="1295400"/>
            <a:chOff x="304800" y="1143000"/>
            <a:chExt cx="4343400" cy="1295400"/>
          </a:xfrm>
        </p:grpSpPr>
        <p:sp>
          <p:nvSpPr>
            <p:cNvPr id="10" name="Rectangle 9"/>
            <p:cNvSpPr/>
            <p:nvPr/>
          </p:nvSpPr>
          <p:spPr>
            <a:xfrm>
              <a:off x="2667000" y="1752600"/>
              <a:ext cx="1143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THISINH</a:t>
              </a:r>
              <a:endParaRPr lang="vi-VN">
                <a:solidFill>
                  <a:schemeClr val="tx1"/>
                </a:solidFill>
              </a:endParaRPr>
            </a:p>
          </p:txBody>
        </p:sp>
        <p:sp>
          <p:nvSpPr>
            <p:cNvPr id="17" name="Oval 16"/>
            <p:cNvSpPr/>
            <p:nvPr/>
          </p:nvSpPr>
          <p:spPr>
            <a:xfrm>
              <a:off x="2438400" y="11430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SBD</a:t>
              </a:r>
              <a:endParaRPr lang="vi-VN" sz="1100" u="sng">
                <a:solidFill>
                  <a:schemeClr val="tx1"/>
                </a:solidFill>
              </a:endParaRPr>
            </a:p>
          </p:txBody>
        </p:sp>
        <p:sp>
          <p:nvSpPr>
            <p:cNvPr id="19" name="Oval 18"/>
            <p:cNvSpPr/>
            <p:nvPr/>
          </p:nvSpPr>
          <p:spPr>
            <a:xfrm>
              <a:off x="533400" y="1295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a:t>
              </a:r>
              <a:endParaRPr lang="vi-VN" sz="1100">
                <a:solidFill>
                  <a:schemeClr val="tx1"/>
                </a:solidFill>
              </a:endParaRPr>
            </a:p>
          </p:txBody>
        </p:sp>
        <p:sp>
          <p:nvSpPr>
            <p:cNvPr id="20" name="Oval 19"/>
            <p:cNvSpPr/>
            <p:nvPr/>
          </p:nvSpPr>
          <p:spPr>
            <a:xfrm>
              <a:off x="304800" y="1752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Đệm</a:t>
              </a:r>
              <a:endParaRPr lang="vi-VN" sz="1100">
                <a:solidFill>
                  <a:schemeClr val="tx1"/>
                </a:solidFill>
              </a:endParaRPr>
            </a:p>
          </p:txBody>
        </p:sp>
        <p:sp>
          <p:nvSpPr>
            <p:cNvPr id="21" name="Oval 20"/>
            <p:cNvSpPr/>
            <p:nvPr/>
          </p:nvSpPr>
          <p:spPr>
            <a:xfrm>
              <a:off x="533400" y="2133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22" name="Oval 21"/>
            <p:cNvSpPr/>
            <p:nvPr/>
          </p:nvSpPr>
          <p:spPr>
            <a:xfrm>
              <a:off x="1447800" y="1828800"/>
              <a:ext cx="8382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Họtên</a:t>
              </a:r>
              <a:endParaRPr lang="vi-VN" sz="1100">
                <a:solidFill>
                  <a:schemeClr val="tx1"/>
                </a:solidFill>
              </a:endParaRPr>
            </a:p>
          </p:txBody>
        </p:sp>
        <p:sp>
          <p:nvSpPr>
            <p:cNvPr id="23" name="Oval 22"/>
            <p:cNvSpPr/>
            <p:nvPr/>
          </p:nvSpPr>
          <p:spPr>
            <a:xfrm>
              <a:off x="3505200" y="1143000"/>
              <a:ext cx="1143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Ngàysinh</a:t>
              </a:r>
              <a:endParaRPr lang="vi-VN" sz="1100">
                <a:solidFill>
                  <a:schemeClr val="tx1"/>
                </a:solidFill>
              </a:endParaRPr>
            </a:p>
          </p:txBody>
        </p:sp>
      </p:grpSp>
      <p:grpSp>
        <p:nvGrpSpPr>
          <p:cNvPr id="3" name="Group 103"/>
          <p:cNvGrpSpPr/>
          <p:nvPr/>
        </p:nvGrpSpPr>
        <p:grpSpPr>
          <a:xfrm>
            <a:off x="609600" y="2819400"/>
            <a:ext cx="2895600" cy="1066800"/>
            <a:chOff x="609600" y="2514600"/>
            <a:chExt cx="2895600" cy="1066800"/>
          </a:xfrm>
        </p:grpSpPr>
        <p:sp>
          <p:nvSpPr>
            <p:cNvPr id="13" name="Rectangle 12"/>
            <p:cNvSpPr/>
            <p:nvPr/>
          </p:nvSpPr>
          <p:spPr>
            <a:xfrm>
              <a:off x="2362200" y="2971800"/>
              <a:ext cx="1143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NGANH</a:t>
              </a:r>
              <a:endParaRPr lang="vi-VN">
                <a:solidFill>
                  <a:schemeClr val="tx1"/>
                </a:solidFill>
              </a:endParaRPr>
            </a:p>
          </p:txBody>
        </p:sp>
        <p:sp>
          <p:nvSpPr>
            <p:cNvPr id="26" name="Oval 25"/>
            <p:cNvSpPr/>
            <p:nvPr/>
          </p:nvSpPr>
          <p:spPr>
            <a:xfrm>
              <a:off x="1295400" y="2514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27" name="Oval 26"/>
            <p:cNvSpPr/>
            <p:nvPr/>
          </p:nvSpPr>
          <p:spPr>
            <a:xfrm>
              <a:off x="1219200" y="3200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29" name="Oval 28"/>
            <p:cNvSpPr/>
            <p:nvPr/>
          </p:nvSpPr>
          <p:spPr>
            <a:xfrm>
              <a:off x="609600" y="2819400"/>
              <a:ext cx="8382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Môtả</a:t>
              </a:r>
              <a:endParaRPr lang="vi-VN" sz="1100">
                <a:solidFill>
                  <a:schemeClr val="tx1"/>
                </a:solidFill>
              </a:endParaRPr>
            </a:p>
          </p:txBody>
        </p:sp>
      </p:grpSp>
      <p:grpSp>
        <p:nvGrpSpPr>
          <p:cNvPr id="4" name="Group 102"/>
          <p:cNvGrpSpPr/>
          <p:nvPr/>
        </p:nvGrpSpPr>
        <p:grpSpPr>
          <a:xfrm>
            <a:off x="381000" y="4800600"/>
            <a:ext cx="1524000" cy="1828800"/>
            <a:chOff x="381000" y="3657600"/>
            <a:chExt cx="1524000" cy="1828800"/>
          </a:xfrm>
        </p:grpSpPr>
        <p:sp>
          <p:nvSpPr>
            <p:cNvPr id="15" name="Rectangle 14"/>
            <p:cNvSpPr/>
            <p:nvPr/>
          </p:nvSpPr>
          <p:spPr>
            <a:xfrm>
              <a:off x="533400" y="3657600"/>
              <a:ext cx="12954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TRUONG</a:t>
              </a:r>
              <a:endParaRPr lang="vi-VN">
                <a:solidFill>
                  <a:schemeClr val="tx1"/>
                </a:solidFill>
              </a:endParaRPr>
            </a:p>
          </p:txBody>
        </p:sp>
        <p:sp>
          <p:nvSpPr>
            <p:cNvPr id="30" name="Oval 29"/>
            <p:cNvSpPr/>
            <p:nvPr/>
          </p:nvSpPr>
          <p:spPr>
            <a:xfrm>
              <a:off x="1219200" y="4724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31" name="Oval 30"/>
            <p:cNvSpPr/>
            <p:nvPr/>
          </p:nvSpPr>
          <p:spPr>
            <a:xfrm>
              <a:off x="381000" y="46482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32" name="Oval 31"/>
            <p:cNvSpPr/>
            <p:nvPr/>
          </p:nvSpPr>
          <p:spPr>
            <a:xfrm>
              <a:off x="685800" y="5257800"/>
              <a:ext cx="990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Địa_chỉ</a:t>
              </a:r>
              <a:endParaRPr lang="vi-VN" sz="1100">
                <a:solidFill>
                  <a:schemeClr val="tx1"/>
                </a:solidFill>
              </a:endParaRPr>
            </a:p>
          </p:txBody>
        </p:sp>
      </p:grpSp>
      <p:grpSp>
        <p:nvGrpSpPr>
          <p:cNvPr id="5" name="Group 100"/>
          <p:cNvGrpSpPr/>
          <p:nvPr/>
        </p:nvGrpSpPr>
        <p:grpSpPr>
          <a:xfrm>
            <a:off x="2667000" y="4953000"/>
            <a:ext cx="1524000" cy="1600200"/>
            <a:chOff x="2133600" y="4343400"/>
            <a:chExt cx="1524000" cy="1600200"/>
          </a:xfrm>
        </p:grpSpPr>
        <p:sp>
          <p:nvSpPr>
            <p:cNvPr id="14" name="Rectangle 13"/>
            <p:cNvSpPr/>
            <p:nvPr/>
          </p:nvSpPr>
          <p:spPr>
            <a:xfrm>
              <a:off x="2438400" y="43434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KHOITHI</a:t>
              </a:r>
              <a:endParaRPr lang="vi-VN">
                <a:solidFill>
                  <a:schemeClr val="tx1"/>
                </a:solidFill>
              </a:endParaRPr>
            </a:p>
          </p:txBody>
        </p:sp>
        <p:sp>
          <p:nvSpPr>
            <p:cNvPr id="33" name="Oval 32"/>
            <p:cNvSpPr/>
            <p:nvPr/>
          </p:nvSpPr>
          <p:spPr>
            <a:xfrm>
              <a:off x="2133600" y="54102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34" name="Oval 33"/>
            <p:cNvSpPr/>
            <p:nvPr/>
          </p:nvSpPr>
          <p:spPr>
            <a:xfrm>
              <a:off x="2819400" y="5638800"/>
              <a:ext cx="762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Mô tả</a:t>
              </a:r>
              <a:endParaRPr lang="vi-VN" sz="1100">
                <a:solidFill>
                  <a:schemeClr val="tx1"/>
                </a:solidFill>
              </a:endParaRPr>
            </a:p>
          </p:txBody>
        </p:sp>
      </p:grpSp>
      <p:grpSp>
        <p:nvGrpSpPr>
          <p:cNvPr id="18" name="Group 101"/>
          <p:cNvGrpSpPr/>
          <p:nvPr/>
        </p:nvGrpSpPr>
        <p:grpSpPr>
          <a:xfrm>
            <a:off x="4953000" y="4800600"/>
            <a:ext cx="3276600" cy="1828800"/>
            <a:chOff x="4495800" y="4419600"/>
            <a:chExt cx="3276600" cy="1828800"/>
          </a:xfrm>
        </p:grpSpPr>
        <p:sp>
          <p:nvSpPr>
            <p:cNvPr id="16" name="Rectangle 15"/>
            <p:cNvSpPr/>
            <p:nvPr/>
          </p:nvSpPr>
          <p:spPr>
            <a:xfrm>
              <a:off x="5715000" y="4419600"/>
              <a:ext cx="1219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MONTHI</a:t>
              </a:r>
              <a:endParaRPr lang="vi-VN">
                <a:solidFill>
                  <a:schemeClr val="tx1"/>
                </a:solidFill>
              </a:endParaRPr>
            </a:p>
          </p:txBody>
        </p:sp>
        <p:sp>
          <p:nvSpPr>
            <p:cNvPr id="35" name="Oval 34"/>
            <p:cNvSpPr/>
            <p:nvPr/>
          </p:nvSpPr>
          <p:spPr>
            <a:xfrm>
              <a:off x="4495800" y="54102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36" name="Oval 35"/>
            <p:cNvSpPr/>
            <p:nvPr/>
          </p:nvSpPr>
          <p:spPr>
            <a:xfrm>
              <a:off x="6629400" y="5334000"/>
              <a:ext cx="1143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Thờigian</a:t>
              </a:r>
              <a:endParaRPr lang="vi-VN" sz="1100">
                <a:solidFill>
                  <a:schemeClr val="tx1"/>
                </a:solidFill>
              </a:endParaRPr>
            </a:p>
          </p:txBody>
        </p:sp>
        <p:sp>
          <p:nvSpPr>
            <p:cNvPr id="37" name="Oval 36"/>
            <p:cNvSpPr/>
            <p:nvPr/>
          </p:nvSpPr>
          <p:spPr>
            <a:xfrm>
              <a:off x="5257800" y="55626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38" name="Oval 37"/>
            <p:cNvSpPr/>
            <p:nvPr/>
          </p:nvSpPr>
          <p:spPr>
            <a:xfrm>
              <a:off x="5943600" y="5943600"/>
              <a:ext cx="1447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Hình_thức</a:t>
              </a:r>
              <a:endParaRPr lang="vi-VN" sz="1100">
                <a:solidFill>
                  <a:schemeClr val="tx1"/>
                </a:solidFill>
              </a:endParaRPr>
            </a:p>
          </p:txBody>
        </p:sp>
      </p:grpSp>
      <p:grpSp>
        <p:nvGrpSpPr>
          <p:cNvPr id="24" name="Group 105"/>
          <p:cNvGrpSpPr/>
          <p:nvPr/>
        </p:nvGrpSpPr>
        <p:grpSpPr>
          <a:xfrm>
            <a:off x="5791200" y="914400"/>
            <a:ext cx="2667000" cy="1143000"/>
            <a:chOff x="5867400" y="1447800"/>
            <a:chExt cx="2667000" cy="1143000"/>
          </a:xfrm>
        </p:grpSpPr>
        <p:sp>
          <p:nvSpPr>
            <p:cNvPr id="12" name="Rectangle 11"/>
            <p:cNvSpPr/>
            <p:nvPr/>
          </p:nvSpPr>
          <p:spPr>
            <a:xfrm>
              <a:off x="5867400" y="1676400"/>
              <a:ext cx="15240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PHONGTHI</a:t>
              </a:r>
              <a:endParaRPr lang="vi-VN">
                <a:solidFill>
                  <a:schemeClr val="tx1"/>
                </a:solidFill>
              </a:endParaRPr>
            </a:p>
          </p:txBody>
        </p:sp>
        <p:sp>
          <p:nvSpPr>
            <p:cNvPr id="39" name="Oval 38"/>
            <p:cNvSpPr/>
            <p:nvPr/>
          </p:nvSpPr>
          <p:spPr>
            <a:xfrm>
              <a:off x="7772400" y="1447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sp>
          <p:nvSpPr>
            <p:cNvPr id="40" name="Oval 39"/>
            <p:cNvSpPr/>
            <p:nvPr/>
          </p:nvSpPr>
          <p:spPr>
            <a:xfrm>
              <a:off x="7848600" y="19050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Đ_Đ</a:t>
              </a:r>
              <a:endParaRPr lang="vi-VN" sz="1100">
                <a:solidFill>
                  <a:schemeClr val="tx1"/>
                </a:solidFill>
              </a:endParaRPr>
            </a:p>
          </p:txBody>
        </p:sp>
        <p:sp>
          <p:nvSpPr>
            <p:cNvPr id="41" name="Oval 40"/>
            <p:cNvSpPr/>
            <p:nvPr/>
          </p:nvSpPr>
          <p:spPr>
            <a:xfrm>
              <a:off x="7848600" y="22860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SL</a:t>
              </a:r>
              <a:endParaRPr lang="vi-VN" sz="1100">
                <a:solidFill>
                  <a:schemeClr val="tx1"/>
                </a:solidFill>
              </a:endParaRPr>
            </a:p>
          </p:txBody>
        </p:sp>
      </p:grpSp>
      <p:grpSp>
        <p:nvGrpSpPr>
          <p:cNvPr id="25" name="Group 106"/>
          <p:cNvGrpSpPr/>
          <p:nvPr/>
        </p:nvGrpSpPr>
        <p:grpSpPr>
          <a:xfrm>
            <a:off x="6477000" y="2971800"/>
            <a:ext cx="2514600" cy="1828800"/>
            <a:chOff x="6248400" y="2971800"/>
            <a:chExt cx="2514600" cy="1828800"/>
          </a:xfrm>
        </p:grpSpPr>
        <p:sp>
          <p:nvSpPr>
            <p:cNvPr id="11" name="Rectangle 10"/>
            <p:cNvSpPr/>
            <p:nvPr/>
          </p:nvSpPr>
          <p:spPr>
            <a:xfrm>
              <a:off x="6248400" y="2971800"/>
              <a:ext cx="1371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chemeClr val="tx1"/>
                  </a:solidFill>
                </a:rPr>
                <a:t>CB_COTHI</a:t>
              </a:r>
              <a:endParaRPr lang="vi-VN">
                <a:solidFill>
                  <a:schemeClr val="tx1"/>
                </a:solidFill>
              </a:endParaRPr>
            </a:p>
          </p:txBody>
        </p:sp>
        <p:sp>
          <p:nvSpPr>
            <p:cNvPr id="42" name="Oval 41"/>
            <p:cNvSpPr/>
            <p:nvPr/>
          </p:nvSpPr>
          <p:spPr>
            <a:xfrm>
              <a:off x="7848600" y="35814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a:t>
              </a:r>
              <a:endParaRPr lang="vi-VN" sz="1100">
                <a:solidFill>
                  <a:schemeClr val="tx1"/>
                </a:solidFill>
              </a:endParaRPr>
            </a:p>
          </p:txBody>
        </p:sp>
        <p:sp>
          <p:nvSpPr>
            <p:cNvPr id="43" name="Oval 42"/>
            <p:cNvSpPr/>
            <p:nvPr/>
          </p:nvSpPr>
          <p:spPr>
            <a:xfrm>
              <a:off x="8077200" y="4114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Đệm</a:t>
              </a:r>
              <a:endParaRPr lang="vi-VN" sz="1100">
                <a:solidFill>
                  <a:schemeClr val="tx1"/>
                </a:solidFill>
              </a:endParaRPr>
            </a:p>
          </p:txBody>
        </p:sp>
        <p:sp>
          <p:nvSpPr>
            <p:cNvPr id="44" name="Oval 43"/>
            <p:cNvSpPr/>
            <p:nvPr/>
          </p:nvSpPr>
          <p:spPr>
            <a:xfrm>
              <a:off x="7620000" y="4495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Tên</a:t>
              </a:r>
              <a:endParaRPr lang="vi-VN" sz="1100">
                <a:solidFill>
                  <a:schemeClr val="tx1"/>
                </a:solidFill>
              </a:endParaRPr>
            </a:p>
          </p:txBody>
        </p:sp>
        <p:sp>
          <p:nvSpPr>
            <p:cNvPr id="45" name="Oval 44"/>
            <p:cNvSpPr/>
            <p:nvPr/>
          </p:nvSpPr>
          <p:spPr>
            <a:xfrm>
              <a:off x="6629400" y="3962400"/>
              <a:ext cx="8382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smtClean="0">
                  <a:solidFill>
                    <a:schemeClr val="tx1"/>
                  </a:solidFill>
                </a:rPr>
                <a:t>Họtên</a:t>
              </a:r>
              <a:endParaRPr lang="vi-VN" sz="1100">
                <a:solidFill>
                  <a:schemeClr val="tx1"/>
                </a:solidFill>
              </a:endParaRPr>
            </a:p>
          </p:txBody>
        </p:sp>
        <p:sp>
          <p:nvSpPr>
            <p:cNvPr id="46" name="Oval 45"/>
            <p:cNvSpPr/>
            <p:nvPr/>
          </p:nvSpPr>
          <p:spPr>
            <a:xfrm>
              <a:off x="7772400" y="2971800"/>
              <a:ext cx="6858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u="sng" smtClean="0">
                  <a:solidFill>
                    <a:schemeClr val="tx1"/>
                  </a:solidFill>
                </a:rPr>
                <a:t>Mã</a:t>
              </a:r>
              <a:endParaRPr lang="vi-VN" sz="1100" u="sng">
                <a:solidFill>
                  <a:schemeClr val="tx1"/>
                </a:solidFill>
              </a:endParaRPr>
            </a:p>
          </p:txBody>
        </p:sp>
      </p:grpSp>
      <p:cxnSp>
        <p:nvCxnSpPr>
          <p:cNvPr id="48" name="Straight Connector 47"/>
          <p:cNvCxnSpPr>
            <a:stCxn id="10" idx="0"/>
            <a:endCxn id="23" idx="4"/>
          </p:cNvCxnSpPr>
          <p:nvPr/>
        </p:nvCxnSpPr>
        <p:spPr>
          <a:xfrm rot="5400000" flipH="1" flipV="1">
            <a:off x="3505200" y="1181100"/>
            <a:ext cx="304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7" idx="4"/>
          </p:cNvCxnSpPr>
          <p:nvPr/>
        </p:nvCxnSpPr>
        <p:spPr>
          <a:xfrm rot="10800000">
            <a:off x="2781300" y="1447800"/>
            <a:ext cx="3429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0" idx="1"/>
            <a:endCxn id="22" idx="6"/>
          </p:cNvCxnSpPr>
          <p:nvPr/>
        </p:nvCxnSpPr>
        <p:spPr>
          <a:xfrm rot="10800000">
            <a:off x="2286000" y="19812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2" idx="2"/>
            <a:endCxn id="19" idx="5"/>
          </p:cNvCxnSpPr>
          <p:nvPr/>
        </p:nvCxnSpPr>
        <p:spPr>
          <a:xfrm rot="10800000">
            <a:off x="1118768" y="1555564"/>
            <a:ext cx="329033" cy="42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2" idx="2"/>
            <a:endCxn id="20" idx="6"/>
          </p:cNvCxnSpPr>
          <p:nvPr/>
        </p:nvCxnSpPr>
        <p:spPr>
          <a:xfrm rot="10800000">
            <a:off x="990600" y="19050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2" idx="2"/>
            <a:endCxn id="21" idx="7"/>
          </p:cNvCxnSpPr>
          <p:nvPr/>
        </p:nvCxnSpPr>
        <p:spPr>
          <a:xfrm rot="10800000" flipV="1">
            <a:off x="1118768" y="1981199"/>
            <a:ext cx="329033" cy="19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26" idx="5"/>
          </p:cNvCxnSpPr>
          <p:nvPr/>
        </p:nvCxnSpPr>
        <p:spPr>
          <a:xfrm rot="10800000">
            <a:off x="1880768" y="3079564"/>
            <a:ext cx="481433" cy="349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3" idx="1"/>
            <a:endCxn id="29" idx="6"/>
          </p:cNvCxnSpPr>
          <p:nvPr/>
        </p:nvCxnSpPr>
        <p:spPr>
          <a:xfrm rot="10800000">
            <a:off x="1447800" y="3276600"/>
            <a:ext cx="914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3" idx="1"/>
            <a:endCxn id="27" idx="5"/>
          </p:cNvCxnSpPr>
          <p:nvPr/>
        </p:nvCxnSpPr>
        <p:spPr>
          <a:xfrm rot="10800000" flipV="1">
            <a:off x="1804568" y="3581399"/>
            <a:ext cx="557633" cy="183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1" idx="0"/>
          </p:cNvCxnSpPr>
          <p:nvPr/>
        </p:nvCxnSpPr>
        <p:spPr>
          <a:xfrm rot="10800000" flipV="1">
            <a:off x="723900" y="5410200"/>
            <a:ext cx="4191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5" idx="2"/>
            <a:endCxn id="30" idx="0"/>
          </p:cNvCxnSpPr>
          <p:nvPr/>
        </p:nvCxnSpPr>
        <p:spPr>
          <a:xfrm rot="16200000" flipH="1">
            <a:off x="1143000" y="54483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5" idx="2"/>
            <a:endCxn id="32" idx="0"/>
          </p:cNvCxnSpPr>
          <p:nvPr/>
        </p:nvCxnSpPr>
        <p:spPr>
          <a:xfrm rot="5400000">
            <a:off x="685800" y="59055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endCxn id="33" idx="0"/>
          </p:cNvCxnSpPr>
          <p:nvPr/>
        </p:nvCxnSpPr>
        <p:spPr>
          <a:xfrm rot="5400000">
            <a:off x="2990850" y="5581650"/>
            <a:ext cx="45720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14" idx="2"/>
            <a:endCxn id="34" idx="0"/>
          </p:cNvCxnSpPr>
          <p:nvPr/>
        </p:nvCxnSpPr>
        <p:spPr>
          <a:xfrm rot="16200000" flipH="1">
            <a:off x="3314700" y="5829300"/>
            <a:ext cx="685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6" idx="2"/>
            <a:endCxn id="35" idx="7"/>
          </p:cNvCxnSpPr>
          <p:nvPr/>
        </p:nvCxnSpPr>
        <p:spPr>
          <a:xfrm rot="5400000">
            <a:off x="5947266" y="5001302"/>
            <a:ext cx="425637" cy="1243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6" idx="2"/>
            <a:endCxn id="37" idx="0"/>
          </p:cNvCxnSpPr>
          <p:nvPr/>
        </p:nvCxnSpPr>
        <p:spPr>
          <a:xfrm rot="5400000">
            <a:off x="6153150" y="5314950"/>
            <a:ext cx="5334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16" idx="2"/>
            <a:endCxn id="38" idx="0"/>
          </p:cNvCxnSpPr>
          <p:nvPr/>
        </p:nvCxnSpPr>
        <p:spPr>
          <a:xfrm rot="16200000" flipH="1">
            <a:off x="6496050" y="5695950"/>
            <a:ext cx="9144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6" idx="2"/>
            <a:endCxn id="36" idx="0"/>
          </p:cNvCxnSpPr>
          <p:nvPr/>
        </p:nvCxnSpPr>
        <p:spPr>
          <a:xfrm rot="16200000" flipH="1">
            <a:off x="7067550" y="5124450"/>
            <a:ext cx="3048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1" idx="2"/>
            <a:endCxn id="45" idx="0"/>
          </p:cNvCxnSpPr>
          <p:nvPr/>
        </p:nvCxnSpPr>
        <p:spPr>
          <a:xfrm rot="16200000" flipH="1">
            <a:off x="7029450" y="3714750"/>
            <a:ext cx="3810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45" idx="6"/>
            <a:endCxn id="42" idx="3"/>
          </p:cNvCxnSpPr>
          <p:nvPr/>
        </p:nvCxnSpPr>
        <p:spPr>
          <a:xfrm flipV="1">
            <a:off x="7696200" y="3841563"/>
            <a:ext cx="481433"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45" idx="6"/>
            <a:endCxn id="43" idx="2"/>
          </p:cNvCxnSpPr>
          <p:nvPr/>
        </p:nvCxnSpPr>
        <p:spPr>
          <a:xfrm>
            <a:off x="7696200" y="4114800"/>
            <a:ext cx="609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45" idx="6"/>
            <a:endCxn id="44" idx="0"/>
          </p:cNvCxnSpPr>
          <p:nvPr/>
        </p:nvCxnSpPr>
        <p:spPr>
          <a:xfrm>
            <a:off x="7696200" y="4114800"/>
            <a:ext cx="4953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11" idx="3"/>
            <a:endCxn id="46" idx="3"/>
          </p:cNvCxnSpPr>
          <p:nvPr/>
        </p:nvCxnSpPr>
        <p:spPr>
          <a:xfrm flipV="1">
            <a:off x="7848600" y="3231963"/>
            <a:ext cx="252833" cy="4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2" idx="3"/>
            <a:endCxn id="39" idx="3"/>
          </p:cNvCxnSpPr>
          <p:nvPr/>
        </p:nvCxnSpPr>
        <p:spPr>
          <a:xfrm flipV="1">
            <a:off x="7315200" y="1174563"/>
            <a:ext cx="481433"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12" idx="3"/>
            <a:endCxn id="40" idx="2"/>
          </p:cNvCxnSpPr>
          <p:nvPr/>
        </p:nvCxnSpPr>
        <p:spPr>
          <a:xfrm>
            <a:off x="7315200" y="14478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 idx="3"/>
            <a:endCxn id="41" idx="2"/>
          </p:cNvCxnSpPr>
          <p:nvPr/>
        </p:nvCxnSpPr>
        <p:spPr>
          <a:xfrm>
            <a:off x="7315200" y="14478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5" name="Flowchart: Decision 74"/>
          <p:cNvSpPr/>
          <p:nvPr/>
        </p:nvSpPr>
        <p:spPr>
          <a:xfrm>
            <a:off x="4191000" y="1816995"/>
            <a:ext cx="1295400" cy="3810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smtClean="0">
                <a:solidFill>
                  <a:schemeClr val="tx1"/>
                </a:solidFill>
              </a:rPr>
              <a:t>THUOC</a:t>
            </a:r>
            <a:endParaRPr lang="vi-VN" sz="2800">
              <a:solidFill>
                <a:schemeClr val="tx1"/>
              </a:solidFill>
            </a:endParaRPr>
          </a:p>
        </p:txBody>
      </p:sp>
      <p:cxnSp>
        <p:nvCxnSpPr>
          <p:cNvPr id="79" name="Straight Connector 78"/>
          <p:cNvCxnSpPr/>
          <p:nvPr/>
        </p:nvCxnSpPr>
        <p:spPr>
          <a:xfrm rot="420000" flipV="1">
            <a:off x="3797121" y="2019300"/>
            <a:ext cx="381000" cy="38100"/>
          </a:xfrm>
          <a:prstGeom prst="line">
            <a:avLst/>
          </a:prstGeom>
          <a:ln w="57150" cmpd="dbl"/>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12" idx="1"/>
          </p:cNvCxnSpPr>
          <p:nvPr/>
        </p:nvCxnSpPr>
        <p:spPr>
          <a:xfrm rot="5400000" flipH="1" flipV="1">
            <a:off x="5353192" y="1581008"/>
            <a:ext cx="571216" cy="304800"/>
          </a:xfrm>
          <a:prstGeom prst="line">
            <a:avLst/>
          </a:prstGeom>
          <a:ln w="57150" cmpd="dbl"/>
        </p:spPr>
        <p:style>
          <a:lnRef idx="1">
            <a:schemeClr val="accent1"/>
          </a:lnRef>
          <a:fillRef idx="0">
            <a:schemeClr val="accent1"/>
          </a:fillRef>
          <a:effectRef idx="0">
            <a:schemeClr val="accent1"/>
          </a:effectRef>
          <a:fontRef idx="minor">
            <a:schemeClr val="tx1"/>
          </a:fontRef>
        </p:style>
      </p:cxnSp>
      <p:sp>
        <p:nvSpPr>
          <p:cNvPr id="83" name="Flowchart: Decision 82"/>
          <p:cNvSpPr/>
          <p:nvPr/>
        </p:nvSpPr>
        <p:spPr>
          <a:xfrm>
            <a:off x="2438400" y="2640168"/>
            <a:ext cx="1295400" cy="381000"/>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smtClean="0">
                <a:solidFill>
                  <a:schemeClr val="tx1"/>
                </a:solidFill>
              </a:rPr>
              <a:t>ĐANGKI</a:t>
            </a:r>
            <a:endParaRPr lang="vi-VN" sz="2800">
              <a:solidFill>
                <a:schemeClr val="tx1"/>
              </a:solidFill>
            </a:endParaRPr>
          </a:p>
        </p:txBody>
      </p:sp>
      <p:cxnSp>
        <p:nvCxnSpPr>
          <p:cNvPr id="87" name="Straight Connector 86"/>
          <p:cNvCxnSpPr>
            <a:stCxn id="10" idx="2"/>
          </p:cNvCxnSpPr>
          <p:nvPr/>
        </p:nvCxnSpPr>
        <p:spPr>
          <a:xfrm rot="5400000">
            <a:off x="3067050" y="2419350"/>
            <a:ext cx="228600" cy="114300"/>
          </a:xfrm>
          <a:prstGeom prst="line">
            <a:avLst/>
          </a:prstGeom>
          <a:ln w="47625" cmpd="dbl"/>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2914650" y="3105150"/>
            <a:ext cx="228600" cy="114300"/>
          </a:xfrm>
          <a:prstGeom prst="line">
            <a:avLst/>
          </a:prstGeom>
          <a:ln w="12700" cmpd="dbl"/>
        </p:spPr>
        <p:style>
          <a:lnRef idx="1">
            <a:schemeClr val="accent1"/>
          </a:lnRef>
          <a:fillRef idx="0">
            <a:schemeClr val="accent1"/>
          </a:fillRef>
          <a:effectRef idx="0">
            <a:schemeClr val="accent1"/>
          </a:effectRef>
          <a:fontRef idx="minor">
            <a:schemeClr val="tx1"/>
          </a:fontRef>
        </p:style>
      </p:cxnSp>
      <p:sp>
        <p:nvSpPr>
          <p:cNvPr id="91" name="Flowchart: Decision 90"/>
          <p:cNvSpPr/>
          <p:nvPr/>
        </p:nvSpPr>
        <p:spPr>
          <a:xfrm>
            <a:off x="2514600" y="4191000"/>
            <a:ext cx="1295400" cy="381000"/>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smtClean="0">
                <a:solidFill>
                  <a:schemeClr val="tx1"/>
                </a:solidFill>
              </a:rPr>
              <a:t>THUOC</a:t>
            </a:r>
            <a:endParaRPr lang="vi-VN" sz="2800">
              <a:solidFill>
                <a:schemeClr val="tx1"/>
              </a:solidFill>
            </a:endParaRPr>
          </a:p>
        </p:txBody>
      </p:sp>
      <p:cxnSp>
        <p:nvCxnSpPr>
          <p:cNvPr id="93" name="Straight Connector 92"/>
          <p:cNvCxnSpPr>
            <a:endCxn id="91" idx="0"/>
          </p:cNvCxnSpPr>
          <p:nvPr/>
        </p:nvCxnSpPr>
        <p:spPr>
          <a:xfrm rot="16200000" flipH="1">
            <a:off x="2947116" y="3975816"/>
            <a:ext cx="277968" cy="152400"/>
          </a:xfrm>
          <a:prstGeom prst="line">
            <a:avLst/>
          </a:prstGeom>
          <a:ln w="47625" cmpd="dbl"/>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91" idx="2"/>
            <a:endCxn id="14" idx="0"/>
          </p:cNvCxnSpPr>
          <p:nvPr/>
        </p:nvCxnSpPr>
        <p:spPr>
          <a:xfrm rot="16200000" flipH="1">
            <a:off x="3181350" y="4552950"/>
            <a:ext cx="381000" cy="419100"/>
          </a:xfrm>
          <a:prstGeom prst="line">
            <a:avLst/>
          </a:prstGeom>
          <a:ln w="47625" cmpd="dbl"/>
        </p:spPr>
        <p:style>
          <a:lnRef idx="1">
            <a:schemeClr val="accent1"/>
          </a:lnRef>
          <a:fillRef idx="0">
            <a:schemeClr val="accent1"/>
          </a:fillRef>
          <a:effectRef idx="0">
            <a:schemeClr val="accent1"/>
          </a:effectRef>
          <a:fontRef idx="minor">
            <a:schemeClr val="tx1"/>
          </a:fontRef>
        </p:style>
      </p:cxnSp>
      <p:sp>
        <p:nvSpPr>
          <p:cNvPr id="99" name="Flowchart: Decision 98"/>
          <p:cNvSpPr/>
          <p:nvPr/>
        </p:nvSpPr>
        <p:spPr>
          <a:xfrm>
            <a:off x="1066800" y="4114800"/>
            <a:ext cx="1295400" cy="381000"/>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smtClean="0">
                <a:solidFill>
                  <a:schemeClr val="tx1"/>
                </a:solidFill>
              </a:rPr>
              <a:t>THUOC</a:t>
            </a:r>
            <a:endParaRPr lang="vi-VN" sz="2800">
              <a:solidFill>
                <a:schemeClr val="tx1"/>
              </a:solidFill>
            </a:endParaRPr>
          </a:p>
        </p:txBody>
      </p:sp>
      <p:cxnSp>
        <p:nvCxnSpPr>
          <p:cNvPr id="101" name="Straight Connector 100"/>
          <p:cNvCxnSpPr>
            <a:endCxn id="99" idx="0"/>
          </p:cNvCxnSpPr>
          <p:nvPr/>
        </p:nvCxnSpPr>
        <p:spPr>
          <a:xfrm rot="10800000" flipV="1">
            <a:off x="1714500" y="3886200"/>
            <a:ext cx="609600" cy="228600"/>
          </a:xfrm>
          <a:prstGeom prst="line">
            <a:avLst/>
          </a:prstGeom>
          <a:ln w="47625" cmpd="dbl"/>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0800000" flipV="1">
            <a:off x="1219200" y="4495800"/>
            <a:ext cx="457200" cy="304800"/>
          </a:xfrm>
          <a:prstGeom prst="line">
            <a:avLst/>
          </a:prstGeom>
          <a:ln w="47625" cmpd="dbl"/>
        </p:spPr>
        <p:style>
          <a:lnRef idx="1">
            <a:schemeClr val="accent1"/>
          </a:lnRef>
          <a:fillRef idx="0">
            <a:schemeClr val="accent1"/>
          </a:fillRef>
          <a:effectRef idx="0">
            <a:schemeClr val="accent1"/>
          </a:effectRef>
          <a:fontRef idx="minor">
            <a:schemeClr val="tx1"/>
          </a:fontRef>
        </p:style>
      </p:cxnSp>
      <p:sp>
        <p:nvSpPr>
          <p:cNvPr id="108" name="Flowchart: Decision 107"/>
          <p:cNvSpPr/>
          <p:nvPr/>
        </p:nvSpPr>
        <p:spPr>
          <a:xfrm>
            <a:off x="4572000" y="5029200"/>
            <a:ext cx="990600" cy="381000"/>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smtClean="0">
                <a:solidFill>
                  <a:schemeClr val="tx1"/>
                </a:solidFill>
              </a:rPr>
              <a:t>CO</a:t>
            </a:r>
            <a:endParaRPr lang="vi-VN" sz="2800">
              <a:solidFill>
                <a:schemeClr val="tx1"/>
              </a:solidFill>
            </a:endParaRPr>
          </a:p>
        </p:txBody>
      </p:sp>
      <p:cxnSp>
        <p:nvCxnSpPr>
          <p:cNvPr id="113" name="Straight Connector 112"/>
          <p:cNvCxnSpPr/>
          <p:nvPr/>
        </p:nvCxnSpPr>
        <p:spPr>
          <a:xfrm rot="11100000" flipV="1">
            <a:off x="4191000" y="5219700"/>
            <a:ext cx="381000" cy="38100"/>
          </a:xfrm>
          <a:prstGeom prst="line">
            <a:avLst/>
          </a:prstGeom>
          <a:ln w="47625" cmpd="dbl"/>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1220000" flipV="1">
            <a:off x="5562600" y="5105399"/>
            <a:ext cx="609600" cy="177621"/>
          </a:xfrm>
          <a:prstGeom prst="line">
            <a:avLst/>
          </a:prstGeom>
          <a:ln w="47625" cmpd="dbl"/>
        </p:spPr>
        <p:style>
          <a:lnRef idx="1">
            <a:schemeClr val="accent1"/>
          </a:lnRef>
          <a:fillRef idx="0">
            <a:schemeClr val="accent1"/>
          </a:fillRef>
          <a:effectRef idx="0">
            <a:schemeClr val="accent1"/>
          </a:effectRef>
          <a:fontRef idx="minor">
            <a:schemeClr val="tx1"/>
          </a:fontRef>
        </p:style>
      </p:cxnSp>
      <p:sp>
        <p:nvSpPr>
          <p:cNvPr id="123" name="Flowchart: Decision 122"/>
          <p:cNvSpPr/>
          <p:nvPr/>
        </p:nvSpPr>
        <p:spPr>
          <a:xfrm>
            <a:off x="6477000" y="2209800"/>
            <a:ext cx="1295400" cy="3810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smtClean="0">
                <a:solidFill>
                  <a:schemeClr val="tx1"/>
                </a:solidFill>
              </a:rPr>
              <a:t>COI</a:t>
            </a:r>
            <a:endParaRPr lang="vi-VN" sz="2800">
              <a:solidFill>
                <a:schemeClr val="tx1"/>
              </a:solidFill>
            </a:endParaRPr>
          </a:p>
        </p:txBody>
      </p:sp>
      <p:cxnSp>
        <p:nvCxnSpPr>
          <p:cNvPr id="132" name="Straight Connector 131"/>
          <p:cNvCxnSpPr>
            <a:stCxn id="12" idx="2"/>
            <a:endCxn id="123" idx="0"/>
          </p:cNvCxnSpPr>
          <p:nvPr/>
        </p:nvCxnSpPr>
        <p:spPr>
          <a:xfrm rot="16200000" flipH="1">
            <a:off x="6610350" y="1695450"/>
            <a:ext cx="457200" cy="571500"/>
          </a:xfrm>
          <a:prstGeom prst="line">
            <a:avLst/>
          </a:prstGeom>
          <a:ln w="41275" cmpd="dbl"/>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23" idx="2"/>
            <a:endCxn id="11" idx="0"/>
          </p:cNvCxnSpPr>
          <p:nvPr/>
        </p:nvCxnSpPr>
        <p:spPr>
          <a:xfrm rot="16200000" flipH="1">
            <a:off x="6953250" y="2762250"/>
            <a:ext cx="3810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Flowchart: Decision 136"/>
          <p:cNvSpPr/>
          <p:nvPr/>
        </p:nvSpPr>
        <p:spPr>
          <a:xfrm>
            <a:off x="3886200" y="3505200"/>
            <a:ext cx="1295400" cy="381000"/>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smtClean="0">
                <a:solidFill>
                  <a:schemeClr val="tx1"/>
                </a:solidFill>
              </a:rPr>
              <a:t>THI</a:t>
            </a:r>
            <a:endParaRPr lang="vi-VN" sz="2800">
              <a:solidFill>
                <a:schemeClr val="tx1"/>
              </a:solidFill>
            </a:endParaRPr>
          </a:p>
        </p:txBody>
      </p:sp>
      <p:cxnSp>
        <p:nvCxnSpPr>
          <p:cNvPr id="139" name="Straight Connector 138"/>
          <p:cNvCxnSpPr>
            <a:endCxn id="137" idx="0"/>
          </p:cNvCxnSpPr>
          <p:nvPr/>
        </p:nvCxnSpPr>
        <p:spPr>
          <a:xfrm rot="16200000" flipH="1">
            <a:off x="3486150" y="2457450"/>
            <a:ext cx="1143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37" idx="2"/>
            <a:endCxn id="16" idx="0"/>
          </p:cNvCxnSpPr>
          <p:nvPr/>
        </p:nvCxnSpPr>
        <p:spPr>
          <a:xfrm rot="16200000" flipH="1">
            <a:off x="5200650" y="3219450"/>
            <a:ext cx="914400" cy="224790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Flowchart: Decision 141"/>
          <p:cNvSpPr/>
          <p:nvPr/>
        </p:nvSpPr>
        <p:spPr>
          <a:xfrm>
            <a:off x="4876800" y="2895600"/>
            <a:ext cx="1295400" cy="3810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smtClean="0">
                <a:solidFill>
                  <a:schemeClr val="tx1"/>
                </a:solidFill>
              </a:rPr>
              <a:t>GSAT</a:t>
            </a:r>
            <a:endParaRPr lang="vi-VN" sz="2800">
              <a:solidFill>
                <a:schemeClr val="tx1"/>
              </a:solidFill>
            </a:endParaRPr>
          </a:p>
        </p:txBody>
      </p:sp>
      <p:cxnSp>
        <p:nvCxnSpPr>
          <p:cNvPr id="144" name="Straight Connector 143"/>
          <p:cNvCxnSpPr>
            <a:stCxn id="142" idx="3"/>
          </p:cNvCxnSpPr>
          <p:nvPr/>
        </p:nvCxnSpPr>
        <p:spPr>
          <a:xfrm>
            <a:off x="6172200" y="3086100"/>
            <a:ext cx="304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hape 145"/>
          <p:cNvCxnSpPr>
            <a:stCxn id="142" idx="2"/>
          </p:cNvCxnSpPr>
          <p:nvPr/>
        </p:nvCxnSpPr>
        <p:spPr>
          <a:xfrm rot="16200000" flipH="1">
            <a:off x="5886450" y="2914650"/>
            <a:ext cx="228600" cy="9525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3886200" y="1676400"/>
            <a:ext cx="490839" cy="261610"/>
          </a:xfrm>
          <a:prstGeom prst="rect">
            <a:avLst/>
          </a:prstGeom>
          <a:noFill/>
        </p:spPr>
        <p:txBody>
          <a:bodyPr wrap="none" rtlCol="0">
            <a:spAutoFit/>
          </a:bodyPr>
          <a:lstStyle/>
          <a:p>
            <a:r>
              <a:rPr lang="en-US" sz="1100" smtClean="0"/>
              <a:t>(1,1)</a:t>
            </a:r>
            <a:endParaRPr lang="vi-VN"/>
          </a:p>
        </p:txBody>
      </p:sp>
      <p:sp>
        <p:nvSpPr>
          <p:cNvPr id="152" name="TextBox 151"/>
          <p:cNvSpPr txBox="1"/>
          <p:nvPr/>
        </p:nvSpPr>
        <p:spPr>
          <a:xfrm>
            <a:off x="5105400" y="1524000"/>
            <a:ext cx="567784" cy="261610"/>
          </a:xfrm>
          <a:prstGeom prst="rect">
            <a:avLst/>
          </a:prstGeom>
          <a:noFill/>
        </p:spPr>
        <p:txBody>
          <a:bodyPr wrap="none" rtlCol="0">
            <a:spAutoFit/>
          </a:bodyPr>
          <a:lstStyle/>
          <a:p>
            <a:r>
              <a:rPr lang="en-US" sz="1100" smtClean="0"/>
              <a:t>(1,30)</a:t>
            </a:r>
            <a:endParaRPr lang="vi-VN"/>
          </a:p>
        </p:txBody>
      </p:sp>
      <p:sp>
        <p:nvSpPr>
          <p:cNvPr id="154" name="TextBox 153"/>
          <p:cNvSpPr txBox="1"/>
          <p:nvPr/>
        </p:nvSpPr>
        <p:spPr>
          <a:xfrm>
            <a:off x="2438400" y="2362200"/>
            <a:ext cx="490840" cy="261610"/>
          </a:xfrm>
          <a:prstGeom prst="rect">
            <a:avLst/>
          </a:prstGeom>
          <a:noFill/>
        </p:spPr>
        <p:txBody>
          <a:bodyPr wrap="none" rtlCol="0">
            <a:spAutoFit/>
          </a:bodyPr>
          <a:lstStyle/>
          <a:p>
            <a:r>
              <a:rPr lang="en-US" sz="1100" smtClean="0"/>
              <a:t>(1,2)</a:t>
            </a:r>
            <a:endParaRPr lang="vi-VN"/>
          </a:p>
        </p:txBody>
      </p:sp>
      <p:sp>
        <p:nvSpPr>
          <p:cNvPr id="155" name="TextBox 154"/>
          <p:cNvSpPr txBox="1"/>
          <p:nvPr/>
        </p:nvSpPr>
        <p:spPr>
          <a:xfrm>
            <a:off x="2438400" y="2971800"/>
            <a:ext cx="492444" cy="261610"/>
          </a:xfrm>
          <a:prstGeom prst="rect">
            <a:avLst/>
          </a:prstGeom>
          <a:noFill/>
        </p:spPr>
        <p:txBody>
          <a:bodyPr wrap="none" rtlCol="0">
            <a:spAutoFit/>
          </a:bodyPr>
          <a:lstStyle/>
          <a:p>
            <a:r>
              <a:rPr lang="en-US" sz="1100" smtClean="0"/>
              <a:t>(0,n)</a:t>
            </a:r>
            <a:endParaRPr lang="vi-VN"/>
          </a:p>
        </p:txBody>
      </p:sp>
      <p:sp>
        <p:nvSpPr>
          <p:cNvPr id="156" name="TextBox 155"/>
          <p:cNvSpPr txBox="1"/>
          <p:nvPr/>
        </p:nvSpPr>
        <p:spPr>
          <a:xfrm>
            <a:off x="1981200" y="3962400"/>
            <a:ext cx="490840" cy="261610"/>
          </a:xfrm>
          <a:prstGeom prst="rect">
            <a:avLst/>
          </a:prstGeom>
          <a:noFill/>
        </p:spPr>
        <p:txBody>
          <a:bodyPr wrap="none" rtlCol="0">
            <a:spAutoFit/>
          </a:bodyPr>
          <a:lstStyle/>
          <a:p>
            <a:r>
              <a:rPr lang="en-US" sz="1100" smtClean="0"/>
              <a:t>(1,1)</a:t>
            </a:r>
            <a:endParaRPr lang="vi-VN"/>
          </a:p>
        </p:txBody>
      </p:sp>
      <p:sp>
        <p:nvSpPr>
          <p:cNvPr id="157" name="TextBox 156"/>
          <p:cNvSpPr txBox="1"/>
          <p:nvPr/>
        </p:nvSpPr>
        <p:spPr>
          <a:xfrm>
            <a:off x="838200" y="4419600"/>
            <a:ext cx="492444" cy="261610"/>
          </a:xfrm>
          <a:prstGeom prst="rect">
            <a:avLst/>
          </a:prstGeom>
          <a:noFill/>
        </p:spPr>
        <p:txBody>
          <a:bodyPr wrap="none" rtlCol="0">
            <a:spAutoFit/>
          </a:bodyPr>
          <a:lstStyle/>
          <a:p>
            <a:r>
              <a:rPr lang="en-US" sz="1100" smtClean="0"/>
              <a:t>(1,n)</a:t>
            </a:r>
            <a:endParaRPr lang="vi-VN"/>
          </a:p>
        </p:txBody>
      </p:sp>
      <p:sp>
        <p:nvSpPr>
          <p:cNvPr id="158" name="TextBox 157"/>
          <p:cNvSpPr txBox="1"/>
          <p:nvPr/>
        </p:nvSpPr>
        <p:spPr>
          <a:xfrm>
            <a:off x="2590800" y="3886200"/>
            <a:ext cx="490840" cy="261610"/>
          </a:xfrm>
          <a:prstGeom prst="rect">
            <a:avLst/>
          </a:prstGeom>
          <a:noFill/>
        </p:spPr>
        <p:txBody>
          <a:bodyPr wrap="none" rtlCol="0">
            <a:spAutoFit/>
          </a:bodyPr>
          <a:lstStyle/>
          <a:p>
            <a:r>
              <a:rPr lang="en-US" sz="1100" smtClean="0"/>
              <a:t>(1,1)</a:t>
            </a:r>
            <a:endParaRPr lang="vi-VN"/>
          </a:p>
        </p:txBody>
      </p:sp>
      <p:sp>
        <p:nvSpPr>
          <p:cNvPr id="159" name="TextBox 158"/>
          <p:cNvSpPr txBox="1"/>
          <p:nvPr/>
        </p:nvSpPr>
        <p:spPr>
          <a:xfrm>
            <a:off x="2743200" y="4648200"/>
            <a:ext cx="492444" cy="261610"/>
          </a:xfrm>
          <a:prstGeom prst="rect">
            <a:avLst/>
          </a:prstGeom>
          <a:noFill/>
        </p:spPr>
        <p:txBody>
          <a:bodyPr wrap="none" rtlCol="0">
            <a:spAutoFit/>
          </a:bodyPr>
          <a:lstStyle/>
          <a:p>
            <a:r>
              <a:rPr lang="en-US" sz="1100" smtClean="0"/>
              <a:t>(1,n)</a:t>
            </a:r>
            <a:endParaRPr lang="vi-VN"/>
          </a:p>
        </p:txBody>
      </p:sp>
      <p:sp>
        <p:nvSpPr>
          <p:cNvPr id="160" name="TextBox 159"/>
          <p:cNvSpPr txBox="1"/>
          <p:nvPr/>
        </p:nvSpPr>
        <p:spPr>
          <a:xfrm>
            <a:off x="4191000" y="4876800"/>
            <a:ext cx="490840" cy="261610"/>
          </a:xfrm>
          <a:prstGeom prst="rect">
            <a:avLst/>
          </a:prstGeom>
          <a:noFill/>
        </p:spPr>
        <p:txBody>
          <a:bodyPr wrap="none" rtlCol="0">
            <a:spAutoFit/>
          </a:bodyPr>
          <a:lstStyle/>
          <a:p>
            <a:r>
              <a:rPr lang="en-US" sz="1100" smtClean="0"/>
              <a:t>(3,3)</a:t>
            </a:r>
            <a:endParaRPr lang="vi-VN"/>
          </a:p>
        </p:txBody>
      </p:sp>
      <p:sp>
        <p:nvSpPr>
          <p:cNvPr id="161" name="TextBox 160"/>
          <p:cNvSpPr txBox="1"/>
          <p:nvPr/>
        </p:nvSpPr>
        <p:spPr>
          <a:xfrm>
            <a:off x="5486400" y="4876800"/>
            <a:ext cx="490840" cy="261610"/>
          </a:xfrm>
          <a:prstGeom prst="rect">
            <a:avLst/>
          </a:prstGeom>
          <a:noFill/>
        </p:spPr>
        <p:txBody>
          <a:bodyPr wrap="none" rtlCol="0">
            <a:spAutoFit/>
          </a:bodyPr>
          <a:lstStyle/>
          <a:p>
            <a:r>
              <a:rPr lang="en-US" sz="1100" smtClean="0"/>
              <a:t>(1,1)</a:t>
            </a:r>
            <a:endParaRPr lang="vi-VN"/>
          </a:p>
        </p:txBody>
      </p:sp>
      <p:sp>
        <p:nvSpPr>
          <p:cNvPr id="162" name="TextBox 161"/>
          <p:cNvSpPr txBox="1"/>
          <p:nvPr/>
        </p:nvSpPr>
        <p:spPr>
          <a:xfrm>
            <a:off x="3886200" y="2514600"/>
            <a:ext cx="490840" cy="261610"/>
          </a:xfrm>
          <a:prstGeom prst="rect">
            <a:avLst/>
          </a:prstGeom>
          <a:noFill/>
        </p:spPr>
        <p:txBody>
          <a:bodyPr wrap="none" rtlCol="0">
            <a:spAutoFit/>
          </a:bodyPr>
          <a:lstStyle/>
          <a:p>
            <a:r>
              <a:rPr lang="en-US" sz="1100" smtClean="0"/>
              <a:t>(0,6)</a:t>
            </a:r>
            <a:endParaRPr lang="vi-VN"/>
          </a:p>
        </p:txBody>
      </p:sp>
      <p:sp>
        <p:nvSpPr>
          <p:cNvPr id="163" name="TextBox 162"/>
          <p:cNvSpPr txBox="1"/>
          <p:nvPr/>
        </p:nvSpPr>
        <p:spPr>
          <a:xfrm>
            <a:off x="5334000" y="3962400"/>
            <a:ext cx="492444" cy="261610"/>
          </a:xfrm>
          <a:prstGeom prst="rect">
            <a:avLst/>
          </a:prstGeom>
          <a:noFill/>
        </p:spPr>
        <p:txBody>
          <a:bodyPr wrap="none" rtlCol="0">
            <a:spAutoFit/>
          </a:bodyPr>
          <a:lstStyle/>
          <a:p>
            <a:r>
              <a:rPr lang="en-US" sz="1100" smtClean="0"/>
              <a:t>(0,n)</a:t>
            </a:r>
            <a:endParaRPr lang="vi-VN"/>
          </a:p>
        </p:txBody>
      </p:sp>
      <p:sp>
        <p:nvSpPr>
          <p:cNvPr id="164" name="TextBox 163"/>
          <p:cNvSpPr txBox="1"/>
          <p:nvPr/>
        </p:nvSpPr>
        <p:spPr>
          <a:xfrm>
            <a:off x="6172200" y="1905000"/>
            <a:ext cx="490840" cy="261610"/>
          </a:xfrm>
          <a:prstGeom prst="rect">
            <a:avLst/>
          </a:prstGeom>
          <a:noFill/>
        </p:spPr>
        <p:txBody>
          <a:bodyPr wrap="none" rtlCol="0">
            <a:spAutoFit/>
          </a:bodyPr>
          <a:lstStyle/>
          <a:p>
            <a:r>
              <a:rPr lang="en-US" sz="1100" smtClean="0"/>
              <a:t>(2,2)</a:t>
            </a:r>
            <a:endParaRPr lang="vi-VN"/>
          </a:p>
        </p:txBody>
      </p:sp>
      <p:sp>
        <p:nvSpPr>
          <p:cNvPr id="165" name="TextBox 164"/>
          <p:cNvSpPr txBox="1"/>
          <p:nvPr/>
        </p:nvSpPr>
        <p:spPr>
          <a:xfrm>
            <a:off x="7391400" y="2667000"/>
            <a:ext cx="490839" cy="261610"/>
          </a:xfrm>
          <a:prstGeom prst="rect">
            <a:avLst/>
          </a:prstGeom>
          <a:noFill/>
        </p:spPr>
        <p:txBody>
          <a:bodyPr wrap="none" rtlCol="0">
            <a:spAutoFit/>
          </a:bodyPr>
          <a:lstStyle/>
          <a:p>
            <a:r>
              <a:rPr lang="en-US" sz="1100" smtClean="0"/>
              <a:t>(0,1)</a:t>
            </a:r>
            <a:endParaRPr lang="vi-VN"/>
          </a:p>
        </p:txBody>
      </p:sp>
      <p:sp>
        <p:nvSpPr>
          <p:cNvPr id="166" name="TextBox 165"/>
          <p:cNvSpPr txBox="1"/>
          <p:nvPr/>
        </p:nvSpPr>
        <p:spPr>
          <a:xfrm>
            <a:off x="6019800" y="2743200"/>
            <a:ext cx="490839" cy="261610"/>
          </a:xfrm>
          <a:prstGeom prst="rect">
            <a:avLst/>
          </a:prstGeom>
          <a:noFill/>
        </p:spPr>
        <p:txBody>
          <a:bodyPr wrap="none" rtlCol="0">
            <a:spAutoFit/>
          </a:bodyPr>
          <a:lstStyle/>
          <a:p>
            <a:r>
              <a:rPr lang="en-US" sz="1100" smtClean="0"/>
              <a:t>(0,1)</a:t>
            </a:r>
            <a:endParaRPr lang="vi-VN"/>
          </a:p>
        </p:txBody>
      </p:sp>
      <p:sp>
        <p:nvSpPr>
          <p:cNvPr id="167" name="TextBox 166"/>
          <p:cNvSpPr txBox="1"/>
          <p:nvPr/>
        </p:nvSpPr>
        <p:spPr>
          <a:xfrm>
            <a:off x="5867400" y="3505200"/>
            <a:ext cx="490840" cy="261610"/>
          </a:xfrm>
          <a:prstGeom prst="rect">
            <a:avLst/>
          </a:prstGeom>
          <a:noFill/>
        </p:spPr>
        <p:txBody>
          <a:bodyPr wrap="none" rtlCol="0">
            <a:spAutoFit/>
          </a:bodyPr>
          <a:lstStyle/>
          <a:p>
            <a:r>
              <a:rPr lang="en-US" sz="1100" smtClean="0"/>
              <a:t>(0,6)</a:t>
            </a:r>
            <a:endParaRPr lang="vi-VN"/>
          </a:p>
        </p:txBody>
      </p:sp>
      <p:sp>
        <p:nvSpPr>
          <p:cNvPr id="114" name="Oval 113"/>
          <p:cNvSpPr/>
          <p:nvPr/>
        </p:nvSpPr>
        <p:spPr>
          <a:xfrm>
            <a:off x="4114800" y="4343400"/>
            <a:ext cx="762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smtClean="0"/>
              <a:t>Điểm</a:t>
            </a:r>
            <a:endParaRPr lang="en-US"/>
          </a:p>
        </p:txBody>
      </p:sp>
      <p:cxnSp>
        <p:nvCxnSpPr>
          <p:cNvPr id="116" name="Straight Connector 115"/>
          <p:cNvCxnSpPr>
            <a:endCxn id="114" idx="0"/>
          </p:cNvCxnSpPr>
          <p:nvPr/>
        </p:nvCxnSpPr>
        <p:spPr>
          <a:xfrm rot="16200000" flipH="1">
            <a:off x="4152900" y="4000500"/>
            <a:ext cx="5334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box(in)">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box(in)">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box(in)">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box(in)">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6"/>
                                        </p:tgtEl>
                                        <p:attrNameLst>
                                          <p:attrName>style.visibility</p:attrName>
                                        </p:attrNameLst>
                                      </p:cBhvr>
                                      <p:to>
                                        <p:strVal val="visible"/>
                                      </p:to>
                                    </p:set>
                                    <p:animEffect transition="in" filter="box(in)">
                                      <p:cBhvr>
                                        <p:cTn id="27" dur="500"/>
                                        <p:tgtEl>
                                          <p:spTgt spid="15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57"/>
                                        </p:tgtEl>
                                        <p:attrNameLst>
                                          <p:attrName>style.visibility</p:attrName>
                                        </p:attrNameLst>
                                      </p:cBhvr>
                                      <p:to>
                                        <p:strVal val="visible"/>
                                      </p:to>
                                    </p:set>
                                    <p:animEffect transition="in" filter="box(in)">
                                      <p:cBhvr>
                                        <p:cTn id="32" dur="500"/>
                                        <p:tgtEl>
                                          <p:spTgt spid="15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box(in)">
                                      <p:cBhvr>
                                        <p:cTn id="37" dur="500"/>
                                        <p:tgtEl>
                                          <p:spTgt spid="15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59"/>
                                        </p:tgtEl>
                                        <p:attrNameLst>
                                          <p:attrName>style.visibility</p:attrName>
                                        </p:attrNameLst>
                                      </p:cBhvr>
                                      <p:to>
                                        <p:strVal val="visible"/>
                                      </p:to>
                                    </p:set>
                                    <p:animEffect transition="in" filter="box(in)">
                                      <p:cBhvr>
                                        <p:cTn id="42" dur="500"/>
                                        <p:tgtEl>
                                          <p:spTgt spid="15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box(in)">
                                      <p:cBhvr>
                                        <p:cTn id="47" dur="500"/>
                                        <p:tgtEl>
                                          <p:spTgt spid="16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61"/>
                                        </p:tgtEl>
                                        <p:attrNameLst>
                                          <p:attrName>style.visibility</p:attrName>
                                        </p:attrNameLst>
                                      </p:cBhvr>
                                      <p:to>
                                        <p:strVal val="visible"/>
                                      </p:to>
                                    </p:set>
                                    <p:animEffect transition="in" filter="box(in)">
                                      <p:cBhvr>
                                        <p:cTn id="52" dur="500"/>
                                        <p:tgtEl>
                                          <p:spTgt spid="16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62"/>
                                        </p:tgtEl>
                                        <p:attrNameLst>
                                          <p:attrName>style.visibility</p:attrName>
                                        </p:attrNameLst>
                                      </p:cBhvr>
                                      <p:to>
                                        <p:strVal val="visible"/>
                                      </p:to>
                                    </p:set>
                                    <p:animEffect transition="in" filter="box(in)">
                                      <p:cBhvr>
                                        <p:cTn id="57" dur="500"/>
                                        <p:tgtEl>
                                          <p:spTgt spid="16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63"/>
                                        </p:tgtEl>
                                        <p:attrNameLst>
                                          <p:attrName>style.visibility</p:attrName>
                                        </p:attrNameLst>
                                      </p:cBhvr>
                                      <p:to>
                                        <p:strVal val="visible"/>
                                      </p:to>
                                    </p:set>
                                    <p:animEffect transition="in" filter="box(in)">
                                      <p:cBhvr>
                                        <p:cTn id="62" dur="500"/>
                                        <p:tgtEl>
                                          <p:spTgt spid="163"/>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64"/>
                                        </p:tgtEl>
                                        <p:attrNameLst>
                                          <p:attrName>style.visibility</p:attrName>
                                        </p:attrNameLst>
                                      </p:cBhvr>
                                      <p:to>
                                        <p:strVal val="visible"/>
                                      </p:to>
                                    </p:set>
                                    <p:animEffect transition="in" filter="box(in)">
                                      <p:cBhvr>
                                        <p:cTn id="67" dur="500"/>
                                        <p:tgtEl>
                                          <p:spTgt spid="164"/>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65"/>
                                        </p:tgtEl>
                                        <p:attrNameLst>
                                          <p:attrName>style.visibility</p:attrName>
                                        </p:attrNameLst>
                                      </p:cBhvr>
                                      <p:to>
                                        <p:strVal val="visible"/>
                                      </p:to>
                                    </p:set>
                                    <p:animEffect transition="in" filter="box(in)">
                                      <p:cBhvr>
                                        <p:cTn id="72" dur="500"/>
                                        <p:tgtEl>
                                          <p:spTgt spid="165"/>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66"/>
                                        </p:tgtEl>
                                        <p:attrNameLst>
                                          <p:attrName>style.visibility</p:attrName>
                                        </p:attrNameLst>
                                      </p:cBhvr>
                                      <p:to>
                                        <p:strVal val="visible"/>
                                      </p:to>
                                    </p:set>
                                    <p:animEffect transition="in" filter="box(in)">
                                      <p:cBhvr>
                                        <p:cTn id="77" dur="500"/>
                                        <p:tgtEl>
                                          <p:spTgt spid="166"/>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67"/>
                                        </p:tgtEl>
                                        <p:attrNameLst>
                                          <p:attrName>style.visibility</p:attrName>
                                        </p:attrNameLst>
                                      </p:cBhvr>
                                      <p:to>
                                        <p:strVal val="visible"/>
                                      </p:to>
                                    </p:set>
                                    <p:animEffect transition="in" filter="box(in)">
                                      <p:cBhvr>
                                        <p:cTn id="8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2" grpId="0"/>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354013"/>
            <a:ext cx="8534400" cy="620712"/>
          </a:xfrm>
        </p:spPr>
        <p:txBody>
          <a:bodyPr/>
          <a:lstStyle/>
          <a:p>
            <a:r>
              <a:rPr lang="en-US" sz="2800" b="1" smtClean="0"/>
              <a:t>Bài tập</a:t>
            </a:r>
          </a:p>
        </p:txBody>
      </p:sp>
      <p:sp>
        <p:nvSpPr>
          <p:cNvPr id="41987" name="Rectangle 3"/>
          <p:cNvSpPr>
            <a:spLocks noGrp="1" noChangeArrowheads="1"/>
          </p:cNvSpPr>
          <p:nvPr>
            <p:ph idx="1"/>
          </p:nvPr>
        </p:nvSpPr>
        <p:spPr>
          <a:xfrm>
            <a:off x="304800" y="1295400"/>
            <a:ext cx="8534400" cy="4835525"/>
          </a:xfrm>
        </p:spPr>
        <p:txBody>
          <a:bodyPr/>
          <a:lstStyle/>
          <a:p>
            <a:pPr lvl="2">
              <a:buNone/>
            </a:pPr>
            <a:r>
              <a:rPr lang="en-US" smtClean="0">
                <a:hlinkClick r:id="rId3" action="ppaction://hlinksldjump"/>
              </a:rPr>
              <a:t>Bài 2</a:t>
            </a:r>
            <a:r>
              <a:rPr lang="en-US" smtClean="0"/>
              <a:t>. Xây dựng lược đồ theo mô hình ER cho CSDL TRƯỜNG</a:t>
            </a:r>
          </a:p>
          <a:p>
            <a:pPr lvl="2">
              <a:buNone/>
            </a:pPr>
            <a:r>
              <a:rPr lang="en-US" smtClean="0">
                <a:hlinkClick r:id="rId4" action="ppaction://hlinksldjump"/>
              </a:rPr>
              <a:t>Bài 3</a:t>
            </a:r>
            <a:r>
              <a:rPr lang="en-US" smtClean="0"/>
              <a:t>. Xây dựng lược đồ theo mô hình ER cho CSDL THƯ VIỆN</a:t>
            </a:r>
          </a:p>
          <a:p>
            <a:pPr lvl="2">
              <a:buNone/>
            </a:pPr>
            <a:r>
              <a:rPr lang="en-US" smtClean="0">
                <a:hlinkClick r:id="rId4" action="ppaction://hlinksldjump"/>
              </a:rPr>
              <a:t>Bài 4</a:t>
            </a:r>
            <a:r>
              <a:rPr lang="en-US" smtClean="0"/>
              <a:t>. Xây dựng lược đồ theo mô hình ER cho CSDL BÁN HÀNG</a:t>
            </a:r>
          </a:p>
          <a:p>
            <a:pPr lvl="1"/>
            <a:endParaRPr lang="en-US" smtClean="0"/>
          </a:p>
        </p:txBody>
      </p:sp>
      <p:sp>
        <p:nvSpPr>
          <p:cNvPr id="6" name="Slide Number Placeholder 5"/>
          <p:cNvSpPr>
            <a:spLocks noGrp="1"/>
          </p:cNvSpPr>
          <p:nvPr>
            <p:ph type="sldNum" sz="quarter" idx="12"/>
          </p:nvPr>
        </p:nvSpPr>
        <p:spPr/>
        <p:txBody>
          <a:bodyPr/>
          <a:lstStyle/>
          <a:p>
            <a:pPr>
              <a:defRPr/>
            </a:pPr>
            <a:fld id="{32BDEBAF-712D-4B85-989D-B7372476B046}" type="slidenum">
              <a:rPr lang="en-US" altLang="en-US"/>
              <a:pPr>
                <a:defRPr/>
              </a:pPr>
              <a:t>46</a:t>
            </a:fld>
            <a:endParaRPr lang="en-US" altLang="en-US"/>
          </a:p>
        </p:txBody>
      </p:sp>
      <p:sp>
        <p:nvSpPr>
          <p:cNvPr id="7" name="Date Placeholder 6"/>
          <p:cNvSpPr>
            <a:spLocks noGrp="1"/>
          </p:cNvSpPr>
          <p:nvPr>
            <p:ph type="dt" sz="half" idx="10"/>
          </p:nvPr>
        </p:nvSpPr>
        <p:spPr/>
        <p:txBody>
          <a:bodyPr/>
          <a:lstStyle/>
          <a:p>
            <a:pPr>
              <a:defRPr/>
            </a:pPr>
            <a:fld id="{02542163-407C-48CF-9215-55E21E468602}"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609600"/>
          </a:xfrm>
        </p:spPr>
        <p:txBody>
          <a:bodyPr/>
          <a:lstStyle/>
          <a:p>
            <a:r>
              <a:rPr lang="en-US" sz="2800" b="1" smtClean="0"/>
              <a:t>Bài tập</a:t>
            </a:r>
          </a:p>
        </p:txBody>
      </p:sp>
      <p:sp>
        <p:nvSpPr>
          <p:cNvPr id="43011" name="Rectangle 3"/>
          <p:cNvSpPr>
            <a:spLocks noGrp="1" noChangeArrowheads="1"/>
          </p:cNvSpPr>
          <p:nvPr>
            <p:ph idx="1"/>
          </p:nvPr>
        </p:nvSpPr>
        <p:spPr>
          <a:xfrm>
            <a:off x="457200" y="838200"/>
            <a:ext cx="8229600" cy="5638800"/>
          </a:xfrm>
        </p:spPr>
        <p:txBody>
          <a:bodyPr/>
          <a:lstStyle/>
          <a:p>
            <a:pPr>
              <a:lnSpc>
                <a:spcPct val="80000"/>
              </a:lnSpc>
              <a:buNone/>
            </a:pPr>
            <a:r>
              <a:rPr lang="en-US" sz="2000" i="1" smtClean="0"/>
              <a:t>Bài tập 2: </a:t>
            </a:r>
            <a:r>
              <a:rPr lang="en-US" sz="1700" smtClean="0"/>
              <a:t>Hãy xây dựng lược đồ ER cho CSDL “TRƯỜNG”, dựa trên các ghi chép sau:</a:t>
            </a:r>
          </a:p>
          <a:p>
            <a:pPr lvl="1">
              <a:lnSpc>
                <a:spcPct val="80000"/>
              </a:lnSpc>
            </a:pPr>
            <a:r>
              <a:rPr lang="en-US" sz="1600" smtClean="0"/>
              <a:t>Trường được chia thành các trường con: Trường KHTN, Trường KHXH, Trường Công nghệ,…. Mỗi trường có một hiệu trưởng quản lý. Mỗi hiệu trưởng quản lý một trường. </a:t>
            </a:r>
          </a:p>
          <a:p>
            <a:pPr lvl="1">
              <a:lnSpc>
                <a:spcPct val="80000"/>
              </a:lnSpc>
            </a:pPr>
            <a:r>
              <a:rPr lang="en-US" sz="1600" smtClean="0"/>
              <a:t>Mỗi trường có nhiều khoa. Chẳng hạn, trường KHTN có các khoa Toán, Lý, Hoá,… Mỗi một khoa chỉ thuộc về một trường. Thông tin về Khoa gồm Mã khoa, tên khoa, địa chỉ, số điện thoại, tên trường.  </a:t>
            </a:r>
          </a:p>
          <a:p>
            <a:pPr lvl="1">
              <a:lnSpc>
                <a:spcPct val="80000"/>
              </a:lnSpc>
            </a:pPr>
            <a:r>
              <a:rPr lang="en-US" sz="1600" smtClean="0"/>
              <a:t>Mỗi Khoa cung cấp nhiều môn học. Mỗi môn học gồm có Tên môn học, mã số, số số tín chỉ,  Khoa quản lý.</a:t>
            </a:r>
          </a:p>
          <a:p>
            <a:pPr lvl="1">
              <a:lnSpc>
                <a:spcPct val="80000"/>
              </a:lnSpc>
            </a:pPr>
            <a:r>
              <a:rPr lang="en-US" sz="1600" smtClean="0"/>
              <a:t>Mỗi môn học có thể có nhiều học phần.Mỗi học phần được lưu giữ bằng các thông tin: Mã học phần, Tên môn học, Tên giáo viên dạy, học kỳ.</a:t>
            </a:r>
          </a:p>
          <a:p>
            <a:pPr lvl="1">
              <a:lnSpc>
                <a:spcPct val="80000"/>
              </a:lnSpc>
            </a:pPr>
            <a:r>
              <a:rPr lang="en-US" sz="1600" smtClean="0"/>
              <a:t>Mỗi khoa có nhiều giáo viên làm việc, nhưng mỗi giáo viên chỉ làm việc cho một khoa. Mỗi một khoa có một chủ nhiệm khoa, đó là một giáo viên. </a:t>
            </a:r>
          </a:p>
          <a:p>
            <a:pPr lvl="1">
              <a:lnSpc>
                <a:spcPct val="80000"/>
              </a:lnSpc>
            </a:pPr>
            <a:r>
              <a:rPr lang="en-US" sz="1600" smtClean="0"/>
              <a:t>Mỗi giáo viên có thể dạy nhiều nhất là 4 học phần và cũng có thể không dạy học phần nào. </a:t>
            </a:r>
          </a:p>
          <a:p>
            <a:pPr lvl="1">
              <a:lnSpc>
                <a:spcPct val="80000"/>
              </a:lnSpc>
            </a:pPr>
            <a:r>
              <a:rPr lang="en-US" sz="1600" smtClean="0"/>
              <a:t>Mỗi sinh viên phải học nhiều học phần.</a:t>
            </a:r>
          </a:p>
          <a:p>
            <a:pPr lvl="1">
              <a:lnSpc>
                <a:spcPct val="80000"/>
              </a:lnSpc>
            </a:pPr>
            <a:r>
              <a:rPr lang="en-US" sz="1600" smtClean="0"/>
              <a:t>Mỗi một khoa có nhiều sinh viên, mỗi sinh viên chỉ thuộc về một khoa. Thông tin về mỗi sinh viên gồm: Mã sinh viên, Họ tên, địa chỉ, ngày sinh, giới tính, Lớp, Tên Khoa và chế độ đào tạo. </a:t>
            </a:r>
          </a:p>
          <a:p>
            <a:pPr lvl="1">
              <a:lnSpc>
                <a:spcPct val="80000"/>
              </a:lnSpc>
            </a:pPr>
            <a:r>
              <a:rPr lang="en-US" sz="1600" smtClean="0"/>
              <a:t>Mỗi sinh viên có một người giám sát (giáo viên chủ nhiệm), người đó là một giáo viên. </a:t>
            </a:r>
          </a:p>
          <a:p>
            <a:pPr lvl="1">
              <a:lnSpc>
                <a:spcPct val="80000"/>
              </a:lnSpc>
            </a:pPr>
            <a:r>
              <a:rPr lang="en-US" sz="1600" smtClean="0"/>
              <a:t>Sau mỗi học kỳ sẽ có một danh sách điểm để phân loại. Nó gồm các thông tin: Mã sinh viên, mã học phần, điểm bằng chữ, điểm bằng số. </a:t>
            </a:r>
          </a:p>
        </p:txBody>
      </p:sp>
      <p:sp>
        <p:nvSpPr>
          <p:cNvPr id="6" name="Slide Number Placeholder 5"/>
          <p:cNvSpPr>
            <a:spLocks noGrp="1"/>
          </p:cNvSpPr>
          <p:nvPr>
            <p:ph type="sldNum" sz="quarter" idx="12"/>
          </p:nvPr>
        </p:nvSpPr>
        <p:spPr/>
        <p:txBody>
          <a:bodyPr/>
          <a:lstStyle/>
          <a:p>
            <a:pPr>
              <a:defRPr/>
            </a:pPr>
            <a:fld id="{EAF83420-7A0F-4405-A5D4-6A5457690B24}" type="slidenum">
              <a:rPr lang="en-US" altLang="en-US"/>
              <a:pPr>
                <a:defRPr/>
              </a:pPr>
              <a:t>47</a:t>
            </a:fld>
            <a:endParaRPr lang="en-US" altLang="en-US"/>
          </a:p>
        </p:txBody>
      </p:sp>
      <p:sp>
        <p:nvSpPr>
          <p:cNvPr id="7" name="Date Placeholder 6"/>
          <p:cNvSpPr>
            <a:spLocks noGrp="1"/>
          </p:cNvSpPr>
          <p:nvPr>
            <p:ph type="dt" sz="half" idx="10"/>
          </p:nvPr>
        </p:nvSpPr>
        <p:spPr/>
        <p:txBody>
          <a:bodyPr/>
          <a:lstStyle/>
          <a:p>
            <a:pPr>
              <a:defRPr/>
            </a:pPr>
            <a:fld id="{F7273162-998C-43F3-A64C-0580A90BAA1D}"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1219200"/>
            <a:ext cx="8229600" cy="5105401"/>
          </a:xfrm>
        </p:spPr>
        <p:txBody>
          <a:bodyPr/>
          <a:lstStyle/>
          <a:p>
            <a:pPr>
              <a:lnSpc>
                <a:spcPct val="90000"/>
              </a:lnSpc>
              <a:buNone/>
            </a:pPr>
            <a:r>
              <a:rPr lang="en-US" sz="2000" i="1" smtClean="0"/>
              <a:t>Bài tập 3: </a:t>
            </a:r>
            <a:r>
              <a:rPr lang="en-US" sz="2000" smtClean="0"/>
              <a:t>Hãy xây dựng lược đồ ER cho CSDL “THƯ VIỆN”, dựa trên mô tả  sau:</a:t>
            </a:r>
          </a:p>
          <a:p>
            <a:pPr lvl="1">
              <a:lnSpc>
                <a:spcPct val="90000"/>
              </a:lnSpc>
            </a:pPr>
            <a:r>
              <a:rPr lang="en-US" sz="1800" smtClean="0"/>
              <a:t>Thư viện được chia ra thành các nhánh. Thông tin về mỗi nhánh gồm có Mã nhánh, Tên nhánh và Địa chỉ.</a:t>
            </a:r>
          </a:p>
          <a:p>
            <a:pPr lvl="1">
              <a:lnSpc>
                <a:spcPct val="90000"/>
              </a:lnSpc>
            </a:pPr>
            <a:r>
              <a:rPr lang="en-US" sz="1800" smtClean="0"/>
              <a:t>Mỗi cuốn sách trong thư viện có các thông tin về Mã sách, Tên sách Nhà xuất bản và Tác giả…</a:t>
            </a:r>
          </a:p>
          <a:p>
            <a:pPr lvl="1">
              <a:lnSpc>
                <a:spcPct val="90000"/>
              </a:lnSpc>
            </a:pPr>
            <a:r>
              <a:rPr lang="en-US" sz="1800" smtClean="0"/>
              <a:t>Một tác giả có thể viết nhiều cuốn sách. Một cuốn sách có thể có nhiều tác giả viết.</a:t>
            </a:r>
          </a:p>
          <a:p>
            <a:pPr lvl="1">
              <a:lnSpc>
                <a:spcPct val="90000"/>
              </a:lnSpc>
            </a:pPr>
            <a:r>
              <a:rPr lang="en-US" sz="1800" smtClean="0"/>
              <a:t>Một nhà xuất bản xuất bản nhiều cuốn sách. Một cuốn sách do một nhà xuất bản xuất bản. Thông tin về Nhà xuất bản gồm có Tên, Địachỉ và Sốđiệnthoại.</a:t>
            </a:r>
          </a:p>
          <a:p>
            <a:pPr lvl="1">
              <a:lnSpc>
                <a:spcPct val="90000"/>
              </a:lnSpc>
            </a:pPr>
            <a:r>
              <a:rPr lang="en-US" sz="1800" smtClean="0"/>
              <a:t>Một cuốn sách có thể có nhiều bản sao được lưu trữ tại các nhánh. Thông tin về bản sao sách gồm Mã sách, số các bản sao.</a:t>
            </a:r>
          </a:p>
          <a:p>
            <a:pPr lvl="1">
              <a:lnSpc>
                <a:spcPct val="90000"/>
              </a:lnSpc>
            </a:pPr>
            <a:r>
              <a:rPr lang="en-US" sz="1800" smtClean="0"/>
              <a:t>Thư viện có những người mượn sách. Thông tin về những người mượn sách gồm có Số thẻ, Họ tên, Địa chỉ  và Số điện thoại.</a:t>
            </a:r>
          </a:p>
          <a:p>
            <a:pPr lvl="1">
              <a:lnSpc>
                <a:spcPct val="90000"/>
              </a:lnSpc>
            </a:pPr>
            <a:r>
              <a:rPr lang="en-US" sz="1800" smtClean="0"/>
              <a:t>Sách được cho các người mượn mượn tại các nhánh. Thông tin về một lần mượn gồm có Ngày mượn và ngày trả. </a:t>
            </a:r>
          </a:p>
        </p:txBody>
      </p:sp>
      <p:sp>
        <p:nvSpPr>
          <p:cNvPr id="6" name="Slide Number Placeholder 5"/>
          <p:cNvSpPr>
            <a:spLocks noGrp="1"/>
          </p:cNvSpPr>
          <p:nvPr>
            <p:ph type="sldNum" sz="quarter" idx="12"/>
          </p:nvPr>
        </p:nvSpPr>
        <p:spPr/>
        <p:txBody>
          <a:bodyPr/>
          <a:lstStyle/>
          <a:p>
            <a:pPr>
              <a:defRPr/>
            </a:pPr>
            <a:fld id="{52313B3F-B3B7-4E40-942C-E1140574065A}" type="slidenum">
              <a:rPr lang="en-US" altLang="en-US"/>
              <a:pPr>
                <a:defRPr/>
              </a:pPr>
              <a:t>48</a:t>
            </a:fld>
            <a:endParaRPr lang="en-US" altLang="en-US"/>
          </a:p>
        </p:txBody>
      </p:sp>
      <p:sp>
        <p:nvSpPr>
          <p:cNvPr id="7" name="Date Placeholder 6"/>
          <p:cNvSpPr>
            <a:spLocks noGrp="1"/>
          </p:cNvSpPr>
          <p:nvPr>
            <p:ph type="dt" sz="half" idx="10"/>
          </p:nvPr>
        </p:nvSpPr>
        <p:spPr/>
        <p:txBody>
          <a:bodyPr/>
          <a:lstStyle/>
          <a:p>
            <a:pPr>
              <a:defRPr/>
            </a:pPr>
            <a:fld id="{5C755B72-011B-4BB6-933A-5DDD75E36782}"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2" cstate="print"/>
          <a:stretch>
            <a:fillRect/>
          </a:stretch>
        </p:blipFill>
        <p:spPr bwMode="auto">
          <a:xfrm>
            <a:off x="-2" y="990600"/>
            <a:ext cx="9072000" cy="54000"/>
          </a:xfrm>
          <a:prstGeom prst="rect">
            <a:avLst/>
          </a:prstGeom>
          <a:noFill/>
        </p:spPr>
      </p:pic>
      <p:sp>
        <p:nvSpPr>
          <p:cNvPr id="10" name="TextBox 9"/>
          <p:cNvSpPr txBox="1"/>
          <p:nvPr/>
        </p:nvSpPr>
        <p:spPr>
          <a:xfrm>
            <a:off x="533400" y="304800"/>
            <a:ext cx="3643697" cy="461665"/>
          </a:xfrm>
          <a:prstGeom prst="rect">
            <a:avLst/>
          </a:prstGeom>
          <a:noFill/>
        </p:spPr>
        <p:txBody>
          <a:bodyPr wrap="square" rtlCol="0">
            <a:spAutoFit/>
          </a:bodyPr>
          <a:lstStyle/>
          <a:p>
            <a:pPr algn="l"/>
            <a:r>
              <a:rPr lang="en-US" sz="2400" smtClean="0"/>
              <a:t>Bài tập</a:t>
            </a:r>
            <a:endParaRPr lang="vi-VN"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1219200"/>
            <a:ext cx="8229600" cy="5105401"/>
          </a:xfrm>
        </p:spPr>
        <p:txBody>
          <a:bodyPr/>
          <a:lstStyle/>
          <a:p>
            <a:pPr>
              <a:buNone/>
            </a:pPr>
            <a:r>
              <a:rPr lang="en-US" sz="1800" i="1" smtClean="0"/>
              <a:t>Bài 4</a:t>
            </a:r>
            <a:r>
              <a:rPr lang="vi-VN" sz="1800" smtClean="0"/>
              <a:t>: Hãy xây dựng lược đồ Thực thể - liên kết  cho cơ sở dữ liệu BÁN_HÀNG của một công ty, dựa trên mô tả  sau :</a:t>
            </a:r>
            <a:endParaRPr lang="en-US" sz="1800" smtClean="0"/>
          </a:p>
          <a:p>
            <a:pPr lvl="0"/>
            <a:r>
              <a:rPr lang="vi-VN" sz="1800" smtClean="0"/>
              <a:t>Thông tin về </a:t>
            </a:r>
            <a:r>
              <a:rPr lang="vi-VN" sz="1800" b="1" smtClean="0"/>
              <a:t>HÀNG_HÓA</a:t>
            </a:r>
            <a:r>
              <a:rPr lang="vi-VN" sz="1800" smtClean="0"/>
              <a:t> bao gồm </a:t>
            </a:r>
            <a:r>
              <a:rPr lang="vi-VN" sz="1800" b="1" smtClean="0"/>
              <a:t>Mã hàng, Tên mặt hàng, Nhà cung cấp, Đơn giá</a:t>
            </a:r>
            <a:r>
              <a:rPr lang="vi-VN" sz="1800" smtClean="0"/>
              <a:t>.</a:t>
            </a:r>
            <a:endParaRPr lang="en-US" sz="1800" smtClean="0"/>
          </a:p>
          <a:p>
            <a:pPr lvl="0"/>
            <a:r>
              <a:rPr lang="vi-VN" sz="1800" smtClean="0"/>
              <a:t>Thông tin về NHÀ_CUNG_CẤP gồm </a:t>
            </a:r>
            <a:r>
              <a:rPr lang="vi-VN" sz="1800" b="1" smtClean="0"/>
              <a:t>Mã nhà cung cấp, Tên nhà cung cấp, Địa chỉ, Số điện thoại</a:t>
            </a:r>
            <a:r>
              <a:rPr lang="vi-VN" sz="1800" smtClean="0"/>
              <a:t> (</a:t>
            </a:r>
            <a:r>
              <a:rPr lang="vi-VN" sz="1800" i="1" smtClean="0"/>
              <a:t>có  nhiều số</a:t>
            </a:r>
            <a:r>
              <a:rPr lang="vi-VN" sz="1800" smtClean="0"/>
              <a:t>), </a:t>
            </a:r>
            <a:r>
              <a:rPr lang="vi-VN" sz="1800" b="1" smtClean="0"/>
              <a:t>Họ và tên người đại diện</a:t>
            </a:r>
            <a:r>
              <a:rPr lang="vi-VN" sz="1800" smtClean="0"/>
              <a:t>.</a:t>
            </a:r>
            <a:endParaRPr lang="en-US" sz="1800" smtClean="0"/>
          </a:p>
          <a:p>
            <a:pPr lvl="0"/>
            <a:r>
              <a:rPr lang="vi-VN" sz="1800" smtClean="0"/>
              <a:t>Một mặt hàng được cung cấp bởi một nhà cung cấp, nhưng một nhà cung cấp có thể cung cấp nhiều mặt hàng (lưu ý các mặt hàng của các nhà cung cấp có thể trùng tên)</a:t>
            </a:r>
            <a:endParaRPr lang="en-US" sz="1800" smtClean="0"/>
          </a:p>
          <a:p>
            <a:pPr lvl="0"/>
            <a:r>
              <a:rPr lang="vi-VN" sz="1800" smtClean="0"/>
              <a:t>Công ty có nhiều NHÂN_VIÊN bán hàng, mỗi Nhân viên có các thông tin : </a:t>
            </a:r>
            <a:r>
              <a:rPr lang="vi-VN" sz="1800" b="1" smtClean="0"/>
              <a:t>Mã nhân viên, Họ và tên, ngày sinh, Số điện thoại di động</a:t>
            </a:r>
            <a:r>
              <a:rPr lang="vi-VN" sz="1800" smtClean="0"/>
              <a:t> (1 số).</a:t>
            </a:r>
            <a:endParaRPr lang="en-US" sz="1800" smtClean="0"/>
          </a:p>
          <a:p>
            <a:pPr lvl="0"/>
            <a:r>
              <a:rPr lang="vi-VN" sz="1800" smtClean="0"/>
              <a:t>Cứ 5 nhân viên bán hàng thì có một người nhóm trưởng (cũng là nhân viên bán hàng).</a:t>
            </a:r>
            <a:endParaRPr lang="en-US" sz="1800" smtClean="0"/>
          </a:p>
          <a:p>
            <a:pPr lvl="0"/>
            <a:r>
              <a:rPr lang="vi-VN" sz="1800" smtClean="0"/>
              <a:t>Khi bán hàng, nhân viên phải ghi các thông tin: Mã nhân viên, Mã hàng, Số lượng, Ngày bán</a:t>
            </a:r>
            <a:endParaRPr lang="en-US" sz="1800" smtClean="0"/>
          </a:p>
          <a:p>
            <a:pPr>
              <a:lnSpc>
                <a:spcPct val="90000"/>
              </a:lnSpc>
              <a:buNone/>
            </a:pPr>
            <a:endParaRPr lang="en-US" sz="1800" smtClean="0"/>
          </a:p>
        </p:txBody>
      </p:sp>
      <p:sp>
        <p:nvSpPr>
          <p:cNvPr id="6" name="Slide Number Placeholder 5"/>
          <p:cNvSpPr>
            <a:spLocks noGrp="1"/>
          </p:cNvSpPr>
          <p:nvPr>
            <p:ph type="sldNum" sz="quarter" idx="12"/>
          </p:nvPr>
        </p:nvSpPr>
        <p:spPr/>
        <p:txBody>
          <a:bodyPr/>
          <a:lstStyle/>
          <a:p>
            <a:pPr>
              <a:defRPr/>
            </a:pPr>
            <a:fld id="{52313B3F-B3B7-4E40-942C-E1140574065A}" type="slidenum">
              <a:rPr lang="en-US" altLang="en-US"/>
              <a:pPr>
                <a:defRPr/>
              </a:pPr>
              <a:t>49</a:t>
            </a:fld>
            <a:endParaRPr lang="en-US" altLang="en-US"/>
          </a:p>
        </p:txBody>
      </p:sp>
      <p:sp>
        <p:nvSpPr>
          <p:cNvPr id="7" name="Date Placeholder 6"/>
          <p:cNvSpPr>
            <a:spLocks noGrp="1"/>
          </p:cNvSpPr>
          <p:nvPr>
            <p:ph type="dt" sz="half" idx="10"/>
          </p:nvPr>
        </p:nvSpPr>
        <p:spPr/>
        <p:txBody>
          <a:bodyPr/>
          <a:lstStyle/>
          <a:p>
            <a:pPr>
              <a:defRPr/>
            </a:pPr>
            <a:fld id="{5C755B72-011B-4BB6-933A-5DDD75E36782}"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2" cstate="print"/>
          <a:stretch>
            <a:fillRect/>
          </a:stretch>
        </p:blipFill>
        <p:spPr bwMode="auto">
          <a:xfrm>
            <a:off x="-2" y="990600"/>
            <a:ext cx="9072000" cy="54000"/>
          </a:xfrm>
          <a:prstGeom prst="rect">
            <a:avLst/>
          </a:prstGeom>
          <a:noFill/>
        </p:spPr>
      </p:pic>
      <p:sp>
        <p:nvSpPr>
          <p:cNvPr id="10" name="TextBox 9"/>
          <p:cNvSpPr txBox="1"/>
          <p:nvPr/>
        </p:nvSpPr>
        <p:spPr>
          <a:xfrm>
            <a:off x="533400" y="304800"/>
            <a:ext cx="3643697" cy="461665"/>
          </a:xfrm>
          <a:prstGeom prst="rect">
            <a:avLst/>
          </a:prstGeom>
          <a:noFill/>
        </p:spPr>
        <p:txBody>
          <a:bodyPr wrap="square" rtlCol="0">
            <a:spAutoFit/>
          </a:bodyPr>
          <a:lstStyle/>
          <a:p>
            <a:pPr algn="l"/>
            <a:r>
              <a:rPr lang="en-US" sz="2400" smtClean="0"/>
              <a:t>Bài tập</a:t>
            </a:r>
            <a:endParaRPr lang="vi-VN"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54013"/>
            <a:ext cx="8229600" cy="620712"/>
          </a:xfrm>
        </p:spPr>
        <p:txBody>
          <a:bodyPr/>
          <a:lstStyle/>
          <a:p>
            <a:r>
              <a:rPr lang="en-US" sz="1800" b="1" smtClean="0"/>
              <a:t>2.2-</a:t>
            </a:r>
            <a:r>
              <a:rPr lang="en-US" sz="3200" b="1" smtClean="0"/>
              <a:t> Qui tắc thiết kế</a:t>
            </a:r>
          </a:p>
        </p:txBody>
      </p:sp>
      <p:sp>
        <p:nvSpPr>
          <p:cNvPr id="35843" name="Rectangle 3"/>
          <p:cNvSpPr>
            <a:spLocks noGrp="1" noChangeArrowheads="1"/>
          </p:cNvSpPr>
          <p:nvPr>
            <p:ph idx="1"/>
          </p:nvPr>
        </p:nvSpPr>
        <p:spPr>
          <a:xfrm>
            <a:off x="457200" y="1295400"/>
            <a:ext cx="8229600" cy="4835525"/>
          </a:xfrm>
        </p:spPr>
        <p:txBody>
          <a:bodyPr/>
          <a:lstStyle/>
          <a:p>
            <a:r>
              <a:rPr lang="en-US" smtClean="0"/>
              <a:t>Chính xác</a:t>
            </a:r>
          </a:p>
          <a:p>
            <a:r>
              <a:rPr lang="en-US" smtClean="0"/>
              <a:t>Tránh trùng lặp</a:t>
            </a:r>
          </a:p>
          <a:p>
            <a:r>
              <a:rPr lang="en-US" smtClean="0"/>
              <a:t>Dễ hiểu</a:t>
            </a:r>
          </a:p>
          <a:p>
            <a:r>
              <a:rPr lang="en-US" smtClean="0"/>
              <a:t>Chọn đúng thuộc tính và kiểu thuộc tính</a:t>
            </a:r>
          </a:p>
          <a:p>
            <a:r>
              <a:rPr lang="en-US" smtClean="0"/>
              <a:t>Chọn đúng mối quan hệ</a:t>
            </a:r>
          </a:p>
          <a:p>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515E1003-775F-4BC2-B14D-A8422C04C874}" type="slidenum">
              <a:rPr lang="en-US" altLang="en-US"/>
              <a:pPr>
                <a:defRPr/>
              </a:pPr>
              <a:t>5</a:t>
            </a:fld>
            <a:endParaRPr lang="en-US" altLang="en-US"/>
          </a:p>
        </p:txBody>
      </p:sp>
      <p:sp>
        <p:nvSpPr>
          <p:cNvPr id="7" name="Date Placeholder 6"/>
          <p:cNvSpPr>
            <a:spLocks noGrp="1"/>
          </p:cNvSpPr>
          <p:nvPr>
            <p:ph type="dt" sz="half" idx="10"/>
          </p:nvPr>
        </p:nvSpPr>
        <p:spPr/>
        <p:txBody>
          <a:bodyPr/>
          <a:lstStyle/>
          <a:p>
            <a:pPr>
              <a:defRPr/>
            </a:pPr>
            <a:fld id="{1BBE0367-03FD-4029-9622-188283FC96B3}"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preferRelativeResize="0">
            <a:picLocks noChangeArrowheads="1"/>
          </p:cNvPicPr>
          <p:nvPr/>
        </p:nvPicPr>
        <p:blipFill>
          <a:blip r:embed="rId3" cstate="print"/>
          <a:stretch>
            <a:fillRect/>
          </a:stretch>
        </p:blipFill>
        <p:spPr bwMode="auto">
          <a:xfrm>
            <a:off x="-2" y="990600"/>
            <a:ext cx="9072000" cy="54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7171" name="Rectangle 3"/>
          <p:cNvSpPr>
            <a:spLocks noGrp="1" noChangeArrowheads="1"/>
          </p:cNvSpPr>
          <p:nvPr>
            <p:ph idx="1"/>
          </p:nvPr>
        </p:nvSpPr>
        <p:spPr>
          <a:xfrm>
            <a:off x="457200" y="1295400"/>
            <a:ext cx="8229600" cy="4835525"/>
          </a:xfrm>
        </p:spPr>
        <p:txBody>
          <a:bodyPr/>
          <a:lstStyle/>
          <a:p>
            <a:r>
              <a:rPr lang="en-US" smtClean="0">
                <a:solidFill>
                  <a:srgbClr val="777777"/>
                </a:solidFill>
              </a:rPr>
              <a:t>Quá trình thiết kế CSDL</a:t>
            </a:r>
          </a:p>
          <a:p>
            <a:r>
              <a:rPr lang="en-US" b="1" smtClean="0"/>
              <a:t>Mô hình thực thể - liên kết</a:t>
            </a:r>
          </a:p>
          <a:p>
            <a:pPr lvl="1"/>
            <a:r>
              <a:rPr lang="en-US" smtClean="0"/>
              <a:t>Thực thể</a:t>
            </a:r>
          </a:p>
          <a:p>
            <a:pPr lvl="1"/>
            <a:r>
              <a:rPr lang="en-US" smtClean="0"/>
              <a:t>Thuộc tính</a:t>
            </a:r>
          </a:p>
          <a:p>
            <a:pPr lvl="1"/>
            <a:r>
              <a:rPr lang="en-US" smtClean="0"/>
              <a:t>Ràng buộc trên kiểu liên kết</a:t>
            </a:r>
          </a:p>
          <a:p>
            <a:pPr lvl="1"/>
            <a:r>
              <a:rPr lang="en-US" smtClean="0"/>
              <a:t>Lược đồ thực thể - liên kết</a:t>
            </a:r>
          </a:p>
          <a:p>
            <a:pPr lvl="1"/>
            <a:r>
              <a:rPr lang="en-US" smtClean="0"/>
              <a:t>Thực  thể  yếu</a:t>
            </a:r>
          </a:p>
          <a:p>
            <a:r>
              <a:rPr lang="en-US" smtClean="0">
                <a:solidFill>
                  <a:srgbClr val="777777"/>
                </a:solidFill>
              </a:rPr>
              <a:t>Thiết</a:t>
            </a:r>
            <a:r>
              <a:rPr lang="en-US" smtClean="0"/>
              <a:t> </a:t>
            </a:r>
            <a:r>
              <a:rPr lang="en-US" smtClean="0">
                <a:solidFill>
                  <a:srgbClr val="777777"/>
                </a:solidFill>
              </a:rPr>
              <a:t>kế</a:t>
            </a:r>
          </a:p>
          <a:p>
            <a:r>
              <a:rPr lang="en-US" smtClean="0">
                <a:solidFill>
                  <a:srgbClr val="777777"/>
                </a:solidFill>
              </a:rPr>
              <a:t>Ví dụ</a:t>
            </a:r>
          </a:p>
          <a:p>
            <a:endParaRPr lang="en-US" smtClean="0">
              <a:solidFill>
                <a:srgbClr val="777777"/>
              </a:solidFill>
            </a:endParaRPr>
          </a:p>
        </p:txBody>
      </p:sp>
      <p:sp>
        <p:nvSpPr>
          <p:cNvPr id="6" name="Slide Number Placeholder 5"/>
          <p:cNvSpPr>
            <a:spLocks noGrp="1"/>
          </p:cNvSpPr>
          <p:nvPr>
            <p:ph type="sldNum" sz="quarter" idx="12"/>
          </p:nvPr>
        </p:nvSpPr>
        <p:spPr/>
        <p:txBody>
          <a:bodyPr/>
          <a:lstStyle/>
          <a:p>
            <a:pPr>
              <a:defRPr/>
            </a:pPr>
            <a:fld id="{94D6C18C-698D-47F1-B5AE-08C8092F614F}" type="slidenum">
              <a:rPr lang="en-US" altLang="en-US"/>
              <a:pPr>
                <a:defRPr/>
              </a:pPr>
              <a:t>6</a:t>
            </a:fld>
            <a:endParaRPr lang="en-US" altLang="en-US"/>
          </a:p>
        </p:txBody>
      </p:sp>
      <p:sp>
        <p:nvSpPr>
          <p:cNvPr id="7" name="Date Placeholder 6"/>
          <p:cNvSpPr>
            <a:spLocks noGrp="1"/>
          </p:cNvSpPr>
          <p:nvPr>
            <p:ph type="dt" sz="half" idx="10"/>
          </p:nvPr>
        </p:nvSpPr>
        <p:spPr/>
        <p:txBody>
          <a:bodyPr/>
          <a:lstStyle/>
          <a:p>
            <a:pPr>
              <a:defRPr/>
            </a:pPr>
            <a:fld id="{B626DBAA-5670-4DBA-9C11-55B1B69AA6A0}"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54013"/>
            <a:ext cx="8229600" cy="620712"/>
          </a:xfrm>
        </p:spPr>
        <p:txBody>
          <a:bodyPr/>
          <a:lstStyle/>
          <a:p>
            <a:r>
              <a:rPr lang="en-US" sz="2800" smtClean="0"/>
              <a:t>2.2 - </a:t>
            </a:r>
            <a:r>
              <a:rPr lang="en-US" sz="2800" b="1" smtClean="0"/>
              <a:t>Mô hình thực thể - liên kết (ER)</a:t>
            </a:r>
          </a:p>
        </p:txBody>
      </p:sp>
      <p:sp>
        <p:nvSpPr>
          <p:cNvPr id="8195" name="Rectangle 3"/>
          <p:cNvSpPr>
            <a:spLocks noGrp="1" noChangeArrowheads="1"/>
          </p:cNvSpPr>
          <p:nvPr>
            <p:ph idx="1"/>
          </p:nvPr>
        </p:nvSpPr>
        <p:spPr>
          <a:xfrm>
            <a:off x="457200" y="1295400"/>
            <a:ext cx="8229600" cy="4835525"/>
          </a:xfrm>
        </p:spPr>
        <p:txBody>
          <a:bodyPr/>
          <a:lstStyle/>
          <a:p>
            <a:r>
              <a:rPr lang="en-US" smtClean="0"/>
              <a:t>Được dùng để thiết kế CSDL ở </a:t>
            </a:r>
            <a:r>
              <a:rPr lang="en-US" i="1" smtClean="0"/>
              <a:t>mức quan niệm</a:t>
            </a:r>
          </a:p>
          <a:p>
            <a:r>
              <a:rPr lang="en-US" smtClean="0"/>
              <a:t>Biểu diễn </a:t>
            </a:r>
            <a:r>
              <a:rPr lang="en-US" i="1" smtClean="0"/>
              <a:t>trừu tượng </a:t>
            </a:r>
            <a:r>
              <a:rPr lang="en-US" smtClean="0"/>
              <a:t>cấu trúc của CSDL </a:t>
            </a:r>
          </a:p>
          <a:p>
            <a:r>
              <a:rPr lang="en-US" smtClean="0"/>
              <a:t>Lược đồ thực thể- liên kết: biểu diễn mô hình ER</a:t>
            </a:r>
            <a:br>
              <a:rPr lang="en-US" smtClean="0"/>
            </a:br>
            <a:r>
              <a:rPr lang="en-US" smtClean="0"/>
              <a:t>(Entity-Relationship Diagram)</a:t>
            </a:r>
          </a:p>
          <a:p>
            <a:pPr>
              <a:buNone/>
            </a:pPr>
            <a:r>
              <a:rPr lang="en-US" b="1" i="1" smtClean="0"/>
              <a:t>Các khái niệm:</a:t>
            </a:r>
          </a:p>
          <a:p>
            <a:pPr lvl="1">
              <a:buFont typeface="Wingdings" pitchFamily="2" charset="2"/>
              <a:buChar char="§"/>
            </a:pPr>
            <a:r>
              <a:rPr lang="en-US" smtClean="0"/>
              <a:t>Thực thể/tập thực thể (Entity Sets)</a:t>
            </a:r>
          </a:p>
          <a:p>
            <a:pPr lvl="1">
              <a:buFont typeface="Wingdings" pitchFamily="2" charset="2"/>
              <a:buChar char="§"/>
            </a:pPr>
            <a:r>
              <a:rPr lang="en-US" smtClean="0"/>
              <a:t>Thuộc tính (Attributes)</a:t>
            </a:r>
          </a:p>
          <a:p>
            <a:pPr lvl="1">
              <a:buFont typeface="Wingdings" pitchFamily="2" charset="2"/>
              <a:buChar char="§"/>
            </a:pPr>
            <a:r>
              <a:rPr lang="en-US" smtClean="0"/>
              <a:t>Mối quan hệ/liên kết (Relationship)</a:t>
            </a:r>
          </a:p>
        </p:txBody>
      </p:sp>
      <p:sp>
        <p:nvSpPr>
          <p:cNvPr id="6" name="Slide Number Placeholder 5"/>
          <p:cNvSpPr>
            <a:spLocks noGrp="1"/>
          </p:cNvSpPr>
          <p:nvPr>
            <p:ph type="sldNum" sz="quarter" idx="12"/>
          </p:nvPr>
        </p:nvSpPr>
        <p:spPr/>
        <p:txBody>
          <a:bodyPr/>
          <a:lstStyle/>
          <a:p>
            <a:pPr>
              <a:defRPr/>
            </a:pPr>
            <a:fld id="{E1F97FBB-50F4-4A02-93C8-51085E3448C1}" type="slidenum">
              <a:rPr lang="en-US" altLang="en-US"/>
              <a:pPr>
                <a:defRPr/>
              </a:pPr>
              <a:t>7</a:t>
            </a:fld>
            <a:endParaRPr lang="en-US" altLang="en-US"/>
          </a:p>
        </p:txBody>
      </p:sp>
      <p:sp>
        <p:nvSpPr>
          <p:cNvPr id="7" name="Date Placeholder 6"/>
          <p:cNvSpPr>
            <a:spLocks noGrp="1"/>
          </p:cNvSpPr>
          <p:nvPr>
            <p:ph type="dt" sz="half" idx="10"/>
          </p:nvPr>
        </p:nvSpPr>
        <p:spPr/>
        <p:txBody>
          <a:bodyPr/>
          <a:lstStyle/>
          <a:p>
            <a:pPr>
              <a:defRPr/>
            </a:pPr>
            <a:fld id="{3D0BC4EA-72E7-41C6-AAFB-7CF8AE521E3A}"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54013"/>
            <a:ext cx="8229600" cy="620712"/>
          </a:xfrm>
        </p:spPr>
        <p:txBody>
          <a:bodyPr/>
          <a:lstStyle/>
          <a:p>
            <a:r>
              <a:rPr lang="en-US" sz="3500" smtClean="0"/>
              <a:t>a. </a:t>
            </a:r>
            <a:r>
              <a:rPr lang="en-US" sz="3200" b="1" smtClean="0"/>
              <a:t>Thực thể /tập thực thể</a:t>
            </a:r>
          </a:p>
        </p:txBody>
      </p:sp>
      <p:sp>
        <p:nvSpPr>
          <p:cNvPr id="9221" name="Rectangle 3"/>
          <p:cNvSpPr>
            <a:spLocks noGrp="1" noChangeArrowheads="1"/>
          </p:cNvSpPr>
          <p:nvPr>
            <p:ph idx="1"/>
          </p:nvPr>
        </p:nvSpPr>
        <p:spPr>
          <a:xfrm>
            <a:off x="457200" y="1295400"/>
            <a:ext cx="8229600" cy="4835525"/>
          </a:xfrm>
        </p:spPr>
        <p:txBody>
          <a:bodyPr>
            <a:normAutofit/>
          </a:bodyPr>
          <a:lstStyle/>
          <a:p>
            <a:pPr marL="274320" indent="-274320" fontAlgn="auto">
              <a:spcAft>
                <a:spcPts val="0"/>
              </a:spcAft>
              <a:buClr>
                <a:schemeClr val="accent3"/>
              </a:buClr>
              <a:buFont typeface="Wingdings 2"/>
              <a:buChar char=""/>
              <a:defRPr/>
            </a:pPr>
            <a:r>
              <a:rPr lang="en-US" dirty="0" smtClean="0"/>
              <a:t>Một </a:t>
            </a:r>
            <a:r>
              <a:rPr lang="en-US" b="1" i="1" dirty="0" smtClean="0"/>
              <a:t>thực thể </a:t>
            </a:r>
            <a:r>
              <a:rPr lang="en-US" dirty="0" smtClean="0"/>
              <a:t>là một đối tượng của thế giới thực. Thực thể được mô tả bởi một tập các </a:t>
            </a:r>
            <a:r>
              <a:rPr lang="en-US" b="1" i="1" dirty="0" smtClean="0"/>
              <a:t>thuộc tính</a:t>
            </a:r>
          </a:p>
          <a:p>
            <a:pPr marL="274320" indent="-274320" fontAlgn="auto">
              <a:spcAft>
                <a:spcPts val="0"/>
              </a:spcAft>
              <a:buClr>
                <a:schemeClr val="accent3"/>
              </a:buClr>
              <a:buFont typeface="Wingdings 2"/>
              <a:buChar char=""/>
              <a:defRPr/>
            </a:pPr>
            <a:r>
              <a:rPr lang="en-US" dirty="0" smtClean="0"/>
              <a:t>Thực thể: là đối tượng vật lý cụ thể hoặc trừu tượng</a:t>
            </a:r>
          </a:p>
          <a:p>
            <a:pPr marL="274320" indent="-274320" fontAlgn="auto">
              <a:spcAft>
                <a:spcPts val="0"/>
              </a:spcAft>
              <a:buClr>
                <a:schemeClr val="accent3"/>
              </a:buClr>
              <a:buFont typeface="Wingdings 2"/>
              <a:buChar char=""/>
              <a:defRPr/>
            </a:pPr>
            <a:r>
              <a:rPr lang="en-US" dirty="0" smtClean="0"/>
              <a:t>Tập hợp các thực thể giống nhau tạo thành 1 </a:t>
            </a:r>
            <a:r>
              <a:rPr lang="en-US" b="1" i="1" dirty="0" smtClean="0"/>
              <a:t>tập thực thể</a:t>
            </a:r>
          </a:p>
          <a:p>
            <a:pPr marL="274320" indent="-274320" fontAlgn="auto">
              <a:spcAft>
                <a:spcPts val="0"/>
              </a:spcAft>
              <a:buClr>
                <a:schemeClr val="accent3"/>
              </a:buClr>
              <a:buFont typeface="Wingdings 2"/>
              <a:buChar char=""/>
              <a:defRPr/>
            </a:pPr>
            <a:r>
              <a:rPr lang="en-US" i="1" smtClean="0"/>
              <a:t>Kiểu thực thể: tập </a:t>
            </a:r>
            <a:r>
              <a:rPr lang="en-US" i="1" dirty="0" smtClean="0"/>
              <a:t>tất cả các thực thể giống nhau </a:t>
            </a:r>
          </a:p>
          <a:p>
            <a:pPr marL="274320" indent="-274320" fontAlgn="auto">
              <a:spcAft>
                <a:spcPts val="0"/>
              </a:spcAft>
              <a:buClr>
                <a:schemeClr val="accent3"/>
              </a:buClr>
              <a:buNone/>
              <a:defRPr/>
            </a:pPr>
            <a:r>
              <a:rPr lang="en-US" sz="2400" i="1" dirty="0" smtClean="0"/>
              <a:t>Chú ý</a:t>
            </a:r>
          </a:p>
          <a:p>
            <a:pPr marL="640080" lvl="1" indent="-246888" fontAlgn="auto">
              <a:spcAft>
                <a:spcPts val="0"/>
              </a:spcAft>
              <a:buFont typeface="Courier New" pitchFamily="49" charset="0"/>
              <a:buChar char="o"/>
              <a:defRPr/>
            </a:pPr>
            <a:r>
              <a:rPr lang="en-US" sz="2000" dirty="0" smtClean="0"/>
              <a:t>Thực thể (Entity)   --- Đối tượng (Object)</a:t>
            </a:r>
          </a:p>
          <a:p>
            <a:pPr marL="640080" lvl="1" indent="-246888" fontAlgn="auto">
              <a:spcAft>
                <a:spcPts val="0"/>
              </a:spcAft>
              <a:buFont typeface="Courier New" pitchFamily="49" charset="0"/>
              <a:buChar char="o"/>
              <a:defRPr/>
            </a:pPr>
            <a:r>
              <a:rPr lang="en-US" sz="2000" dirty="0" smtClean="0"/>
              <a:t>Tập thực thể (Entity set)  --Lớp đối tượng (Class)</a:t>
            </a:r>
          </a:p>
        </p:txBody>
      </p:sp>
      <p:sp>
        <p:nvSpPr>
          <p:cNvPr id="11" name="Slide Number Placeholder 5"/>
          <p:cNvSpPr>
            <a:spLocks noGrp="1"/>
          </p:cNvSpPr>
          <p:nvPr>
            <p:ph type="sldNum" sz="quarter" idx="12"/>
          </p:nvPr>
        </p:nvSpPr>
        <p:spPr/>
        <p:txBody>
          <a:bodyPr/>
          <a:lstStyle/>
          <a:p>
            <a:pPr>
              <a:defRPr/>
            </a:pPr>
            <a:fld id="{17987C9E-2DEB-4827-968B-F871E4AFB902}" type="slidenum">
              <a:rPr lang="en-US" altLang="en-US"/>
              <a:pPr>
                <a:defRPr/>
              </a:pPr>
              <a:t>8</a:t>
            </a:fld>
            <a:endParaRPr lang="en-US" altLang="en-US"/>
          </a:p>
        </p:txBody>
      </p:sp>
      <p:sp>
        <p:nvSpPr>
          <p:cNvPr id="6" name="Date Placeholder 5"/>
          <p:cNvSpPr>
            <a:spLocks noGrp="1"/>
          </p:cNvSpPr>
          <p:nvPr>
            <p:ph type="dt" sz="half" idx="10"/>
          </p:nvPr>
        </p:nvSpPr>
        <p:spPr/>
        <p:txBody>
          <a:bodyPr/>
          <a:lstStyle/>
          <a:p>
            <a:pPr>
              <a:defRPr/>
            </a:pPr>
            <a:fld id="{40B95977-7603-47FD-879C-78B4263290D1}" type="datetime12">
              <a:rPr lang="vi-VN" altLang="en-US" smtClean="0"/>
              <a:pPr>
                <a:defRPr/>
              </a:pPr>
              <a:t>10:19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pic>
        <p:nvPicPr>
          <p:cNvPr id="8"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295400"/>
            <a:ext cx="8229600" cy="4835525"/>
          </a:xfrm>
        </p:spPr>
        <p:txBody>
          <a:bodyPr/>
          <a:lstStyle/>
          <a:p>
            <a:r>
              <a:rPr lang="en-US" i="1" smtClean="0"/>
              <a:t>Ví dụ </a:t>
            </a:r>
            <a:r>
              <a:rPr lang="en-US" smtClean="0"/>
              <a:t>“</a:t>
            </a:r>
            <a:r>
              <a:rPr lang="en-US" b="1" smtClean="0"/>
              <a:t>Quản lý đề án công ty</a:t>
            </a:r>
            <a:r>
              <a:rPr lang="en-US" smtClean="0"/>
              <a:t>”</a:t>
            </a:r>
          </a:p>
          <a:p>
            <a:pPr lvl="1">
              <a:buFont typeface="Courier New" pitchFamily="49" charset="0"/>
              <a:buChar char="o"/>
            </a:pPr>
            <a:r>
              <a:rPr lang="en-US" smtClean="0"/>
              <a:t>Một nhân viên là một thực thể</a:t>
            </a:r>
          </a:p>
          <a:p>
            <a:pPr lvl="1">
              <a:buFont typeface="Courier New" pitchFamily="49" charset="0"/>
              <a:buChar char="o"/>
            </a:pPr>
            <a:r>
              <a:rPr lang="en-US" smtClean="0"/>
              <a:t>Tập hợp các nhân viên là tập thực thể</a:t>
            </a:r>
          </a:p>
          <a:p>
            <a:pPr lvl="1">
              <a:buFont typeface="Courier New" pitchFamily="49" charset="0"/>
              <a:buChar char="o"/>
            </a:pPr>
            <a:endParaRPr lang="en-US" smtClean="0"/>
          </a:p>
          <a:p>
            <a:pPr lvl="1">
              <a:buFont typeface="Courier New" pitchFamily="49" charset="0"/>
              <a:buChar char="o"/>
            </a:pPr>
            <a:r>
              <a:rPr lang="en-US" smtClean="0"/>
              <a:t>Một đề án là một thực thể</a:t>
            </a:r>
          </a:p>
          <a:p>
            <a:pPr lvl="1">
              <a:buFont typeface="Courier New" pitchFamily="49" charset="0"/>
              <a:buChar char="o"/>
            </a:pPr>
            <a:r>
              <a:rPr lang="en-US" smtClean="0"/>
              <a:t>Tập hợp các đề án là tập thực thể</a:t>
            </a:r>
          </a:p>
          <a:p>
            <a:pPr lvl="1">
              <a:buFont typeface="Courier New" pitchFamily="49" charset="0"/>
              <a:buChar char="o"/>
            </a:pPr>
            <a:endParaRPr lang="en-US" smtClean="0"/>
          </a:p>
          <a:p>
            <a:pPr lvl="1">
              <a:buFont typeface="Courier New" pitchFamily="49" charset="0"/>
              <a:buChar char="o"/>
            </a:pPr>
            <a:r>
              <a:rPr lang="en-US" smtClean="0"/>
              <a:t>Một phòng ban là một thực thể</a:t>
            </a:r>
          </a:p>
          <a:p>
            <a:pPr lvl="1">
              <a:buFont typeface="Courier New" pitchFamily="49" charset="0"/>
              <a:buChar char="o"/>
            </a:pPr>
            <a:r>
              <a:rPr lang="en-US" smtClean="0"/>
              <a:t>Tập hợp các phòng ban là tập thực thể</a:t>
            </a:r>
          </a:p>
          <a:p>
            <a:endParaRPr lang="en-US" u="sng" smtClean="0"/>
          </a:p>
          <a:p>
            <a:endParaRPr lang="en-US" smtClean="0"/>
          </a:p>
        </p:txBody>
      </p:sp>
      <p:sp>
        <p:nvSpPr>
          <p:cNvPr id="6" name="Slide Number Placeholder 5"/>
          <p:cNvSpPr>
            <a:spLocks noGrp="1"/>
          </p:cNvSpPr>
          <p:nvPr>
            <p:ph type="sldNum" sz="quarter" idx="12"/>
          </p:nvPr>
        </p:nvSpPr>
        <p:spPr/>
        <p:txBody>
          <a:bodyPr/>
          <a:lstStyle/>
          <a:p>
            <a:pPr>
              <a:defRPr/>
            </a:pPr>
            <a:fld id="{D51FB26D-D806-49D0-B76D-CBCC1F8D657B}" type="slidenum">
              <a:rPr lang="en-US" altLang="en-US"/>
              <a:pPr>
                <a:defRPr/>
              </a:pPr>
              <a:t>9</a:t>
            </a:fld>
            <a:endParaRPr lang="en-US" altLang="en-US"/>
          </a:p>
        </p:txBody>
      </p:sp>
      <p:sp>
        <p:nvSpPr>
          <p:cNvPr id="7" name="Date Placeholder 6"/>
          <p:cNvSpPr>
            <a:spLocks noGrp="1"/>
          </p:cNvSpPr>
          <p:nvPr>
            <p:ph type="dt" sz="half" idx="10"/>
          </p:nvPr>
        </p:nvSpPr>
        <p:spPr/>
        <p:txBody>
          <a:bodyPr/>
          <a:lstStyle/>
          <a:p>
            <a:pPr>
              <a:defRPr/>
            </a:pPr>
            <a:fld id="{FA63EF3A-544B-43F4-ABB9-DCA938894D8B}" type="datetime12">
              <a:rPr lang="vi-VN" altLang="en-US" smtClean="0"/>
              <a:pPr>
                <a:defRPr/>
              </a:pPr>
              <a:t>10:19</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10"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500" b="0" i="0" u="none" strike="noStrike" kern="1200" cap="none" spc="0" normalizeH="0" baseline="0" noProof="0" smtClean="0">
                <a:ln>
                  <a:noFill/>
                </a:ln>
                <a:solidFill>
                  <a:schemeClr val="tx2"/>
                </a:solidFill>
                <a:effectLst/>
                <a:uLnTx/>
                <a:uFillTx/>
                <a:latin typeface="+mj-lt"/>
                <a:ea typeface="+mj-ea"/>
                <a:cs typeface="+mj-cs"/>
              </a:rPr>
              <a:t>a. </a:t>
            </a:r>
            <a:r>
              <a:rPr kumimoji="0" lang="en-US" sz="3200" b="1" i="0" u="none" strike="noStrike" kern="1200" cap="none" spc="0" normalizeH="0" baseline="0" noProof="0" smtClean="0">
                <a:ln>
                  <a:noFill/>
                </a:ln>
                <a:solidFill>
                  <a:schemeClr val="tx2"/>
                </a:solidFill>
                <a:effectLst/>
                <a:uLnTx/>
                <a:uFillTx/>
                <a:latin typeface="+mj-lt"/>
                <a:ea typeface="+mj-ea"/>
                <a:cs typeface="+mj-cs"/>
              </a:rPr>
              <a:t>Thực thể /tập thực thể</a:t>
            </a:r>
          </a:p>
        </p:txBody>
      </p:sp>
      <p:pic>
        <p:nvPicPr>
          <p:cNvPr id="9" name="Picture 3"/>
          <p:cNvPicPr>
            <a:picLocks noChangeAspect="1" noChangeArrowheads="1"/>
          </p:cNvPicPr>
          <p:nvPr/>
        </p:nvPicPr>
        <p:blipFill>
          <a:blip r:embed="rId3" cstate="print"/>
          <a:srcRect/>
          <a:stretch>
            <a:fillRect/>
          </a:stretch>
        </p:blipFill>
        <p:spPr bwMode="auto">
          <a:xfrm>
            <a:off x="0" y="990600"/>
            <a:ext cx="9144000" cy="4571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anim calcmode="lin" valueType="num">
                                      <p:cBhvr additive="base">
                                        <p:cTn id="11"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anim calcmode="lin" valueType="num">
                                      <p:cBhvr additive="base">
                                        <p:cTn id="17"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anim calcmode="lin" valueType="num">
                                      <p:cBhvr additive="base">
                                        <p:cTn id="21"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anim calcmode="lin" valueType="num">
                                      <p:cBhvr additive="base">
                                        <p:cTn id="27"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anim calcmode="lin" valueType="num">
                                      <p:cBhvr additive="base">
                                        <p:cTn id="31"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8838</TotalTime>
  <Words>4026</Words>
  <Application>Microsoft Office PowerPoint</Application>
  <PresentationFormat>On-screen Show (4:3)</PresentationFormat>
  <Paragraphs>890</Paragraphs>
  <Slides>49</Slides>
  <Notes>42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Batang</vt:lpstr>
      <vt:lpstr>Arial</vt:lpstr>
      <vt:lpstr>Calibri</vt:lpstr>
      <vt:lpstr>Constantia</vt:lpstr>
      <vt:lpstr>Courier New</vt:lpstr>
      <vt:lpstr>Symbol</vt:lpstr>
      <vt:lpstr>Tahoma</vt:lpstr>
      <vt:lpstr>Times New Roman</vt:lpstr>
      <vt:lpstr>Verdana</vt:lpstr>
      <vt:lpstr>Wingdings</vt:lpstr>
      <vt:lpstr>Wingdings 2</vt:lpstr>
      <vt:lpstr>Flow</vt:lpstr>
      <vt:lpstr>Chương 2</vt:lpstr>
      <vt:lpstr>Nội dung </vt:lpstr>
      <vt:lpstr>2.1- Quá trình thiết kế CSDL</vt:lpstr>
      <vt:lpstr>2.1-  Quá trình thiết kế CSDL</vt:lpstr>
      <vt:lpstr>2.2- Qui tắc thiết kế</vt:lpstr>
      <vt:lpstr>Nội dung chi tiết</vt:lpstr>
      <vt:lpstr>2.2 - Mô hình thực thể - liên kết (ER)</vt:lpstr>
      <vt:lpstr>a. Thực thể /tập thực thể</vt:lpstr>
      <vt:lpstr>PowerPoint Presentation</vt:lpstr>
      <vt:lpstr>Ví dụ : Xác định các thực thể trong CSDL“QL Tuyển sinh“</vt:lpstr>
      <vt:lpstr>PowerPoint Presentation</vt:lpstr>
      <vt:lpstr>PowerPoint Presentation</vt:lpstr>
      <vt:lpstr>PowerPoint Presentation</vt:lpstr>
      <vt:lpstr>PowerPoint Presentation</vt:lpstr>
      <vt:lpstr>c. Kiểu thực thể và khóa</vt:lpstr>
      <vt:lpstr>d. Quan hệ (liên kết)</vt:lpstr>
      <vt:lpstr>PowerPoint Presentation</vt:lpstr>
      <vt:lpstr>PowerPoint Presentation</vt:lpstr>
      <vt:lpstr>Các loại liên kết</vt:lpstr>
      <vt:lpstr>e. Lược đồ ER</vt:lpstr>
      <vt:lpstr>e. Lược đồ ER</vt:lpstr>
      <vt:lpstr>f. Ràng buộc trên kiểu liên kết</vt:lpstr>
      <vt:lpstr>PowerPoint Presentation</vt:lpstr>
      <vt:lpstr>PowerPoint Presentation</vt:lpstr>
      <vt:lpstr>PowerPoint Presentation</vt:lpstr>
      <vt:lpstr>PowerPoint Presentation</vt:lpstr>
      <vt:lpstr>PowerPoint Presentation</vt:lpstr>
      <vt:lpstr>PowerPoint Presentation</vt:lpstr>
      <vt:lpstr>2. Ràng buộc tham gia và sự phụ thuộc tồn tại</vt:lpstr>
      <vt:lpstr>      - Có 2 loại ràng buộc:  Ràng buộc tỉ số lực lượng, được biểu diễn   bằng cặp  (k1:k2); Ràng buộc tham gia. Được gọi chung là ràng buộc cấu trúc; - Có thể  dùng cặp (min, max) để phản ảnh ràng buộc cấu trúc min = 0   ràng buộc tham gia bộ phận min &gt; 0   ràng buộc tham gia toàn bộ    </vt:lpstr>
      <vt:lpstr>g. Thuộc tính trên mối quan hệ</vt:lpstr>
      <vt:lpstr>h. Thực thể yếu</vt:lpstr>
      <vt:lpstr>h. Thực thể yếu </vt:lpstr>
      <vt:lpstr>h. Thực thể yếu </vt:lpstr>
      <vt:lpstr>Các ký hiệu (Biểu đồ ER)</vt:lpstr>
      <vt:lpstr>Nội dung chi tiết</vt:lpstr>
      <vt:lpstr>2.3 - Các bước thiết kế</vt:lpstr>
      <vt:lpstr>Nội dung chi tiết</vt:lpstr>
      <vt:lpstr>Ví dụ ‘Quản lý dự án công ty’</vt:lpstr>
      <vt:lpstr>Ví dụ </vt:lpstr>
      <vt:lpstr>Ví dụ </vt:lpstr>
      <vt:lpstr>Ví dụ</vt:lpstr>
      <vt:lpstr> Bài tập 1: Quản lý thi tuyển sinh</vt:lpstr>
      <vt:lpstr> Bài tập 1: Quản lý thi tuyển sinh</vt:lpstr>
      <vt:lpstr> Bài tập 1: Quản lý thi tuyển sinh</vt:lpstr>
      <vt:lpstr>Bài tập</vt:lpstr>
      <vt:lpstr>Bài tập</vt:lpstr>
      <vt:lpstr>PowerPoint Presentation</vt:lpstr>
      <vt:lpstr>PowerPoint Presentation</vt:lpstr>
    </vt:vector>
  </TitlesOfParts>
  <Company>SRDC 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Windows User</cp:lastModifiedBy>
  <cp:revision>473</cp:revision>
  <dcterms:created xsi:type="dcterms:W3CDTF">2003-05-25T12:47:52Z</dcterms:created>
  <dcterms:modified xsi:type="dcterms:W3CDTF">2015-07-06T09:26:06Z</dcterms:modified>
</cp:coreProperties>
</file>