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39.xml" ContentType="application/vnd.openxmlformats-officedocument.presentationml.notesSlide+xml"/>
  <Override PartName="/ppt/notesSlides/notesSlide37.xml" ContentType="application/vnd.openxmlformats-officedocument.presentationml.notesSlide+xml"/>
  <Override PartName="/ppt/notesSlides/notesSlide34.xml" ContentType="application/vnd.openxmlformats-officedocument.presentationml.notesSlide+xml"/>
  <Override PartName="/ppt/notesSlides/notesSlide36.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35.xml" ContentType="application/vnd.openxmlformats-officedocument.presentationml.notesSlide+xml"/>
  <Override PartName="/ppt/notesSlides/notesSlide28.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notesSlides/notesSlide16.xml" ContentType="application/vnd.openxmlformats-officedocument.presentationml.notesSlide+xml"/>
  <Override PartName="/ppt/notesSlides/notesSlide38.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15.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27.xml" ContentType="application/vnd.openxmlformats-officedocument.presentationml.notesSlide+xml"/>
  <Override PartName="/ppt/notesSlides/notesSlide6.xml" ContentType="application/vnd.openxmlformats-officedocument.presentationml.notesSlide+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37.xml.rels" ContentType="application/vnd.openxmlformats-package.relationships+xml"/>
  <Override PartName="/ppt/notesSlides/_rels/notesSlide36.xml.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30.xml.rels" ContentType="application/vnd.openxmlformats-package.relationships+xml"/>
  <Override PartName="/ppt/notesSlides/_rels/notesSlide28.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29.xml.rels" ContentType="application/vnd.openxmlformats-package.relationships+xml"/>
  <Override PartName="/ppt/notesSlides/_rels/notesSlide23.xml.rels" ContentType="application/vnd.openxmlformats-package.relationships+xml"/>
  <Override PartName="/ppt/notesSlides/_rels/notesSlide22.xml.rels" ContentType="application/vnd.openxmlformats-package.relationships+xml"/>
  <Override PartName="/ppt/notesSlides/_rels/notesSlide20.xml.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17.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21.xml.rels" ContentType="application/vnd.openxmlformats-package.relationships+xml"/>
  <Override PartName="/ppt/notesSlides/_rels/notesSlide14.xml.rels" ContentType="application/vnd.openxmlformats-package.relationships+xml"/>
  <Override PartName="/ppt/notesSlides/_rels/notesSlide19.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27.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35.xml.rels" ContentType="application/vnd.openxmlformats-package.relationships+xml"/>
  <Override PartName="/ppt/notesSlides/_rels/notesSlide5.xml.rels" ContentType="application/vnd.openxmlformats-package.relationships+xml"/>
  <Override PartName="/ppt/notesSlides/_rels/notesSlide9.xml.rels" ContentType="application/vnd.openxmlformats-package.relationships+xml"/>
  <Override PartName="/ppt/notesSlides/_rels/notesSlide4.xml.rels" ContentType="application/vnd.openxmlformats-package.relationships+xml"/>
  <Override PartName="/ppt/notesSlides/_rels/notesSlide18.xml.rels" ContentType="application/vnd.openxmlformats-package.relationships+xml"/>
  <Override PartName="/ppt/notesSlides/_rels/notesSlide2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34.xml.rels" ContentType="application/vnd.openxmlformats-package.relationships+xml"/>
  <Override PartName="/ppt/notesSlides/_rels/notesSlide8.xml.rels" ContentType="application/vnd.openxmlformats-package.relationships+xml"/>
  <Override PartName="/ppt/notesSlides/_rels/notesSlide31.xml.rels" ContentType="application/vnd.openxmlformats-package.relationships+xml"/>
  <Override PartName="/ppt/notesSlides/_rels/notesSlide1.xml.rels" ContentType="application/vnd.openxmlformats-package.relationships+xml"/>
  <Override PartName="/ppt/notesSlides/notesSlide13.xml" ContentType="application/vnd.openxmlformats-officedocument.presentationml.notesSlide+xml"/>
  <Override PartName="/ppt/notesSlides/notesSlide1.xml" ContentType="application/vnd.openxmlformats-officedocument.presentationml.notes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_rels/slide39.xml.rels" ContentType="application/vnd.openxmlformats-package.relationships+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41.png" ContentType="image/png"/>
  <Override PartName="/ppt/media/image36.png" ContentType="image/png"/>
  <Override PartName="/ppt/media/image32.png" ContentType="image/png"/>
  <Override PartName="/ppt/media/image30.png" ContentType="image/png"/>
  <Override PartName="/ppt/media/image27.png" ContentType="image/png"/>
  <Override PartName="/ppt/media/image26.png" ContentType="image/png"/>
  <Override PartName="/ppt/media/image38.png" ContentType="image/png"/>
  <Override PartName="/ppt/media/image33.png" ContentType="image/png"/>
  <Override PartName="/ppt/media/image25.png" ContentType="image/png"/>
  <Override PartName="/ppt/media/image28.png" ContentType="image/png"/>
  <Override PartName="/ppt/media/image37.png" ContentType="image/png"/>
  <Override PartName="/ppt/media/image22.png" ContentType="image/png"/>
  <Override PartName="/ppt/media/image31.png" ContentType="image/png"/>
  <Override PartName="/ppt/media/image24.png" ContentType="image/png"/>
  <Override PartName="/ppt/media/image21.png" ContentType="image/png"/>
  <Override PartName="/ppt/media/image20.png" ContentType="image/png"/>
  <Override PartName="/ppt/media/image19.png" ContentType="image/png"/>
  <Override PartName="/ppt/media/image16.png" ContentType="image/png"/>
  <Override PartName="/ppt/media/image17.png" ContentType="image/png"/>
  <Override PartName="/ppt/media/image14.png" ContentType="image/png"/>
  <Override PartName="/ppt/media/image13.png" ContentType="image/png"/>
  <Override PartName="/ppt/media/image23.png" ContentType="image/png"/>
  <Override PartName="/ppt/media/image39.png" ContentType="image/png"/>
  <Override PartName="/ppt/media/image35.png" ContentType="image/png"/>
  <Override PartName="/ppt/media/image12.png" ContentType="image/png"/>
  <Override PartName="/ppt/media/image10.png" ContentType="image/png"/>
  <Override PartName="/ppt/media/image15.png" ContentType="image/png"/>
  <Override PartName="/ppt/media/image9.png" ContentType="image/png"/>
  <Override PartName="/ppt/media/image40.png" ContentType="image/png"/>
  <Override PartName="/ppt/media/image8.png" ContentType="image/png"/>
  <Override PartName="/ppt/media/image29.png" ContentType="image/png"/>
  <Override PartName="/ppt/media/image34.png" ContentType="image/png"/>
  <Override PartName="/ppt/media/image6.png" ContentType="image/png"/>
  <Override PartName="/ppt/media/image5.png" ContentType="image/png"/>
  <Override PartName="/ppt/media/image18.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PlaceHolder 1"/>
          <p:cNvSpPr>
            <a:spLocks noGrp="1"/>
          </p:cNvSpPr>
          <p:nvPr>
            <p:ph type="body"/>
          </p:nvPr>
        </p:nvSpPr>
        <p:spPr>
          <a:xfrm>
            <a:off x="756000" y="5078520"/>
            <a:ext cx="6047640" cy="4811040"/>
          </a:xfrm>
          <a:prstGeom prst="rect">
            <a:avLst/>
          </a:prstGeom>
        </p:spPr>
        <p:txBody>
          <a:bodyPr lIns="0" rIns="0" tIns="0" bIns="0"/>
          <a:p>
            <a:r>
              <a:rPr lang="en-US" sz="2000">
                <a:latin typeface="Arial"/>
              </a:rPr>
              <a:t>Click to edit the notes format</a:t>
            </a:r>
            <a:endParaRPr/>
          </a:p>
        </p:txBody>
      </p:sp>
      <p:sp>
        <p:nvSpPr>
          <p:cNvPr id="45" name="PlaceHolder 2"/>
          <p:cNvSpPr>
            <a:spLocks noGrp="1"/>
          </p:cNvSpPr>
          <p:nvPr>
            <p:ph type="hdr"/>
          </p:nvPr>
        </p:nvSpPr>
        <p:spPr>
          <a:xfrm>
            <a:off x="0" y="0"/>
            <a:ext cx="3280680" cy="534240"/>
          </a:xfrm>
          <a:prstGeom prst="rect">
            <a:avLst/>
          </a:prstGeom>
        </p:spPr>
        <p:txBody>
          <a:bodyPr lIns="0" rIns="0" tIns="0" bIns="0"/>
          <a:p>
            <a:r>
              <a:rPr lang="en-US" sz="1400">
                <a:latin typeface="Times New Roman"/>
              </a:rPr>
              <a:t>&lt;header&gt;</a:t>
            </a:r>
            <a:endParaRPr/>
          </a:p>
        </p:txBody>
      </p:sp>
      <p:sp>
        <p:nvSpPr>
          <p:cNvPr id="46" name="PlaceHolder 3"/>
          <p:cNvSpPr>
            <a:spLocks noGrp="1"/>
          </p:cNvSpPr>
          <p:nvPr>
            <p:ph type="dt"/>
          </p:nvPr>
        </p:nvSpPr>
        <p:spPr>
          <a:xfrm>
            <a:off x="4278960" y="0"/>
            <a:ext cx="3280680" cy="534240"/>
          </a:xfrm>
          <a:prstGeom prst="rect">
            <a:avLst/>
          </a:prstGeom>
        </p:spPr>
        <p:txBody>
          <a:bodyPr lIns="0" rIns="0" tIns="0" bIns="0"/>
          <a:p>
            <a:pPr algn="r"/>
            <a:r>
              <a:rPr lang="en-US" sz="1400">
                <a:latin typeface="Times New Roman"/>
              </a:rPr>
              <a:t>&lt;date/time&gt;</a:t>
            </a:r>
            <a:endParaRPr/>
          </a:p>
        </p:txBody>
      </p:sp>
      <p:sp>
        <p:nvSpPr>
          <p:cNvPr id="47" name="PlaceHolder 4"/>
          <p:cNvSpPr>
            <a:spLocks noGrp="1"/>
          </p:cNvSpPr>
          <p:nvPr>
            <p:ph type="ftr"/>
          </p:nvPr>
        </p:nvSpPr>
        <p:spPr>
          <a:xfrm>
            <a:off x="0" y="10157400"/>
            <a:ext cx="3280680" cy="534240"/>
          </a:xfrm>
          <a:prstGeom prst="rect">
            <a:avLst/>
          </a:prstGeom>
        </p:spPr>
        <p:txBody>
          <a:bodyPr lIns="0" rIns="0" tIns="0" bIns="0" anchor="b"/>
          <a:p>
            <a:r>
              <a:rPr lang="en-US" sz="1400">
                <a:latin typeface="Times New Roman"/>
              </a:rPr>
              <a:t>&lt;footer&gt;</a:t>
            </a:r>
            <a:endParaRPr/>
          </a:p>
        </p:txBody>
      </p:sp>
      <p:sp>
        <p:nvSpPr>
          <p:cNvPr id="48" name="PlaceHolder 5"/>
          <p:cNvSpPr>
            <a:spLocks noGrp="1"/>
          </p:cNvSpPr>
          <p:nvPr>
            <p:ph type="sldNum"/>
          </p:nvPr>
        </p:nvSpPr>
        <p:spPr>
          <a:xfrm>
            <a:off x="4278960" y="10157400"/>
            <a:ext cx="3280680" cy="534240"/>
          </a:xfrm>
          <a:prstGeom prst="rect">
            <a:avLst/>
          </a:prstGeom>
        </p:spPr>
        <p:txBody>
          <a:bodyPr lIns="0" rIns="0" tIns="0" bIns="0" anchor="b"/>
          <a:p>
            <a:pPr algn="r"/>
            <a:fld id="{6A994374-C0B0-4487-9A44-C788B3476D3E}"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0" name="TextShape 1"/>
          <p:cNvSpPr txBox="1"/>
          <p:nvPr/>
        </p:nvSpPr>
        <p:spPr>
          <a:xfrm>
            <a:off x="3884760" y="8685360"/>
            <a:ext cx="2971440" cy="456840"/>
          </a:xfrm>
          <a:prstGeom prst="rect">
            <a:avLst/>
          </a:prstGeom>
          <a:noFill/>
          <a:ln w="9360">
            <a:noFill/>
          </a:ln>
        </p:spPr>
        <p:txBody>
          <a:bodyPr anchor="b"/>
          <a:p>
            <a:pPr algn="r">
              <a:lnSpc>
                <a:spcPct val="100000"/>
              </a:lnSpc>
            </a:pPr>
            <a:fld id="{3FD4FEA9-4D05-4A5F-B833-7339D401803B}" type="slidenum">
              <a:rPr lang="en-US" sz="1200" strike="noStrike">
                <a:latin typeface="Arial"/>
              </a:rPr>
              <a:t>&lt;number&gt;</a:t>
            </a:fld>
            <a:endParaRPr/>
          </a:p>
        </p:txBody>
      </p:sp>
      <p:sp>
        <p:nvSpPr>
          <p:cNvPr id="631"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8" name="TextShape 1"/>
          <p:cNvSpPr txBox="1"/>
          <p:nvPr/>
        </p:nvSpPr>
        <p:spPr>
          <a:xfrm>
            <a:off x="3884760" y="8685360"/>
            <a:ext cx="2971440" cy="456840"/>
          </a:xfrm>
          <a:prstGeom prst="rect">
            <a:avLst/>
          </a:prstGeom>
          <a:noFill/>
          <a:ln w="9360">
            <a:noFill/>
          </a:ln>
        </p:spPr>
        <p:txBody>
          <a:bodyPr anchor="b"/>
          <a:p>
            <a:pPr algn="r">
              <a:lnSpc>
                <a:spcPct val="100000"/>
              </a:lnSpc>
            </a:pPr>
            <a:fld id="{48F2262F-57DB-4288-A3F9-67462BBA89F7}" type="slidenum">
              <a:rPr lang="en-US" sz="1200" strike="noStrike">
                <a:latin typeface="Arial"/>
              </a:rPr>
              <a:t>&lt;number&gt;</a:t>
            </a:fld>
            <a:endParaRPr/>
          </a:p>
        </p:txBody>
      </p:sp>
      <p:sp>
        <p:nvSpPr>
          <p:cNvPr id="649"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0" name="TextShape 1"/>
          <p:cNvSpPr txBox="1"/>
          <p:nvPr/>
        </p:nvSpPr>
        <p:spPr>
          <a:xfrm>
            <a:off x="3884760" y="8685360"/>
            <a:ext cx="2971440" cy="456840"/>
          </a:xfrm>
          <a:prstGeom prst="rect">
            <a:avLst/>
          </a:prstGeom>
          <a:noFill/>
          <a:ln w="9360">
            <a:noFill/>
          </a:ln>
        </p:spPr>
        <p:txBody>
          <a:bodyPr anchor="b"/>
          <a:p>
            <a:pPr algn="r">
              <a:lnSpc>
                <a:spcPct val="100000"/>
              </a:lnSpc>
            </a:pPr>
            <a:fld id="{7A651AAC-E91F-4CBA-AA9A-20F47797F6EB}" type="slidenum">
              <a:rPr lang="en-US" sz="1200" strike="noStrike">
                <a:latin typeface="Arial"/>
              </a:rPr>
              <a:t>&lt;number&gt;</a:t>
            </a:fld>
            <a:endParaRPr/>
          </a:p>
        </p:txBody>
      </p:sp>
      <p:sp>
        <p:nvSpPr>
          <p:cNvPr id="651"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2" name="TextShape 1"/>
          <p:cNvSpPr txBox="1"/>
          <p:nvPr/>
        </p:nvSpPr>
        <p:spPr>
          <a:xfrm>
            <a:off x="3884760" y="8685360"/>
            <a:ext cx="2971440" cy="456840"/>
          </a:xfrm>
          <a:prstGeom prst="rect">
            <a:avLst/>
          </a:prstGeom>
          <a:noFill/>
          <a:ln w="9360">
            <a:noFill/>
          </a:ln>
        </p:spPr>
        <p:txBody>
          <a:bodyPr anchor="b"/>
          <a:p>
            <a:pPr algn="r">
              <a:lnSpc>
                <a:spcPct val="100000"/>
              </a:lnSpc>
            </a:pPr>
            <a:fld id="{E8106973-3BCB-4053-BB41-686DFA2F2A6D}" type="slidenum">
              <a:rPr lang="en-US" sz="1200" strike="noStrike">
                <a:latin typeface="Arial"/>
              </a:rPr>
              <a:t>&lt;number&gt;</a:t>
            </a:fld>
            <a:endParaRPr/>
          </a:p>
        </p:txBody>
      </p:sp>
      <p:sp>
        <p:nvSpPr>
          <p:cNvPr id="653"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4" name="TextShape 1"/>
          <p:cNvSpPr txBox="1"/>
          <p:nvPr/>
        </p:nvSpPr>
        <p:spPr>
          <a:xfrm>
            <a:off x="3884760" y="8685360"/>
            <a:ext cx="2971440" cy="456840"/>
          </a:xfrm>
          <a:prstGeom prst="rect">
            <a:avLst/>
          </a:prstGeom>
          <a:noFill/>
          <a:ln w="9360">
            <a:noFill/>
          </a:ln>
        </p:spPr>
        <p:txBody>
          <a:bodyPr anchor="b"/>
          <a:p>
            <a:pPr algn="r">
              <a:lnSpc>
                <a:spcPct val="100000"/>
              </a:lnSpc>
            </a:pPr>
            <a:fld id="{A1EED17B-CA9D-4A38-8FB4-D079C28E4026}" type="slidenum">
              <a:rPr lang="en-US" sz="1200" strike="noStrike">
                <a:latin typeface="Arial"/>
              </a:rPr>
              <a:t>&lt;number&gt;</a:t>
            </a:fld>
            <a:endParaRPr/>
          </a:p>
        </p:txBody>
      </p:sp>
      <p:sp>
        <p:nvSpPr>
          <p:cNvPr id="655"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6" name="TextShape 1"/>
          <p:cNvSpPr txBox="1"/>
          <p:nvPr/>
        </p:nvSpPr>
        <p:spPr>
          <a:xfrm>
            <a:off x="3884760" y="8685360"/>
            <a:ext cx="2971440" cy="456840"/>
          </a:xfrm>
          <a:prstGeom prst="rect">
            <a:avLst/>
          </a:prstGeom>
          <a:noFill/>
          <a:ln w="9360">
            <a:noFill/>
          </a:ln>
        </p:spPr>
        <p:txBody>
          <a:bodyPr anchor="b"/>
          <a:p>
            <a:pPr algn="r">
              <a:lnSpc>
                <a:spcPct val="100000"/>
              </a:lnSpc>
            </a:pPr>
            <a:fld id="{69F6DB8D-C40C-4AE6-9A6A-275CCFCBC9C2}" type="slidenum">
              <a:rPr lang="en-US" sz="1200" strike="noStrike">
                <a:latin typeface="Arial"/>
              </a:rPr>
              <a:t>&lt;number&gt;</a:t>
            </a:fld>
            <a:endParaRPr/>
          </a:p>
        </p:txBody>
      </p:sp>
      <p:sp>
        <p:nvSpPr>
          <p:cNvPr id="657"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8" name="TextShape 1"/>
          <p:cNvSpPr txBox="1"/>
          <p:nvPr/>
        </p:nvSpPr>
        <p:spPr>
          <a:xfrm>
            <a:off x="3884760" y="8685360"/>
            <a:ext cx="2971440" cy="456840"/>
          </a:xfrm>
          <a:prstGeom prst="rect">
            <a:avLst/>
          </a:prstGeom>
          <a:noFill/>
          <a:ln w="9360">
            <a:noFill/>
          </a:ln>
        </p:spPr>
        <p:txBody>
          <a:bodyPr anchor="b"/>
          <a:p>
            <a:pPr algn="r">
              <a:lnSpc>
                <a:spcPct val="100000"/>
              </a:lnSpc>
            </a:pPr>
            <a:fld id="{AC85E361-1DC3-4592-BC53-B12442B6741F}" type="slidenum">
              <a:rPr lang="en-US" sz="1200" strike="noStrike">
                <a:latin typeface="Arial"/>
              </a:rPr>
              <a:t>&lt;number&gt;</a:t>
            </a:fld>
            <a:endParaRPr/>
          </a:p>
        </p:txBody>
      </p:sp>
      <p:sp>
        <p:nvSpPr>
          <p:cNvPr id="659"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0" name="TextShape 1"/>
          <p:cNvSpPr txBox="1"/>
          <p:nvPr/>
        </p:nvSpPr>
        <p:spPr>
          <a:xfrm>
            <a:off x="3884760" y="8685360"/>
            <a:ext cx="2971440" cy="456840"/>
          </a:xfrm>
          <a:prstGeom prst="rect">
            <a:avLst/>
          </a:prstGeom>
          <a:noFill/>
          <a:ln w="9360">
            <a:noFill/>
          </a:ln>
        </p:spPr>
        <p:txBody>
          <a:bodyPr anchor="b"/>
          <a:p>
            <a:pPr algn="r">
              <a:lnSpc>
                <a:spcPct val="100000"/>
              </a:lnSpc>
            </a:pPr>
            <a:fld id="{775A710F-D818-42C4-A9F6-28C297C2480B}" type="slidenum">
              <a:rPr lang="en-US" sz="1200" strike="noStrike">
                <a:latin typeface="Arial"/>
              </a:rPr>
              <a:t>&lt;number&gt;</a:t>
            </a:fld>
            <a:endParaRPr/>
          </a:p>
        </p:txBody>
      </p:sp>
      <p:sp>
        <p:nvSpPr>
          <p:cNvPr id="661"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2" name="TextShape 1"/>
          <p:cNvSpPr txBox="1"/>
          <p:nvPr/>
        </p:nvSpPr>
        <p:spPr>
          <a:xfrm>
            <a:off x="3884760" y="8685360"/>
            <a:ext cx="2971440" cy="456840"/>
          </a:xfrm>
          <a:prstGeom prst="rect">
            <a:avLst/>
          </a:prstGeom>
          <a:noFill/>
          <a:ln w="9360">
            <a:noFill/>
          </a:ln>
        </p:spPr>
        <p:txBody>
          <a:bodyPr anchor="b"/>
          <a:p>
            <a:pPr algn="r">
              <a:lnSpc>
                <a:spcPct val="100000"/>
              </a:lnSpc>
            </a:pPr>
            <a:fld id="{B07966D9-64B0-4367-B54C-875331F80D20}" type="slidenum">
              <a:rPr lang="en-US" sz="1200" strike="noStrike">
                <a:latin typeface="Arial"/>
              </a:rPr>
              <a:t>&lt;number&gt;</a:t>
            </a:fld>
            <a:endParaRPr/>
          </a:p>
        </p:txBody>
      </p:sp>
      <p:sp>
        <p:nvSpPr>
          <p:cNvPr id="663"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4" name="TextShape 1"/>
          <p:cNvSpPr txBox="1"/>
          <p:nvPr/>
        </p:nvSpPr>
        <p:spPr>
          <a:xfrm>
            <a:off x="3884760" y="8685360"/>
            <a:ext cx="2971440" cy="456840"/>
          </a:xfrm>
          <a:prstGeom prst="rect">
            <a:avLst/>
          </a:prstGeom>
          <a:noFill/>
          <a:ln w="9360">
            <a:noFill/>
          </a:ln>
        </p:spPr>
        <p:txBody>
          <a:bodyPr anchor="b"/>
          <a:p>
            <a:pPr algn="r">
              <a:lnSpc>
                <a:spcPct val="100000"/>
              </a:lnSpc>
            </a:pPr>
            <a:fld id="{F4886515-F56F-4275-9278-CE6F5BAF0FB6}" type="slidenum">
              <a:rPr lang="en-US" sz="1200" strike="noStrike">
                <a:latin typeface="Arial"/>
              </a:rPr>
              <a:t>&lt;number&gt;</a:t>
            </a:fld>
            <a:endParaRPr/>
          </a:p>
        </p:txBody>
      </p:sp>
      <p:sp>
        <p:nvSpPr>
          <p:cNvPr id="665"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6" name="TextShape 1"/>
          <p:cNvSpPr txBox="1"/>
          <p:nvPr/>
        </p:nvSpPr>
        <p:spPr>
          <a:xfrm>
            <a:off x="3884760" y="8685360"/>
            <a:ext cx="2971440" cy="456840"/>
          </a:xfrm>
          <a:prstGeom prst="rect">
            <a:avLst/>
          </a:prstGeom>
          <a:noFill/>
          <a:ln w="9360">
            <a:noFill/>
          </a:ln>
        </p:spPr>
        <p:txBody>
          <a:bodyPr anchor="b"/>
          <a:p>
            <a:pPr algn="r">
              <a:lnSpc>
                <a:spcPct val="100000"/>
              </a:lnSpc>
            </a:pPr>
            <a:fld id="{89315FBA-971C-4972-9FF4-6EB2A6ADA78B}" type="slidenum">
              <a:rPr lang="en-US" sz="1200" strike="noStrike">
                <a:latin typeface="Arial"/>
              </a:rPr>
              <a:t>&lt;number&gt;</a:t>
            </a:fld>
            <a:endParaRPr/>
          </a:p>
        </p:txBody>
      </p:sp>
      <p:sp>
        <p:nvSpPr>
          <p:cNvPr id="667"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2" name="TextShape 1"/>
          <p:cNvSpPr txBox="1"/>
          <p:nvPr/>
        </p:nvSpPr>
        <p:spPr>
          <a:xfrm>
            <a:off x="3884760" y="8685360"/>
            <a:ext cx="2971440" cy="456840"/>
          </a:xfrm>
          <a:prstGeom prst="rect">
            <a:avLst/>
          </a:prstGeom>
          <a:noFill/>
          <a:ln w="9360">
            <a:noFill/>
          </a:ln>
        </p:spPr>
        <p:txBody>
          <a:bodyPr anchor="b"/>
          <a:p>
            <a:pPr algn="r">
              <a:lnSpc>
                <a:spcPct val="100000"/>
              </a:lnSpc>
            </a:pPr>
            <a:fld id="{012075CB-31FE-4281-98A0-6F2CD259117F}" type="slidenum">
              <a:rPr lang="en-US" sz="1200" strike="noStrike">
                <a:latin typeface="Arial"/>
              </a:rPr>
              <a:t>&lt;number&gt;</a:t>
            </a:fld>
            <a:endParaRPr/>
          </a:p>
        </p:txBody>
      </p:sp>
      <p:sp>
        <p:nvSpPr>
          <p:cNvPr id="633"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8" name="TextShape 1"/>
          <p:cNvSpPr txBox="1"/>
          <p:nvPr/>
        </p:nvSpPr>
        <p:spPr>
          <a:xfrm>
            <a:off x="3884760" y="8685360"/>
            <a:ext cx="2971440" cy="456840"/>
          </a:xfrm>
          <a:prstGeom prst="rect">
            <a:avLst/>
          </a:prstGeom>
          <a:noFill/>
          <a:ln w="9360">
            <a:noFill/>
          </a:ln>
        </p:spPr>
        <p:txBody>
          <a:bodyPr anchor="b"/>
          <a:p>
            <a:pPr algn="r">
              <a:lnSpc>
                <a:spcPct val="100000"/>
              </a:lnSpc>
            </a:pPr>
            <a:fld id="{BC38637C-4E98-4694-8E90-DFD4169AF372}" type="slidenum">
              <a:rPr lang="en-US" sz="1200" strike="noStrike">
                <a:latin typeface="Arial"/>
              </a:rPr>
              <a:t>&lt;number&gt;</a:t>
            </a:fld>
            <a:endParaRPr/>
          </a:p>
        </p:txBody>
      </p:sp>
      <p:sp>
        <p:nvSpPr>
          <p:cNvPr id="669"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0" name="TextShape 1"/>
          <p:cNvSpPr txBox="1"/>
          <p:nvPr/>
        </p:nvSpPr>
        <p:spPr>
          <a:xfrm>
            <a:off x="3884760" y="8685360"/>
            <a:ext cx="2971440" cy="456840"/>
          </a:xfrm>
          <a:prstGeom prst="rect">
            <a:avLst/>
          </a:prstGeom>
          <a:noFill/>
          <a:ln w="9360">
            <a:noFill/>
          </a:ln>
        </p:spPr>
        <p:txBody>
          <a:bodyPr anchor="b"/>
          <a:p>
            <a:pPr algn="r">
              <a:lnSpc>
                <a:spcPct val="100000"/>
              </a:lnSpc>
            </a:pPr>
            <a:fld id="{82A96D5D-1C6B-4D8A-BDED-B57203EF073D}" type="slidenum">
              <a:rPr lang="en-US" sz="1200" strike="noStrike">
                <a:latin typeface="Arial"/>
              </a:rPr>
              <a:t>&lt;number&gt;</a:t>
            </a:fld>
            <a:endParaRPr/>
          </a:p>
        </p:txBody>
      </p:sp>
      <p:sp>
        <p:nvSpPr>
          <p:cNvPr id="671"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2" name="TextShape 1"/>
          <p:cNvSpPr txBox="1"/>
          <p:nvPr/>
        </p:nvSpPr>
        <p:spPr>
          <a:xfrm>
            <a:off x="3884760" y="8685360"/>
            <a:ext cx="2971440" cy="456840"/>
          </a:xfrm>
          <a:prstGeom prst="rect">
            <a:avLst/>
          </a:prstGeom>
          <a:noFill/>
          <a:ln w="9360">
            <a:noFill/>
          </a:ln>
        </p:spPr>
        <p:txBody>
          <a:bodyPr anchor="b"/>
          <a:p>
            <a:pPr algn="r">
              <a:lnSpc>
                <a:spcPct val="100000"/>
              </a:lnSpc>
            </a:pPr>
            <a:fld id="{EE69AAD3-BB89-4D6E-85E5-A8649FEE2C38}" type="slidenum">
              <a:rPr lang="en-US" sz="1200" strike="noStrike">
                <a:latin typeface="Arial"/>
              </a:rPr>
              <a:t>&lt;number&gt;</a:t>
            </a:fld>
            <a:endParaRPr/>
          </a:p>
        </p:txBody>
      </p:sp>
      <p:sp>
        <p:nvSpPr>
          <p:cNvPr id="673"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4" name="TextShape 1"/>
          <p:cNvSpPr txBox="1"/>
          <p:nvPr/>
        </p:nvSpPr>
        <p:spPr>
          <a:xfrm>
            <a:off x="3884760" y="8685360"/>
            <a:ext cx="2971440" cy="456840"/>
          </a:xfrm>
          <a:prstGeom prst="rect">
            <a:avLst/>
          </a:prstGeom>
          <a:noFill/>
          <a:ln w="9360">
            <a:noFill/>
          </a:ln>
        </p:spPr>
        <p:txBody>
          <a:bodyPr anchor="b"/>
          <a:p>
            <a:pPr algn="r">
              <a:lnSpc>
                <a:spcPct val="100000"/>
              </a:lnSpc>
            </a:pPr>
            <a:fld id="{C2D68A01-9BF6-465D-A5E7-25E3844D7546}" type="slidenum">
              <a:rPr lang="en-US" sz="1200" strike="noStrike">
                <a:latin typeface="Arial"/>
              </a:rPr>
              <a:t>&lt;number&gt;</a:t>
            </a:fld>
            <a:endParaRPr/>
          </a:p>
        </p:txBody>
      </p:sp>
      <p:sp>
        <p:nvSpPr>
          <p:cNvPr id="675"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6" name="TextShape 1"/>
          <p:cNvSpPr txBox="1"/>
          <p:nvPr/>
        </p:nvSpPr>
        <p:spPr>
          <a:xfrm>
            <a:off x="3884760" y="8685360"/>
            <a:ext cx="2971440" cy="456840"/>
          </a:xfrm>
          <a:prstGeom prst="rect">
            <a:avLst/>
          </a:prstGeom>
          <a:noFill/>
          <a:ln w="9360">
            <a:noFill/>
          </a:ln>
        </p:spPr>
        <p:txBody>
          <a:bodyPr anchor="b"/>
          <a:p>
            <a:pPr algn="r">
              <a:lnSpc>
                <a:spcPct val="100000"/>
              </a:lnSpc>
            </a:pPr>
            <a:fld id="{BBEB40CB-43BB-4096-9390-1AB0AC317298}" type="slidenum">
              <a:rPr lang="en-US" sz="1200" strike="noStrike">
                <a:latin typeface="Arial"/>
              </a:rPr>
              <a:t>&lt;number&gt;</a:t>
            </a:fld>
            <a:endParaRPr/>
          </a:p>
        </p:txBody>
      </p:sp>
      <p:sp>
        <p:nvSpPr>
          <p:cNvPr id="677"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8" name="TextShape 1"/>
          <p:cNvSpPr txBox="1"/>
          <p:nvPr/>
        </p:nvSpPr>
        <p:spPr>
          <a:xfrm>
            <a:off x="3884760" y="8685360"/>
            <a:ext cx="2971440" cy="456840"/>
          </a:xfrm>
          <a:prstGeom prst="rect">
            <a:avLst/>
          </a:prstGeom>
          <a:noFill/>
          <a:ln w="9360">
            <a:noFill/>
          </a:ln>
        </p:spPr>
        <p:txBody>
          <a:bodyPr anchor="b"/>
          <a:p>
            <a:pPr algn="r">
              <a:lnSpc>
                <a:spcPct val="100000"/>
              </a:lnSpc>
            </a:pPr>
            <a:fld id="{8CE6CB4E-AC1D-4EE6-B4B1-E5C58E823200}" type="slidenum">
              <a:rPr lang="en-US" sz="1200" strike="noStrike">
                <a:latin typeface="Arial"/>
              </a:rPr>
              <a:t>&lt;number&gt;</a:t>
            </a:fld>
            <a:endParaRPr/>
          </a:p>
        </p:txBody>
      </p:sp>
      <p:sp>
        <p:nvSpPr>
          <p:cNvPr id="679"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0" name="TextShape 1"/>
          <p:cNvSpPr txBox="1"/>
          <p:nvPr/>
        </p:nvSpPr>
        <p:spPr>
          <a:xfrm>
            <a:off x="3884760" y="8685360"/>
            <a:ext cx="2971440" cy="456840"/>
          </a:xfrm>
          <a:prstGeom prst="rect">
            <a:avLst/>
          </a:prstGeom>
          <a:noFill/>
          <a:ln w="9360">
            <a:noFill/>
          </a:ln>
        </p:spPr>
        <p:txBody>
          <a:bodyPr anchor="b"/>
          <a:p>
            <a:pPr algn="r">
              <a:lnSpc>
                <a:spcPct val="100000"/>
              </a:lnSpc>
            </a:pPr>
            <a:fld id="{FE841216-A341-4ACD-84D1-AE6B79CBCE3F}" type="slidenum">
              <a:rPr lang="en-US" sz="1200" strike="noStrike">
                <a:latin typeface="Arial"/>
              </a:rPr>
              <a:t>&lt;number&gt;</a:t>
            </a:fld>
            <a:endParaRPr/>
          </a:p>
        </p:txBody>
      </p:sp>
      <p:sp>
        <p:nvSpPr>
          <p:cNvPr id="681"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2" name="TextShape 1"/>
          <p:cNvSpPr txBox="1"/>
          <p:nvPr/>
        </p:nvSpPr>
        <p:spPr>
          <a:xfrm>
            <a:off x="3884760" y="8685360"/>
            <a:ext cx="2971440" cy="456840"/>
          </a:xfrm>
          <a:prstGeom prst="rect">
            <a:avLst/>
          </a:prstGeom>
          <a:noFill/>
          <a:ln w="9360">
            <a:noFill/>
          </a:ln>
        </p:spPr>
        <p:txBody>
          <a:bodyPr anchor="b"/>
          <a:p>
            <a:pPr algn="r">
              <a:lnSpc>
                <a:spcPct val="100000"/>
              </a:lnSpc>
            </a:pPr>
            <a:fld id="{80DA45CA-3884-4561-8134-6F22270B72BC}" type="slidenum">
              <a:rPr lang="en-US" sz="1200" strike="noStrike">
                <a:latin typeface="Arial"/>
              </a:rPr>
              <a:t>&lt;number&gt;</a:t>
            </a:fld>
            <a:endParaRPr/>
          </a:p>
        </p:txBody>
      </p:sp>
      <p:sp>
        <p:nvSpPr>
          <p:cNvPr id="683"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4" name="TextShape 1"/>
          <p:cNvSpPr txBox="1"/>
          <p:nvPr/>
        </p:nvSpPr>
        <p:spPr>
          <a:xfrm>
            <a:off x="3884760" y="8685360"/>
            <a:ext cx="2971440" cy="456840"/>
          </a:xfrm>
          <a:prstGeom prst="rect">
            <a:avLst/>
          </a:prstGeom>
          <a:noFill/>
          <a:ln w="9360">
            <a:noFill/>
          </a:ln>
        </p:spPr>
        <p:txBody>
          <a:bodyPr anchor="b"/>
          <a:p>
            <a:pPr algn="r">
              <a:lnSpc>
                <a:spcPct val="100000"/>
              </a:lnSpc>
            </a:pPr>
            <a:fld id="{8E03ECC7-36E3-4736-9574-47940A57E086}" type="slidenum">
              <a:rPr lang="en-US" sz="1200" strike="noStrike">
                <a:latin typeface="Arial"/>
              </a:rPr>
              <a:t>&lt;number&gt;</a:t>
            </a:fld>
            <a:endParaRPr/>
          </a:p>
        </p:txBody>
      </p:sp>
      <p:sp>
        <p:nvSpPr>
          <p:cNvPr id="685"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6" name="TextShape 1"/>
          <p:cNvSpPr txBox="1"/>
          <p:nvPr/>
        </p:nvSpPr>
        <p:spPr>
          <a:xfrm>
            <a:off x="3884760" y="8685360"/>
            <a:ext cx="2971440" cy="456840"/>
          </a:xfrm>
          <a:prstGeom prst="rect">
            <a:avLst/>
          </a:prstGeom>
          <a:noFill/>
          <a:ln w="9360">
            <a:noFill/>
          </a:ln>
        </p:spPr>
        <p:txBody>
          <a:bodyPr anchor="b"/>
          <a:p>
            <a:pPr algn="r">
              <a:lnSpc>
                <a:spcPct val="100000"/>
              </a:lnSpc>
            </a:pPr>
            <a:fld id="{CE9360C1-6BCE-4743-BFD1-CFDD0806B113}" type="slidenum">
              <a:rPr lang="en-US" sz="1200" strike="noStrike">
                <a:latin typeface="Arial"/>
              </a:rPr>
              <a:t>&lt;number&gt;</a:t>
            </a:fld>
            <a:endParaRPr/>
          </a:p>
        </p:txBody>
      </p:sp>
      <p:sp>
        <p:nvSpPr>
          <p:cNvPr id="687"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4" name="TextShape 1"/>
          <p:cNvSpPr txBox="1"/>
          <p:nvPr/>
        </p:nvSpPr>
        <p:spPr>
          <a:xfrm>
            <a:off x="3884760" y="8685360"/>
            <a:ext cx="2971440" cy="456840"/>
          </a:xfrm>
          <a:prstGeom prst="rect">
            <a:avLst/>
          </a:prstGeom>
          <a:noFill/>
          <a:ln w="9360">
            <a:noFill/>
          </a:ln>
        </p:spPr>
        <p:txBody>
          <a:bodyPr anchor="b"/>
          <a:p>
            <a:pPr algn="r">
              <a:lnSpc>
                <a:spcPct val="100000"/>
              </a:lnSpc>
            </a:pPr>
            <a:fld id="{D222412A-F806-4DD2-81CD-398E4F946D7F}" type="slidenum">
              <a:rPr lang="en-US" sz="1200" strike="noStrike">
                <a:latin typeface="Arial"/>
              </a:rPr>
              <a:t>&lt;number&gt;</a:t>
            </a:fld>
            <a:endParaRPr/>
          </a:p>
        </p:txBody>
      </p:sp>
      <p:sp>
        <p:nvSpPr>
          <p:cNvPr id="635"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8" name="TextShape 1"/>
          <p:cNvSpPr txBox="1"/>
          <p:nvPr/>
        </p:nvSpPr>
        <p:spPr>
          <a:xfrm>
            <a:off x="3884760" y="8685360"/>
            <a:ext cx="2971440" cy="456840"/>
          </a:xfrm>
          <a:prstGeom prst="rect">
            <a:avLst/>
          </a:prstGeom>
          <a:noFill/>
          <a:ln w="9360">
            <a:noFill/>
          </a:ln>
        </p:spPr>
        <p:txBody>
          <a:bodyPr anchor="b"/>
          <a:p>
            <a:pPr algn="r">
              <a:lnSpc>
                <a:spcPct val="100000"/>
              </a:lnSpc>
            </a:pPr>
            <a:fld id="{B7A81C0A-3F02-4314-81EA-1F605D825975}" type="slidenum">
              <a:rPr lang="en-US" sz="1200" strike="noStrike">
                <a:latin typeface="Arial"/>
              </a:rPr>
              <a:t>&lt;number&gt;</a:t>
            </a:fld>
            <a:endParaRPr/>
          </a:p>
        </p:txBody>
      </p:sp>
      <p:sp>
        <p:nvSpPr>
          <p:cNvPr id="689"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0" name="TextShape 1"/>
          <p:cNvSpPr txBox="1"/>
          <p:nvPr/>
        </p:nvSpPr>
        <p:spPr>
          <a:xfrm>
            <a:off x="3884760" y="8685360"/>
            <a:ext cx="2971440" cy="456840"/>
          </a:xfrm>
          <a:prstGeom prst="rect">
            <a:avLst/>
          </a:prstGeom>
          <a:noFill/>
          <a:ln w="9360">
            <a:noFill/>
          </a:ln>
        </p:spPr>
        <p:txBody>
          <a:bodyPr anchor="b"/>
          <a:p>
            <a:pPr algn="r">
              <a:lnSpc>
                <a:spcPct val="100000"/>
              </a:lnSpc>
            </a:pPr>
            <a:fld id="{6DBA5344-E195-48B1-B3AA-8A64BCE9FC60}" type="slidenum">
              <a:rPr lang="en-US" sz="1200" strike="noStrike">
                <a:latin typeface="Arial"/>
              </a:rPr>
              <a:t>&lt;number&gt;</a:t>
            </a:fld>
            <a:endParaRPr/>
          </a:p>
        </p:txBody>
      </p:sp>
      <p:sp>
        <p:nvSpPr>
          <p:cNvPr id="691"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2" name="TextShape 1"/>
          <p:cNvSpPr txBox="1"/>
          <p:nvPr/>
        </p:nvSpPr>
        <p:spPr>
          <a:xfrm>
            <a:off x="3884760" y="8685360"/>
            <a:ext cx="2971440" cy="456840"/>
          </a:xfrm>
          <a:prstGeom prst="rect">
            <a:avLst/>
          </a:prstGeom>
          <a:noFill/>
          <a:ln w="9360">
            <a:noFill/>
          </a:ln>
        </p:spPr>
        <p:txBody>
          <a:bodyPr anchor="b"/>
          <a:p>
            <a:pPr algn="r">
              <a:lnSpc>
                <a:spcPct val="100000"/>
              </a:lnSpc>
            </a:pPr>
            <a:fld id="{5584C17C-2C67-409D-AB47-8DC3122617C7}" type="slidenum">
              <a:rPr lang="en-US" sz="1200" strike="noStrike">
                <a:latin typeface="Arial"/>
              </a:rPr>
              <a:t>&lt;number&gt;</a:t>
            </a:fld>
            <a:endParaRPr/>
          </a:p>
        </p:txBody>
      </p:sp>
      <p:sp>
        <p:nvSpPr>
          <p:cNvPr id="693"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4" name="TextShape 1"/>
          <p:cNvSpPr txBox="1"/>
          <p:nvPr/>
        </p:nvSpPr>
        <p:spPr>
          <a:xfrm>
            <a:off x="3884760" y="8685360"/>
            <a:ext cx="2971440" cy="456840"/>
          </a:xfrm>
          <a:prstGeom prst="rect">
            <a:avLst/>
          </a:prstGeom>
          <a:noFill/>
          <a:ln w="9360">
            <a:noFill/>
          </a:ln>
        </p:spPr>
        <p:txBody>
          <a:bodyPr anchor="b"/>
          <a:p>
            <a:pPr algn="r">
              <a:lnSpc>
                <a:spcPct val="100000"/>
              </a:lnSpc>
            </a:pPr>
            <a:fld id="{7C6BE8DA-949C-4A39-9649-961B64CACF9B}" type="slidenum">
              <a:rPr lang="en-US" sz="1200" strike="noStrike">
                <a:latin typeface="Arial"/>
              </a:rPr>
              <a:t>&lt;number&gt;</a:t>
            </a:fld>
            <a:endParaRPr/>
          </a:p>
        </p:txBody>
      </p:sp>
      <p:sp>
        <p:nvSpPr>
          <p:cNvPr id="695"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6" name="TextShape 1"/>
          <p:cNvSpPr txBox="1"/>
          <p:nvPr/>
        </p:nvSpPr>
        <p:spPr>
          <a:xfrm>
            <a:off x="3884760" y="8685360"/>
            <a:ext cx="2971440" cy="456840"/>
          </a:xfrm>
          <a:prstGeom prst="rect">
            <a:avLst/>
          </a:prstGeom>
          <a:noFill/>
          <a:ln w="9360">
            <a:noFill/>
          </a:ln>
        </p:spPr>
        <p:txBody>
          <a:bodyPr anchor="b"/>
          <a:p>
            <a:pPr algn="r">
              <a:lnSpc>
                <a:spcPct val="100000"/>
              </a:lnSpc>
            </a:pPr>
            <a:fld id="{8298EF80-B065-45CF-AB98-A9B533E26F81}" type="slidenum">
              <a:rPr lang="en-US" sz="1200" strike="noStrike">
                <a:latin typeface="Arial"/>
              </a:rPr>
              <a:t>&lt;number&gt;</a:t>
            </a:fld>
            <a:endParaRPr/>
          </a:p>
        </p:txBody>
      </p:sp>
      <p:sp>
        <p:nvSpPr>
          <p:cNvPr id="697"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8" name="TextShape 1"/>
          <p:cNvSpPr txBox="1"/>
          <p:nvPr/>
        </p:nvSpPr>
        <p:spPr>
          <a:xfrm>
            <a:off x="3884760" y="8685360"/>
            <a:ext cx="2971440" cy="456840"/>
          </a:xfrm>
          <a:prstGeom prst="rect">
            <a:avLst/>
          </a:prstGeom>
          <a:noFill/>
          <a:ln w="9360">
            <a:noFill/>
          </a:ln>
        </p:spPr>
        <p:txBody>
          <a:bodyPr anchor="b"/>
          <a:p>
            <a:pPr algn="r">
              <a:lnSpc>
                <a:spcPct val="100000"/>
              </a:lnSpc>
            </a:pPr>
            <a:fld id="{52767176-B834-4B32-AD03-DC519CF5740F}" type="slidenum">
              <a:rPr lang="en-US" sz="1200" strike="noStrike">
                <a:latin typeface="Arial"/>
              </a:rPr>
              <a:t>&lt;number&gt;</a:t>
            </a:fld>
            <a:endParaRPr/>
          </a:p>
        </p:txBody>
      </p:sp>
      <p:sp>
        <p:nvSpPr>
          <p:cNvPr id="699"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0" name="TextShape 1"/>
          <p:cNvSpPr txBox="1"/>
          <p:nvPr/>
        </p:nvSpPr>
        <p:spPr>
          <a:xfrm>
            <a:off x="3884760" y="8685360"/>
            <a:ext cx="2971440" cy="456840"/>
          </a:xfrm>
          <a:prstGeom prst="rect">
            <a:avLst/>
          </a:prstGeom>
          <a:noFill/>
          <a:ln w="9360">
            <a:noFill/>
          </a:ln>
        </p:spPr>
        <p:txBody>
          <a:bodyPr anchor="b"/>
          <a:p>
            <a:pPr algn="r">
              <a:lnSpc>
                <a:spcPct val="100000"/>
              </a:lnSpc>
            </a:pPr>
            <a:fld id="{29348D02-7431-4D95-B735-2608396DE04A}" type="slidenum">
              <a:rPr lang="en-US" sz="1200" strike="noStrike">
                <a:latin typeface="Arial"/>
              </a:rPr>
              <a:t>&lt;number&gt;</a:t>
            </a:fld>
            <a:endParaRPr/>
          </a:p>
        </p:txBody>
      </p:sp>
      <p:sp>
        <p:nvSpPr>
          <p:cNvPr id="701"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2" name="TextShape 1"/>
          <p:cNvSpPr txBox="1"/>
          <p:nvPr/>
        </p:nvSpPr>
        <p:spPr>
          <a:xfrm>
            <a:off x="3884760" y="8685360"/>
            <a:ext cx="2971440" cy="456840"/>
          </a:xfrm>
          <a:prstGeom prst="rect">
            <a:avLst/>
          </a:prstGeom>
          <a:noFill/>
          <a:ln w="9360">
            <a:noFill/>
          </a:ln>
        </p:spPr>
        <p:txBody>
          <a:bodyPr anchor="b"/>
          <a:p>
            <a:pPr algn="r">
              <a:lnSpc>
                <a:spcPct val="100000"/>
              </a:lnSpc>
            </a:pPr>
            <a:fld id="{EE3DF0DC-E18E-43DE-B419-F0706BA785F0}" type="slidenum">
              <a:rPr lang="en-US" sz="1200" strike="noStrike">
                <a:latin typeface="Arial"/>
              </a:rPr>
              <a:t>&lt;number&gt;</a:t>
            </a:fld>
            <a:endParaRPr/>
          </a:p>
        </p:txBody>
      </p:sp>
      <p:sp>
        <p:nvSpPr>
          <p:cNvPr id="703"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4" name="TextShape 1"/>
          <p:cNvSpPr txBox="1"/>
          <p:nvPr/>
        </p:nvSpPr>
        <p:spPr>
          <a:xfrm>
            <a:off x="3884760" y="8685360"/>
            <a:ext cx="2971440" cy="456840"/>
          </a:xfrm>
          <a:prstGeom prst="rect">
            <a:avLst/>
          </a:prstGeom>
          <a:noFill/>
          <a:ln w="9360">
            <a:noFill/>
          </a:ln>
        </p:spPr>
        <p:txBody>
          <a:bodyPr anchor="b"/>
          <a:p>
            <a:pPr algn="r">
              <a:lnSpc>
                <a:spcPct val="100000"/>
              </a:lnSpc>
            </a:pPr>
            <a:fld id="{A576D260-BD0D-4F42-A06D-C28CB66092A7}" type="slidenum">
              <a:rPr lang="en-US" sz="1200" strike="noStrike">
                <a:latin typeface="Arial"/>
              </a:rPr>
              <a:t>&lt;number&gt;</a:t>
            </a:fld>
            <a:endParaRPr/>
          </a:p>
        </p:txBody>
      </p:sp>
      <p:sp>
        <p:nvSpPr>
          <p:cNvPr id="705"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6" name="TextShape 1"/>
          <p:cNvSpPr txBox="1"/>
          <p:nvPr/>
        </p:nvSpPr>
        <p:spPr>
          <a:xfrm>
            <a:off x="3884760" y="8685360"/>
            <a:ext cx="2971440" cy="456840"/>
          </a:xfrm>
          <a:prstGeom prst="rect">
            <a:avLst/>
          </a:prstGeom>
          <a:noFill/>
          <a:ln w="9360">
            <a:noFill/>
          </a:ln>
        </p:spPr>
        <p:txBody>
          <a:bodyPr anchor="b"/>
          <a:p>
            <a:pPr algn="r">
              <a:lnSpc>
                <a:spcPct val="100000"/>
              </a:lnSpc>
            </a:pPr>
            <a:fld id="{B318540E-26C6-4E89-A2F1-50B5FAE58AF4}" type="slidenum">
              <a:rPr lang="en-US" sz="1200" strike="noStrike">
                <a:latin typeface="Arial"/>
              </a:rPr>
              <a:t>&lt;number&gt;</a:t>
            </a:fld>
            <a:endParaRPr/>
          </a:p>
        </p:txBody>
      </p:sp>
      <p:sp>
        <p:nvSpPr>
          <p:cNvPr id="707"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6" name="TextShape 1"/>
          <p:cNvSpPr txBox="1"/>
          <p:nvPr/>
        </p:nvSpPr>
        <p:spPr>
          <a:xfrm>
            <a:off x="3884760" y="8685360"/>
            <a:ext cx="2971440" cy="456840"/>
          </a:xfrm>
          <a:prstGeom prst="rect">
            <a:avLst/>
          </a:prstGeom>
          <a:noFill/>
          <a:ln w="9360">
            <a:noFill/>
          </a:ln>
        </p:spPr>
        <p:txBody>
          <a:bodyPr anchor="b"/>
          <a:p>
            <a:pPr algn="r">
              <a:lnSpc>
                <a:spcPct val="100000"/>
              </a:lnSpc>
            </a:pPr>
            <a:fld id="{37B066A6-A3E8-4203-9F8E-966463F5A714}" type="slidenum">
              <a:rPr lang="en-US" sz="1200" strike="noStrike">
                <a:latin typeface="Arial"/>
              </a:rPr>
              <a:t>&lt;number&gt;</a:t>
            </a:fld>
            <a:endParaRPr/>
          </a:p>
        </p:txBody>
      </p:sp>
      <p:sp>
        <p:nvSpPr>
          <p:cNvPr id="637"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8" name="TextShape 1"/>
          <p:cNvSpPr txBox="1"/>
          <p:nvPr/>
        </p:nvSpPr>
        <p:spPr>
          <a:xfrm>
            <a:off x="3884760" y="8685360"/>
            <a:ext cx="2971440" cy="456840"/>
          </a:xfrm>
          <a:prstGeom prst="rect">
            <a:avLst/>
          </a:prstGeom>
          <a:noFill/>
          <a:ln w="9360">
            <a:noFill/>
          </a:ln>
        </p:spPr>
        <p:txBody>
          <a:bodyPr anchor="b"/>
          <a:p>
            <a:pPr algn="r">
              <a:lnSpc>
                <a:spcPct val="100000"/>
              </a:lnSpc>
            </a:pPr>
            <a:fld id="{55DB8A0C-5CB0-4CEE-94C4-CD722102D701}" type="slidenum">
              <a:rPr lang="en-US" sz="1200" strike="noStrike">
                <a:latin typeface="Arial"/>
              </a:rPr>
              <a:t>&lt;number&gt;</a:t>
            </a:fld>
            <a:endParaRPr/>
          </a:p>
        </p:txBody>
      </p:sp>
      <p:sp>
        <p:nvSpPr>
          <p:cNvPr id="639"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0" name="TextShape 1"/>
          <p:cNvSpPr txBox="1"/>
          <p:nvPr/>
        </p:nvSpPr>
        <p:spPr>
          <a:xfrm>
            <a:off x="3884760" y="8685360"/>
            <a:ext cx="2971440" cy="456840"/>
          </a:xfrm>
          <a:prstGeom prst="rect">
            <a:avLst/>
          </a:prstGeom>
          <a:noFill/>
          <a:ln w="9360">
            <a:noFill/>
          </a:ln>
        </p:spPr>
        <p:txBody>
          <a:bodyPr anchor="b"/>
          <a:p>
            <a:pPr algn="r">
              <a:lnSpc>
                <a:spcPct val="100000"/>
              </a:lnSpc>
            </a:pPr>
            <a:fld id="{01F503FF-F2F1-438C-80F9-B57FB2FCFF9C}" type="slidenum">
              <a:rPr lang="en-US" sz="1200" strike="noStrike">
                <a:latin typeface="Arial"/>
              </a:rPr>
              <a:t>&lt;number&gt;</a:t>
            </a:fld>
            <a:endParaRPr/>
          </a:p>
        </p:txBody>
      </p:sp>
      <p:sp>
        <p:nvSpPr>
          <p:cNvPr id="641"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2" name="TextShape 1"/>
          <p:cNvSpPr txBox="1"/>
          <p:nvPr/>
        </p:nvSpPr>
        <p:spPr>
          <a:xfrm>
            <a:off x="3884760" y="8685360"/>
            <a:ext cx="2971440" cy="456840"/>
          </a:xfrm>
          <a:prstGeom prst="rect">
            <a:avLst/>
          </a:prstGeom>
          <a:noFill/>
          <a:ln w="9360">
            <a:noFill/>
          </a:ln>
        </p:spPr>
        <p:txBody>
          <a:bodyPr anchor="b"/>
          <a:p>
            <a:pPr algn="r">
              <a:lnSpc>
                <a:spcPct val="100000"/>
              </a:lnSpc>
            </a:pPr>
            <a:fld id="{1A427B02-CA0B-4137-8E50-BA248121B2D2}" type="slidenum">
              <a:rPr lang="en-US" sz="1200" strike="noStrike">
                <a:latin typeface="Arial"/>
              </a:rPr>
              <a:t>&lt;number&gt;</a:t>
            </a:fld>
            <a:endParaRPr/>
          </a:p>
        </p:txBody>
      </p:sp>
      <p:sp>
        <p:nvSpPr>
          <p:cNvPr id="643"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4" name="TextShape 1"/>
          <p:cNvSpPr txBox="1"/>
          <p:nvPr/>
        </p:nvSpPr>
        <p:spPr>
          <a:xfrm>
            <a:off x="3884760" y="8685360"/>
            <a:ext cx="2971440" cy="456840"/>
          </a:xfrm>
          <a:prstGeom prst="rect">
            <a:avLst/>
          </a:prstGeom>
          <a:noFill/>
          <a:ln w="9360">
            <a:noFill/>
          </a:ln>
        </p:spPr>
        <p:txBody>
          <a:bodyPr anchor="b"/>
          <a:p>
            <a:pPr algn="r">
              <a:lnSpc>
                <a:spcPct val="100000"/>
              </a:lnSpc>
            </a:pPr>
            <a:fld id="{FB56FFB6-D891-4C67-9B06-644C1652063E}" type="slidenum">
              <a:rPr lang="en-US" sz="1200" strike="noStrike">
                <a:latin typeface="Arial"/>
              </a:rPr>
              <a:t>&lt;number&gt;</a:t>
            </a:fld>
            <a:endParaRPr/>
          </a:p>
        </p:txBody>
      </p:sp>
      <p:sp>
        <p:nvSpPr>
          <p:cNvPr id="645"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6" name="TextShape 1"/>
          <p:cNvSpPr txBox="1"/>
          <p:nvPr/>
        </p:nvSpPr>
        <p:spPr>
          <a:xfrm>
            <a:off x="3884760" y="8685360"/>
            <a:ext cx="2971440" cy="456840"/>
          </a:xfrm>
          <a:prstGeom prst="rect">
            <a:avLst/>
          </a:prstGeom>
          <a:noFill/>
          <a:ln w="9360">
            <a:noFill/>
          </a:ln>
        </p:spPr>
        <p:txBody>
          <a:bodyPr anchor="b"/>
          <a:p>
            <a:pPr algn="r">
              <a:lnSpc>
                <a:spcPct val="100000"/>
              </a:lnSpc>
            </a:pPr>
            <a:fld id="{B8080FE6-2461-4869-9985-5C785490D609}" type="slidenum">
              <a:rPr lang="en-US" sz="1200" strike="noStrike">
                <a:latin typeface="Arial"/>
              </a:rPr>
              <a:t>&lt;number&gt;</a:t>
            </a:fld>
            <a:endParaRPr/>
          </a:p>
        </p:txBody>
      </p:sp>
      <p:sp>
        <p:nvSpPr>
          <p:cNvPr id="647" name="PlaceHolder 2"/>
          <p:cNvSpPr>
            <a:spLocks noGrp="1"/>
          </p:cNvSpPr>
          <p:nvPr>
            <p:ph type="body"/>
          </p:nvPr>
        </p:nvSpPr>
        <p:spPr>
          <a:xfrm>
            <a:off x="685800" y="4343400"/>
            <a:ext cx="5486040" cy="4114440"/>
          </a:xfrm>
          <a:prstGeom prst="rect">
            <a:avLst/>
          </a:prstGeom>
        </p:spPr>
        <p:txBody>
          <a:bodyPr/>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33520" y="1371600"/>
            <a:ext cx="7851240" cy="1828440"/>
          </a:xfrm>
          <a:prstGeom prst="rect">
            <a:avLst/>
          </a:prstGeom>
        </p:spPr>
        <p:txBody>
          <a:bodyPr lIns="0" rIns="0" tIns="0" bIns="0" anchor="ctr"/>
          <a:p>
            <a:pPr algn="ctr"/>
            <a:endParaRPr/>
          </a:p>
        </p:txBody>
      </p:sp>
      <p:sp>
        <p:nvSpPr>
          <p:cNvPr id="32" name="PlaceHolder 2"/>
          <p:cNvSpPr>
            <a:spLocks noGrp="1"/>
          </p:cNvSpPr>
          <p:nvPr>
            <p:ph type="body"/>
          </p:nvPr>
        </p:nvSpPr>
        <p:spPr>
          <a:xfrm>
            <a:off x="533520" y="3228480"/>
            <a:ext cx="7854480" cy="835560"/>
          </a:xfrm>
          <a:prstGeom prst="rect">
            <a:avLst/>
          </a:prstGeom>
        </p:spPr>
        <p:txBody>
          <a:bodyPr lIns="0" rIns="0" tIns="0" bIns="0"/>
          <a:p>
            <a:endParaRPr/>
          </a:p>
        </p:txBody>
      </p:sp>
      <p:sp>
        <p:nvSpPr>
          <p:cNvPr id="33" name="PlaceHolder 3"/>
          <p:cNvSpPr>
            <a:spLocks noGrp="1"/>
          </p:cNvSpPr>
          <p:nvPr>
            <p:ph type="body"/>
          </p:nvPr>
        </p:nvSpPr>
        <p:spPr>
          <a:xfrm>
            <a:off x="533520" y="4143960"/>
            <a:ext cx="7854480" cy="8355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33520" y="1371600"/>
            <a:ext cx="7851240" cy="1828440"/>
          </a:xfrm>
          <a:prstGeom prst="rect">
            <a:avLst/>
          </a:prstGeom>
        </p:spPr>
        <p:txBody>
          <a:bodyPr lIns="0" rIns="0" tIns="0" bIns="0" anchor="ctr"/>
          <a:p>
            <a:pPr algn="ctr"/>
            <a:endParaRPr/>
          </a:p>
        </p:txBody>
      </p:sp>
      <p:sp>
        <p:nvSpPr>
          <p:cNvPr id="35" name="PlaceHolder 2"/>
          <p:cNvSpPr>
            <a:spLocks noGrp="1"/>
          </p:cNvSpPr>
          <p:nvPr>
            <p:ph type="body"/>
          </p:nvPr>
        </p:nvSpPr>
        <p:spPr>
          <a:xfrm>
            <a:off x="533520" y="3228480"/>
            <a:ext cx="3832920" cy="835560"/>
          </a:xfrm>
          <a:prstGeom prst="rect">
            <a:avLst/>
          </a:prstGeom>
        </p:spPr>
        <p:txBody>
          <a:bodyPr lIns="0" rIns="0" tIns="0" bIns="0"/>
          <a:p>
            <a:endParaRPr/>
          </a:p>
        </p:txBody>
      </p:sp>
      <p:sp>
        <p:nvSpPr>
          <p:cNvPr id="36" name="PlaceHolder 3"/>
          <p:cNvSpPr>
            <a:spLocks noGrp="1"/>
          </p:cNvSpPr>
          <p:nvPr>
            <p:ph type="body"/>
          </p:nvPr>
        </p:nvSpPr>
        <p:spPr>
          <a:xfrm>
            <a:off x="4558320" y="3228480"/>
            <a:ext cx="3832920" cy="835560"/>
          </a:xfrm>
          <a:prstGeom prst="rect">
            <a:avLst/>
          </a:prstGeom>
        </p:spPr>
        <p:txBody>
          <a:bodyPr lIns="0" rIns="0" tIns="0" bIns="0"/>
          <a:p>
            <a:endParaRPr/>
          </a:p>
        </p:txBody>
      </p:sp>
      <p:sp>
        <p:nvSpPr>
          <p:cNvPr id="37" name="PlaceHolder 4"/>
          <p:cNvSpPr>
            <a:spLocks noGrp="1"/>
          </p:cNvSpPr>
          <p:nvPr>
            <p:ph type="body"/>
          </p:nvPr>
        </p:nvSpPr>
        <p:spPr>
          <a:xfrm>
            <a:off x="4558320" y="4143960"/>
            <a:ext cx="3832920" cy="835560"/>
          </a:xfrm>
          <a:prstGeom prst="rect">
            <a:avLst/>
          </a:prstGeom>
        </p:spPr>
        <p:txBody>
          <a:bodyPr lIns="0" rIns="0" tIns="0" bIns="0"/>
          <a:p>
            <a:endParaRPr/>
          </a:p>
        </p:txBody>
      </p:sp>
      <p:sp>
        <p:nvSpPr>
          <p:cNvPr id="38" name="PlaceHolder 5"/>
          <p:cNvSpPr>
            <a:spLocks noGrp="1"/>
          </p:cNvSpPr>
          <p:nvPr>
            <p:ph type="body"/>
          </p:nvPr>
        </p:nvSpPr>
        <p:spPr>
          <a:xfrm>
            <a:off x="533520" y="4143960"/>
            <a:ext cx="3832920" cy="8355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33520" y="1371600"/>
            <a:ext cx="7851240" cy="1828440"/>
          </a:xfrm>
          <a:prstGeom prst="rect">
            <a:avLst/>
          </a:prstGeom>
        </p:spPr>
        <p:txBody>
          <a:bodyPr lIns="0" rIns="0" tIns="0" bIns="0" anchor="ctr"/>
          <a:p>
            <a:pPr algn="ctr"/>
            <a:endParaRPr/>
          </a:p>
        </p:txBody>
      </p:sp>
      <p:sp>
        <p:nvSpPr>
          <p:cNvPr id="40" name="PlaceHolder 2"/>
          <p:cNvSpPr>
            <a:spLocks noGrp="1"/>
          </p:cNvSpPr>
          <p:nvPr>
            <p:ph type="body"/>
          </p:nvPr>
        </p:nvSpPr>
        <p:spPr>
          <a:xfrm>
            <a:off x="533520" y="3228480"/>
            <a:ext cx="7854480" cy="1752120"/>
          </a:xfrm>
          <a:prstGeom prst="rect">
            <a:avLst/>
          </a:prstGeom>
        </p:spPr>
        <p:txBody>
          <a:bodyPr lIns="0" rIns="0" tIns="0" bIns="0"/>
          <a:p>
            <a:endParaRPr/>
          </a:p>
        </p:txBody>
      </p:sp>
      <p:sp>
        <p:nvSpPr>
          <p:cNvPr id="41" name="PlaceHolder 3"/>
          <p:cNvSpPr>
            <a:spLocks noGrp="1"/>
          </p:cNvSpPr>
          <p:nvPr>
            <p:ph type="body"/>
          </p:nvPr>
        </p:nvSpPr>
        <p:spPr>
          <a:xfrm>
            <a:off x="533520" y="3228480"/>
            <a:ext cx="7854480" cy="1752120"/>
          </a:xfrm>
          <a:prstGeom prst="rect">
            <a:avLst/>
          </a:prstGeom>
        </p:spPr>
        <p:txBody>
          <a:bodyPr lIns="0" rIns="0" tIns="0" bIns="0"/>
          <a:p>
            <a:endParaRPr/>
          </a:p>
        </p:txBody>
      </p:sp>
      <p:pic>
        <p:nvPicPr>
          <p:cNvPr id="42" name="" descr=""/>
          <p:cNvPicPr/>
          <p:nvPr/>
        </p:nvPicPr>
        <p:blipFill>
          <a:blip r:embed="rId2"/>
          <a:stretch/>
        </p:blipFill>
        <p:spPr>
          <a:xfrm>
            <a:off x="3362760" y="3228120"/>
            <a:ext cx="2196000" cy="1752120"/>
          </a:xfrm>
          <a:prstGeom prst="rect">
            <a:avLst/>
          </a:prstGeom>
          <a:ln>
            <a:noFill/>
          </a:ln>
        </p:spPr>
      </p:pic>
      <p:pic>
        <p:nvPicPr>
          <p:cNvPr id="43" name="" descr=""/>
          <p:cNvPicPr/>
          <p:nvPr/>
        </p:nvPicPr>
        <p:blipFill>
          <a:blip r:embed="rId3"/>
          <a:stretch/>
        </p:blipFill>
        <p:spPr>
          <a:xfrm>
            <a:off x="3362760" y="3228120"/>
            <a:ext cx="2196000" cy="175212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33520" y="1371600"/>
            <a:ext cx="7851240" cy="1828440"/>
          </a:xfrm>
          <a:prstGeom prst="rect">
            <a:avLst/>
          </a:prstGeom>
        </p:spPr>
        <p:txBody>
          <a:bodyPr lIns="0" rIns="0" tIns="0" bIns="0" anchor="ctr"/>
          <a:p>
            <a:pPr algn="ctr"/>
            <a:endParaRPr/>
          </a:p>
        </p:txBody>
      </p:sp>
      <p:sp>
        <p:nvSpPr>
          <p:cNvPr id="11" name="PlaceHolder 2"/>
          <p:cNvSpPr>
            <a:spLocks noGrp="1"/>
          </p:cNvSpPr>
          <p:nvPr>
            <p:ph type="subTitle"/>
          </p:nvPr>
        </p:nvSpPr>
        <p:spPr>
          <a:xfrm>
            <a:off x="533520" y="3228480"/>
            <a:ext cx="7854480" cy="175212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33520" y="1371600"/>
            <a:ext cx="7851240" cy="1828440"/>
          </a:xfrm>
          <a:prstGeom prst="rect">
            <a:avLst/>
          </a:prstGeom>
        </p:spPr>
        <p:txBody>
          <a:bodyPr lIns="0" rIns="0" tIns="0" bIns="0" anchor="ctr"/>
          <a:p>
            <a:pPr algn="ctr"/>
            <a:endParaRPr/>
          </a:p>
        </p:txBody>
      </p:sp>
      <p:sp>
        <p:nvSpPr>
          <p:cNvPr id="13" name="PlaceHolder 2"/>
          <p:cNvSpPr>
            <a:spLocks noGrp="1"/>
          </p:cNvSpPr>
          <p:nvPr>
            <p:ph type="body"/>
          </p:nvPr>
        </p:nvSpPr>
        <p:spPr>
          <a:xfrm>
            <a:off x="533520" y="3228480"/>
            <a:ext cx="7854480" cy="175212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33520" y="1371600"/>
            <a:ext cx="7851240" cy="1828440"/>
          </a:xfrm>
          <a:prstGeom prst="rect">
            <a:avLst/>
          </a:prstGeom>
        </p:spPr>
        <p:txBody>
          <a:bodyPr lIns="0" rIns="0" tIns="0" bIns="0" anchor="ctr"/>
          <a:p>
            <a:pPr algn="ctr"/>
            <a:endParaRPr/>
          </a:p>
        </p:txBody>
      </p:sp>
      <p:sp>
        <p:nvSpPr>
          <p:cNvPr id="15" name="PlaceHolder 2"/>
          <p:cNvSpPr>
            <a:spLocks noGrp="1"/>
          </p:cNvSpPr>
          <p:nvPr>
            <p:ph type="body"/>
          </p:nvPr>
        </p:nvSpPr>
        <p:spPr>
          <a:xfrm>
            <a:off x="533520" y="3228480"/>
            <a:ext cx="3832920" cy="1752120"/>
          </a:xfrm>
          <a:prstGeom prst="rect">
            <a:avLst/>
          </a:prstGeom>
        </p:spPr>
        <p:txBody>
          <a:bodyPr lIns="0" rIns="0" tIns="0" bIns="0"/>
          <a:p>
            <a:endParaRPr/>
          </a:p>
        </p:txBody>
      </p:sp>
      <p:sp>
        <p:nvSpPr>
          <p:cNvPr id="16" name="PlaceHolder 3"/>
          <p:cNvSpPr>
            <a:spLocks noGrp="1"/>
          </p:cNvSpPr>
          <p:nvPr>
            <p:ph type="body"/>
          </p:nvPr>
        </p:nvSpPr>
        <p:spPr>
          <a:xfrm>
            <a:off x="4558320" y="3228480"/>
            <a:ext cx="3832920" cy="175212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33520" y="1371600"/>
            <a:ext cx="7851240" cy="182844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33520" y="1371600"/>
            <a:ext cx="7851240" cy="84769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33520" y="1371600"/>
            <a:ext cx="7851240" cy="1828440"/>
          </a:xfrm>
          <a:prstGeom prst="rect">
            <a:avLst/>
          </a:prstGeom>
        </p:spPr>
        <p:txBody>
          <a:bodyPr lIns="0" rIns="0" tIns="0" bIns="0" anchor="ctr"/>
          <a:p>
            <a:pPr algn="ctr"/>
            <a:endParaRPr/>
          </a:p>
        </p:txBody>
      </p:sp>
      <p:sp>
        <p:nvSpPr>
          <p:cNvPr id="20" name="PlaceHolder 2"/>
          <p:cNvSpPr>
            <a:spLocks noGrp="1"/>
          </p:cNvSpPr>
          <p:nvPr>
            <p:ph type="body"/>
          </p:nvPr>
        </p:nvSpPr>
        <p:spPr>
          <a:xfrm>
            <a:off x="533520" y="3228480"/>
            <a:ext cx="3832920" cy="835560"/>
          </a:xfrm>
          <a:prstGeom prst="rect">
            <a:avLst/>
          </a:prstGeom>
        </p:spPr>
        <p:txBody>
          <a:bodyPr lIns="0" rIns="0" tIns="0" bIns="0"/>
          <a:p>
            <a:endParaRPr/>
          </a:p>
        </p:txBody>
      </p:sp>
      <p:sp>
        <p:nvSpPr>
          <p:cNvPr id="21" name="PlaceHolder 3"/>
          <p:cNvSpPr>
            <a:spLocks noGrp="1"/>
          </p:cNvSpPr>
          <p:nvPr>
            <p:ph type="body"/>
          </p:nvPr>
        </p:nvSpPr>
        <p:spPr>
          <a:xfrm>
            <a:off x="533520" y="4143960"/>
            <a:ext cx="3832920" cy="835560"/>
          </a:xfrm>
          <a:prstGeom prst="rect">
            <a:avLst/>
          </a:prstGeom>
        </p:spPr>
        <p:txBody>
          <a:bodyPr lIns="0" rIns="0" tIns="0" bIns="0"/>
          <a:p>
            <a:endParaRPr/>
          </a:p>
        </p:txBody>
      </p:sp>
      <p:sp>
        <p:nvSpPr>
          <p:cNvPr id="22" name="PlaceHolder 4"/>
          <p:cNvSpPr>
            <a:spLocks noGrp="1"/>
          </p:cNvSpPr>
          <p:nvPr>
            <p:ph type="body"/>
          </p:nvPr>
        </p:nvSpPr>
        <p:spPr>
          <a:xfrm>
            <a:off x="4558320" y="3228480"/>
            <a:ext cx="3832920" cy="175212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33520" y="1371600"/>
            <a:ext cx="7851240" cy="1828440"/>
          </a:xfrm>
          <a:prstGeom prst="rect">
            <a:avLst/>
          </a:prstGeom>
        </p:spPr>
        <p:txBody>
          <a:bodyPr lIns="0" rIns="0" tIns="0" bIns="0" anchor="ctr"/>
          <a:p>
            <a:pPr algn="ctr"/>
            <a:endParaRPr/>
          </a:p>
        </p:txBody>
      </p:sp>
      <p:sp>
        <p:nvSpPr>
          <p:cNvPr id="24" name="PlaceHolder 2"/>
          <p:cNvSpPr>
            <a:spLocks noGrp="1"/>
          </p:cNvSpPr>
          <p:nvPr>
            <p:ph type="body"/>
          </p:nvPr>
        </p:nvSpPr>
        <p:spPr>
          <a:xfrm>
            <a:off x="533520" y="3228480"/>
            <a:ext cx="3832920" cy="1752120"/>
          </a:xfrm>
          <a:prstGeom prst="rect">
            <a:avLst/>
          </a:prstGeom>
        </p:spPr>
        <p:txBody>
          <a:bodyPr lIns="0" rIns="0" tIns="0" bIns="0"/>
          <a:p>
            <a:endParaRPr/>
          </a:p>
        </p:txBody>
      </p:sp>
      <p:sp>
        <p:nvSpPr>
          <p:cNvPr id="25" name="PlaceHolder 3"/>
          <p:cNvSpPr>
            <a:spLocks noGrp="1"/>
          </p:cNvSpPr>
          <p:nvPr>
            <p:ph type="body"/>
          </p:nvPr>
        </p:nvSpPr>
        <p:spPr>
          <a:xfrm>
            <a:off x="4558320" y="3228480"/>
            <a:ext cx="3832920" cy="835560"/>
          </a:xfrm>
          <a:prstGeom prst="rect">
            <a:avLst/>
          </a:prstGeom>
        </p:spPr>
        <p:txBody>
          <a:bodyPr lIns="0" rIns="0" tIns="0" bIns="0"/>
          <a:p>
            <a:endParaRPr/>
          </a:p>
        </p:txBody>
      </p:sp>
      <p:sp>
        <p:nvSpPr>
          <p:cNvPr id="26" name="PlaceHolder 4"/>
          <p:cNvSpPr>
            <a:spLocks noGrp="1"/>
          </p:cNvSpPr>
          <p:nvPr>
            <p:ph type="body"/>
          </p:nvPr>
        </p:nvSpPr>
        <p:spPr>
          <a:xfrm>
            <a:off x="4558320" y="4143960"/>
            <a:ext cx="3832920" cy="8355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33520" y="1371600"/>
            <a:ext cx="7851240" cy="1828440"/>
          </a:xfrm>
          <a:prstGeom prst="rect">
            <a:avLst/>
          </a:prstGeom>
        </p:spPr>
        <p:txBody>
          <a:bodyPr lIns="0" rIns="0" tIns="0" bIns="0" anchor="ctr"/>
          <a:p>
            <a:pPr algn="ctr"/>
            <a:endParaRPr/>
          </a:p>
        </p:txBody>
      </p:sp>
      <p:sp>
        <p:nvSpPr>
          <p:cNvPr id="28" name="PlaceHolder 2"/>
          <p:cNvSpPr>
            <a:spLocks noGrp="1"/>
          </p:cNvSpPr>
          <p:nvPr>
            <p:ph type="body"/>
          </p:nvPr>
        </p:nvSpPr>
        <p:spPr>
          <a:xfrm>
            <a:off x="533520" y="3228480"/>
            <a:ext cx="3832920" cy="835560"/>
          </a:xfrm>
          <a:prstGeom prst="rect">
            <a:avLst/>
          </a:prstGeom>
        </p:spPr>
        <p:txBody>
          <a:bodyPr lIns="0" rIns="0" tIns="0" bIns="0"/>
          <a:p>
            <a:endParaRPr/>
          </a:p>
        </p:txBody>
      </p:sp>
      <p:sp>
        <p:nvSpPr>
          <p:cNvPr id="29" name="PlaceHolder 3"/>
          <p:cNvSpPr>
            <a:spLocks noGrp="1"/>
          </p:cNvSpPr>
          <p:nvPr>
            <p:ph type="body"/>
          </p:nvPr>
        </p:nvSpPr>
        <p:spPr>
          <a:xfrm>
            <a:off x="4558320" y="3228480"/>
            <a:ext cx="3832920" cy="835560"/>
          </a:xfrm>
          <a:prstGeom prst="rect">
            <a:avLst/>
          </a:prstGeom>
        </p:spPr>
        <p:txBody>
          <a:bodyPr lIns="0" rIns="0" tIns="0" bIns="0"/>
          <a:p>
            <a:endParaRPr/>
          </a:p>
        </p:txBody>
      </p:sp>
      <p:sp>
        <p:nvSpPr>
          <p:cNvPr id="30" name="PlaceHolder 4"/>
          <p:cNvSpPr>
            <a:spLocks noGrp="1"/>
          </p:cNvSpPr>
          <p:nvPr>
            <p:ph type="body"/>
          </p:nvPr>
        </p:nvSpPr>
        <p:spPr>
          <a:xfrm>
            <a:off x="533520" y="4143960"/>
            <a:ext cx="7854480" cy="8355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9360" y="-7200"/>
            <a:ext cx="9162720" cy="1041120"/>
          </a:xfrm>
          <a:custGeom>
            <a:avLst/>
            <a:gdLst/>
            <a:ahLst/>
            <a:rect l="0" t="0" r="r" b="b"/>
            <a:pathLst>
              <a:path w="5773" h="657">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fillRef idx="0"/>
          <a:effectRef idx="0"/>
          <a:fontRef idx="minor"/>
        </p:style>
      </p:sp>
      <p:sp>
        <p:nvSpPr>
          <p:cNvPr id="1" name="CustomShape 2"/>
          <p:cNvSpPr/>
          <p:nvPr/>
        </p:nvSpPr>
        <p:spPr>
          <a:xfrm>
            <a:off x="4381560" y="-7200"/>
            <a:ext cx="4762080" cy="637920"/>
          </a:xfrm>
          <a:custGeom>
            <a:avLst/>
            <a:gdLst/>
            <a:ahLst/>
            <a:rect l="0" t="0" r="r" b="b"/>
            <a:pathLst>
              <a:path w="3001" h="596">
                <a:moveTo>
                  <a:pt x="0" y="0"/>
                </a:moveTo>
                <a:cubicBezTo>
                  <a:pt x="174" y="102"/>
                  <a:pt x="1168" y="533"/>
                  <a:pt x="1668" y="564"/>
                </a:cubicBezTo>
                <a:cubicBezTo>
                  <a:pt x="2168" y="595"/>
                  <a:pt x="2778" y="279"/>
                  <a:pt x="3000" y="186"/>
                </a:cubicBezTo>
                <a:lnTo>
                  <a:pt x="3000" y="6"/>
                </a:lnTo>
                <a:lnTo>
                  <a:pt x="0" y="0"/>
                </a:lnTo>
              </a:path>
            </a:pathLst>
          </a:custGeom>
          <a:gradFill>
            <a:gsLst>
              <a:gs pos="0">
                <a:schemeClr val="accent3">
                  <a:shade val="50000"/>
                  <a:alpha val="30000"/>
                  <a:satMod val="130000"/>
                </a:schemeClr>
              </a:gs>
              <a:gs pos="80000">
                <a:schemeClr val="accent2">
                  <a:shade val="75000"/>
                  <a:alpha val="45000"/>
                  <a:satMod val="140000"/>
                </a:schemeClr>
              </a:gs>
            </a:gsLst>
            <a:lin ang="16200000"/>
          </a:gradFill>
          <a:ln w="9360">
            <a:noFill/>
          </a:ln>
        </p:spPr>
        <p:style>
          <a:lnRef idx="0"/>
          <a:fillRef idx="0"/>
          <a:effectRef idx="0"/>
          <a:fontRef idx="minor"/>
        </p:style>
      </p:sp>
      <p:sp>
        <p:nvSpPr>
          <p:cNvPr id="2" name="CustomShape 3"/>
          <p:cNvSpPr/>
          <p:nvPr/>
        </p:nvSpPr>
        <p:spPr>
          <a:xfrm rot="21435600">
            <a:off x="-18720" y="201960"/>
            <a:ext cx="9162720" cy="648720"/>
          </a:xfrm>
          <a:custGeom>
            <a:avLst/>
            <a:gdLst/>
            <a:ahLst/>
            <a:rect l="0" t="0" r="r" b="b"/>
            <a:pathLst>
              <a:path w="5773" h="1056">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fillRef idx="0"/>
          <a:effectRef idx="0"/>
          <a:fontRef idx="minor"/>
        </p:style>
      </p:sp>
      <p:sp>
        <p:nvSpPr>
          <p:cNvPr id="3" name="CustomShape 4"/>
          <p:cNvSpPr/>
          <p:nvPr/>
        </p:nvSpPr>
        <p:spPr>
          <a:xfrm rot="21435600">
            <a:off x="-14040" y="275400"/>
            <a:ext cx="9175320" cy="529920"/>
          </a:xfrm>
          <a:custGeom>
            <a:avLst/>
            <a:gdLst/>
            <a:ahLst/>
            <a:rect l="0" t="0" r="r" b="b"/>
            <a:pathLst>
              <a:path w="5767" h="855">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fillRef idx="0"/>
          <a:effectRef idx="0"/>
          <a:fontRef idx="minor"/>
        </p:style>
      </p:sp>
      <p:sp>
        <p:nvSpPr>
          <p:cNvPr id="4" name="PlaceHolder 5"/>
          <p:cNvSpPr>
            <a:spLocks noGrp="1"/>
          </p:cNvSpPr>
          <p:nvPr>
            <p:ph type="title"/>
          </p:nvPr>
        </p:nvSpPr>
        <p:spPr>
          <a:xfrm>
            <a:off x="533520" y="1371600"/>
            <a:ext cx="7851240" cy="1828440"/>
          </a:xfrm>
          <a:prstGeom prst="rect">
            <a:avLst/>
          </a:prstGeom>
        </p:spPr>
        <p:txBody>
          <a:bodyPr lIns="0" rIns="18360" tIns="0" bIns="0" anchor="b"/>
          <a:p>
            <a:pPr algn="r">
              <a:lnSpc>
                <a:spcPct val="100000"/>
              </a:lnSpc>
            </a:pPr>
            <a:r>
              <a:rPr b="1" lang="en-US" sz="5600" strike="noStrike">
                <a:solidFill>
                  <a:srgbClr val="50e0ea"/>
                </a:solidFill>
                <a:latin typeface="Calibri"/>
              </a:rPr>
              <a:t>Click to edit Master title style</a:t>
            </a:r>
            <a:endParaRPr/>
          </a:p>
        </p:txBody>
      </p:sp>
      <p:sp>
        <p:nvSpPr>
          <p:cNvPr id="5" name="PlaceHolder 6"/>
          <p:cNvSpPr>
            <a:spLocks noGrp="1"/>
          </p:cNvSpPr>
          <p:nvPr>
            <p:ph type="subTitle"/>
          </p:nvPr>
        </p:nvSpPr>
        <p:spPr>
          <a:xfrm>
            <a:off x="533520" y="3228480"/>
            <a:ext cx="7854480" cy="1752120"/>
          </a:xfrm>
          <a:prstGeom prst="rect">
            <a:avLst/>
          </a:prstGeom>
        </p:spPr>
        <p:txBody>
          <a:bodyPr lIns="0" rIns="18360" tIns="45000" bIns="45000"/>
          <a:p>
            <a:pPr algn="r">
              <a:lnSpc>
                <a:spcPct val="100000"/>
              </a:lnSpc>
            </a:pPr>
            <a:r>
              <a:rPr lang="en-US" sz="2600" strike="noStrike">
                <a:solidFill>
                  <a:srgbClr val="ffffff"/>
                </a:solidFill>
                <a:latin typeface="Constantia"/>
              </a:rPr>
              <a:t>Click to edit Master subtitle style</a:t>
            </a:r>
            <a:endParaRPr/>
          </a:p>
        </p:txBody>
      </p:sp>
      <p:sp>
        <p:nvSpPr>
          <p:cNvPr id="6" name="PlaceHolder 7"/>
          <p:cNvSpPr>
            <a:spLocks noGrp="1"/>
          </p:cNvSpPr>
          <p:nvPr>
            <p:ph type="dt"/>
          </p:nvPr>
        </p:nvSpPr>
        <p:spPr>
          <a:xfrm>
            <a:off x="457200" y="6356520"/>
            <a:ext cx="2133360" cy="364680"/>
          </a:xfrm>
          <a:prstGeom prst="rect">
            <a:avLst/>
          </a:prstGeom>
        </p:spPr>
        <p:txBody>
          <a:bodyPr lIns="0" rIns="0" tIns="0" bIns="0" anchor="b"/>
          <a:p>
            <a:pPr>
              <a:lnSpc>
                <a:spcPct val="100000"/>
              </a:lnSpc>
            </a:pPr>
            <a:r>
              <a:rPr lang="en-US" sz="1200" strike="noStrike">
                <a:solidFill>
                  <a:srgbClr val="d1eaed"/>
                </a:solidFill>
                <a:latin typeface="Tahoma"/>
              </a:rPr>
              <a:t>12:11:21 AM</a:t>
            </a:r>
            <a:endParaRPr/>
          </a:p>
        </p:txBody>
      </p:sp>
      <p:sp>
        <p:nvSpPr>
          <p:cNvPr id="7" name="PlaceHolder 8"/>
          <p:cNvSpPr>
            <a:spLocks noGrp="1"/>
          </p:cNvSpPr>
          <p:nvPr>
            <p:ph type="ftr"/>
          </p:nvPr>
        </p:nvSpPr>
        <p:spPr>
          <a:xfrm>
            <a:off x="2666880" y="6356520"/>
            <a:ext cx="3352320" cy="364680"/>
          </a:xfrm>
          <a:prstGeom prst="rect">
            <a:avLst/>
          </a:prstGeom>
        </p:spPr>
        <p:txBody>
          <a:bodyPr lIns="0" rIns="0" tIns="0" bIns="0" anchor="b"/>
          <a:p>
            <a:pPr>
              <a:lnSpc>
                <a:spcPct val="100000"/>
              </a:lnSpc>
            </a:pPr>
            <a:r>
              <a:rPr lang="en-US" sz="1200" strike="noStrike">
                <a:solidFill>
                  <a:srgbClr val="d1eaed"/>
                </a:solidFill>
                <a:latin typeface="Tahoma"/>
              </a:rPr>
              <a:t>Khoa CNTT</a:t>
            </a:r>
            <a:endParaRPr/>
          </a:p>
        </p:txBody>
      </p:sp>
      <p:sp>
        <p:nvSpPr>
          <p:cNvPr id="8" name="PlaceHolder 9"/>
          <p:cNvSpPr>
            <a:spLocks noGrp="1"/>
          </p:cNvSpPr>
          <p:nvPr>
            <p:ph type="sldNum"/>
          </p:nvPr>
        </p:nvSpPr>
        <p:spPr>
          <a:xfrm>
            <a:off x="7924680" y="6356520"/>
            <a:ext cx="761760" cy="364680"/>
          </a:xfrm>
          <a:prstGeom prst="rect">
            <a:avLst/>
          </a:prstGeom>
        </p:spPr>
        <p:txBody>
          <a:bodyPr lIns="0" rIns="0" tIns="0" bIns="0" anchor="b"/>
          <a:p>
            <a:pPr algn="r">
              <a:lnSpc>
                <a:spcPct val="100000"/>
              </a:lnSpc>
            </a:pPr>
            <a:fld id="{07C39FB0-B965-4A99-B1AD-E2416CDE936E}" type="slidenum">
              <a:rPr lang="en-US" sz="1200" strike="noStrike">
                <a:solidFill>
                  <a:srgbClr val="d1eaed"/>
                </a:solidFill>
                <a:latin typeface="Tahoma"/>
              </a:rPr>
              <a:t>&lt;number&gt;</a:t>
            </a:fld>
            <a:endParaRPr/>
          </a:p>
        </p:txBody>
      </p:sp>
      <p:sp>
        <p:nvSpPr>
          <p:cNvPr id="9" name="PlaceHolder 10"/>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2600">
                <a:latin typeface="Constantia"/>
              </a:rPr>
              <a:t>Click to edit the outline text format</a:t>
            </a:r>
            <a:endParaRPr/>
          </a:p>
          <a:p>
            <a:pPr lvl="1">
              <a:buSzPct val="75000"/>
              <a:buFont typeface="StarSymbol"/>
              <a:buChar char=""/>
            </a:pPr>
            <a:r>
              <a:rPr lang="en-US" sz="2100">
                <a:latin typeface="Constantia"/>
              </a:rPr>
              <a:t>Second Outline Level</a:t>
            </a:r>
            <a:endParaRPr/>
          </a:p>
          <a:p>
            <a:pPr lvl="2">
              <a:buSzPct val="45000"/>
              <a:buFont typeface="StarSymbol"/>
              <a:buChar char=""/>
            </a:pPr>
            <a:r>
              <a:rPr lang="en-US" sz="2000">
                <a:latin typeface="Constantia"/>
              </a:rPr>
              <a:t>Third Outline Level</a:t>
            </a:r>
            <a:endParaRPr/>
          </a:p>
          <a:p>
            <a:pPr lvl="3">
              <a:buSzPct val="75000"/>
              <a:buFont typeface="StarSymbol"/>
              <a:buChar char=""/>
            </a:pPr>
            <a:r>
              <a:rPr lang="en-US" sz="2000">
                <a:latin typeface="Constantia"/>
              </a:rPr>
              <a:t>Fourth Outline Level</a:t>
            </a:r>
            <a:endParaRPr/>
          </a:p>
          <a:p>
            <a:pPr lvl="4">
              <a:buSzPct val="45000"/>
              <a:buFont typeface="StarSymbol"/>
              <a:buChar char=""/>
            </a:pPr>
            <a:r>
              <a:rPr lang="en-US" sz="2000">
                <a:latin typeface="Constantia"/>
              </a:rPr>
              <a:t>Fifth Outline Level</a:t>
            </a:r>
            <a:endParaRPr/>
          </a:p>
          <a:p>
            <a:pPr lvl="5">
              <a:buSzPct val="45000"/>
              <a:buFont typeface="StarSymbol"/>
              <a:buChar char=""/>
            </a:pPr>
            <a:r>
              <a:rPr lang="en-US" sz="2000">
                <a:latin typeface="Constantia"/>
              </a:rPr>
              <a:t>Sixth Outline Level</a:t>
            </a:r>
            <a:endParaRPr/>
          </a:p>
          <a:p>
            <a:pPr lvl="6">
              <a:buSzPct val="45000"/>
              <a:buFont typeface="StarSymbol"/>
              <a:buChar char=""/>
            </a:pPr>
            <a:r>
              <a:rPr lang="en-US" sz="2000">
                <a:latin typeface="Constantia"/>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hyperlink" Target="file:///home/locvx/Dropbox/Database/Slide/C3_1.pptx#-1,19,Slide 19" TargetMode="External"/><Relationship Id="rId3" Type="http://schemas.openxmlformats.org/officeDocument/2006/relationships/slideLayout" Target="../slideLayouts/slideLayout2.xml"/><Relationship Id="rId4"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2.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2.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2.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2.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9" name="Picture 3" descr=""/>
          <p:cNvPicPr/>
          <p:nvPr/>
        </p:nvPicPr>
        <p:blipFill>
          <a:blip r:embed="rId1"/>
          <a:stretch/>
        </p:blipFill>
        <p:spPr>
          <a:xfrm>
            <a:off x="0" y="628560"/>
            <a:ext cx="9107640" cy="56880"/>
          </a:xfrm>
          <a:prstGeom prst="rect">
            <a:avLst/>
          </a:prstGeom>
          <a:ln>
            <a:noFill/>
          </a:ln>
        </p:spPr>
      </p:pic>
      <p:sp>
        <p:nvSpPr>
          <p:cNvPr id="50"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51"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52"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12:11:21 AM</a:t>
            </a:r>
            <a:endParaRPr/>
          </a:p>
        </p:txBody>
      </p:sp>
      <p:sp>
        <p:nvSpPr>
          <p:cNvPr id="53"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54"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8D8EEAA7-9CC4-4069-8DAE-B582761F4D63}" type="slidenum">
              <a:rPr lang="en-US" sz="1200" strike="noStrike">
                <a:solidFill>
                  <a:srgbClr val="d1eaed"/>
                </a:solidFill>
                <a:latin typeface="Tahoma"/>
              </a:rPr>
              <a:t>&lt;number&gt;</a:t>
            </a:fld>
            <a:endParaRPr/>
          </a:p>
        </p:txBody>
      </p:sp>
      <p:sp>
        <p:nvSpPr>
          <p:cNvPr id="55" name="CustomShape 6"/>
          <p:cNvSpPr/>
          <p:nvPr/>
        </p:nvSpPr>
        <p:spPr>
          <a:xfrm>
            <a:off x="380880" y="838080"/>
            <a:ext cx="6400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trike="noStrike">
                <a:solidFill>
                  <a:srgbClr val="ffffff"/>
                </a:solidFill>
                <a:latin typeface="Tahoma"/>
              </a:rPr>
              <a:t>4.3</a:t>
            </a:r>
            <a:r>
              <a:rPr lang="en-US" sz="2400" strike="noStrike">
                <a:solidFill>
                  <a:srgbClr val="ffffff"/>
                </a:solidFill>
                <a:latin typeface="Tahoma"/>
              </a:rPr>
              <a:t> – </a:t>
            </a:r>
            <a:r>
              <a:rPr b="1" lang="en-US" sz="2000" strike="noStrike">
                <a:solidFill>
                  <a:srgbClr val="ffffff"/>
                </a:solidFill>
                <a:latin typeface="Tahoma"/>
              </a:rPr>
              <a:t>Phụ thuộc hàm</a:t>
            </a:r>
            <a:endParaRPr/>
          </a:p>
        </p:txBody>
      </p:sp>
      <p:sp>
        <p:nvSpPr>
          <p:cNvPr id="56" name="CustomShape 7"/>
          <p:cNvSpPr/>
          <p:nvPr/>
        </p:nvSpPr>
        <p:spPr>
          <a:xfrm>
            <a:off x="533520" y="1523880"/>
            <a:ext cx="8000640" cy="715320"/>
          </a:xfrm>
          <a:prstGeom prst="rect">
            <a:avLst/>
          </a:prstGeom>
          <a:noFill/>
          <a:ln>
            <a:noFill/>
          </a:ln>
        </p:spPr>
        <p:style>
          <a:lnRef idx="0"/>
          <a:fillRef idx="0"/>
          <a:effectRef idx="0"/>
          <a:fontRef idx="minor"/>
        </p:style>
        <p:txBody>
          <a:bodyPr lIns="90000" rIns="90000" tIns="45000" bIns="45000"/>
          <a:p>
            <a:pPr>
              <a:lnSpc>
                <a:spcPct val="100000"/>
              </a:lnSpc>
            </a:pPr>
            <a:r>
              <a:rPr b="1" i="1" lang="en-US" strike="noStrike">
                <a:solidFill>
                  <a:srgbClr val="ffffff"/>
                </a:solidFill>
                <a:latin typeface="Tahoma"/>
              </a:rPr>
              <a:t>Định nghĩa:  </a:t>
            </a:r>
            <a:endParaRPr/>
          </a:p>
          <a:p>
            <a:pPr>
              <a:lnSpc>
                <a:spcPct val="100000"/>
              </a:lnSpc>
            </a:pPr>
            <a:r>
              <a:rPr lang="en-US" strike="noStrike">
                <a:solidFill>
                  <a:srgbClr val="ffffff"/>
                </a:solidFill>
                <a:latin typeface="Tahoma"/>
              </a:rPr>
              <a:t>Cho lược đồ quan hệ R;  X, Y là các tập thuộc tính trên R. </a:t>
            </a:r>
            <a:endParaRPr/>
          </a:p>
        </p:txBody>
      </p:sp>
      <p:sp>
        <p:nvSpPr>
          <p:cNvPr id="57" name="CustomShape 8"/>
          <p:cNvSpPr/>
          <p:nvPr/>
        </p:nvSpPr>
        <p:spPr>
          <a:xfrm>
            <a:off x="570960" y="4191120"/>
            <a:ext cx="7311960" cy="715320"/>
          </a:xfrm>
          <a:prstGeom prst="rect">
            <a:avLst/>
          </a:prstGeom>
          <a:noFill/>
          <a:ln>
            <a:noFill/>
          </a:ln>
        </p:spPr>
        <p:style>
          <a:lnRef idx="0"/>
          <a:fillRef idx="0"/>
          <a:effectRef idx="0"/>
          <a:fontRef idx="minor"/>
        </p:style>
        <p:txBody>
          <a:bodyPr wrap="none" lIns="90000" rIns="90000" tIns="45000" bIns="45000"/>
          <a:p>
            <a:pPr algn="ctr">
              <a:lnSpc>
                <a:spcPct val="100000"/>
              </a:lnSpc>
            </a:pPr>
            <a:r>
              <a:rPr i="1" lang="en-US" strike="noStrike">
                <a:solidFill>
                  <a:srgbClr val="ffffff"/>
                </a:solidFill>
                <a:latin typeface="Tahoma"/>
              </a:rPr>
              <a:t>Ta nói Y phụ thuộc hàm vào X hay X xác định hàm Y ; X gọi là vế trái, </a:t>
            </a:r>
            <a:endParaRPr/>
          </a:p>
          <a:p>
            <a:pPr>
              <a:lnSpc>
                <a:spcPct val="100000"/>
              </a:lnSpc>
            </a:pPr>
            <a:r>
              <a:rPr i="1" lang="en-US" strike="noStrike">
                <a:solidFill>
                  <a:srgbClr val="ffffff"/>
                </a:solidFill>
                <a:latin typeface="Tahoma"/>
              </a:rPr>
              <a:t>Y là vế phải của phụ thuộc hàm</a:t>
            </a:r>
            <a:endParaRPr/>
          </a:p>
        </p:txBody>
      </p:sp>
      <p:sp>
        <p:nvSpPr>
          <p:cNvPr id="58" name="CustomShape 9"/>
          <p:cNvSpPr/>
          <p:nvPr/>
        </p:nvSpPr>
        <p:spPr>
          <a:xfrm>
            <a:off x="609480" y="2514600"/>
            <a:ext cx="8000640" cy="1374120"/>
          </a:xfrm>
          <a:prstGeom prst="rect">
            <a:avLst/>
          </a:prstGeom>
          <a:noFill/>
          <a:ln>
            <a:noFill/>
          </a:ln>
        </p:spPr>
        <p:style>
          <a:lnRef idx="0"/>
          <a:fillRef idx="0"/>
          <a:effectRef idx="0"/>
          <a:fontRef idx="minor"/>
        </p:style>
        <p:txBody>
          <a:bodyPr lIns="90000" rIns="90000" tIns="45000" bIns="45000"/>
          <a:p>
            <a:pPr>
              <a:lnSpc>
                <a:spcPct val="100000"/>
              </a:lnSpc>
            </a:pPr>
            <a:r>
              <a:rPr b="1" lang="en-US" sz="1600" strike="noStrike">
                <a:solidFill>
                  <a:srgbClr val="ffffff"/>
                </a:solidFill>
                <a:latin typeface="Tahoma"/>
              </a:rPr>
              <a:t>Một phụ thuộc hàm giữa X và Y được kí hiệu X</a:t>
            </a:r>
            <a:r>
              <a:rPr b="1" lang="en-US" sz="1600" strike="noStrike">
                <a:solidFill>
                  <a:srgbClr val="ffffff"/>
                </a:solidFill>
                <a:latin typeface="Wingdings"/>
              </a:rPr>
              <a:t></a:t>
            </a:r>
            <a:r>
              <a:rPr b="1" lang="en-US" sz="1600" strike="noStrike">
                <a:solidFill>
                  <a:srgbClr val="ffffff"/>
                </a:solidFill>
                <a:latin typeface="Tahoma"/>
              </a:rPr>
              <a:t>Y là một ràng buộc:</a:t>
            </a:r>
            <a:endParaRPr/>
          </a:p>
          <a:p>
            <a:pPr>
              <a:lnSpc>
                <a:spcPct val="100000"/>
              </a:lnSpc>
            </a:pPr>
            <a:r>
              <a:rPr b="1" lang="en-US" sz="1600" strike="noStrike">
                <a:solidFill>
                  <a:srgbClr val="ffff00"/>
                </a:solidFill>
                <a:latin typeface="Tahoma"/>
              </a:rPr>
              <a:t>Với mỗi thể hiện r của lược đồ quan hệ R, với 2 bộ bất kỳ t1 và t2 trong r</a:t>
            </a:r>
            <a:endParaRPr/>
          </a:p>
          <a:p>
            <a:pPr>
              <a:lnSpc>
                <a:spcPct val="100000"/>
              </a:lnSpc>
            </a:pPr>
            <a:r>
              <a:rPr b="1" lang="en-US" sz="1600" strike="noStrike">
                <a:solidFill>
                  <a:srgbClr val="ffff00"/>
                </a:solidFill>
                <a:latin typeface="Tahoma"/>
              </a:rPr>
              <a:t>     </a:t>
            </a:r>
            <a:r>
              <a:rPr b="1" lang="en-US" sz="1600" strike="noStrike">
                <a:solidFill>
                  <a:srgbClr val="ffff00"/>
                </a:solidFill>
                <a:latin typeface="Tahoma"/>
              </a:rPr>
              <a:t>nếu có t1[X]= t2[X] thì t1[Y]=t2[Y]</a:t>
            </a:r>
            <a:endParaRPr/>
          </a:p>
          <a:p>
            <a:pPr>
              <a:lnSpc>
                <a:spcPct val="100000"/>
              </a:lnSpc>
            </a:pPr>
            <a:r>
              <a:rPr lang="en-US" strike="noStrike">
                <a:solidFill>
                  <a:srgbClr val="ffffff"/>
                </a:solidFill>
                <a:latin typeface="Tahoma"/>
              </a:rPr>
              <a:t>(</a:t>
            </a:r>
            <a:r>
              <a:rPr i="1" lang="en-US" strike="noStrike">
                <a:solidFill>
                  <a:srgbClr val="ffffff"/>
                </a:solidFill>
                <a:latin typeface="Tahoma"/>
              </a:rPr>
              <a:t>tức là 2 bộ bất kỳ bằng nhau trên X thì cũng bằng nhau trên Y)</a:t>
            </a:r>
            <a:endParaRPr/>
          </a:p>
        </p:txBody>
      </p:sp>
      <p:sp>
        <p:nvSpPr>
          <p:cNvPr id="59" name="CustomShape 10"/>
          <p:cNvSpPr/>
          <p:nvPr/>
        </p:nvSpPr>
        <p:spPr>
          <a:xfrm>
            <a:off x="457200" y="5257800"/>
            <a:ext cx="8000640" cy="639000"/>
          </a:xfrm>
          <a:prstGeom prst="rect">
            <a:avLst/>
          </a:prstGeom>
          <a:noFill/>
          <a:ln>
            <a:noFill/>
          </a:ln>
        </p:spPr>
        <p:style>
          <a:lnRef idx="0"/>
          <a:fillRef idx="0"/>
          <a:effectRef idx="0"/>
          <a:fontRef idx="minor"/>
        </p:style>
        <p:txBody>
          <a:bodyPr lIns="90000" rIns="90000" tIns="45000" bIns="45000"/>
          <a:p>
            <a:pPr>
              <a:lnSpc>
                <a:spcPct val="100000"/>
              </a:lnSpc>
            </a:pPr>
            <a:r>
              <a:rPr lang="en-US" strike="noStrike">
                <a:solidFill>
                  <a:srgbClr val="ffffff"/>
                </a:solidFill>
                <a:latin typeface="Tahoma"/>
              </a:rPr>
              <a:t>Phụ thuộc hàm là tính chất ngữ nghĩa trên các thuộc tính của lược đồ, được xác định khi thiết kế chứ không suy đoán trên một thể hiện của lược đồ.</a:t>
            </a:r>
            <a:endParaRPr/>
          </a:p>
        </p:txBody>
      </p:sp>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4" presetSubtype="16">
                                  <p:stCondLst>
                                    <p:cond delay="0"/>
                                  </p:stCondLst>
                                  <p:childTnLst>
                                    <p:set>
                                      <p:cBhvr>
                                        <p:cTn id="6" dur="1" fill="hold">
                                          <p:stCondLst>
                                            <p:cond delay="0"/>
                                          </p:stCondLst>
                                        </p:cTn>
                                        <p:tgtEl>
                                          <p:spTgt spid="58"/>
                                        </p:tgtEl>
                                        <p:attrNameLst>
                                          <p:attrName>style.visibility</p:attrName>
                                        </p:attrNameLst>
                                      </p:cBhvr>
                                      <p:to>
                                        <p:strVal val="visible"/>
                                      </p:to>
                                    </p:set>
                                    <p:animEffect filter="box(in)" transition="out">
                                      <p:cBhvr additive="repl">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4" presetSubtype="16">
                                  <p:stCondLst>
                                    <p:cond delay="0"/>
                                  </p:stCondLst>
                                  <p:childTnLst>
                                    <p:set>
                                      <p:cBhvr>
                                        <p:cTn id="11" dur="1" fill="hold">
                                          <p:stCondLst>
                                            <p:cond delay="0"/>
                                          </p:stCondLst>
                                        </p:cTn>
                                        <p:tgtEl>
                                          <p:spTgt spid="57"/>
                                        </p:tgtEl>
                                        <p:attrNameLst>
                                          <p:attrName>style.visibility</p:attrName>
                                        </p:attrNameLst>
                                      </p:cBhvr>
                                      <p:to>
                                        <p:strVal val="visible"/>
                                      </p:to>
                                    </p:set>
                                    <p:animEffect filter="box(in)" transition="out">
                                      <p:cBhvr additive="repl">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4" presetSubtype="16">
                                  <p:stCondLst>
                                    <p:cond delay="0"/>
                                  </p:stCondLst>
                                  <p:childTnLst>
                                    <p:set>
                                      <p:cBhvr>
                                        <p:cTn id="16" dur="1" fill="hold">
                                          <p:stCondLst>
                                            <p:cond delay="0"/>
                                          </p:stCondLst>
                                        </p:cTn>
                                        <p:tgtEl>
                                          <p:spTgt spid="59"/>
                                        </p:tgtEl>
                                        <p:attrNameLst>
                                          <p:attrName>style.visibility</p:attrName>
                                        </p:attrNameLst>
                                      </p:cBhvr>
                                      <p:to>
                                        <p:strVal val="visible"/>
                                      </p:to>
                                    </p:set>
                                    <p:animEffect filter="box(in)" transition="out">
                                      <p:cBhvr additive="repl">
                                        <p:cTn id="17" dur="500"/>
                                        <p:tgtEl>
                                          <p:spTgt spid="5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65" name="Picture 3" descr=""/>
          <p:cNvPicPr/>
          <p:nvPr/>
        </p:nvPicPr>
        <p:blipFill>
          <a:blip r:embed="rId1"/>
          <a:stretch/>
        </p:blipFill>
        <p:spPr>
          <a:xfrm>
            <a:off x="0" y="628560"/>
            <a:ext cx="9107640" cy="56880"/>
          </a:xfrm>
          <a:prstGeom prst="rect">
            <a:avLst/>
          </a:prstGeom>
          <a:ln>
            <a:noFill/>
          </a:ln>
        </p:spPr>
      </p:pic>
      <p:sp>
        <p:nvSpPr>
          <p:cNvPr id="166"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167"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168"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12:11:21 AM</a:t>
            </a:r>
            <a:endParaRPr/>
          </a:p>
        </p:txBody>
      </p:sp>
      <p:sp>
        <p:nvSpPr>
          <p:cNvPr id="169"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170"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B6840F8F-2EFB-4E3A-927D-19939906B17E}" type="slidenum">
              <a:rPr lang="en-US" sz="1200" strike="noStrike">
                <a:solidFill>
                  <a:srgbClr val="d1eaed"/>
                </a:solidFill>
                <a:latin typeface="Tahoma"/>
              </a:rPr>
              <a:t>&lt;number&gt;</a:t>
            </a:fld>
            <a:endParaRPr/>
          </a:p>
        </p:txBody>
      </p:sp>
      <p:sp>
        <p:nvSpPr>
          <p:cNvPr id="171" name="CustomShape 6"/>
          <p:cNvSpPr/>
          <p:nvPr/>
        </p:nvSpPr>
        <p:spPr>
          <a:xfrm>
            <a:off x="228600" y="762120"/>
            <a:ext cx="6400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trike="noStrike">
                <a:solidFill>
                  <a:srgbClr val="ffffff"/>
                </a:solidFill>
                <a:latin typeface="Tahoma"/>
              </a:rPr>
              <a:t>4.6</a:t>
            </a:r>
            <a:r>
              <a:rPr lang="en-US" sz="2400" strike="noStrike">
                <a:solidFill>
                  <a:srgbClr val="ffffff"/>
                </a:solidFill>
                <a:latin typeface="Tahoma"/>
              </a:rPr>
              <a:t> – </a:t>
            </a:r>
            <a:r>
              <a:rPr b="1" lang="en-US" sz="2000" strike="noStrike">
                <a:solidFill>
                  <a:srgbClr val="ffffff"/>
                </a:solidFill>
                <a:latin typeface="Tahoma"/>
              </a:rPr>
              <a:t>Bao đóng của tập thuộc tính</a:t>
            </a:r>
            <a:endParaRPr/>
          </a:p>
        </p:txBody>
      </p:sp>
      <p:sp>
        <p:nvSpPr>
          <p:cNvPr id="172" name="CustomShape 7"/>
          <p:cNvSpPr/>
          <p:nvPr/>
        </p:nvSpPr>
        <p:spPr>
          <a:xfrm>
            <a:off x="6705720" y="1321200"/>
            <a:ext cx="1980720" cy="533160"/>
          </a:xfrm>
          <a:prstGeom prst="rect">
            <a:avLst/>
          </a:prstGeom>
          <a:noFill/>
          <a:ln w="9360">
            <a:noFill/>
          </a:ln>
        </p:spPr>
        <p:style>
          <a:lnRef idx="0"/>
          <a:fillRef idx="0"/>
          <a:effectRef idx="0"/>
          <a:fontRef idx="minor"/>
        </p:style>
        <p:txBody>
          <a:bodyPr lIns="0" rIns="18360"/>
          <a:p>
            <a:pPr>
              <a:lnSpc>
                <a:spcPct val="100000"/>
              </a:lnSpc>
            </a:pPr>
            <a:r>
              <a:rPr lang="en-US" sz="2600" strike="noStrike">
                <a:solidFill>
                  <a:srgbClr val="ffffff"/>
                </a:solidFill>
                <a:latin typeface="Constantia"/>
              </a:rPr>
              <a:t>Tìm </a:t>
            </a:r>
            <a:r>
              <a:rPr lang="en-US" sz="2800" strike="noStrike">
                <a:solidFill>
                  <a:srgbClr val="ffffff"/>
                </a:solidFill>
                <a:latin typeface="Constantia"/>
              </a:rPr>
              <a:t>{ABC}</a:t>
            </a:r>
            <a:r>
              <a:rPr lang="en-US" sz="2800" strike="noStrike" baseline="30000">
                <a:solidFill>
                  <a:srgbClr val="ffffff"/>
                </a:solidFill>
                <a:latin typeface="Constantia"/>
              </a:rPr>
              <a:t>+</a:t>
            </a:r>
            <a:endParaRPr/>
          </a:p>
        </p:txBody>
      </p:sp>
      <p:sp>
        <p:nvSpPr>
          <p:cNvPr id="173" name="CustomShape 8"/>
          <p:cNvSpPr/>
          <p:nvPr/>
        </p:nvSpPr>
        <p:spPr>
          <a:xfrm>
            <a:off x="304920" y="1295280"/>
            <a:ext cx="6400440" cy="882000"/>
          </a:xfrm>
          <a:prstGeom prst="rect">
            <a:avLst/>
          </a:prstGeom>
          <a:noFill/>
          <a:ln>
            <a:noFill/>
          </a:ln>
        </p:spPr>
        <p:style>
          <a:lnRef idx="0"/>
          <a:fillRef idx="0"/>
          <a:effectRef idx="0"/>
          <a:fontRef idx="minor"/>
        </p:style>
        <p:txBody>
          <a:bodyPr lIns="90000" rIns="90000" tIns="45000" bIns="45000"/>
          <a:p>
            <a:pPr>
              <a:lnSpc>
                <a:spcPct val="100000"/>
              </a:lnSpc>
            </a:pPr>
            <a:r>
              <a:rPr i="1" lang="en-US" strike="noStrike">
                <a:solidFill>
                  <a:srgbClr val="ffffff"/>
                </a:solidFill>
                <a:latin typeface="Tahoma"/>
              </a:rPr>
              <a:t>Ví dụ 1: </a:t>
            </a:r>
            <a:r>
              <a:rPr lang="en-US" strike="noStrike">
                <a:solidFill>
                  <a:srgbClr val="ffffff"/>
                </a:solidFill>
                <a:latin typeface="Tahoma"/>
              </a:rPr>
              <a:t> </a:t>
            </a:r>
            <a:r>
              <a:rPr b="1" lang="en-US" strike="noStrike">
                <a:solidFill>
                  <a:srgbClr val="ffffff"/>
                </a:solidFill>
                <a:latin typeface="Tahoma"/>
              </a:rPr>
              <a:t>Cho </a:t>
            </a:r>
            <a:r>
              <a:rPr b="1" lang="en-US" sz="3200" strike="noStrike">
                <a:solidFill>
                  <a:srgbClr val="ffffff"/>
                </a:solidFill>
                <a:latin typeface="Colonna MT"/>
                <a:ea typeface="Tahoma"/>
              </a:rPr>
              <a:t>F </a:t>
            </a:r>
            <a:r>
              <a:rPr b="1" lang="en-US" strike="noStrike">
                <a:solidFill>
                  <a:srgbClr val="ffffff"/>
                </a:solidFill>
                <a:latin typeface="Tahoma"/>
                <a:ea typeface="Tahoma"/>
              </a:rPr>
              <a:t>={</a:t>
            </a:r>
            <a:r>
              <a:rPr b="1" lang="en-US" sz="2000" strike="noStrike">
                <a:solidFill>
                  <a:srgbClr val="ffffff"/>
                </a:solidFill>
                <a:latin typeface="Tahoma"/>
                <a:ea typeface="Tahoma"/>
              </a:rPr>
              <a:t> A </a:t>
            </a:r>
            <a:r>
              <a:rPr b="1" lang="en-US" sz="2000" strike="noStrike">
                <a:solidFill>
                  <a:srgbClr val="ffffff"/>
                </a:solidFill>
                <a:latin typeface="Wingdings"/>
                <a:ea typeface="Tahoma"/>
              </a:rPr>
              <a:t></a:t>
            </a:r>
            <a:r>
              <a:rPr b="1" lang="en-US" sz="2000" strike="noStrike">
                <a:solidFill>
                  <a:srgbClr val="ffffff"/>
                </a:solidFill>
                <a:latin typeface="Arial"/>
                <a:ea typeface="Tahoma"/>
              </a:rPr>
              <a:t> D, E </a:t>
            </a:r>
            <a:r>
              <a:rPr b="1" lang="en-US" sz="2000" strike="noStrike">
                <a:solidFill>
                  <a:srgbClr val="ffffff"/>
                </a:solidFill>
                <a:latin typeface="Wingdings"/>
                <a:ea typeface="Tahoma"/>
              </a:rPr>
              <a:t></a:t>
            </a:r>
            <a:r>
              <a:rPr b="1" lang="en-US" sz="2000" strike="noStrike">
                <a:solidFill>
                  <a:srgbClr val="ffffff"/>
                </a:solidFill>
                <a:latin typeface="Arial"/>
                <a:ea typeface="Tahoma"/>
              </a:rPr>
              <a:t>H , AB </a:t>
            </a:r>
            <a:r>
              <a:rPr b="1" lang="en-US" sz="2000" strike="noStrike">
                <a:solidFill>
                  <a:srgbClr val="ffffff"/>
                </a:solidFill>
                <a:latin typeface="Wingdings"/>
                <a:ea typeface="Tahoma"/>
              </a:rPr>
              <a:t></a:t>
            </a:r>
            <a:r>
              <a:rPr b="1" lang="en-US" sz="2000" strike="noStrike">
                <a:solidFill>
                  <a:srgbClr val="ffffff"/>
                </a:solidFill>
                <a:latin typeface="Arial"/>
                <a:ea typeface="Tahoma"/>
              </a:rPr>
              <a:t> DE,  CE </a:t>
            </a:r>
            <a:r>
              <a:rPr b="1" lang="en-US" sz="2000" strike="noStrike">
                <a:solidFill>
                  <a:srgbClr val="ffffff"/>
                </a:solidFill>
                <a:latin typeface="Wingdings"/>
                <a:ea typeface="Tahoma"/>
              </a:rPr>
              <a:t></a:t>
            </a:r>
            <a:r>
              <a:rPr b="1" lang="en-US" sz="2000" strike="noStrike">
                <a:solidFill>
                  <a:srgbClr val="ffffff"/>
                </a:solidFill>
                <a:latin typeface="Arial"/>
                <a:ea typeface="Tahoma"/>
              </a:rPr>
              <a:t>G}</a:t>
            </a:r>
            <a:endParaRPr/>
          </a:p>
        </p:txBody>
      </p:sp>
      <p:sp>
        <p:nvSpPr>
          <p:cNvPr id="174" name="CustomShape 9"/>
          <p:cNvSpPr/>
          <p:nvPr/>
        </p:nvSpPr>
        <p:spPr>
          <a:xfrm>
            <a:off x="457200" y="1981080"/>
            <a:ext cx="8229240" cy="4495320"/>
          </a:xfrm>
          <a:prstGeom prst="rect">
            <a:avLst/>
          </a:prstGeom>
          <a:noFill/>
          <a:ln w="9360">
            <a:noFill/>
          </a:ln>
        </p:spPr>
        <p:style>
          <a:lnRef idx="0"/>
          <a:fillRef idx="0"/>
          <a:effectRef idx="0"/>
          <a:fontRef idx="minor"/>
        </p:style>
        <p:txBody>
          <a:bodyPr lIns="0" rIns="18360"/>
          <a:p>
            <a:pPr>
              <a:lnSpc>
                <a:spcPct val="100000"/>
              </a:lnSpc>
            </a:pPr>
            <a:r>
              <a:rPr lang="en-US" strike="noStrike">
                <a:solidFill>
                  <a:srgbClr val="ffffff"/>
                </a:solidFill>
                <a:latin typeface="Tahoma"/>
                <a:ea typeface="Tahoma"/>
              </a:rPr>
              <a:t>           </a:t>
            </a:r>
            <a:r>
              <a:rPr lang="en-US" sz="2400" strike="noStrike">
                <a:solidFill>
                  <a:srgbClr val="ffffff"/>
                </a:solidFill>
                <a:latin typeface="Tahoma"/>
                <a:ea typeface="Tahoma"/>
              </a:rPr>
              <a:t>Đặt X+ = {ABC}</a:t>
            </a:r>
            <a:endParaRPr/>
          </a:p>
          <a:p>
            <a:pPr>
              <a:lnSpc>
                <a:spcPct val="100000"/>
              </a:lnSpc>
            </a:pPr>
            <a:r>
              <a:rPr lang="en-US" sz="2400" strike="noStrike">
                <a:solidFill>
                  <a:srgbClr val="ffffff"/>
                </a:solidFill>
                <a:latin typeface="Tahoma"/>
                <a:ea typeface="Tahoma"/>
              </a:rPr>
              <a:t>           </a:t>
            </a:r>
            <a:r>
              <a:rPr lang="en-US" sz="2400" strike="noStrike">
                <a:solidFill>
                  <a:srgbClr val="ffffff"/>
                </a:solidFill>
                <a:latin typeface="Tahoma"/>
                <a:ea typeface="Tahoma"/>
              </a:rPr>
              <a:t>(Lặp: ) Old X+ = X</a:t>
            </a:r>
            <a:r>
              <a:rPr lang="en-US" sz="2400" strike="noStrike" baseline="30000">
                <a:solidFill>
                  <a:srgbClr val="ffffff"/>
                </a:solidFill>
                <a:latin typeface="Tahoma"/>
                <a:ea typeface="Tahoma"/>
              </a:rPr>
              <a:t>+</a:t>
            </a:r>
            <a:endParaRPr/>
          </a:p>
          <a:p>
            <a:pPr>
              <a:lnSpc>
                <a:spcPct val="100000"/>
              </a:lnSpc>
            </a:pPr>
            <a:r>
              <a:rPr lang="en-US" sz="2400" strike="noStrike">
                <a:solidFill>
                  <a:srgbClr val="ffffff"/>
                </a:solidFill>
                <a:latin typeface="Tahoma"/>
                <a:ea typeface="Tahoma"/>
              </a:rPr>
              <a:t>                 </a:t>
            </a:r>
            <a:r>
              <a:rPr lang="en-US" sz="2400" strike="noStrike">
                <a:solidFill>
                  <a:srgbClr val="ffffff"/>
                </a:solidFill>
                <a:latin typeface="Tahoma"/>
                <a:ea typeface="Tahoma"/>
              </a:rPr>
              <a:t>với A </a:t>
            </a:r>
            <a:r>
              <a:rPr lang="en-US" sz="2400" strike="noStrike">
                <a:solidFill>
                  <a:srgbClr val="ffffff"/>
                </a:solidFill>
                <a:latin typeface="Wingdings"/>
                <a:ea typeface="Tahoma"/>
              </a:rPr>
              <a:t></a:t>
            </a:r>
            <a:r>
              <a:rPr lang="en-US" sz="2400" strike="noStrike">
                <a:solidFill>
                  <a:srgbClr val="ffffff"/>
                </a:solidFill>
                <a:latin typeface="Tahoma"/>
                <a:ea typeface="Tahoma"/>
              </a:rPr>
              <a:t> D ta có X</a:t>
            </a:r>
            <a:r>
              <a:rPr lang="en-US" sz="2400" strike="noStrike" baseline="30000">
                <a:solidFill>
                  <a:srgbClr val="ffffff"/>
                </a:solidFill>
                <a:latin typeface="Tahoma"/>
                <a:ea typeface="Tahoma"/>
              </a:rPr>
              <a:t>+</a:t>
            </a:r>
            <a:r>
              <a:rPr lang="en-US" sz="2400" strike="noStrike">
                <a:solidFill>
                  <a:srgbClr val="ffffff"/>
                </a:solidFill>
                <a:latin typeface="Tahoma"/>
                <a:ea typeface="Tahoma"/>
              </a:rPr>
              <a:t> = {ABCD}</a:t>
            </a:r>
            <a:endParaRPr/>
          </a:p>
          <a:p>
            <a:pPr>
              <a:lnSpc>
                <a:spcPct val="100000"/>
              </a:lnSpc>
            </a:pPr>
            <a:r>
              <a:rPr lang="en-US" sz="2400" strike="noStrike">
                <a:solidFill>
                  <a:srgbClr val="ffffff"/>
                </a:solidFill>
                <a:latin typeface="Tahoma"/>
                <a:ea typeface="Tahoma"/>
              </a:rPr>
              <a:t>                 </a:t>
            </a:r>
            <a:r>
              <a:rPr lang="en-US" sz="2400" strike="noStrike">
                <a:solidFill>
                  <a:srgbClr val="ffffff"/>
                </a:solidFill>
                <a:latin typeface="Tahoma"/>
                <a:ea typeface="Tahoma"/>
              </a:rPr>
              <a:t>với E </a:t>
            </a:r>
            <a:r>
              <a:rPr lang="en-US" sz="2400" strike="noStrike">
                <a:solidFill>
                  <a:srgbClr val="ffffff"/>
                </a:solidFill>
                <a:latin typeface="Wingdings"/>
                <a:ea typeface="Tahoma"/>
              </a:rPr>
              <a:t></a:t>
            </a:r>
            <a:r>
              <a:rPr lang="en-US" sz="2400" strike="noStrike">
                <a:solidFill>
                  <a:srgbClr val="ffffff"/>
                </a:solidFill>
                <a:latin typeface="Tahoma"/>
                <a:ea typeface="Tahoma"/>
              </a:rPr>
              <a:t> H ta có X</a:t>
            </a:r>
            <a:r>
              <a:rPr lang="en-US" sz="2400" strike="noStrike" baseline="30000">
                <a:solidFill>
                  <a:srgbClr val="ffffff"/>
                </a:solidFill>
                <a:latin typeface="Tahoma"/>
                <a:ea typeface="Tahoma"/>
              </a:rPr>
              <a:t>+</a:t>
            </a:r>
            <a:r>
              <a:rPr lang="en-US" sz="2400" strike="noStrike">
                <a:solidFill>
                  <a:srgbClr val="ffffff"/>
                </a:solidFill>
                <a:latin typeface="Tahoma"/>
                <a:ea typeface="Tahoma"/>
              </a:rPr>
              <a:t> = {ABCD}</a:t>
            </a:r>
            <a:endParaRPr/>
          </a:p>
          <a:p>
            <a:pPr>
              <a:lnSpc>
                <a:spcPct val="100000"/>
              </a:lnSpc>
            </a:pPr>
            <a:r>
              <a:rPr lang="en-US" sz="2400" strike="noStrike">
                <a:solidFill>
                  <a:srgbClr val="ffffff"/>
                </a:solidFill>
                <a:latin typeface="Tahoma"/>
                <a:ea typeface="Tahoma"/>
              </a:rPr>
              <a:t>                 </a:t>
            </a:r>
            <a:r>
              <a:rPr lang="en-US" sz="2400" strike="noStrike">
                <a:solidFill>
                  <a:srgbClr val="ffffff"/>
                </a:solidFill>
                <a:latin typeface="Tahoma"/>
                <a:ea typeface="Tahoma"/>
              </a:rPr>
              <a:t>với AB </a:t>
            </a:r>
            <a:r>
              <a:rPr lang="en-US" sz="2400" strike="noStrike">
                <a:solidFill>
                  <a:srgbClr val="ffffff"/>
                </a:solidFill>
                <a:latin typeface="Wingdings"/>
                <a:ea typeface="Tahoma"/>
              </a:rPr>
              <a:t></a:t>
            </a:r>
            <a:r>
              <a:rPr lang="en-US" sz="2400" strike="noStrike">
                <a:solidFill>
                  <a:srgbClr val="ffffff"/>
                </a:solidFill>
                <a:latin typeface="Tahoma"/>
                <a:ea typeface="Tahoma"/>
              </a:rPr>
              <a:t> DE ta có X</a:t>
            </a:r>
            <a:r>
              <a:rPr lang="en-US" sz="2400" strike="noStrike" baseline="30000">
                <a:solidFill>
                  <a:srgbClr val="ffffff"/>
                </a:solidFill>
                <a:latin typeface="Tahoma"/>
                <a:ea typeface="Tahoma"/>
              </a:rPr>
              <a:t>+</a:t>
            </a:r>
            <a:r>
              <a:rPr lang="en-US" sz="2400" strike="noStrike">
                <a:solidFill>
                  <a:srgbClr val="ffffff"/>
                </a:solidFill>
                <a:latin typeface="Tahoma"/>
                <a:ea typeface="Tahoma"/>
              </a:rPr>
              <a:t> = {ABCDE}</a:t>
            </a:r>
            <a:endParaRPr/>
          </a:p>
          <a:p>
            <a:pPr>
              <a:lnSpc>
                <a:spcPct val="100000"/>
              </a:lnSpc>
            </a:pPr>
            <a:r>
              <a:rPr lang="en-US" sz="2400" strike="noStrike">
                <a:solidFill>
                  <a:srgbClr val="ffffff"/>
                </a:solidFill>
                <a:latin typeface="Tahoma"/>
                <a:ea typeface="Tahoma"/>
              </a:rPr>
              <a:t>                 </a:t>
            </a:r>
            <a:r>
              <a:rPr lang="en-US" sz="2400" strike="noStrike">
                <a:solidFill>
                  <a:srgbClr val="ffffff"/>
                </a:solidFill>
                <a:latin typeface="Tahoma"/>
                <a:ea typeface="Tahoma"/>
              </a:rPr>
              <a:t>với CE </a:t>
            </a:r>
            <a:r>
              <a:rPr lang="en-US" sz="2400" strike="noStrike">
                <a:solidFill>
                  <a:srgbClr val="ffffff"/>
                </a:solidFill>
                <a:latin typeface="Wingdings"/>
                <a:ea typeface="Tahoma"/>
              </a:rPr>
              <a:t></a:t>
            </a:r>
            <a:r>
              <a:rPr lang="en-US" sz="2400" strike="noStrike">
                <a:solidFill>
                  <a:srgbClr val="ffffff"/>
                </a:solidFill>
                <a:latin typeface="Tahoma"/>
                <a:ea typeface="Tahoma"/>
              </a:rPr>
              <a:t> G ta có X</a:t>
            </a:r>
            <a:r>
              <a:rPr lang="en-US" sz="2400" strike="noStrike" baseline="30000">
                <a:solidFill>
                  <a:srgbClr val="ffffff"/>
                </a:solidFill>
                <a:latin typeface="Tahoma"/>
                <a:ea typeface="Tahoma"/>
              </a:rPr>
              <a:t>+</a:t>
            </a:r>
            <a:r>
              <a:rPr lang="en-US" sz="2400" strike="noStrike">
                <a:solidFill>
                  <a:srgbClr val="ffffff"/>
                </a:solidFill>
                <a:latin typeface="Tahoma"/>
                <a:ea typeface="Tahoma"/>
              </a:rPr>
              <a:t> = {ABCDEG}</a:t>
            </a:r>
            <a:endParaRPr/>
          </a:p>
          <a:p>
            <a:pPr>
              <a:lnSpc>
                <a:spcPct val="100000"/>
              </a:lnSpc>
            </a:pPr>
            <a:r>
              <a:rPr lang="en-US" sz="2400" strike="noStrike">
                <a:solidFill>
                  <a:srgbClr val="ffffff"/>
                </a:solidFill>
                <a:latin typeface="Tahoma"/>
                <a:ea typeface="Tahoma"/>
              </a:rPr>
              <a:t>                 ……</a:t>
            </a:r>
            <a:r>
              <a:rPr lang="en-US" sz="2400" strike="noStrike">
                <a:solidFill>
                  <a:srgbClr val="ffffff"/>
                </a:solidFill>
                <a:latin typeface="Tahoma"/>
                <a:ea typeface="Tahoma"/>
              </a:rPr>
              <a:t>.</a:t>
            </a:r>
            <a:endParaRPr/>
          </a:p>
          <a:p>
            <a:pPr>
              <a:lnSpc>
                <a:spcPct val="100000"/>
              </a:lnSpc>
            </a:pPr>
            <a:r>
              <a:rPr lang="en-US" sz="2400" strike="noStrike">
                <a:solidFill>
                  <a:srgbClr val="ffffff"/>
                </a:solidFill>
                <a:latin typeface="Tahoma"/>
                <a:ea typeface="Tahoma"/>
              </a:rPr>
              <a:t>                 </a:t>
            </a:r>
            <a:r>
              <a:rPr lang="en-US" sz="2400" strike="noStrike">
                <a:solidFill>
                  <a:srgbClr val="ffffff"/>
                </a:solidFill>
                <a:latin typeface="Tahoma"/>
                <a:ea typeface="Tahoma"/>
              </a:rPr>
              <a:t>với E </a:t>
            </a:r>
            <a:r>
              <a:rPr lang="en-US" sz="2400" strike="noStrike">
                <a:solidFill>
                  <a:srgbClr val="ffffff"/>
                </a:solidFill>
                <a:latin typeface="Wingdings"/>
                <a:ea typeface="Tahoma"/>
              </a:rPr>
              <a:t></a:t>
            </a:r>
            <a:r>
              <a:rPr lang="en-US" sz="2400" strike="noStrike">
                <a:solidFill>
                  <a:srgbClr val="ffffff"/>
                </a:solidFill>
                <a:latin typeface="Tahoma"/>
                <a:ea typeface="Tahoma"/>
              </a:rPr>
              <a:t> H ta có X</a:t>
            </a:r>
            <a:r>
              <a:rPr lang="en-US" sz="2400" strike="noStrike" baseline="30000">
                <a:solidFill>
                  <a:srgbClr val="ffffff"/>
                </a:solidFill>
                <a:latin typeface="Tahoma"/>
                <a:ea typeface="Tahoma"/>
              </a:rPr>
              <a:t>+</a:t>
            </a:r>
            <a:r>
              <a:rPr lang="en-US" sz="2400" strike="noStrike">
                <a:solidFill>
                  <a:srgbClr val="ffffff"/>
                </a:solidFill>
                <a:latin typeface="Tahoma"/>
                <a:ea typeface="Tahoma"/>
              </a:rPr>
              <a:t> = {ABCDEGH}</a:t>
            </a:r>
            <a:endParaRPr/>
          </a:p>
          <a:p>
            <a:pPr>
              <a:lnSpc>
                <a:spcPct val="100000"/>
              </a:lnSpc>
            </a:pPr>
            <a:r>
              <a:rPr lang="en-US" sz="2400" strike="noStrike">
                <a:solidFill>
                  <a:srgbClr val="ffffff"/>
                </a:solidFill>
                <a:latin typeface="Tahoma"/>
                <a:ea typeface="Tahoma"/>
              </a:rPr>
              <a:t>	</a:t>
            </a:r>
            <a:r>
              <a:rPr lang="en-US" sz="2400" strike="noStrike">
                <a:solidFill>
                  <a:srgbClr val="ffffff"/>
                </a:solidFill>
                <a:latin typeface="Tahoma"/>
                <a:ea typeface="Tahoma"/>
              </a:rPr>
              <a:t>  </a:t>
            </a:r>
            <a:r>
              <a:rPr lang="en-US" sz="2400" strike="noStrike">
                <a:solidFill>
                  <a:srgbClr val="ffffff"/>
                </a:solidFill>
                <a:latin typeface="Tahoma"/>
                <a:ea typeface="Tahoma"/>
              </a:rPr>
              <a:t>..</a:t>
            </a:r>
            <a:endParaRPr/>
          </a:p>
          <a:p>
            <a:pPr>
              <a:lnSpc>
                <a:spcPct val="100000"/>
              </a:lnSpc>
            </a:pPr>
            <a:r>
              <a:rPr lang="en-US" sz="2400" strike="noStrike">
                <a:solidFill>
                  <a:srgbClr val="ffffff"/>
                </a:solidFill>
                <a:latin typeface="Tahoma"/>
                <a:ea typeface="Tahoma"/>
              </a:rPr>
              <a:t>Vậy {ABC}</a:t>
            </a:r>
            <a:r>
              <a:rPr lang="en-US" sz="2400" strike="noStrike" baseline="30000">
                <a:solidFill>
                  <a:srgbClr val="ffffff"/>
                </a:solidFill>
                <a:latin typeface="Tahoma"/>
                <a:ea typeface="Tahoma"/>
              </a:rPr>
              <a:t>+</a:t>
            </a:r>
            <a:r>
              <a:rPr lang="en-US" sz="2400" strike="noStrike">
                <a:solidFill>
                  <a:srgbClr val="ffffff"/>
                </a:solidFill>
                <a:latin typeface="Tahoma"/>
                <a:ea typeface="Tahoma"/>
              </a:rPr>
              <a:t> = {ABCDEGH}</a:t>
            </a: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240" dur="indefinite" restart="never" nodeType="tmRoot">
          <p:childTnLst>
            <p:seq>
              <p:cTn id="241" dur="indefinite" nodeType="mainSeq">
                <p:childTnLst>
                  <p:par>
                    <p:cTn id="242" fill="hold">
                      <p:stCondLst>
                        <p:cond delay="0"/>
                      </p:stCondLst>
                      <p:childTnLst>
                        <p:par>
                          <p:cTn id="243" fill="hold">
                            <p:stCondLst>
                              <p:cond delay="0"/>
                            </p:stCondLst>
                            <p:childTnLst>
                              <p:par>
                                <p:cTn id="244" nodeType="afterEffect" fill="hold" presetClass="entr" presetID="4" presetSubtype="16">
                                  <p:stCondLst>
                                    <p:cond delay="0"/>
                                  </p:stCondLst>
                                  <p:childTnLst>
                                    <p:set>
                                      <p:cBhvr>
                                        <p:cTn id="245" dur="1" fill="hold">
                                          <p:stCondLst>
                                            <p:cond delay="0"/>
                                          </p:stCondLst>
                                        </p:cTn>
                                        <p:tgtEl>
                                          <p:spTgt spid="173"/>
                                        </p:tgtEl>
                                        <p:attrNameLst>
                                          <p:attrName>style.visibility</p:attrName>
                                        </p:attrNameLst>
                                      </p:cBhvr>
                                      <p:to>
                                        <p:strVal val="visible"/>
                                      </p:to>
                                    </p:set>
                                    <p:animEffect filter="box(in)" transition="out">
                                      <p:cBhvr additive="repl">
                                        <p:cTn id="246" dur="500"/>
                                        <p:tgtEl>
                                          <p:spTgt spid="173"/>
                                        </p:tgtEl>
                                      </p:cBhvr>
                                    </p:animEffect>
                                  </p:childTnLst>
                                </p:cTn>
                              </p:par>
                            </p:childTnLst>
                          </p:cTn>
                        </p:par>
                      </p:childTnLst>
                    </p:cTn>
                  </p:par>
                  <p:par>
                    <p:cTn id="247" fill="hold">
                      <p:stCondLst>
                        <p:cond delay="indefinite"/>
                      </p:stCondLst>
                      <p:childTnLst>
                        <p:par>
                          <p:cTn id="248" fill="hold">
                            <p:stCondLst>
                              <p:cond delay="0"/>
                            </p:stCondLst>
                            <p:childTnLst>
                              <p:par>
                                <p:cTn id="249" nodeType="clickEffect" fill="hold" presetClass="entr" presetID="4" presetSubtype="16">
                                  <p:stCondLst>
                                    <p:cond delay="0"/>
                                  </p:stCondLst>
                                  <p:childTnLst>
                                    <p:set>
                                      <p:cBhvr>
                                        <p:cTn id="250" dur="1" fill="hold">
                                          <p:stCondLst>
                                            <p:cond delay="0"/>
                                          </p:stCondLst>
                                        </p:cTn>
                                        <p:tgtEl>
                                          <p:spTgt spid="174"/>
                                        </p:tgtEl>
                                        <p:attrNameLst>
                                          <p:attrName>style.visibility</p:attrName>
                                        </p:attrNameLst>
                                      </p:cBhvr>
                                      <p:to>
                                        <p:strVal val="visible"/>
                                      </p:to>
                                    </p:set>
                                    <p:animEffect filter="box(in)" transition="out">
                                      <p:cBhvr additive="repl">
                                        <p:cTn id="251" dur="500"/>
                                        <p:tgtEl>
                                          <p:spTgt spid="17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75" name="Picture 3" descr=""/>
          <p:cNvPicPr/>
          <p:nvPr/>
        </p:nvPicPr>
        <p:blipFill>
          <a:blip r:embed="rId1"/>
          <a:stretch/>
        </p:blipFill>
        <p:spPr>
          <a:xfrm>
            <a:off x="0" y="628560"/>
            <a:ext cx="9107640" cy="56880"/>
          </a:xfrm>
          <a:prstGeom prst="rect">
            <a:avLst/>
          </a:prstGeom>
          <a:ln>
            <a:noFill/>
          </a:ln>
        </p:spPr>
      </p:pic>
      <p:sp>
        <p:nvSpPr>
          <p:cNvPr id="176"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177"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178"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12:11:21 AM</a:t>
            </a:r>
            <a:endParaRPr/>
          </a:p>
        </p:txBody>
      </p:sp>
      <p:sp>
        <p:nvSpPr>
          <p:cNvPr id="179"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180"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9BB7F946-613F-4810-871D-77AC0DBB11CE}" type="slidenum">
              <a:rPr lang="en-US" sz="1200" strike="noStrike">
                <a:solidFill>
                  <a:srgbClr val="d1eaed"/>
                </a:solidFill>
                <a:latin typeface="Tahoma"/>
              </a:rPr>
              <a:t>&lt;number&gt;</a:t>
            </a:fld>
            <a:endParaRPr/>
          </a:p>
        </p:txBody>
      </p:sp>
      <p:sp>
        <p:nvSpPr>
          <p:cNvPr id="181" name="CustomShape 6"/>
          <p:cNvSpPr/>
          <p:nvPr/>
        </p:nvSpPr>
        <p:spPr>
          <a:xfrm>
            <a:off x="228600" y="762120"/>
            <a:ext cx="6400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trike="noStrike">
                <a:solidFill>
                  <a:srgbClr val="ffffff"/>
                </a:solidFill>
                <a:latin typeface="Tahoma"/>
              </a:rPr>
              <a:t>4.6</a:t>
            </a:r>
            <a:r>
              <a:rPr lang="en-US" sz="2400" strike="noStrike">
                <a:solidFill>
                  <a:srgbClr val="ffffff"/>
                </a:solidFill>
                <a:latin typeface="Tahoma"/>
              </a:rPr>
              <a:t> – </a:t>
            </a:r>
            <a:r>
              <a:rPr b="1" lang="en-US" sz="2000" strike="noStrike">
                <a:solidFill>
                  <a:srgbClr val="ffffff"/>
                </a:solidFill>
                <a:latin typeface="Tahoma"/>
              </a:rPr>
              <a:t>Bao đóng của tập thuộc tính</a:t>
            </a:r>
            <a:endParaRPr/>
          </a:p>
        </p:txBody>
      </p:sp>
      <p:sp>
        <p:nvSpPr>
          <p:cNvPr id="182" name="CustomShape 7"/>
          <p:cNvSpPr/>
          <p:nvPr/>
        </p:nvSpPr>
        <p:spPr>
          <a:xfrm>
            <a:off x="304920" y="1295280"/>
            <a:ext cx="8305560" cy="1268280"/>
          </a:xfrm>
          <a:prstGeom prst="rect">
            <a:avLst/>
          </a:prstGeom>
          <a:noFill/>
          <a:ln>
            <a:noFill/>
          </a:ln>
        </p:spPr>
        <p:style>
          <a:lnRef idx="0"/>
          <a:fillRef idx="0"/>
          <a:effectRef idx="0"/>
          <a:fontRef idx="minor"/>
        </p:style>
        <p:txBody>
          <a:bodyPr lIns="90000" rIns="90000" tIns="45000" bIns="45000"/>
          <a:p>
            <a:pPr>
              <a:lnSpc>
                <a:spcPct val="100000"/>
              </a:lnSpc>
            </a:pPr>
            <a:r>
              <a:rPr i="1" lang="en-US" strike="noStrike">
                <a:solidFill>
                  <a:srgbClr val="ffffff"/>
                </a:solidFill>
                <a:latin typeface="Tahoma"/>
              </a:rPr>
              <a:t>Ví dụ 4: </a:t>
            </a:r>
            <a:r>
              <a:rPr lang="en-US" strike="noStrike">
                <a:solidFill>
                  <a:srgbClr val="ffffff"/>
                </a:solidFill>
                <a:latin typeface="Tahoma"/>
              </a:rPr>
              <a:t> Cho </a:t>
            </a:r>
            <a:r>
              <a:rPr lang="en-US" sz="3200" strike="noStrike">
                <a:solidFill>
                  <a:srgbClr val="ffffff"/>
                </a:solidFill>
                <a:latin typeface="Colonna MT"/>
                <a:ea typeface="Tahoma"/>
              </a:rPr>
              <a:t>F </a:t>
            </a:r>
            <a:r>
              <a:rPr lang="en-US" strike="noStrike">
                <a:solidFill>
                  <a:srgbClr val="ffffff"/>
                </a:solidFill>
                <a:latin typeface="Tahoma"/>
                <a:ea typeface="Tahoma"/>
              </a:rPr>
              <a:t>={</a:t>
            </a:r>
            <a:r>
              <a:rPr lang="en-US" sz="2000" strike="noStrike">
                <a:solidFill>
                  <a:srgbClr val="ffffff"/>
                </a:solidFill>
                <a:latin typeface="Tahoma"/>
                <a:ea typeface="Tahoma"/>
              </a:rPr>
              <a:t> A </a:t>
            </a:r>
            <a:r>
              <a:rPr lang="en-US" sz="2000" strike="noStrike">
                <a:solidFill>
                  <a:srgbClr val="ffffff"/>
                </a:solidFill>
                <a:latin typeface="Wingdings"/>
                <a:ea typeface="Tahoma"/>
              </a:rPr>
              <a:t></a:t>
            </a:r>
            <a:r>
              <a:rPr lang="en-US" sz="2000" strike="noStrike">
                <a:solidFill>
                  <a:srgbClr val="ffffff"/>
                </a:solidFill>
                <a:latin typeface="Arial"/>
                <a:ea typeface="Tahoma"/>
              </a:rPr>
              <a:t> D, B </a:t>
            </a:r>
            <a:r>
              <a:rPr lang="en-US" sz="2000" strike="noStrike">
                <a:solidFill>
                  <a:srgbClr val="ffffff"/>
                </a:solidFill>
                <a:latin typeface="Wingdings"/>
                <a:ea typeface="Tahoma"/>
              </a:rPr>
              <a:t></a:t>
            </a:r>
            <a:r>
              <a:rPr lang="en-US" sz="2000" strike="noStrike">
                <a:solidFill>
                  <a:srgbClr val="ffffff"/>
                </a:solidFill>
                <a:latin typeface="Arial"/>
                <a:ea typeface="Tahoma"/>
              </a:rPr>
              <a:t>C,BC </a:t>
            </a:r>
            <a:r>
              <a:rPr lang="en-US" sz="2000" strike="noStrike">
                <a:solidFill>
                  <a:srgbClr val="ffffff"/>
                </a:solidFill>
                <a:latin typeface="Wingdings"/>
                <a:ea typeface="Tahoma"/>
              </a:rPr>
              <a:t></a:t>
            </a:r>
            <a:r>
              <a:rPr lang="en-US" sz="2000" strike="noStrike">
                <a:solidFill>
                  <a:srgbClr val="ffffff"/>
                </a:solidFill>
                <a:latin typeface="Arial"/>
                <a:ea typeface="Tahoma"/>
              </a:rPr>
              <a:t>EF, D </a:t>
            </a:r>
            <a:r>
              <a:rPr lang="en-US" sz="2000" strike="noStrike">
                <a:solidFill>
                  <a:srgbClr val="ffffff"/>
                </a:solidFill>
                <a:latin typeface="Wingdings"/>
                <a:ea typeface="Tahoma"/>
              </a:rPr>
              <a:t></a:t>
            </a:r>
            <a:r>
              <a:rPr lang="en-US" sz="2000" strike="noStrike">
                <a:solidFill>
                  <a:srgbClr val="ffffff"/>
                </a:solidFill>
                <a:latin typeface="Arial"/>
                <a:ea typeface="Tahoma"/>
              </a:rPr>
              <a:t>G}</a:t>
            </a:r>
            <a:endParaRPr/>
          </a:p>
          <a:p>
            <a:pPr>
              <a:lnSpc>
                <a:spcPct val="100000"/>
              </a:lnSpc>
            </a:pPr>
            <a:r>
              <a:rPr lang="en-US" sz="2000" strike="noStrike">
                <a:solidFill>
                  <a:srgbClr val="ffffff"/>
                </a:solidFill>
                <a:latin typeface="Arial"/>
                <a:ea typeface="Tahoma"/>
              </a:rPr>
              <a:t>Chứng minh  </a:t>
            </a:r>
            <a:r>
              <a:rPr b="1" lang="en-US" sz="3200" strike="noStrike">
                <a:solidFill>
                  <a:srgbClr val="ffffff"/>
                </a:solidFill>
                <a:latin typeface="Colonna MT"/>
                <a:ea typeface="Tahoma"/>
              </a:rPr>
              <a:t>F |</a:t>
            </a:r>
            <a:r>
              <a:rPr b="1" lang="en-US" sz="2000" strike="noStrike">
                <a:solidFill>
                  <a:srgbClr val="ffffff"/>
                </a:solidFill>
                <a:latin typeface="Tahoma"/>
                <a:ea typeface="Tahoma"/>
              </a:rPr>
              <a:t>= </a:t>
            </a:r>
            <a:r>
              <a:rPr b="1" lang="en-US" sz="2000" strike="noStrike">
                <a:solidFill>
                  <a:srgbClr val="ffffff"/>
                </a:solidFill>
                <a:latin typeface="Arial"/>
                <a:ea typeface="Tahoma"/>
              </a:rPr>
              <a:t>AB </a:t>
            </a:r>
            <a:r>
              <a:rPr b="1" lang="en-US" sz="2000" strike="noStrike">
                <a:solidFill>
                  <a:srgbClr val="ffffff"/>
                </a:solidFill>
                <a:latin typeface="Wingdings"/>
                <a:ea typeface="Tahoma"/>
              </a:rPr>
              <a:t></a:t>
            </a:r>
            <a:r>
              <a:rPr b="1" lang="en-US" sz="2000" strike="noStrike">
                <a:solidFill>
                  <a:srgbClr val="ffffff"/>
                </a:solidFill>
                <a:latin typeface="Arial"/>
                <a:ea typeface="Tahoma"/>
              </a:rPr>
              <a:t>EFG </a:t>
            </a:r>
            <a:r>
              <a:rPr lang="en-US" sz="2000" strike="noStrike">
                <a:solidFill>
                  <a:srgbClr val="ffffff"/>
                </a:solidFill>
                <a:latin typeface="Arial"/>
                <a:ea typeface="Tahoma"/>
              </a:rPr>
              <a:t>bằng cách sử dụng bao đóng</a:t>
            </a:r>
            <a:endParaRPr/>
          </a:p>
        </p:txBody>
      </p:sp>
      <p:sp>
        <p:nvSpPr>
          <p:cNvPr id="183" name="CustomShape 8"/>
          <p:cNvSpPr/>
          <p:nvPr/>
        </p:nvSpPr>
        <p:spPr>
          <a:xfrm>
            <a:off x="304920" y="2819520"/>
            <a:ext cx="8229240" cy="1752120"/>
          </a:xfrm>
          <a:prstGeom prst="rect">
            <a:avLst/>
          </a:prstGeom>
          <a:noFill/>
          <a:ln w="9360">
            <a:noFill/>
          </a:ln>
        </p:spPr>
        <p:style>
          <a:lnRef idx="0"/>
          <a:fillRef idx="0"/>
          <a:effectRef idx="0"/>
          <a:fontRef idx="minor"/>
        </p:style>
        <p:txBody>
          <a:bodyPr lIns="0" rIns="18360"/>
          <a:p>
            <a:pPr>
              <a:lnSpc>
                <a:spcPct val="100000"/>
              </a:lnSpc>
            </a:pPr>
            <a:r>
              <a:rPr lang="en-US" strike="noStrike">
                <a:solidFill>
                  <a:srgbClr val="ffffff"/>
                </a:solidFill>
                <a:latin typeface="Tahoma"/>
                <a:ea typeface="Tahoma"/>
              </a:rPr>
              <a:t>           </a:t>
            </a:r>
            <a:endParaRPr/>
          </a:p>
          <a:p>
            <a:pPr>
              <a:lnSpc>
                <a:spcPct val="100000"/>
              </a:lnSpc>
            </a:pPr>
            <a:endParaRPr/>
          </a:p>
        </p:txBody>
      </p:sp>
      <p:sp>
        <p:nvSpPr>
          <p:cNvPr id="184" name="CustomShape 9"/>
          <p:cNvSpPr/>
          <p:nvPr/>
        </p:nvSpPr>
        <p:spPr>
          <a:xfrm>
            <a:off x="457200" y="2743200"/>
            <a:ext cx="7772040" cy="3047760"/>
          </a:xfrm>
          <a:prstGeom prst="rect">
            <a:avLst/>
          </a:prstGeom>
          <a:noFill/>
          <a:ln w="9360">
            <a:noFill/>
          </a:ln>
        </p:spPr>
        <p:style>
          <a:lnRef idx="0"/>
          <a:fillRef idx="0"/>
          <a:effectRef idx="0"/>
          <a:fontRef idx="minor"/>
        </p:style>
        <p:txBody>
          <a:bodyPr lIns="0" rIns="18360"/>
          <a:p>
            <a:pPr>
              <a:lnSpc>
                <a:spcPct val="100000"/>
              </a:lnSpc>
            </a:pPr>
            <a:r>
              <a:rPr lang="en-US" sz="2800" strike="noStrike">
                <a:solidFill>
                  <a:srgbClr val="ffffff"/>
                </a:solidFill>
                <a:latin typeface="Tahoma"/>
                <a:ea typeface="Tahoma"/>
              </a:rPr>
              <a:t>           </a:t>
            </a:r>
            <a:r>
              <a:rPr lang="en-US" sz="2800" strike="noStrike">
                <a:solidFill>
                  <a:srgbClr val="ffffff"/>
                </a:solidFill>
                <a:latin typeface="Tahoma"/>
                <a:ea typeface="Tahoma"/>
              </a:rPr>
              <a:t>Đặt X</a:t>
            </a:r>
            <a:r>
              <a:rPr lang="en-US" sz="2800" strike="noStrike" baseline="30000">
                <a:solidFill>
                  <a:srgbClr val="ffffff"/>
                </a:solidFill>
                <a:latin typeface="Tahoma"/>
                <a:ea typeface="Tahoma"/>
              </a:rPr>
              <a:t>+</a:t>
            </a:r>
            <a:r>
              <a:rPr lang="en-US" sz="2800" strike="noStrike">
                <a:solidFill>
                  <a:srgbClr val="ffffff"/>
                </a:solidFill>
                <a:latin typeface="Tahoma"/>
                <a:ea typeface="Tahoma"/>
              </a:rPr>
              <a:t> = {AB}</a:t>
            </a:r>
            <a:endParaRPr/>
          </a:p>
          <a:p>
            <a:pPr>
              <a:lnSpc>
                <a:spcPct val="100000"/>
              </a:lnSpc>
            </a:pPr>
            <a:r>
              <a:rPr lang="en-US" sz="2800" strike="noStrike">
                <a:solidFill>
                  <a:srgbClr val="ffffff"/>
                </a:solidFill>
                <a:latin typeface="Tahoma"/>
                <a:ea typeface="Tahoma"/>
              </a:rPr>
              <a:t>                 </a:t>
            </a:r>
            <a:r>
              <a:rPr lang="en-US" sz="2800" strike="noStrike">
                <a:solidFill>
                  <a:srgbClr val="ffffff"/>
                </a:solidFill>
                <a:latin typeface="Tahoma"/>
                <a:ea typeface="Tahoma"/>
              </a:rPr>
              <a:t>với A </a:t>
            </a:r>
            <a:r>
              <a:rPr lang="en-US" sz="2800" strike="noStrike">
                <a:solidFill>
                  <a:srgbClr val="ffffff"/>
                </a:solidFill>
                <a:latin typeface="Wingdings"/>
                <a:ea typeface="Tahoma"/>
              </a:rPr>
              <a:t></a:t>
            </a:r>
            <a:r>
              <a:rPr lang="en-US" sz="2800" strike="noStrike">
                <a:solidFill>
                  <a:srgbClr val="ffffff"/>
                </a:solidFill>
                <a:latin typeface="Tahoma"/>
                <a:ea typeface="Tahoma"/>
              </a:rPr>
              <a:t> D ta có X</a:t>
            </a:r>
            <a:r>
              <a:rPr lang="en-US" sz="2800" strike="noStrike" baseline="30000">
                <a:solidFill>
                  <a:srgbClr val="ffffff"/>
                </a:solidFill>
                <a:latin typeface="Tahoma"/>
                <a:ea typeface="Tahoma"/>
              </a:rPr>
              <a:t>+</a:t>
            </a:r>
            <a:r>
              <a:rPr lang="en-US" sz="2800" strike="noStrike">
                <a:solidFill>
                  <a:srgbClr val="ffffff"/>
                </a:solidFill>
                <a:latin typeface="Tahoma"/>
                <a:ea typeface="Tahoma"/>
              </a:rPr>
              <a:t> = {ABD}</a:t>
            </a:r>
            <a:endParaRPr/>
          </a:p>
          <a:p>
            <a:pPr>
              <a:lnSpc>
                <a:spcPct val="100000"/>
              </a:lnSpc>
            </a:pPr>
            <a:r>
              <a:rPr lang="en-US" sz="2800" strike="noStrike">
                <a:solidFill>
                  <a:srgbClr val="ffffff"/>
                </a:solidFill>
                <a:latin typeface="Tahoma"/>
                <a:ea typeface="Tahoma"/>
              </a:rPr>
              <a:t>                 </a:t>
            </a:r>
            <a:r>
              <a:rPr lang="en-US" sz="2800" strike="noStrike">
                <a:solidFill>
                  <a:srgbClr val="ffffff"/>
                </a:solidFill>
                <a:latin typeface="Tahoma"/>
                <a:ea typeface="Tahoma"/>
              </a:rPr>
              <a:t>với B </a:t>
            </a:r>
            <a:r>
              <a:rPr lang="en-US" sz="2800" strike="noStrike">
                <a:solidFill>
                  <a:srgbClr val="ffffff"/>
                </a:solidFill>
                <a:latin typeface="Wingdings"/>
                <a:ea typeface="Tahoma"/>
              </a:rPr>
              <a:t></a:t>
            </a:r>
            <a:r>
              <a:rPr lang="en-US" sz="2800" strike="noStrike">
                <a:solidFill>
                  <a:srgbClr val="ffffff"/>
                </a:solidFill>
                <a:latin typeface="Tahoma"/>
                <a:ea typeface="Tahoma"/>
              </a:rPr>
              <a:t> C ta có X</a:t>
            </a:r>
            <a:r>
              <a:rPr lang="en-US" sz="2800" strike="noStrike" baseline="30000">
                <a:solidFill>
                  <a:srgbClr val="ffffff"/>
                </a:solidFill>
                <a:latin typeface="Tahoma"/>
                <a:ea typeface="Tahoma"/>
              </a:rPr>
              <a:t>+</a:t>
            </a:r>
            <a:r>
              <a:rPr lang="en-US" sz="2800" strike="noStrike">
                <a:solidFill>
                  <a:srgbClr val="ffffff"/>
                </a:solidFill>
                <a:latin typeface="Tahoma"/>
                <a:ea typeface="Tahoma"/>
              </a:rPr>
              <a:t> = {ABCD}</a:t>
            </a:r>
            <a:endParaRPr/>
          </a:p>
          <a:p>
            <a:pPr>
              <a:lnSpc>
                <a:spcPct val="100000"/>
              </a:lnSpc>
            </a:pPr>
            <a:r>
              <a:rPr lang="en-US" sz="2800" strike="noStrike">
                <a:solidFill>
                  <a:srgbClr val="ffffff"/>
                </a:solidFill>
                <a:latin typeface="Tahoma"/>
                <a:ea typeface="Tahoma"/>
              </a:rPr>
              <a:t>                 </a:t>
            </a:r>
            <a:r>
              <a:rPr lang="en-US" sz="2800" strike="noStrike">
                <a:solidFill>
                  <a:srgbClr val="ffffff"/>
                </a:solidFill>
                <a:latin typeface="Tahoma"/>
                <a:ea typeface="Tahoma"/>
              </a:rPr>
              <a:t>với BC </a:t>
            </a:r>
            <a:r>
              <a:rPr lang="en-US" sz="2800" strike="noStrike">
                <a:solidFill>
                  <a:srgbClr val="ffffff"/>
                </a:solidFill>
                <a:latin typeface="Wingdings"/>
                <a:ea typeface="Tahoma"/>
              </a:rPr>
              <a:t></a:t>
            </a:r>
            <a:r>
              <a:rPr lang="en-US" sz="2800" strike="noStrike">
                <a:solidFill>
                  <a:srgbClr val="ffffff"/>
                </a:solidFill>
                <a:latin typeface="Tahoma"/>
                <a:ea typeface="Tahoma"/>
              </a:rPr>
              <a:t> EF ta có X</a:t>
            </a:r>
            <a:r>
              <a:rPr lang="en-US" sz="2800" strike="noStrike" baseline="30000">
                <a:solidFill>
                  <a:srgbClr val="ffffff"/>
                </a:solidFill>
                <a:latin typeface="Tahoma"/>
                <a:ea typeface="Tahoma"/>
              </a:rPr>
              <a:t>+</a:t>
            </a:r>
            <a:r>
              <a:rPr lang="en-US" sz="2800" strike="noStrike">
                <a:solidFill>
                  <a:srgbClr val="ffffff"/>
                </a:solidFill>
                <a:latin typeface="Tahoma"/>
                <a:ea typeface="Tahoma"/>
              </a:rPr>
              <a:t> = {ABCEF}</a:t>
            </a:r>
            <a:endParaRPr/>
          </a:p>
          <a:p>
            <a:pPr>
              <a:lnSpc>
                <a:spcPct val="100000"/>
              </a:lnSpc>
            </a:pPr>
            <a:r>
              <a:rPr lang="en-US" sz="2800" strike="noStrike">
                <a:solidFill>
                  <a:srgbClr val="ffffff"/>
                </a:solidFill>
                <a:latin typeface="Tahoma"/>
                <a:ea typeface="Tahoma"/>
              </a:rPr>
              <a:t>                 </a:t>
            </a:r>
            <a:r>
              <a:rPr lang="en-US" sz="2800" strike="noStrike">
                <a:solidFill>
                  <a:srgbClr val="ffffff"/>
                </a:solidFill>
                <a:latin typeface="Tahoma"/>
                <a:ea typeface="Tahoma"/>
              </a:rPr>
              <a:t>với D</a:t>
            </a:r>
            <a:r>
              <a:rPr lang="en-US" sz="2800" strike="noStrike">
                <a:solidFill>
                  <a:srgbClr val="ffffff"/>
                </a:solidFill>
                <a:latin typeface="Wingdings"/>
                <a:ea typeface="Tahoma"/>
              </a:rPr>
              <a:t></a:t>
            </a:r>
            <a:r>
              <a:rPr lang="en-US" sz="2800" strike="noStrike">
                <a:solidFill>
                  <a:srgbClr val="ffffff"/>
                </a:solidFill>
                <a:latin typeface="Tahoma"/>
                <a:ea typeface="Tahoma"/>
              </a:rPr>
              <a:t> G ta có X</a:t>
            </a:r>
            <a:r>
              <a:rPr lang="en-US" sz="2800" strike="noStrike" baseline="30000">
                <a:solidFill>
                  <a:srgbClr val="ffffff"/>
                </a:solidFill>
                <a:latin typeface="Tahoma"/>
                <a:ea typeface="Tahoma"/>
              </a:rPr>
              <a:t>+</a:t>
            </a:r>
            <a:r>
              <a:rPr lang="en-US" sz="2800" strike="noStrike">
                <a:solidFill>
                  <a:srgbClr val="ffffff"/>
                </a:solidFill>
                <a:latin typeface="Tahoma"/>
                <a:ea typeface="Tahoma"/>
              </a:rPr>
              <a:t> = {ABCD</a:t>
            </a:r>
            <a:r>
              <a:rPr b="1" lang="en-US" sz="2800" strike="noStrike">
                <a:solidFill>
                  <a:srgbClr val="ffffff"/>
                </a:solidFill>
                <a:latin typeface="Tahoma"/>
                <a:ea typeface="Tahoma"/>
              </a:rPr>
              <a:t>EFG</a:t>
            </a:r>
            <a:r>
              <a:rPr lang="en-US" sz="2800" strike="noStrike">
                <a:solidFill>
                  <a:srgbClr val="ffffff"/>
                </a:solidFill>
                <a:latin typeface="Tahoma"/>
                <a:ea typeface="Tahoma"/>
              </a:rPr>
              <a:t>}</a:t>
            </a:r>
            <a:endParaRPr/>
          </a:p>
          <a:p>
            <a:pPr>
              <a:lnSpc>
                <a:spcPct val="100000"/>
              </a:lnSpc>
            </a:pPr>
            <a:r>
              <a:rPr lang="en-US" sz="2400" strike="noStrike">
                <a:solidFill>
                  <a:srgbClr val="ffffff"/>
                </a:solidFill>
                <a:latin typeface="Tahoma"/>
                <a:ea typeface="Tahoma"/>
              </a:rPr>
              <a:t>                 </a:t>
            </a:r>
            <a:endParaRPr/>
          </a:p>
          <a:p>
            <a:pPr>
              <a:lnSpc>
                <a:spcPct val="100000"/>
              </a:lnSpc>
            </a:pPr>
            <a:endParaRPr/>
          </a:p>
          <a:p>
            <a:pPr>
              <a:lnSpc>
                <a:spcPct val="100000"/>
              </a:lnSpc>
            </a:pPr>
            <a:endParaRPr/>
          </a:p>
        </p:txBody>
      </p:sp>
      <p:sp>
        <p:nvSpPr>
          <p:cNvPr id="185" name="CustomShape 10"/>
          <p:cNvSpPr/>
          <p:nvPr/>
        </p:nvSpPr>
        <p:spPr>
          <a:xfrm>
            <a:off x="1554840" y="5715000"/>
            <a:ext cx="3744000" cy="577800"/>
          </a:xfrm>
          <a:prstGeom prst="rect">
            <a:avLst/>
          </a:prstGeom>
          <a:noFill/>
          <a:ln>
            <a:noFill/>
          </a:ln>
        </p:spPr>
        <p:style>
          <a:lnRef idx="0"/>
          <a:fillRef idx="0"/>
          <a:effectRef idx="0"/>
          <a:fontRef idx="minor"/>
        </p:style>
        <p:txBody>
          <a:bodyPr wrap="none" lIns="90000" rIns="90000" tIns="45000" bIns="45000"/>
          <a:p>
            <a:pPr algn="ctr">
              <a:lnSpc>
                <a:spcPct val="100000"/>
              </a:lnSpc>
            </a:pPr>
            <a:r>
              <a:rPr b="1" i="1" lang="en-US" sz="2800" strike="noStrike">
                <a:solidFill>
                  <a:srgbClr val="ffffff"/>
                </a:solidFill>
                <a:latin typeface="Colonna MT"/>
                <a:ea typeface="Tahoma"/>
              </a:rPr>
              <a:t>do đó   </a:t>
            </a:r>
            <a:r>
              <a:rPr b="1" lang="en-US" sz="3200" strike="noStrike">
                <a:solidFill>
                  <a:srgbClr val="ffffff"/>
                </a:solidFill>
                <a:latin typeface="Colonna MT"/>
                <a:ea typeface="Tahoma"/>
              </a:rPr>
              <a:t>F |</a:t>
            </a:r>
            <a:r>
              <a:rPr b="1" lang="en-US" sz="2000" strike="noStrike">
                <a:solidFill>
                  <a:srgbClr val="ffffff"/>
                </a:solidFill>
                <a:latin typeface="Tahoma"/>
                <a:ea typeface="Tahoma"/>
              </a:rPr>
              <a:t>= </a:t>
            </a:r>
            <a:r>
              <a:rPr b="1" lang="en-US" sz="2000" strike="noStrike">
                <a:solidFill>
                  <a:srgbClr val="ffffff"/>
                </a:solidFill>
                <a:latin typeface="Arial"/>
                <a:ea typeface="Tahoma"/>
              </a:rPr>
              <a:t>AB </a:t>
            </a:r>
            <a:r>
              <a:rPr b="1" lang="en-US" sz="2000" strike="noStrike">
                <a:solidFill>
                  <a:srgbClr val="ffffff"/>
                </a:solidFill>
                <a:latin typeface="Wingdings"/>
                <a:ea typeface="Tahoma"/>
              </a:rPr>
              <a:t></a:t>
            </a:r>
            <a:r>
              <a:rPr b="1" lang="en-US" sz="2000" strike="noStrike">
                <a:solidFill>
                  <a:srgbClr val="ffffff"/>
                </a:solidFill>
                <a:latin typeface="Arial"/>
                <a:ea typeface="Tahoma"/>
              </a:rPr>
              <a:t>EFG</a:t>
            </a:r>
            <a:endParaRPr/>
          </a:p>
        </p:txBody>
      </p:sp>
      <p:sp>
        <p:nvSpPr>
          <p:cNvPr id="186" name="CustomShape 11"/>
          <p:cNvSpPr/>
          <p:nvPr/>
        </p:nvSpPr>
        <p:spPr>
          <a:xfrm>
            <a:off x="7321320" y="6248520"/>
            <a:ext cx="8820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i="1" lang="en-US" strike="noStrike">
                <a:solidFill>
                  <a:srgbClr val="ffffff"/>
                </a:solidFill>
                <a:latin typeface="Tahoma"/>
              </a:rPr>
              <a:t>Bài tập</a:t>
            </a:r>
            <a:endParaRPr/>
          </a:p>
        </p:txBody>
      </p:sp>
    </p:spTree>
  </p:cSld>
  <p:timing>
    <p:tnLst>
      <p:par>
        <p:cTn id="252" dur="indefinite" restart="never" nodeType="tmRoot">
          <p:childTnLst>
            <p:seq>
              <p:cTn id="253" dur="indefinite" nodeType="mainSeq">
                <p:childTnLst>
                  <p:par>
                    <p:cTn id="254" fill="hold">
                      <p:stCondLst>
                        <p:cond delay="0"/>
                      </p:stCondLst>
                      <p:childTnLst>
                        <p:par>
                          <p:cTn id="255" fill="hold">
                            <p:stCondLst>
                              <p:cond delay="0"/>
                            </p:stCondLst>
                            <p:childTnLst>
                              <p:par>
                                <p:cTn id="256" nodeType="afterEffect" fill="hold" presetClass="entr" presetID="4" presetSubtype="16">
                                  <p:stCondLst>
                                    <p:cond delay="0"/>
                                  </p:stCondLst>
                                  <p:childTnLst>
                                    <p:set>
                                      <p:cBhvr>
                                        <p:cTn id="257" dur="1" fill="hold">
                                          <p:stCondLst>
                                            <p:cond delay="0"/>
                                          </p:stCondLst>
                                        </p:cTn>
                                        <p:tgtEl>
                                          <p:spTgt spid="182"/>
                                        </p:tgtEl>
                                        <p:attrNameLst>
                                          <p:attrName>style.visibility</p:attrName>
                                        </p:attrNameLst>
                                      </p:cBhvr>
                                      <p:to>
                                        <p:strVal val="visible"/>
                                      </p:to>
                                    </p:set>
                                    <p:animEffect filter="box(in)" transition="out">
                                      <p:cBhvr additive="repl">
                                        <p:cTn id="258" dur="500"/>
                                        <p:tgtEl>
                                          <p:spTgt spid="182"/>
                                        </p:tgtEl>
                                      </p:cBhvr>
                                    </p:animEffect>
                                  </p:childTnLst>
                                </p:cTn>
                              </p:par>
                            </p:childTnLst>
                          </p:cTn>
                        </p:par>
                      </p:childTnLst>
                    </p:cTn>
                  </p:par>
                  <p:par>
                    <p:cTn id="259" fill="hold">
                      <p:stCondLst>
                        <p:cond delay="indefinite"/>
                      </p:stCondLst>
                      <p:childTnLst>
                        <p:par>
                          <p:cTn id="260" fill="hold">
                            <p:stCondLst>
                              <p:cond delay="0"/>
                            </p:stCondLst>
                            <p:childTnLst>
                              <p:par>
                                <p:cTn id="261" nodeType="clickEffect" fill="hold" presetClass="entr" presetID="4" presetSubtype="16">
                                  <p:stCondLst>
                                    <p:cond delay="0"/>
                                  </p:stCondLst>
                                  <p:childTnLst>
                                    <p:set>
                                      <p:cBhvr>
                                        <p:cTn id="262" dur="1" fill="hold">
                                          <p:stCondLst>
                                            <p:cond delay="0"/>
                                          </p:stCondLst>
                                        </p:cTn>
                                        <p:tgtEl>
                                          <p:spTgt spid="184"/>
                                        </p:tgtEl>
                                        <p:attrNameLst>
                                          <p:attrName>style.visibility</p:attrName>
                                        </p:attrNameLst>
                                      </p:cBhvr>
                                      <p:to>
                                        <p:strVal val="visible"/>
                                      </p:to>
                                    </p:set>
                                    <p:animEffect filter="box(in)" transition="out">
                                      <p:cBhvr additive="repl">
                                        <p:cTn id="263" dur="500"/>
                                        <p:tgtEl>
                                          <p:spTgt spid="184"/>
                                        </p:tgtEl>
                                      </p:cBhvr>
                                    </p:animEffect>
                                  </p:childTnLst>
                                </p:cTn>
                              </p:par>
                            </p:childTnLst>
                          </p:cTn>
                        </p:par>
                      </p:childTnLst>
                    </p:cTn>
                  </p:par>
                  <p:par>
                    <p:cTn id="264" fill="hold">
                      <p:stCondLst>
                        <p:cond delay="indefinite"/>
                      </p:stCondLst>
                      <p:childTnLst>
                        <p:par>
                          <p:cTn id="265" fill="hold">
                            <p:stCondLst>
                              <p:cond delay="0"/>
                            </p:stCondLst>
                            <p:childTnLst>
                              <p:par>
                                <p:cTn id="266" nodeType="clickEffect" fill="hold" presetClass="entr" presetID="4" presetSubtype="16">
                                  <p:stCondLst>
                                    <p:cond delay="0"/>
                                  </p:stCondLst>
                                  <p:childTnLst>
                                    <p:set>
                                      <p:cBhvr>
                                        <p:cTn id="267" dur="1" fill="hold">
                                          <p:stCondLst>
                                            <p:cond delay="0"/>
                                          </p:stCondLst>
                                        </p:cTn>
                                        <p:tgtEl>
                                          <p:spTgt spid="185"/>
                                        </p:tgtEl>
                                        <p:attrNameLst>
                                          <p:attrName>style.visibility</p:attrName>
                                        </p:attrNameLst>
                                      </p:cBhvr>
                                      <p:to>
                                        <p:strVal val="visible"/>
                                      </p:to>
                                    </p:set>
                                    <p:animEffect filter="box(in)" transition="out">
                                      <p:cBhvr additive="repl">
                                        <p:cTn id="268" dur="500"/>
                                        <p:tgtEl>
                                          <p:spTgt spid="18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87" name="Picture 3" descr=""/>
          <p:cNvPicPr/>
          <p:nvPr/>
        </p:nvPicPr>
        <p:blipFill>
          <a:blip r:embed="rId1"/>
          <a:stretch/>
        </p:blipFill>
        <p:spPr>
          <a:xfrm>
            <a:off x="0" y="628560"/>
            <a:ext cx="9107640" cy="56880"/>
          </a:xfrm>
          <a:prstGeom prst="rect">
            <a:avLst/>
          </a:prstGeom>
          <a:ln>
            <a:noFill/>
          </a:ln>
        </p:spPr>
      </p:pic>
      <p:sp>
        <p:nvSpPr>
          <p:cNvPr id="188"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189"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190"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12:11:21 AM</a:t>
            </a:r>
            <a:endParaRPr/>
          </a:p>
        </p:txBody>
      </p:sp>
      <p:sp>
        <p:nvSpPr>
          <p:cNvPr id="191"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192"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B268B7AC-3AAF-4B93-A2D5-2F9F5859F512}" type="slidenum">
              <a:rPr lang="en-US" sz="1200" strike="noStrike">
                <a:solidFill>
                  <a:srgbClr val="d1eaed"/>
                </a:solidFill>
                <a:latin typeface="Tahoma"/>
              </a:rPr>
              <a:t>&lt;number&gt;</a:t>
            </a:fld>
            <a:endParaRPr/>
          </a:p>
        </p:txBody>
      </p:sp>
      <p:sp>
        <p:nvSpPr>
          <p:cNvPr id="193" name="CustomShape 6"/>
          <p:cNvSpPr/>
          <p:nvPr/>
        </p:nvSpPr>
        <p:spPr>
          <a:xfrm>
            <a:off x="228600" y="762120"/>
            <a:ext cx="6400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trike="noStrike">
                <a:solidFill>
                  <a:srgbClr val="ffff00"/>
                </a:solidFill>
                <a:latin typeface="Tahoma"/>
              </a:rPr>
              <a:t>4.7</a:t>
            </a:r>
            <a:r>
              <a:rPr lang="en-US" sz="2400" strike="noStrike">
                <a:solidFill>
                  <a:srgbClr val="ffff00"/>
                </a:solidFill>
                <a:latin typeface="Tahoma"/>
              </a:rPr>
              <a:t> – </a:t>
            </a:r>
            <a:r>
              <a:rPr b="1" lang="en-US" sz="2000" strike="noStrike">
                <a:solidFill>
                  <a:srgbClr val="ffff00"/>
                </a:solidFill>
                <a:latin typeface="Tahoma"/>
              </a:rPr>
              <a:t>Tập Phụ thuộc hàm tương đương</a:t>
            </a:r>
            <a:endParaRPr/>
          </a:p>
        </p:txBody>
      </p:sp>
      <p:sp>
        <p:nvSpPr>
          <p:cNvPr id="194" name="CustomShape 7"/>
          <p:cNvSpPr/>
          <p:nvPr/>
        </p:nvSpPr>
        <p:spPr>
          <a:xfrm>
            <a:off x="304920" y="2819520"/>
            <a:ext cx="8229240" cy="1752120"/>
          </a:xfrm>
          <a:prstGeom prst="rect">
            <a:avLst/>
          </a:prstGeom>
          <a:noFill/>
          <a:ln w="9360">
            <a:noFill/>
          </a:ln>
        </p:spPr>
        <p:style>
          <a:lnRef idx="0"/>
          <a:fillRef idx="0"/>
          <a:effectRef idx="0"/>
          <a:fontRef idx="minor"/>
        </p:style>
        <p:txBody>
          <a:bodyPr lIns="0" rIns="18360"/>
          <a:p>
            <a:pPr>
              <a:lnSpc>
                <a:spcPct val="100000"/>
              </a:lnSpc>
            </a:pPr>
            <a:r>
              <a:rPr lang="en-US" strike="noStrike">
                <a:solidFill>
                  <a:srgbClr val="ffffff"/>
                </a:solidFill>
                <a:latin typeface="Tahoma"/>
                <a:ea typeface="Tahoma"/>
              </a:rPr>
              <a:t>           </a:t>
            </a:r>
            <a:endParaRPr/>
          </a:p>
          <a:p>
            <a:pPr>
              <a:lnSpc>
                <a:spcPct val="100000"/>
              </a:lnSpc>
            </a:pPr>
            <a:endParaRPr/>
          </a:p>
        </p:txBody>
      </p:sp>
      <p:sp>
        <p:nvSpPr>
          <p:cNvPr id="195" name="CustomShape 8"/>
          <p:cNvSpPr/>
          <p:nvPr/>
        </p:nvSpPr>
        <p:spPr>
          <a:xfrm>
            <a:off x="457200" y="1447920"/>
            <a:ext cx="8229240" cy="2057040"/>
          </a:xfrm>
          <a:prstGeom prst="rect">
            <a:avLst/>
          </a:prstGeom>
          <a:noFill/>
          <a:ln w="9360">
            <a:noFill/>
          </a:ln>
        </p:spPr>
        <p:style>
          <a:lnRef idx="0"/>
          <a:fillRef idx="0"/>
          <a:effectRef idx="0"/>
          <a:fontRef idx="minor"/>
        </p:style>
        <p:txBody>
          <a:bodyPr lIns="0" rIns="18360"/>
          <a:p>
            <a:pPr>
              <a:lnSpc>
                <a:spcPct val="100000"/>
              </a:lnSpc>
            </a:pPr>
            <a:r>
              <a:rPr i="1" lang="en-US" sz="2600" strike="noStrike">
                <a:solidFill>
                  <a:srgbClr val="ffffff"/>
                </a:solidFill>
                <a:latin typeface="Constantia"/>
              </a:rPr>
              <a:t>Định nghĩa: </a:t>
            </a:r>
            <a:endParaRPr/>
          </a:p>
          <a:p>
            <a:pPr>
              <a:lnSpc>
                <a:spcPct val="100000"/>
              </a:lnSpc>
              <a:buSzPct val="95000"/>
              <a:buFont typeface="Arial"/>
              <a:buChar char="•"/>
            </a:pPr>
            <a:r>
              <a:rPr lang="en-US" sz="2600" strike="noStrike">
                <a:solidFill>
                  <a:srgbClr val="ffffff"/>
                </a:solidFill>
                <a:latin typeface="Constantia"/>
              </a:rPr>
              <a:t> </a:t>
            </a:r>
            <a:r>
              <a:rPr lang="en-US" sz="2600" strike="noStrike">
                <a:solidFill>
                  <a:srgbClr val="ffffff"/>
                </a:solidFill>
                <a:latin typeface="Constantia"/>
              </a:rPr>
              <a:t>Tập phụ thuộc hàm </a:t>
            </a:r>
            <a:r>
              <a:rPr lang="en-US" sz="3200" strike="noStrike">
                <a:solidFill>
                  <a:srgbClr val="ffffff"/>
                </a:solidFill>
                <a:latin typeface="Colonna MT"/>
              </a:rPr>
              <a:t>E </a:t>
            </a:r>
            <a:r>
              <a:rPr lang="en-US" sz="2600" strike="noStrike">
                <a:solidFill>
                  <a:srgbClr val="ffffff"/>
                </a:solidFill>
                <a:latin typeface="Constantia"/>
              </a:rPr>
              <a:t>được phủ bởi  tập  phụ thuộc  hàm </a:t>
            </a:r>
            <a:r>
              <a:rPr lang="en-US" sz="3200" strike="noStrike">
                <a:solidFill>
                  <a:srgbClr val="ffffff"/>
                </a:solidFill>
                <a:latin typeface="Colonna MT"/>
              </a:rPr>
              <a:t>F</a:t>
            </a:r>
            <a:r>
              <a:rPr lang="en-US" sz="2600" strike="noStrike">
                <a:solidFill>
                  <a:srgbClr val="ffffff"/>
                </a:solidFill>
                <a:latin typeface="Constantia"/>
              </a:rPr>
              <a:t> nếu </a:t>
            </a:r>
            <a:r>
              <a:rPr lang="en-US" sz="2400" strike="noStrike">
                <a:solidFill>
                  <a:srgbClr val="ffffff"/>
                </a:solidFill>
                <a:latin typeface="Constantia"/>
              </a:rPr>
              <a:t>mỗi phụ thuộc hàm trong </a:t>
            </a:r>
            <a:r>
              <a:rPr lang="en-US" sz="3200" strike="noStrike">
                <a:solidFill>
                  <a:srgbClr val="ffffff"/>
                </a:solidFill>
                <a:latin typeface="Colonna MT"/>
              </a:rPr>
              <a:t>E </a:t>
            </a:r>
            <a:r>
              <a:rPr lang="en-US" sz="2400" strike="noStrike">
                <a:solidFill>
                  <a:srgbClr val="ffffff"/>
                </a:solidFill>
                <a:latin typeface="Constantia"/>
              </a:rPr>
              <a:t>đều thuộc </a:t>
            </a:r>
            <a:r>
              <a:rPr lang="en-US" sz="3200" strike="noStrike">
                <a:solidFill>
                  <a:srgbClr val="ffffff"/>
                </a:solidFill>
                <a:latin typeface="Colonna MT"/>
              </a:rPr>
              <a:t>F</a:t>
            </a:r>
            <a:r>
              <a:rPr lang="en-US" sz="3200" strike="noStrike" baseline="30000">
                <a:solidFill>
                  <a:srgbClr val="ffffff"/>
                </a:solidFill>
                <a:latin typeface="Colonna MT"/>
              </a:rPr>
              <a:t>+</a:t>
            </a:r>
            <a:endParaRPr/>
          </a:p>
          <a:p>
            <a:pPr>
              <a:lnSpc>
                <a:spcPct val="100000"/>
              </a:lnSpc>
            </a:pPr>
            <a:r>
              <a:rPr i="1" lang="en-US" sz="2400" strike="noStrike">
                <a:solidFill>
                  <a:srgbClr val="ffffff"/>
                </a:solidFill>
                <a:latin typeface="Constantia"/>
              </a:rPr>
              <a:t>  </a:t>
            </a:r>
            <a:r>
              <a:rPr i="1" lang="en-US" sz="2400" strike="noStrike">
                <a:solidFill>
                  <a:srgbClr val="ffffff"/>
                </a:solidFill>
                <a:latin typeface="Constantia"/>
              </a:rPr>
              <a:t>hay mỗi phụ thuộc hàm trong </a:t>
            </a:r>
            <a:r>
              <a:rPr lang="en-US" sz="3200" strike="noStrike">
                <a:solidFill>
                  <a:srgbClr val="ffffff"/>
                </a:solidFill>
                <a:latin typeface="Colonna MT"/>
              </a:rPr>
              <a:t>E</a:t>
            </a:r>
            <a:r>
              <a:rPr i="1" lang="en-US" sz="2400" strike="noStrike">
                <a:solidFill>
                  <a:srgbClr val="ffffff"/>
                </a:solidFill>
                <a:latin typeface="Constantia"/>
              </a:rPr>
              <a:t> có thể suy dẫn ra được từ </a:t>
            </a:r>
            <a:r>
              <a:rPr lang="en-US" sz="3200" strike="noStrike">
                <a:solidFill>
                  <a:srgbClr val="ffffff"/>
                </a:solidFill>
                <a:latin typeface="Colonna MT"/>
              </a:rPr>
              <a:t>F</a:t>
            </a:r>
            <a:r>
              <a:rPr i="1" lang="en-US" sz="2400" strike="noStrike">
                <a:solidFill>
                  <a:srgbClr val="ffffff"/>
                </a:solidFill>
                <a:latin typeface="Constantia"/>
              </a:rPr>
              <a:t>.</a:t>
            </a:r>
            <a:endParaRPr/>
          </a:p>
          <a:p>
            <a:pPr algn="r">
              <a:lnSpc>
                <a:spcPct val="100000"/>
              </a:lnSpc>
            </a:pPr>
            <a:endParaRPr/>
          </a:p>
        </p:txBody>
      </p:sp>
      <p:sp>
        <p:nvSpPr>
          <p:cNvPr id="196" name="CustomShape 9"/>
          <p:cNvSpPr/>
          <p:nvPr/>
        </p:nvSpPr>
        <p:spPr>
          <a:xfrm>
            <a:off x="533520" y="3962520"/>
            <a:ext cx="8229240" cy="2514240"/>
          </a:xfrm>
          <a:prstGeom prst="rect">
            <a:avLst/>
          </a:prstGeom>
          <a:noFill/>
          <a:ln w="9360">
            <a:noFill/>
          </a:ln>
        </p:spPr>
        <p:style>
          <a:lnRef idx="0"/>
          <a:fillRef idx="0"/>
          <a:effectRef idx="0"/>
          <a:fontRef idx="minor"/>
        </p:style>
        <p:txBody>
          <a:bodyPr lIns="0" rIns="18360"/>
          <a:p>
            <a:pPr>
              <a:lnSpc>
                <a:spcPct val="100000"/>
              </a:lnSpc>
              <a:buSzPct val="95000"/>
              <a:buFont typeface="Arial"/>
              <a:buChar char="•"/>
            </a:pPr>
            <a:r>
              <a:rPr lang="en-US" sz="2600" strike="noStrike">
                <a:solidFill>
                  <a:srgbClr val="ffffff"/>
                </a:solidFill>
                <a:latin typeface="Tahoma"/>
              </a:rPr>
              <a:t> </a:t>
            </a:r>
            <a:r>
              <a:rPr lang="en-US" sz="2600" strike="noStrike">
                <a:solidFill>
                  <a:srgbClr val="ffffff"/>
                </a:solidFill>
                <a:latin typeface="Tahoma"/>
              </a:rPr>
              <a:t>Hai tập phụ thuộc hàm </a:t>
            </a:r>
            <a:r>
              <a:rPr lang="en-US" sz="3200" strike="noStrike">
                <a:solidFill>
                  <a:srgbClr val="ffffff"/>
                </a:solidFill>
                <a:latin typeface="Colonna MT"/>
              </a:rPr>
              <a:t>E </a:t>
            </a:r>
            <a:r>
              <a:rPr lang="en-US" sz="2600" strike="noStrike">
                <a:solidFill>
                  <a:srgbClr val="ffffff"/>
                </a:solidFill>
                <a:latin typeface="Tahoma"/>
              </a:rPr>
              <a:t>và </a:t>
            </a:r>
            <a:r>
              <a:rPr lang="en-US" sz="3200" strike="noStrike">
                <a:solidFill>
                  <a:srgbClr val="ffffff"/>
                </a:solidFill>
                <a:latin typeface="Colonna MT"/>
              </a:rPr>
              <a:t>F</a:t>
            </a:r>
            <a:r>
              <a:rPr lang="en-US" sz="2600" strike="noStrike">
                <a:solidFill>
                  <a:srgbClr val="ffffff"/>
                </a:solidFill>
                <a:latin typeface="Tahoma"/>
              </a:rPr>
              <a:t> là tương đương  nếu</a:t>
            </a:r>
            <a:endParaRPr/>
          </a:p>
          <a:p>
            <a:pPr>
              <a:lnSpc>
                <a:spcPct val="100000"/>
              </a:lnSpc>
            </a:pPr>
            <a:r>
              <a:rPr lang="en-US" sz="3200" strike="noStrike">
                <a:solidFill>
                  <a:srgbClr val="ffffff"/>
                </a:solidFill>
                <a:latin typeface="Colonna MT"/>
              </a:rPr>
              <a:t>E</a:t>
            </a:r>
            <a:r>
              <a:rPr lang="en-US" sz="2600" strike="noStrike" baseline="30000">
                <a:solidFill>
                  <a:srgbClr val="ffffff"/>
                </a:solidFill>
                <a:latin typeface="Tahoma"/>
              </a:rPr>
              <a:t>+</a:t>
            </a:r>
            <a:r>
              <a:rPr lang="en-US" sz="2600" strike="noStrike">
                <a:solidFill>
                  <a:srgbClr val="ffffff"/>
                </a:solidFill>
                <a:latin typeface="Tahoma"/>
              </a:rPr>
              <a:t> = </a:t>
            </a:r>
            <a:r>
              <a:rPr lang="en-US" sz="3200" strike="noStrike">
                <a:solidFill>
                  <a:srgbClr val="ffffff"/>
                </a:solidFill>
                <a:latin typeface="Colonna MT"/>
              </a:rPr>
              <a:t>F</a:t>
            </a:r>
            <a:r>
              <a:rPr lang="en-US" sz="2600" strike="noStrike" baseline="30000">
                <a:solidFill>
                  <a:srgbClr val="ffffff"/>
                </a:solidFill>
                <a:latin typeface="Tahoma"/>
              </a:rPr>
              <a:t>+</a:t>
            </a:r>
            <a:endParaRPr/>
          </a:p>
          <a:p>
            <a:pPr>
              <a:lnSpc>
                <a:spcPct val="100000"/>
              </a:lnSpc>
            </a:pPr>
            <a:endParaRPr/>
          </a:p>
          <a:p>
            <a:pPr>
              <a:lnSpc>
                <a:spcPct val="100000"/>
              </a:lnSpc>
            </a:pPr>
            <a:r>
              <a:rPr i="1" lang="en-US" sz="2000" strike="noStrike">
                <a:solidFill>
                  <a:srgbClr val="ffffff"/>
                </a:solidFill>
                <a:latin typeface="Tahoma"/>
              </a:rPr>
              <a:t>Hai tập phụ thuộc hàm Tương đương có nghĩa là mỗi phụ thuộc hàm trong trong tập này có thể suy dẫn từ tập kia</a:t>
            </a:r>
            <a:r>
              <a:rPr lang="en-US" sz="2800" strike="noStrike">
                <a:solidFill>
                  <a:srgbClr val="ffffff"/>
                </a:solidFill>
                <a:latin typeface="Colonna MT"/>
              </a:rPr>
              <a:t>.</a:t>
            </a:r>
            <a:r>
              <a:rPr i="1" lang="en-US" sz="2000" strike="noStrike">
                <a:solidFill>
                  <a:srgbClr val="ffffff"/>
                </a:solidFill>
                <a:latin typeface="Tahoma"/>
              </a:rPr>
              <a:t> </a:t>
            </a:r>
            <a:endParaRPr/>
          </a:p>
        </p:txBody>
      </p:sp>
    </p:spTree>
  </p:cSld>
  <p:timing>
    <p:tnLst>
      <p:par>
        <p:cTn id="269" dur="indefinite" restart="never" nodeType="tmRoot">
          <p:childTnLst>
            <p:seq>
              <p:cTn id="270" dur="indefinite" nodeType="mainSeq">
                <p:childTnLst>
                  <p:par>
                    <p:cTn id="271" fill="hold">
                      <p:stCondLst>
                        <p:cond delay="indefinite"/>
                      </p:stCondLst>
                      <p:childTnLst>
                        <p:par>
                          <p:cTn id="272" fill="hold">
                            <p:stCondLst>
                              <p:cond delay="0"/>
                            </p:stCondLst>
                            <p:childTnLst>
                              <p:par>
                                <p:cTn id="273" nodeType="clickEffect" fill="hold" presetClass="entr" presetID="4" presetSubtype="16">
                                  <p:stCondLst>
                                    <p:cond delay="0"/>
                                  </p:stCondLst>
                                  <p:childTnLst>
                                    <p:set>
                                      <p:cBhvr>
                                        <p:cTn id="274" dur="1" fill="hold">
                                          <p:stCondLst>
                                            <p:cond delay="0"/>
                                          </p:stCondLst>
                                        </p:cTn>
                                        <p:tgtEl>
                                          <p:spTgt spid="195"/>
                                        </p:tgtEl>
                                        <p:attrNameLst>
                                          <p:attrName>style.visibility</p:attrName>
                                        </p:attrNameLst>
                                      </p:cBhvr>
                                      <p:to>
                                        <p:strVal val="visible"/>
                                      </p:to>
                                    </p:set>
                                    <p:animEffect filter="box(in)" transition="out">
                                      <p:cBhvr additive="repl">
                                        <p:cTn id="275" dur="500"/>
                                        <p:tgtEl>
                                          <p:spTgt spid="195"/>
                                        </p:tgtEl>
                                      </p:cBhvr>
                                    </p:animEffect>
                                  </p:childTnLst>
                                </p:cTn>
                              </p:par>
                            </p:childTnLst>
                          </p:cTn>
                        </p:par>
                      </p:childTnLst>
                    </p:cTn>
                  </p:par>
                  <p:par>
                    <p:cTn id="276" fill="hold">
                      <p:stCondLst>
                        <p:cond delay="indefinite"/>
                      </p:stCondLst>
                      <p:childTnLst>
                        <p:par>
                          <p:cTn id="277" fill="hold">
                            <p:stCondLst>
                              <p:cond delay="0"/>
                            </p:stCondLst>
                            <p:childTnLst>
                              <p:par>
                                <p:cTn id="278" nodeType="clickEffect" fill="hold" presetClass="entr" presetID="4" presetSubtype="16">
                                  <p:stCondLst>
                                    <p:cond delay="0"/>
                                  </p:stCondLst>
                                  <p:childTnLst>
                                    <p:set>
                                      <p:cBhvr>
                                        <p:cTn id="279" dur="1" fill="hold">
                                          <p:stCondLst>
                                            <p:cond delay="0"/>
                                          </p:stCondLst>
                                        </p:cTn>
                                        <p:tgtEl>
                                          <p:spTgt spid="196"/>
                                        </p:tgtEl>
                                        <p:attrNameLst>
                                          <p:attrName>style.visibility</p:attrName>
                                        </p:attrNameLst>
                                      </p:cBhvr>
                                      <p:to>
                                        <p:strVal val="visible"/>
                                      </p:to>
                                    </p:set>
                                    <p:animEffect filter="box(in)" transition="out">
                                      <p:cBhvr additive="repl">
                                        <p:cTn id="280" dur="500"/>
                                        <p:tgtEl>
                                          <p:spTgt spid="19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97" name="Picture 3" descr=""/>
          <p:cNvPicPr/>
          <p:nvPr/>
        </p:nvPicPr>
        <p:blipFill>
          <a:blip r:embed="rId1"/>
          <a:stretch/>
        </p:blipFill>
        <p:spPr>
          <a:xfrm>
            <a:off x="0" y="628560"/>
            <a:ext cx="9107640" cy="56880"/>
          </a:xfrm>
          <a:prstGeom prst="rect">
            <a:avLst/>
          </a:prstGeom>
          <a:ln>
            <a:noFill/>
          </a:ln>
        </p:spPr>
      </p:pic>
      <p:sp>
        <p:nvSpPr>
          <p:cNvPr id="198"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199"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200"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12:11:21 AM</a:t>
            </a:r>
            <a:endParaRPr/>
          </a:p>
        </p:txBody>
      </p:sp>
      <p:sp>
        <p:nvSpPr>
          <p:cNvPr id="201"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202"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C436C7C2-1807-42F8-89D0-336E9F313635}" type="slidenum">
              <a:rPr lang="en-US" sz="1200" strike="noStrike">
                <a:solidFill>
                  <a:srgbClr val="d1eaed"/>
                </a:solidFill>
                <a:latin typeface="Tahoma"/>
              </a:rPr>
              <a:t>&lt;number&gt;</a:t>
            </a:fld>
            <a:endParaRPr/>
          </a:p>
        </p:txBody>
      </p:sp>
      <p:sp>
        <p:nvSpPr>
          <p:cNvPr id="203" name="CustomShape 6"/>
          <p:cNvSpPr/>
          <p:nvPr/>
        </p:nvSpPr>
        <p:spPr>
          <a:xfrm>
            <a:off x="228600" y="762120"/>
            <a:ext cx="6400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trike="noStrike">
                <a:solidFill>
                  <a:srgbClr val="ffffff"/>
                </a:solidFill>
                <a:latin typeface="Tahoma"/>
              </a:rPr>
              <a:t>4.7</a:t>
            </a:r>
            <a:r>
              <a:rPr lang="en-US" sz="2400" strike="noStrike">
                <a:solidFill>
                  <a:srgbClr val="ffffff"/>
                </a:solidFill>
                <a:latin typeface="Tahoma"/>
              </a:rPr>
              <a:t> – </a:t>
            </a:r>
            <a:r>
              <a:rPr b="1" lang="en-US" sz="2000" strike="noStrike">
                <a:solidFill>
                  <a:srgbClr val="ffffff"/>
                </a:solidFill>
                <a:latin typeface="Tahoma"/>
              </a:rPr>
              <a:t>Phụ thuộc hàm tương đương</a:t>
            </a:r>
            <a:endParaRPr/>
          </a:p>
        </p:txBody>
      </p:sp>
      <p:sp>
        <p:nvSpPr>
          <p:cNvPr id="204" name="CustomShape 7"/>
          <p:cNvSpPr/>
          <p:nvPr/>
        </p:nvSpPr>
        <p:spPr>
          <a:xfrm>
            <a:off x="304920" y="2819520"/>
            <a:ext cx="8229240" cy="1752120"/>
          </a:xfrm>
          <a:prstGeom prst="rect">
            <a:avLst/>
          </a:prstGeom>
          <a:noFill/>
          <a:ln w="9360">
            <a:noFill/>
          </a:ln>
        </p:spPr>
        <p:style>
          <a:lnRef idx="0"/>
          <a:fillRef idx="0"/>
          <a:effectRef idx="0"/>
          <a:fontRef idx="minor"/>
        </p:style>
        <p:txBody>
          <a:bodyPr lIns="0" rIns="18360"/>
          <a:p>
            <a:pPr>
              <a:lnSpc>
                <a:spcPct val="100000"/>
              </a:lnSpc>
            </a:pPr>
            <a:r>
              <a:rPr lang="en-US" strike="noStrike">
                <a:solidFill>
                  <a:srgbClr val="ffffff"/>
                </a:solidFill>
                <a:latin typeface="Tahoma"/>
                <a:ea typeface="Tahoma"/>
              </a:rPr>
              <a:t>           </a:t>
            </a:r>
            <a:endParaRPr/>
          </a:p>
          <a:p>
            <a:pPr>
              <a:lnSpc>
                <a:spcPct val="100000"/>
              </a:lnSpc>
            </a:pPr>
            <a:endParaRPr/>
          </a:p>
        </p:txBody>
      </p:sp>
      <p:sp>
        <p:nvSpPr>
          <p:cNvPr id="205" name="CustomShape 8"/>
          <p:cNvSpPr/>
          <p:nvPr/>
        </p:nvSpPr>
        <p:spPr>
          <a:xfrm>
            <a:off x="457200" y="1219320"/>
            <a:ext cx="8229240" cy="1066320"/>
          </a:xfrm>
          <a:prstGeom prst="rect">
            <a:avLst/>
          </a:prstGeom>
          <a:noFill/>
          <a:ln w="9360">
            <a:noFill/>
          </a:ln>
        </p:spPr>
        <p:style>
          <a:lnRef idx="0"/>
          <a:fillRef idx="0"/>
          <a:effectRef idx="0"/>
          <a:fontRef idx="minor"/>
        </p:style>
        <p:txBody>
          <a:bodyPr lIns="0" rIns="18360"/>
          <a:p>
            <a:pPr>
              <a:lnSpc>
                <a:spcPct val="100000"/>
              </a:lnSpc>
            </a:pPr>
            <a:r>
              <a:rPr lang="en-US" sz="2800" strike="noStrike">
                <a:solidFill>
                  <a:srgbClr val="ffffff"/>
                </a:solidFill>
                <a:latin typeface="Colonna MT"/>
              </a:rPr>
              <a:t>F</a:t>
            </a:r>
            <a:r>
              <a:rPr lang="en-US" strike="noStrike">
                <a:solidFill>
                  <a:srgbClr val="ffffff"/>
                </a:solidFill>
                <a:latin typeface="Constantia"/>
              </a:rPr>
              <a:t> = {A </a:t>
            </a:r>
            <a:r>
              <a:rPr lang="en-US" strike="noStrike">
                <a:solidFill>
                  <a:srgbClr val="ffffff"/>
                </a:solidFill>
                <a:latin typeface="Symbol"/>
              </a:rPr>
              <a:t></a:t>
            </a:r>
            <a:r>
              <a:rPr lang="en-US" strike="noStrike">
                <a:solidFill>
                  <a:srgbClr val="ffffff"/>
                </a:solidFill>
                <a:latin typeface="Constantia"/>
              </a:rPr>
              <a:t>C, AC </a:t>
            </a:r>
            <a:r>
              <a:rPr lang="en-US" strike="noStrike">
                <a:solidFill>
                  <a:srgbClr val="ffffff"/>
                </a:solidFill>
                <a:latin typeface="Symbol"/>
              </a:rPr>
              <a:t></a:t>
            </a:r>
            <a:r>
              <a:rPr lang="en-US" strike="noStrike">
                <a:solidFill>
                  <a:srgbClr val="ffffff"/>
                </a:solidFill>
                <a:latin typeface="Constantia"/>
              </a:rPr>
              <a:t> D, E</a:t>
            </a:r>
            <a:r>
              <a:rPr lang="en-US" strike="noStrike">
                <a:solidFill>
                  <a:srgbClr val="ffffff"/>
                </a:solidFill>
                <a:latin typeface="Symbol"/>
              </a:rPr>
              <a:t></a:t>
            </a:r>
            <a:r>
              <a:rPr lang="en-US" strike="noStrike">
                <a:solidFill>
                  <a:srgbClr val="ffffff"/>
                </a:solidFill>
                <a:latin typeface="Constantia"/>
              </a:rPr>
              <a:t>AD, E </a:t>
            </a:r>
            <a:r>
              <a:rPr lang="en-US" strike="noStrike">
                <a:solidFill>
                  <a:srgbClr val="ffffff"/>
                </a:solidFill>
                <a:latin typeface="Symbol"/>
              </a:rPr>
              <a:t></a:t>
            </a:r>
            <a:r>
              <a:rPr lang="en-US" strike="noStrike">
                <a:solidFill>
                  <a:srgbClr val="ffffff"/>
                </a:solidFill>
                <a:latin typeface="Constantia"/>
              </a:rPr>
              <a:t>H }</a:t>
            </a:r>
            <a:endParaRPr/>
          </a:p>
          <a:p>
            <a:pPr>
              <a:lnSpc>
                <a:spcPct val="100000"/>
              </a:lnSpc>
            </a:pPr>
            <a:r>
              <a:rPr lang="en-US" sz="2800" strike="noStrike">
                <a:solidFill>
                  <a:srgbClr val="ffffff"/>
                </a:solidFill>
                <a:latin typeface="Colonna MT"/>
              </a:rPr>
              <a:t>E </a:t>
            </a:r>
            <a:r>
              <a:rPr lang="en-US" strike="noStrike">
                <a:solidFill>
                  <a:srgbClr val="ffffff"/>
                </a:solidFill>
                <a:latin typeface="Constantia"/>
              </a:rPr>
              <a:t>= { A </a:t>
            </a:r>
            <a:r>
              <a:rPr lang="en-US" strike="noStrike">
                <a:solidFill>
                  <a:srgbClr val="ffffff"/>
                </a:solidFill>
                <a:latin typeface="Symbol"/>
              </a:rPr>
              <a:t></a:t>
            </a:r>
            <a:r>
              <a:rPr lang="en-US" strike="noStrike">
                <a:solidFill>
                  <a:srgbClr val="ffffff"/>
                </a:solidFill>
                <a:latin typeface="Constantia"/>
              </a:rPr>
              <a:t>CD,  E </a:t>
            </a:r>
            <a:r>
              <a:rPr lang="en-US" strike="noStrike">
                <a:solidFill>
                  <a:srgbClr val="ffffff"/>
                </a:solidFill>
                <a:latin typeface="Symbol"/>
              </a:rPr>
              <a:t></a:t>
            </a:r>
            <a:r>
              <a:rPr lang="en-US" strike="noStrike">
                <a:solidFill>
                  <a:srgbClr val="ffffff"/>
                </a:solidFill>
                <a:latin typeface="Constantia"/>
              </a:rPr>
              <a:t> AH }</a:t>
            </a:r>
            <a:endParaRPr/>
          </a:p>
          <a:p>
            <a:pPr>
              <a:lnSpc>
                <a:spcPct val="100000"/>
              </a:lnSpc>
            </a:pPr>
            <a:r>
              <a:rPr lang="en-US" strike="noStrike">
                <a:solidFill>
                  <a:srgbClr val="ffffff"/>
                </a:solidFill>
                <a:latin typeface="Constantia"/>
              </a:rPr>
              <a:t>Kiểm tra xem </a:t>
            </a:r>
            <a:r>
              <a:rPr lang="en-US" sz="2800" strike="noStrike">
                <a:solidFill>
                  <a:srgbClr val="ffffff"/>
                </a:solidFill>
                <a:latin typeface="Colonna MT"/>
              </a:rPr>
              <a:t>E </a:t>
            </a:r>
            <a:r>
              <a:rPr lang="en-US" strike="noStrike">
                <a:solidFill>
                  <a:srgbClr val="ffffff"/>
                </a:solidFill>
                <a:latin typeface="Constantia"/>
              </a:rPr>
              <a:t>tương đương </a:t>
            </a:r>
            <a:r>
              <a:rPr lang="en-US" sz="2800" strike="noStrike">
                <a:solidFill>
                  <a:srgbClr val="ffffff"/>
                </a:solidFill>
                <a:latin typeface="Colonna MT"/>
              </a:rPr>
              <a:t>F </a:t>
            </a:r>
            <a:r>
              <a:rPr lang="en-US" strike="noStrike">
                <a:solidFill>
                  <a:srgbClr val="ffffff"/>
                </a:solidFill>
                <a:latin typeface="Constantia"/>
              </a:rPr>
              <a:t>?</a:t>
            </a:r>
            <a:endParaRPr/>
          </a:p>
        </p:txBody>
      </p:sp>
      <p:sp>
        <p:nvSpPr>
          <p:cNvPr id="206" name="CustomShape 9"/>
          <p:cNvSpPr/>
          <p:nvPr/>
        </p:nvSpPr>
        <p:spPr>
          <a:xfrm>
            <a:off x="457200" y="2666880"/>
            <a:ext cx="8229240" cy="380520"/>
          </a:xfrm>
          <a:prstGeom prst="rect">
            <a:avLst/>
          </a:prstGeom>
          <a:noFill/>
          <a:ln w="9360">
            <a:noFill/>
          </a:ln>
        </p:spPr>
        <p:style>
          <a:lnRef idx="0"/>
          <a:fillRef idx="0"/>
          <a:effectRef idx="0"/>
          <a:fontRef idx="minor"/>
        </p:style>
        <p:txBody>
          <a:bodyPr lIns="0" rIns="18360"/>
          <a:p>
            <a:pPr>
              <a:lnSpc>
                <a:spcPct val="100000"/>
              </a:lnSpc>
            </a:pPr>
            <a:r>
              <a:rPr i="1" lang="en-US" sz="2000" strike="noStrike">
                <a:solidFill>
                  <a:srgbClr val="ffffff"/>
                </a:solidFill>
                <a:latin typeface="Constantia"/>
              </a:rPr>
              <a:t>Cách 1</a:t>
            </a:r>
            <a:r>
              <a:rPr lang="en-US" sz="2000" strike="noStrike">
                <a:solidFill>
                  <a:srgbClr val="ffffff"/>
                </a:solidFill>
                <a:latin typeface="Constantia"/>
              </a:rPr>
              <a:t>: Dùng </a:t>
            </a:r>
            <a:r>
              <a:rPr b="1" i="1" lang="en-US" sz="2000" strike="noStrike">
                <a:solidFill>
                  <a:srgbClr val="ffffff"/>
                </a:solidFill>
                <a:latin typeface="Constantia"/>
              </a:rPr>
              <a:t>các quy tắc suy diễn</a:t>
            </a:r>
            <a:endParaRPr/>
          </a:p>
        </p:txBody>
      </p:sp>
      <p:sp>
        <p:nvSpPr>
          <p:cNvPr id="207" name="CustomShape 10"/>
          <p:cNvSpPr/>
          <p:nvPr/>
        </p:nvSpPr>
        <p:spPr>
          <a:xfrm>
            <a:off x="457200" y="3200400"/>
            <a:ext cx="2590560" cy="837720"/>
          </a:xfrm>
          <a:prstGeom prst="rect">
            <a:avLst/>
          </a:prstGeom>
          <a:noFill/>
          <a:ln w="9360">
            <a:noFill/>
          </a:ln>
        </p:spPr>
        <p:style>
          <a:lnRef idx="0"/>
          <a:fillRef idx="0"/>
          <a:effectRef idx="0"/>
          <a:fontRef idx="minor"/>
        </p:style>
        <p:txBody>
          <a:bodyPr lIns="0" rIns="18360"/>
          <a:p>
            <a:pPr>
              <a:lnSpc>
                <a:spcPct val="100000"/>
              </a:lnSpc>
            </a:pPr>
            <a:r>
              <a:rPr lang="en-US" sz="2000" strike="noStrike">
                <a:solidFill>
                  <a:srgbClr val="ffffff"/>
                </a:solidFill>
                <a:latin typeface="Tahoma"/>
              </a:rPr>
              <a:t>{A </a:t>
            </a:r>
            <a:r>
              <a:rPr lang="en-US" sz="2000" strike="noStrike">
                <a:solidFill>
                  <a:srgbClr val="ffffff"/>
                </a:solidFill>
                <a:latin typeface="Symbol"/>
              </a:rPr>
              <a:t></a:t>
            </a:r>
            <a:r>
              <a:rPr lang="en-US" sz="2000" strike="noStrike">
                <a:solidFill>
                  <a:srgbClr val="ffffff"/>
                </a:solidFill>
                <a:latin typeface="Tahoma"/>
              </a:rPr>
              <a:t>C} |=  {A </a:t>
            </a:r>
            <a:r>
              <a:rPr lang="en-US" sz="2000" strike="noStrike">
                <a:solidFill>
                  <a:srgbClr val="ffffff"/>
                </a:solidFill>
                <a:latin typeface="Symbol"/>
              </a:rPr>
              <a:t></a:t>
            </a:r>
            <a:r>
              <a:rPr lang="en-US" sz="2000" strike="noStrike">
                <a:solidFill>
                  <a:srgbClr val="ffffff"/>
                </a:solidFill>
                <a:latin typeface="Tahoma"/>
              </a:rPr>
              <a:t> AC}</a:t>
            </a:r>
            <a:endParaRPr/>
          </a:p>
          <a:p>
            <a:pPr>
              <a:lnSpc>
                <a:spcPct val="100000"/>
              </a:lnSpc>
            </a:pPr>
            <a:r>
              <a:rPr lang="en-US" sz="2000" strike="noStrike">
                <a:solidFill>
                  <a:srgbClr val="ffffff"/>
                </a:solidFill>
                <a:latin typeface="Tahoma"/>
              </a:rPr>
              <a:t>                 </a:t>
            </a:r>
            <a:r>
              <a:rPr lang="en-US" sz="2000" strike="noStrike">
                <a:solidFill>
                  <a:srgbClr val="ffffff"/>
                </a:solidFill>
                <a:latin typeface="Tahoma"/>
              </a:rPr>
              <a:t>{AC </a:t>
            </a:r>
            <a:r>
              <a:rPr lang="en-US" sz="2000" strike="noStrike">
                <a:solidFill>
                  <a:srgbClr val="ffffff"/>
                </a:solidFill>
                <a:latin typeface="Symbol"/>
              </a:rPr>
              <a:t></a:t>
            </a:r>
            <a:r>
              <a:rPr lang="en-US" sz="2000" strike="noStrike">
                <a:solidFill>
                  <a:srgbClr val="ffffff"/>
                </a:solidFill>
                <a:latin typeface="Tahoma"/>
              </a:rPr>
              <a:t> D} </a:t>
            </a:r>
            <a:endParaRPr/>
          </a:p>
          <a:p>
            <a:pPr>
              <a:lnSpc>
                <a:spcPct val="100000"/>
              </a:lnSpc>
            </a:pPr>
            <a:endParaRPr/>
          </a:p>
        </p:txBody>
      </p:sp>
      <p:sp>
        <p:nvSpPr>
          <p:cNvPr id="208" name="CustomShape 11"/>
          <p:cNvSpPr/>
          <p:nvPr/>
        </p:nvSpPr>
        <p:spPr>
          <a:xfrm>
            <a:off x="3276720" y="3200400"/>
            <a:ext cx="75960" cy="761760"/>
          </a:xfrm>
          <a:prstGeom prst="rightBrace">
            <a:avLst>
              <a:gd name="adj1" fmla="val 8333"/>
              <a:gd name="adj2" fmla="val 50000"/>
            </a:avLst>
          </a:prstGeom>
          <a:noFill/>
          <a:ln>
            <a:solidFill>
              <a:srgbClr val="095294"/>
            </a:solidFill>
            <a:round/>
          </a:ln>
        </p:spPr>
        <p:style>
          <a:lnRef idx="1">
            <a:schemeClr val="accent1"/>
          </a:lnRef>
          <a:fillRef idx="0">
            <a:schemeClr val="accent1"/>
          </a:fillRef>
          <a:effectRef idx="0">
            <a:schemeClr val="accent1"/>
          </a:effectRef>
          <a:fontRef idx="minor"/>
        </p:style>
      </p:sp>
      <p:sp>
        <p:nvSpPr>
          <p:cNvPr id="209" name="CustomShape 12"/>
          <p:cNvSpPr/>
          <p:nvPr/>
        </p:nvSpPr>
        <p:spPr>
          <a:xfrm>
            <a:off x="3588480" y="3352680"/>
            <a:ext cx="138672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  {A </a:t>
            </a:r>
            <a:r>
              <a:rPr lang="en-US" strike="noStrike">
                <a:solidFill>
                  <a:srgbClr val="ffffff"/>
                </a:solidFill>
                <a:latin typeface="Symbol"/>
              </a:rPr>
              <a:t></a:t>
            </a:r>
            <a:r>
              <a:rPr lang="en-US" strike="noStrike">
                <a:solidFill>
                  <a:srgbClr val="ffffff"/>
                </a:solidFill>
                <a:latin typeface="Tahoma"/>
              </a:rPr>
              <a:t>D}</a:t>
            </a:r>
            <a:endParaRPr/>
          </a:p>
        </p:txBody>
      </p:sp>
      <p:sp>
        <p:nvSpPr>
          <p:cNvPr id="210" name="CustomShape 13"/>
          <p:cNvSpPr/>
          <p:nvPr/>
        </p:nvSpPr>
        <p:spPr>
          <a:xfrm>
            <a:off x="3668040" y="3886200"/>
            <a:ext cx="217476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kết hợp với {A </a:t>
            </a:r>
            <a:r>
              <a:rPr lang="en-US" strike="noStrike">
                <a:solidFill>
                  <a:srgbClr val="ffffff"/>
                </a:solidFill>
                <a:latin typeface="Symbol"/>
              </a:rPr>
              <a:t></a:t>
            </a:r>
            <a:r>
              <a:rPr lang="en-US" strike="noStrike">
                <a:solidFill>
                  <a:srgbClr val="ffffff"/>
                </a:solidFill>
                <a:latin typeface="Tahoma"/>
              </a:rPr>
              <a:t>C}</a:t>
            </a:r>
            <a:endParaRPr/>
          </a:p>
        </p:txBody>
      </p:sp>
      <p:sp>
        <p:nvSpPr>
          <p:cNvPr id="211" name="CustomShape 14"/>
          <p:cNvSpPr/>
          <p:nvPr/>
        </p:nvSpPr>
        <p:spPr>
          <a:xfrm>
            <a:off x="6248520" y="3352680"/>
            <a:ext cx="155160" cy="914040"/>
          </a:xfrm>
          <a:prstGeom prst="rightBrace">
            <a:avLst>
              <a:gd name="adj1" fmla="val 8333"/>
              <a:gd name="adj2" fmla="val 50000"/>
            </a:avLst>
          </a:prstGeom>
          <a:noFill/>
          <a:ln>
            <a:solidFill>
              <a:srgbClr val="095294"/>
            </a:solidFill>
            <a:round/>
          </a:ln>
        </p:spPr>
        <p:style>
          <a:lnRef idx="1">
            <a:schemeClr val="accent1"/>
          </a:lnRef>
          <a:fillRef idx="0">
            <a:schemeClr val="accent1"/>
          </a:fillRef>
          <a:effectRef idx="0">
            <a:schemeClr val="accent1"/>
          </a:effectRef>
          <a:fontRef idx="minor"/>
        </p:style>
      </p:sp>
      <p:sp>
        <p:nvSpPr>
          <p:cNvPr id="212" name="CustomShape 15"/>
          <p:cNvSpPr/>
          <p:nvPr/>
        </p:nvSpPr>
        <p:spPr>
          <a:xfrm>
            <a:off x="6713280" y="3581280"/>
            <a:ext cx="15238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  {A </a:t>
            </a:r>
            <a:r>
              <a:rPr lang="en-US" strike="noStrike">
                <a:solidFill>
                  <a:srgbClr val="ffffff"/>
                </a:solidFill>
                <a:latin typeface="Symbol"/>
              </a:rPr>
              <a:t></a:t>
            </a:r>
            <a:r>
              <a:rPr lang="en-US" strike="noStrike">
                <a:solidFill>
                  <a:srgbClr val="ffffff"/>
                </a:solidFill>
                <a:latin typeface="Tahoma"/>
              </a:rPr>
              <a:t>CD}</a:t>
            </a:r>
            <a:endParaRPr/>
          </a:p>
        </p:txBody>
      </p:sp>
      <p:sp>
        <p:nvSpPr>
          <p:cNvPr id="213" name="CustomShape 16"/>
          <p:cNvSpPr/>
          <p:nvPr/>
        </p:nvSpPr>
        <p:spPr>
          <a:xfrm>
            <a:off x="6734880" y="4343400"/>
            <a:ext cx="2435400" cy="45612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Vậy </a:t>
            </a:r>
            <a:r>
              <a:rPr b="1" lang="en-US" sz="2400" strike="noStrike">
                <a:solidFill>
                  <a:srgbClr val="ffffff"/>
                </a:solidFill>
                <a:latin typeface="Colonna MT"/>
              </a:rPr>
              <a:t>F</a:t>
            </a:r>
            <a:r>
              <a:rPr b="1" lang="en-US" strike="noStrike">
                <a:solidFill>
                  <a:srgbClr val="ffffff"/>
                </a:solidFill>
                <a:latin typeface="Tahoma"/>
              </a:rPr>
              <a:t> |=  {A </a:t>
            </a:r>
            <a:r>
              <a:rPr b="1" lang="en-US" strike="noStrike">
                <a:solidFill>
                  <a:srgbClr val="ffffff"/>
                </a:solidFill>
                <a:latin typeface="Symbol"/>
              </a:rPr>
              <a:t></a:t>
            </a:r>
            <a:r>
              <a:rPr b="1" lang="en-US" strike="noStrike">
                <a:solidFill>
                  <a:srgbClr val="ffffff"/>
                </a:solidFill>
                <a:latin typeface="Tahoma"/>
              </a:rPr>
              <a:t>CD}</a:t>
            </a:r>
            <a:endParaRPr/>
          </a:p>
        </p:txBody>
      </p:sp>
      <p:sp>
        <p:nvSpPr>
          <p:cNvPr id="214" name="CustomShape 17"/>
          <p:cNvSpPr/>
          <p:nvPr/>
        </p:nvSpPr>
        <p:spPr>
          <a:xfrm>
            <a:off x="380880" y="4876920"/>
            <a:ext cx="2590560" cy="837720"/>
          </a:xfrm>
          <a:prstGeom prst="rect">
            <a:avLst/>
          </a:prstGeom>
          <a:noFill/>
          <a:ln w="9360">
            <a:noFill/>
          </a:ln>
        </p:spPr>
        <p:style>
          <a:lnRef idx="0"/>
          <a:fillRef idx="0"/>
          <a:effectRef idx="0"/>
          <a:fontRef idx="minor"/>
        </p:style>
        <p:txBody>
          <a:bodyPr lIns="0" rIns="18360"/>
          <a:p>
            <a:pPr>
              <a:lnSpc>
                <a:spcPct val="100000"/>
              </a:lnSpc>
            </a:pPr>
            <a:r>
              <a:rPr lang="en-US" sz="2000" strike="noStrike">
                <a:solidFill>
                  <a:srgbClr val="ffffff"/>
                </a:solidFill>
                <a:latin typeface="Tahoma"/>
              </a:rPr>
              <a:t>{E </a:t>
            </a:r>
            <a:r>
              <a:rPr lang="en-US" sz="2000" strike="noStrike">
                <a:solidFill>
                  <a:srgbClr val="ffffff"/>
                </a:solidFill>
                <a:latin typeface="Symbol"/>
              </a:rPr>
              <a:t></a:t>
            </a:r>
            <a:r>
              <a:rPr lang="en-US" sz="2000" strike="noStrike">
                <a:solidFill>
                  <a:srgbClr val="ffffff"/>
                </a:solidFill>
                <a:latin typeface="Tahoma"/>
              </a:rPr>
              <a:t>AD} |= {E </a:t>
            </a:r>
            <a:r>
              <a:rPr lang="en-US" sz="2000" strike="noStrike">
                <a:solidFill>
                  <a:srgbClr val="ffffff"/>
                </a:solidFill>
                <a:latin typeface="Symbol"/>
              </a:rPr>
              <a:t></a:t>
            </a:r>
            <a:r>
              <a:rPr lang="en-US" sz="2000" strike="noStrike">
                <a:solidFill>
                  <a:srgbClr val="ffffff"/>
                </a:solidFill>
                <a:latin typeface="Tahoma"/>
              </a:rPr>
              <a:t> A}</a:t>
            </a:r>
            <a:endParaRPr/>
          </a:p>
          <a:p>
            <a:pPr>
              <a:lnSpc>
                <a:spcPct val="100000"/>
              </a:lnSpc>
            </a:pPr>
            <a:r>
              <a:rPr lang="en-US" sz="2000" strike="noStrike">
                <a:solidFill>
                  <a:srgbClr val="ffffff"/>
                </a:solidFill>
                <a:latin typeface="Tahoma"/>
              </a:rPr>
              <a:t>                  </a:t>
            </a:r>
            <a:r>
              <a:rPr lang="en-US" sz="2000" strike="noStrike">
                <a:solidFill>
                  <a:srgbClr val="ffffff"/>
                </a:solidFill>
                <a:latin typeface="Tahoma"/>
              </a:rPr>
              <a:t>{E </a:t>
            </a:r>
            <a:r>
              <a:rPr lang="en-US" sz="2000" strike="noStrike">
                <a:solidFill>
                  <a:srgbClr val="ffffff"/>
                </a:solidFill>
                <a:latin typeface="Symbol"/>
              </a:rPr>
              <a:t></a:t>
            </a:r>
            <a:r>
              <a:rPr lang="en-US" sz="2000" strike="noStrike">
                <a:solidFill>
                  <a:srgbClr val="ffffff"/>
                </a:solidFill>
                <a:latin typeface="Tahoma"/>
              </a:rPr>
              <a:t> H} </a:t>
            </a:r>
            <a:endParaRPr/>
          </a:p>
          <a:p>
            <a:pPr>
              <a:lnSpc>
                <a:spcPct val="100000"/>
              </a:lnSpc>
            </a:pPr>
            <a:endParaRPr/>
          </a:p>
        </p:txBody>
      </p:sp>
      <p:sp>
        <p:nvSpPr>
          <p:cNvPr id="215" name="CustomShape 18"/>
          <p:cNvSpPr/>
          <p:nvPr/>
        </p:nvSpPr>
        <p:spPr>
          <a:xfrm>
            <a:off x="3276720" y="4952880"/>
            <a:ext cx="75960" cy="761760"/>
          </a:xfrm>
          <a:prstGeom prst="rightBrace">
            <a:avLst>
              <a:gd name="adj1" fmla="val 8333"/>
              <a:gd name="adj2" fmla="val 50000"/>
            </a:avLst>
          </a:prstGeom>
          <a:noFill/>
          <a:ln>
            <a:solidFill>
              <a:srgbClr val="095294"/>
            </a:solidFill>
            <a:round/>
          </a:ln>
        </p:spPr>
        <p:style>
          <a:lnRef idx="1">
            <a:schemeClr val="accent1"/>
          </a:lnRef>
          <a:fillRef idx="0">
            <a:schemeClr val="accent1"/>
          </a:fillRef>
          <a:effectRef idx="0">
            <a:schemeClr val="accent1"/>
          </a:effectRef>
          <a:fontRef idx="minor"/>
        </p:style>
      </p:sp>
      <p:sp>
        <p:nvSpPr>
          <p:cNvPr id="216" name="CustomShape 19"/>
          <p:cNvSpPr/>
          <p:nvPr/>
        </p:nvSpPr>
        <p:spPr>
          <a:xfrm>
            <a:off x="3589200" y="5181480"/>
            <a:ext cx="15130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  {E </a:t>
            </a:r>
            <a:r>
              <a:rPr lang="en-US" strike="noStrike">
                <a:solidFill>
                  <a:srgbClr val="ffffff"/>
                </a:solidFill>
                <a:latin typeface="Symbol"/>
              </a:rPr>
              <a:t></a:t>
            </a:r>
            <a:r>
              <a:rPr lang="en-US" strike="noStrike">
                <a:solidFill>
                  <a:srgbClr val="ffffff"/>
                </a:solidFill>
                <a:latin typeface="Tahoma"/>
              </a:rPr>
              <a:t>AH}</a:t>
            </a:r>
            <a:endParaRPr/>
          </a:p>
        </p:txBody>
      </p:sp>
      <p:sp>
        <p:nvSpPr>
          <p:cNvPr id="217" name="CustomShape 20"/>
          <p:cNvSpPr/>
          <p:nvPr/>
        </p:nvSpPr>
        <p:spPr>
          <a:xfrm>
            <a:off x="5536800" y="5105520"/>
            <a:ext cx="2424600" cy="45612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Vậy </a:t>
            </a:r>
            <a:r>
              <a:rPr b="1" lang="en-US" sz="2400" strike="noStrike">
                <a:solidFill>
                  <a:srgbClr val="ffffff"/>
                </a:solidFill>
                <a:latin typeface="Colonna MT"/>
              </a:rPr>
              <a:t>F</a:t>
            </a:r>
            <a:r>
              <a:rPr b="1" lang="en-US" strike="noStrike">
                <a:solidFill>
                  <a:srgbClr val="ffffff"/>
                </a:solidFill>
                <a:latin typeface="Tahoma"/>
              </a:rPr>
              <a:t> |=  {E </a:t>
            </a:r>
            <a:r>
              <a:rPr b="1" lang="en-US" strike="noStrike">
                <a:solidFill>
                  <a:srgbClr val="ffffff"/>
                </a:solidFill>
                <a:latin typeface="Symbol"/>
              </a:rPr>
              <a:t></a:t>
            </a:r>
            <a:r>
              <a:rPr b="1" lang="en-US" strike="noStrike">
                <a:solidFill>
                  <a:srgbClr val="ffffff"/>
                </a:solidFill>
                <a:latin typeface="Tahoma"/>
              </a:rPr>
              <a:t>AH}</a:t>
            </a:r>
            <a:endParaRPr/>
          </a:p>
        </p:txBody>
      </p:sp>
      <p:sp>
        <p:nvSpPr>
          <p:cNvPr id="218" name="CustomShape 21"/>
          <p:cNvSpPr/>
          <p:nvPr/>
        </p:nvSpPr>
        <p:spPr>
          <a:xfrm>
            <a:off x="5125320" y="5867280"/>
            <a:ext cx="2186640" cy="57780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Tức là </a:t>
            </a:r>
            <a:r>
              <a:rPr lang="en-US" sz="2400" strike="noStrike">
                <a:solidFill>
                  <a:srgbClr val="ffffff"/>
                </a:solidFill>
                <a:latin typeface="Tahoma"/>
              </a:rPr>
              <a:t> </a:t>
            </a:r>
            <a:r>
              <a:rPr b="1" lang="en-US" sz="3200" strike="noStrike">
                <a:solidFill>
                  <a:srgbClr val="ffffff"/>
                </a:solidFill>
                <a:latin typeface="Colonna MT"/>
              </a:rPr>
              <a:t>F</a:t>
            </a:r>
            <a:r>
              <a:rPr b="1" lang="en-US" sz="2400" strike="noStrike">
                <a:solidFill>
                  <a:srgbClr val="ffffff"/>
                </a:solidFill>
                <a:latin typeface="Tahoma"/>
              </a:rPr>
              <a:t>  </a:t>
            </a:r>
            <a:r>
              <a:rPr b="1" lang="en-US" strike="noStrike">
                <a:solidFill>
                  <a:srgbClr val="ffffff"/>
                </a:solidFill>
                <a:latin typeface="Tahoma"/>
              </a:rPr>
              <a:t>phủ </a:t>
            </a:r>
            <a:r>
              <a:rPr lang="en-US" sz="3200" strike="noStrike">
                <a:solidFill>
                  <a:srgbClr val="ffffff"/>
                </a:solidFill>
                <a:latin typeface="Colonna MT"/>
              </a:rPr>
              <a:t>E</a:t>
            </a:r>
            <a:endParaRPr/>
          </a:p>
        </p:txBody>
      </p:sp>
    </p:spTree>
  </p:cSld>
  <p:timing>
    <p:tnLst>
      <p:par>
        <p:cTn id="281" dur="indefinite" restart="never" nodeType="tmRoot">
          <p:childTnLst>
            <p:seq>
              <p:cTn id="282" dur="indefinite" nodeType="mainSeq">
                <p:childTnLst>
                  <p:par>
                    <p:cTn id="283" fill="hold">
                      <p:stCondLst>
                        <p:cond delay="indefinite"/>
                      </p:stCondLst>
                      <p:childTnLst>
                        <p:par>
                          <p:cTn id="284" fill="hold">
                            <p:stCondLst>
                              <p:cond delay="0"/>
                            </p:stCondLst>
                            <p:childTnLst>
                              <p:par>
                                <p:cTn id="285" nodeType="clickEffect" fill="hold" presetClass="entr" presetID="4" presetSubtype="16">
                                  <p:stCondLst>
                                    <p:cond delay="0"/>
                                  </p:stCondLst>
                                  <p:childTnLst>
                                    <p:set>
                                      <p:cBhvr>
                                        <p:cTn id="286" dur="1" fill="hold">
                                          <p:stCondLst>
                                            <p:cond delay="0"/>
                                          </p:stCondLst>
                                        </p:cTn>
                                        <p:tgtEl>
                                          <p:spTgt spid="207"/>
                                        </p:tgtEl>
                                        <p:attrNameLst>
                                          <p:attrName>style.visibility</p:attrName>
                                        </p:attrNameLst>
                                      </p:cBhvr>
                                      <p:to>
                                        <p:strVal val="visible"/>
                                      </p:to>
                                    </p:set>
                                    <p:animEffect filter="box(in)" transition="out">
                                      <p:cBhvr additive="repl">
                                        <p:cTn id="287" dur="500"/>
                                        <p:tgtEl>
                                          <p:spTgt spid="207"/>
                                        </p:tgtEl>
                                      </p:cBhvr>
                                    </p:animEffect>
                                  </p:childTnLst>
                                </p:cTn>
                              </p:par>
                            </p:childTnLst>
                          </p:cTn>
                        </p:par>
                      </p:childTnLst>
                    </p:cTn>
                  </p:par>
                  <p:par>
                    <p:cTn id="288" fill="hold">
                      <p:stCondLst>
                        <p:cond delay="indefinite"/>
                      </p:stCondLst>
                      <p:childTnLst>
                        <p:par>
                          <p:cTn id="289" fill="hold">
                            <p:stCondLst>
                              <p:cond delay="0"/>
                            </p:stCondLst>
                            <p:childTnLst>
                              <p:par>
                                <p:cTn id="290" nodeType="clickEffect" fill="hold" presetClass="entr" presetID="4" presetSubtype="16">
                                  <p:stCondLst>
                                    <p:cond delay="0"/>
                                  </p:stCondLst>
                                  <p:childTnLst>
                                    <p:set>
                                      <p:cBhvr>
                                        <p:cTn id="291" dur="1" fill="hold">
                                          <p:stCondLst>
                                            <p:cond delay="0"/>
                                          </p:stCondLst>
                                        </p:cTn>
                                        <p:tgtEl>
                                          <p:spTgt spid="208"/>
                                        </p:tgtEl>
                                        <p:attrNameLst>
                                          <p:attrName>style.visibility</p:attrName>
                                        </p:attrNameLst>
                                      </p:cBhvr>
                                      <p:to>
                                        <p:strVal val="visible"/>
                                      </p:to>
                                    </p:set>
                                    <p:animEffect filter="box(in)" transition="out">
                                      <p:cBhvr additive="repl">
                                        <p:cTn id="292" dur="500"/>
                                        <p:tgtEl>
                                          <p:spTgt spid="208"/>
                                        </p:tgtEl>
                                      </p:cBhvr>
                                    </p:animEffect>
                                  </p:childTnLst>
                                </p:cTn>
                              </p:par>
                            </p:childTnLst>
                          </p:cTn>
                        </p:par>
                      </p:childTnLst>
                    </p:cTn>
                  </p:par>
                  <p:par>
                    <p:cTn id="293" fill="hold">
                      <p:stCondLst>
                        <p:cond delay="indefinite"/>
                      </p:stCondLst>
                      <p:childTnLst>
                        <p:par>
                          <p:cTn id="294" fill="hold">
                            <p:stCondLst>
                              <p:cond delay="0"/>
                            </p:stCondLst>
                            <p:childTnLst>
                              <p:par>
                                <p:cTn id="295" nodeType="clickEffect" fill="hold" presetClass="entr" presetID="4" presetSubtype="16">
                                  <p:stCondLst>
                                    <p:cond delay="0"/>
                                  </p:stCondLst>
                                  <p:childTnLst>
                                    <p:set>
                                      <p:cBhvr>
                                        <p:cTn id="296" dur="1" fill="hold">
                                          <p:stCondLst>
                                            <p:cond delay="0"/>
                                          </p:stCondLst>
                                        </p:cTn>
                                        <p:tgtEl>
                                          <p:spTgt spid="209"/>
                                        </p:tgtEl>
                                        <p:attrNameLst>
                                          <p:attrName>style.visibility</p:attrName>
                                        </p:attrNameLst>
                                      </p:cBhvr>
                                      <p:to>
                                        <p:strVal val="visible"/>
                                      </p:to>
                                    </p:set>
                                    <p:animEffect filter="box(in)" transition="out">
                                      <p:cBhvr additive="repl">
                                        <p:cTn id="297" dur="500"/>
                                        <p:tgtEl>
                                          <p:spTgt spid="209"/>
                                        </p:tgtEl>
                                      </p:cBhvr>
                                    </p:animEffect>
                                  </p:childTnLst>
                                </p:cTn>
                              </p:par>
                            </p:childTnLst>
                          </p:cTn>
                        </p:par>
                      </p:childTnLst>
                    </p:cTn>
                  </p:par>
                  <p:par>
                    <p:cTn id="298" fill="hold">
                      <p:stCondLst>
                        <p:cond delay="indefinite"/>
                      </p:stCondLst>
                      <p:childTnLst>
                        <p:par>
                          <p:cTn id="299" fill="hold">
                            <p:stCondLst>
                              <p:cond delay="0"/>
                            </p:stCondLst>
                            <p:childTnLst>
                              <p:par>
                                <p:cTn id="300" nodeType="clickEffect" fill="hold" presetClass="entr" presetID="4" presetSubtype="16">
                                  <p:stCondLst>
                                    <p:cond delay="0"/>
                                  </p:stCondLst>
                                  <p:childTnLst>
                                    <p:set>
                                      <p:cBhvr>
                                        <p:cTn id="301" dur="1" fill="hold">
                                          <p:stCondLst>
                                            <p:cond delay="0"/>
                                          </p:stCondLst>
                                        </p:cTn>
                                        <p:tgtEl>
                                          <p:spTgt spid="210"/>
                                        </p:tgtEl>
                                        <p:attrNameLst>
                                          <p:attrName>style.visibility</p:attrName>
                                        </p:attrNameLst>
                                      </p:cBhvr>
                                      <p:to>
                                        <p:strVal val="visible"/>
                                      </p:to>
                                    </p:set>
                                    <p:animEffect filter="box(in)" transition="out">
                                      <p:cBhvr additive="repl">
                                        <p:cTn id="302" dur="500"/>
                                        <p:tgtEl>
                                          <p:spTgt spid="210"/>
                                        </p:tgtEl>
                                      </p:cBhvr>
                                    </p:animEffect>
                                  </p:childTnLst>
                                </p:cTn>
                              </p:par>
                            </p:childTnLst>
                          </p:cTn>
                        </p:par>
                      </p:childTnLst>
                    </p:cTn>
                  </p:par>
                  <p:par>
                    <p:cTn id="303" fill="hold">
                      <p:stCondLst>
                        <p:cond delay="indefinite"/>
                      </p:stCondLst>
                      <p:childTnLst>
                        <p:par>
                          <p:cTn id="304" fill="hold">
                            <p:stCondLst>
                              <p:cond delay="0"/>
                            </p:stCondLst>
                            <p:childTnLst>
                              <p:par>
                                <p:cTn id="305" nodeType="clickEffect" fill="hold" presetClass="entr" presetID="4" presetSubtype="16">
                                  <p:stCondLst>
                                    <p:cond delay="0"/>
                                  </p:stCondLst>
                                  <p:childTnLst>
                                    <p:set>
                                      <p:cBhvr>
                                        <p:cTn id="306" dur="1" fill="hold">
                                          <p:stCondLst>
                                            <p:cond delay="0"/>
                                          </p:stCondLst>
                                        </p:cTn>
                                        <p:tgtEl>
                                          <p:spTgt spid="211"/>
                                        </p:tgtEl>
                                        <p:attrNameLst>
                                          <p:attrName>style.visibility</p:attrName>
                                        </p:attrNameLst>
                                      </p:cBhvr>
                                      <p:to>
                                        <p:strVal val="visible"/>
                                      </p:to>
                                    </p:set>
                                    <p:animEffect filter="box(in)" transition="out">
                                      <p:cBhvr additive="repl">
                                        <p:cTn id="307" dur="500"/>
                                        <p:tgtEl>
                                          <p:spTgt spid="211"/>
                                        </p:tgtEl>
                                      </p:cBhvr>
                                    </p:animEffect>
                                  </p:childTnLst>
                                </p:cTn>
                              </p:par>
                            </p:childTnLst>
                          </p:cTn>
                        </p:par>
                      </p:childTnLst>
                    </p:cTn>
                  </p:par>
                  <p:par>
                    <p:cTn id="308" fill="hold">
                      <p:stCondLst>
                        <p:cond delay="indefinite"/>
                      </p:stCondLst>
                      <p:childTnLst>
                        <p:par>
                          <p:cTn id="309" fill="hold">
                            <p:stCondLst>
                              <p:cond delay="0"/>
                            </p:stCondLst>
                            <p:childTnLst>
                              <p:par>
                                <p:cTn id="310" nodeType="clickEffect" fill="hold" presetClass="entr" presetID="4" presetSubtype="16">
                                  <p:stCondLst>
                                    <p:cond delay="0"/>
                                  </p:stCondLst>
                                  <p:childTnLst>
                                    <p:set>
                                      <p:cBhvr>
                                        <p:cTn id="311" dur="1" fill="hold">
                                          <p:stCondLst>
                                            <p:cond delay="0"/>
                                          </p:stCondLst>
                                        </p:cTn>
                                        <p:tgtEl>
                                          <p:spTgt spid="212"/>
                                        </p:tgtEl>
                                        <p:attrNameLst>
                                          <p:attrName>style.visibility</p:attrName>
                                        </p:attrNameLst>
                                      </p:cBhvr>
                                      <p:to>
                                        <p:strVal val="visible"/>
                                      </p:to>
                                    </p:set>
                                    <p:animEffect filter="box(in)" transition="out">
                                      <p:cBhvr additive="repl">
                                        <p:cTn id="312" dur="500"/>
                                        <p:tgtEl>
                                          <p:spTgt spid="212"/>
                                        </p:tgtEl>
                                      </p:cBhvr>
                                    </p:animEffect>
                                  </p:childTnLst>
                                </p:cTn>
                              </p:par>
                            </p:childTnLst>
                          </p:cTn>
                        </p:par>
                      </p:childTnLst>
                    </p:cTn>
                  </p:par>
                  <p:par>
                    <p:cTn id="313" fill="hold">
                      <p:stCondLst>
                        <p:cond delay="indefinite"/>
                      </p:stCondLst>
                      <p:childTnLst>
                        <p:par>
                          <p:cTn id="314" fill="hold">
                            <p:stCondLst>
                              <p:cond delay="0"/>
                            </p:stCondLst>
                            <p:childTnLst>
                              <p:par>
                                <p:cTn id="315" nodeType="clickEffect" fill="hold" presetClass="entr" presetID="4" presetSubtype="16">
                                  <p:stCondLst>
                                    <p:cond delay="0"/>
                                  </p:stCondLst>
                                  <p:childTnLst>
                                    <p:set>
                                      <p:cBhvr>
                                        <p:cTn id="316" dur="1" fill="hold">
                                          <p:stCondLst>
                                            <p:cond delay="0"/>
                                          </p:stCondLst>
                                        </p:cTn>
                                        <p:tgtEl>
                                          <p:spTgt spid="213"/>
                                        </p:tgtEl>
                                        <p:attrNameLst>
                                          <p:attrName>style.visibility</p:attrName>
                                        </p:attrNameLst>
                                      </p:cBhvr>
                                      <p:to>
                                        <p:strVal val="visible"/>
                                      </p:to>
                                    </p:set>
                                    <p:animEffect filter="box(in)" transition="out">
                                      <p:cBhvr additive="repl">
                                        <p:cTn id="317" dur="500"/>
                                        <p:tgtEl>
                                          <p:spTgt spid="213"/>
                                        </p:tgtEl>
                                      </p:cBhvr>
                                    </p:animEffect>
                                  </p:childTnLst>
                                </p:cTn>
                              </p:par>
                            </p:childTnLst>
                          </p:cTn>
                        </p:par>
                      </p:childTnLst>
                    </p:cTn>
                  </p:par>
                  <p:par>
                    <p:cTn id="318" fill="hold">
                      <p:stCondLst>
                        <p:cond delay="indefinite"/>
                      </p:stCondLst>
                      <p:childTnLst>
                        <p:par>
                          <p:cTn id="319" fill="hold">
                            <p:stCondLst>
                              <p:cond delay="0"/>
                            </p:stCondLst>
                            <p:childTnLst>
                              <p:par>
                                <p:cTn id="320" nodeType="clickEffect" fill="hold" presetClass="entr" presetID="4" presetSubtype="16">
                                  <p:stCondLst>
                                    <p:cond delay="0"/>
                                  </p:stCondLst>
                                  <p:childTnLst>
                                    <p:set>
                                      <p:cBhvr>
                                        <p:cTn id="321" dur="1" fill="hold">
                                          <p:stCondLst>
                                            <p:cond delay="0"/>
                                          </p:stCondLst>
                                        </p:cTn>
                                        <p:tgtEl>
                                          <p:spTgt spid="214"/>
                                        </p:tgtEl>
                                        <p:attrNameLst>
                                          <p:attrName>style.visibility</p:attrName>
                                        </p:attrNameLst>
                                      </p:cBhvr>
                                      <p:to>
                                        <p:strVal val="visible"/>
                                      </p:to>
                                    </p:set>
                                    <p:animEffect filter="box(in)" transition="out">
                                      <p:cBhvr additive="repl">
                                        <p:cTn id="322" dur="500"/>
                                        <p:tgtEl>
                                          <p:spTgt spid="214"/>
                                        </p:tgtEl>
                                      </p:cBhvr>
                                    </p:animEffect>
                                  </p:childTnLst>
                                </p:cTn>
                              </p:par>
                            </p:childTnLst>
                          </p:cTn>
                        </p:par>
                      </p:childTnLst>
                    </p:cTn>
                  </p:par>
                  <p:par>
                    <p:cTn id="323" fill="hold">
                      <p:stCondLst>
                        <p:cond delay="indefinite"/>
                      </p:stCondLst>
                      <p:childTnLst>
                        <p:par>
                          <p:cTn id="324" fill="hold">
                            <p:stCondLst>
                              <p:cond delay="0"/>
                            </p:stCondLst>
                            <p:childTnLst>
                              <p:par>
                                <p:cTn id="325" nodeType="clickEffect" fill="hold" presetClass="entr" presetID="4" presetSubtype="16">
                                  <p:stCondLst>
                                    <p:cond delay="0"/>
                                  </p:stCondLst>
                                  <p:childTnLst>
                                    <p:set>
                                      <p:cBhvr>
                                        <p:cTn id="326" dur="1" fill="hold">
                                          <p:stCondLst>
                                            <p:cond delay="0"/>
                                          </p:stCondLst>
                                        </p:cTn>
                                        <p:tgtEl>
                                          <p:spTgt spid="215"/>
                                        </p:tgtEl>
                                        <p:attrNameLst>
                                          <p:attrName>style.visibility</p:attrName>
                                        </p:attrNameLst>
                                      </p:cBhvr>
                                      <p:to>
                                        <p:strVal val="visible"/>
                                      </p:to>
                                    </p:set>
                                    <p:animEffect filter="box(in)" transition="out">
                                      <p:cBhvr additive="repl">
                                        <p:cTn id="327" dur="500"/>
                                        <p:tgtEl>
                                          <p:spTgt spid="215"/>
                                        </p:tgtEl>
                                      </p:cBhvr>
                                    </p:animEffect>
                                  </p:childTnLst>
                                </p:cTn>
                              </p:par>
                            </p:childTnLst>
                          </p:cTn>
                        </p:par>
                      </p:childTnLst>
                    </p:cTn>
                  </p:par>
                  <p:par>
                    <p:cTn id="328" fill="hold">
                      <p:stCondLst>
                        <p:cond delay="indefinite"/>
                      </p:stCondLst>
                      <p:childTnLst>
                        <p:par>
                          <p:cTn id="329" fill="hold">
                            <p:stCondLst>
                              <p:cond delay="0"/>
                            </p:stCondLst>
                            <p:childTnLst>
                              <p:par>
                                <p:cTn id="330" nodeType="clickEffect" fill="hold" presetClass="entr" presetID="4" presetSubtype="16">
                                  <p:stCondLst>
                                    <p:cond delay="0"/>
                                  </p:stCondLst>
                                  <p:childTnLst>
                                    <p:set>
                                      <p:cBhvr>
                                        <p:cTn id="331" dur="1" fill="hold">
                                          <p:stCondLst>
                                            <p:cond delay="0"/>
                                          </p:stCondLst>
                                        </p:cTn>
                                        <p:tgtEl>
                                          <p:spTgt spid="216"/>
                                        </p:tgtEl>
                                        <p:attrNameLst>
                                          <p:attrName>style.visibility</p:attrName>
                                        </p:attrNameLst>
                                      </p:cBhvr>
                                      <p:to>
                                        <p:strVal val="visible"/>
                                      </p:to>
                                    </p:set>
                                    <p:animEffect filter="box(in)" transition="out">
                                      <p:cBhvr additive="repl">
                                        <p:cTn id="332" dur="500"/>
                                        <p:tgtEl>
                                          <p:spTgt spid="216"/>
                                        </p:tgtEl>
                                      </p:cBhvr>
                                    </p:animEffect>
                                  </p:childTnLst>
                                </p:cTn>
                              </p:par>
                            </p:childTnLst>
                          </p:cTn>
                        </p:par>
                      </p:childTnLst>
                    </p:cTn>
                  </p:par>
                  <p:par>
                    <p:cTn id="333" fill="hold">
                      <p:stCondLst>
                        <p:cond delay="indefinite"/>
                      </p:stCondLst>
                      <p:childTnLst>
                        <p:par>
                          <p:cTn id="334" fill="hold">
                            <p:stCondLst>
                              <p:cond delay="0"/>
                            </p:stCondLst>
                            <p:childTnLst>
                              <p:par>
                                <p:cTn id="335" nodeType="clickEffect" fill="hold" presetClass="entr" presetID="4" presetSubtype="16">
                                  <p:stCondLst>
                                    <p:cond delay="0"/>
                                  </p:stCondLst>
                                  <p:childTnLst>
                                    <p:set>
                                      <p:cBhvr>
                                        <p:cTn id="336" dur="1" fill="hold">
                                          <p:stCondLst>
                                            <p:cond delay="0"/>
                                          </p:stCondLst>
                                        </p:cTn>
                                        <p:tgtEl>
                                          <p:spTgt spid="217"/>
                                        </p:tgtEl>
                                        <p:attrNameLst>
                                          <p:attrName>style.visibility</p:attrName>
                                        </p:attrNameLst>
                                      </p:cBhvr>
                                      <p:to>
                                        <p:strVal val="visible"/>
                                      </p:to>
                                    </p:set>
                                    <p:animEffect filter="box(in)" transition="out">
                                      <p:cBhvr additive="repl">
                                        <p:cTn id="337" dur="500"/>
                                        <p:tgtEl>
                                          <p:spTgt spid="217"/>
                                        </p:tgtEl>
                                      </p:cBhvr>
                                    </p:animEffect>
                                  </p:childTnLst>
                                </p:cTn>
                              </p:par>
                            </p:childTnLst>
                          </p:cTn>
                        </p:par>
                      </p:childTnLst>
                    </p:cTn>
                  </p:par>
                  <p:par>
                    <p:cTn id="338" fill="hold">
                      <p:stCondLst>
                        <p:cond delay="indefinite"/>
                      </p:stCondLst>
                      <p:childTnLst>
                        <p:par>
                          <p:cTn id="339" fill="hold">
                            <p:stCondLst>
                              <p:cond delay="0"/>
                            </p:stCondLst>
                            <p:childTnLst>
                              <p:par>
                                <p:cTn id="340" nodeType="clickEffect" fill="hold" presetClass="entr" presetID="4" presetSubtype="16">
                                  <p:stCondLst>
                                    <p:cond delay="0"/>
                                  </p:stCondLst>
                                  <p:childTnLst>
                                    <p:set>
                                      <p:cBhvr>
                                        <p:cTn id="341" dur="1" fill="hold">
                                          <p:stCondLst>
                                            <p:cond delay="0"/>
                                          </p:stCondLst>
                                        </p:cTn>
                                        <p:tgtEl>
                                          <p:spTgt spid="218"/>
                                        </p:tgtEl>
                                        <p:attrNameLst>
                                          <p:attrName>style.visibility</p:attrName>
                                        </p:attrNameLst>
                                      </p:cBhvr>
                                      <p:to>
                                        <p:strVal val="visible"/>
                                      </p:to>
                                    </p:set>
                                    <p:animEffect filter="box(in)" transition="out">
                                      <p:cBhvr additive="repl">
                                        <p:cTn id="342" dur="500"/>
                                        <p:tgtEl>
                                          <p:spTgt spid="21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19" name="Picture 3" descr=""/>
          <p:cNvPicPr/>
          <p:nvPr/>
        </p:nvPicPr>
        <p:blipFill>
          <a:blip r:embed="rId1"/>
          <a:stretch/>
        </p:blipFill>
        <p:spPr>
          <a:xfrm>
            <a:off x="0" y="628560"/>
            <a:ext cx="9107640" cy="56880"/>
          </a:xfrm>
          <a:prstGeom prst="rect">
            <a:avLst/>
          </a:prstGeom>
          <a:ln>
            <a:noFill/>
          </a:ln>
        </p:spPr>
      </p:pic>
      <p:sp>
        <p:nvSpPr>
          <p:cNvPr id="220"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221"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222"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12:11:21 AM</a:t>
            </a:r>
            <a:endParaRPr/>
          </a:p>
        </p:txBody>
      </p:sp>
      <p:sp>
        <p:nvSpPr>
          <p:cNvPr id="223"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224"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E211F3F5-E89F-4409-A966-96D0169092E3}" type="slidenum">
              <a:rPr lang="en-US" sz="1200" strike="noStrike">
                <a:solidFill>
                  <a:srgbClr val="d1eaed"/>
                </a:solidFill>
                <a:latin typeface="Tahoma"/>
              </a:rPr>
              <a:t>&lt;number&gt;</a:t>
            </a:fld>
            <a:endParaRPr/>
          </a:p>
        </p:txBody>
      </p:sp>
      <p:sp>
        <p:nvSpPr>
          <p:cNvPr id="225" name="CustomShape 6"/>
          <p:cNvSpPr/>
          <p:nvPr/>
        </p:nvSpPr>
        <p:spPr>
          <a:xfrm>
            <a:off x="228600" y="762120"/>
            <a:ext cx="6400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trike="noStrike">
                <a:solidFill>
                  <a:srgbClr val="ffffff"/>
                </a:solidFill>
                <a:latin typeface="Tahoma"/>
              </a:rPr>
              <a:t>4.7</a:t>
            </a:r>
            <a:r>
              <a:rPr lang="en-US" sz="2400" strike="noStrike">
                <a:solidFill>
                  <a:srgbClr val="ffffff"/>
                </a:solidFill>
                <a:latin typeface="Tahoma"/>
              </a:rPr>
              <a:t> – </a:t>
            </a:r>
            <a:r>
              <a:rPr b="1" lang="en-US" sz="2000" strike="noStrike">
                <a:solidFill>
                  <a:srgbClr val="ffffff"/>
                </a:solidFill>
                <a:latin typeface="Tahoma"/>
              </a:rPr>
              <a:t>Tập phụ thuộc hàm tương đương</a:t>
            </a:r>
            <a:endParaRPr/>
          </a:p>
        </p:txBody>
      </p:sp>
      <p:sp>
        <p:nvSpPr>
          <p:cNvPr id="226" name="CustomShape 7"/>
          <p:cNvSpPr/>
          <p:nvPr/>
        </p:nvSpPr>
        <p:spPr>
          <a:xfrm>
            <a:off x="304920" y="2819520"/>
            <a:ext cx="8229240" cy="1752120"/>
          </a:xfrm>
          <a:prstGeom prst="rect">
            <a:avLst/>
          </a:prstGeom>
          <a:noFill/>
          <a:ln w="9360">
            <a:noFill/>
          </a:ln>
        </p:spPr>
        <p:style>
          <a:lnRef idx="0"/>
          <a:fillRef idx="0"/>
          <a:effectRef idx="0"/>
          <a:fontRef idx="minor"/>
        </p:style>
        <p:txBody>
          <a:bodyPr lIns="0" rIns="18360"/>
          <a:p>
            <a:pPr>
              <a:lnSpc>
                <a:spcPct val="100000"/>
              </a:lnSpc>
            </a:pPr>
            <a:r>
              <a:rPr lang="en-US" strike="noStrike">
                <a:solidFill>
                  <a:srgbClr val="ffffff"/>
                </a:solidFill>
                <a:latin typeface="Tahoma"/>
                <a:ea typeface="Tahoma"/>
              </a:rPr>
              <a:t>           </a:t>
            </a:r>
            <a:endParaRPr/>
          </a:p>
          <a:p>
            <a:pPr>
              <a:lnSpc>
                <a:spcPct val="100000"/>
              </a:lnSpc>
            </a:pPr>
            <a:endParaRPr/>
          </a:p>
        </p:txBody>
      </p:sp>
      <p:sp>
        <p:nvSpPr>
          <p:cNvPr id="227" name="CustomShape 8"/>
          <p:cNvSpPr/>
          <p:nvPr/>
        </p:nvSpPr>
        <p:spPr>
          <a:xfrm>
            <a:off x="457200" y="1219320"/>
            <a:ext cx="8229240" cy="1371240"/>
          </a:xfrm>
          <a:prstGeom prst="rect">
            <a:avLst/>
          </a:prstGeom>
          <a:noFill/>
          <a:ln w="9360">
            <a:noFill/>
          </a:ln>
        </p:spPr>
        <p:style>
          <a:lnRef idx="0"/>
          <a:fillRef idx="0"/>
          <a:effectRef idx="0"/>
          <a:fontRef idx="minor"/>
        </p:style>
        <p:txBody>
          <a:bodyPr lIns="0" rIns="18360"/>
          <a:p>
            <a:pPr>
              <a:lnSpc>
                <a:spcPct val="100000"/>
              </a:lnSpc>
            </a:pPr>
            <a:r>
              <a:rPr lang="en-US" sz="2400" strike="noStrike">
                <a:solidFill>
                  <a:srgbClr val="ffffff"/>
                </a:solidFill>
                <a:latin typeface="Colonna MT"/>
              </a:rPr>
              <a:t>F</a:t>
            </a:r>
            <a:r>
              <a:rPr lang="en-US" sz="1600" strike="noStrike">
                <a:solidFill>
                  <a:srgbClr val="ffffff"/>
                </a:solidFill>
                <a:latin typeface="Constantia"/>
              </a:rPr>
              <a:t> = {A </a:t>
            </a:r>
            <a:r>
              <a:rPr lang="en-US" sz="1600" strike="noStrike">
                <a:solidFill>
                  <a:srgbClr val="ffffff"/>
                </a:solidFill>
                <a:latin typeface="Symbol"/>
              </a:rPr>
              <a:t></a:t>
            </a:r>
            <a:r>
              <a:rPr lang="en-US" sz="1600" strike="noStrike">
                <a:solidFill>
                  <a:srgbClr val="ffffff"/>
                </a:solidFill>
                <a:latin typeface="Constantia"/>
              </a:rPr>
              <a:t>C, AC </a:t>
            </a:r>
            <a:r>
              <a:rPr lang="en-US" sz="1600" strike="noStrike">
                <a:solidFill>
                  <a:srgbClr val="ffffff"/>
                </a:solidFill>
                <a:latin typeface="Symbol"/>
              </a:rPr>
              <a:t></a:t>
            </a:r>
            <a:r>
              <a:rPr lang="en-US" sz="1600" strike="noStrike">
                <a:solidFill>
                  <a:srgbClr val="ffffff"/>
                </a:solidFill>
                <a:latin typeface="Constantia"/>
              </a:rPr>
              <a:t> D, E</a:t>
            </a:r>
            <a:r>
              <a:rPr lang="en-US" sz="1600" strike="noStrike">
                <a:solidFill>
                  <a:srgbClr val="ffffff"/>
                </a:solidFill>
                <a:latin typeface="Symbol"/>
              </a:rPr>
              <a:t></a:t>
            </a:r>
            <a:r>
              <a:rPr lang="en-US" sz="1600" strike="noStrike">
                <a:solidFill>
                  <a:srgbClr val="ffffff"/>
                </a:solidFill>
                <a:latin typeface="Constantia"/>
              </a:rPr>
              <a:t>AD, E </a:t>
            </a:r>
            <a:r>
              <a:rPr lang="en-US" sz="1600" strike="noStrike">
                <a:solidFill>
                  <a:srgbClr val="ffffff"/>
                </a:solidFill>
                <a:latin typeface="Symbol"/>
              </a:rPr>
              <a:t></a:t>
            </a:r>
            <a:r>
              <a:rPr lang="en-US" sz="1600" strike="noStrike">
                <a:solidFill>
                  <a:srgbClr val="ffffff"/>
                </a:solidFill>
                <a:latin typeface="Constantia"/>
              </a:rPr>
              <a:t>H }</a:t>
            </a:r>
            <a:endParaRPr/>
          </a:p>
          <a:p>
            <a:pPr>
              <a:lnSpc>
                <a:spcPct val="100000"/>
              </a:lnSpc>
            </a:pPr>
            <a:r>
              <a:rPr lang="en-US" sz="2400" strike="noStrike">
                <a:solidFill>
                  <a:srgbClr val="ffffff"/>
                </a:solidFill>
                <a:latin typeface="Colonna MT"/>
              </a:rPr>
              <a:t>E </a:t>
            </a:r>
            <a:r>
              <a:rPr lang="en-US" sz="1600" strike="noStrike">
                <a:solidFill>
                  <a:srgbClr val="ffffff"/>
                </a:solidFill>
                <a:latin typeface="Constantia"/>
              </a:rPr>
              <a:t>= { A </a:t>
            </a:r>
            <a:r>
              <a:rPr lang="en-US" sz="1600" strike="noStrike">
                <a:solidFill>
                  <a:srgbClr val="ffffff"/>
                </a:solidFill>
                <a:latin typeface="Symbol"/>
              </a:rPr>
              <a:t></a:t>
            </a:r>
            <a:r>
              <a:rPr lang="en-US" sz="1600" strike="noStrike">
                <a:solidFill>
                  <a:srgbClr val="ffffff"/>
                </a:solidFill>
                <a:latin typeface="Constantia"/>
              </a:rPr>
              <a:t>CD,  E </a:t>
            </a:r>
            <a:r>
              <a:rPr lang="en-US" sz="1600" strike="noStrike">
                <a:solidFill>
                  <a:srgbClr val="ffffff"/>
                </a:solidFill>
                <a:latin typeface="Symbol"/>
              </a:rPr>
              <a:t></a:t>
            </a:r>
            <a:r>
              <a:rPr lang="en-US" sz="1600" strike="noStrike">
                <a:solidFill>
                  <a:srgbClr val="ffffff"/>
                </a:solidFill>
                <a:latin typeface="Constantia"/>
              </a:rPr>
              <a:t> AH }</a:t>
            </a:r>
            <a:endParaRPr/>
          </a:p>
          <a:p>
            <a:pPr>
              <a:lnSpc>
                <a:spcPct val="100000"/>
              </a:lnSpc>
            </a:pPr>
            <a:r>
              <a:rPr lang="en-US" strike="noStrike">
                <a:solidFill>
                  <a:srgbClr val="ffffff"/>
                </a:solidFill>
                <a:latin typeface="Constantia"/>
              </a:rPr>
              <a:t>Kiểm tra xem </a:t>
            </a:r>
            <a:r>
              <a:rPr lang="en-US" sz="2400" strike="noStrike">
                <a:solidFill>
                  <a:srgbClr val="ffffff"/>
                </a:solidFill>
                <a:latin typeface="Colonna MT"/>
              </a:rPr>
              <a:t>E </a:t>
            </a:r>
            <a:r>
              <a:rPr lang="en-US" strike="noStrike">
                <a:solidFill>
                  <a:srgbClr val="ffffff"/>
                </a:solidFill>
                <a:latin typeface="Constantia"/>
              </a:rPr>
              <a:t>tương đương </a:t>
            </a:r>
            <a:r>
              <a:rPr lang="en-US" sz="2400" strike="noStrike">
                <a:solidFill>
                  <a:srgbClr val="ffffff"/>
                </a:solidFill>
                <a:latin typeface="Colonna MT"/>
              </a:rPr>
              <a:t>F </a:t>
            </a:r>
            <a:r>
              <a:rPr lang="en-US" strike="noStrike">
                <a:solidFill>
                  <a:srgbClr val="ffffff"/>
                </a:solidFill>
                <a:latin typeface="Constantia"/>
              </a:rPr>
              <a:t>?</a:t>
            </a:r>
            <a:endParaRPr/>
          </a:p>
        </p:txBody>
      </p:sp>
      <p:sp>
        <p:nvSpPr>
          <p:cNvPr id="228" name="CustomShape 9"/>
          <p:cNvSpPr/>
          <p:nvPr/>
        </p:nvSpPr>
        <p:spPr>
          <a:xfrm>
            <a:off x="228600" y="2590920"/>
            <a:ext cx="8229240" cy="456840"/>
          </a:xfrm>
          <a:prstGeom prst="rect">
            <a:avLst/>
          </a:prstGeom>
          <a:noFill/>
          <a:ln w="9360">
            <a:noFill/>
          </a:ln>
        </p:spPr>
        <p:style>
          <a:lnRef idx="0"/>
          <a:fillRef idx="0"/>
          <a:effectRef idx="0"/>
          <a:fontRef idx="minor"/>
        </p:style>
        <p:txBody>
          <a:bodyPr lIns="0" rIns="18360"/>
          <a:p>
            <a:pPr>
              <a:lnSpc>
                <a:spcPct val="100000"/>
              </a:lnSpc>
            </a:pPr>
            <a:r>
              <a:rPr i="1" lang="en-US" sz="2000" strike="noStrike">
                <a:solidFill>
                  <a:srgbClr val="ffffff"/>
                </a:solidFill>
                <a:latin typeface="Constantia"/>
              </a:rPr>
              <a:t>Cách 2</a:t>
            </a:r>
            <a:r>
              <a:rPr lang="en-US" sz="2000" strike="noStrike">
                <a:solidFill>
                  <a:srgbClr val="ffffff"/>
                </a:solidFill>
                <a:latin typeface="Constantia"/>
              </a:rPr>
              <a:t>: Dùng </a:t>
            </a:r>
            <a:r>
              <a:rPr b="1" i="1" lang="en-US" sz="2000" strike="noStrike">
                <a:solidFill>
                  <a:srgbClr val="ffffff"/>
                </a:solidFill>
                <a:latin typeface="Constantia"/>
              </a:rPr>
              <a:t>bổ đề về bao đóng và suy diễn </a:t>
            </a:r>
            <a:r>
              <a:rPr lang="en-US" sz="2000" strike="noStrike">
                <a:solidFill>
                  <a:srgbClr val="ffffff"/>
                </a:solidFill>
                <a:latin typeface="Constantia"/>
              </a:rPr>
              <a:t>để chứng minh</a:t>
            </a:r>
            <a:endParaRPr/>
          </a:p>
        </p:txBody>
      </p:sp>
      <p:sp>
        <p:nvSpPr>
          <p:cNvPr id="229" name="CustomShape 10"/>
          <p:cNvSpPr/>
          <p:nvPr/>
        </p:nvSpPr>
        <p:spPr>
          <a:xfrm>
            <a:off x="228600" y="3200400"/>
            <a:ext cx="4190760" cy="456840"/>
          </a:xfrm>
          <a:prstGeom prst="rect">
            <a:avLst/>
          </a:prstGeom>
          <a:noFill/>
          <a:ln w="9360">
            <a:noFill/>
          </a:ln>
        </p:spPr>
        <p:style>
          <a:lnRef idx="0"/>
          <a:fillRef idx="0"/>
          <a:effectRef idx="0"/>
          <a:fontRef idx="minor"/>
        </p:style>
        <p:txBody>
          <a:bodyPr lIns="0" rIns="18360"/>
          <a:p>
            <a:pPr>
              <a:lnSpc>
                <a:spcPct val="100000"/>
              </a:lnSpc>
            </a:pPr>
            <a:r>
              <a:rPr lang="en-US" sz="2000" strike="noStrike">
                <a:solidFill>
                  <a:srgbClr val="ffffff"/>
                </a:solidFill>
                <a:latin typeface="Constantia"/>
              </a:rPr>
              <a:t>{A}</a:t>
            </a:r>
            <a:r>
              <a:rPr lang="en-US" sz="2000" strike="noStrike" baseline="50000">
                <a:solidFill>
                  <a:srgbClr val="ffffff"/>
                </a:solidFill>
                <a:latin typeface="Constantia"/>
              </a:rPr>
              <a:t>+</a:t>
            </a:r>
            <a:r>
              <a:rPr lang="en-US" sz="3600" strike="noStrike" baseline="-25000">
                <a:solidFill>
                  <a:srgbClr val="ffffff"/>
                </a:solidFill>
                <a:latin typeface="Colonna MT"/>
              </a:rPr>
              <a:t>F</a:t>
            </a:r>
            <a:r>
              <a:rPr lang="en-US" sz="2000" strike="noStrike">
                <a:solidFill>
                  <a:srgbClr val="ffffff"/>
                </a:solidFill>
                <a:latin typeface="Constantia"/>
              </a:rPr>
              <a:t> = {ACD}</a:t>
            </a:r>
            <a:endParaRPr/>
          </a:p>
        </p:txBody>
      </p:sp>
      <p:sp>
        <p:nvSpPr>
          <p:cNvPr id="230" name="CustomShape 11"/>
          <p:cNvSpPr/>
          <p:nvPr/>
        </p:nvSpPr>
        <p:spPr>
          <a:xfrm>
            <a:off x="228600" y="3809880"/>
            <a:ext cx="2133360" cy="456840"/>
          </a:xfrm>
          <a:prstGeom prst="rect">
            <a:avLst/>
          </a:prstGeom>
          <a:noFill/>
          <a:ln w="9360">
            <a:noFill/>
          </a:ln>
        </p:spPr>
        <p:style>
          <a:lnRef idx="0"/>
          <a:fillRef idx="0"/>
          <a:effectRef idx="0"/>
          <a:fontRef idx="minor"/>
        </p:style>
        <p:txBody>
          <a:bodyPr lIns="0" rIns="18360"/>
          <a:p>
            <a:pPr>
              <a:lnSpc>
                <a:spcPct val="100000"/>
              </a:lnSpc>
            </a:pPr>
            <a:r>
              <a:rPr lang="en-US" sz="2000" strike="noStrike">
                <a:solidFill>
                  <a:srgbClr val="ffffff"/>
                </a:solidFill>
                <a:latin typeface="Constantia"/>
              </a:rPr>
              <a:t>{E}</a:t>
            </a:r>
            <a:r>
              <a:rPr lang="en-US" sz="2000" strike="noStrike" baseline="50000">
                <a:solidFill>
                  <a:srgbClr val="ffffff"/>
                </a:solidFill>
                <a:latin typeface="Constantia"/>
              </a:rPr>
              <a:t>+</a:t>
            </a:r>
            <a:r>
              <a:rPr lang="en-US" sz="3600" strike="noStrike" baseline="-25000">
                <a:solidFill>
                  <a:srgbClr val="ffffff"/>
                </a:solidFill>
                <a:latin typeface="Colonna MT"/>
              </a:rPr>
              <a:t>F</a:t>
            </a:r>
            <a:r>
              <a:rPr lang="en-US" sz="2000" strike="noStrike">
                <a:solidFill>
                  <a:srgbClr val="ffffff"/>
                </a:solidFill>
                <a:latin typeface="Constantia"/>
              </a:rPr>
              <a:t> = {ADEH}</a:t>
            </a:r>
            <a:endParaRPr/>
          </a:p>
        </p:txBody>
      </p:sp>
      <p:sp>
        <p:nvSpPr>
          <p:cNvPr id="231" name="CustomShape 12"/>
          <p:cNvSpPr/>
          <p:nvPr/>
        </p:nvSpPr>
        <p:spPr>
          <a:xfrm>
            <a:off x="152280" y="4572000"/>
            <a:ext cx="2437920" cy="456840"/>
          </a:xfrm>
          <a:prstGeom prst="rect">
            <a:avLst/>
          </a:prstGeom>
          <a:noFill/>
          <a:ln w="9360">
            <a:noFill/>
          </a:ln>
        </p:spPr>
        <p:style>
          <a:lnRef idx="0"/>
          <a:fillRef idx="0"/>
          <a:effectRef idx="0"/>
          <a:fontRef idx="minor"/>
        </p:style>
        <p:txBody>
          <a:bodyPr lIns="0" rIns="18360"/>
          <a:p>
            <a:pPr>
              <a:lnSpc>
                <a:spcPct val="100000"/>
              </a:lnSpc>
            </a:pPr>
            <a:r>
              <a:rPr lang="en-US" sz="3600" strike="noStrike">
                <a:solidFill>
                  <a:srgbClr val="ffffff"/>
                </a:solidFill>
                <a:latin typeface="Colonna MT"/>
              </a:rPr>
              <a:t> </a:t>
            </a:r>
            <a:r>
              <a:rPr lang="en-US" sz="2800" strike="noStrike">
                <a:solidFill>
                  <a:srgbClr val="ffffff"/>
                </a:solidFill>
                <a:latin typeface="Times New Roman"/>
              </a:rPr>
              <a:t>vậy </a:t>
            </a:r>
            <a:r>
              <a:rPr lang="en-US" sz="3600" strike="noStrike">
                <a:solidFill>
                  <a:srgbClr val="ffffff"/>
                </a:solidFill>
                <a:latin typeface="Colonna MT"/>
              </a:rPr>
              <a:t>F </a:t>
            </a:r>
            <a:r>
              <a:rPr lang="en-US" sz="2800" strike="noStrike">
                <a:solidFill>
                  <a:srgbClr val="ffffff"/>
                </a:solidFill>
                <a:latin typeface="Times New Roman"/>
              </a:rPr>
              <a:t>phủ</a:t>
            </a:r>
            <a:r>
              <a:rPr lang="en-US" sz="3600" strike="noStrike">
                <a:solidFill>
                  <a:srgbClr val="ffffff"/>
                </a:solidFill>
                <a:latin typeface="Colonna MT"/>
              </a:rPr>
              <a:t>  E</a:t>
            </a:r>
            <a:r>
              <a:rPr lang="en-US" sz="2000" strike="noStrike">
                <a:solidFill>
                  <a:srgbClr val="ffffff"/>
                </a:solidFill>
                <a:latin typeface="Constantia"/>
              </a:rPr>
              <a:t> </a:t>
            </a:r>
            <a:endParaRPr/>
          </a:p>
        </p:txBody>
      </p:sp>
      <p:sp>
        <p:nvSpPr>
          <p:cNvPr id="232" name="CustomShape 13"/>
          <p:cNvSpPr/>
          <p:nvPr/>
        </p:nvSpPr>
        <p:spPr>
          <a:xfrm>
            <a:off x="4648320" y="3200400"/>
            <a:ext cx="4190760" cy="456840"/>
          </a:xfrm>
          <a:prstGeom prst="rect">
            <a:avLst/>
          </a:prstGeom>
          <a:noFill/>
          <a:ln w="9360">
            <a:noFill/>
          </a:ln>
        </p:spPr>
        <p:style>
          <a:lnRef idx="0"/>
          <a:fillRef idx="0"/>
          <a:effectRef idx="0"/>
          <a:fontRef idx="minor"/>
        </p:style>
        <p:txBody>
          <a:bodyPr lIns="0" rIns="18360"/>
          <a:p>
            <a:pPr>
              <a:lnSpc>
                <a:spcPct val="100000"/>
              </a:lnSpc>
            </a:pPr>
            <a:r>
              <a:rPr lang="en-US" sz="2000" strike="noStrike">
                <a:solidFill>
                  <a:srgbClr val="ffffff"/>
                </a:solidFill>
                <a:latin typeface="Constantia"/>
              </a:rPr>
              <a:t>{A}</a:t>
            </a:r>
            <a:r>
              <a:rPr lang="en-US" sz="2000" strike="noStrike" baseline="50000">
                <a:solidFill>
                  <a:srgbClr val="ffffff"/>
                </a:solidFill>
                <a:latin typeface="Constantia"/>
              </a:rPr>
              <a:t>+</a:t>
            </a:r>
            <a:r>
              <a:rPr lang="en-US" sz="3600" strike="noStrike" baseline="-25000">
                <a:solidFill>
                  <a:srgbClr val="ffffff"/>
                </a:solidFill>
                <a:latin typeface="Colonna MT"/>
              </a:rPr>
              <a:t>E</a:t>
            </a:r>
            <a:r>
              <a:rPr lang="en-US" sz="2000" strike="noStrike">
                <a:solidFill>
                  <a:srgbClr val="ffffff"/>
                </a:solidFill>
                <a:latin typeface="Constantia"/>
              </a:rPr>
              <a:t> = {ACD}</a:t>
            </a:r>
            <a:endParaRPr/>
          </a:p>
        </p:txBody>
      </p:sp>
      <p:sp>
        <p:nvSpPr>
          <p:cNvPr id="233" name="CustomShape 14"/>
          <p:cNvSpPr/>
          <p:nvPr/>
        </p:nvSpPr>
        <p:spPr>
          <a:xfrm>
            <a:off x="4648320" y="3733920"/>
            <a:ext cx="4190760" cy="456840"/>
          </a:xfrm>
          <a:prstGeom prst="rect">
            <a:avLst/>
          </a:prstGeom>
          <a:noFill/>
          <a:ln w="9360">
            <a:noFill/>
          </a:ln>
        </p:spPr>
        <p:style>
          <a:lnRef idx="0"/>
          <a:fillRef idx="0"/>
          <a:effectRef idx="0"/>
          <a:fontRef idx="minor"/>
        </p:style>
        <p:txBody>
          <a:bodyPr lIns="0" rIns="18360"/>
          <a:p>
            <a:pPr>
              <a:lnSpc>
                <a:spcPct val="100000"/>
              </a:lnSpc>
            </a:pPr>
            <a:r>
              <a:rPr lang="en-US" sz="2000" strike="noStrike">
                <a:solidFill>
                  <a:srgbClr val="ffffff"/>
                </a:solidFill>
                <a:latin typeface="Constantia"/>
              </a:rPr>
              <a:t>{AC}</a:t>
            </a:r>
            <a:r>
              <a:rPr lang="en-US" sz="2000" strike="noStrike" baseline="50000">
                <a:solidFill>
                  <a:srgbClr val="ffffff"/>
                </a:solidFill>
                <a:latin typeface="Constantia"/>
              </a:rPr>
              <a:t>+</a:t>
            </a:r>
            <a:r>
              <a:rPr lang="en-US" sz="3600" strike="noStrike" baseline="-25000">
                <a:solidFill>
                  <a:srgbClr val="ffffff"/>
                </a:solidFill>
                <a:latin typeface="Colonna MT"/>
              </a:rPr>
              <a:t>E</a:t>
            </a:r>
            <a:r>
              <a:rPr lang="en-US" sz="2000" strike="noStrike">
                <a:solidFill>
                  <a:srgbClr val="ffffff"/>
                </a:solidFill>
                <a:latin typeface="Constantia"/>
              </a:rPr>
              <a:t> = {ACD}</a:t>
            </a:r>
            <a:endParaRPr/>
          </a:p>
        </p:txBody>
      </p:sp>
      <p:sp>
        <p:nvSpPr>
          <p:cNvPr id="234" name="CustomShape 15"/>
          <p:cNvSpPr/>
          <p:nvPr/>
        </p:nvSpPr>
        <p:spPr>
          <a:xfrm>
            <a:off x="4648320" y="4267080"/>
            <a:ext cx="4190760" cy="456840"/>
          </a:xfrm>
          <a:prstGeom prst="rect">
            <a:avLst/>
          </a:prstGeom>
          <a:noFill/>
          <a:ln w="9360">
            <a:noFill/>
          </a:ln>
        </p:spPr>
        <p:style>
          <a:lnRef idx="0"/>
          <a:fillRef idx="0"/>
          <a:effectRef idx="0"/>
          <a:fontRef idx="minor"/>
        </p:style>
        <p:txBody>
          <a:bodyPr lIns="0" rIns="18360"/>
          <a:p>
            <a:pPr>
              <a:lnSpc>
                <a:spcPct val="100000"/>
              </a:lnSpc>
            </a:pPr>
            <a:r>
              <a:rPr lang="en-US" sz="2000" strike="noStrike">
                <a:solidFill>
                  <a:srgbClr val="ffffff"/>
                </a:solidFill>
                <a:latin typeface="Constantia"/>
              </a:rPr>
              <a:t>{E}</a:t>
            </a:r>
            <a:r>
              <a:rPr lang="en-US" sz="2000" strike="noStrike" baseline="50000">
                <a:solidFill>
                  <a:srgbClr val="ffffff"/>
                </a:solidFill>
                <a:latin typeface="Constantia"/>
              </a:rPr>
              <a:t>+</a:t>
            </a:r>
            <a:r>
              <a:rPr lang="en-US" sz="3600" strike="noStrike" baseline="-25000">
                <a:solidFill>
                  <a:srgbClr val="ffffff"/>
                </a:solidFill>
                <a:latin typeface="Colonna MT"/>
              </a:rPr>
              <a:t>E</a:t>
            </a:r>
            <a:r>
              <a:rPr lang="en-US" sz="2000" strike="noStrike">
                <a:solidFill>
                  <a:srgbClr val="ffffff"/>
                </a:solidFill>
                <a:latin typeface="Constantia"/>
              </a:rPr>
              <a:t> = {ACDEH}</a:t>
            </a:r>
            <a:endParaRPr/>
          </a:p>
        </p:txBody>
      </p:sp>
      <p:sp>
        <p:nvSpPr>
          <p:cNvPr id="235" name="CustomShape 16"/>
          <p:cNvSpPr/>
          <p:nvPr/>
        </p:nvSpPr>
        <p:spPr>
          <a:xfrm>
            <a:off x="4495680" y="4876920"/>
            <a:ext cx="2437920" cy="456840"/>
          </a:xfrm>
          <a:prstGeom prst="rect">
            <a:avLst/>
          </a:prstGeom>
          <a:noFill/>
          <a:ln w="9360">
            <a:noFill/>
          </a:ln>
        </p:spPr>
        <p:style>
          <a:lnRef idx="0"/>
          <a:fillRef idx="0"/>
          <a:effectRef idx="0"/>
          <a:fontRef idx="minor"/>
        </p:style>
        <p:txBody>
          <a:bodyPr lIns="0" rIns="18360"/>
          <a:p>
            <a:pPr>
              <a:lnSpc>
                <a:spcPct val="100000"/>
              </a:lnSpc>
            </a:pPr>
            <a:r>
              <a:rPr lang="en-US" sz="3600" strike="noStrike">
                <a:solidFill>
                  <a:srgbClr val="ffffff"/>
                </a:solidFill>
                <a:latin typeface="Colonna MT"/>
              </a:rPr>
              <a:t> </a:t>
            </a:r>
            <a:r>
              <a:rPr lang="en-US" sz="2800" strike="noStrike">
                <a:solidFill>
                  <a:srgbClr val="ffffff"/>
                </a:solidFill>
                <a:latin typeface="Times New Roman"/>
              </a:rPr>
              <a:t>vậy </a:t>
            </a:r>
            <a:r>
              <a:rPr lang="en-US" sz="3600" strike="noStrike">
                <a:solidFill>
                  <a:srgbClr val="ffffff"/>
                </a:solidFill>
                <a:latin typeface="Colonna MT"/>
              </a:rPr>
              <a:t>E </a:t>
            </a:r>
            <a:r>
              <a:rPr lang="en-US" sz="2800" strike="noStrike">
                <a:solidFill>
                  <a:srgbClr val="ffffff"/>
                </a:solidFill>
                <a:latin typeface="Times New Roman"/>
              </a:rPr>
              <a:t>phủ</a:t>
            </a:r>
            <a:r>
              <a:rPr lang="en-US" sz="3600" strike="noStrike">
                <a:solidFill>
                  <a:srgbClr val="ffffff"/>
                </a:solidFill>
                <a:latin typeface="Colonna MT"/>
              </a:rPr>
              <a:t>  F</a:t>
            </a:r>
            <a:r>
              <a:rPr lang="en-US" sz="2000" strike="noStrike">
                <a:solidFill>
                  <a:srgbClr val="ffffff"/>
                </a:solidFill>
                <a:latin typeface="Constantia"/>
              </a:rPr>
              <a:t> </a:t>
            </a:r>
            <a:endParaRPr/>
          </a:p>
        </p:txBody>
      </p:sp>
      <p:sp>
        <p:nvSpPr>
          <p:cNvPr id="236" name="CustomShape 17"/>
          <p:cNvSpPr/>
          <p:nvPr/>
        </p:nvSpPr>
        <p:spPr>
          <a:xfrm>
            <a:off x="2362320" y="5867280"/>
            <a:ext cx="4495320" cy="456840"/>
          </a:xfrm>
          <a:prstGeom prst="rect">
            <a:avLst/>
          </a:prstGeom>
          <a:noFill/>
          <a:ln w="9360">
            <a:noFill/>
          </a:ln>
        </p:spPr>
        <p:style>
          <a:lnRef idx="0"/>
          <a:fillRef idx="0"/>
          <a:effectRef idx="0"/>
          <a:fontRef idx="minor"/>
        </p:style>
        <p:txBody>
          <a:bodyPr lIns="0" rIns="18360"/>
          <a:p>
            <a:pPr>
              <a:lnSpc>
                <a:spcPct val="100000"/>
              </a:lnSpc>
            </a:pPr>
            <a:r>
              <a:rPr lang="en-US" sz="3600" strike="noStrike">
                <a:solidFill>
                  <a:srgbClr val="ffffff"/>
                </a:solidFill>
                <a:latin typeface="Colonna MT"/>
              </a:rPr>
              <a:t> </a:t>
            </a:r>
            <a:r>
              <a:rPr b="1" lang="en-US" sz="2800" strike="noStrike">
                <a:solidFill>
                  <a:srgbClr val="ffffff"/>
                </a:solidFill>
                <a:latin typeface="Times New Roman"/>
              </a:rPr>
              <a:t>tức là </a:t>
            </a:r>
            <a:r>
              <a:rPr b="1" lang="en-US" sz="3600" strike="noStrike">
                <a:solidFill>
                  <a:srgbClr val="ffffff"/>
                </a:solidFill>
                <a:latin typeface="Colonna MT"/>
              </a:rPr>
              <a:t>E,F </a:t>
            </a:r>
            <a:r>
              <a:rPr b="1" lang="en-US" sz="2400" strike="noStrike">
                <a:solidFill>
                  <a:srgbClr val="ffffff"/>
                </a:solidFill>
                <a:latin typeface="Times New Roman"/>
              </a:rPr>
              <a:t>tương đương</a:t>
            </a:r>
            <a:r>
              <a:rPr b="1" lang="en-US" sz="1400" strike="noStrike">
                <a:solidFill>
                  <a:srgbClr val="ffffff"/>
                </a:solidFill>
                <a:latin typeface="Constantia"/>
              </a:rPr>
              <a:t> </a:t>
            </a:r>
            <a:endParaRPr/>
          </a:p>
        </p:txBody>
      </p:sp>
    </p:spTree>
  </p:cSld>
  <p:timing>
    <p:tnLst>
      <p:par>
        <p:cTn id="343" dur="indefinite" restart="never" nodeType="tmRoot">
          <p:childTnLst>
            <p:seq>
              <p:cTn id="344" dur="indefinite" nodeType="mainSeq">
                <p:childTnLst>
                  <p:par>
                    <p:cTn id="345" fill="hold">
                      <p:stCondLst>
                        <p:cond delay="indefinite"/>
                      </p:stCondLst>
                      <p:childTnLst>
                        <p:par>
                          <p:cTn id="346" fill="hold">
                            <p:stCondLst>
                              <p:cond delay="0"/>
                            </p:stCondLst>
                            <p:childTnLst>
                              <p:par>
                                <p:cTn id="347" nodeType="clickEffect" fill="hold" presetClass="entr" presetID="4" presetSubtype="16">
                                  <p:stCondLst>
                                    <p:cond delay="0"/>
                                  </p:stCondLst>
                                  <p:childTnLst>
                                    <p:set>
                                      <p:cBhvr>
                                        <p:cTn id="348" dur="1" fill="hold">
                                          <p:stCondLst>
                                            <p:cond delay="0"/>
                                          </p:stCondLst>
                                        </p:cTn>
                                        <p:tgtEl>
                                          <p:spTgt spid="229"/>
                                        </p:tgtEl>
                                        <p:attrNameLst>
                                          <p:attrName>style.visibility</p:attrName>
                                        </p:attrNameLst>
                                      </p:cBhvr>
                                      <p:to>
                                        <p:strVal val="visible"/>
                                      </p:to>
                                    </p:set>
                                    <p:animEffect filter="box(in)" transition="out">
                                      <p:cBhvr additive="repl">
                                        <p:cTn id="349" dur="500"/>
                                        <p:tgtEl>
                                          <p:spTgt spid="229"/>
                                        </p:tgtEl>
                                      </p:cBhvr>
                                    </p:animEffect>
                                  </p:childTnLst>
                                </p:cTn>
                              </p:par>
                            </p:childTnLst>
                          </p:cTn>
                        </p:par>
                      </p:childTnLst>
                    </p:cTn>
                  </p:par>
                  <p:par>
                    <p:cTn id="350" fill="hold">
                      <p:stCondLst>
                        <p:cond delay="indefinite"/>
                      </p:stCondLst>
                      <p:childTnLst>
                        <p:par>
                          <p:cTn id="351" fill="hold">
                            <p:stCondLst>
                              <p:cond delay="0"/>
                            </p:stCondLst>
                            <p:childTnLst>
                              <p:par>
                                <p:cTn id="352" nodeType="clickEffect" fill="hold" presetClass="entr" presetID="4" presetSubtype="16">
                                  <p:stCondLst>
                                    <p:cond delay="0"/>
                                  </p:stCondLst>
                                  <p:childTnLst>
                                    <p:set>
                                      <p:cBhvr>
                                        <p:cTn id="353" dur="1" fill="hold">
                                          <p:stCondLst>
                                            <p:cond delay="0"/>
                                          </p:stCondLst>
                                        </p:cTn>
                                        <p:tgtEl>
                                          <p:spTgt spid="230"/>
                                        </p:tgtEl>
                                        <p:attrNameLst>
                                          <p:attrName>style.visibility</p:attrName>
                                        </p:attrNameLst>
                                      </p:cBhvr>
                                      <p:to>
                                        <p:strVal val="visible"/>
                                      </p:to>
                                    </p:set>
                                    <p:animEffect filter="box(in)" transition="out">
                                      <p:cBhvr additive="repl">
                                        <p:cTn id="354" dur="500"/>
                                        <p:tgtEl>
                                          <p:spTgt spid="230"/>
                                        </p:tgtEl>
                                      </p:cBhvr>
                                    </p:animEffect>
                                  </p:childTnLst>
                                </p:cTn>
                              </p:par>
                            </p:childTnLst>
                          </p:cTn>
                        </p:par>
                      </p:childTnLst>
                    </p:cTn>
                  </p:par>
                  <p:par>
                    <p:cTn id="355" fill="hold">
                      <p:stCondLst>
                        <p:cond delay="indefinite"/>
                      </p:stCondLst>
                      <p:childTnLst>
                        <p:par>
                          <p:cTn id="356" fill="hold">
                            <p:stCondLst>
                              <p:cond delay="0"/>
                            </p:stCondLst>
                            <p:childTnLst>
                              <p:par>
                                <p:cTn id="357" nodeType="clickEffect" fill="hold" presetClass="entr" presetID="4" presetSubtype="16">
                                  <p:stCondLst>
                                    <p:cond delay="0"/>
                                  </p:stCondLst>
                                  <p:childTnLst>
                                    <p:set>
                                      <p:cBhvr>
                                        <p:cTn id="358" dur="1" fill="hold">
                                          <p:stCondLst>
                                            <p:cond delay="0"/>
                                          </p:stCondLst>
                                        </p:cTn>
                                        <p:tgtEl>
                                          <p:spTgt spid="231"/>
                                        </p:tgtEl>
                                        <p:attrNameLst>
                                          <p:attrName>style.visibility</p:attrName>
                                        </p:attrNameLst>
                                      </p:cBhvr>
                                      <p:to>
                                        <p:strVal val="visible"/>
                                      </p:to>
                                    </p:set>
                                    <p:animEffect filter="box(in)" transition="out">
                                      <p:cBhvr additive="repl">
                                        <p:cTn id="359" dur="500"/>
                                        <p:tgtEl>
                                          <p:spTgt spid="231"/>
                                        </p:tgtEl>
                                      </p:cBhvr>
                                    </p:animEffect>
                                  </p:childTnLst>
                                </p:cTn>
                              </p:par>
                            </p:childTnLst>
                          </p:cTn>
                        </p:par>
                      </p:childTnLst>
                    </p:cTn>
                  </p:par>
                  <p:par>
                    <p:cTn id="360" fill="hold">
                      <p:stCondLst>
                        <p:cond delay="indefinite"/>
                      </p:stCondLst>
                      <p:childTnLst>
                        <p:par>
                          <p:cTn id="361" fill="hold">
                            <p:stCondLst>
                              <p:cond delay="0"/>
                            </p:stCondLst>
                            <p:childTnLst>
                              <p:par>
                                <p:cTn id="362" nodeType="clickEffect" fill="hold" presetClass="entr" presetID="4" presetSubtype="16">
                                  <p:stCondLst>
                                    <p:cond delay="0"/>
                                  </p:stCondLst>
                                  <p:childTnLst>
                                    <p:set>
                                      <p:cBhvr>
                                        <p:cTn id="363" dur="1" fill="hold">
                                          <p:stCondLst>
                                            <p:cond delay="0"/>
                                          </p:stCondLst>
                                        </p:cTn>
                                        <p:tgtEl>
                                          <p:spTgt spid="232"/>
                                        </p:tgtEl>
                                        <p:attrNameLst>
                                          <p:attrName>style.visibility</p:attrName>
                                        </p:attrNameLst>
                                      </p:cBhvr>
                                      <p:to>
                                        <p:strVal val="visible"/>
                                      </p:to>
                                    </p:set>
                                    <p:animEffect filter="box(in)" transition="out">
                                      <p:cBhvr additive="repl">
                                        <p:cTn id="364" dur="500"/>
                                        <p:tgtEl>
                                          <p:spTgt spid="232"/>
                                        </p:tgtEl>
                                      </p:cBhvr>
                                    </p:animEffect>
                                  </p:childTnLst>
                                </p:cTn>
                              </p:par>
                            </p:childTnLst>
                          </p:cTn>
                        </p:par>
                      </p:childTnLst>
                    </p:cTn>
                  </p:par>
                  <p:par>
                    <p:cTn id="365" fill="hold">
                      <p:stCondLst>
                        <p:cond delay="indefinite"/>
                      </p:stCondLst>
                      <p:childTnLst>
                        <p:par>
                          <p:cTn id="366" fill="hold">
                            <p:stCondLst>
                              <p:cond delay="0"/>
                            </p:stCondLst>
                            <p:childTnLst>
                              <p:par>
                                <p:cTn id="367" nodeType="clickEffect" fill="hold" presetClass="entr" presetID="4" presetSubtype="16">
                                  <p:stCondLst>
                                    <p:cond delay="0"/>
                                  </p:stCondLst>
                                  <p:childTnLst>
                                    <p:set>
                                      <p:cBhvr>
                                        <p:cTn id="368" dur="1" fill="hold">
                                          <p:stCondLst>
                                            <p:cond delay="0"/>
                                          </p:stCondLst>
                                        </p:cTn>
                                        <p:tgtEl>
                                          <p:spTgt spid="233"/>
                                        </p:tgtEl>
                                        <p:attrNameLst>
                                          <p:attrName>style.visibility</p:attrName>
                                        </p:attrNameLst>
                                      </p:cBhvr>
                                      <p:to>
                                        <p:strVal val="visible"/>
                                      </p:to>
                                    </p:set>
                                    <p:animEffect filter="box(in)" transition="out">
                                      <p:cBhvr additive="repl">
                                        <p:cTn id="369" dur="500"/>
                                        <p:tgtEl>
                                          <p:spTgt spid="233"/>
                                        </p:tgtEl>
                                      </p:cBhvr>
                                    </p:animEffect>
                                  </p:childTnLst>
                                </p:cTn>
                              </p:par>
                            </p:childTnLst>
                          </p:cTn>
                        </p:par>
                      </p:childTnLst>
                    </p:cTn>
                  </p:par>
                  <p:par>
                    <p:cTn id="370" fill="hold">
                      <p:stCondLst>
                        <p:cond delay="indefinite"/>
                      </p:stCondLst>
                      <p:childTnLst>
                        <p:par>
                          <p:cTn id="371" fill="hold">
                            <p:stCondLst>
                              <p:cond delay="0"/>
                            </p:stCondLst>
                            <p:childTnLst>
                              <p:par>
                                <p:cTn id="372" nodeType="clickEffect" fill="hold" presetClass="entr" presetID="4" presetSubtype="16">
                                  <p:stCondLst>
                                    <p:cond delay="0"/>
                                  </p:stCondLst>
                                  <p:childTnLst>
                                    <p:set>
                                      <p:cBhvr>
                                        <p:cTn id="373" dur="1" fill="hold">
                                          <p:stCondLst>
                                            <p:cond delay="0"/>
                                          </p:stCondLst>
                                        </p:cTn>
                                        <p:tgtEl>
                                          <p:spTgt spid="234"/>
                                        </p:tgtEl>
                                        <p:attrNameLst>
                                          <p:attrName>style.visibility</p:attrName>
                                        </p:attrNameLst>
                                      </p:cBhvr>
                                      <p:to>
                                        <p:strVal val="visible"/>
                                      </p:to>
                                    </p:set>
                                    <p:animEffect filter="box(in)" transition="out">
                                      <p:cBhvr additive="repl">
                                        <p:cTn id="374" dur="500"/>
                                        <p:tgtEl>
                                          <p:spTgt spid="234"/>
                                        </p:tgtEl>
                                      </p:cBhvr>
                                    </p:animEffect>
                                  </p:childTnLst>
                                </p:cTn>
                              </p:par>
                            </p:childTnLst>
                          </p:cTn>
                        </p:par>
                      </p:childTnLst>
                    </p:cTn>
                  </p:par>
                  <p:par>
                    <p:cTn id="375" fill="hold">
                      <p:stCondLst>
                        <p:cond delay="indefinite"/>
                      </p:stCondLst>
                      <p:childTnLst>
                        <p:par>
                          <p:cTn id="376" fill="hold">
                            <p:stCondLst>
                              <p:cond delay="0"/>
                            </p:stCondLst>
                            <p:childTnLst>
                              <p:par>
                                <p:cTn id="377" nodeType="clickEffect" fill="hold" presetClass="entr" presetID="4" presetSubtype="16">
                                  <p:stCondLst>
                                    <p:cond delay="0"/>
                                  </p:stCondLst>
                                  <p:childTnLst>
                                    <p:set>
                                      <p:cBhvr>
                                        <p:cTn id="378" dur="1" fill="hold">
                                          <p:stCondLst>
                                            <p:cond delay="0"/>
                                          </p:stCondLst>
                                        </p:cTn>
                                        <p:tgtEl>
                                          <p:spTgt spid="235"/>
                                        </p:tgtEl>
                                        <p:attrNameLst>
                                          <p:attrName>style.visibility</p:attrName>
                                        </p:attrNameLst>
                                      </p:cBhvr>
                                      <p:to>
                                        <p:strVal val="visible"/>
                                      </p:to>
                                    </p:set>
                                    <p:animEffect filter="box(in)" transition="out">
                                      <p:cBhvr additive="repl">
                                        <p:cTn id="379" dur="500"/>
                                        <p:tgtEl>
                                          <p:spTgt spid="235"/>
                                        </p:tgtEl>
                                      </p:cBhvr>
                                    </p:animEffect>
                                  </p:childTnLst>
                                </p:cTn>
                              </p:par>
                            </p:childTnLst>
                          </p:cTn>
                        </p:par>
                      </p:childTnLst>
                    </p:cTn>
                  </p:par>
                  <p:par>
                    <p:cTn id="380" fill="hold">
                      <p:stCondLst>
                        <p:cond delay="indefinite"/>
                      </p:stCondLst>
                      <p:childTnLst>
                        <p:par>
                          <p:cTn id="381" fill="hold">
                            <p:stCondLst>
                              <p:cond delay="0"/>
                            </p:stCondLst>
                            <p:childTnLst>
                              <p:par>
                                <p:cTn id="382" nodeType="clickEffect" fill="hold" presetClass="entr" presetID="4" presetSubtype="16">
                                  <p:stCondLst>
                                    <p:cond delay="0"/>
                                  </p:stCondLst>
                                  <p:childTnLst>
                                    <p:set>
                                      <p:cBhvr>
                                        <p:cTn id="383" dur="1" fill="hold">
                                          <p:stCondLst>
                                            <p:cond delay="0"/>
                                          </p:stCondLst>
                                        </p:cTn>
                                        <p:tgtEl>
                                          <p:spTgt spid="236"/>
                                        </p:tgtEl>
                                        <p:attrNameLst>
                                          <p:attrName>style.visibility</p:attrName>
                                        </p:attrNameLst>
                                      </p:cBhvr>
                                      <p:to>
                                        <p:strVal val="visible"/>
                                      </p:to>
                                    </p:set>
                                    <p:animEffect filter="box(in)" transition="out">
                                      <p:cBhvr additive="repl">
                                        <p:cTn id="384" dur="500"/>
                                        <p:tgtEl>
                                          <p:spTgt spid="23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37" name="Picture 3" descr=""/>
          <p:cNvPicPr/>
          <p:nvPr/>
        </p:nvPicPr>
        <p:blipFill>
          <a:blip r:embed="rId1"/>
          <a:stretch/>
        </p:blipFill>
        <p:spPr>
          <a:xfrm>
            <a:off x="0" y="628560"/>
            <a:ext cx="9107640" cy="56880"/>
          </a:xfrm>
          <a:prstGeom prst="rect">
            <a:avLst/>
          </a:prstGeom>
          <a:ln>
            <a:noFill/>
          </a:ln>
        </p:spPr>
      </p:pic>
      <p:sp>
        <p:nvSpPr>
          <p:cNvPr id="238"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239"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240"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12:11:21 AM</a:t>
            </a:r>
            <a:endParaRPr/>
          </a:p>
        </p:txBody>
      </p:sp>
      <p:sp>
        <p:nvSpPr>
          <p:cNvPr id="241"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242"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3DA5A473-2774-4163-94DD-3F976CF88AC8}" type="slidenum">
              <a:rPr lang="en-US" sz="1200" strike="noStrike">
                <a:solidFill>
                  <a:srgbClr val="d1eaed"/>
                </a:solidFill>
                <a:latin typeface="Tahoma"/>
              </a:rPr>
              <a:t>&lt;number&gt;</a:t>
            </a:fld>
            <a:endParaRPr/>
          </a:p>
        </p:txBody>
      </p:sp>
      <p:sp>
        <p:nvSpPr>
          <p:cNvPr id="243" name="CustomShape 6"/>
          <p:cNvSpPr/>
          <p:nvPr/>
        </p:nvSpPr>
        <p:spPr>
          <a:xfrm>
            <a:off x="228600" y="762120"/>
            <a:ext cx="6400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trike="noStrike">
                <a:solidFill>
                  <a:srgbClr val="ffffff"/>
                </a:solidFill>
                <a:latin typeface="Tahoma"/>
              </a:rPr>
              <a:t>4.8</a:t>
            </a:r>
            <a:r>
              <a:rPr lang="en-US" sz="2400" strike="noStrike">
                <a:solidFill>
                  <a:srgbClr val="ffffff"/>
                </a:solidFill>
                <a:latin typeface="Tahoma"/>
              </a:rPr>
              <a:t> – </a:t>
            </a:r>
            <a:r>
              <a:rPr b="1" lang="en-US" sz="2000" strike="noStrike">
                <a:solidFill>
                  <a:srgbClr val="ffffff"/>
                </a:solidFill>
                <a:latin typeface="Tahoma"/>
              </a:rPr>
              <a:t>Tập phụ thuộc hàm tối thiểu</a:t>
            </a:r>
            <a:endParaRPr/>
          </a:p>
        </p:txBody>
      </p:sp>
      <p:sp>
        <p:nvSpPr>
          <p:cNvPr id="244" name="CustomShape 7"/>
          <p:cNvSpPr/>
          <p:nvPr/>
        </p:nvSpPr>
        <p:spPr>
          <a:xfrm>
            <a:off x="304920" y="2819520"/>
            <a:ext cx="8229240" cy="1752120"/>
          </a:xfrm>
          <a:prstGeom prst="rect">
            <a:avLst/>
          </a:prstGeom>
          <a:noFill/>
          <a:ln w="9360">
            <a:noFill/>
          </a:ln>
        </p:spPr>
        <p:style>
          <a:lnRef idx="0"/>
          <a:fillRef idx="0"/>
          <a:effectRef idx="0"/>
          <a:fontRef idx="minor"/>
        </p:style>
        <p:txBody>
          <a:bodyPr lIns="0" rIns="18360"/>
          <a:p>
            <a:pPr>
              <a:lnSpc>
                <a:spcPct val="100000"/>
              </a:lnSpc>
            </a:pPr>
            <a:r>
              <a:rPr lang="en-US" strike="noStrike">
                <a:solidFill>
                  <a:srgbClr val="ffffff"/>
                </a:solidFill>
                <a:latin typeface="Tahoma"/>
                <a:ea typeface="Tahoma"/>
              </a:rPr>
              <a:t>           </a:t>
            </a:r>
            <a:endParaRPr/>
          </a:p>
          <a:p>
            <a:pPr>
              <a:lnSpc>
                <a:spcPct val="100000"/>
              </a:lnSpc>
            </a:pPr>
            <a:endParaRPr/>
          </a:p>
        </p:txBody>
      </p:sp>
      <p:sp>
        <p:nvSpPr>
          <p:cNvPr id="245" name="CustomShape 8"/>
          <p:cNvSpPr/>
          <p:nvPr/>
        </p:nvSpPr>
        <p:spPr>
          <a:xfrm>
            <a:off x="304920" y="1447920"/>
            <a:ext cx="8229240" cy="3580920"/>
          </a:xfrm>
          <a:prstGeom prst="rect">
            <a:avLst/>
          </a:prstGeom>
          <a:noFill/>
          <a:ln w="9360">
            <a:noFill/>
          </a:ln>
        </p:spPr>
        <p:style>
          <a:lnRef idx="0"/>
          <a:fillRef idx="0"/>
          <a:effectRef idx="0"/>
          <a:fontRef idx="minor"/>
        </p:style>
        <p:txBody>
          <a:bodyPr lIns="0" rIns="18360"/>
          <a:p>
            <a:pPr>
              <a:lnSpc>
                <a:spcPct val="100000"/>
              </a:lnSpc>
            </a:pPr>
            <a:r>
              <a:rPr b="1" i="1" lang="en-US" sz="2000" strike="noStrike">
                <a:solidFill>
                  <a:srgbClr val="ffffff"/>
                </a:solidFill>
                <a:latin typeface="Constantia"/>
              </a:rPr>
              <a:t>Định nghĩa: </a:t>
            </a:r>
            <a:endParaRPr/>
          </a:p>
          <a:p>
            <a:pPr>
              <a:lnSpc>
                <a:spcPct val="100000"/>
              </a:lnSpc>
            </a:pPr>
            <a:r>
              <a:rPr lang="en-US" sz="2600" strike="noStrike">
                <a:solidFill>
                  <a:srgbClr val="ffffff"/>
                </a:solidFill>
                <a:latin typeface="Constantia"/>
              </a:rPr>
              <a:t>Tập phụ thuộc hàm </a:t>
            </a:r>
            <a:r>
              <a:rPr lang="en-US" sz="2600" strike="noStrike">
                <a:solidFill>
                  <a:srgbClr val="ffffff"/>
                </a:solidFill>
                <a:latin typeface="Colonna MT"/>
              </a:rPr>
              <a:t>F</a:t>
            </a:r>
            <a:r>
              <a:rPr lang="en-US" sz="2600" strike="noStrike">
                <a:solidFill>
                  <a:srgbClr val="ffffff"/>
                </a:solidFill>
                <a:latin typeface="Constantia"/>
              </a:rPr>
              <a:t> gọi là </a:t>
            </a:r>
            <a:r>
              <a:rPr b="1" i="1" lang="en-US" sz="2600" strike="noStrike">
                <a:solidFill>
                  <a:srgbClr val="ffffff"/>
                </a:solidFill>
                <a:latin typeface="Constantia"/>
              </a:rPr>
              <a:t>tối thiểu  </a:t>
            </a:r>
            <a:r>
              <a:rPr lang="en-US" sz="2600" strike="noStrike">
                <a:solidFill>
                  <a:srgbClr val="ffffff"/>
                </a:solidFill>
                <a:latin typeface="Constantia"/>
              </a:rPr>
              <a:t>nếu </a:t>
            </a:r>
            <a:r>
              <a:rPr lang="en-US" sz="2600" strike="noStrike">
                <a:solidFill>
                  <a:srgbClr val="ffffff"/>
                </a:solidFill>
                <a:latin typeface="Colonna MT"/>
              </a:rPr>
              <a:t>F</a:t>
            </a:r>
            <a:r>
              <a:rPr lang="en-US" sz="2600" strike="noStrike">
                <a:solidFill>
                  <a:srgbClr val="ffffff"/>
                </a:solidFill>
                <a:latin typeface="Constantia"/>
              </a:rPr>
              <a:t> thỏa mãn các điều kiện sau:</a:t>
            </a:r>
            <a:endParaRPr/>
          </a:p>
          <a:p>
            <a:pPr lvl="1">
              <a:lnSpc>
                <a:spcPct val="100000"/>
              </a:lnSpc>
              <a:buSzPct val="85000"/>
              <a:buFont typeface="Wingdings" charset="2"/>
              <a:buChar char=""/>
            </a:pPr>
            <a:r>
              <a:rPr lang="en-US" sz="2400" strike="noStrike">
                <a:solidFill>
                  <a:srgbClr val="ffffff"/>
                </a:solidFill>
                <a:latin typeface="Constantia"/>
              </a:rPr>
              <a:t>Vế phải của mọi phụ thuộc hàm trong </a:t>
            </a:r>
            <a:r>
              <a:rPr lang="en-US" sz="2400" strike="noStrike">
                <a:solidFill>
                  <a:srgbClr val="ffffff"/>
                </a:solidFill>
                <a:latin typeface="Colonna MT"/>
              </a:rPr>
              <a:t>F</a:t>
            </a:r>
            <a:r>
              <a:rPr lang="en-US" sz="2400" strike="noStrike">
                <a:solidFill>
                  <a:srgbClr val="ffffff"/>
                </a:solidFill>
                <a:latin typeface="Constantia"/>
              </a:rPr>
              <a:t> chỉ có 1 thuộc tính</a:t>
            </a:r>
            <a:endParaRPr/>
          </a:p>
          <a:p>
            <a:pPr lvl="1">
              <a:lnSpc>
                <a:spcPct val="100000"/>
              </a:lnSpc>
              <a:buSzPct val="85000"/>
              <a:buFont typeface="Wingdings" charset="2"/>
              <a:buChar char=""/>
            </a:pPr>
            <a:r>
              <a:rPr lang="en-US" sz="2400" strike="noStrike">
                <a:solidFill>
                  <a:srgbClr val="ffffff"/>
                </a:solidFill>
                <a:latin typeface="Constantia"/>
              </a:rPr>
              <a:t>Không thể thay thế  X</a:t>
            </a:r>
            <a:r>
              <a:rPr lang="en-US" sz="2400" strike="noStrike">
                <a:solidFill>
                  <a:srgbClr val="ffffff"/>
                </a:solidFill>
                <a:latin typeface="Tahoma"/>
              </a:rPr>
              <a:t> </a:t>
            </a:r>
            <a:r>
              <a:rPr lang="en-US" sz="2400" strike="noStrike">
                <a:solidFill>
                  <a:srgbClr val="ffffff"/>
                </a:solidFill>
                <a:latin typeface="Symbol"/>
              </a:rPr>
              <a:t></a:t>
            </a:r>
            <a:r>
              <a:rPr lang="en-US" sz="2400" strike="noStrike">
                <a:solidFill>
                  <a:srgbClr val="ffffff"/>
                </a:solidFill>
                <a:latin typeface="Tahoma"/>
              </a:rPr>
              <a:t> </a:t>
            </a:r>
            <a:r>
              <a:rPr lang="en-US" sz="2400" strike="noStrike">
                <a:solidFill>
                  <a:srgbClr val="ffffff"/>
                </a:solidFill>
                <a:latin typeface="Constantia"/>
              </a:rPr>
              <a:t>A  trong </a:t>
            </a:r>
            <a:r>
              <a:rPr lang="en-US" sz="2800" strike="noStrike">
                <a:solidFill>
                  <a:srgbClr val="ffffff"/>
                </a:solidFill>
                <a:latin typeface="Colonna MT"/>
              </a:rPr>
              <a:t>F</a:t>
            </a:r>
            <a:r>
              <a:rPr lang="en-US" sz="2400" strike="noStrike">
                <a:solidFill>
                  <a:srgbClr val="ffffff"/>
                </a:solidFill>
                <a:latin typeface="Constantia"/>
              </a:rPr>
              <a:t> bằng Y</a:t>
            </a:r>
            <a:r>
              <a:rPr lang="en-US" sz="2400" strike="noStrike">
                <a:solidFill>
                  <a:srgbClr val="ffffff"/>
                </a:solidFill>
                <a:latin typeface="Tahoma"/>
              </a:rPr>
              <a:t> </a:t>
            </a:r>
            <a:r>
              <a:rPr lang="en-US" sz="2400" strike="noStrike">
                <a:solidFill>
                  <a:srgbClr val="ffffff"/>
                </a:solidFill>
                <a:latin typeface="Symbol"/>
              </a:rPr>
              <a:t></a:t>
            </a:r>
            <a:r>
              <a:rPr lang="en-US" sz="2400" strike="noStrike">
                <a:solidFill>
                  <a:srgbClr val="ffffff"/>
                </a:solidFill>
                <a:latin typeface="Tahoma"/>
              </a:rPr>
              <a:t> </a:t>
            </a:r>
            <a:r>
              <a:rPr lang="en-US" sz="2400" strike="noStrike">
                <a:solidFill>
                  <a:srgbClr val="ffffff"/>
                </a:solidFill>
                <a:latin typeface="Constantia"/>
              </a:rPr>
              <a:t>A với Y  </a:t>
            </a:r>
            <a:r>
              <a:rPr lang="en-US" sz="2400" strike="noStrike">
                <a:solidFill>
                  <a:srgbClr val="ffffff"/>
                </a:solidFill>
                <a:latin typeface="Symbol"/>
              </a:rPr>
              <a:t></a:t>
            </a:r>
            <a:r>
              <a:rPr lang="en-US" sz="2400" strike="noStrike">
                <a:solidFill>
                  <a:srgbClr val="ffffff"/>
                </a:solidFill>
                <a:latin typeface="Constantia"/>
              </a:rPr>
              <a:t> X mà vẫn còn là tập phụ thuộc hàm tương đương với </a:t>
            </a:r>
            <a:r>
              <a:rPr lang="en-US" sz="2800" strike="noStrike">
                <a:solidFill>
                  <a:srgbClr val="ffffff"/>
                </a:solidFill>
                <a:latin typeface="Colonna MT"/>
              </a:rPr>
              <a:t>F</a:t>
            </a:r>
            <a:r>
              <a:rPr lang="en-US" sz="2400" strike="noStrike">
                <a:solidFill>
                  <a:srgbClr val="ffffff"/>
                </a:solidFill>
                <a:latin typeface="Constantia"/>
              </a:rPr>
              <a:t>.</a:t>
            </a:r>
            <a:endParaRPr/>
          </a:p>
          <a:p>
            <a:pPr lvl="1">
              <a:lnSpc>
                <a:spcPct val="100000"/>
              </a:lnSpc>
              <a:buSzPct val="85000"/>
              <a:buFont typeface="Wingdings" charset="2"/>
              <a:buChar char=""/>
            </a:pPr>
            <a:r>
              <a:rPr lang="en-US" sz="2400" strike="noStrike">
                <a:solidFill>
                  <a:srgbClr val="ffffff"/>
                </a:solidFill>
                <a:latin typeface="Constantia"/>
              </a:rPr>
              <a:t>Không thể bớt được bất kỳ phụ thuộc hàm nào  khỏi </a:t>
            </a:r>
            <a:r>
              <a:rPr lang="en-US" sz="2400" strike="noStrike">
                <a:solidFill>
                  <a:srgbClr val="ffffff"/>
                </a:solidFill>
                <a:latin typeface="Colonna MT"/>
              </a:rPr>
              <a:t>F</a:t>
            </a:r>
            <a:r>
              <a:rPr lang="en-US" sz="2400" strike="noStrike">
                <a:solidFill>
                  <a:srgbClr val="ffffff"/>
                </a:solidFill>
                <a:latin typeface="Constantia"/>
              </a:rPr>
              <a:t> mà vẫn là tập phụ thuộc hàm tương đương </a:t>
            </a:r>
            <a:r>
              <a:rPr lang="en-US" sz="2400" strike="noStrike">
                <a:solidFill>
                  <a:srgbClr val="ffffff"/>
                </a:solidFill>
                <a:latin typeface="Colonna MT"/>
              </a:rPr>
              <a:t>F</a:t>
            </a:r>
            <a:endParaRPr/>
          </a:p>
          <a:p>
            <a:pPr>
              <a:lnSpc>
                <a:spcPct val="100000"/>
              </a:lnSpc>
            </a:pPr>
            <a:endParaRPr/>
          </a:p>
        </p:txBody>
      </p:sp>
      <p:sp>
        <p:nvSpPr>
          <p:cNvPr id="246" name="CustomShape 9"/>
          <p:cNvSpPr/>
          <p:nvPr/>
        </p:nvSpPr>
        <p:spPr>
          <a:xfrm>
            <a:off x="304920" y="4876920"/>
            <a:ext cx="5181120" cy="1523520"/>
          </a:xfrm>
          <a:prstGeom prst="rect">
            <a:avLst/>
          </a:prstGeom>
          <a:noFill/>
          <a:ln w="9360">
            <a:noFill/>
          </a:ln>
        </p:spPr>
        <p:style>
          <a:lnRef idx="0"/>
          <a:fillRef idx="0"/>
          <a:effectRef idx="0"/>
          <a:fontRef idx="minor"/>
        </p:style>
        <p:txBody>
          <a:bodyPr lIns="0" rIns="18360"/>
          <a:p>
            <a:pPr>
              <a:lnSpc>
                <a:spcPct val="100000"/>
              </a:lnSpc>
            </a:pPr>
            <a:r>
              <a:rPr i="1" lang="en-US" sz="2400" strike="noStrike">
                <a:solidFill>
                  <a:srgbClr val="ffffff"/>
                </a:solidFill>
                <a:latin typeface="Times New Roman"/>
              </a:rPr>
              <a:t>Ví dụ:  </a:t>
            </a:r>
            <a:r>
              <a:rPr lang="en-US" sz="2800" strike="noStrike">
                <a:solidFill>
                  <a:srgbClr val="ffffff"/>
                </a:solidFill>
                <a:latin typeface="Colonna MT"/>
              </a:rPr>
              <a:t>F</a:t>
            </a:r>
            <a:r>
              <a:rPr lang="en-US" strike="noStrike">
                <a:solidFill>
                  <a:srgbClr val="ffffff"/>
                </a:solidFill>
                <a:latin typeface="Constantia"/>
              </a:rPr>
              <a:t> = {A </a:t>
            </a:r>
            <a:r>
              <a:rPr lang="en-US" strike="noStrike">
                <a:solidFill>
                  <a:srgbClr val="ffffff"/>
                </a:solidFill>
                <a:latin typeface="Symbol"/>
              </a:rPr>
              <a:t></a:t>
            </a:r>
            <a:r>
              <a:rPr lang="en-US" strike="noStrike">
                <a:solidFill>
                  <a:srgbClr val="ffffff"/>
                </a:solidFill>
                <a:latin typeface="Constantia"/>
              </a:rPr>
              <a:t>C, AC </a:t>
            </a:r>
            <a:r>
              <a:rPr lang="en-US" strike="noStrike">
                <a:solidFill>
                  <a:srgbClr val="ffffff"/>
                </a:solidFill>
                <a:latin typeface="Symbol"/>
              </a:rPr>
              <a:t></a:t>
            </a:r>
            <a:r>
              <a:rPr lang="en-US" strike="noStrike">
                <a:solidFill>
                  <a:srgbClr val="ffffff"/>
                </a:solidFill>
                <a:latin typeface="Constantia"/>
              </a:rPr>
              <a:t> D, E</a:t>
            </a:r>
            <a:r>
              <a:rPr lang="en-US" strike="noStrike">
                <a:solidFill>
                  <a:srgbClr val="ffffff"/>
                </a:solidFill>
                <a:latin typeface="Symbol"/>
              </a:rPr>
              <a:t></a:t>
            </a:r>
            <a:r>
              <a:rPr lang="en-US" strike="noStrike">
                <a:solidFill>
                  <a:srgbClr val="ffffff"/>
                </a:solidFill>
                <a:latin typeface="Constantia"/>
              </a:rPr>
              <a:t>AD, E </a:t>
            </a:r>
            <a:r>
              <a:rPr lang="en-US" strike="noStrike">
                <a:solidFill>
                  <a:srgbClr val="ffffff"/>
                </a:solidFill>
                <a:latin typeface="Symbol"/>
              </a:rPr>
              <a:t></a:t>
            </a:r>
            <a:r>
              <a:rPr lang="en-US" strike="noStrike">
                <a:solidFill>
                  <a:srgbClr val="ffffff"/>
                </a:solidFill>
                <a:latin typeface="Constantia"/>
              </a:rPr>
              <a:t>H }</a:t>
            </a:r>
            <a:endParaRPr/>
          </a:p>
          <a:p>
            <a:pPr>
              <a:lnSpc>
                <a:spcPct val="100000"/>
              </a:lnSpc>
            </a:pPr>
            <a:r>
              <a:rPr lang="en-US" sz="2800" strike="noStrike">
                <a:solidFill>
                  <a:srgbClr val="ffffff"/>
                </a:solidFill>
                <a:latin typeface="Colonna MT"/>
              </a:rPr>
              <a:t>          </a:t>
            </a:r>
            <a:r>
              <a:rPr lang="en-US" sz="2800" strike="noStrike">
                <a:solidFill>
                  <a:srgbClr val="ffffff"/>
                </a:solidFill>
                <a:latin typeface="Colonna MT"/>
              </a:rPr>
              <a:t>E </a:t>
            </a:r>
            <a:r>
              <a:rPr lang="en-US" strike="noStrike">
                <a:solidFill>
                  <a:srgbClr val="ffffff"/>
                </a:solidFill>
                <a:latin typeface="Constantia"/>
              </a:rPr>
              <a:t>= { A </a:t>
            </a:r>
            <a:r>
              <a:rPr lang="en-US" strike="noStrike">
                <a:solidFill>
                  <a:srgbClr val="ffffff"/>
                </a:solidFill>
                <a:latin typeface="Symbol"/>
              </a:rPr>
              <a:t></a:t>
            </a:r>
            <a:r>
              <a:rPr lang="en-US" strike="noStrike">
                <a:solidFill>
                  <a:srgbClr val="ffffff"/>
                </a:solidFill>
                <a:latin typeface="Constantia"/>
              </a:rPr>
              <a:t>C, A </a:t>
            </a:r>
            <a:r>
              <a:rPr lang="en-US" strike="noStrike">
                <a:solidFill>
                  <a:srgbClr val="ffffff"/>
                </a:solidFill>
                <a:latin typeface="Symbol"/>
              </a:rPr>
              <a:t></a:t>
            </a:r>
            <a:r>
              <a:rPr lang="en-US" strike="noStrike">
                <a:solidFill>
                  <a:srgbClr val="ffffff"/>
                </a:solidFill>
                <a:latin typeface="Tahoma"/>
              </a:rPr>
              <a:t> </a:t>
            </a:r>
            <a:r>
              <a:rPr lang="en-US" strike="noStrike">
                <a:solidFill>
                  <a:srgbClr val="ffffff"/>
                </a:solidFill>
                <a:latin typeface="Constantia"/>
              </a:rPr>
              <a:t>D,  E </a:t>
            </a:r>
            <a:r>
              <a:rPr lang="en-US" strike="noStrike">
                <a:solidFill>
                  <a:srgbClr val="ffffff"/>
                </a:solidFill>
                <a:latin typeface="Symbol"/>
              </a:rPr>
              <a:t></a:t>
            </a:r>
            <a:r>
              <a:rPr lang="en-US" strike="noStrike">
                <a:solidFill>
                  <a:srgbClr val="ffffff"/>
                </a:solidFill>
                <a:latin typeface="Constantia"/>
              </a:rPr>
              <a:t> H }</a:t>
            </a:r>
            <a:endParaRPr/>
          </a:p>
          <a:p>
            <a:pPr>
              <a:lnSpc>
                <a:spcPct val="100000"/>
              </a:lnSpc>
            </a:pPr>
            <a:r>
              <a:rPr lang="en-US" strike="noStrike">
                <a:solidFill>
                  <a:srgbClr val="ffffff"/>
                </a:solidFill>
                <a:latin typeface="Constantia"/>
              </a:rPr>
              <a:t>	</a:t>
            </a:r>
            <a:r>
              <a:rPr lang="en-US" strike="noStrike">
                <a:solidFill>
                  <a:srgbClr val="ffffff"/>
                </a:solidFill>
                <a:latin typeface="Constantia"/>
              </a:rPr>
              <a:t>       </a:t>
            </a:r>
            <a:r>
              <a:rPr lang="en-US" sz="2800" strike="noStrike">
                <a:solidFill>
                  <a:srgbClr val="ffffff"/>
                </a:solidFill>
                <a:latin typeface="Colonna MT"/>
              </a:rPr>
              <a:t>G </a:t>
            </a:r>
            <a:r>
              <a:rPr lang="en-US" strike="noStrike">
                <a:solidFill>
                  <a:srgbClr val="ffffff"/>
                </a:solidFill>
                <a:latin typeface="Tahoma"/>
              </a:rPr>
              <a:t>= { E </a:t>
            </a:r>
            <a:r>
              <a:rPr lang="en-US" strike="noStrike">
                <a:solidFill>
                  <a:srgbClr val="ffffff"/>
                </a:solidFill>
                <a:latin typeface="Symbol"/>
              </a:rPr>
              <a:t></a:t>
            </a:r>
            <a:r>
              <a:rPr lang="en-US" strike="noStrike">
                <a:solidFill>
                  <a:srgbClr val="ffffff"/>
                </a:solidFill>
                <a:latin typeface="Tahoma"/>
              </a:rPr>
              <a:t>C, A </a:t>
            </a:r>
            <a:r>
              <a:rPr lang="en-US" strike="noStrike">
                <a:solidFill>
                  <a:srgbClr val="ffffff"/>
                </a:solidFill>
                <a:latin typeface="Symbol"/>
              </a:rPr>
              <a:t></a:t>
            </a:r>
            <a:r>
              <a:rPr lang="en-US" strike="noStrike">
                <a:solidFill>
                  <a:srgbClr val="ffffff"/>
                </a:solidFill>
                <a:latin typeface="Tahoma"/>
              </a:rPr>
              <a:t> D,  AD </a:t>
            </a:r>
            <a:r>
              <a:rPr lang="en-US" strike="noStrike">
                <a:solidFill>
                  <a:srgbClr val="ffffff"/>
                </a:solidFill>
                <a:latin typeface="Symbol"/>
              </a:rPr>
              <a:t></a:t>
            </a:r>
            <a:r>
              <a:rPr lang="en-US" strike="noStrike">
                <a:solidFill>
                  <a:srgbClr val="ffffff"/>
                </a:solidFill>
                <a:latin typeface="Tahoma"/>
              </a:rPr>
              <a:t> H }</a:t>
            </a:r>
            <a:endParaRPr/>
          </a:p>
        </p:txBody>
      </p:sp>
      <p:sp>
        <p:nvSpPr>
          <p:cNvPr id="247" name="CustomShape 10"/>
          <p:cNvSpPr/>
          <p:nvPr/>
        </p:nvSpPr>
        <p:spPr>
          <a:xfrm>
            <a:off x="6095880" y="5486400"/>
            <a:ext cx="1294920" cy="364680"/>
          </a:xfrm>
          <a:prstGeom prst="rect">
            <a:avLst/>
          </a:prstGeom>
          <a:noFill/>
          <a:ln>
            <a:noFill/>
          </a:ln>
        </p:spPr>
        <p:style>
          <a:lnRef idx="0"/>
          <a:fillRef idx="0"/>
          <a:effectRef idx="0"/>
          <a:fontRef idx="minor"/>
        </p:style>
        <p:txBody>
          <a:bodyPr lIns="90000" rIns="90000" tIns="45000" bIns="45000"/>
          <a:p>
            <a:pPr algn="ctr">
              <a:lnSpc>
                <a:spcPct val="100000"/>
              </a:lnSpc>
            </a:pPr>
            <a:r>
              <a:rPr lang="en-US" strike="noStrike">
                <a:solidFill>
                  <a:srgbClr val="ffffff"/>
                </a:solidFill>
                <a:latin typeface="Tahoma"/>
              </a:rPr>
              <a:t>Tối thiểu?</a:t>
            </a:r>
            <a:endParaRPr/>
          </a:p>
        </p:txBody>
      </p:sp>
    </p:spTree>
  </p:cSld>
  <p:timing>
    <p:tnLst>
      <p:par>
        <p:cTn id="385" dur="indefinite" restart="never" nodeType="tmRoot">
          <p:childTnLst>
            <p:seq>
              <p:cTn id="386" dur="indefinite" nodeType="mainSeq">
                <p:childTnLst>
                  <p:par>
                    <p:cTn id="387" fill="hold">
                      <p:stCondLst>
                        <p:cond delay="indefinite"/>
                      </p:stCondLst>
                      <p:childTnLst>
                        <p:par>
                          <p:cTn id="388" fill="hold">
                            <p:stCondLst>
                              <p:cond delay="0"/>
                            </p:stCondLst>
                            <p:childTnLst>
                              <p:par>
                                <p:cTn id="389" nodeType="clickEffect" fill="hold" presetClass="entr" presetID="4" presetSubtype="16">
                                  <p:stCondLst>
                                    <p:cond delay="0"/>
                                  </p:stCondLst>
                                  <p:childTnLst>
                                    <p:set>
                                      <p:cBhvr>
                                        <p:cTn id="390" dur="1" fill="hold">
                                          <p:stCondLst>
                                            <p:cond delay="0"/>
                                          </p:stCondLst>
                                        </p:cTn>
                                        <p:tgtEl>
                                          <p:spTgt spid="245">
                                            <p:txEl>
                                              <p:pRg st="13" end="85"/>
                                            </p:txEl>
                                          </p:spTgt>
                                        </p:tgtEl>
                                        <p:attrNameLst>
                                          <p:attrName>style.visibility</p:attrName>
                                        </p:attrNameLst>
                                      </p:cBhvr>
                                      <p:to>
                                        <p:strVal val="visible"/>
                                      </p:to>
                                    </p:set>
                                    <p:animEffect filter="box(in)" transition="out">
                                      <p:cBhvr additive="repl">
                                        <p:cTn id="391" dur="500"/>
                                        <p:tgtEl>
                                          <p:spTgt spid="245">
                                            <p:txEl>
                                              <p:pRg st="13" end="85"/>
                                            </p:txEl>
                                          </p:spTgt>
                                        </p:tgtEl>
                                      </p:cBhvr>
                                    </p:animEffect>
                                  </p:childTnLst>
                                </p:cTn>
                              </p:par>
                            </p:childTnLst>
                          </p:cTn>
                        </p:par>
                      </p:childTnLst>
                    </p:cTn>
                  </p:par>
                  <p:par>
                    <p:cTn id="392" fill="hold">
                      <p:stCondLst>
                        <p:cond delay="indefinite"/>
                      </p:stCondLst>
                      <p:childTnLst>
                        <p:par>
                          <p:cTn id="393" fill="hold">
                            <p:stCondLst>
                              <p:cond delay="0"/>
                            </p:stCondLst>
                            <p:childTnLst>
                              <p:par>
                                <p:cTn id="394" nodeType="clickEffect" fill="hold" presetClass="entr" presetID="4" presetSubtype="16">
                                  <p:stCondLst>
                                    <p:cond delay="0"/>
                                  </p:stCondLst>
                                  <p:childTnLst>
                                    <p:set>
                                      <p:cBhvr>
                                        <p:cTn id="395" dur="1" fill="hold">
                                          <p:stCondLst>
                                            <p:cond delay="0"/>
                                          </p:stCondLst>
                                        </p:cTn>
                                        <p:tgtEl>
                                          <p:spTgt spid="245">
                                            <p:txEl>
                                              <p:pRg st="85" end="143"/>
                                            </p:txEl>
                                          </p:spTgt>
                                        </p:tgtEl>
                                        <p:attrNameLst>
                                          <p:attrName>style.visibility</p:attrName>
                                        </p:attrNameLst>
                                      </p:cBhvr>
                                      <p:to>
                                        <p:strVal val="visible"/>
                                      </p:to>
                                    </p:set>
                                    <p:animEffect filter="box(in)" transition="out">
                                      <p:cBhvr additive="repl">
                                        <p:cTn id="396" dur="500"/>
                                        <p:tgtEl>
                                          <p:spTgt spid="245">
                                            <p:txEl>
                                              <p:pRg st="85" end="143"/>
                                            </p:txEl>
                                          </p:spTgt>
                                        </p:tgtEl>
                                      </p:cBhvr>
                                    </p:animEffect>
                                  </p:childTnLst>
                                </p:cTn>
                              </p:par>
                            </p:childTnLst>
                          </p:cTn>
                        </p:par>
                      </p:childTnLst>
                    </p:cTn>
                  </p:par>
                  <p:par>
                    <p:cTn id="397" fill="hold">
                      <p:stCondLst>
                        <p:cond delay="indefinite"/>
                      </p:stCondLst>
                      <p:childTnLst>
                        <p:par>
                          <p:cTn id="398" fill="hold">
                            <p:stCondLst>
                              <p:cond delay="0"/>
                            </p:stCondLst>
                            <p:childTnLst>
                              <p:par>
                                <p:cTn id="399" nodeType="clickEffect" fill="hold" presetClass="entr" presetID="4" presetSubtype="16">
                                  <p:stCondLst>
                                    <p:cond delay="0"/>
                                  </p:stCondLst>
                                  <p:childTnLst>
                                    <p:set>
                                      <p:cBhvr>
                                        <p:cTn id="400" dur="1" fill="hold">
                                          <p:stCondLst>
                                            <p:cond delay="0"/>
                                          </p:stCondLst>
                                        </p:cTn>
                                        <p:tgtEl>
                                          <p:spTgt spid="245">
                                            <p:txEl>
                                              <p:pRg st="143" end="251"/>
                                            </p:txEl>
                                          </p:spTgt>
                                        </p:tgtEl>
                                        <p:attrNameLst>
                                          <p:attrName>style.visibility</p:attrName>
                                        </p:attrNameLst>
                                      </p:cBhvr>
                                      <p:to>
                                        <p:strVal val="visible"/>
                                      </p:to>
                                    </p:set>
                                    <p:animEffect filter="box(in)" transition="out">
                                      <p:cBhvr additive="repl">
                                        <p:cTn id="401" dur="500"/>
                                        <p:tgtEl>
                                          <p:spTgt spid="245">
                                            <p:txEl>
                                              <p:pRg st="143" end="251"/>
                                            </p:txEl>
                                          </p:spTgt>
                                        </p:tgtEl>
                                      </p:cBhvr>
                                    </p:animEffect>
                                  </p:childTnLst>
                                </p:cTn>
                              </p:par>
                            </p:childTnLst>
                          </p:cTn>
                        </p:par>
                      </p:childTnLst>
                    </p:cTn>
                  </p:par>
                  <p:par>
                    <p:cTn id="402" fill="hold">
                      <p:stCondLst>
                        <p:cond delay="indefinite"/>
                      </p:stCondLst>
                      <p:childTnLst>
                        <p:par>
                          <p:cTn id="403" fill="hold">
                            <p:stCondLst>
                              <p:cond delay="0"/>
                            </p:stCondLst>
                            <p:childTnLst>
                              <p:par>
                                <p:cTn id="404" nodeType="clickEffect" fill="hold" presetClass="entr" presetID="4" presetSubtype="16">
                                  <p:stCondLst>
                                    <p:cond delay="0"/>
                                  </p:stCondLst>
                                  <p:childTnLst>
                                    <p:set>
                                      <p:cBhvr>
                                        <p:cTn id="405" dur="1" fill="hold">
                                          <p:stCondLst>
                                            <p:cond delay="0"/>
                                          </p:stCondLst>
                                        </p:cTn>
                                        <p:tgtEl>
                                          <p:spTgt spid="245">
                                            <p:txEl>
                                              <p:pRg st="251" end="345"/>
                                            </p:txEl>
                                          </p:spTgt>
                                        </p:tgtEl>
                                        <p:attrNameLst>
                                          <p:attrName>style.visibility</p:attrName>
                                        </p:attrNameLst>
                                      </p:cBhvr>
                                      <p:to>
                                        <p:strVal val="visible"/>
                                      </p:to>
                                    </p:set>
                                    <p:animEffect filter="box(in)" transition="out">
                                      <p:cBhvr additive="repl">
                                        <p:cTn id="406" dur="500"/>
                                        <p:tgtEl>
                                          <p:spTgt spid="245">
                                            <p:txEl>
                                              <p:pRg st="251" end="345"/>
                                            </p:txEl>
                                          </p:spTgt>
                                        </p:tgtEl>
                                      </p:cBhvr>
                                    </p:animEffect>
                                  </p:childTnLst>
                                </p:cTn>
                              </p:par>
                            </p:childTnLst>
                          </p:cTn>
                        </p:par>
                      </p:childTnLst>
                    </p:cTn>
                  </p:par>
                  <p:par>
                    <p:cTn id="407" fill="hold">
                      <p:stCondLst>
                        <p:cond delay="indefinite"/>
                      </p:stCondLst>
                      <p:childTnLst>
                        <p:par>
                          <p:cTn id="408" fill="hold">
                            <p:stCondLst>
                              <p:cond delay="0"/>
                            </p:stCondLst>
                            <p:childTnLst>
                              <p:par>
                                <p:cTn id="409" nodeType="clickEffect" fill="hold" presetClass="entr" presetID="4" presetSubtype="16">
                                  <p:stCondLst>
                                    <p:cond delay="0"/>
                                  </p:stCondLst>
                                  <p:childTnLst>
                                    <p:set>
                                      <p:cBhvr>
                                        <p:cTn id="410" dur="1" fill="hold">
                                          <p:stCondLst>
                                            <p:cond delay="0"/>
                                          </p:stCondLst>
                                        </p:cTn>
                                        <p:tgtEl>
                                          <p:spTgt spid="-1"/>
                                        </p:tgtEl>
                                        <p:attrNameLst>
                                          <p:attrName>style.visibility</p:attrName>
                                        </p:attrNameLst>
                                      </p:cBhvr>
                                      <p:to>
                                        <p:strVal val="visible"/>
                                      </p:to>
                                    </p:set>
                                    <p:animEffect filter="box(in)" transition="out">
                                      <p:cBhvr additive="repl">
                                        <p:cTn id="411" dur="500"/>
                                        <p:tgtEl>
                                          <p:spTgt spid="-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48" name="Picture 3" descr=""/>
          <p:cNvPicPr/>
          <p:nvPr/>
        </p:nvPicPr>
        <p:blipFill>
          <a:blip r:embed="rId1"/>
          <a:stretch/>
        </p:blipFill>
        <p:spPr>
          <a:xfrm>
            <a:off x="0" y="628560"/>
            <a:ext cx="9107640" cy="56880"/>
          </a:xfrm>
          <a:prstGeom prst="rect">
            <a:avLst/>
          </a:prstGeom>
          <a:ln>
            <a:noFill/>
          </a:ln>
        </p:spPr>
      </p:pic>
      <p:sp>
        <p:nvSpPr>
          <p:cNvPr id="249"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250"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251"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12:11:21 AM</a:t>
            </a:r>
            <a:endParaRPr/>
          </a:p>
        </p:txBody>
      </p:sp>
      <p:sp>
        <p:nvSpPr>
          <p:cNvPr id="252"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253"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5C4FBAE5-73A5-433D-AE71-7514C7BA7618}" type="slidenum">
              <a:rPr lang="en-US" sz="1200" strike="noStrike">
                <a:solidFill>
                  <a:srgbClr val="d1eaed"/>
                </a:solidFill>
                <a:latin typeface="Tahoma"/>
              </a:rPr>
              <a:t>&lt;number&gt;</a:t>
            </a:fld>
            <a:endParaRPr/>
          </a:p>
        </p:txBody>
      </p:sp>
      <p:sp>
        <p:nvSpPr>
          <p:cNvPr id="254" name="CustomShape 6"/>
          <p:cNvSpPr/>
          <p:nvPr/>
        </p:nvSpPr>
        <p:spPr>
          <a:xfrm>
            <a:off x="228600" y="762120"/>
            <a:ext cx="6400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trike="noStrike">
                <a:solidFill>
                  <a:srgbClr val="ffffff"/>
                </a:solidFill>
                <a:latin typeface="Tahoma"/>
              </a:rPr>
              <a:t>4.8</a:t>
            </a:r>
            <a:r>
              <a:rPr lang="en-US" sz="2400" strike="noStrike">
                <a:solidFill>
                  <a:srgbClr val="ffffff"/>
                </a:solidFill>
                <a:latin typeface="Tahoma"/>
              </a:rPr>
              <a:t> – </a:t>
            </a:r>
            <a:r>
              <a:rPr b="1" lang="en-US" sz="2000" strike="noStrike">
                <a:solidFill>
                  <a:srgbClr val="ffffff"/>
                </a:solidFill>
                <a:latin typeface="Tahoma"/>
              </a:rPr>
              <a:t>Tập phụ thuộc hàm tối thiểu</a:t>
            </a:r>
            <a:endParaRPr/>
          </a:p>
        </p:txBody>
      </p:sp>
      <p:sp>
        <p:nvSpPr>
          <p:cNvPr id="255" name="CustomShape 7"/>
          <p:cNvSpPr/>
          <p:nvPr/>
        </p:nvSpPr>
        <p:spPr>
          <a:xfrm>
            <a:off x="304920" y="2819520"/>
            <a:ext cx="8229240" cy="1752120"/>
          </a:xfrm>
          <a:prstGeom prst="rect">
            <a:avLst/>
          </a:prstGeom>
          <a:noFill/>
          <a:ln w="9360">
            <a:noFill/>
          </a:ln>
        </p:spPr>
        <p:style>
          <a:lnRef idx="0"/>
          <a:fillRef idx="0"/>
          <a:effectRef idx="0"/>
          <a:fontRef idx="minor"/>
        </p:style>
        <p:txBody>
          <a:bodyPr lIns="0" rIns="18360"/>
          <a:p>
            <a:pPr>
              <a:lnSpc>
                <a:spcPct val="100000"/>
              </a:lnSpc>
            </a:pPr>
            <a:r>
              <a:rPr lang="en-US" strike="noStrike">
                <a:solidFill>
                  <a:srgbClr val="ffffff"/>
                </a:solidFill>
                <a:latin typeface="Tahoma"/>
                <a:ea typeface="Tahoma"/>
              </a:rPr>
              <a:t>           </a:t>
            </a:r>
            <a:endParaRPr/>
          </a:p>
          <a:p>
            <a:pPr>
              <a:lnSpc>
                <a:spcPct val="100000"/>
              </a:lnSpc>
            </a:pPr>
            <a:endParaRPr/>
          </a:p>
        </p:txBody>
      </p:sp>
      <p:sp>
        <p:nvSpPr>
          <p:cNvPr id="256" name="CustomShape 8"/>
          <p:cNvSpPr/>
          <p:nvPr/>
        </p:nvSpPr>
        <p:spPr>
          <a:xfrm>
            <a:off x="304920" y="1600200"/>
            <a:ext cx="8229240" cy="1447560"/>
          </a:xfrm>
          <a:prstGeom prst="rect">
            <a:avLst/>
          </a:prstGeom>
          <a:noFill/>
          <a:ln w="9360">
            <a:noFill/>
          </a:ln>
        </p:spPr>
        <p:style>
          <a:lnRef idx="0"/>
          <a:fillRef idx="0"/>
          <a:effectRef idx="0"/>
          <a:fontRef idx="minor"/>
        </p:style>
        <p:txBody>
          <a:bodyPr lIns="0" rIns="18360"/>
          <a:p>
            <a:pPr>
              <a:lnSpc>
                <a:spcPct val="100000"/>
              </a:lnSpc>
            </a:pPr>
            <a:r>
              <a:rPr b="1" i="1" lang="en-US" sz="2000" strike="noStrike">
                <a:solidFill>
                  <a:srgbClr val="ffffff"/>
                </a:solidFill>
                <a:latin typeface="Constantia"/>
              </a:rPr>
              <a:t> </a:t>
            </a:r>
            <a:r>
              <a:rPr b="1" i="1" lang="en-US" sz="2000" strike="noStrike">
                <a:solidFill>
                  <a:srgbClr val="ffffff"/>
                </a:solidFill>
                <a:latin typeface="Constantia"/>
              </a:rPr>
              <a:t>Phủ tối thiểu</a:t>
            </a:r>
            <a:endParaRPr/>
          </a:p>
          <a:p>
            <a:pPr>
              <a:lnSpc>
                <a:spcPct val="100000"/>
              </a:lnSpc>
            </a:pPr>
            <a:r>
              <a:rPr lang="en-US" sz="2600" strike="noStrike">
                <a:solidFill>
                  <a:srgbClr val="ffffff"/>
                </a:solidFill>
                <a:latin typeface="Constantia"/>
              </a:rPr>
              <a:t>Tập phụ thuộc hàm </a:t>
            </a:r>
            <a:r>
              <a:rPr lang="en-US" sz="2600" strike="noStrike">
                <a:solidFill>
                  <a:srgbClr val="ffffff"/>
                </a:solidFill>
                <a:latin typeface="Colonna MT"/>
              </a:rPr>
              <a:t>F</a:t>
            </a:r>
            <a:r>
              <a:rPr lang="en-US" sz="2600" strike="noStrike" baseline="-25000">
                <a:solidFill>
                  <a:srgbClr val="ffffff"/>
                </a:solidFill>
                <a:latin typeface="Constantia"/>
              </a:rPr>
              <a:t>min</a:t>
            </a:r>
            <a:r>
              <a:rPr lang="en-US" sz="2600" strike="noStrike">
                <a:solidFill>
                  <a:srgbClr val="ffffff"/>
                </a:solidFill>
                <a:latin typeface="Constantia"/>
              </a:rPr>
              <a:t> gọi là </a:t>
            </a:r>
            <a:r>
              <a:rPr b="1" i="1" lang="en-US" sz="2600" strike="noStrike">
                <a:solidFill>
                  <a:srgbClr val="ffffff"/>
                </a:solidFill>
                <a:latin typeface="Constantia"/>
              </a:rPr>
              <a:t>phủ tối thiểu  </a:t>
            </a:r>
            <a:r>
              <a:rPr lang="en-US" sz="2600" strike="noStrike">
                <a:solidFill>
                  <a:srgbClr val="ffffff"/>
                </a:solidFill>
                <a:latin typeface="Constantia"/>
              </a:rPr>
              <a:t>của </a:t>
            </a:r>
            <a:r>
              <a:rPr lang="en-US" sz="2600" strike="noStrike">
                <a:solidFill>
                  <a:srgbClr val="ffffff"/>
                </a:solidFill>
                <a:latin typeface="Colonna MT"/>
              </a:rPr>
              <a:t>F</a:t>
            </a:r>
            <a:r>
              <a:rPr lang="en-US" sz="2600" strike="noStrike">
                <a:solidFill>
                  <a:srgbClr val="ffffff"/>
                </a:solidFill>
                <a:latin typeface="Constantia"/>
              </a:rPr>
              <a:t> nếu </a:t>
            </a:r>
            <a:r>
              <a:rPr lang="en-US" sz="2600" strike="noStrike">
                <a:solidFill>
                  <a:srgbClr val="ffffff"/>
                </a:solidFill>
                <a:latin typeface="Colonna MT"/>
              </a:rPr>
              <a:t>F</a:t>
            </a:r>
            <a:r>
              <a:rPr lang="en-US" sz="2600" strike="noStrike" baseline="-25000">
                <a:solidFill>
                  <a:srgbClr val="ffffff"/>
                </a:solidFill>
                <a:latin typeface="Constantia"/>
              </a:rPr>
              <a:t>min </a:t>
            </a:r>
            <a:r>
              <a:rPr lang="en-US" sz="2600" strike="noStrike">
                <a:solidFill>
                  <a:srgbClr val="ffffff"/>
                </a:solidFill>
                <a:latin typeface="Constantia"/>
              </a:rPr>
              <a:t>là tập phụ thuộc hàm tối thiểu, tương đương </a:t>
            </a:r>
            <a:r>
              <a:rPr lang="en-US" sz="2600" strike="noStrike">
                <a:solidFill>
                  <a:srgbClr val="ffffff"/>
                </a:solidFill>
                <a:latin typeface="Colonna MT"/>
              </a:rPr>
              <a:t>F</a:t>
            </a:r>
            <a:r>
              <a:rPr lang="en-US" sz="2600" strike="noStrike">
                <a:solidFill>
                  <a:srgbClr val="ffffff"/>
                </a:solidFill>
                <a:latin typeface="Constantia"/>
              </a:rPr>
              <a:t>.</a:t>
            </a:r>
            <a:endParaRPr/>
          </a:p>
          <a:p>
            <a:pPr>
              <a:lnSpc>
                <a:spcPct val="100000"/>
              </a:lnSpc>
            </a:pPr>
            <a:endParaRPr/>
          </a:p>
        </p:txBody>
      </p:sp>
      <p:sp>
        <p:nvSpPr>
          <p:cNvPr id="257" name="CustomShape 9"/>
          <p:cNvSpPr/>
          <p:nvPr/>
        </p:nvSpPr>
        <p:spPr>
          <a:xfrm>
            <a:off x="533520" y="3352680"/>
            <a:ext cx="6857640" cy="609120"/>
          </a:xfrm>
          <a:prstGeom prst="rect">
            <a:avLst/>
          </a:prstGeom>
          <a:noFill/>
          <a:ln w="9360">
            <a:noFill/>
          </a:ln>
        </p:spPr>
        <p:style>
          <a:lnRef idx="0"/>
          <a:fillRef idx="0"/>
          <a:effectRef idx="0"/>
          <a:fontRef idx="minor"/>
        </p:style>
        <p:txBody>
          <a:bodyPr lIns="0" rIns="18360"/>
          <a:p>
            <a:pPr>
              <a:lnSpc>
                <a:spcPct val="100000"/>
              </a:lnSpc>
            </a:pPr>
            <a:r>
              <a:rPr i="1" lang="en-US" sz="2400" strike="noStrike">
                <a:solidFill>
                  <a:srgbClr val="ffffff"/>
                </a:solidFill>
                <a:latin typeface="Times New Roman"/>
              </a:rPr>
              <a:t>Ví dụ</a:t>
            </a:r>
            <a:r>
              <a:rPr i="1" lang="en-US" sz="2800" strike="noStrike">
                <a:solidFill>
                  <a:srgbClr val="ffffff"/>
                </a:solidFill>
                <a:latin typeface="Times New Roman"/>
              </a:rPr>
              <a:t>:  </a:t>
            </a:r>
            <a:r>
              <a:rPr lang="en-US" sz="2800" strike="noStrike">
                <a:solidFill>
                  <a:srgbClr val="ffffff"/>
                </a:solidFill>
                <a:latin typeface="Colonna MT"/>
              </a:rPr>
              <a:t>F</a:t>
            </a:r>
            <a:r>
              <a:rPr lang="en-US" strike="noStrike">
                <a:solidFill>
                  <a:srgbClr val="ffffff"/>
                </a:solidFill>
                <a:latin typeface="Constantia"/>
              </a:rPr>
              <a:t> = {A </a:t>
            </a:r>
            <a:r>
              <a:rPr lang="en-US" strike="noStrike">
                <a:solidFill>
                  <a:srgbClr val="ffffff"/>
                </a:solidFill>
                <a:latin typeface="Symbol"/>
              </a:rPr>
              <a:t></a:t>
            </a:r>
            <a:r>
              <a:rPr lang="en-US" strike="noStrike">
                <a:solidFill>
                  <a:srgbClr val="ffffff"/>
                </a:solidFill>
                <a:latin typeface="Constantia"/>
              </a:rPr>
              <a:t>C, AC </a:t>
            </a:r>
            <a:r>
              <a:rPr lang="en-US" strike="noStrike">
                <a:solidFill>
                  <a:srgbClr val="ffffff"/>
                </a:solidFill>
                <a:latin typeface="Symbol"/>
              </a:rPr>
              <a:t></a:t>
            </a:r>
            <a:r>
              <a:rPr lang="en-US" strike="noStrike">
                <a:solidFill>
                  <a:srgbClr val="ffffff"/>
                </a:solidFill>
                <a:latin typeface="Constantia"/>
              </a:rPr>
              <a:t> D, E</a:t>
            </a:r>
            <a:r>
              <a:rPr lang="en-US" strike="noStrike">
                <a:solidFill>
                  <a:srgbClr val="ffffff"/>
                </a:solidFill>
                <a:latin typeface="Symbol"/>
              </a:rPr>
              <a:t></a:t>
            </a:r>
            <a:r>
              <a:rPr lang="en-US" strike="noStrike">
                <a:solidFill>
                  <a:srgbClr val="ffffff"/>
                </a:solidFill>
                <a:latin typeface="Constantia"/>
              </a:rPr>
              <a:t>AD, E </a:t>
            </a:r>
            <a:r>
              <a:rPr lang="en-US" strike="noStrike">
                <a:solidFill>
                  <a:srgbClr val="ffffff"/>
                </a:solidFill>
                <a:latin typeface="Symbol"/>
              </a:rPr>
              <a:t></a:t>
            </a:r>
            <a:r>
              <a:rPr lang="en-US" strike="noStrike">
                <a:solidFill>
                  <a:srgbClr val="ffffff"/>
                </a:solidFill>
                <a:latin typeface="Constantia"/>
              </a:rPr>
              <a:t>H }</a:t>
            </a:r>
            <a:endParaRPr/>
          </a:p>
          <a:p>
            <a:pPr>
              <a:lnSpc>
                <a:spcPct val="100000"/>
              </a:lnSpc>
            </a:pPr>
            <a:r>
              <a:rPr lang="en-US" sz="2400" strike="noStrike">
                <a:solidFill>
                  <a:srgbClr val="ffffff"/>
                </a:solidFill>
                <a:latin typeface="Colonna MT"/>
              </a:rPr>
              <a:t>             </a:t>
            </a:r>
            <a:endParaRPr/>
          </a:p>
        </p:txBody>
      </p:sp>
      <p:sp>
        <p:nvSpPr>
          <p:cNvPr id="258" name="CustomShape 10"/>
          <p:cNvSpPr/>
          <p:nvPr/>
        </p:nvSpPr>
        <p:spPr>
          <a:xfrm>
            <a:off x="1053000" y="4800600"/>
            <a:ext cx="4876560" cy="533160"/>
          </a:xfrm>
          <a:prstGeom prst="rect">
            <a:avLst/>
          </a:prstGeom>
          <a:noFill/>
          <a:ln w="9360">
            <a:noFill/>
          </a:ln>
        </p:spPr>
        <p:style>
          <a:lnRef idx="0"/>
          <a:fillRef idx="0"/>
          <a:effectRef idx="0"/>
          <a:fontRef idx="minor"/>
        </p:style>
        <p:txBody>
          <a:bodyPr lIns="0" rIns="18360"/>
          <a:p>
            <a:pPr>
              <a:lnSpc>
                <a:spcPct val="100000"/>
              </a:lnSpc>
            </a:pPr>
            <a:r>
              <a:rPr lang="en-US" sz="2400" strike="noStrike">
                <a:solidFill>
                  <a:srgbClr val="ffc000"/>
                </a:solidFill>
                <a:latin typeface="Colonna MT"/>
              </a:rPr>
              <a:t>      </a:t>
            </a:r>
            <a:r>
              <a:rPr lang="en-US" sz="2400" strike="noStrike">
                <a:solidFill>
                  <a:srgbClr val="ffc000"/>
                </a:solidFill>
                <a:latin typeface="Colonna MT"/>
              </a:rPr>
              <a:t>G</a:t>
            </a:r>
            <a:r>
              <a:rPr lang="en-US" sz="1600" strike="noStrike">
                <a:solidFill>
                  <a:srgbClr val="ffc000"/>
                </a:solidFill>
                <a:latin typeface="Tahoma"/>
              </a:rPr>
              <a:t>= { E </a:t>
            </a:r>
            <a:r>
              <a:rPr lang="en-US" sz="1600" strike="noStrike">
                <a:solidFill>
                  <a:srgbClr val="ffc000"/>
                </a:solidFill>
                <a:latin typeface="Symbol"/>
              </a:rPr>
              <a:t></a:t>
            </a:r>
            <a:r>
              <a:rPr lang="en-US" sz="1600" strike="noStrike">
                <a:solidFill>
                  <a:srgbClr val="ffc000"/>
                </a:solidFill>
                <a:latin typeface="Tahoma"/>
              </a:rPr>
              <a:t>C, A </a:t>
            </a:r>
            <a:r>
              <a:rPr lang="en-US" sz="1600" strike="noStrike">
                <a:solidFill>
                  <a:srgbClr val="ffc000"/>
                </a:solidFill>
                <a:latin typeface="Symbol"/>
              </a:rPr>
              <a:t></a:t>
            </a:r>
            <a:r>
              <a:rPr lang="en-US" sz="1600" strike="noStrike">
                <a:solidFill>
                  <a:srgbClr val="ffc000"/>
                </a:solidFill>
                <a:latin typeface="Tahoma"/>
              </a:rPr>
              <a:t> D,  AD </a:t>
            </a:r>
            <a:r>
              <a:rPr lang="en-US" sz="1600" strike="noStrike">
                <a:solidFill>
                  <a:srgbClr val="ffc000"/>
                </a:solidFill>
                <a:latin typeface="Symbol"/>
              </a:rPr>
              <a:t></a:t>
            </a:r>
            <a:r>
              <a:rPr lang="en-US" sz="1600" strike="noStrike">
                <a:solidFill>
                  <a:srgbClr val="ffc000"/>
                </a:solidFill>
                <a:latin typeface="Tahoma"/>
              </a:rPr>
              <a:t> H }</a:t>
            </a:r>
            <a:endParaRPr/>
          </a:p>
        </p:txBody>
      </p:sp>
      <p:sp>
        <p:nvSpPr>
          <p:cNvPr id="259" name="CustomShape 11"/>
          <p:cNvSpPr/>
          <p:nvPr/>
        </p:nvSpPr>
        <p:spPr>
          <a:xfrm>
            <a:off x="1066680" y="5410080"/>
            <a:ext cx="4876560" cy="533160"/>
          </a:xfrm>
          <a:prstGeom prst="rect">
            <a:avLst/>
          </a:prstGeom>
          <a:noFill/>
          <a:ln w="9360">
            <a:noFill/>
          </a:ln>
        </p:spPr>
        <p:style>
          <a:lnRef idx="0"/>
          <a:fillRef idx="0"/>
          <a:effectRef idx="0"/>
          <a:fontRef idx="minor"/>
        </p:style>
        <p:txBody>
          <a:bodyPr lIns="0" rIns="18360"/>
          <a:p>
            <a:pPr>
              <a:lnSpc>
                <a:spcPct val="100000"/>
              </a:lnSpc>
            </a:pPr>
            <a:r>
              <a:rPr lang="en-US" sz="2400" strike="noStrike">
                <a:solidFill>
                  <a:srgbClr val="ffffff"/>
                </a:solidFill>
                <a:latin typeface="Colonna MT"/>
              </a:rPr>
              <a:t>      </a:t>
            </a:r>
            <a:r>
              <a:rPr lang="en-US" sz="2400" strike="noStrike">
                <a:solidFill>
                  <a:srgbClr val="ffc000"/>
                </a:solidFill>
                <a:latin typeface="Colonna MT"/>
              </a:rPr>
              <a:t>G</a:t>
            </a:r>
            <a:r>
              <a:rPr lang="en-US" sz="2400" strike="noStrike" baseline="-25000">
                <a:solidFill>
                  <a:srgbClr val="ffc000"/>
                </a:solidFill>
                <a:latin typeface="Colonna MT"/>
              </a:rPr>
              <a:t>min</a:t>
            </a:r>
            <a:r>
              <a:rPr lang="en-US" sz="1600" strike="noStrike">
                <a:solidFill>
                  <a:srgbClr val="ffc000"/>
                </a:solidFill>
                <a:latin typeface="Tahoma"/>
              </a:rPr>
              <a:t>= { E </a:t>
            </a:r>
            <a:r>
              <a:rPr lang="en-US" sz="1600" strike="noStrike">
                <a:solidFill>
                  <a:srgbClr val="ffc000"/>
                </a:solidFill>
                <a:latin typeface="Symbol"/>
              </a:rPr>
              <a:t></a:t>
            </a:r>
            <a:r>
              <a:rPr lang="en-US" sz="1600" strike="noStrike">
                <a:solidFill>
                  <a:srgbClr val="ffc000"/>
                </a:solidFill>
                <a:latin typeface="Tahoma"/>
              </a:rPr>
              <a:t>C, A </a:t>
            </a:r>
            <a:r>
              <a:rPr lang="en-US" sz="1600" strike="noStrike">
                <a:solidFill>
                  <a:srgbClr val="ffc000"/>
                </a:solidFill>
                <a:latin typeface="Symbol"/>
              </a:rPr>
              <a:t></a:t>
            </a:r>
            <a:r>
              <a:rPr lang="en-US" sz="1600" strike="noStrike">
                <a:solidFill>
                  <a:srgbClr val="ffc000"/>
                </a:solidFill>
                <a:latin typeface="Tahoma"/>
              </a:rPr>
              <a:t> D,  A </a:t>
            </a:r>
            <a:r>
              <a:rPr lang="en-US" sz="1600" strike="noStrike">
                <a:solidFill>
                  <a:srgbClr val="ffc000"/>
                </a:solidFill>
                <a:latin typeface="Symbol"/>
              </a:rPr>
              <a:t></a:t>
            </a:r>
            <a:r>
              <a:rPr lang="en-US" sz="1600" strike="noStrike">
                <a:solidFill>
                  <a:srgbClr val="ffc000"/>
                </a:solidFill>
                <a:latin typeface="Tahoma"/>
              </a:rPr>
              <a:t> H </a:t>
            </a:r>
            <a:r>
              <a:rPr lang="en-US" sz="1600" strike="noStrike">
                <a:solidFill>
                  <a:srgbClr val="ffffff"/>
                </a:solidFill>
                <a:latin typeface="Tahoma"/>
              </a:rPr>
              <a:t>}</a:t>
            </a:r>
            <a:endParaRPr/>
          </a:p>
        </p:txBody>
      </p:sp>
      <p:sp>
        <p:nvSpPr>
          <p:cNvPr id="260" name="CustomShape 12"/>
          <p:cNvSpPr/>
          <p:nvPr/>
        </p:nvSpPr>
        <p:spPr>
          <a:xfrm>
            <a:off x="1459440" y="3886200"/>
            <a:ext cx="6857640" cy="456840"/>
          </a:xfrm>
          <a:prstGeom prst="rect">
            <a:avLst/>
          </a:prstGeom>
          <a:noFill/>
          <a:ln w="9360">
            <a:noFill/>
          </a:ln>
        </p:spPr>
        <p:style>
          <a:lnRef idx="0"/>
          <a:fillRef idx="0"/>
          <a:effectRef idx="0"/>
          <a:fontRef idx="minor"/>
        </p:style>
        <p:txBody>
          <a:bodyPr lIns="0" rIns="18360"/>
          <a:p>
            <a:pPr>
              <a:lnSpc>
                <a:spcPct val="100000"/>
              </a:lnSpc>
            </a:pPr>
            <a:r>
              <a:rPr lang="en-US" sz="2800" strike="noStrike">
                <a:solidFill>
                  <a:srgbClr val="ffffff"/>
                </a:solidFill>
                <a:latin typeface="Colonna MT"/>
              </a:rPr>
              <a:t>F</a:t>
            </a:r>
            <a:r>
              <a:rPr lang="en-US" sz="2400" strike="noStrike" baseline="-25000">
                <a:solidFill>
                  <a:srgbClr val="ffffff"/>
                </a:solidFill>
                <a:latin typeface="Colonna MT"/>
              </a:rPr>
              <a:t>min</a:t>
            </a:r>
            <a:r>
              <a:rPr lang="en-US" strike="noStrike">
                <a:solidFill>
                  <a:srgbClr val="ffffff"/>
                </a:solidFill>
                <a:latin typeface="Tahoma"/>
              </a:rPr>
              <a:t> = {A </a:t>
            </a:r>
            <a:r>
              <a:rPr lang="en-US" strike="noStrike">
                <a:solidFill>
                  <a:srgbClr val="ffffff"/>
                </a:solidFill>
                <a:latin typeface="Symbol"/>
              </a:rPr>
              <a:t></a:t>
            </a:r>
            <a:r>
              <a:rPr lang="en-US" strike="noStrike">
                <a:solidFill>
                  <a:srgbClr val="ffffff"/>
                </a:solidFill>
                <a:latin typeface="Tahoma"/>
              </a:rPr>
              <a:t>C, A </a:t>
            </a:r>
            <a:r>
              <a:rPr lang="en-US" strike="noStrike">
                <a:solidFill>
                  <a:srgbClr val="ffffff"/>
                </a:solidFill>
                <a:latin typeface="Symbol"/>
              </a:rPr>
              <a:t></a:t>
            </a:r>
            <a:r>
              <a:rPr lang="en-US" strike="noStrike">
                <a:solidFill>
                  <a:srgbClr val="ffffff"/>
                </a:solidFill>
                <a:latin typeface="Tahoma"/>
              </a:rPr>
              <a:t> D, E</a:t>
            </a:r>
            <a:r>
              <a:rPr lang="en-US" strike="noStrike">
                <a:solidFill>
                  <a:srgbClr val="ffffff"/>
                </a:solidFill>
                <a:latin typeface="Symbol"/>
              </a:rPr>
              <a:t></a:t>
            </a:r>
            <a:r>
              <a:rPr lang="en-US" strike="noStrike">
                <a:solidFill>
                  <a:srgbClr val="ffffff"/>
                </a:solidFill>
                <a:latin typeface="Tahoma"/>
              </a:rPr>
              <a:t>A,  E </a:t>
            </a:r>
            <a:r>
              <a:rPr lang="en-US" strike="noStrike">
                <a:solidFill>
                  <a:srgbClr val="ffffff"/>
                </a:solidFill>
                <a:latin typeface="Symbol"/>
              </a:rPr>
              <a:t></a:t>
            </a:r>
            <a:r>
              <a:rPr lang="en-US" strike="noStrike">
                <a:solidFill>
                  <a:srgbClr val="ffffff"/>
                </a:solidFill>
                <a:latin typeface="Tahoma"/>
              </a:rPr>
              <a:t>H }</a:t>
            </a:r>
            <a:endParaRPr/>
          </a:p>
        </p:txBody>
      </p:sp>
    </p:spTree>
  </p:cSld>
  <p:timing>
    <p:tnLst>
      <p:par>
        <p:cTn id="412" dur="indefinite" restart="never" nodeType="tmRoot">
          <p:childTnLst>
            <p:seq>
              <p:cTn id="413" dur="indefinite" nodeType="mainSeq">
                <p:childTnLst>
                  <p:par>
                    <p:cTn id="414" fill="hold">
                      <p:stCondLst>
                        <p:cond delay="indefinite"/>
                      </p:stCondLst>
                      <p:childTnLst>
                        <p:par>
                          <p:cTn id="415" fill="hold">
                            <p:stCondLst>
                              <p:cond delay="0"/>
                            </p:stCondLst>
                            <p:childTnLst>
                              <p:par>
                                <p:cTn id="416" nodeType="clickEffect" fill="hold" presetClass="entr" presetID="4" presetSubtype="16">
                                  <p:stCondLst>
                                    <p:cond delay="0"/>
                                  </p:stCondLst>
                                  <p:childTnLst>
                                    <p:set>
                                      <p:cBhvr>
                                        <p:cTn id="417" dur="1" fill="hold">
                                          <p:stCondLst>
                                            <p:cond delay="0"/>
                                          </p:stCondLst>
                                        </p:cTn>
                                        <p:tgtEl>
                                          <p:spTgt spid="257"/>
                                        </p:tgtEl>
                                        <p:attrNameLst>
                                          <p:attrName>style.visibility</p:attrName>
                                        </p:attrNameLst>
                                      </p:cBhvr>
                                      <p:to>
                                        <p:strVal val="visible"/>
                                      </p:to>
                                    </p:set>
                                    <p:animEffect filter="box(in)" transition="out">
                                      <p:cBhvr additive="repl">
                                        <p:cTn id="418" dur="500"/>
                                        <p:tgtEl>
                                          <p:spTgt spid="257"/>
                                        </p:tgtEl>
                                      </p:cBhvr>
                                    </p:animEffect>
                                  </p:childTnLst>
                                </p:cTn>
                              </p:par>
                            </p:childTnLst>
                          </p:cTn>
                        </p:par>
                      </p:childTnLst>
                    </p:cTn>
                  </p:par>
                  <p:par>
                    <p:cTn id="419" fill="hold">
                      <p:stCondLst>
                        <p:cond delay="indefinite"/>
                      </p:stCondLst>
                      <p:childTnLst>
                        <p:par>
                          <p:cTn id="420" fill="hold">
                            <p:stCondLst>
                              <p:cond delay="0"/>
                            </p:stCondLst>
                            <p:childTnLst>
                              <p:par>
                                <p:cTn id="421" nodeType="clickEffect" fill="hold" presetClass="entr" presetID="4" presetSubtype="16">
                                  <p:stCondLst>
                                    <p:cond delay="0"/>
                                  </p:stCondLst>
                                  <p:childTnLst>
                                    <p:set>
                                      <p:cBhvr>
                                        <p:cTn id="422" dur="1" fill="hold">
                                          <p:stCondLst>
                                            <p:cond delay="0"/>
                                          </p:stCondLst>
                                        </p:cTn>
                                        <p:tgtEl>
                                          <p:spTgt spid="260"/>
                                        </p:tgtEl>
                                        <p:attrNameLst>
                                          <p:attrName>style.visibility</p:attrName>
                                        </p:attrNameLst>
                                      </p:cBhvr>
                                      <p:to>
                                        <p:strVal val="visible"/>
                                      </p:to>
                                    </p:set>
                                    <p:animEffect filter="box(in)" transition="out">
                                      <p:cBhvr additive="repl">
                                        <p:cTn id="423" dur="500"/>
                                        <p:tgtEl>
                                          <p:spTgt spid="260"/>
                                        </p:tgtEl>
                                      </p:cBhvr>
                                    </p:animEffect>
                                  </p:childTnLst>
                                </p:cTn>
                              </p:par>
                            </p:childTnLst>
                          </p:cTn>
                        </p:par>
                      </p:childTnLst>
                    </p:cTn>
                  </p:par>
                  <p:par>
                    <p:cTn id="424" fill="hold">
                      <p:stCondLst>
                        <p:cond delay="indefinite"/>
                      </p:stCondLst>
                      <p:childTnLst>
                        <p:par>
                          <p:cTn id="425" fill="hold">
                            <p:stCondLst>
                              <p:cond delay="0"/>
                            </p:stCondLst>
                            <p:childTnLst>
                              <p:par>
                                <p:cTn id="426" nodeType="clickEffect" fill="hold" presetClass="entr" presetID="4" presetSubtype="16">
                                  <p:stCondLst>
                                    <p:cond delay="0"/>
                                  </p:stCondLst>
                                  <p:childTnLst>
                                    <p:set>
                                      <p:cBhvr>
                                        <p:cTn id="427" dur="1" fill="hold">
                                          <p:stCondLst>
                                            <p:cond delay="0"/>
                                          </p:stCondLst>
                                        </p:cTn>
                                        <p:tgtEl>
                                          <p:spTgt spid="258"/>
                                        </p:tgtEl>
                                        <p:attrNameLst>
                                          <p:attrName>style.visibility</p:attrName>
                                        </p:attrNameLst>
                                      </p:cBhvr>
                                      <p:to>
                                        <p:strVal val="visible"/>
                                      </p:to>
                                    </p:set>
                                    <p:animEffect filter="box(in)" transition="out">
                                      <p:cBhvr additive="repl">
                                        <p:cTn id="428" dur="500"/>
                                        <p:tgtEl>
                                          <p:spTgt spid="258"/>
                                        </p:tgtEl>
                                      </p:cBhvr>
                                    </p:animEffect>
                                  </p:childTnLst>
                                </p:cTn>
                              </p:par>
                            </p:childTnLst>
                          </p:cTn>
                        </p:par>
                      </p:childTnLst>
                    </p:cTn>
                  </p:par>
                  <p:par>
                    <p:cTn id="429" fill="hold">
                      <p:stCondLst>
                        <p:cond delay="indefinite"/>
                      </p:stCondLst>
                      <p:childTnLst>
                        <p:par>
                          <p:cTn id="430" fill="hold">
                            <p:stCondLst>
                              <p:cond delay="0"/>
                            </p:stCondLst>
                            <p:childTnLst>
                              <p:par>
                                <p:cTn id="431" nodeType="clickEffect" fill="hold" presetClass="entr" presetID="4" presetSubtype="16">
                                  <p:stCondLst>
                                    <p:cond delay="0"/>
                                  </p:stCondLst>
                                  <p:childTnLst>
                                    <p:set>
                                      <p:cBhvr>
                                        <p:cTn id="432" dur="1" fill="hold">
                                          <p:stCondLst>
                                            <p:cond delay="0"/>
                                          </p:stCondLst>
                                        </p:cTn>
                                        <p:tgtEl>
                                          <p:spTgt spid="259"/>
                                        </p:tgtEl>
                                        <p:attrNameLst>
                                          <p:attrName>style.visibility</p:attrName>
                                        </p:attrNameLst>
                                      </p:cBhvr>
                                      <p:to>
                                        <p:strVal val="visible"/>
                                      </p:to>
                                    </p:set>
                                    <p:animEffect filter="box(in)" transition="out">
                                      <p:cBhvr additive="repl">
                                        <p:cTn id="433" dur="500"/>
                                        <p:tgtEl>
                                          <p:spTgt spid="25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61" name="Picture 3" descr=""/>
          <p:cNvPicPr/>
          <p:nvPr/>
        </p:nvPicPr>
        <p:blipFill>
          <a:blip r:embed="rId1"/>
          <a:stretch/>
        </p:blipFill>
        <p:spPr>
          <a:xfrm>
            <a:off x="0" y="628560"/>
            <a:ext cx="9107640" cy="56880"/>
          </a:xfrm>
          <a:prstGeom prst="rect">
            <a:avLst/>
          </a:prstGeom>
          <a:ln>
            <a:noFill/>
          </a:ln>
        </p:spPr>
      </p:pic>
      <p:sp>
        <p:nvSpPr>
          <p:cNvPr id="262"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263"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264"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12:11:21 AM</a:t>
            </a:r>
            <a:endParaRPr/>
          </a:p>
        </p:txBody>
      </p:sp>
      <p:sp>
        <p:nvSpPr>
          <p:cNvPr id="265"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266"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E751AA8C-D77C-455C-A5F7-79ED029AB3B8}" type="slidenum">
              <a:rPr lang="en-US" sz="1200" strike="noStrike">
                <a:solidFill>
                  <a:srgbClr val="d1eaed"/>
                </a:solidFill>
                <a:latin typeface="Tahoma"/>
              </a:rPr>
              <a:t>&lt;number&gt;</a:t>
            </a:fld>
            <a:endParaRPr/>
          </a:p>
        </p:txBody>
      </p:sp>
      <p:sp>
        <p:nvSpPr>
          <p:cNvPr id="267" name="CustomShape 6"/>
          <p:cNvSpPr/>
          <p:nvPr/>
        </p:nvSpPr>
        <p:spPr>
          <a:xfrm>
            <a:off x="228600" y="762120"/>
            <a:ext cx="6400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trike="noStrike">
                <a:solidFill>
                  <a:srgbClr val="ffffff"/>
                </a:solidFill>
                <a:latin typeface="Tahoma"/>
              </a:rPr>
              <a:t>4.8</a:t>
            </a:r>
            <a:r>
              <a:rPr lang="en-US" sz="2400" strike="noStrike">
                <a:solidFill>
                  <a:srgbClr val="ffffff"/>
                </a:solidFill>
                <a:latin typeface="Tahoma"/>
              </a:rPr>
              <a:t> – </a:t>
            </a:r>
            <a:r>
              <a:rPr b="1" lang="en-US" sz="2000" strike="noStrike">
                <a:solidFill>
                  <a:srgbClr val="ffffff"/>
                </a:solidFill>
                <a:latin typeface="Tahoma"/>
              </a:rPr>
              <a:t>Tập phụ thuộc hàm tối thiểu</a:t>
            </a:r>
            <a:endParaRPr/>
          </a:p>
        </p:txBody>
      </p:sp>
      <p:sp>
        <p:nvSpPr>
          <p:cNvPr id="268" name="CustomShape 7"/>
          <p:cNvSpPr/>
          <p:nvPr/>
        </p:nvSpPr>
        <p:spPr>
          <a:xfrm>
            <a:off x="0" y="1371600"/>
            <a:ext cx="7162560" cy="456840"/>
          </a:xfrm>
          <a:prstGeom prst="rect">
            <a:avLst/>
          </a:prstGeom>
          <a:noFill/>
          <a:ln w="9360">
            <a:noFill/>
          </a:ln>
        </p:spPr>
        <p:style>
          <a:lnRef idx="0"/>
          <a:fillRef idx="0"/>
          <a:effectRef idx="0"/>
          <a:fontRef idx="minor"/>
        </p:style>
        <p:txBody>
          <a:bodyPr lIns="0" rIns="18360"/>
          <a:p>
            <a:pPr>
              <a:lnSpc>
                <a:spcPct val="100000"/>
              </a:lnSpc>
            </a:pPr>
            <a:r>
              <a:rPr i="1" lang="en-US" sz="2400" strike="noStrike">
                <a:solidFill>
                  <a:srgbClr val="ffffff"/>
                </a:solidFill>
                <a:latin typeface="Times New Roman"/>
              </a:rPr>
              <a:t>Thuật toán (4.8) </a:t>
            </a:r>
            <a:r>
              <a:rPr i="1" lang="en-US" sz="2400" strike="noStrike">
                <a:solidFill>
                  <a:srgbClr val="ffff00"/>
                </a:solidFill>
                <a:latin typeface="Times New Roman"/>
              </a:rPr>
              <a:t>tìm  một</a:t>
            </a:r>
            <a:r>
              <a:rPr b="1" i="1" lang="en-US" sz="2400" strike="noStrike">
                <a:solidFill>
                  <a:srgbClr val="ffff00"/>
                </a:solidFill>
                <a:latin typeface="Times New Roman"/>
              </a:rPr>
              <a:t> phủ tối thiểu </a:t>
            </a:r>
            <a:r>
              <a:rPr lang="en-US" sz="2400" strike="noStrike">
                <a:solidFill>
                  <a:srgbClr val="ffff00"/>
                </a:solidFill>
                <a:latin typeface="Times New Roman"/>
              </a:rPr>
              <a:t>của </a:t>
            </a:r>
            <a:r>
              <a:rPr lang="en-US" sz="2400" strike="noStrike">
                <a:solidFill>
                  <a:srgbClr val="ffff00"/>
                </a:solidFill>
                <a:latin typeface="Colonna MT"/>
              </a:rPr>
              <a:t>F</a:t>
            </a:r>
            <a:endParaRPr/>
          </a:p>
        </p:txBody>
      </p:sp>
      <p:sp>
        <p:nvSpPr>
          <p:cNvPr id="269" name="CustomShape 8"/>
          <p:cNvSpPr/>
          <p:nvPr/>
        </p:nvSpPr>
        <p:spPr>
          <a:xfrm>
            <a:off x="0" y="2133720"/>
            <a:ext cx="5486040" cy="456840"/>
          </a:xfrm>
          <a:prstGeom prst="rect">
            <a:avLst/>
          </a:prstGeom>
          <a:noFill/>
          <a:ln w="9360">
            <a:noFill/>
          </a:ln>
        </p:spPr>
        <p:style>
          <a:lnRef idx="0"/>
          <a:fillRef idx="0"/>
          <a:effectRef idx="0"/>
          <a:fontRef idx="minor"/>
        </p:style>
        <p:txBody>
          <a:bodyPr lIns="0" rIns="18360"/>
          <a:p>
            <a:pPr>
              <a:lnSpc>
                <a:spcPct val="100000"/>
              </a:lnSpc>
            </a:pPr>
            <a:r>
              <a:rPr lang="en-US" sz="2000" strike="noStrike">
                <a:solidFill>
                  <a:srgbClr val="ffffff"/>
                </a:solidFill>
                <a:latin typeface="Times New Roman"/>
              </a:rPr>
              <a:t>1. Đặt </a:t>
            </a:r>
            <a:r>
              <a:rPr lang="en-US" sz="2800" strike="noStrike">
                <a:solidFill>
                  <a:srgbClr val="ffffff"/>
                </a:solidFill>
                <a:latin typeface="Colonna MT"/>
              </a:rPr>
              <a:t>G = F</a:t>
            </a:r>
            <a:endParaRPr/>
          </a:p>
        </p:txBody>
      </p:sp>
      <p:sp>
        <p:nvSpPr>
          <p:cNvPr id="270" name="CustomShape 9"/>
          <p:cNvSpPr/>
          <p:nvPr/>
        </p:nvSpPr>
        <p:spPr>
          <a:xfrm>
            <a:off x="0" y="2743200"/>
            <a:ext cx="8915040" cy="533160"/>
          </a:xfrm>
          <a:prstGeom prst="rect">
            <a:avLst/>
          </a:prstGeom>
          <a:noFill/>
          <a:ln w="9360">
            <a:noFill/>
          </a:ln>
        </p:spPr>
        <p:style>
          <a:lnRef idx="0"/>
          <a:fillRef idx="0"/>
          <a:effectRef idx="0"/>
          <a:fontRef idx="minor"/>
        </p:style>
        <p:txBody>
          <a:bodyPr lIns="0" rIns="18360"/>
          <a:p>
            <a:pPr>
              <a:lnSpc>
                <a:spcPct val="100000"/>
              </a:lnSpc>
            </a:pPr>
            <a:r>
              <a:rPr lang="en-US" sz="2000" strike="noStrike">
                <a:solidFill>
                  <a:srgbClr val="ffffff"/>
                </a:solidFill>
                <a:latin typeface="Times New Roman"/>
              </a:rPr>
              <a:t>2. Thay mỗi pth X</a:t>
            </a:r>
            <a:r>
              <a:rPr lang="en-US" sz="2000" strike="noStrike">
                <a:solidFill>
                  <a:srgbClr val="ffffff"/>
                </a:solidFill>
                <a:latin typeface="Tahoma"/>
              </a:rPr>
              <a:t> </a:t>
            </a:r>
            <a:r>
              <a:rPr lang="en-US" sz="2000" strike="noStrike">
                <a:solidFill>
                  <a:srgbClr val="ffffff"/>
                </a:solidFill>
                <a:latin typeface="Symbol"/>
              </a:rPr>
              <a:t></a:t>
            </a:r>
            <a:r>
              <a:rPr lang="en-US" sz="2000" strike="noStrike">
                <a:solidFill>
                  <a:srgbClr val="ffffff"/>
                </a:solidFill>
                <a:latin typeface="Tahoma"/>
              </a:rPr>
              <a:t> </a:t>
            </a:r>
            <a:r>
              <a:rPr lang="en-US" sz="2000" strike="noStrike">
                <a:solidFill>
                  <a:srgbClr val="ffffff"/>
                </a:solidFill>
                <a:latin typeface="Times New Roman"/>
              </a:rPr>
              <a:t>A</a:t>
            </a:r>
            <a:r>
              <a:rPr lang="en-US" sz="2000" strike="noStrike" baseline="-25000">
                <a:solidFill>
                  <a:srgbClr val="ffffff"/>
                </a:solidFill>
                <a:latin typeface="Times New Roman"/>
              </a:rPr>
              <a:t>1</a:t>
            </a:r>
            <a:r>
              <a:rPr lang="en-US" sz="2000" strike="noStrike">
                <a:solidFill>
                  <a:srgbClr val="ffffff"/>
                </a:solidFill>
                <a:latin typeface="Times New Roman"/>
              </a:rPr>
              <a:t>A</a:t>
            </a:r>
            <a:r>
              <a:rPr lang="en-US" sz="2000" strike="noStrike" baseline="-25000">
                <a:solidFill>
                  <a:srgbClr val="ffffff"/>
                </a:solidFill>
                <a:latin typeface="Times New Roman"/>
              </a:rPr>
              <a:t>2</a:t>
            </a:r>
            <a:r>
              <a:rPr lang="en-US" sz="2000" strike="noStrike">
                <a:solidFill>
                  <a:srgbClr val="ffffff"/>
                </a:solidFill>
                <a:latin typeface="Times New Roman"/>
              </a:rPr>
              <a:t>..A</a:t>
            </a:r>
            <a:r>
              <a:rPr lang="en-US" sz="2000" strike="noStrike" baseline="-25000">
                <a:solidFill>
                  <a:srgbClr val="ffffff"/>
                </a:solidFill>
                <a:latin typeface="Times New Roman"/>
              </a:rPr>
              <a:t>k </a:t>
            </a:r>
            <a:r>
              <a:rPr lang="en-US" sz="2000" strike="noStrike">
                <a:solidFill>
                  <a:srgbClr val="ffffff"/>
                </a:solidFill>
                <a:latin typeface="Times New Roman"/>
              </a:rPr>
              <a:t> trong </a:t>
            </a:r>
            <a:r>
              <a:rPr lang="en-US" sz="2400" strike="noStrike">
                <a:solidFill>
                  <a:srgbClr val="ffffff"/>
                </a:solidFill>
                <a:latin typeface="Colonna MT"/>
              </a:rPr>
              <a:t>G</a:t>
            </a:r>
            <a:r>
              <a:rPr lang="en-US" sz="2000" strike="noStrike">
                <a:solidFill>
                  <a:srgbClr val="ffffff"/>
                </a:solidFill>
                <a:latin typeface="Times New Roman"/>
              </a:rPr>
              <a:t> bằng các pth  X</a:t>
            </a:r>
            <a:r>
              <a:rPr lang="en-US" sz="2000" strike="noStrike">
                <a:solidFill>
                  <a:srgbClr val="ffffff"/>
                </a:solidFill>
                <a:latin typeface="Tahoma"/>
              </a:rPr>
              <a:t> </a:t>
            </a:r>
            <a:r>
              <a:rPr lang="en-US" sz="2000" strike="noStrike">
                <a:solidFill>
                  <a:srgbClr val="ffffff"/>
                </a:solidFill>
                <a:latin typeface="Symbol"/>
              </a:rPr>
              <a:t></a:t>
            </a:r>
            <a:r>
              <a:rPr lang="en-US" sz="2000" strike="noStrike">
                <a:solidFill>
                  <a:srgbClr val="ffffff"/>
                </a:solidFill>
                <a:latin typeface="Tahoma"/>
              </a:rPr>
              <a:t> </a:t>
            </a:r>
            <a:r>
              <a:rPr lang="en-US" sz="2000" strike="noStrike">
                <a:solidFill>
                  <a:srgbClr val="ffffff"/>
                </a:solidFill>
                <a:latin typeface="Times New Roman"/>
              </a:rPr>
              <a:t>A</a:t>
            </a:r>
            <a:r>
              <a:rPr lang="en-US" sz="2000" strike="noStrike" baseline="-25000">
                <a:solidFill>
                  <a:srgbClr val="ffffff"/>
                </a:solidFill>
                <a:latin typeface="Times New Roman"/>
              </a:rPr>
              <a:t>1, </a:t>
            </a:r>
            <a:r>
              <a:rPr lang="en-US" sz="2000" strike="noStrike">
                <a:solidFill>
                  <a:srgbClr val="ffffff"/>
                </a:solidFill>
                <a:latin typeface="Times New Roman"/>
              </a:rPr>
              <a:t>X</a:t>
            </a:r>
            <a:r>
              <a:rPr lang="en-US" sz="2000" strike="noStrike">
                <a:solidFill>
                  <a:srgbClr val="ffffff"/>
                </a:solidFill>
                <a:latin typeface="Tahoma"/>
              </a:rPr>
              <a:t> </a:t>
            </a:r>
            <a:r>
              <a:rPr lang="en-US" sz="2000" strike="noStrike">
                <a:solidFill>
                  <a:srgbClr val="ffffff"/>
                </a:solidFill>
                <a:latin typeface="Symbol"/>
              </a:rPr>
              <a:t></a:t>
            </a:r>
            <a:r>
              <a:rPr lang="en-US" sz="2000" strike="noStrike">
                <a:solidFill>
                  <a:srgbClr val="ffffff"/>
                </a:solidFill>
                <a:latin typeface="Tahoma"/>
              </a:rPr>
              <a:t> </a:t>
            </a:r>
            <a:r>
              <a:rPr lang="en-US" sz="2000" strike="noStrike">
                <a:solidFill>
                  <a:srgbClr val="ffffff"/>
                </a:solidFill>
                <a:latin typeface="Times New Roman"/>
              </a:rPr>
              <a:t>A</a:t>
            </a:r>
            <a:r>
              <a:rPr lang="en-US" sz="2000" strike="noStrike" baseline="-25000">
                <a:solidFill>
                  <a:srgbClr val="ffffff"/>
                </a:solidFill>
                <a:latin typeface="Times New Roman"/>
              </a:rPr>
              <a:t>2</a:t>
            </a:r>
            <a:r>
              <a:rPr lang="en-US" sz="2000" strike="noStrike">
                <a:solidFill>
                  <a:srgbClr val="ffffff"/>
                </a:solidFill>
                <a:latin typeface="Times New Roman"/>
              </a:rPr>
              <a:t>.. X</a:t>
            </a:r>
            <a:r>
              <a:rPr lang="en-US" sz="2000" strike="noStrike">
                <a:solidFill>
                  <a:srgbClr val="ffffff"/>
                </a:solidFill>
                <a:latin typeface="Tahoma"/>
              </a:rPr>
              <a:t> </a:t>
            </a:r>
            <a:r>
              <a:rPr lang="en-US" sz="2000" strike="noStrike">
                <a:solidFill>
                  <a:srgbClr val="ffffff"/>
                </a:solidFill>
                <a:latin typeface="Symbol"/>
              </a:rPr>
              <a:t></a:t>
            </a:r>
            <a:r>
              <a:rPr lang="en-US" sz="2000" strike="noStrike">
                <a:solidFill>
                  <a:srgbClr val="ffffff"/>
                </a:solidFill>
                <a:latin typeface="Tahoma"/>
              </a:rPr>
              <a:t> </a:t>
            </a:r>
            <a:r>
              <a:rPr lang="en-US" sz="2000" strike="noStrike">
                <a:solidFill>
                  <a:srgbClr val="ffffff"/>
                </a:solidFill>
                <a:latin typeface="Times New Roman"/>
              </a:rPr>
              <a:t>A</a:t>
            </a:r>
            <a:r>
              <a:rPr lang="en-US" sz="2000" strike="noStrike" baseline="-25000">
                <a:solidFill>
                  <a:srgbClr val="ffffff"/>
                </a:solidFill>
                <a:latin typeface="Times New Roman"/>
              </a:rPr>
              <a:t>k</a:t>
            </a:r>
            <a:endParaRPr/>
          </a:p>
          <a:p>
            <a:pPr>
              <a:lnSpc>
                <a:spcPct val="100000"/>
              </a:lnSpc>
            </a:pPr>
            <a:r>
              <a:rPr lang="en-US" sz="2000" strike="noStrike">
                <a:solidFill>
                  <a:srgbClr val="ffffff"/>
                </a:solidFill>
                <a:latin typeface="Times New Roman"/>
              </a:rPr>
              <a:t> </a:t>
            </a:r>
            <a:endParaRPr/>
          </a:p>
          <a:p>
            <a:pPr>
              <a:lnSpc>
                <a:spcPct val="100000"/>
              </a:lnSpc>
            </a:pPr>
            <a:endParaRPr/>
          </a:p>
        </p:txBody>
      </p:sp>
      <p:sp>
        <p:nvSpPr>
          <p:cNvPr id="271" name="CustomShape 10"/>
          <p:cNvSpPr/>
          <p:nvPr/>
        </p:nvSpPr>
        <p:spPr>
          <a:xfrm>
            <a:off x="0" y="3352680"/>
            <a:ext cx="8890200" cy="990360"/>
          </a:xfrm>
          <a:prstGeom prst="rect">
            <a:avLst/>
          </a:prstGeom>
          <a:noFill/>
          <a:ln w="9360">
            <a:noFill/>
          </a:ln>
        </p:spPr>
        <p:style>
          <a:lnRef idx="0"/>
          <a:fillRef idx="0"/>
          <a:effectRef idx="0"/>
          <a:fontRef idx="minor"/>
        </p:style>
        <p:txBody>
          <a:bodyPr lIns="0" rIns="18360"/>
          <a:p>
            <a:pPr>
              <a:lnSpc>
                <a:spcPct val="100000"/>
              </a:lnSpc>
            </a:pPr>
            <a:r>
              <a:rPr lang="en-US" sz="2000" strike="noStrike">
                <a:solidFill>
                  <a:srgbClr val="ffffff"/>
                </a:solidFill>
                <a:latin typeface="Times New Roman"/>
              </a:rPr>
              <a:t>3. Với mỗi  pth XY </a:t>
            </a:r>
            <a:r>
              <a:rPr lang="en-US" sz="2000" strike="noStrike">
                <a:solidFill>
                  <a:srgbClr val="ffffff"/>
                </a:solidFill>
                <a:latin typeface="Symbol"/>
              </a:rPr>
              <a:t></a:t>
            </a:r>
            <a:r>
              <a:rPr lang="en-US" sz="2000" strike="noStrike">
                <a:solidFill>
                  <a:srgbClr val="ffffff"/>
                </a:solidFill>
                <a:latin typeface="Times New Roman"/>
              </a:rPr>
              <a:t> B trong </a:t>
            </a:r>
            <a:r>
              <a:rPr lang="en-US" sz="2800" strike="noStrike">
                <a:solidFill>
                  <a:srgbClr val="ffffff"/>
                </a:solidFill>
                <a:latin typeface="Colonna MT"/>
              </a:rPr>
              <a:t>G</a:t>
            </a:r>
            <a:r>
              <a:rPr lang="en-US" sz="2000" strike="noStrike">
                <a:solidFill>
                  <a:srgbClr val="ffffff"/>
                </a:solidFill>
                <a:latin typeface="Times New Roman"/>
              </a:rPr>
              <a:t>,  nếu </a:t>
            </a:r>
            <a:r>
              <a:rPr lang="en-US" sz="2800" strike="noStrike">
                <a:solidFill>
                  <a:srgbClr val="ffffff"/>
                </a:solidFill>
                <a:latin typeface="Colonna MT"/>
              </a:rPr>
              <a:t>G</a:t>
            </a:r>
            <a:r>
              <a:rPr lang="en-US" sz="2000" strike="noStrike">
                <a:solidFill>
                  <a:srgbClr val="ffffff"/>
                </a:solidFill>
                <a:latin typeface="Times New Roman"/>
              </a:rPr>
              <a:t>-{XY </a:t>
            </a:r>
            <a:r>
              <a:rPr lang="en-US" sz="2000" strike="noStrike">
                <a:solidFill>
                  <a:srgbClr val="ffffff"/>
                </a:solidFill>
                <a:latin typeface="Symbol"/>
              </a:rPr>
              <a:t></a:t>
            </a:r>
            <a:r>
              <a:rPr lang="en-US" sz="2000" strike="noStrike">
                <a:solidFill>
                  <a:srgbClr val="ffffff"/>
                </a:solidFill>
                <a:latin typeface="Times New Roman"/>
              </a:rPr>
              <a:t> B} </a:t>
            </a:r>
            <a:r>
              <a:rPr lang="en-US" sz="2000" strike="noStrike">
                <a:solidFill>
                  <a:srgbClr val="ffffff"/>
                </a:solidFill>
                <a:latin typeface="Symbol"/>
              </a:rPr>
              <a:t></a:t>
            </a:r>
            <a:r>
              <a:rPr lang="en-US" sz="2000" strike="noStrike">
                <a:solidFill>
                  <a:srgbClr val="ffffff"/>
                </a:solidFill>
                <a:latin typeface="Times New Roman"/>
              </a:rPr>
              <a:t> {X </a:t>
            </a:r>
            <a:r>
              <a:rPr lang="en-US" sz="2000" strike="noStrike">
                <a:solidFill>
                  <a:srgbClr val="ffffff"/>
                </a:solidFill>
                <a:latin typeface="Symbol"/>
              </a:rPr>
              <a:t></a:t>
            </a:r>
            <a:r>
              <a:rPr lang="en-US" sz="2000" strike="noStrike">
                <a:solidFill>
                  <a:srgbClr val="ffffff"/>
                </a:solidFill>
                <a:latin typeface="Times New Roman"/>
              </a:rPr>
              <a:t> B}  tương đương</a:t>
            </a:r>
            <a:endParaRPr/>
          </a:p>
          <a:p>
            <a:pPr>
              <a:lnSpc>
                <a:spcPct val="100000"/>
              </a:lnSpc>
            </a:pPr>
            <a:r>
              <a:rPr lang="en-US" sz="2000" strike="noStrike">
                <a:solidFill>
                  <a:srgbClr val="ffffff"/>
                </a:solidFill>
                <a:latin typeface="Times New Roman"/>
              </a:rPr>
              <a:t>    </a:t>
            </a:r>
            <a:r>
              <a:rPr lang="en-US" sz="2000" strike="noStrike">
                <a:solidFill>
                  <a:srgbClr val="ffffff"/>
                </a:solidFill>
                <a:latin typeface="Times New Roman"/>
              </a:rPr>
              <a:t>với  </a:t>
            </a:r>
            <a:r>
              <a:rPr lang="en-US" sz="2800" strike="noStrike">
                <a:solidFill>
                  <a:srgbClr val="ffffff"/>
                </a:solidFill>
                <a:latin typeface="Colonna MT"/>
              </a:rPr>
              <a:t>G</a:t>
            </a:r>
            <a:r>
              <a:rPr lang="en-US" sz="2000" strike="noStrike">
                <a:solidFill>
                  <a:srgbClr val="ffffff"/>
                </a:solidFill>
                <a:latin typeface="Times New Roman"/>
              </a:rPr>
              <a:t> thì thay {XY </a:t>
            </a:r>
            <a:r>
              <a:rPr lang="en-US" sz="2000" strike="noStrike">
                <a:solidFill>
                  <a:srgbClr val="ffffff"/>
                </a:solidFill>
                <a:latin typeface="Symbol"/>
              </a:rPr>
              <a:t></a:t>
            </a:r>
            <a:r>
              <a:rPr lang="en-US" sz="2000" strike="noStrike">
                <a:solidFill>
                  <a:srgbClr val="ffffff"/>
                </a:solidFill>
                <a:latin typeface="Times New Roman"/>
              </a:rPr>
              <a:t> B} bởi {X </a:t>
            </a:r>
            <a:r>
              <a:rPr lang="en-US" sz="2000" strike="noStrike">
                <a:solidFill>
                  <a:srgbClr val="ffffff"/>
                </a:solidFill>
                <a:latin typeface="Symbol"/>
              </a:rPr>
              <a:t></a:t>
            </a:r>
            <a:r>
              <a:rPr lang="en-US" sz="2000" strike="noStrike">
                <a:solidFill>
                  <a:srgbClr val="ffffff"/>
                </a:solidFill>
                <a:latin typeface="Times New Roman"/>
              </a:rPr>
              <a:t> B} </a:t>
            </a:r>
            <a:endParaRPr/>
          </a:p>
          <a:p>
            <a:pPr>
              <a:lnSpc>
                <a:spcPct val="100000"/>
              </a:lnSpc>
            </a:pPr>
            <a:r>
              <a:rPr lang="en-US" sz="2000" strike="noStrike">
                <a:solidFill>
                  <a:srgbClr val="ffffff"/>
                </a:solidFill>
                <a:latin typeface="Times New Roman"/>
              </a:rPr>
              <a:t> </a:t>
            </a:r>
            <a:endParaRPr/>
          </a:p>
          <a:p>
            <a:pPr>
              <a:lnSpc>
                <a:spcPct val="100000"/>
              </a:lnSpc>
            </a:pPr>
            <a:endParaRPr/>
          </a:p>
        </p:txBody>
      </p:sp>
      <p:sp>
        <p:nvSpPr>
          <p:cNvPr id="272" name="CustomShape 11"/>
          <p:cNvSpPr/>
          <p:nvPr/>
        </p:nvSpPr>
        <p:spPr>
          <a:xfrm>
            <a:off x="0" y="4419720"/>
            <a:ext cx="8890200" cy="990360"/>
          </a:xfrm>
          <a:prstGeom prst="rect">
            <a:avLst/>
          </a:prstGeom>
          <a:noFill/>
          <a:ln w="9360">
            <a:noFill/>
          </a:ln>
        </p:spPr>
        <p:style>
          <a:lnRef idx="0"/>
          <a:fillRef idx="0"/>
          <a:effectRef idx="0"/>
          <a:fontRef idx="minor"/>
        </p:style>
        <p:txBody>
          <a:bodyPr lIns="0" rIns="18360"/>
          <a:p>
            <a:pPr>
              <a:lnSpc>
                <a:spcPct val="100000"/>
              </a:lnSpc>
            </a:pPr>
            <a:r>
              <a:rPr lang="en-US" sz="2000" strike="noStrike">
                <a:solidFill>
                  <a:srgbClr val="ffffff"/>
                </a:solidFill>
                <a:latin typeface="Times New Roman"/>
              </a:rPr>
              <a:t>4. Với mỗi  pth X </a:t>
            </a:r>
            <a:r>
              <a:rPr lang="en-US" sz="2000" strike="noStrike">
                <a:solidFill>
                  <a:srgbClr val="ffffff"/>
                </a:solidFill>
                <a:latin typeface="Symbol"/>
              </a:rPr>
              <a:t></a:t>
            </a:r>
            <a:r>
              <a:rPr lang="en-US" sz="2000" strike="noStrike">
                <a:solidFill>
                  <a:srgbClr val="ffffff"/>
                </a:solidFill>
                <a:latin typeface="Times New Roman"/>
              </a:rPr>
              <a:t> Y trong </a:t>
            </a:r>
            <a:r>
              <a:rPr lang="en-US" sz="2800" strike="noStrike">
                <a:solidFill>
                  <a:srgbClr val="ffffff"/>
                </a:solidFill>
                <a:latin typeface="Colonna MT"/>
              </a:rPr>
              <a:t>G</a:t>
            </a:r>
            <a:r>
              <a:rPr lang="en-US" sz="2000" strike="noStrike">
                <a:solidFill>
                  <a:srgbClr val="ffffff"/>
                </a:solidFill>
                <a:latin typeface="Times New Roman"/>
              </a:rPr>
              <a:t>,  nếu </a:t>
            </a:r>
            <a:r>
              <a:rPr lang="en-US" sz="2800" strike="noStrike">
                <a:solidFill>
                  <a:srgbClr val="ffffff"/>
                </a:solidFill>
                <a:latin typeface="Colonna MT"/>
              </a:rPr>
              <a:t>G</a:t>
            </a:r>
            <a:r>
              <a:rPr lang="en-US" sz="2000" strike="noStrike">
                <a:solidFill>
                  <a:srgbClr val="ffffff"/>
                </a:solidFill>
                <a:latin typeface="Times New Roman"/>
              </a:rPr>
              <a:t>-{X </a:t>
            </a:r>
            <a:r>
              <a:rPr lang="en-US" sz="2000" strike="noStrike">
                <a:solidFill>
                  <a:srgbClr val="ffffff"/>
                </a:solidFill>
                <a:latin typeface="Symbol"/>
              </a:rPr>
              <a:t></a:t>
            </a:r>
            <a:r>
              <a:rPr lang="en-US" sz="2000" strike="noStrike">
                <a:solidFill>
                  <a:srgbClr val="ffffff"/>
                </a:solidFill>
                <a:latin typeface="Times New Roman"/>
              </a:rPr>
              <a:t> Y}  tương đương  với </a:t>
            </a:r>
            <a:r>
              <a:rPr lang="en-US" sz="2800" strike="noStrike">
                <a:solidFill>
                  <a:srgbClr val="ffffff"/>
                </a:solidFill>
                <a:latin typeface="Colonna MT"/>
              </a:rPr>
              <a:t> G </a:t>
            </a:r>
            <a:r>
              <a:rPr lang="en-US" sz="2000" strike="noStrike">
                <a:solidFill>
                  <a:srgbClr val="ffffff"/>
                </a:solidFill>
                <a:latin typeface="Times New Roman"/>
              </a:rPr>
              <a:t>thì </a:t>
            </a:r>
            <a:endParaRPr/>
          </a:p>
          <a:p>
            <a:pPr>
              <a:lnSpc>
                <a:spcPct val="100000"/>
              </a:lnSpc>
            </a:pPr>
            <a:r>
              <a:rPr lang="en-US" sz="2000" strike="noStrike">
                <a:solidFill>
                  <a:srgbClr val="ffffff"/>
                </a:solidFill>
                <a:latin typeface="Times New Roman"/>
              </a:rPr>
              <a:t>    </a:t>
            </a:r>
            <a:r>
              <a:rPr lang="en-US" sz="2000" strike="noStrike">
                <a:solidFill>
                  <a:srgbClr val="ffffff"/>
                </a:solidFill>
                <a:latin typeface="Times New Roman"/>
              </a:rPr>
              <a:t>loại {X </a:t>
            </a:r>
            <a:r>
              <a:rPr lang="en-US" sz="2000" strike="noStrike">
                <a:solidFill>
                  <a:srgbClr val="ffffff"/>
                </a:solidFill>
                <a:latin typeface="Symbol"/>
              </a:rPr>
              <a:t></a:t>
            </a:r>
            <a:r>
              <a:rPr lang="en-US" sz="2000" strike="noStrike">
                <a:solidFill>
                  <a:srgbClr val="ffffff"/>
                </a:solidFill>
                <a:latin typeface="Times New Roman"/>
              </a:rPr>
              <a:t> Y} </a:t>
            </a:r>
            <a:endParaRPr/>
          </a:p>
          <a:p>
            <a:pPr>
              <a:lnSpc>
                <a:spcPct val="100000"/>
              </a:lnSpc>
            </a:pPr>
            <a:r>
              <a:rPr lang="en-US" sz="2000" strike="noStrike">
                <a:solidFill>
                  <a:srgbClr val="ffffff"/>
                </a:solidFill>
                <a:latin typeface="Times New Roman"/>
              </a:rPr>
              <a:t> </a:t>
            </a:r>
            <a:endParaRPr/>
          </a:p>
          <a:p>
            <a:pPr>
              <a:lnSpc>
                <a:spcPct val="100000"/>
              </a:lnSpc>
            </a:pPr>
            <a:endParaRPr/>
          </a:p>
        </p:txBody>
      </p:sp>
      <p:sp>
        <p:nvSpPr>
          <p:cNvPr id="273" name="CustomShape 12"/>
          <p:cNvSpPr/>
          <p:nvPr/>
        </p:nvSpPr>
        <p:spPr>
          <a:xfrm>
            <a:off x="1143000" y="5676480"/>
            <a:ext cx="7747200" cy="533160"/>
          </a:xfrm>
          <a:prstGeom prst="rect">
            <a:avLst/>
          </a:prstGeom>
          <a:noFill/>
          <a:ln w="9360">
            <a:noFill/>
          </a:ln>
        </p:spPr>
        <p:style>
          <a:lnRef idx="0"/>
          <a:fillRef idx="0"/>
          <a:effectRef idx="0"/>
          <a:fontRef idx="minor"/>
        </p:style>
        <p:txBody>
          <a:bodyPr lIns="0" rIns="18360"/>
          <a:p>
            <a:pPr>
              <a:lnSpc>
                <a:spcPct val="100000"/>
              </a:lnSpc>
            </a:pPr>
            <a:r>
              <a:rPr lang="en-US" sz="3600" strike="noStrike">
                <a:solidFill>
                  <a:srgbClr val="000000"/>
                </a:solidFill>
                <a:latin typeface="Colonna MT"/>
              </a:rPr>
              <a:t>G</a:t>
            </a:r>
            <a:r>
              <a:rPr lang="en-US" sz="2400" strike="noStrike">
                <a:solidFill>
                  <a:srgbClr val="000000"/>
                </a:solidFill>
                <a:latin typeface="Times New Roman"/>
              </a:rPr>
              <a:t> là phủ tối thiểu của </a:t>
            </a:r>
            <a:r>
              <a:rPr lang="en-US" sz="3200" strike="noStrike">
                <a:solidFill>
                  <a:srgbClr val="000000"/>
                </a:solidFill>
                <a:latin typeface="Colonna MT"/>
              </a:rPr>
              <a:t>F</a:t>
            </a:r>
            <a:endParaRPr/>
          </a:p>
          <a:p>
            <a:pPr>
              <a:lnSpc>
                <a:spcPct val="100000"/>
              </a:lnSpc>
            </a:pPr>
            <a:r>
              <a:rPr lang="en-US" sz="2000" strike="noStrike">
                <a:solidFill>
                  <a:srgbClr val="ffffff"/>
                </a:solidFill>
                <a:latin typeface="Times New Roman"/>
              </a:rPr>
              <a:t> </a:t>
            </a:r>
            <a:endParaRPr/>
          </a:p>
          <a:p>
            <a:pPr>
              <a:lnSpc>
                <a:spcPct val="100000"/>
              </a:lnSpc>
            </a:pPr>
            <a:endParaRPr/>
          </a:p>
        </p:txBody>
      </p:sp>
      <p:sp>
        <p:nvSpPr>
          <p:cNvPr id="274" name="CustomShape 13"/>
          <p:cNvSpPr/>
          <p:nvPr/>
        </p:nvSpPr>
        <p:spPr>
          <a:xfrm>
            <a:off x="228600" y="5638680"/>
            <a:ext cx="685440" cy="5331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p:timing>
    <p:tnLst>
      <p:par>
        <p:cTn id="434" dur="indefinite" restart="never" nodeType="tmRoot">
          <p:childTnLst>
            <p:seq>
              <p:cTn id="435" dur="indefinite" nodeType="mainSeq">
                <p:childTnLst>
                  <p:par>
                    <p:cTn id="436" fill="hold">
                      <p:stCondLst>
                        <p:cond delay="indefinite"/>
                      </p:stCondLst>
                      <p:childTnLst>
                        <p:par>
                          <p:cTn id="437" fill="hold">
                            <p:stCondLst>
                              <p:cond delay="0"/>
                            </p:stCondLst>
                            <p:childTnLst>
                              <p:par>
                                <p:cTn id="438" nodeType="clickEffect" fill="hold" presetClass="entr" presetID="4" presetSubtype="16">
                                  <p:stCondLst>
                                    <p:cond delay="0"/>
                                  </p:stCondLst>
                                  <p:childTnLst>
                                    <p:set>
                                      <p:cBhvr>
                                        <p:cTn id="439" dur="1" fill="hold">
                                          <p:stCondLst>
                                            <p:cond delay="0"/>
                                          </p:stCondLst>
                                        </p:cTn>
                                        <p:tgtEl>
                                          <p:spTgt spid="274"/>
                                        </p:tgtEl>
                                        <p:attrNameLst>
                                          <p:attrName>style.visibility</p:attrName>
                                        </p:attrNameLst>
                                      </p:cBhvr>
                                      <p:to>
                                        <p:strVal val="visible"/>
                                      </p:to>
                                    </p:set>
                                    <p:animEffect filter="box(in)" transition="out">
                                      <p:cBhvr additive="repl">
                                        <p:cTn id="440" dur="500"/>
                                        <p:tgtEl>
                                          <p:spTgt spid="274"/>
                                        </p:tgtEl>
                                      </p:cBhvr>
                                    </p:animEffect>
                                  </p:childTnLst>
                                </p:cTn>
                              </p:par>
                            </p:childTnLst>
                          </p:cTn>
                        </p:par>
                      </p:childTnLst>
                    </p:cTn>
                  </p:par>
                  <p:par>
                    <p:cTn id="441" fill="hold">
                      <p:stCondLst>
                        <p:cond delay="indefinite"/>
                      </p:stCondLst>
                      <p:childTnLst>
                        <p:par>
                          <p:cTn id="442" fill="hold">
                            <p:stCondLst>
                              <p:cond delay="0"/>
                            </p:stCondLst>
                            <p:childTnLst>
                              <p:par>
                                <p:cTn id="443" nodeType="clickEffect" fill="hold" presetClass="entr" presetID="4" presetSubtype="16">
                                  <p:stCondLst>
                                    <p:cond delay="0"/>
                                  </p:stCondLst>
                                  <p:childTnLst>
                                    <p:set>
                                      <p:cBhvr>
                                        <p:cTn id="444" dur="1" fill="hold">
                                          <p:stCondLst>
                                            <p:cond delay="0"/>
                                          </p:stCondLst>
                                        </p:cTn>
                                        <p:tgtEl>
                                          <p:spTgt spid="273"/>
                                        </p:tgtEl>
                                        <p:attrNameLst>
                                          <p:attrName>style.visibility</p:attrName>
                                        </p:attrNameLst>
                                      </p:cBhvr>
                                      <p:to>
                                        <p:strVal val="visible"/>
                                      </p:to>
                                    </p:set>
                                    <p:animEffect filter="box(in)" transition="out">
                                      <p:cBhvr additive="repl">
                                        <p:cTn id="445" dur="500"/>
                                        <p:tgtEl>
                                          <p:spTgt spid="27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75" name="Picture 3" descr=""/>
          <p:cNvPicPr/>
          <p:nvPr/>
        </p:nvPicPr>
        <p:blipFill>
          <a:blip r:embed="rId1"/>
          <a:stretch/>
        </p:blipFill>
        <p:spPr>
          <a:xfrm>
            <a:off x="0" y="628560"/>
            <a:ext cx="9107640" cy="56880"/>
          </a:xfrm>
          <a:prstGeom prst="rect">
            <a:avLst/>
          </a:prstGeom>
          <a:ln>
            <a:noFill/>
          </a:ln>
        </p:spPr>
      </p:pic>
      <p:sp>
        <p:nvSpPr>
          <p:cNvPr id="276"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277"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278"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12:11:21 AM</a:t>
            </a:r>
            <a:endParaRPr/>
          </a:p>
        </p:txBody>
      </p:sp>
      <p:sp>
        <p:nvSpPr>
          <p:cNvPr id="279"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280"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685E0456-6381-4209-BCDA-ED7C10DB90B3}" type="slidenum">
              <a:rPr lang="en-US" sz="1200" strike="noStrike">
                <a:solidFill>
                  <a:srgbClr val="d1eaed"/>
                </a:solidFill>
                <a:latin typeface="Tahoma"/>
              </a:rPr>
              <a:t>&lt;number&gt;</a:t>
            </a:fld>
            <a:endParaRPr/>
          </a:p>
        </p:txBody>
      </p:sp>
      <p:sp>
        <p:nvSpPr>
          <p:cNvPr id="281" name="CustomShape 6"/>
          <p:cNvSpPr/>
          <p:nvPr/>
        </p:nvSpPr>
        <p:spPr>
          <a:xfrm>
            <a:off x="228600" y="762120"/>
            <a:ext cx="8381520" cy="577800"/>
          </a:xfrm>
          <a:prstGeom prst="rect">
            <a:avLst/>
          </a:prstGeom>
          <a:noFill/>
          <a:ln>
            <a:noFill/>
          </a:ln>
        </p:spPr>
        <p:style>
          <a:lnRef idx="0"/>
          <a:fillRef idx="0"/>
          <a:effectRef idx="0"/>
          <a:fontRef idx="minor"/>
        </p:style>
        <p:txBody>
          <a:bodyPr lIns="90000" rIns="90000" tIns="45000" bIns="45000"/>
          <a:p>
            <a:pPr>
              <a:lnSpc>
                <a:spcPct val="100000"/>
              </a:lnSpc>
            </a:pPr>
            <a:r>
              <a:rPr i="1" lang="en-US" sz="2000" strike="noStrike">
                <a:solidFill>
                  <a:srgbClr val="ffffff"/>
                </a:solidFill>
                <a:latin typeface="Tahoma"/>
              </a:rPr>
              <a:t>Ví dụ: Tìm phủ tối thiểu  của </a:t>
            </a:r>
            <a:r>
              <a:rPr lang="en-US" sz="3200" strike="noStrike">
                <a:solidFill>
                  <a:srgbClr val="ffff00"/>
                </a:solidFill>
                <a:latin typeface="Colonna MT"/>
              </a:rPr>
              <a:t>F</a:t>
            </a:r>
            <a:r>
              <a:rPr lang="en-US" sz="2000" strike="noStrike">
                <a:solidFill>
                  <a:srgbClr val="ffff00"/>
                </a:solidFill>
                <a:latin typeface="Tahoma"/>
              </a:rPr>
              <a:t> = </a:t>
            </a:r>
            <a:r>
              <a:rPr lang="en-US" sz="2000" strike="noStrike">
                <a:solidFill>
                  <a:srgbClr val="ffff00"/>
                </a:solidFill>
                <a:latin typeface="Times New Roman"/>
              </a:rPr>
              <a:t>{A </a:t>
            </a:r>
            <a:r>
              <a:rPr lang="en-US" sz="2000" strike="noStrike">
                <a:solidFill>
                  <a:srgbClr val="ffff00"/>
                </a:solidFill>
                <a:latin typeface="Symbol"/>
              </a:rPr>
              <a:t></a:t>
            </a:r>
            <a:r>
              <a:rPr lang="en-US" sz="2000" strike="noStrike">
                <a:solidFill>
                  <a:srgbClr val="ffff00"/>
                </a:solidFill>
                <a:latin typeface="Times New Roman"/>
              </a:rPr>
              <a:t>BC, B </a:t>
            </a:r>
            <a:r>
              <a:rPr lang="en-US" sz="2000" strike="noStrike">
                <a:solidFill>
                  <a:srgbClr val="ffff00"/>
                </a:solidFill>
                <a:latin typeface="Symbol"/>
              </a:rPr>
              <a:t></a:t>
            </a:r>
            <a:r>
              <a:rPr lang="en-US" sz="2000" strike="noStrike">
                <a:solidFill>
                  <a:srgbClr val="ffff00"/>
                </a:solidFill>
                <a:latin typeface="Times New Roman"/>
              </a:rPr>
              <a:t> AC, C</a:t>
            </a:r>
            <a:r>
              <a:rPr lang="en-US" sz="2000" strike="noStrike">
                <a:solidFill>
                  <a:srgbClr val="ffff00"/>
                </a:solidFill>
                <a:latin typeface="Symbol"/>
              </a:rPr>
              <a:t></a:t>
            </a:r>
            <a:r>
              <a:rPr lang="en-US" sz="2000" strike="noStrike">
                <a:solidFill>
                  <a:srgbClr val="ffff00"/>
                </a:solidFill>
                <a:latin typeface="Times New Roman"/>
              </a:rPr>
              <a:t>AB, AC </a:t>
            </a:r>
            <a:r>
              <a:rPr lang="en-US" sz="2000" strike="noStrike">
                <a:solidFill>
                  <a:srgbClr val="ffff00"/>
                </a:solidFill>
                <a:latin typeface="Symbol"/>
              </a:rPr>
              <a:t></a:t>
            </a:r>
            <a:r>
              <a:rPr lang="en-US" sz="2000" strike="noStrike">
                <a:solidFill>
                  <a:srgbClr val="ffff00"/>
                </a:solidFill>
                <a:latin typeface="Times New Roman"/>
              </a:rPr>
              <a:t>D }</a:t>
            </a:r>
            <a:endParaRPr/>
          </a:p>
        </p:txBody>
      </p:sp>
      <p:sp>
        <p:nvSpPr>
          <p:cNvPr id="282" name="CustomShape 7"/>
          <p:cNvSpPr/>
          <p:nvPr/>
        </p:nvSpPr>
        <p:spPr>
          <a:xfrm>
            <a:off x="304920" y="2819520"/>
            <a:ext cx="8229240" cy="1752120"/>
          </a:xfrm>
          <a:prstGeom prst="rect">
            <a:avLst/>
          </a:prstGeom>
          <a:noFill/>
          <a:ln w="9360">
            <a:noFill/>
          </a:ln>
        </p:spPr>
        <p:style>
          <a:lnRef idx="0"/>
          <a:fillRef idx="0"/>
          <a:effectRef idx="0"/>
          <a:fontRef idx="minor"/>
        </p:style>
        <p:txBody>
          <a:bodyPr lIns="0" rIns="18360"/>
          <a:p>
            <a:pPr>
              <a:lnSpc>
                <a:spcPct val="100000"/>
              </a:lnSpc>
            </a:pPr>
            <a:r>
              <a:rPr lang="en-US" strike="noStrike">
                <a:solidFill>
                  <a:srgbClr val="ffffff"/>
                </a:solidFill>
                <a:latin typeface="Tahoma"/>
                <a:ea typeface="Tahoma"/>
              </a:rPr>
              <a:t>           </a:t>
            </a:r>
            <a:endParaRPr/>
          </a:p>
          <a:p>
            <a:pPr>
              <a:lnSpc>
                <a:spcPct val="100000"/>
              </a:lnSpc>
            </a:pPr>
            <a:endParaRPr/>
          </a:p>
        </p:txBody>
      </p:sp>
      <p:sp>
        <p:nvSpPr>
          <p:cNvPr id="283" name="CustomShape 8"/>
          <p:cNvSpPr/>
          <p:nvPr/>
        </p:nvSpPr>
        <p:spPr>
          <a:xfrm>
            <a:off x="304920" y="1752480"/>
            <a:ext cx="6857640" cy="609120"/>
          </a:xfrm>
          <a:prstGeom prst="rect">
            <a:avLst/>
          </a:prstGeom>
          <a:noFill/>
          <a:ln w="9360">
            <a:noFill/>
          </a:ln>
        </p:spPr>
        <p:style>
          <a:lnRef idx="0"/>
          <a:fillRef idx="0"/>
          <a:effectRef idx="0"/>
          <a:fontRef idx="minor"/>
        </p:style>
        <p:txBody>
          <a:bodyPr lIns="0" rIns="18360"/>
          <a:p>
            <a:pPr>
              <a:lnSpc>
                <a:spcPct val="100000"/>
              </a:lnSpc>
            </a:pPr>
            <a:r>
              <a:rPr lang="en-US" sz="2800" strike="noStrike">
                <a:solidFill>
                  <a:srgbClr val="ffffff"/>
                </a:solidFill>
                <a:latin typeface="Times New Roman"/>
              </a:rPr>
              <a:t> </a:t>
            </a:r>
            <a:r>
              <a:rPr lang="en-US" sz="2000" strike="noStrike">
                <a:solidFill>
                  <a:srgbClr val="ffffff"/>
                </a:solidFill>
                <a:latin typeface="Times New Roman"/>
              </a:rPr>
              <a:t>1. </a:t>
            </a:r>
            <a:r>
              <a:rPr lang="en-US" sz="2800" strike="noStrike">
                <a:solidFill>
                  <a:srgbClr val="ffffff"/>
                </a:solidFill>
                <a:latin typeface="Colonna MT"/>
              </a:rPr>
              <a:t>G</a:t>
            </a:r>
            <a:r>
              <a:rPr lang="en-US" sz="2000" strike="noStrike">
                <a:solidFill>
                  <a:srgbClr val="ffffff"/>
                </a:solidFill>
                <a:latin typeface="Constantia"/>
              </a:rPr>
              <a:t> = </a:t>
            </a:r>
            <a:r>
              <a:rPr lang="en-US" sz="2000" strike="noStrike">
                <a:solidFill>
                  <a:srgbClr val="ffffff"/>
                </a:solidFill>
                <a:latin typeface="Times New Roman"/>
              </a:rPr>
              <a:t>{A </a:t>
            </a:r>
            <a:r>
              <a:rPr lang="en-US" sz="2000" strike="noStrike">
                <a:solidFill>
                  <a:srgbClr val="ffffff"/>
                </a:solidFill>
                <a:latin typeface="Symbol"/>
              </a:rPr>
              <a:t></a:t>
            </a:r>
            <a:r>
              <a:rPr lang="en-US" sz="2000" strike="noStrike">
                <a:solidFill>
                  <a:srgbClr val="ffffff"/>
                </a:solidFill>
                <a:latin typeface="Times New Roman"/>
              </a:rPr>
              <a:t>BC, B </a:t>
            </a:r>
            <a:r>
              <a:rPr lang="en-US" sz="2000" strike="noStrike">
                <a:solidFill>
                  <a:srgbClr val="ffffff"/>
                </a:solidFill>
                <a:latin typeface="Symbol"/>
              </a:rPr>
              <a:t></a:t>
            </a:r>
            <a:r>
              <a:rPr lang="en-US" sz="2000" strike="noStrike">
                <a:solidFill>
                  <a:srgbClr val="ffffff"/>
                </a:solidFill>
                <a:latin typeface="Times New Roman"/>
              </a:rPr>
              <a:t> AC, C</a:t>
            </a:r>
            <a:r>
              <a:rPr lang="en-US" sz="2000" strike="noStrike">
                <a:solidFill>
                  <a:srgbClr val="ffffff"/>
                </a:solidFill>
                <a:latin typeface="Symbol"/>
              </a:rPr>
              <a:t></a:t>
            </a:r>
            <a:r>
              <a:rPr lang="en-US" sz="2000" strike="noStrike">
                <a:solidFill>
                  <a:srgbClr val="ffffff"/>
                </a:solidFill>
                <a:latin typeface="Times New Roman"/>
              </a:rPr>
              <a:t>AB , AC </a:t>
            </a:r>
            <a:r>
              <a:rPr lang="en-US" sz="2000" strike="noStrike">
                <a:solidFill>
                  <a:srgbClr val="ffffff"/>
                </a:solidFill>
                <a:latin typeface="Symbol"/>
              </a:rPr>
              <a:t></a:t>
            </a:r>
            <a:r>
              <a:rPr lang="en-US" sz="2000" strike="noStrike">
                <a:solidFill>
                  <a:srgbClr val="ffffff"/>
                </a:solidFill>
                <a:latin typeface="Times New Roman"/>
              </a:rPr>
              <a:t>D}</a:t>
            </a:r>
            <a:endParaRPr/>
          </a:p>
          <a:p>
            <a:pPr>
              <a:lnSpc>
                <a:spcPct val="100000"/>
              </a:lnSpc>
            </a:pPr>
            <a:r>
              <a:rPr lang="en-US" sz="2400" strike="noStrike">
                <a:solidFill>
                  <a:srgbClr val="ffffff"/>
                </a:solidFill>
                <a:latin typeface="Colonna MT"/>
              </a:rPr>
              <a:t>             </a:t>
            </a:r>
            <a:endParaRPr/>
          </a:p>
        </p:txBody>
      </p:sp>
      <p:sp>
        <p:nvSpPr>
          <p:cNvPr id="284" name="CustomShape 9"/>
          <p:cNvSpPr/>
          <p:nvPr/>
        </p:nvSpPr>
        <p:spPr>
          <a:xfrm>
            <a:off x="304920" y="2362320"/>
            <a:ext cx="6857640" cy="609120"/>
          </a:xfrm>
          <a:prstGeom prst="rect">
            <a:avLst/>
          </a:prstGeom>
          <a:noFill/>
          <a:ln w="9360">
            <a:noFill/>
          </a:ln>
        </p:spPr>
        <p:style>
          <a:lnRef idx="0"/>
          <a:fillRef idx="0"/>
          <a:effectRef idx="0"/>
          <a:fontRef idx="minor"/>
        </p:style>
        <p:txBody>
          <a:bodyPr lIns="0" rIns="18360"/>
          <a:p>
            <a:pPr>
              <a:lnSpc>
                <a:spcPct val="100000"/>
              </a:lnSpc>
            </a:pPr>
            <a:r>
              <a:rPr i="1" lang="en-US" sz="2800" strike="noStrike">
                <a:solidFill>
                  <a:srgbClr val="ffffff"/>
                </a:solidFill>
                <a:latin typeface="Times New Roman"/>
              </a:rPr>
              <a:t> </a:t>
            </a:r>
            <a:r>
              <a:rPr lang="en-US" sz="2000" strike="noStrike">
                <a:solidFill>
                  <a:srgbClr val="ffffff"/>
                </a:solidFill>
                <a:latin typeface="Times New Roman"/>
              </a:rPr>
              <a:t>2.</a:t>
            </a:r>
            <a:r>
              <a:rPr lang="en-US" strike="noStrike">
                <a:solidFill>
                  <a:srgbClr val="ffffff"/>
                </a:solidFill>
                <a:latin typeface="Constantia"/>
              </a:rPr>
              <a:t>  </a:t>
            </a:r>
            <a:r>
              <a:rPr lang="en-US" sz="2800" strike="noStrike">
                <a:solidFill>
                  <a:srgbClr val="ffffff"/>
                </a:solidFill>
                <a:latin typeface="Colonna MT"/>
              </a:rPr>
              <a:t>G</a:t>
            </a:r>
            <a:r>
              <a:rPr lang="en-US" strike="noStrike">
                <a:solidFill>
                  <a:srgbClr val="ffffff"/>
                </a:solidFill>
                <a:latin typeface="Constantia"/>
              </a:rPr>
              <a:t>= {A </a:t>
            </a:r>
            <a:r>
              <a:rPr lang="en-US" strike="noStrike">
                <a:solidFill>
                  <a:srgbClr val="ffffff"/>
                </a:solidFill>
                <a:latin typeface="Symbol"/>
              </a:rPr>
              <a:t></a:t>
            </a:r>
            <a:r>
              <a:rPr lang="en-US" strike="noStrike">
                <a:solidFill>
                  <a:srgbClr val="ffffff"/>
                </a:solidFill>
                <a:latin typeface="Constantia"/>
              </a:rPr>
              <a:t>B, A</a:t>
            </a:r>
            <a:r>
              <a:rPr lang="en-US" strike="noStrike">
                <a:solidFill>
                  <a:srgbClr val="ffffff"/>
                </a:solidFill>
                <a:latin typeface="Symbol"/>
              </a:rPr>
              <a:t></a:t>
            </a:r>
            <a:r>
              <a:rPr lang="en-US" strike="noStrike">
                <a:solidFill>
                  <a:srgbClr val="ffffff"/>
                </a:solidFill>
                <a:latin typeface="Constantia"/>
              </a:rPr>
              <a:t>C, </a:t>
            </a:r>
            <a:r>
              <a:rPr lang="en-US" strike="noStrike">
                <a:solidFill>
                  <a:srgbClr val="ffffff"/>
                </a:solidFill>
                <a:latin typeface="Tahoma"/>
              </a:rPr>
              <a:t>B </a:t>
            </a:r>
            <a:r>
              <a:rPr lang="en-US" strike="noStrike">
                <a:solidFill>
                  <a:srgbClr val="ffffff"/>
                </a:solidFill>
                <a:latin typeface="Symbol"/>
              </a:rPr>
              <a:t></a:t>
            </a:r>
            <a:r>
              <a:rPr lang="en-US" strike="noStrike">
                <a:solidFill>
                  <a:srgbClr val="ffffff"/>
                </a:solidFill>
                <a:latin typeface="Tahoma"/>
              </a:rPr>
              <a:t> A,</a:t>
            </a:r>
            <a:r>
              <a:rPr lang="en-US" strike="noStrike">
                <a:solidFill>
                  <a:srgbClr val="ffffff"/>
                </a:solidFill>
                <a:latin typeface="Constantia"/>
              </a:rPr>
              <a:t>B </a:t>
            </a:r>
            <a:r>
              <a:rPr lang="en-US" strike="noStrike">
                <a:solidFill>
                  <a:srgbClr val="ffffff"/>
                </a:solidFill>
                <a:latin typeface="Symbol"/>
              </a:rPr>
              <a:t></a:t>
            </a:r>
            <a:r>
              <a:rPr lang="en-US" strike="noStrike">
                <a:solidFill>
                  <a:srgbClr val="ffffff"/>
                </a:solidFill>
                <a:latin typeface="Constantia"/>
              </a:rPr>
              <a:t> C, C</a:t>
            </a:r>
            <a:r>
              <a:rPr lang="en-US" strike="noStrike">
                <a:solidFill>
                  <a:srgbClr val="ffffff"/>
                </a:solidFill>
                <a:latin typeface="Symbol"/>
              </a:rPr>
              <a:t></a:t>
            </a:r>
            <a:r>
              <a:rPr lang="en-US" strike="noStrike">
                <a:solidFill>
                  <a:srgbClr val="ffffff"/>
                </a:solidFill>
                <a:latin typeface="Constantia"/>
              </a:rPr>
              <a:t>A,</a:t>
            </a:r>
            <a:r>
              <a:rPr lang="en-US" strike="noStrike">
                <a:solidFill>
                  <a:srgbClr val="ffffff"/>
                </a:solidFill>
                <a:latin typeface="Tahoma"/>
              </a:rPr>
              <a:t> C</a:t>
            </a:r>
            <a:r>
              <a:rPr lang="en-US" strike="noStrike">
                <a:solidFill>
                  <a:srgbClr val="ffffff"/>
                </a:solidFill>
                <a:latin typeface="Symbol"/>
              </a:rPr>
              <a:t></a:t>
            </a:r>
            <a:r>
              <a:rPr lang="en-US" strike="noStrike">
                <a:solidFill>
                  <a:srgbClr val="ffffff"/>
                </a:solidFill>
                <a:latin typeface="Tahoma"/>
              </a:rPr>
              <a:t>B</a:t>
            </a:r>
            <a:r>
              <a:rPr lang="en-US" strike="noStrike">
                <a:solidFill>
                  <a:srgbClr val="ffffff"/>
                </a:solidFill>
                <a:latin typeface="Constantia"/>
              </a:rPr>
              <a:t> ,</a:t>
            </a:r>
            <a:r>
              <a:rPr lang="en-US" strike="noStrike">
                <a:solidFill>
                  <a:srgbClr val="ffffff"/>
                </a:solidFill>
                <a:latin typeface="Tahoma"/>
              </a:rPr>
              <a:t> AC </a:t>
            </a:r>
            <a:r>
              <a:rPr lang="en-US" strike="noStrike">
                <a:solidFill>
                  <a:srgbClr val="ffffff"/>
                </a:solidFill>
                <a:latin typeface="Symbol"/>
              </a:rPr>
              <a:t></a:t>
            </a:r>
            <a:r>
              <a:rPr lang="en-US" strike="noStrike">
                <a:solidFill>
                  <a:srgbClr val="ffffff"/>
                </a:solidFill>
                <a:latin typeface="Tahoma"/>
              </a:rPr>
              <a:t>D</a:t>
            </a:r>
            <a:r>
              <a:rPr lang="en-US" strike="noStrike">
                <a:solidFill>
                  <a:srgbClr val="ffffff"/>
                </a:solidFill>
                <a:latin typeface="Constantia"/>
              </a:rPr>
              <a:t>}</a:t>
            </a:r>
            <a:endParaRPr/>
          </a:p>
          <a:p>
            <a:pPr>
              <a:lnSpc>
                <a:spcPct val="100000"/>
              </a:lnSpc>
            </a:pPr>
            <a:r>
              <a:rPr lang="en-US" sz="2400" strike="noStrike">
                <a:solidFill>
                  <a:srgbClr val="ffffff"/>
                </a:solidFill>
                <a:latin typeface="Colonna MT"/>
              </a:rPr>
              <a:t>             </a:t>
            </a:r>
            <a:endParaRPr/>
          </a:p>
        </p:txBody>
      </p:sp>
      <p:sp>
        <p:nvSpPr>
          <p:cNvPr id="285" name="CustomShape 10"/>
          <p:cNvSpPr/>
          <p:nvPr/>
        </p:nvSpPr>
        <p:spPr>
          <a:xfrm>
            <a:off x="380880" y="3276720"/>
            <a:ext cx="6857640" cy="609120"/>
          </a:xfrm>
          <a:prstGeom prst="rect">
            <a:avLst/>
          </a:prstGeom>
          <a:noFill/>
          <a:ln w="9360">
            <a:noFill/>
          </a:ln>
        </p:spPr>
        <p:style>
          <a:lnRef idx="0"/>
          <a:fillRef idx="0"/>
          <a:effectRef idx="0"/>
          <a:fontRef idx="minor"/>
        </p:style>
        <p:txBody>
          <a:bodyPr lIns="0" rIns="18360"/>
          <a:p>
            <a:pPr>
              <a:lnSpc>
                <a:spcPct val="100000"/>
              </a:lnSpc>
            </a:pPr>
            <a:r>
              <a:rPr i="1" lang="en-US" sz="2800" strike="noStrike">
                <a:solidFill>
                  <a:srgbClr val="ffffff"/>
                </a:solidFill>
                <a:latin typeface="Times New Roman"/>
              </a:rPr>
              <a:t> </a:t>
            </a:r>
            <a:r>
              <a:rPr i="1" lang="en-US" sz="2000" strike="noStrike">
                <a:solidFill>
                  <a:srgbClr val="ffffff"/>
                </a:solidFill>
                <a:latin typeface="Times New Roman"/>
              </a:rPr>
              <a:t>3a</a:t>
            </a:r>
            <a:r>
              <a:rPr lang="en-US" sz="2000" strike="noStrike">
                <a:solidFill>
                  <a:srgbClr val="ffffff"/>
                </a:solidFill>
                <a:latin typeface="Times New Roman"/>
              </a:rPr>
              <a:t>.</a:t>
            </a:r>
            <a:r>
              <a:rPr lang="en-US" strike="noStrike">
                <a:solidFill>
                  <a:srgbClr val="ffffff"/>
                </a:solidFill>
                <a:latin typeface="Constantia"/>
              </a:rPr>
              <a:t>  </a:t>
            </a:r>
            <a:r>
              <a:rPr lang="en-US" sz="2800" strike="noStrike">
                <a:solidFill>
                  <a:srgbClr val="ffffff"/>
                </a:solidFill>
                <a:latin typeface="Colonna MT"/>
              </a:rPr>
              <a:t>G1 </a:t>
            </a:r>
            <a:r>
              <a:rPr lang="en-US" strike="noStrike">
                <a:solidFill>
                  <a:srgbClr val="ffffff"/>
                </a:solidFill>
                <a:latin typeface="Constantia"/>
              </a:rPr>
              <a:t>= {A </a:t>
            </a:r>
            <a:r>
              <a:rPr lang="en-US" strike="noStrike">
                <a:solidFill>
                  <a:srgbClr val="ffffff"/>
                </a:solidFill>
                <a:latin typeface="Symbol"/>
              </a:rPr>
              <a:t></a:t>
            </a:r>
            <a:r>
              <a:rPr lang="en-US" strike="noStrike">
                <a:solidFill>
                  <a:srgbClr val="ffffff"/>
                </a:solidFill>
                <a:latin typeface="Constantia"/>
              </a:rPr>
              <a:t>B, A</a:t>
            </a:r>
            <a:r>
              <a:rPr lang="en-US" strike="noStrike">
                <a:solidFill>
                  <a:srgbClr val="ffffff"/>
                </a:solidFill>
                <a:latin typeface="Symbol"/>
              </a:rPr>
              <a:t></a:t>
            </a:r>
            <a:r>
              <a:rPr lang="en-US" strike="noStrike">
                <a:solidFill>
                  <a:srgbClr val="ffffff"/>
                </a:solidFill>
                <a:latin typeface="Constantia"/>
              </a:rPr>
              <a:t>C, </a:t>
            </a:r>
            <a:r>
              <a:rPr lang="en-US" strike="noStrike">
                <a:solidFill>
                  <a:srgbClr val="ffffff"/>
                </a:solidFill>
                <a:latin typeface="Tahoma"/>
              </a:rPr>
              <a:t>B </a:t>
            </a:r>
            <a:r>
              <a:rPr lang="en-US" strike="noStrike">
                <a:solidFill>
                  <a:srgbClr val="ffffff"/>
                </a:solidFill>
                <a:latin typeface="Symbol"/>
              </a:rPr>
              <a:t></a:t>
            </a:r>
            <a:r>
              <a:rPr lang="en-US" strike="noStrike">
                <a:solidFill>
                  <a:srgbClr val="ffffff"/>
                </a:solidFill>
                <a:latin typeface="Tahoma"/>
              </a:rPr>
              <a:t> A, </a:t>
            </a:r>
            <a:r>
              <a:rPr lang="en-US" strike="noStrike">
                <a:solidFill>
                  <a:srgbClr val="ffffff"/>
                </a:solidFill>
                <a:latin typeface="Constantia"/>
              </a:rPr>
              <a:t>B </a:t>
            </a:r>
            <a:r>
              <a:rPr lang="en-US" strike="noStrike">
                <a:solidFill>
                  <a:srgbClr val="ffffff"/>
                </a:solidFill>
                <a:latin typeface="Symbol"/>
              </a:rPr>
              <a:t></a:t>
            </a:r>
            <a:r>
              <a:rPr lang="en-US" strike="noStrike">
                <a:solidFill>
                  <a:srgbClr val="ffffff"/>
                </a:solidFill>
                <a:latin typeface="Constantia"/>
              </a:rPr>
              <a:t> C, C</a:t>
            </a:r>
            <a:r>
              <a:rPr lang="en-US" strike="noStrike">
                <a:solidFill>
                  <a:srgbClr val="ffffff"/>
                </a:solidFill>
                <a:latin typeface="Symbol"/>
              </a:rPr>
              <a:t></a:t>
            </a:r>
            <a:r>
              <a:rPr lang="en-US" strike="noStrike">
                <a:solidFill>
                  <a:srgbClr val="ffffff"/>
                </a:solidFill>
                <a:latin typeface="Constantia"/>
              </a:rPr>
              <a:t>A,</a:t>
            </a:r>
            <a:r>
              <a:rPr lang="en-US" strike="noStrike">
                <a:solidFill>
                  <a:srgbClr val="ffffff"/>
                </a:solidFill>
                <a:latin typeface="Tahoma"/>
              </a:rPr>
              <a:t> C</a:t>
            </a:r>
            <a:r>
              <a:rPr lang="en-US" strike="noStrike">
                <a:solidFill>
                  <a:srgbClr val="ffffff"/>
                </a:solidFill>
                <a:latin typeface="Symbol"/>
              </a:rPr>
              <a:t></a:t>
            </a:r>
            <a:r>
              <a:rPr lang="en-US" strike="noStrike">
                <a:solidFill>
                  <a:srgbClr val="ffffff"/>
                </a:solidFill>
                <a:latin typeface="Tahoma"/>
              </a:rPr>
              <a:t>B</a:t>
            </a:r>
            <a:r>
              <a:rPr lang="en-US" strike="noStrike">
                <a:solidFill>
                  <a:srgbClr val="ffffff"/>
                </a:solidFill>
                <a:latin typeface="Constantia"/>
              </a:rPr>
              <a:t> ,</a:t>
            </a:r>
            <a:r>
              <a:rPr lang="en-US" strike="noStrike">
                <a:solidFill>
                  <a:srgbClr val="ffffff"/>
                </a:solidFill>
                <a:latin typeface="Tahoma"/>
              </a:rPr>
              <a:t> A </a:t>
            </a:r>
            <a:r>
              <a:rPr lang="en-US" strike="noStrike">
                <a:solidFill>
                  <a:srgbClr val="ffffff"/>
                </a:solidFill>
                <a:latin typeface="Symbol"/>
              </a:rPr>
              <a:t></a:t>
            </a:r>
            <a:r>
              <a:rPr lang="en-US" strike="noStrike">
                <a:solidFill>
                  <a:srgbClr val="ffffff"/>
                </a:solidFill>
                <a:latin typeface="Tahoma"/>
              </a:rPr>
              <a:t>D</a:t>
            </a:r>
            <a:r>
              <a:rPr lang="en-US" strike="noStrike">
                <a:solidFill>
                  <a:srgbClr val="ffffff"/>
                </a:solidFill>
                <a:latin typeface="Constantia"/>
              </a:rPr>
              <a:t>}</a:t>
            </a:r>
            <a:endParaRPr/>
          </a:p>
          <a:p>
            <a:pPr>
              <a:lnSpc>
                <a:spcPct val="100000"/>
              </a:lnSpc>
            </a:pPr>
            <a:r>
              <a:rPr lang="en-US" sz="2400" strike="noStrike">
                <a:solidFill>
                  <a:srgbClr val="ffffff"/>
                </a:solidFill>
                <a:latin typeface="Colonna MT"/>
              </a:rPr>
              <a:t>             </a:t>
            </a:r>
            <a:endParaRPr/>
          </a:p>
        </p:txBody>
      </p:sp>
      <p:sp>
        <p:nvSpPr>
          <p:cNvPr id="286" name="CustomShape 11"/>
          <p:cNvSpPr/>
          <p:nvPr/>
        </p:nvSpPr>
        <p:spPr>
          <a:xfrm>
            <a:off x="304920" y="4038480"/>
            <a:ext cx="6857640" cy="1066320"/>
          </a:xfrm>
          <a:prstGeom prst="rect">
            <a:avLst/>
          </a:prstGeom>
          <a:noFill/>
          <a:ln w="9360">
            <a:noFill/>
          </a:ln>
        </p:spPr>
        <p:style>
          <a:lnRef idx="0"/>
          <a:fillRef idx="0"/>
          <a:effectRef idx="0"/>
          <a:fontRef idx="minor"/>
        </p:style>
        <p:txBody>
          <a:bodyPr lIns="0" rIns="18360"/>
          <a:p>
            <a:pPr>
              <a:lnSpc>
                <a:spcPct val="100000"/>
              </a:lnSpc>
            </a:pPr>
            <a:r>
              <a:rPr i="1" lang="en-US" sz="2800" strike="noStrike">
                <a:solidFill>
                  <a:srgbClr val="ffffff"/>
                </a:solidFill>
                <a:latin typeface="Times New Roman"/>
              </a:rPr>
              <a:t> </a:t>
            </a:r>
            <a:r>
              <a:rPr i="1" lang="en-US" sz="2000" strike="noStrike">
                <a:solidFill>
                  <a:srgbClr val="ffffff"/>
                </a:solidFill>
                <a:latin typeface="Times New Roman"/>
              </a:rPr>
              <a:t>4.a.</a:t>
            </a:r>
            <a:r>
              <a:rPr lang="en-US" strike="noStrike">
                <a:solidFill>
                  <a:srgbClr val="ffffff"/>
                </a:solidFill>
                <a:latin typeface="Constantia"/>
              </a:rPr>
              <a:t> Loại {</a:t>
            </a:r>
            <a:r>
              <a:rPr lang="en-US" strike="noStrike">
                <a:solidFill>
                  <a:srgbClr val="ffffff"/>
                </a:solidFill>
                <a:latin typeface="Tahoma"/>
              </a:rPr>
              <a:t>A</a:t>
            </a:r>
            <a:r>
              <a:rPr lang="en-US" strike="noStrike">
                <a:solidFill>
                  <a:srgbClr val="ffffff"/>
                </a:solidFill>
                <a:latin typeface="Symbol"/>
              </a:rPr>
              <a:t></a:t>
            </a:r>
            <a:r>
              <a:rPr lang="en-US" strike="noStrike">
                <a:solidFill>
                  <a:srgbClr val="ffffff"/>
                </a:solidFill>
                <a:latin typeface="Tahoma"/>
              </a:rPr>
              <a:t>C}, {C</a:t>
            </a:r>
            <a:r>
              <a:rPr lang="en-US" strike="noStrike">
                <a:solidFill>
                  <a:srgbClr val="ffffff"/>
                </a:solidFill>
                <a:latin typeface="Symbol"/>
              </a:rPr>
              <a:t></a:t>
            </a:r>
            <a:r>
              <a:rPr lang="en-US" strike="noStrike">
                <a:solidFill>
                  <a:srgbClr val="ffffff"/>
                </a:solidFill>
                <a:latin typeface="Tahoma"/>
              </a:rPr>
              <a:t>A}</a:t>
            </a:r>
            <a:endParaRPr/>
          </a:p>
          <a:p>
            <a:pPr>
              <a:lnSpc>
                <a:spcPct val="100000"/>
              </a:lnSpc>
            </a:pPr>
            <a:r>
              <a:rPr lang="en-US" strike="noStrike">
                <a:solidFill>
                  <a:srgbClr val="ffffff"/>
                </a:solidFill>
                <a:latin typeface="Tahoma"/>
              </a:rPr>
              <a:t>    </a:t>
            </a:r>
            <a:r>
              <a:rPr lang="en-US" sz="2800" strike="noStrike">
                <a:solidFill>
                  <a:srgbClr val="ffffff"/>
                </a:solidFill>
                <a:latin typeface="Colonna MT"/>
              </a:rPr>
              <a:t>G</a:t>
            </a:r>
            <a:r>
              <a:rPr lang="en-US" sz="2800" strike="noStrike" baseline="-25000">
                <a:solidFill>
                  <a:srgbClr val="ffffff"/>
                </a:solidFill>
                <a:latin typeface="Colonna MT"/>
              </a:rPr>
              <a:t>1a</a:t>
            </a:r>
            <a:r>
              <a:rPr lang="en-US" strike="noStrike">
                <a:solidFill>
                  <a:srgbClr val="ffffff"/>
                </a:solidFill>
                <a:latin typeface="Tahoma"/>
              </a:rPr>
              <a:t>= {A </a:t>
            </a:r>
            <a:r>
              <a:rPr lang="en-US" strike="noStrike">
                <a:solidFill>
                  <a:srgbClr val="ffffff"/>
                </a:solidFill>
                <a:latin typeface="Symbol"/>
              </a:rPr>
              <a:t></a:t>
            </a:r>
            <a:r>
              <a:rPr lang="en-US" strike="noStrike">
                <a:solidFill>
                  <a:srgbClr val="ffffff"/>
                </a:solidFill>
                <a:latin typeface="Tahoma"/>
              </a:rPr>
              <a:t>B, B </a:t>
            </a:r>
            <a:r>
              <a:rPr lang="en-US" strike="noStrike">
                <a:solidFill>
                  <a:srgbClr val="ffffff"/>
                </a:solidFill>
                <a:latin typeface="Symbol"/>
              </a:rPr>
              <a:t></a:t>
            </a:r>
            <a:r>
              <a:rPr lang="en-US" strike="noStrike">
                <a:solidFill>
                  <a:srgbClr val="ffffff"/>
                </a:solidFill>
                <a:latin typeface="Tahoma"/>
              </a:rPr>
              <a:t> A, B </a:t>
            </a:r>
            <a:r>
              <a:rPr lang="en-US" strike="noStrike">
                <a:solidFill>
                  <a:srgbClr val="ffffff"/>
                </a:solidFill>
                <a:latin typeface="Symbol"/>
              </a:rPr>
              <a:t></a:t>
            </a:r>
            <a:r>
              <a:rPr lang="en-US" strike="noStrike">
                <a:solidFill>
                  <a:srgbClr val="ffffff"/>
                </a:solidFill>
                <a:latin typeface="Tahoma"/>
              </a:rPr>
              <a:t> C, C</a:t>
            </a:r>
            <a:r>
              <a:rPr lang="en-US" strike="noStrike">
                <a:solidFill>
                  <a:srgbClr val="ffffff"/>
                </a:solidFill>
                <a:latin typeface="Symbol"/>
              </a:rPr>
              <a:t></a:t>
            </a:r>
            <a:r>
              <a:rPr lang="en-US" strike="noStrike">
                <a:solidFill>
                  <a:srgbClr val="ffffff"/>
                </a:solidFill>
                <a:latin typeface="Tahoma"/>
              </a:rPr>
              <a:t>B , A </a:t>
            </a:r>
            <a:r>
              <a:rPr lang="en-US" strike="noStrike">
                <a:solidFill>
                  <a:srgbClr val="ffffff"/>
                </a:solidFill>
                <a:latin typeface="Symbol"/>
              </a:rPr>
              <a:t></a:t>
            </a:r>
            <a:r>
              <a:rPr lang="en-US" strike="noStrike">
                <a:solidFill>
                  <a:srgbClr val="ffffff"/>
                </a:solidFill>
                <a:latin typeface="Tahoma"/>
              </a:rPr>
              <a:t>D}</a:t>
            </a:r>
            <a:endParaRPr/>
          </a:p>
          <a:p>
            <a:pPr>
              <a:lnSpc>
                <a:spcPct val="100000"/>
              </a:lnSpc>
            </a:pPr>
            <a:endParaRPr/>
          </a:p>
          <a:p>
            <a:pPr>
              <a:lnSpc>
                <a:spcPct val="100000"/>
              </a:lnSpc>
            </a:pPr>
            <a:endParaRPr/>
          </a:p>
          <a:p>
            <a:pPr>
              <a:lnSpc>
                <a:spcPct val="100000"/>
              </a:lnSpc>
            </a:pPr>
            <a:r>
              <a:rPr lang="en-US" sz="2400" strike="noStrike">
                <a:solidFill>
                  <a:srgbClr val="ffffff"/>
                </a:solidFill>
                <a:latin typeface="Colonna MT"/>
              </a:rPr>
              <a:t>             </a:t>
            </a:r>
            <a:endParaRPr/>
          </a:p>
        </p:txBody>
      </p:sp>
      <p:sp>
        <p:nvSpPr>
          <p:cNvPr id="287" name="CustomShape 12"/>
          <p:cNvSpPr/>
          <p:nvPr/>
        </p:nvSpPr>
        <p:spPr>
          <a:xfrm>
            <a:off x="304920" y="5410080"/>
            <a:ext cx="6857640" cy="914040"/>
          </a:xfrm>
          <a:prstGeom prst="rect">
            <a:avLst/>
          </a:prstGeom>
          <a:noFill/>
          <a:ln w="9360">
            <a:noFill/>
          </a:ln>
        </p:spPr>
        <p:style>
          <a:lnRef idx="0"/>
          <a:fillRef idx="0"/>
          <a:effectRef idx="0"/>
          <a:fontRef idx="minor"/>
        </p:style>
        <p:txBody>
          <a:bodyPr lIns="0" rIns="18360"/>
          <a:p>
            <a:pPr>
              <a:lnSpc>
                <a:spcPct val="100000"/>
              </a:lnSpc>
            </a:pPr>
            <a:r>
              <a:rPr i="1" lang="en-US" sz="2800" strike="noStrike">
                <a:solidFill>
                  <a:srgbClr val="ffffff"/>
                </a:solidFill>
                <a:latin typeface="Times New Roman"/>
              </a:rPr>
              <a:t> </a:t>
            </a:r>
            <a:r>
              <a:rPr i="1" lang="en-US" sz="2000" strike="noStrike">
                <a:solidFill>
                  <a:srgbClr val="ffffff"/>
                </a:solidFill>
                <a:latin typeface="Times New Roman"/>
              </a:rPr>
              <a:t>vậy </a:t>
            </a:r>
            <a:r>
              <a:rPr b="1" lang="en-US" sz="2800" strike="noStrike">
                <a:solidFill>
                  <a:srgbClr val="ffffff"/>
                </a:solidFill>
                <a:latin typeface="Colonna MT"/>
              </a:rPr>
              <a:t>F</a:t>
            </a:r>
            <a:r>
              <a:rPr b="1" i="1" lang="en-US" sz="2000" strike="noStrike" baseline="-25000">
                <a:solidFill>
                  <a:srgbClr val="ffffff"/>
                </a:solidFill>
                <a:latin typeface="Times New Roman"/>
              </a:rPr>
              <a:t>min1</a:t>
            </a:r>
            <a:r>
              <a:rPr b="1" lang="en-US" strike="noStrike">
                <a:solidFill>
                  <a:srgbClr val="ffffff"/>
                </a:solidFill>
                <a:latin typeface="Tahoma"/>
              </a:rPr>
              <a:t>= {A </a:t>
            </a:r>
            <a:r>
              <a:rPr b="1" lang="en-US" strike="noStrike">
                <a:solidFill>
                  <a:srgbClr val="ffffff"/>
                </a:solidFill>
                <a:latin typeface="Symbol"/>
              </a:rPr>
              <a:t></a:t>
            </a:r>
            <a:r>
              <a:rPr b="1" lang="en-US" strike="noStrike">
                <a:solidFill>
                  <a:srgbClr val="ffffff"/>
                </a:solidFill>
                <a:latin typeface="Tahoma"/>
              </a:rPr>
              <a:t>B, B </a:t>
            </a:r>
            <a:r>
              <a:rPr b="1" lang="en-US" strike="noStrike">
                <a:solidFill>
                  <a:srgbClr val="ffffff"/>
                </a:solidFill>
                <a:latin typeface="Symbol"/>
              </a:rPr>
              <a:t></a:t>
            </a:r>
            <a:r>
              <a:rPr b="1" lang="en-US" strike="noStrike">
                <a:solidFill>
                  <a:srgbClr val="ffffff"/>
                </a:solidFill>
                <a:latin typeface="Tahoma"/>
              </a:rPr>
              <a:t> A, B </a:t>
            </a:r>
            <a:r>
              <a:rPr b="1" lang="en-US" strike="noStrike">
                <a:solidFill>
                  <a:srgbClr val="ffffff"/>
                </a:solidFill>
                <a:latin typeface="Symbol"/>
              </a:rPr>
              <a:t></a:t>
            </a:r>
            <a:r>
              <a:rPr b="1" lang="en-US" strike="noStrike">
                <a:solidFill>
                  <a:srgbClr val="ffffff"/>
                </a:solidFill>
                <a:latin typeface="Tahoma"/>
              </a:rPr>
              <a:t> C, C</a:t>
            </a:r>
            <a:r>
              <a:rPr b="1" lang="en-US" strike="noStrike">
                <a:solidFill>
                  <a:srgbClr val="ffffff"/>
                </a:solidFill>
                <a:latin typeface="Symbol"/>
              </a:rPr>
              <a:t></a:t>
            </a:r>
            <a:r>
              <a:rPr b="1" lang="en-US" strike="noStrike">
                <a:solidFill>
                  <a:srgbClr val="ffffff"/>
                </a:solidFill>
                <a:latin typeface="Tahoma"/>
              </a:rPr>
              <a:t>B , A </a:t>
            </a:r>
            <a:r>
              <a:rPr b="1" lang="en-US" strike="noStrike">
                <a:solidFill>
                  <a:srgbClr val="ffffff"/>
                </a:solidFill>
                <a:latin typeface="Symbol"/>
              </a:rPr>
              <a:t></a:t>
            </a:r>
            <a:r>
              <a:rPr b="1" lang="en-US" strike="noStrike">
                <a:solidFill>
                  <a:srgbClr val="ffffff"/>
                </a:solidFill>
                <a:latin typeface="Tahoma"/>
              </a:rPr>
              <a:t>D}</a:t>
            </a:r>
            <a:endParaRPr/>
          </a:p>
          <a:p>
            <a:pPr>
              <a:lnSpc>
                <a:spcPct val="100000"/>
              </a:lnSpc>
            </a:pPr>
            <a:endParaRPr/>
          </a:p>
          <a:p>
            <a:pPr>
              <a:lnSpc>
                <a:spcPct val="100000"/>
              </a:lnSpc>
            </a:pPr>
            <a:endParaRPr/>
          </a:p>
          <a:p>
            <a:pPr>
              <a:lnSpc>
                <a:spcPct val="100000"/>
              </a:lnSpc>
            </a:pPr>
            <a:r>
              <a:rPr lang="en-US" sz="2400" strike="noStrike">
                <a:solidFill>
                  <a:srgbClr val="ffffff"/>
                </a:solidFill>
                <a:latin typeface="Colonna MT"/>
              </a:rPr>
              <a:t>             </a:t>
            </a:r>
            <a:endParaRPr/>
          </a:p>
        </p:txBody>
      </p:sp>
      <p:sp>
        <p:nvSpPr>
          <p:cNvPr id="288" name="CustomShape 13"/>
          <p:cNvSpPr/>
          <p:nvPr/>
        </p:nvSpPr>
        <p:spPr>
          <a:xfrm>
            <a:off x="537120" y="2971800"/>
            <a:ext cx="5698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i="1" lang="en-US" strike="noStrike">
                <a:solidFill>
                  <a:srgbClr val="ff3300"/>
                </a:solidFill>
                <a:latin typeface="Tahoma"/>
              </a:rPr>
              <a:t>Với</a:t>
            </a:r>
            <a:r>
              <a:rPr lang="en-US" strike="noStrike">
                <a:solidFill>
                  <a:srgbClr val="ffffff"/>
                </a:solidFill>
                <a:latin typeface="Tahoma"/>
              </a:rPr>
              <a:t> </a:t>
            </a:r>
            <a:endParaRPr/>
          </a:p>
        </p:txBody>
      </p:sp>
    </p:spTree>
  </p:cSld>
  <p:timing>
    <p:tnLst>
      <p:par>
        <p:cTn id="446" dur="indefinite" restart="never" nodeType="tmRoot">
          <p:childTnLst>
            <p:seq>
              <p:cTn id="447" dur="indefinite" nodeType="mainSeq">
                <p:childTnLst>
                  <p:par>
                    <p:cTn id="448" fill="hold">
                      <p:stCondLst>
                        <p:cond delay="0"/>
                      </p:stCondLst>
                      <p:childTnLst>
                        <p:par>
                          <p:cTn id="449" fill="hold">
                            <p:stCondLst>
                              <p:cond delay="0"/>
                            </p:stCondLst>
                            <p:childTnLst>
                              <p:par>
                                <p:cTn id="450" nodeType="withEffect" fill="hold" presetClass="entr" presetID="4" presetSubtype="16">
                                  <p:stCondLst>
                                    <p:cond delay="0"/>
                                  </p:stCondLst>
                                  <p:childTnLst>
                                    <p:set>
                                      <p:cBhvr>
                                        <p:cTn id="451" dur="1" fill="hold">
                                          <p:stCondLst>
                                            <p:cond delay="0"/>
                                          </p:stCondLst>
                                        </p:cTn>
                                        <p:tgtEl>
                                          <p:spTgt spid="283"/>
                                        </p:tgtEl>
                                        <p:attrNameLst>
                                          <p:attrName>style.visibility</p:attrName>
                                        </p:attrNameLst>
                                      </p:cBhvr>
                                      <p:to>
                                        <p:strVal val="visible"/>
                                      </p:to>
                                    </p:set>
                                    <p:animEffect filter="box(in)" transition="out">
                                      <p:cBhvr additive="repl">
                                        <p:cTn id="452" dur="500"/>
                                        <p:tgtEl>
                                          <p:spTgt spid="283"/>
                                        </p:tgtEl>
                                      </p:cBhvr>
                                    </p:animEffect>
                                  </p:childTnLst>
                                </p:cTn>
                              </p:par>
                              <p:par>
                                <p:cTn id="453" nodeType="withEffect" fill="hold" presetClass="entr" presetID="4" presetSubtype="16">
                                  <p:stCondLst>
                                    <p:cond delay="0"/>
                                  </p:stCondLst>
                                  <p:childTnLst>
                                    <p:set>
                                      <p:cBhvr>
                                        <p:cTn id="454" dur="1" fill="hold">
                                          <p:stCondLst>
                                            <p:cond delay="0"/>
                                          </p:stCondLst>
                                        </p:cTn>
                                        <p:tgtEl>
                                          <p:spTgt spid="284"/>
                                        </p:tgtEl>
                                        <p:attrNameLst>
                                          <p:attrName>style.visibility</p:attrName>
                                        </p:attrNameLst>
                                      </p:cBhvr>
                                      <p:to>
                                        <p:strVal val="visible"/>
                                      </p:to>
                                    </p:set>
                                    <p:animEffect filter="box(in)" transition="out">
                                      <p:cBhvr additive="repl">
                                        <p:cTn id="455" dur="500"/>
                                        <p:tgtEl>
                                          <p:spTgt spid="284"/>
                                        </p:tgtEl>
                                      </p:cBhvr>
                                    </p:animEffect>
                                  </p:childTnLst>
                                </p:cTn>
                              </p:par>
                              <p:par>
                                <p:cTn id="456" nodeType="withEffect" fill="hold" presetClass="entr" presetID="4" presetSubtype="16">
                                  <p:stCondLst>
                                    <p:cond delay="0"/>
                                  </p:stCondLst>
                                  <p:childTnLst>
                                    <p:set>
                                      <p:cBhvr>
                                        <p:cTn id="457" dur="1" fill="hold">
                                          <p:stCondLst>
                                            <p:cond delay="0"/>
                                          </p:stCondLst>
                                        </p:cTn>
                                        <p:tgtEl>
                                          <p:spTgt spid="285"/>
                                        </p:tgtEl>
                                        <p:attrNameLst>
                                          <p:attrName>style.visibility</p:attrName>
                                        </p:attrNameLst>
                                      </p:cBhvr>
                                      <p:to>
                                        <p:strVal val="visible"/>
                                      </p:to>
                                    </p:set>
                                    <p:animEffect filter="box(in)" transition="out">
                                      <p:cBhvr additive="repl">
                                        <p:cTn id="458" dur="500"/>
                                        <p:tgtEl>
                                          <p:spTgt spid="285"/>
                                        </p:tgtEl>
                                      </p:cBhvr>
                                    </p:animEffect>
                                  </p:childTnLst>
                                </p:cTn>
                              </p:par>
                            </p:childTnLst>
                          </p:cTn>
                        </p:par>
                      </p:childTnLst>
                    </p:cTn>
                  </p:par>
                  <p:par>
                    <p:cTn id="459" fill="hold">
                      <p:stCondLst>
                        <p:cond delay="indefinite"/>
                      </p:stCondLst>
                      <p:childTnLst>
                        <p:par>
                          <p:cTn id="460" fill="hold">
                            <p:stCondLst>
                              <p:cond delay="0"/>
                            </p:stCondLst>
                            <p:childTnLst>
                              <p:par>
                                <p:cTn id="461" nodeType="clickEffect" fill="hold" presetClass="entr" presetID="4" presetSubtype="16">
                                  <p:stCondLst>
                                    <p:cond delay="0"/>
                                  </p:stCondLst>
                                  <p:childTnLst>
                                    <p:set>
                                      <p:cBhvr>
                                        <p:cTn id="462" dur="1" fill="hold">
                                          <p:stCondLst>
                                            <p:cond delay="0"/>
                                          </p:stCondLst>
                                        </p:cTn>
                                        <p:tgtEl>
                                          <p:spTgt spid="286"/>
                                        </p:tgtEl>
                                        <p:attrNameLst>
                                          <p:attrName>style.visibility</p:attrName>
                                        </p:attrNameLst>
                                      </p:cBhvr>
                                      <p:to>
                                        <p:strVal val="visible"/>
                                      </p:to>
                                    </p:set>
                                    <p:animEffect filter="box(in)" transition="out">
                                      <p:cBhvr additive="repl">
                                        <p:cTn id="463" dur="500"/>
                                        <p:tgtEl>
                                          <p:spTgt spid="286"/>
                                        </p:tgtEl>
                                      </p:cBhvr>
                                    </p:animEffect>
                                  </p:childTnLst>
                                </p:cTn>
                              </p:par>
                            </p:childTnLst>
                          </p:cTn>
                        </p:par>
                      </p:childTnLst>
                    </p:cTn>
                  </p:par>
                  <p:par>
                    <p:cTn id="464" fill="hold">
                      <p:stCondLst>
                        <p:cond delay="indefinite"/>
                      </p:stCondLst>
                      <p:childTnLst>
                        <p:par>
                          <p:cTn id="465" fill="hold">
                            <p:stCondLst>
                              <p:cond delay="0"/>
                            </p:stCondLst>
                            <p:childTnLst>
                              <p:par>
                                <p:cTn id="466" nodeType="clickEffect" fill="hold" presetClass="entr" presetID="4" presetSubtype="16">
                                  <p:stCondLst>
                                    <p:cond delay="0"/>
                                  </p:stCondLst>
                                  <p:childTnLst>
                                    <p:set>
                                      <p:cBhvr>
                                        <p:cTn id="467" dur="1" fill="hold">
                                          <p:stCondLst>
                                            <p:cond delay="0"/>
                                          </p:stCondLst>
                                        </p:cTn>
                                        <p:tgtEl>
                                          <p:spTgt spid="287"/>
                                        </p:tgtEl>
                                        <p:attrNameLst>
                                          <p:attrName>style.visibility</p:attrName>
                                        </p:attrNameLst>
                                      </p:cBhvr>
                                      <p:to>
                                        <p:strVal val="visible"/>
                                      </p:to>
                                    </p:set>
                                    <p:animEffect filter="box(in)" transition="out">
                                      <p:cBhvr additive="repl">
                                        <p:cTn id="468" dur="500"/>
                                        <p:tgtEl>
                                          <p:spTgt spid="28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89" name="Picture 3" descr=""/>
          <p:cNvPicPr/>
          <p:nvPr/>
        </p:nvPicPr>
        <p:blipFill>
          <a:blip r:embed="rId1"/>
          <a:stretch/>
        </p:blipFill>
        <p:spPr>
          <a:xfrm>
            <a:off x="0" y="628560"/>
            <a:ext cx="9107640" cy="56880"/>
          </a:xfrm>
          <a:prstGeom prst="rect">
            <a:avLst/>
          </a:prstGeom>
          <a:ln>
            <a:noFill/>
          </a:ln>
        </p:spPr>
      </p:pic>
      <p:sp>
        <p:nvSpPr>
          <p:cNvPr id="290"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291"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292"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12:11:21 AM</a:t>
            </a:r>
            <a:endParaRPr/>
          </a:p>
        </p:txBody>
      </p:sp>
      <p:sp>
        <p:nvSpPr>
          <p:cNvPr id="293"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294"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D89A6CB4-99F9-4F09-A3D4-408AA394F4E6}" type="slidenum">
              <a:rPr lang="en-US" sz="1200" strike="noStrike">
                <a:solidFill>
                  <a:srgbClr val="d1eaed"/>
                </a:solidFill>
                <a:latin typeface="Tahoma"/>
              </a:rPr>
              <a:t>&lt;number&gt;</a:t>
            </a:fld>
            <a:endParaRPr/>
          </a:p>
        </p:txBody>
      </p:sp>
      <p:sp>
        <p:nvSpPr>
          <p:cNvPr id="295" name="CustomShape 6"/>
          <p:cNvSpPr/>
          <p:nvPr/>
        </p:nvSpPr>
        <p:spPr>
          <a:xfrm>
            <a:off x="304920" y="2819520"/>
            <a:ext cx="8229240" cy="1752120"/>
          </a:xfrm>
          <a:prstGeom prst="rect">
            <a:avLst/>
          </a:prstGeom>
          <a:noFill/>
          <a:ln w="9360">
            <a:noFill/>
          </a:ln>
        </p:spPr>
        <p:style>
          <a:lnRef idx="0"/>
          <a:fillRef idx="0"/>
          <a:effectRef idx="0"/>
          <a:fontRef idx="minor"/>
        </p:style>
        <p:txBody>
          <a:bodyPr lIns="0" rIns="18360"/>
          <a:p>
            <a:pPr>
              <a:lnSpc>
                <a:spcPct val="100000"/>
              </a:lnSpc>
            </a:pPr>
            <a:r>
              <a:rPr lang="en-US" strike="noStrike">
                <a:solidFill>
                  <a:srgbClr val="ffffff"/>
                </a:solidFill>
                <a:latin typeface="Tahoma"/>
                <a:ea typeface="Tahoma"/>
              </a:rPr>
              <a:t>           </a:t>
            </a:r>
            <a:endParaRPr/>
          </a:p>
          <a:p>
            <a:pPr>
              <a:lnSpc>
                <a:spcPct val="100000"/>
              </a:lnSpc>
            </a:pPr>
            <a:endParaRPr/>
          </a:p>
        </p:txBody>
      </p:sp>
      <p:sp>
        <p:nvSpPr>
          <p:cNvPr id="296" name="CustomShape 7"/>
          <p:cNvSpPr/>
          <p:nvPr/>
        </p:nvSpPr>
        <p:spPr>
          <a:xfrm>
            <a:off x="304920" y="1600200"/>
            <a:ext cx="6857640" cy="609120"/>
          </a:xfrm>
          <a:prstGeom prst="rect">
            <a:avLst/>
          </a:prstGeom>
          <a:noFill/>
          <a:ln w="9360">
            <a:noFill/>
          </a:ln>
        </p:spPr>
        <p:style>
          <a:lnRef idx="0"/>
          <a:fillRef idx="0"/>
          <a:effectRef idx="0"/>
          <a:fontRef idx="minor"/>
        </p:style>
        <p:txBody>
          <a:bodyPr lIns="0" rIns="18360"/>
          <a:p>
            <a:pPr>
              <a:lnSpc>
                <a:spcPct val="100000"/>
              </a:lnSpc>
            </a:pPr>
            <a:r>
              <a:rPr lang="en-US" sz="2800" strike="noStrike">
                <a:solidFill>
                  <a:srgbClr val="ffffff"/>
                </a:solidFill>
                <a:latin typeface="Times New Roman"/>
              </a:rPr>
              <a:t> </a:t>
            </a:r>
            <a:r>
              <a:rPr lang="en-US" sz="2000" strike="noStrike">
                <a:solidFill>
                  <a:srgbClr val="ffffff"/>
                </a:solidFill>
                <a:latin typeface="Times New Roman"/>
              </a:rPr>
              <a:t>1. </a:t>
            </a:r>
            <a:r>
              <a:rPr lang="en-US" sz="2800" strike="noStrike">
                <a:solidFill>
                  <a:srgbClr val="ffffff"/>
                </a:solidFill>
                <a:latin typeface="Colonna MT"/>
              </a:rPr>
              <a:t>G</a:t>
            </a:r>
            <a:r>
              <a:rPr lang="en-US" sz="2000" strike="noStrike">
                <a:solidFill>
                  <a:srgbClr val="ffffff"/>
                </a:solidFill>
                <a:latin typeface="Constantia"/>
              </a:rPr>
              <a:t> = </a:t>
            </a:r>
            <a:r>
              <a:rPr lang="en-US" sz="2000" strike="noStrike">
                <a:solidFill>
                  <a:srgbClr val="ffffff"/>
                </a:solidFill>
                <a:latin typeface="Times New Roman"/>
              </a:rPr>
              <a:t>{A </a:t>
            </a:r>
            <a:r>
              <a:rPr lang="en-US" sz="2000" strike="noStrike">
                <a:solidFill>
                  <a:srgbClr val="ffffff"/>
                </a:solidFill>
                <a:latin typeface="Symbol"/>
              </a:rPr>
              <a:t></a:t>
            </a:r>
            <a:r>
              <a:rPr lang="en-US" sz="2000" strike="noStrike">
                <a:solidFill>
                  <a:srgbClr val="ffffff"/>
                </a:solidFill>
                <a:latin typeface="Times New Roman"/>
              </a:rPr>
              <a:t>BC, B </a:t>
            </a:r>
            <a:r>
              <a:rPr lang="en-US" sz="2000" strike="noStrike">
                <a:solidFill>
                  <a:srgbClr val="ffffff"/>
                </a:solidFill>
                <a:latin typeface="Symbol"/>
              </a:rPr>
              <a:t></a:t>
            </a:r>
            <a:r>
              <a:rPr lang="en-US" sz="2000" strike="noStrike">
                <a:solidFill>
                  <a:srgbClr val="ffffff"/>
                </a:solidFill>
                <a:latin typeface="Times New Roman"/>
              </a:rPr>
              <a:t> AC, C</a:t>
            </a:r>
            <a:r>
              <a:rPr lang="en-US" sz="2000" strike="noStrike">
                <a:solidFill>
                  <a:srgbClr val="ffffff"/>
                </a:solidFill>
                <a:latin typeface="Symbol"/>
              </a:rPr>
              <a:t></a:t>
            </a:r>
            <a:r>
              <a:rPr lang="en-US" sz="2000" strike="noStrike">
                <a:solidFill>
                  <a:srgbClr val="ffffff"/>
                </a:solidFill>
                <a:latin typeface="Times New Roman"/>
              </a:rPr>
              <a:t>AB , AC </a:t>
            </a:r>
            <a:r>
              <a:rPr lang="en-US" sz="2000" strike="noStrike">
                <a:solidFill>
                  <a:srgbClr val="ffffff"/>
                </a:solidFill>
                <a:latin typeface="Symbol"/>
              </a:rPr>
              <a:t></a:t>
            </a:r>
            <a:r>
              <a:rPr lang="en-US" sz="2000" strike="noStrike">
                <a:solidFill>
                  <a:srgbClr val="ffffff"/>
                </a:solidFill>
                <a:latin typeface="Times New Roman"/>
              </a:rPr>
              <a:t>D}</a:t>
            </a:r>
            <a:endParaRPr/>
          </a:p>
          <a:p>
            <a:pPr>
              <a:lnSpc>
                <a:spcPct val="100000"/>
              </a:lnSpc>
            </a:pPr>
            <a:r>
              <a:rPr lang="en-US" sz="2400" strike="noStrike">
                <a:solidFill>
                  <a:srgbClr val="ffffff"/>
                </a:solidFill>
                <a:latin typeface="Colonna MT"/>
              </a:rPr>
              <a:t>             </a:t>
            </a:r>
            <a:endParaRPr/>
          </a:p>
        </p:txBody>
      </p:sp>
      <p:sp>
        <p:nvSpPr>
          <p:cNvPr id="297" name="CustomShape 8"/>
          <p:cNvSpPr/>
          <p:nvPr/>
        </p:nvSpPr>
        <p:spPr>
          <a:xfrm>
            <a:off x="304920" y="2209680"/>
            <a:ext cx="6857640" cy="609120"/>
          </a:xfrm>
          <a:prstGeom prst="rect">
            <a:avLst/>
          </a:prstGeom>
          <a:noFill/>
          <a:ln w="9360">
            <a:noFill/>
          </a:ln>
        </p:spPr>
        <p:style>
          <a:lnRef idx="0"/>
          <a:fillRef idx="0"/>
          <a:effectRef idx="0"/>
          <a:fontRef idx="minor"/>
        </p:style>
        <p:txBody>
          <a:bodyPr lIns="0" rIns="18360"/>
          <a:p>
            <a:pPr>
              <a:lnSpc>
                <a:spcPct val="100000"/>
              </a:lnSpc>
            </a:pPr>
            <a:r>
              <a:rPr i="1" lang="en-US" sz="2800" strike="noStrike">
                <a:solidFill>
                  <a:srgbClr val="ffffff"/>
                </a:solidFill>
                <a:latin typeface="Times New Roman"/>
              </a:rPr>
              <a:t> </a:t>
            </a:r>
            <a:r>
              <a:rPr lang="en-US" sz="2000" strike="noStrike">
                <a:solidFill>
                  <a:srgbClr val="ffffff"/>
                </a:solidFill>
                <a:latin typeface="Times New Roman"/>
              </a:rPr>
              <a:t>2.</a:t>
            </a:r>
            <a:r>
              <a:rPr lang="en-US" strike="noStrike">
                <a:solidFill>
                  <a:srgbClr val="ffffff"/>
                </a:solidFill>
                <a:latin typeface="Constantia"/>
              </a:rPr>
              <a:t>  </a:t>
            </a:r>
            <a:r>
              <a:rPr lang="en-US" sz="2800" strike="noStrike">
                <a:solidFill>
                  <a:srgbClr val="ffffff"/>
                </a:solidFill>
                <a:latin typeface="Colonna MT"/>
              </a:rPr>
              <a:t>G</a:t>
            </a:r>
            <a:r>
              <a:rPr lang="en-US" strike="noStrike">
                <a:solidFill>
                  <a:srgbClr val="ffffff"/>
                </a:solidFill>
                <a:latin typeface="Constantia"/>
              </a:rPr>
              <a:t>= {A </a:t>
            </a:r>
            <a:r>
              <a:rPr lang="en-US" strike="noStrike">
                <a:solidFill>
                  <a:srgbClr val="ffffff"/>
                </a:solidFill>
                <a:latin typeface="Symbol"/>
              </a:rPr>
              <a:t></a:t>
            </a:r>
            <a:r>
              <a:rPr lang="en-US" strike="noStrike">
                <a:solidFill>
                  <a:srgbClr val="ffffff"/>
                </a:solidFill>
                <a:latin typeface="Constantia"/>
              </a:rPr>
              <a:t>B, A</a:t>
            </a:r>
            <a:r>
              <a:rPr lang="en-US" strike="noStrike">
                <a:solidFill>
                  <a:srgbClr val="ffffff"/>
                </a:solidFill>
                <a:latin typeface="Symbol"/>
              </a:rPr>
              <a:t></a:t>
            </a:r>
            <a:r>
              <a:rPr lang="en-US" strike="noStrike">
                <a:solidFill>
                  <a:srgbClr val="ffffff"/>
                </a:solidFill>
                <a:latin typeface="Constantia"/>
              </a:rPr>
              <a:t>C, </a:t>
            </a:r>
            <a:r>
              <a:rPr lang="en-US" strike="noStrike">
                <a:solidFill>
                  <a:srgbClr val="ffffff"/>
                </a:solidFill>
                <a:latin typeface="Tahoma"/>
              </a:rPr>
              <a:t>B </a:t>
            </a:r>
            <a:r>
              <a:rPr lang="en-US" strike="noStrike">
                <a:solidFill>
                  <a:srgbClr val="ffffff"/>
                </a:solidFill>
                <a:latin typeface="Symbol"/>
              </a:rPr>
              <a:t></a:t>
            </a:r>
            <a:r>
              <a:rPr lang="en-US" strike="noStrike">
                <a:solidFill>
                  <a:srgbClr val="ffffff"/>
                </a:solidFill>
                <a:latin typeface="Tahoma"/>
              </a:rPr>
              <a:t> A,</a:t>
            </a:r>
            <a:r>
              <a:rPr lang="en-US" strike="noStrike">
                <a:solidFill>
                  <a:srgbClr val="ffffff"/>
                </a:solidFill>
                <a:latin typeface="Constantia"/>
              </a:rPr>
              <a:t>B </a:t>
            </a:r>
            <a:r>
              <a:rPr lang="en-US" strike="noStrike">
                <a:solidFill>
                  <a:srgbClr val="ffffff"/>
                </a:solidFill>
                <a:latin typeface="Symbol"/>
              </a:rPr>
              <a:t></a:t>
            </a:r>
            <a:r>
              <a:rPr lang="en-US" strike="noStrike">
                <a:solidFill>
                  <a:srgbClr val="ffffff"/>
                </a:solidFill>
                <a:latin typeface="Constantia"/>
              </a:rPr>
              <a:t> C, C</a:t>
            </a:r>
            <a:r>
              <a:rPr lang="en-US" strike="noStrike">
                <a:solidFill>
                  <a:srgbClr val="ffffff"/>
                </a:solidFill>
                <a:latin typeface="Symbol"/>
              </a:rPr>
              <a:t></a:t>
            </a:r>
            <a:r>
              <a:rPr lang="en-US" strike="noStrike">
                <a:solidFill>
                  <a:srgbClr val="ffffff"/>
                </a:solidFill>
                <a:latin typeface="Constantia"/>
              </a:rPr>
              <a:t>A,</a:t>
            </a:r>
            <a:r>
              <a:rPr lang="en-US" strike="noStrike">
                <a:solidFill>
                  <a:srgbClr val="ffffff"/>
                </a:solidFill>
                <a:latin typeface="Tahoma"/>
              </a:rPr>
              <a:t> C</a:t>
            </a:r>
            <a:r>
              <a:rPr lang="en-US" strike="noStrike">
                <a:solidFill>
                  <a:srgbClr val="ffffff"/>
                </a:solidFill>
                <a:latin typeface="Symbol"/>
              </a:rPr>
              <a:t></a:t>
            </a:r>
            <a:r>
              <a:rPr lang="en-US" strike="noStrike">
                <a:solidFill>
                  <a:srgbClr val="ffffff"/>
                </a:solidFill>
                <a:latin typeface="Tahoma"/>
              </a:rPr>
              <a:t>B</a:t>
            </a:r>
            <a:r>
              <a:rPr lang="en-US" strike="noStrike">
                <a:solidFill>
                  <a:srgbClr val="ffffff"/>
                </a:solidFill>
                <a:latin typeface="Constantia"/>
              </a:rPr>
              <a:t> ,</a:t>
            </a:r>
            <a:r>
              <a:rPr lang="en-US" strike="noStrike">
                <a:solidFill>
                  <a:srgbClr val="ffffff"/>
                </a:solidFill>
                <a:latin typeface="Tahoma"/>
              </a:rPr>
              <a:t> AC </a:t>
            </a:r>
            <a:r>
              <a:rPr lang="en-US" strike="noStrike">
                <a:solidFill>
                  <a:srgbClr val="ffffff"/>
                </a:solidFill>
                <a:latin typeface="Symbol"/>
              </a:rPr>
              <a:t></a:t>
            </a:r>
            <a:r>
              <a:rPr lang="en-US" strike="noStrike">
                <a:solidFill>
                  <a:srgbClr val="ffffff"/>
                </a:solidFill>
                <a:latin typeface="Tahoma"/>
              </a:rPr>
              <a:t>D</a:t>
            </a:r>
            <a:r>
              <a:rPr lang="en-US" strike="noStrike">
                <a:solidFill>
                  <a:srgbClr val="ffffff"/>
                </a:solidFill>
                <a:latin typeface="Constantia"/>
              </a:rPr>
              <a:t>}</a:t>
            </a:r>
            <a:endParaRPr/>
          </a:p>
          <a:p>
            <a:pPr>
              <a:lnSpc>
                <a:spcPct val="100000"/>
              </a:lnSpc>
            </a:pPr>
            <a:r>
              <a:rPr lang="en-US" sz="2400" strike="noStrike">
                <a:solidFill>
                  <a:srgbClr val="ffffff"/>
                </a:solidFill>
                <a:latin typeface="Colonna MT"/>
              </a:rPr>
              <a:t>             </a:t>
            </a:r>
            <a:endParaRPr/>
          </a:p>
        </p:txBody>
      </p:sp>
      <p:sp>
        <p:nvSpPr>
          <p:cNvPr id="298" name="CustomShape 9"/>
          <p:cNvSpPr/>
          <p:nvPr/>
        </p:nvSpPr>
        <p:spPr>
          <a:xfrm>
            <a:off x="304920" y="3429000"/>
            <a:ext cx="6857640" cy="609120"/>
          </a:xfrm>
          <a:prstGeom prst="rect">
            <a:avLst/>
          </a:prstGeom>
          <a:noFill/>
          <a:ln w="9360">
            <a:noFill/>
          </a:ln>
        </p:spPr>
        <p:style>
          <a:lnRef idx="0"/>
          <a:fillRef idx="0"/>
          <a:effectRef idx="0"/>
          <a:fontRef idx="minor"/>
        </p:style>
        <p:txBody>
          <a:bodyPr lIns="0" rIns="18360"/>
          <a:p>
            <a:pPr>
              <a:lnSpc>
                <a:spcPct val="100000"/>
              </a:lnSpc>
            </a:pPr>
            <a:r>
              <a:rPr i="1" lang="en-US" sz="2800" strike="noStrike">
                <a:solidFill>
                  <a:srgbClr val="ffffff"/>
                </a:solidFill>
                <a:latin typeface="Times New Roman"/>
              </a:rPr>
              <a:t> </a:t>
            </a:r>
            <a:r>
              <a:rPr i="1" lang="en-US" sz="2000" strike="noStrike">
                <a:solidFill>
                  <a:srgbClr val="ffffff"/>
                </a:solidFill>
                <a:latin typeface="Times New Roman"/>
              </a:rPr>
              <a:t>3</a:t>
            </a:r>
            <a:r>
              <a:rPr lang="en-US" sz="2000" strike="noStrike">
                <a:solidFill>
                  <a:srgbClr val="ffffff"/>
                </a:solidFill>
                <a:latin typeface="Times New Roman"/>
              </a:rPr>
              <a:t>.</a:t>
            </a:r>
            <a:r>
              <a:rPr lang="en-US" strike="noStrike">
                <a:solidFill>
                  <a:srgbClr val="ffffff"/>
                </a:solidFill>
                <a:latin typeface="Constantia"/>
              </a:rPr>
              <a:t>  </a:t>
            </a:r>
            <a:r>
              <a:rPr lang="en-US" sz="2800" strike="noStrike">
                <a:solidFill>
                  <a:srgbClr val="ffffff"/>
                </a:solidFill>
                <a:latin typeface="Colonna MT"/>
              </a:rPr>
              <a:t>G1</a:t>
            </a:r>
            <a:r>
              <a:rPr lang="en-US" strike="noStrike">
                <a:solidFill>
                  <a:srgbClr val="ffffff"/>
                </a:solidFill>
                <a:latin typeface="Constantia"/>
              </a:rPr>
              <a:t>= {A </a:t>
            </a:r>
            <a:r>
              <a:rPr lang="en-US" strike="noStrike">
                <a:solidFill>
                  <a:srgbClr val="ffffff"/>
                </a:solidFill>
                <a:latin typeface="Symbol"/>
              </a:rPr>
              <a:t></a:t>
            </a:r>
            <a:r>
              <a:rPr lang="en-US" strike="noStrike">
                <a:solidFill>
                  <a:srgbClr val="ffffff"/>
                </a:solidFill>
                <a:latin typeface="Constantia"/>
              </a:rPr>
              <a:t>B, A</a:t>
            </a:r>
            <a:r>
              <a:rPr lang="en-US" strike="noStrike">
                <a:solidFill>
                  <a:srgbClr val="ffffff"/>
                </a:solidFill>
                <a:latin typeface="Symbol"/>
              </a:rPr>
              <a:t></a:t>
            </a:r>
            <a:r>
              <a:rPr lang="en-US" strike="noStrike">
                <a:solidFill>
                  <a:srgbClr val="ffffff"/>
                </a:solidFill>
                <a:latin typeface="Constantia"/>
              </a:rPr>
              <a:t>C, </a:t>
            </a:r>
            <a:r>
              <a:rPr lang="en-US" strike="noStrike">
                <a:solidFill>
                  <a:srgbClr val="ffffff"/>
                </a:solidFill>
                <a:latin typeface="Tahoma"/>
              </a:rPr>
              <a:t>B </a:t>
            </a:r>
            <a:r>
              <a:rPr lang="en-US" strike="noStrike">
                <a:solidFill>
                  <a:srgbClr val="ffffff"/>
                </a:solidFill>
                <a:latin typeface="Symbol"/>
              </a:rPr>
              <a:t></a:t>
            </a:r>
            <a:r>
              <a:rPr lang="en-US" strike="noStrike">
                <a:solidFill>
                  <a:srgbClr val="ffffff"/>
                </a:solidFill>
                <a:latin typeface="Tahoma"/>
              </a:rPr>
              <a:t> A, </a:t>
            </a:r>
            <a:r>
              <a:rPr lang="en-US" strike="noStrike">
                <a:solidFill>
                  <a:srgbClr val="ffffff"/>
                </a:solidFill>
                <a:latin typeface="Constantia"/>
              </a:rPr>
              <a:t>B </a:t>
            </a:r>
            <a:r>
              <a:rPr lang="en-US" strike="noStrike">
                <a:solidFill>
                  <a:srgbClr val="ffffff"/>
                </a:solidFill>
                <a:latin typeface="Symbol"/>
              </a:rPr>
              <a:t></a:t>
            </a:r>
            <a:r>
              <a:rPr lang="en-US" strike="noStrike">
                <a:solidFill>
                  <a:srgbClr val="ffffff"/>
                </a:solidFill>
                <a:latin typeface="Constantia"/>
              </a:rPr>
              <a:t> C, C</a:t>
            </a:r>
            <a:r>
              <a:rPr lang="en-US" strike="noStrike">
                <a:solidFill>
                  <a:srgbClr val="ffffff"/>
                </a:solidFill>
                <a:latin typeface="Symbol"/>
              </a:rPr>
              <a:t></a:t>
            </a:r>
            <a:r>
              <a:rPr lang="en-US" strike="noStrike">
                <a:solidFill>
                  <a:srgbClr val="ffffff"/>
                </a:solidFill>
                <a:latin typeface="Constantia"/>
              </a:rPr>
              <a:t>A,</a:t>
            </a:r>
            <a:r>
              <a:rPr lang="en-US" strike="noStrike">
                <a:solidFill>
                  <a:srgbClr val="ffffff"/>
                </a:solidFill>
                <a:latin typeface="Tahoma"/>
              </a:rPr>
              <a:t> C</a:t>
            </a:r>
            <a:r>
              <a:rPr lang="en-US" strike="noStrike">
                <a:solidFill>
                  <a:srgbClr val="ffffff"/>
                </a:solidFill>
                <a:latin typeface="Symbol"/>
              </a:rPr>
              <a:t></a:t>
            </a:r>
            <a:r>
              <a:rPr lang="en-US" strike="noStrike">
                <a:solidFill>
                  <a:srgbClr val="ffffff"/>
                </a:solidFill>
                <a:latin typeface="Tahoma"/>
              </a:rPr>
              <a:t>B</a:t>
            </a:r>
            <a:r>
              <a:rPr lang="en-US" strike="noStrike">
                <a:solidFill>
                  <a:srgbClr val="ffffff"/>
                </a:solidFill>
                <a:latin typeface="Constantia"/>
              </a:rPr>
              <a:t> ,</a:t>
            </a:r>
            <a:r>
              <a:rPr lang="en-US" strike="noStrike">
                <a:solidFill>
                  <a:srgbClr val="ffffff"/>
                </a:solidFill>
                <a:latin typeface="Tahoma"/>
              </a:rPr>
              <a:t> A </a:t>
            </a:r>
            <a:r>
              <a:rPr lang="en-US" strike="noStrike">
                <a:solidFill>
                  <a:srgbClr val="ffffff"/>
                </a:solidFill>
                <a:latin typeface="Symbol"/>
              </a:rPr>
              <a:t></a:t>
            </a:r>
            <a:r>
              <a:rPr lang="en-US" strike="noStrike">
                <a:solidFill>
                  <a:srgbClr val="ffffff"/>
                </a:solidFill>
                <a:latin typeface="Tahoma"/>
              </a:rPr>
              <a:t>D</a:t>
            </a:r>
            <a:r>
              <a:rPr lang="en-US" strike="noStrike">
                <a:solidFill>
                  <a:srgbClr val="ffffff"/>
                </a:solidFill>
                <a:latin typeface="Constantia"/>
              </a:rPr>
              <a:t>}</a:t>
            </a:r>
            <a:endParaRPr/>
          </a:p>
          <a:p>
            <a:pPr>
              <a:lnSpc>
                <a:spcPct val="100000"/>
              </a:lnSpc>
            </a:pPr>
            <a:r>
              <a:rPr lang="en-US" sz="2400" strike="noStrike">
                <a:solidFill>
                  <a:srgbClr val="ffffff"/>
                </a:solidFill>
                <a:latin typeface="Colonna MT"/>
              </a:rPr>
              <a:t>             </a:t>
            </a:r>
            <a:endParaRPr/>
          </a:p>
        </p:txBody>
      </p:sp>
      <p:sp>
        <p:nvSpPr>
          <p:cNvPr id="299" name="CustomShape 10"/>
          <p:cNvSpPr/>
          <p:nvPr/>
        </p:nvSpPr>
        <p:spPr>
          <a:xfrm>
            <a:off x="304920" y="4267080"/>
            <a:ext cx="6857640" cy="1523520"/>
          </a:xfrm>
          <a:prstGeom prst="rect">
            <a:avLst/>
          </a:prstGeom>
          <a:noFill/>
          <a:ln w="9360">
            <a:noFill/>
          </a:ln>
        </p:spPr>
        <p:style>
          <a:lnRef idx="0"/>
          <a:fillRef idx="0"/>
          <a:effectRef idx="0"/>
          <a:fontRef idx="minor"/>
        </p:style>
        <p:txBody>
          <a:bodyPr lIns="0" rIns="18360"/>
          <a:p>
            <a:pPr>
              <a:lnSpc>
                <a:spcPct val="100000"/>
              </a:lnSpc>
            </a:pPr>
            <a:r>
              <a:rPr i="1" lang="en-US" sz="2800" strike="noStrike">
                <a:solidFill>
                  <a:srgbClr val="ffffff"/>
                </a:solidFill>
                <a:latin typeface="Times New Roman"/>
              </a:rPr>
              <a:t> </a:t>
            </a:r>
            <a:r>
              <a:rPr i="1" lang="en-US" sz="2000" strike="noStrike">
                <a:solidFill>
                  <a:srgbClr val="ffffff"/>
                </a:solidFill>
                <a:latin typeface="Times New Roman"/>
              </a:rPr>
              <a:t>4.b</a:t>
            </a:r>
            <a:r>
              <a:rPr lang="en-US" sz="2000" strike="noStrike">
                <a:solidFill>
                  <a:srgbClr val="ffffff"/>
                </a:solidFill>
                <a:latin typeface="Times New Roman"/>
              </a:rPr>
              <a:t>.</a:t>
            </a:r>
            <a:r>
              <a:rPr lang="en-US" strike="noStrike">
                <a:solidFill>
                  <a:srgbClr val="ffffff"/>
                </a:solidFill>
                <a:latin typeface="Constantia"/>
              </a:rPr>
              <a:t> Loại {</a:t>
            </a:r>
            <a:r>
              <a:rPr lang="en-US" strike="noStrike">
                <a:solidFill>
                  <a:srgbClr val="ffffff"/>
                </a:solidFill>
                <a:latin typeface="Tahoma"/>
              </a:rPr>
              <a:t>C</a:t>
            </a:r>
            <a:r>
              <a:rPr lang="en-US" strike="noStrike">
                <a:solidFill>
                  <a:srgbClr val="ffffff"/>
                </a:solidFill>
                <a:latin typeface="Symbol"/>
              </a:rPr>
              <a:t></a:t>
            </a:r>
            <a:r>
              <a:rPr lang="en-US" strike="noStrike">
                <a:solidFill>
                  <a:srgbClr val="ffffff"/>
                </a:solidFill>
                <a:latin typeface="Tahoma"/>
              </a:rPr>
              <a:t>B}, {B</a:t>
            </a:r>
            <a:r>
              <a:rPr lang="en-US" strike="noStrike">
                <a:solidFill>
                  <a:srgbClr val="ffffff"/>
                </a:solidFill>
                <a:latin typeface="Symbol"/>
              </a:rPr>
              <a:t></a:t>
            </a:r>
            <a:r>
              <a:rPr lang="en-US" strike="noStrike">
                <a:solidFill>
                  <a:srgbClr val="ffffff"/>
                </a:solidFill>
                <a:latin typeface="Tahoma"/>
              </a:rPr>
              <a:t>C}</a:t>
            </a:r>
            <a:endParaRPr/>
          </a:p>
          <a:p>
            <a:pPr>
              <a:lnSpc>
                <a:spcPct val="100000"/>
              </a:lnSpc>
            </a:pPr>
            <a:r>
              <a:rPr lang="en-US" strike="noStrike">
                <a:solidFill>
                  <a:srgbClr val="ffffff"/>
                </a:solidFill>
                <a:latin typeface="Tahoma"/>
              </a:rPr>
              <a:t>    </a:t>
            </a:r>
            <a:r>
              <a:rPr lang="en-US" sz="2800" strike="noStrike">
                <a:solidFill>
                  <a:srgbClr val="ffffff"/>
                </a:solidFill>
                <a:latin typeface="Colonna MT"/>
              </a:rPr>
              <a:t>G</a:t>
            </a:r>
            <a:r>
              <a:rPr lang="en-US" sz="2800" strike="noStrike" baseline="-25000">
                <a:solidFill>
                  <a:srgbClr val="ffffff"/>
                </a:solidFill>
                <a:latin typeface="Colonna MT"/>
              </a:rPr>
              <a:t>1b</a:t>
            </a:r>
            <a:r>
              <a:rPr lang="en-US" strike="noStrike">
                <a:solidFill>
                  <a:srgbClr val="ffffff"/>
                </a:solidFill>
                <a:latin typeface="Tahoma"/>
              </a:rPr>
              <a:t>= {A </a:t>
            </a:r>
            <a:r>
              <a:rPr lang="en-US" strike="noStrike">
                <a:solidFill>
                  <a:srgbClr val="ffffff"/>
                </a:solidFill>
                <a:latin typeface="Symbol"/>
              </a:rPr>
              <a:t></a:t>
            </a:r>
            <a:r>
              <a:rPr lang="en-US" strike="noStrike">
                <a:solidFill>
                  <a:srgbClr val="ffffff"/>
                </a:solidFill>
                <a:latin typeface="Tahoma"/>
              </a:rPr>
              <a:t>B, A </a:t>
            </a:r>
            <a:r>
              <a:rPr lang="en-US" strike="noStrike">
                <a:solidFill>
                  <a:srgbClr val="ffffff"/>
                </a:solidFill>
                <a:latin typeface="Symbol"/>
              </a:rPr>
              <a:t></a:t>
            </a:r>
            <a:r>
              <a:rPr lang="en-US" strike="noStrike">
                <a:solidFill>
                  <a:srgbClr val="ffffff"/>
                </a:solidFill>
                <a:latin typeface="Tahoma"/>
              </a:rPr>
              <a:t> C, B </a:t>
            </a:r>
            <a:r>
              <a:rPr lang="en-US" strike="noStrike">
                <a:solidFill>
                  <a:srgbClr val="ffffff"/>
                </a:solidFill>
                <a:latin typeface="Symbol"/>
              </a:rPr>
              <a:t></a:t>
            </a:r>
            <a:r>
              <a:rPr lang="en-US" strike="noStrike">
                <a:solidFill>
                  <a:srgbClr val="ffffff"/>
                </a:solidFill>
                <a:latin typeface="Tahoma"/>
              </a:rPr>
              <a:t> A, C</a:t>
            </a:r>
            <a:r>
              <a:rPr lang="en-US" strike="noStrike">
                <a:solidFill>
                  <a:srgbClr val="ffffff"/>
                </a:solidFill>
                <a:latin typeface="Symbol"/>
              </a:rPr>
              <a:t></a:t>
            </a:r>
            <a:r>
              <a:rPr lang="en-US" strike="noStrike">
                <a:solidFill>
                  <a:srgbClr val="ffffff"/>
                </a:solidFill>
                <a:latin typeface="Tahoma"/>
              </a:rPr>
              <a:t>A , A </a:t>
            </a:r>
            <a:r>
              <a:rPr lang="en-US" strike="noStrike">
                <a:solidFill>
                  <a:srgbClr val="ffffff"/>
                </a:solidFill>
                <a:latin typeface="Symbol"/>
              </a:rPr>
              <a:t></a:t>
            </a:r>
            <a:r>
              <a:rPr lang="en-US" strike="noStrike">
                <a:solidFill>
                  <a:srgbClr val="ffffff"/>
                </a:solidFill>
                <a:latin typeface="Tahoma"/>
              </a:rPr>
              <a:t>D}</a:t>
            </a:r>
            <a:endParaRPr/>
          </a:p>
          <a:p>
            <a:pPr>
              <a:lnSpc>
                <a:spcPct val="100000"/>
              </a:lnSpc>
            </a:pPr>
            <a:endParaRPr/>
          </a:p>
          <a:p>
            <a:pPr>
              <a:lnSpc>
                <a:spcPct val="100000"/>
              </a:lnSpc>
            </a:pPr>
            <a:endParaRPr/>
          </a:p>
          <a:p>
            <a:pPr>
              <a:lnSpc>
                <a:spcPct val="100000"/>
              </a:lnSpc>
            </a:pPr>
            <a:r>
              <a:rPr lang="en-US" sz="2400" strike="noStrike">
                <a:solidFill>
                  <a:srgbClr val="ffffff"/>
                </a:solidFill>
                <a:latin typeface="Colonna MT"/>
              </a:rPr>
              <a:t>             </a:t>
            </a:r>
            <a:endParaRPr/>
          </a:p>
        </p:txBody>
      </p:sp>
      <p:sp>
        <p:nvSpPr>
          <p:cNvPr id="300" name="CustomShape 11"/>
          <p:cNvSpPr/>
          <p:nvPr/>
        </p:nvSpPr>
        <p:spPr>
          <a:xfrm>
            <a:off x="304920" y="5562720"/>
            <a:ext cx="6857640" cy="914040"/>
          </a:xfrm>
          <a:prstGeom prst="rect">
            <a:avLst/>
          </a:prstGeom>
          <a:noFill/>
          <a:ln w="9360">
            <a:noFill/>
          </a:ln>
        </p:spPr>
        <p:style>
          <a:lnRef idx="0"/>
          <a:fillRef idx="0"/>
          <a:effectRef idx="0"/>
          <a:fontRef idx="minor"/>
        </p:style>
        <p:txBody>
          <a:bodyPr lIns="0" rIns="18360"/>
          <a:p>
            <a:pPr>
              <a:lnSpc>
                <a:spcPct val="100000"/>
              </a:lnSpc>
            </a:pPr>
            <a:r>
              <a:rPr i="1" lang="en-US" sz="2800" strike="noStrike">
                <a:solidFill>
                  <a:srgbClr val="ffffff"/>
                </a:solidFill>
                <a:latin typeface="Times New Roman"/>
              </a:rPr>
              <a:t> </a:t>
            </a:r>
            <a:r>
              <a:rPr i="1" lang="en-US" sz="2000" strike="noStrike">
                <a:solidFill>
                  <a:srgbClr val="ffffff"/>
                </a:solidFill>
                <a:latin typeface="Times New Roman"/>
              </a:rPr>
              <a:t>vậy </a:t>
            </a:r>
            <a:r>
              <a:rPr b="1" lang="en-US" sz="2800" strike="noStrike">
                <a:solidFill>
                  <a:srgbClr val="ffffff"/>
                </a:solidFill>
                <a:latin typeface="Colonna MT"/>
              </a:rPr>
              <a:t>F</a:t>
            </a:r>
            <a:r>
              <a:rPr b="1" i="1" lang="en-US" sz="2000" strike="noStrike" baseline="-25000">
                <a:solidFill>
                  <a:srgbClr val="ffffff"/>
                </a:solidFill>
                <a:latin typeface="Times New Roman"/>
              </a:rPr>
              <a:t>min2</a:t>
            </a:r>
            <a:r>
              <a:rPr b="1" lang="en-US" strike="noStrike">
                <a:solidFill>
                  <a:srgbClr val="ffffff"/>
                </a:solidFill>
                <a:latin typeface="Tahoma"/>
              </a:rPr>
              <a:t>= </a:t>
            </a:r>
            <a:r>
              <a:rPr lang="en-US" strike="noStrike">
                <a:solidFill>
                  <a:srgbClr val="ffffff"/>
                </a:solidFill>
                <a:latin typeface="Tahoma"/>
              </a:rPr>
              <a:t>{A </a:t>
            </a:r>
            <a:r>
              <a:rPr lang="en-US" strike="noStrike">
                <a:solidFill>
                  <a:srgbClr val="ffffff"/>
                </a:solidFill>
                <a:latin typeface="Symbol"/>
              </a:rPr>
              <a:t></a:t>
            </a:r>
            <a:r>
              <a:rPr lang="en-US" strike="noStrike">
                <a:solidFill>
                  <a:srgbClr val="ffffff"/>
                </a:solidFill>
                <a:latin typeface="Tahoma"/>
              </a:rPr>
              <a:t>B, A </a:t>
            </a:r>
            <a:r>
              <a:rPr lang="en-US" strike="noStrike">
                <a:solidFill>
                  <a:srgbClr val="ffffff"/>
                </a:solidFill>
                <a:latin typeface="Symbol"/>
              </a:rPr>
              <a:t></a:t>
            </a:r>
            <a:r>
              <a:rPr lang="en-US" strike="noStrike">
                <a:solidFill>
                  <a:srgbClr val="ffffff"/>
                </a:solidFill>
                <a:latin typeface="Tahoma"/>
              </a:rPr>
              <a:t> C, B </a:t>
            </a:r>
            <a:r>
              <a:rPr lang="en-US" strike="noStrike">
                <a:solidFill>
                  <a:srgbClr val="ffffff"/>
                </a:solidFill>
                <a:latin typeface="Symbol"/>
              </a:rPr>
              <a:t></a:t>
            </a:r>
            <a:r>
              <a:rPr lang="en-US" strike="noStrike">
                <a:solidFill>
                  <a:srgbClr val="ffffff"/>
                </a:solidFill>
                <a:latin typeface="Tahoma"/>
              </a:rPr>
              <a:t> A, C</a:t>
            </a:r>
            <a:r>
              <a:rPr lang="en-US" strike="noStrike">
                <a:solidFill>
                  <a:srgbClr val="ffffff"/>
                </a:solidFill>
                <a:latin typeface="Symbol"/>
              </a:rPr>
              <a:t></a:t>
            </a:r>
            <a:r>
              <a:rPr lang="en-US" strike="noStrike">
                <a:solidFill>
                  <a:srgbClr val="ffffff"/>
                </a:solidFill>
                <a:latin typeface="Tahoma"/>
              </a:rPr>
              <a:t>A , A </a:t>
            </a:r>
            <a:r>
              <a:rPr lang="en-US" strike="noStrike">
                <a:solidFill>
                  <a:srgbClr val="ffffff"/>
                </a:solidFill>
                <a:latin typeface="Symbol"/>
              </a:rPr>
              <a:t></a:t>
            </a:r>
            <a:r>
              <a:rPr lang="en-US" strike="noStrike">
                <a:solidFill>
                  <a:srgbClr val="ffffff"/>
                </a:solidFill>
                <a:latin typeface="Tahoma"/>
              </a:rPr>
              <a:t>D}</a:t>
            </a:r>
            <a:endParaRPr/>
          </a:p>
          <a:p>
            <a:pPr>
              <a:lnSpc>
                <a:spcPct val="100000"/>
              </a:lnSpc>
            </a:pPr>
            <a:endParaRPr/>
          </a:p>
          <a:p>
            <a:pPr>
              <a:lnSpc>
                <a:spcPct val="100000"/>
              </a:lnSpc>
            </a:pPr>
            <a:endParaRPr/>
          </a:p>
          <a:p>
            <a:pPr>
              <a:lnSpc>
                <a:spcPct val="100000"/>
              </a:lnSpc>
            </a:pPr>
            <a:r>
              <a:rPr lang="en-US" sz="2400" strike="noStrike">
                <a:solidFill>
                  <a:srgbClr val="ffffff"/>
                </a:solidFill>
                <a:latin typeface="Colonna MT"/>
              </a:rPr>
              <a:t>             </a:t>
            </a:r>
            <a:endParaRPr/>
          </a:p>
        </p:txBody>
      </p:sp>
      <p:sp>
        <p:nvSpPr>
          <p:cNvPr id="301" name="CustomShape 12"/>
          <p:cNvSpPr/>
          <p:nvPr/>
        </p:nvSpPr>
        <p:spPr>
          <a:xfrm>
            <a:off x="384480" y="3135960"/>
            <a:ext cx="5698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i="1" lang="en-US" strike="noStrike">
                <a:solidFill>
                  <a:srgbClr val="ff3300"/>
                </a:solidFill>
                <a:latin typeface="Tahoma"/>
              </a:rPr>
              <a:t>Với</a:t>
            </a:r>
            <a:r>
              <a:rPr lang="en-US" strike="noStrike">
                <a:solidFill>
                  <a:srgbClr val="ffffff"/>
                </a:solidFill>
                <a:latin typeface="Tahoma"/>
              </a:rPr>
              <a:t> </a:t>
            </a:r>
            <a:endParaRPr/>
          </a:p>
        </p:txBody>
      </p:sp>
      <p:sp>
        <p:nvSpPr>
          <p:cNvPr id="302" name="CustomShape 13"/>
          <p:cNvSpPr/>
          <p:nvPr/>
        </p:nvSpPr>
        <p:spPr>
          <a:xfrm>
            <a:off x="228600" y="762120"/>
            <a:ext cx="8381520" cy="577800"/>
          </a:xfrm>
          <a:prstGeom prst="rect">
            <a:avLst/>
          </a:prstGeom>
          <a:noFill/>
          <a:ln>
            <a:noFill/>
          </a:ln>
        </p:spPr>
        <p:style>
          <a:lnRef idx="0"/>
          <a:fillRef idx="0"/>
          <a:effectRef idx="0"/>
          <a:fontRef idx="minor"/>
        </p:style>
        <p:txBody>
          <a:bodyPr lIns="90000" rIns="90000" tIns="45000" bIns="45000"/>
          <a:p>
            <a:pPr>
              <a:lnSpc>
                <a:spcPct val="100000"/>
              </a:lnSpc>
            </a:pPr>
            <a:r>
              <a:rPr i="1" lang="en-US" sz="2000" strike="noStrike">
                <a:solidFill>
                  <a:srgbClr val="ffffff"/>
                </a:solidFill>
                <a:latin typeface="Tahoma"/>
              </a:rPr>
              <a:t>Ví dụ: Tìm phủ tối thiểu  của </a:t>
            </a:r>
            <a:r>
              <a:rPr lang="en-US" sz="3200" strike="noStrike">
                <a:solidFill>
                  <a:srgbClr val="ffff00"/>
                </a:solidFill>
                <a:latin typeface="Colonna MT"/>
              </a:rPr>
              <a:t>F</a:t>
            </a:r>
            <a:r>
              <a:rPr lang="en-US" sz="2000" strike="noStrike">
                <a:solidFill>
                  <a:srgbClr val="ffff00"/>
                </a:solidFill>
                <a:latin typeface="Tahoma"/>
              </a:rPr>
              <a:t> = </a:t>
            </a:r>
            <a:r>
              <a:rPr lang="en-US" sz="2000" strike="noStrike">
                <a:solidFill>
                  <a:srgbClr val="ffff00"/>
                </a:solidFill>
                <a:latin typeface="Times New Roman"/>
              </a:rPr>
              <a:t>{A </a:t>
            </a:r>
            <a:r>
              <a:rPr lang="en-US" sz="2000" strike="noStrike">
                <a:solidFill>
                  <a:srgbClr val="ffff00"/>
                </a:solidFill>
                <a:latin typeface="Symbol"/>
              </a:rPr>
              <a:t></a:t>
            </a:r>
            <a:r>
              <a:rPr lang="en-US" sz="2000" strike="noStrike">
                <a:solidFill>
                  <a:srgbClr val="ffff00"/>
                </a:solidFill>
                <a:latin typeface="Times New Roman"/>
              </a:rPr>
              <a:t>BC, B </a:t>
            </a:r>
            <a:r>
              <a:rPr lang="en-US" sz="2000" strike="noStrike">
                <a:solidFill>
                  <a:srgbClr val="ffff00"/>
                </a:solidFill>
                <a:latin typeface="Symbol"/>
              </a:rPr>
              <a:t></a:t>
            </a:r>
            <a:r>
              <a:rPr lang="en-US" sz="2000" strike="noStrike">
                <a:solidFill>
                  <a:srgbClr val="ffff00"/>
                </a:solidFill>
                <a:latin typeface="Times New Roman"/>
              </a:rPr>
              <a:t> AC, C</a:t>
            </a:r>
            <a:r>
              <a:rPr lang="en-US" sz="2000" strike="noStrike">
                <a:solidFill>
                  <a:srgbClr val="ffff00"/>
                </a:solidFill>
                <a:latin typeface="Symbol"/>
              </a:rPr>
              <a:t></a:t>
            </a:r>
            <a:r>
              <a:rPr lang="en-US" sz="2000" strike="noStrike">
                <a:solidFill>
                  <a:srgbClr val="ffff00"/>
                </a:solidFill>
                <a:latin typeface="Times New Roman"/>
              </a:rPr>
              <a:t>AB, AC </a:t>
            </a:r>
            <a:r>
              <a:rPr lang="en-US" sz="2000" strike="noStrike">
                <a:solidFill>
                  <a:srgbClr val="ffff00"/>
                </a:solidFill>
                <a:latin typeface="Symbol"/>
              </a:rPr>
              <a:t></a:t>
            </a:r>
            <a:r>
              <a:rPr lang="en-US" sz="2000" strike="noStrike">
                <a:solidFill>
                  <a:srgbClr val="ffff00"/>
                </a:solidFill>
                <a:latin typeface="Times New Roman"/>
              </a:rPr>
              <a:t>D }</a:t>
            </a:r>
            <a:endParaRPr/>
          </a:p>
        </p:txBody>
      </p:sp>
    </p:spTree>
  </p:cSld>
  <p:timing>
    <p:tnLst>
      <p:par>
        <p:cTn id="469" dur="indefinite" restart="never" nodeType="tmRoot">
          <p:childTnLst>
            <p:seq>
              <p:cTn id="470" dur="indefinite" nodeType="mainSeq">
                <p:childTnLst>
                  <p:par>
                    <p:cTn id="471" fill="hold">
                      <p:stCondLst>
                        <p:cond delay="0"/>
                      </p:stCondLst>
                      <p:childTnLst>
                        <p:par>
                          <p:cTn id="472" fill="hold">
                            <p:stCondLst>
                              <p:cond delay="0"/>
                            </p:stCondLst>
                            <p:childTnLst>
                              <p:par>
                                <p:cTn id="473" nodeType="withEffect" fill="hold" presetClass="entr" presetID="4" presetSubtype="16">
                                  <p:stCondLst>
                                    <p:cond delay="0"/>
                                  </p:stCondLst>
                                  <p:childTnLst>
                                    <p:set>
                                      <p:cBhvr>
                                        <p:cTn id="474" dur="1" fill="hold">
                                          <p:stCondLst>
                                            <p:cond delay="0"/>
                                          </p:stCondLst>
                                        </p:cTn>
                                        <p:tgtEl>
                                          <p:spTgt spid="296"/>
                                        </p:tgtEl>
                                        <p:attrNameLst>
                                          <p:attrName>style.visibility</p:attrName>
                                        </p:attrNameLst>
                                      </p:cBhvr>
                                      <p:to>
                                        <p:strVal val="visible"/>
                                      </p:to>
                                    </p:set>
                                    <p:animEffect filter="box(in)" transition="out">
                                      <p:cBhvr additive="repl">
                                        <p:cTn id="475" dur="500"/>
                                        <p:tgtEl>
                                          <p:spTgt spid="296"/>
                                        </p:tgtEl>
                                      </p:cBhvr>
                                    </p:animEffect>
                                  </p:childTnLst>
                                </p:cTn>
                              </p:par>
                              <p:par>
                                <p:cTn id="476" nodeType="withEffect" fill="hold" presetClass="entr" presetID="4" presetSubtype="16">
                                  <p:stCondLst>
                                    <p:cond delay="0"/>
                                  </p:stCondLst>
                                  <p:childTnLst>
                                    <p:set>
                                      <p:cBhvr>
                                        <p:cTn id="477" dur="1" fill="hold">
                                          <p:stCondLst>
                                            <p:cond delay="0"/>
                                          </p:stCondLst>
                                        </p:cTn>
                                        <p:tgtEl>
                                          <p:spTgt spid="297"/>
                                        </p:tgtEl>
                                        <p:attrNameLst>
                                          <p:attrName>style.visibility</p:attrName>
                                        </p:attrNameLst>
                                      </p:cBhvr>
                                      <p:to>
                                        <p:strVal val="visible"/>
                                      </p:to>
                                    </p:set>
                                    <p:animEffect filter="box(in)" transition="out">
                                      <p:cBhvr additive="repl">
                                        <p:cTn id="478" dur="500"/>
                                        <p:tgtEl>
                                          <p:spTgt spid="297"/>
                                        </p:tgtEl>
                                      </p:cBhvr>
                                    </p:animEffect>
                                  </p:childTnLst>
                                </p:cTn>
                              </p:par>
                              <p:par>
                                <p:cTn id="479" nodeType="withEffect" fill="hold" presetClass="entr" presetID="4" presetSubtype="16">
                                  <p:stCondLst>
                                    <p:cond delay="0"/>
                                  </p:stCondLst>
                                  <p:childTnLst>
                                    <p:set>
                                      <p:cBhvr>
                                        <p:cTn id="480" dur="1" fill="hold">
                                          <p:stCondLst>
                                            <p:cond delay="0"/>
                                          </p:stCondLst>
                                        </p:cTn>
                                        <p:tgtEl>
                                          <p:spTgt spid="298"/>
                                        </p:tgtEl>
                                        <p:attrNameLst>
                                          <p:attrName>style.visibility</p:attrName>
                                        </p:attrNameLst>
                                      </p:cBhvr>
                                      <p:to>
                                        <p:strVal val="visible"/>
                                      </p:to>
                                    </p:set>
                                    <p:animEffect filter="box(in)" transition="out">
                                      <p:cBhvr additive="repl">
                                        <p:cTn id="481" dur="500"/>
                                        <p:tgtEl>
                                          <p:spTgt spid="298"/>
                                        </p:tgtEl>
                                      </p:cBhvr>
                                    </p:animEffect>
                                  </p:childTnLst>
                                </p:cTn>
                              </p:par>
                            </p:childTnLst>
                          </p:cTn>
                        </p:par>
                      </p:childTnLst>
                    </p:cTn>
                  </p:par>
                  <p:par>
                    <p:cTn id="482" fill="hold">
                      <p:stCondLst>
                        <p:cond delay="indefinite"/>
                      </p:stCondLst>
                      <p:childTnLst>
                        <p:par>
                          <p:cTn id="483" fill="hold">
                            <p:stCondLst>
                              <p:cond delay="0"/>
                            </p:stCondLst>
                            <p:childTnLst>
                              <p:par>
                                <p:cTn id="484" nodeType="clickEffect" fill="hold" presetClass="entr" presetID="4" presetSubtype="16">
                                  <p:stCondLst>
                                    <p:cond delay="0"/>
                                  </p:stCondLst>
                                  <p:childTnLst>
                                    <p:set>
                                      <p:cBhvr>
                                        <p:cTn id="485" dur="1" fill="hold">
                                          <p:stCondLst>
                                            <p:cond delay="0"/>
                                          </p:stCondLst>
                                        </p:cTn>
                                        <p:tgtEl>
                                          <p:spTgt spid="299"/>
                                        </p:tgtEl>
                                        <p:attrNameLst>
                                          <p:attrName>style.visibility</p:attrName>
                                        </p:attrNameLst>
                                      </p:cBhvr>
                                      <p:to>
                                        <p:strVal val="visible"/>
                                      </p:to>
                                    </p:set>
                                    <p:animEffect filter="box(in)" transition="out">
                                      <p:cBhvr additive="repl">
                                        <p:cTn id="486" dur="500"/>
                                        <p:tgtEl>
                                          <p:spTgt spid="299"/>
                                        </p:tgtEl>
                                      </p:cBhvr>
                                    </p:animEffect>
                                  </p:childTnLst>
                                </p:cTn>
                              </p:par>
                            </p:childTnLst>
                          </p:cTn>
                        </p:par>
                      </p:childTnLst>
                    </p:cTn>
                  </p:par>
                  <p:par>
                    <p:cTn id="487" fill="hold">
                      <p:stCondLst>
                        <p:cond delay="indefinite"/>
                      </p:stCondLst>
                      <p:childTnLst>
                        <p:par>
                          <p:cTn id="488" fill="hold">
                            <p:stCondLst>
                              <p:cond delay="0"/>
                            </p:stCondLst>
                            <p:childTnLst>
                              <p:par>
                                <p:cTn id="489" nodeType="clickEffect" fill="hold" presetClass="entr" presetID="4" presetSubtype="16">
                                  <p:stCondLst>
                                    <p:cond delay="0"/>
                                  </p:stCondLst>
                                  <p:childTnLst>
                                    <p:set>
                                      <p:cBhvr>
                                        <p:cTn id="490" dur="1" fill="hold">
                                          <p:stCondLst>
                                            <p:cond delay="0"/>
                                          </p:stCondLst>
                                        </p:cTn>
                                        <p:tgtEl>
                                          <p:spTgt spid="300"/>
                                        </p:tgtEl>
                                        <p:attrNameLst>
                                          <p:attrName>style.visibility</p:attrName>
                                        </p:attrNameLst>
                                      </p:cBhvr>
                                      <p:to>
                                        <p:strVal val="visible"/>
                                      </p:to>
                                    </p:set>
                                    <p:animEffect filter="box(in)" transition="out">
                                      <p:cBhvr additive="repl">
                                        <p:cTn id="491" dur="500"/>
                                        <p:tgtEl>
                                          <p:spTgt spid="30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60" name="Picture 3" descr=""/>
          <p:cNvPicPr/>
          <p:nvPr/>
        </p:nvPicPr>
        <p:blipFill>
          <a:blip r:embed="rId1"/>
          <a:stretch/>
        </p:blipFill>
        <p:spPr>
          <a:xfrm>
            <a:off x="0" y="628560"/>
            <a:ext cx="9107640" cy="56880"/>
          </a:xfrm>
          <a:prstGeom prst="rect">
            <a:avLst/>
          </a:prstGeom>
          <a:ln>
            <a:noFill/>
          </a:ln>
        </p:spPr>
      </p:pic>
      <p:sp>
        <p:nvSpPr>
          <p:cNvPr id="61"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62"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63"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12:11:21 AM</a:t>
            </a:r>
            <a:endParaRPr/>
          </a:p>
        </p:txBody>
      </p:sp>
      <p:sp>
        <p:nvSpPr>
          <p:cNvPr id="64"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65"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18FA6CC1-6B64-47D7-8E4A-AE5FA50F0ECF}" type="slidenum">
              <a:rPr lang="en-US" sz="1200" strike="noStrike">
                <a:solidFill>
                  <a:srgbClr val="d1eaed"/>
                </a:solidFill>
                <a:latin typeface="Tahoma"/>
              </a:rPr>
              <a:t>&lt;number&gt;</a:t>
            </a:fld>
            <a:endParaRPr/>
          </a:p>
        </p:txBody>
      </p:sp>
      <p:sp>
        <p:nvSpPr>
          <p:cNvPr id="66" name="CustomShape 6"/>
          <p:cNvSpPr/>
          <p:nvPr/>
        </p:nvSpPr>
        <p:spPr>
          <a:xfrm>
            <a:off x="380880" y="838080"/>
            <a:ext cx="6400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trike="noStrike">
                <a:solidFill>
                  <a:srgbClr val="ffffff"/>
                </a:solidFill>
                <a:latin typeface="Tahoma"/>
              </a:rPr>
              <a:t>4.3</a:t>
            </a:r>
            <a:r>
              <a:rPr lang="en-US" sz="2400" strike="noStrike">
                <a:solidFill>
                  <a:srgbClr val="ffffff"/>
                </a:solidFill>
                <a:latin typeface="Tahoma"/>
              </a:rPr>
              <a:t> – </a:t>
            </a:r>
            <a:r>
              <a:rPr b="1" lang="en-US" sz="2000" strike="noStrike">
                <a:solidFill>
                  <a:srgbClr val="ffffff"/>
                </a:solidFill>
                <a:latin typeface="Tahoma"/>
              </a:rPr>
              <a:t>Phụ thuộc hàm</a:t>
            </a:r>
            <a:endParaRPr/>
          </a:p>
        </p:txBody>
      </p:sp>
      <p:sp>
        <p:nvSpPr>
          <p:cNvPr id="67" name="CustomShape 7"/>
          <p:cNvSpPr/>
          <p:nvPr/>
        </p:nvSpPr>
        <p:spPr>
          <a:xfrm>
            <a:off x="533520" y="1523880"/>
            <a:ext cx="8000640" cy="364680"/>
          </a:xfrm>
          <a:prstGeom prst="rect">
            <a:avLst/>
          </a:prstGeom>
          <a:noFill/>
          <a:ln>
            <a:noFill/>
          </a:ln>
        </p:spPr>
        <p:style>
          <a:lnRef idx="0"/>
          <a:fillRef idx="0"/>
          <a:effectRef idx="0"/>
          <a:fontRef idx="minor"/>
        </p:style>
        <p:txBody>
          <a:bodyPr lIns="90000" rIns="90000" tIns="45000" bIns="45000"/>
          <a:p>
            <a:pPr>
              <a:lnSpc>
                <a:spcPct val="100000"/>
              </a:lnSpc>
            </a:pPr>
            <a:r>
              <a:rPr b="1" i="1" lang="en-US" strike="noStrike">
                <a:solidFill>
                  <a:srgbClr val="ffffff"/>
                </a:solidFill>
                <a:latin typeface="Tahoma"/>
              </a:rPr>
              <a:t>Ví dụ:  </a:t>
            </a:r>
            <a:endParaRPr/>
          </a:p>
        </p:txBody>
      </p:sp>
      <p:sp>
        <p:nvSpPr>
          <p:cNvPr id="68" name="CustomShape 8"/>
          <p:cNvSpPr/>
          <p:nvPr/>
        </p:nvSpPr>
        <p:spPr>
          <a:xfrm>
            <a:off x="609480" y="1981080"/>
            <a:ext cx="7924320" cy="364680"/>
          </a:xfrm>
          <a:prstGeom prst="rect">
            <a:avLst/>
          </a:prstGeom>
          <a:noFill/>
          <a:ln>
            <a:noFill/>
          </a:ln>
        </p:spPr>
        <p:style>
          <a:lnRef idx="0"/>
          <a:fillRef idx="0"/>
          <a:effectRef idx="0"/>
          <a:fontRef idx="minor"/>
        </p:style>
        <p:txBody>
          <a:bodyPr lIns="90000" rIns="90000" tIns="45000" bIns="45000"/>
          <a:p>
            <a:pPr>
              <a:lnSpc>
                <a:spcPct val="100000"/>
              </a:lnSpc>
            </a:pPr>
            <a:r>
              <a:rPr b="1" lang="en-US" strike="noStrike">
                <a:solidFill>
                  <a:srgbClr val="ffff00"/>
                </a:solidFill>
                <a:latin typeface="Tahoma"/>
              </a:rPr>
              <a:t>SINHVIEN</a:t>
            </a:r>
            <a:r>
              <a:rPr lang="en-US" strike="noStrike">
                <a:solidFill>
                  <a:srgbClr val="ffff00"/>
                </a:solidFill>
                <a:latin typeface="Tahoma"/>
              </a:rPr>
              <a:t>(Masv, Ho, Dem,Ten, Ngaysinh, Noisinh, Lop)</a:t>
            </a:r>
            <a:endParaRPr/>
          </a:p>
        </p:txBody>
      </p:sp>
      <p:sp>
        <p:nvSpPr>
          <p:cNvPr id="69" name="CustomShape 9"/>
          <p:cNvSpPr/>
          <p:nvPr/>
        </p:nvSpPr>
        <p:spPr>
          <a:xfrm>
            <a:off x="1371600" y="2438280"/>
            <a:ext cx="7314840" cy="364680"/>
          </a:xfrm>
          <a:prstGeom prst="rect">
            <a:avLst/>
          </a:prstGeom>
          <a:noFill/>
          <a:ln>
            <a:noFill/>
          </a:ln>
        </p:spPr>
        <p:style>
          <a:lnRef idx="0"/>
          <a:fillRef idx="0"/>
          <a:effectRef idx="0"/>
          <a:fontRef idx="minor"/>
        </p:style>
        <p:txBody>
          <a:bodyPr lIns="90000" rIns="90000" tIns="45000" bIns="45000"/>
          <a:p>
            <a:pPr>
              <a:lnSpc>
                <a:spcPct val="100000"/>
              </a:lnSpc>
            </a:pPr>
            <a:r>
              <a:rPr lang="en-US" strike="noStrike">
                <a:solidFill>
                  <a:srgbClr val="ffff00"/>
                </a:solidFill>
                <a:latin typeface="Tahoma"/>
              </a:rPr>
              <a:t>Phụ thuộc hàm: </a:t>
            </a:r>
            <a:r>
              <a:rPr b="1" lang="en-US" strike="noStrike">
                <a:solidFill>
                  <a:srgbClr val="ffff00"/>
                </a:solidFill>
                <a:latin typeface="Tahoma"/>
              </a:rPr>
              <a:t>Masv </a:t>
            </a:r>
            <a:r>
              <a:rPr b="1" lang="en-US" strike="noStrike">
                <a:solidFill>
                  <a:srgbClr val="ffff00"/>
                </a:solidFill>
                <a:latin typeface="Wingdings"/>
              </a:rPr>
              <a:t></a:t>
            </a:r>
            <a:r>
              <a:rPr b="1" lang="en-US" strike="noStrike">
                <a:solidFill>
                  <a:srgbClr val="ffff00"/>
                </a:solidFill>
                <a:latin typeface="Tahoma"/>
              </a:rPr>
              <a:t> Ho, Dem,Ten, Ngaysinh, Noisinh, Lop</a:t>
            </a:r>
            <a:endParaRPr/>
          </a:p>
        </p:txBody>
      </p:sp>
      <p:sp>
        <p:nvSpPr>
          <p:cNvPr id="70" name="CustomShape 10"/>
          <p:cNvSpPr/>
          <p:nvPr/>
        </p:nvSpPr>
        <p:spPr>
          <a:xfrm>
            <a:off x="685800" y="2895480"/>
            <a:ext cx="7924320" cy="364680"/>
          </a:xfrm>
          <a:prstGeom prst="rect">
            <a:avLst/>
          </a:prstGeom>
          <a:noFill/>
          <a:ln>
            <a:noFill/>
          </a:ln>
        </p:spPr>
        <p:style>
          <a:lnRef idx="0"/>
          <a:fillRef idx="0"/>
          <a:effectRef idx="0"/>
          <a:fontRef idx="minor"/>
        </p:style>
        <p:txBody>
          <a:bodyPr lIns="90000" rIns="90000" tIns="45000" bIns="45000"/>
          <a:p>
            <a:pPr>
              <a:lnSpc>
                <a:spcPct val="100000"/>
              </a:lnSpc>
            </a:pPr>
            <a:r>
              <a:rPr b="1" lang="en-US" strike="noStrike">
                <a:solidFill>
                  <a:srgbClr val="ffffff"/>
                </a:solidFill>
                <a:latin typeface="Tahoma"/>
              </a:rPr>
              <a:t>SINHVIEN_DIEM</a:t>
            </a:r>
            <a:r>
              <a:rPr lang="en-US" strike="noStrike">
                <a:solidFill>
                  <a:srgbClr val="ffffff"/>
                </a:solidFill>
                <a:latin typeface="Tahoma"/>
              </a:rPr>
              <a:t>(Masv,Mamon, Ngaythi, Diem)</a:t>
            </a:r>
            <a:endParaRPr/>
          </a:p>
        </p:txBody>
      </p:sp>
      <p:sp>
        <p:nvSpPr>
          <p:cNvPr id="71" name="CustomShape 11"/>
          <p:cNvSpPr/>
          <p:nvPr/>
        </p:nvSpPr>
        <p:spPr>
          <a:xfrm>
            <a:off x="1371600" y="3352680"/>
            <a:ext cx="6857640" cy="364680"/>
          </a:xfrm>
          <a:prstGeom prst="rect">
            <a:avLst/>
          </a:prstGeom>
          <a:noFill/>
          <a:ln>
            <a:noFill/>
          </a:ln>
        </p:spPr>
        <p:style>
          <a:lnRef idx="0"/>
          <a:fillRef idx="0"/>
          <a:effectRef idx="0"/>
          <a:fontRef idx="minor"/>
        </p:style>
        <p:txBody>
          <a:bodyPr lIns="90000" rIns="90000" tIns="45000" bIns="45000"/>
          <a:p>
            <a:pPr>
              <a:lnSpc>
                <a:spcPct val="100000"/>
              </a:lnSpc>
            </a:pPr>
            <a:r>
              <a:rPr lang="en-US" strike="noStrike">
                <a:solidFill>
                  <a:srgbClr val="ffffff"/>
                </a:solidFill>
                <a:latin typeface="Tahoma"/>
              </a:rPr>
              <a:t>Phụ thuộc hàm </a:t>
            </a:r>
            <a:r>
              <a:rPr b="1" lang="en-US" strike="noStrike">
                <a:solidFill>
                  <a:srgbClr val="ffffff"/>
                </a:solidFill>
                <a:latin typeface="Tahoma"/>
              </a:rPr>
              <a:t>Masv,Mamon </a:t>
            </a:r>
            <a:r>
              <a:rPr b="1" lang="en-US" strike="noStrike">
                <a:solidFill>
                  <a:srgbClr val="ffffff"/>
                </a:solidFill>
                <a:latin typeface="Wingdings"/>
              </a:rPr>
              <a:t></a:t>
            </a:r>
            <a:r>
              <a:rPr b="1" lang="en-US" strike="noStrike">
                <a:solidFill>
                  <a:srgbClr val="ffffff"/>
                </a:solidFill>
                <a:latin typeface="Tahoma"/>
              </a:rPr>
              <a:t> Diem</a:t>
            </a:r>
            <a:endParaRPr/>
          </a:p>
        </p:txBody>
      </p:sp>
      <p:sp>
        <p:nvSpPr>
          <p:cNvPr id="72" name="CustomShape 12"/>
          <p:cNvSpPr/>
          <p:nvPr/>
        </p:nvSpPr>
        <p:spPr>
          <a:xfrm>
            <a:off x="533520" y="3962520"/>
            <a:ext cx="8229240" cy="20419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trike="noStrike">
                <a:solidFill>
                  <a:srgbClr val="ffff00"/>
                </a:solidFill>
                <a:latin typeface="Tahoma"/>
              </a:rPr>
              <a:t>MUON</a:t>
            </a:r>
            <a:r>
              <a:rPr lang="en-US" sz="2000" strike="noStrike">
                <a:solidFill>
                  <a:srgbClr val="ffff00"/>
                </a:solidFill>
                <a:latin typeface="Tahoma"/>
              </a:rPr>
              <a:t>(Sothe, Masach, Tennguoimuon, Tensach, Ngaymuon, Ngaytra)</a:t>
            </a:r>
            <a:endParaRPr/>
          </a:p>
          <a:p>
            <a:pPr>
              <a:lnSpc>
                <a:spcPct val="100000"/>
              </a:lnSpc>
            </a:pPr>
            <a:r>
              <a:rPr lang="en-US" strike="noStrike">
                <a:solidFill>
                  <a:srgbClr val="ffff00"/>
                </a:solidFill>
                <a:latin typeface="Tahoma"/>
              </a:rPr>
              <a:t>Với các phụ thuộc hàm:</a:t>
            </a:r>
            <a:endParaRPr/>
          </a:p>
          <a:p>
            <a:pPr>
              <a:lnSpc>
                <a:spcPct val="100000"/>
              </a:lnSpc>
            </a:pPr>
            <a:r>
              <a:rPr lang="en-US" sz="2000" strike="noStrike">
                <a:solidFill>
                  <a:srgbClr val="ffff00"/>
                </a:solidFill>
                <a:latin typeface="Tahoma"/>
              </a:rPr>
              <a:t>   </a:t>
            </a:r>
            <a:r>
              <a:rPr b="1" lang="en-US" sz="2000" strike="noStrike">
                <a:solidFill>
                  <a:srgbClr val="ffff00"/>
                </a:solidFill>
                <a:latin typeface="Tahoma"/>
              </a:rPr>
              <a:t>Sothe </a:t>
            </a:r>
            <a:r>
              <a:rPr b="1" lang="en-US" sz="2000" strike="noStrike">
                <a:solidFill>
                  <a:srgbClr val="ffff00"/>
                </a:solidFill>
                <a:latin typeface="Symbol"/>
              </a:rPr>
              <a:t></a:t>
            </a:r>
            <a:r>
              <a:rPr b="1" lang="en-US" sz="2000" strike="noStrike">
                <a:solidFill>
                  <a:srgbClr val="ffff00"/>
                </a:solidFill>
                <a:latin typeface="Tahoma"/>
              </a:rPr>
              <a:t> Tennguoimuon</a:t>
            </a:r>
            <a:endParaRPr/>
          </a:p>
          <a:p>
            <a:pPr>
              <a:lnSpc>
                <a:spcPct val="100000"/>
              </a:lnSpc>
            </a:pPr>
            <a:r>
              <a:rPr lang="en-US" sz="2000" strike="noStrike">
                <a:solidFill>
                  <a:srgbClr val="ffff00"/>
                </a:solidFill>
                <a:latin typeface="Tahoma"/>
              </a:rPr>
              <a:t>   </a:t>
            </a:r>
            <a:r>
              <a:rPr b="1" lang="en-US" sz="2000" strike="noStrike">
                <a:solidFill>
                  <a:srgbClr val="ffff00"/>
                </a:solidFill>
                <a:latin typeface="Tahoma"/>
              </a:rPr>
              <a:t>Masach </a:t>
            </a:r>
            <a:r>
              <a:rPr b="1" lang="en-US" sz="2000" strike="noStrike">
                <a:solidFill>
                  <a:srgbClr val="ffff00"/>
                </a:solidFill>
                <a:latin typeface="Symbol"/>
              </a:rPr>
              <a:t></a:t>
            </a:r>
            <a:r>
              <a:rPr b="1" lang="en-US" sz="2000" strike="noStrike">
                <a:solidFill>
                  <a:srgbClr val="ffff00"/>
                </a:solidFill>
                <a:latin typeface="Tahoma"/>
              </a:rPr>
              <a:t> Tensach</a:t>
            </a:r>
            <a:endParaRPr/>
          </a:p>
          <a:p>
            <a:pPr>
              <a:lnSpc>
                <a:spcPct val="100000"/>
              </a:lnSpc>
            </a:pPr>
            <a:r>
              <a:rPr b="1" lang="en-US" sz="2000" strike="noStrike">
                <a:solidFill>
                  <a:srgbClr val="ffff00"/>
                </a:solidFill>
                <a:latin typeface="Tahoma"/>
              </a:rPr>
              <a:t>   </a:t>
            </a:r>
            <a:r>
              <a:rPr b="1" lang="en-US" sz="2000" strike="noStrike">
                <a:solidFill>
                  <a:srgbClr val="ffff00"/>
                </a:solidFill>
                <a:latin typeface="Tahoma"/>
              </a:rPr>
              <a:t>Sothe, Masach, Ngaymuon </a:t>
            </a:r>
            <a:r>
              <a:rPr b="1" lang="en-US" strike="noStrike">
                <a:solidFill>
                  <a:srgbClr val="ffff00"/>
                </a:solidFill>
                <a:latin typeface="Symbol"/>
              </a:rPr>
              <a:t></a:t>
            </a:r>
            <a:r>
              <a:rPr b="1" lang="en-US" strike="noStrike">
                <a:solidFill>
                  <a:srgbClr val="ffff00"/>
                </a:solidFill>
                <a:latin typeface="Tahoma"/>
              </a:rPr>
              <a:t> Ngaytra</a:t>
            </a:r>
            <a:endParaRPr/>
          </a:p>
        </p:txBody>
      </p:sp>
    </p:spTree>
  </p:cSld>
  <p:timing>
    <p:tnLst>
      <p:par>
        <p:cTn id="18" dur="indefinite" restart="never" nodeType="tmRoot">
          <p:childTnLst>
            <p:seq>
              <p:cTn id="19" dur="indefinite" nodeType="mainSeq">
                <p:childTnLst>
                  <p:par>
                    <p:cTn id="20" fill="hold">
                      <p:stCondLst>
                        <p:cond delay="indefinite"/>
                      </p:stCondLst>
                      <p:childTnLst>
                        <p:par>
                          <p:cTn id="21" fill="hold">
                            <p:stCondLst>
                              <p:cond delay="0"/>
                            </p:stCondLst>
                            <p:childTnLst>
                              <p:par>
                                <p:cTn id="22" nodeType="clickEffect" fill="hold" presetClass="entr" presetID="4" presetSubtype="16">
                                  <p:stCondLst>
                                    <p:cond delay="0"/>
                                  </p:stCondLst>
                                  <p:childTnLst>
                                    <p:set>
                                      <p:cBhvr>
                                        <p:cTn id="23" dur="1" fill="hold">
                                          <p:stCondLst>
                                            <p:cond delay="0"/>
                                          </p:stCondLst>
                                        </p:cTn>
                                        <p:tgtEl>
                                          <p:spTgt spid="68"/>
                                        </p:tgtEl>
                                        <p:attrNameLst>
                                          <p:attrName>style.visibility</p:attrName>
                                        </p:attrNameLst>
                                      </p:cBhvr>
                                      <p:to>
                                        <p:strVal val="visible"/>
                                      </p:to>
                                    </p:set>
                                    <p:animEffect filter="box(in)" transition="out">
                                      <p:cBhvr additive="repl">
                                        <p:cTn id="24" dur="500"/>
                                        <p:tgtEl>
                                          <p:spTgt spid="68"/>
                                        </p:tgtEl>
                                      </p:cBhvr>
                                    </p:animEffec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4" presetSubtype="16">
                                  <p:stCondLst>
                                    <p:cond delay="0"/>
                                  </p:stCondLst>
                                  <p:childTnLst>
                                    <p:set>
                                      <p:cBhvr>
                                        <p:cTn id="28" dur="1" fill="hold">
                                          <p:stCondLst>
                                            <p:cond delay="0"/>
                                          </p:stCondLst>
                                        </p:cTn>
                                        <p:tgtEl>
                                          <p:spTgt spid="69"/>
                                        </p:tgtEl>
                                        <p:attrNameLst>
                                          <p:attrName>style.visibility</p:attrName>
                                        </p:attrNameLst>
                                      </p:cBhvr>
                                      <p:to>
                                        <p:strVal val="visible"/>
                                      </p:to>
                                    </p:set>
                                    <p:animEffect filter="box(in)" transition="out">
                                      <p:cBhvr additive="repl">
                                        <p:cTn id="29" dur="500"/>
                                        <p:tgtEl>
                                          <p:spTgt spid="69"/>
                                        </p:tgtEl>
                                      </p:cBhvr>
                                    </p:animEffect>
                                  </p:childTnLst>
                                </p:cTn>
                              </p:par>
                            </p:childTnLst>
                          </p:cTn>
                        </p:par>
                      </p:childTnLst>
                    </p:cTn>
                  </p:par>
                  <p:par>
                    <p:cTn id="30" fill="hold">
                      <p:stCondLst>
                        <p:cond delay="indefinite"/>
                      </p:stCondLst>
                      <p:childTnLst>
                        <p:par>
                          <p:cTn id="31" fill="hold">
                            <p:stCondLst>
                              <p:cond delay="0"/>
                            </p:stCondLst>
                            <p:childTnLst>
                              <p:par>
                                <p:cTn id="32" nodeType="clickEffect" fill="hold" presetClass="entr" presetID="4" presetSubtype="16">
                                  <p:stCondLst>
                                    <p:cond delay="0"/>
                                  </p:stCondLst>
                                  <p:childTnLst>
                                    <p:set>
                                      <p:cBhvr>
                                        <p:cTn id="33" dur="1" fill="hold">
                                          <p:stCondLst>
                                            <p:cond delay="0"/>
                                          </p:stCondLst>
                                        </p:cTn>
                                        <p:tgtEl>
                                          <p:spTgt spid="70"/>
                                        </p:tgtEl>
                                        <p:attrNameLst>
                                          <p:attrName>style.visibility</p:attrName>
                                        </p:attrNameLst>
                                      </p:cBhvr>
                                      <p:to>
                                        <p:strVal val="visible"/>
                                      </p:to>
                                    </p:set>
                                    <p:animEffect filter="box(in)" transition="out">
                                      <p:cBhvr additive="repl">
                                        <p:cTn id="34" dur="500"/>
                                        <p:tgtEl>
                                          <p:spTgt spid="70"/>
                                        </p:tgtEl>
                                      </p:cBhvr>
                                    </p:animEffec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4" presetSubtype="16">
                                  <p:stCondLst>
                                    <p:cond delay="0"/>
                                  </p:stCondLst>
                                  <p:childTnLst>
                                    <p:set>
                                      <p:cBhvr>
                                        <p:cTn id="38" dur="1" fill="hold">
                                          <p:stCondLst>
                                            <p:cond delay="0"/>
                                          </p:stCondLst>
                                        </p:cTn>
                                        <p:tgtEl>
                                          <p:spTgt spid="71"/>
                                        </p:tgtEl>
                                        <p:attrNameLst>
                                          <p:attrName>style.visibility</p:attrName>
                                        </p:attrNameLst>
                                      </p:cBhvr>
                                      <p:to>
                                        <p:strVal val="visible"/>
                                      </p:to>
                                    </p:set>
                                    <p:animEffect filter="box(in)" transition="out">
                                      <p:cBhvr additive="repl">
                                        <p:cTn id="39" dur="500"/>
                                        <p:tgtEl>
                                          <p:spTgt spid="71"/>
                                        </p:tgtEl>
                                      </p:cBhvr>
                                    </p:animEffect>
                                  </p:childTnLst>
                                </p:cTn>
                              </p:par>
                            </p:childTnLst>
                          </p:cTn>
                        </p:par>
                      </p:childTnLst>
                    </p:cTn>
                  </p:par>
                  <p:par>
                    <p:cTn id="40" fill="hold">
                      <p:stCondLst>
                        <p:cond delay="indefinite"/>
                      </p:stCondLst>
                      <p:childTnLst>
                        <p:par>
                          <p:cTn id="41" fill="hold">
                            <p:stCondLst>
                              <p:cond delay="0"/>
                            </p:stCondLst>
                            <p:childTnLst>
                              <p:par>
                                <p:cTn id="42" nodeType="clickEffect" fill="hold" presetClass="entr" presetID="4" presetSubtype="16">
                                  <p:stCondLst>
                                    <p:cond delay="0"/>
                                  </p:stCondLst>
                                  <p:childTnLst>
                                    <p:set>
                                      <p:cBhvr>
                                        <p:cTn id="43" dur="1" fill="hold">
                                          <p:stCondLst>
                                            <p:cond delay="0"/>
                                          </p:stCondLst>
                                        </p:cTn>
                                        <p:tgtEl>
                                          <p:spTgt spid="72"/>
                                        </p:tgtEl>
                                        <p:attrNameLst>
                                          <p:attrName>style.visibility</p:attrName>
                                        </p:attrNameLst>
                                      </p:cBhvr>
                                      <p:to>
                                        <p:strVal val="visible"/>
                                      </p:to>
                                    </p:set>
                                    <p:animEffect filter="box(in)" transition="out">
                                      <p:cBhvr additive="repl">
                                        <p:cTn id="44" dur="500"/>
                                        <p:tgtEl>
                                          <p:spTgt spid="7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03" name="Picture 3" descr=""/>
          <p:cNvPicPr/>
          <p:nvPr/>
        </p:nvPicPr>
        <p:blipFill>
          <a:blip r:embed="rId1"/>
          <a:stretch/>
        </p:blipFill>
        <p:spPr>
          <a:xfrm>
            <a:off x="0" y="628560"/>
            <a:ext cx="9107640" cy="56880"/>
          </a:xfrm>
          <a:prstGeom prst="rect">
            <a:avLst/>
          </a:prstGeom>
          <a:ln>
            <a:noFill/>
          </a:ln>
        </p:spPr>
      </p:pic>
      <p:sp>
        <p:nvSpPr>
          <p:cNvPr id="304"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305"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306"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12:11:21 AM</a:t>
            </a:r>
            <a:endParaRPr/>
          </a:p>
        </p:txBody>
      </p:sp>
      <p:sp>
        <p:nvSpPr>
          <p:cNvPr id="307"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308"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C03703F6-0857-427C-8D95-00590C961C21}" type="slidenum">
              <a:rPr lang="en-US" sz="1200" strike="noStrike">
                <a:solidFill>
                  <a:srgbClr val="d1eaed"/>
                </a:solidFill>
                <a:latin typeface="Tahoma"/>
              </a:rPr>
              <a:t>&lt;number&gt;</a:t>
            </a:fld>
            <a:endParaRPr/>
          </a:p>
        </p:txBody>
      </p:sp>
      <p:sp>
        <p:nvSpPr>
          <p:cNvPr id="309" name="CustomShape 6"/>
          <p:cNvSpPr/>
          <p:nvPr/>
        </p:nvSpPr>
        <p:spPr>
          <a:xfrm>
            <a:off x="304920" y="2819520"/>
            <a:ext cx="8229240" cy="1752120"/>
          </a:xfrm>
          <a:prstGeom prst="rect">
            <a:avLst/>
          </a:prstGeom>
          <a:noFill/>
          <a:ln w="9360">
            <a:noFill/>
          </a:ln>
        </p:spPr>
        <p:style>
          <a:lnRef idx="0"/>
          <a:fillRef idx="0"/>
          <a:effectRef idx="0"/>
          <a:fontRef idx="minor"/>
        </p:style>
        <p:txBody>
          <a:bodyPr lIns="0" rIns="18360"/>
          <a:p>
            <a:pPr>
              <a:lnSpc>
                <a:spcPct val="100000"/>
              </a:lnSpc>
            </a:pPr>
            <a:r>
              <a:rPr lang="en-US" strike="noStrike">
                <a:solidFill>
                  <a:srgbClr val="ffffff"/>
                </a:solidFill>
                <a:latin typeface="Tahoma"/>
                <a:ea typeface="Tahoma"/>
              </a:rPr>
              <a:t>           </a:t>
            </a:r>
            <a:endParaRPr/>
          </a:p>
          <a:p>
            <a:pPr>
              <a:lnSpc>
                <a:spcPct val="100000"/>
              </a:lnSpc>
            </a:pPr>
            <a:endParaRPr/>
          </a:p>
        </p:txBody>
      </p:sp>
      <p:sp>
        <p:nvSpPr>
          <p:cNvPr id="310" name="CustomShape 7"/>
          <p:cNvSpPr/>
          <p:nvPr/>
        </p:nvSpPr>
        <p:spPr>
          <a:xfrm>
            <a:off x="304920" y="1905120"/>
            <a:ext cx="6857640" cy="609120"/>
          </a:xfrm>
          <a:prstGeom prst="rect">
            <a:avLst/>
          </a:prstGeom>
          <a:noFill/>
          <a:ln w="9360">
            <a:noFill/>
          </a:ln>
        </p:spPr>
        <p:style>
          <a:lnRef idx="0"/>
          <a:fillRef idx="0"/>
          <a:effectRef idx="0"/>
          <a:fontRef idx="minor"/>
        </p:style>
        <p:txBody>
          <a:bodyPr lIns="0" rIns="18360"/>
          <a:p>
            <a:pPr>
              <a:lnSpc>
                <a:spcPct val="100000"/>
              </a:lnSpc>
            </a:pPr>
            <a:r>
              <a:rPr i="1" lang="en-US" sz="2800" strike="noStrike">
                <a:solidFill>
                  <a:srgbClr val="ffffff"/>
                </a:solidFill>
                <a:latin typeface="Times New Roman"/>
              </a:rPr>
              <a:t> </a:t>
            </a:r>
            <a:r>
              <a:rPr lang="en-US" sz="2000" strike="noStrike">
                <a:solidFill>
                  <a:srgbClr val="ffffff"/>
                </a:solidFill>
                <a:latin typeface="Times New Roman"/>
              </a:rPr>
              <a:t>2.</a:t>
            </a:r>
            <a:r>
              <a:rPr lang="en-US" strike="noStrike">
                <a:solidFill>
                  <a:srgbClr val="ffffff"/>
                </a:solidFill>
                <a:latin typeface="Constantia"/>
              </a:rPr>
              <a:t>  </a:t>
            </a:r>
            <a:r>
              <a:rPr lang="en-US" sz="2800" strike="noStrike">
                <a:solidFill>
                  <a:srgbClr val="ffffff"/>
                </a:solidFill>
                <a:latin typeface="Colonna MT"/>
              </a:rPr>
              <a:t>G</a:t>
            </a:r>
            <a:r>
              <a:rPr lang="en-US" strike="noStrike">
                <a:solidFill>
                  <a:srgbClr val="ffffff"/>
                </a:solidFill>
                <a:latin typeface="Constantia"/>
              </a:rPr>
              <a:t>= {A </a:t>
            </a:r>
            <a:r>
              <a:rPr lang="en-US" strike="noStrike">
                <a:solidFill>
                  <a:srgbClr val="ffffff"/>
                </a:solidFill>
                <a:latin typeface="Symbol"/>
              </a:rPr>
              <a:t></a:t>
            </a:r>
            <a:r>
              <a:rPr lang="en-US" strike="noStrike">
                <a:solidFill>
                  <a:srgbClr val="ffffff"/>
                </a:solidFill>
                <a:latin typeface="Constantia"/>
              </a:rPr>
              <a:t>B, A</a:t>
            </a:r>
            <a:r>
              <a:rPr lang="en-US" strike="noStrike">
                <a:solidFill>
                  <a:srgbClr val="ffffff"/>
                </a:solidFill>
                <a:latin typeface="Symbol"/>
              </a:rPr>
              <a:t></a:t>
            </a:r>
            <a:r>
              <a:rPr lang="en-US" strike="noStrike">
                <a:solidFill>
                  <a:srgbClr val="ffffff"/>
                </a:solidFill>
                <a:latin typeface="Constantia"/>
              </a:rPr>
              <a:t>C, </a:t>
            </a:r>
            <a:r>
              <a:rPr lang="en-US" strike="noStrike">
                <a:solidFill>
                  <a:srgbClr val="ffffff"/>
                </a:solidFill>
                <a:latin typeface="Tahoma"/>
              </a:rPr>
              <a:t>B </a:t>
            </a:r>
            <a:r>
              <a:rPr lang="en-US" strike="noStrike">
                <a:solidFill>
                  <a:srgbClr val="ffffff"/>
                </a:solidFill>
                <a:latin typeface="Symbol"/>
              </a:rPr>
              <a:t></a:t>
            </a:r>
            <a:r>
              <a:rPr lang="en-US" strike="noStrike">
                <a:solidFill>
                  <a:srgbClr val="ffffff"/>
                </a:solidFill>
                <a:latin typeface="Tahoma"/>
              </a:rPr>
              <a:t> A,</a:t>
            </a:r>
            <a:r>
              <a:rPr lang="en-US" strike="noStrike">
                <a:solidFill>
                  <a:srgbClr val="ffffff"/>
                </a:solidFill>
                <a:latin typeface="Constantia"/>
              </a:rPr>
              <a:t>B </a:t>
            </a:r>
            <a:r>
              <a:rPr lang="en-US" strike="noStrike">
                <a:solidFill>
                  <a:srgbClr val="ffffff"/>
                </a:solidFill>
                <a:latin typeface="Symbol"/>
              </a:rPr>
              <a:t></a:t>
            </a:r>
            <a:r>
              <a:rPr lang="en-US" strike="noStrike">
                <a:solidFill>
                  <a:srgbClr val="ffffff"/>
                </a:solidFill>
                <a:latin typeface="Constantia"/>
              </a:rPr>
              <a:t> C, C</a:t>
            </a:r>
            <a:r>
              <a:rPr lang="en-US" strike="noStrike">
                <a:solidFill>
                  <a:srgbClr val="ffffff"/>
                </a:solidFill>
                <a:latin typeface="Symbol"/>
              </a:rPr>
              <a:t></a:t>
            </a:r>
            <a:r>
              <a:rPr lang="en-US" strike="noStrike">
                <a:solidFill>
                  <a:srgbClr val="ffffff"/>
                </a:solidFill>
                <a:latin typeface="Constantia"/>
              </a:rPr>
              <a:t>A,</a:t>
            </a:r>
            <a:r>
              <a:rPr lang="en-US" strike="noStrike">
                <a:solidFill>
                  <a:srgbClr val="ffffff"/>
                </a:solidFill>
                <a:latin typeface="Tahoma"/>
              </a:rPr>
              <a:t> C</a:t>
            </a:r>
            <a:r>
              <a:rPr lang="en-US" strike="noStrike">
                <a:solidFill>
                  <a:srgbClr val="ffffff"/>
                </a:solidFill>
                <a:latin typeface="Symbol"/>
              </a:rPr>
              <a:t></a:t>
            </a:r>
            <a:r>
              <a:rPr lang="en-US" strike="noStrike">
                <a:solidFill>
                  <a:srgbClr val="ffffff"/>
                </a:solidFill>
                <a:latin typeface="Tahoma"/>
              </a:rPr>
              <a:t>B</a:t>
            </a:r>
            <a:r>
              <a:rPr lang="en-US" strike="noStrike">
                <a:solidFill>
                  <a:srgbClr val="ffffff"/>
                </a:solidFill>
                <a:latin typeface="Constantia"/>
              </a:rPr>
              <a:t> ,</a:t>
            </a:r>
            <a:r>
              <a:rPr lang="en-US" strike="noStrike">
                <a:solidFill>
                  <a:srgbClr val="ffffff"/>
                </a:solidFill>
                <a:latin typeface="Tahoma"/>
              </a:rPr>
              <a:t> AC </a:t>
            </a:r>
            <a:r>
              <a:rPr lang="en-US" strike="noStrike">
                <a:solidFill>
                  <a:srgbClr val="ffffff"/>
                </a:solidFill>
                <a:latin typeface="Symbol"/>
              </a:rPr>
              <a:t></a:t>
            </a:r>
            <a:r>
              <a:rPr lang="en-US" strike="noStrike">
                <a:solidFill>
                  <a:srgbClr val="ffffff"/>
                </a:solidFill>
                <a:latin typeface="Tahoma"/>
              </a:rPr>
              <a:t>D</a:t>
            </a:r>
            <a:r>
              <a:rPr lang="en-US" strike="noStrike">
                <a:solidFill>
                  <a:srgbClr val="ffffff"/>
                </a:solidFill>
                <a:latin typeface="Constantia"/>
              </a:rPr>
              <a:t>}</a:t>
            </a:r>
            <a:endParaRPr/>
          </a:p>
          <a:p>
            <a:pPr>
              <a:lnSpc>
                <a:spcPct val="100000"/>
              </a:lnSpc>
            </a:pPr>
            <a:r>
              <a:rPr lang="en-US" sz="2400" strike="noStrike">
                <a:solidFill>
                  <a:srgbClr val="ffffff"/>
                </a:solidFill>
                <a:latin typeface="Colonna MT"/>
              </a:rPr>
              <a:t>             </a:t>
            </a:r>
            <a:endParaRPr/>
          </a:p>
        </p:txBody>
      </p:sp>
      <p:sp>
        <p:nvSpPr>
          <p:cNvPr id="311" name="CustomShape 8"/>
          <p:cNvSpPr/>
          <p:nvPr/>
        </p:nvSpPr>
        <p:spPr>
          <a:xfrm>
            <a:off x="304920" y="2819520"/>
            <a:ext cx="6857640" cy="609120"/>
          </a:xfrm>
          <a:prstGeom prst="rect">
            <a:avLst/>
          </a:prstGeom>
          <a:noFill/>
          <a:ln w="9360">
            <a:noFill/>
          </a:ln>
        </p:spPr>
        <p:style>
          <a:lnRef idx="0"/>
          <a:fillRef idx="0"/>
          <a:effectRef idx="0"/>
          <a:fontRef idx="minor"/>
        </p:style>
        <p:txBody>
          <a:bodyPr lIns="0" rIns="18360"/>
          <a:p>
            <a:pPr>
              <a:lnSpc>
                <a:spcPct val="100000"/>
              </a:lnSpc>
            </a:pPr>
            <a:r>
              <a:rPr i="1" lang="en-US" sz="2800" strike="noStrike">
                <a:solidFill>
                  <a:srgbClr val="ffffff"/>
                </a:solidFill>
                <a:latin typeface="Times New Roman"/>
              </a:rPr>
              <a:t> </a:t>
            </a:r>
            <a:r>
              <a:rPr i="1" lang="en-US" sz="2000" strike="noStrike">
                <a:solidFill>
                  <a:srgbClr val="ffffff"/>
                </a:solidFill>
                <a:latin typeface="Times New Roman"/>
              </a:rPr>
              <a:t>3</a:t>
            </a:r>
            <a:r>
              <a:rPr lang="en-US" sz="2000" strike="noStrike">
                <a:solidFill>
                  <a:srgbClr val="ffffff"/>
                </a:solidFill>
                <a:latin typeface="Times New Roman"/>
              </a:rPr>
              <a:t>.</a:t>
            </a:r>
            <a:r>
              <a:rPr lang="en-US" strike="noStrike">
                <a:solidFill>
                  <a:srgbClr val="ffffff"/>
                </a:solidFill>
                <a:latin typeface="Constantia"/>
              </a:rPr>
              <a:t>  </a:t>
            </a:r>
            <a:r>
              <a:rPr lang="en-US" sz="2800" strike="noStrike">
                <a:solidFill>
                  <a:srgbClr val="ffffff"/>
                </a:solidFill>
                <a:latin typeface="Colonna MT"/>
              </a:rPr>
              <a:t>G1</a:t>
            </a:r>
            <a:r>
              <a:rPr lang="en-US" strike="noStrike">
                <a:solidFill>
                  <a:srgbClr val="ffffff"/>
                </a:solidFill>
                <a:latin typeface="Constantia"/>
              </a:rPr>
              <a:t>= {A </a:t>
            </a:r>
            <a:r>
              <a:rPr lang="en-US" strike="noStrike">
                <a:solidFill>
                  <a:srgbClr val="ffffff"/>
                </a:solidFill>
                <a:latin typeface="Symbol"/>
              </a:rPr>
              <a:t></a:t>
            </a:r>
            <a:r>
              <a:rPr lang="en-US" strike="noStrike">
                <a:solidFill>
                  <a:srgbClr val="ffffff"/>
                </a:solidFill>
                <a:latin typeface="Constantia"/>
              </a:rPr>
              <a:t>B, A</a:t>
            </a:r>
            <a:r>
              <a:rPr lang="en-US" strike="noStrike">
                <a:solidFill>
                  <a:srgbClr val="ffffff"/>
                </a:solidFill>
                <a:latin typeface="Symbol"/>
              </a:rPr>
              <a:t></a:t>
            </a:r>
            <a:r>
              <a:rPr lang="en-US" strike="noStrike">
                <a:solidFill>
                  <a:srgbClr val="ffffff"/>
                </a:solidFill>
                <a:latin typeface="Constantia"/>
              </a:rPr>
              <a:t>C, </a:t>
            </a:r>
            <a:r>
              <a:rPr lang="en-US" strike="noStrike">
                <a:solidFill>
                  <a:srgbClr val="ffffff"/>
                </a:solidFill>
                <a:latin typeface="Tahoma"/>
              </a:rPr>
              <a:t>B </a:t>
            </a:r>
            <a:r>
              <a:rPr lang="en-US" strike="noStrike">
                <a:solidFill>
                  <a:srgbClr val="ffffff"/>
                </a:solidFill>
                <a:latin typeface="Symbol"/>
              </a:rPr>
              <a:t></a:t>
            </a:r>
            <a:r>
              <a:rPr lang="en-US" strike="noStrike">
                <a:solidFill>
                  <a:srgbClr val="ffffff"/>
                </a:solidFill>
                <a:latin typeface="Tahoma"/>
              </a:rPr>
              <a:t> A, </a:t>
            </a:r>
            <a:r>
              <a:rPr lang="en-US" strike="noStrike">
                <a:solidFill>
                  <a:srgbClr val="ffffff"/>
                </a:solidFill>
                <a:latin typeface="Constantia"/>
              </a:rPr>
              <a:t>B </a:t>
            </a:r>
            <a:r>
              <a:rPr lang="en-US" strike="noStrike">
                <a:solidFill>
                  <a:srgbClr val="ffffff"/>
                </a:solidFill>
                <a:latin typeface="Symbol"/>
              </a:rPr>
              <a:t></a:t>
            </a:r>
            <a:r>
              <a:rPr lang="en-US" strike="noStrike">
                <a:solidFill>
                  <a:srgbClr val="ffffff"/>
                </a:solidFill>
                <a:latin typeface="Constantia"/>
              </a:rPr>
              <a:t> C, C</a:t>
            </a:r>
            <a:r>
              <a:rPr lang="en-US" strike="noStrike">
                <a:solidFill>
                  <a:srgbClr val="ffffff"/>
                </a:solidFill>
                <a:latin typeface="Symbol"/>
              </a:rPr>
              <a:t></a:t>
            </a:r>
            <a:r>
              <a:rPr lang="en-US" strike="noStrike">
                <a:solidFill>
                  <a:srgbClr val="ffffff"/>
                </a:solidFill>
                <a:latin typeface="Constantia"/>
              </a:rPr>
              <a:t>A,</a:t>
            </a:r>
            <a:r>
              <a:rPr lang="en-US" strike="noStrike">
                <a:solidFill>
                  <a:srgbClr val="ffffff"/>
                </a:solidFill>
                <a:latin typeface="Tahoma"/>
              </a:rPr>
              <a:t> C</a:t>
            </a:r>
            <a:r>
              <a:rPr lang="en-US" strike="noStrike">
                <a:solidFill>
                  <a:srgbClr val="ffffff"/>
                </a:solidFill>
                <a:latin typeface="Symbol"/>
              </a:rPr>
              <a:t></a:t>
            </a:r>
            <a:r>
              <a:rPr lang="en-US" strike="noStrike">
                <a:solidFill>
                  <a:srgbClr val="ffffff"/>
                </a:solidFill>
                <a:latin typeface="Tahoma"/>
              </a:rPr>
              <a:t>B</a:t>
            </a:r>
            <a:r>
              <a:rPr lang="en-US" strike="noStrike">
                <a:solidFill>
                  <a:srgbClr val="ffffff"/>
                </a:solidFill>
                <a:latin typeface="Constantia"/>
              </a:rPr>
              <a:t> ,</a:t>
            </a:r>
            <a:r>
              <a:rPr lang="en-US" strike="noStrike">
                <a:solidFill>
                  <a:srgbClr val="ffffff"/>
                </a:solidFill>
                <a:latin typeface="Tahoma"/>
              </a:rPr>
              <a:t> A </a:t>
            </a:r>
            <a:r>
              <a:rPr lang="en-US" strike="noStrike">
                <a:solidFill>
                  <a:srgbClr val="ffffff"/>
                </a:solidFill>
                <a:latin typeface="Symbol"/>
              </a:rPr>
              <a:t></a:t>
            </a:r>
            <a:r>
              <a:rPr lang="en-US" strike="noStrike">
                <a:solidFill>
                  <a:srgbClr val="ffffff"/>
                </a:solidFill>
                <a:latin typeface="Tahoma"/>
              </a:rPr>
              <a:t>D</a:t>
            </a:r>
            <a:r>
              <a:rPr lang="en-US" strike="noStrike">
                <a:solidFill>
                  <a:srgbClr val="ffffff"/>
                </a:solidFill>
                <a:latin typeface="Constantia"/>
              </a:rPr>
              <a:t>}</a:t>
            </a:r>
            <a:endParaRPr/>
          </a:p>
          <a:p>
            <a:pPr>
              <a:lnSpc>
                <a:spcPct val="100000"/>
              </a:lnSpc>
            </a:pPr>
            <a:r>
              <a:rPr lang="en-US" sz="2400" strike="noStrike">
                <a:solidFill>
                  <a:srgbClr val="ffffff"/>
                </a:solidFill>
                <a:latin typeface="Colonna MT"/>
              </a:rPr>
              <a:t>             </a:t>
            </a:r>
            <a:endParaRPr/>
          </a:p>
        </p:txBody>
      </p:sp>
      <p:sp>
        <p:nvSpPr>
          <p:cNvPr id="312" name="CustomShape 9"/>
          <p:cNvSpPr/>
          <p:nvPr/>
        </p:nvSpPr>
        <p:spPr>
          <a:xfrm>
            <a:off x="304920" y="3581280"/>
            <a:ext cx="6019560" cy="1523520"/>
          </a:xfrm>
          <a:prstGeom prst="rect">
            <a:avLst/>
          </a:prstGeom>
          <a:noFill/>
          <a:ln w="9360">
            <a:noFill/>
          </a:ln>
        </p:spPr>
        <p:style>
          <a:lnRef idx="0"/>
          <a:fillRef idx="0"/>
          <a:effectRef idx="0"/>
          <a:fontRef idx="minor"/>
        </p:style>
        <p:txBody>
          <a:bodyPr lIns="0" rIns="18360"/>
          <a:p>
            <a:pPr>
              <a:lnSpc>
                <a:spcPct val="100000"/>
              </a:lnSpc>
            </a:pPr>
            <a:r>
              <a:rPr i="1" lang="en-US" sz="2800" strike="noStrike">
                <a:solidFill>
                  <a:srgbClr val="ffffff"/>
                </a:solidFill>
                <a:latin typeface="Times New Roman"/>
              </a:rPr>
              <a:t> </a:t>
            </a:r>
            <a:r>
              <a:rPr i="1" lang="en-US" sz="2000" strike="noStrike">
                <a:solidFill>
                  <a:srgbClr val="ffffff"/>
                </a:solidFill>
                <a:latin typeface="Times New Roman"/>
              </a:rPr>
              <a:t>4.c</a:t>
            </a:r>
            <a:r>
              <a:rPr lang="en-US" sz="2000" strike="noStrike">
                <a:solidFill>
                  <a:srgbClr val="ffffff"/>
                </a:solidFill>
                <a:latin typeface="Times New Roman"/>
              </a:rPr>
              <a:t>.</a:t>
            </a:r>
            <a:r>
              <a:rPr lang="en-US" strike="noStrike">
                <a:solidFill>
                  <a:srgbClr val="ffffff"/>
                </a:solidFill>
                <a:latin typeface="Constantia"/>
              </a:rPr>
              <a:t> Loại {A</a:t>
            </a:r>
            <a:r>
              <a:rPr lang="en-US" strike="noStrike">
                <a:solidFill>
                  <a:srgbClr val="ffffff"/>
                </a:solidFill>
                <a:latin typeface="Symbol"/>
              </a:rPr>
              <a:t></a:t>
            </a:r>
            <a:r>
              <a:rPr lang="en-US" strike="noStrike">
                <a:solidFill>
                  <a:srgbClr val="ffffff"/>
                </a:solidFill>
                <a:latin typeface="Tahoma"/>
              </a:rPr>
              <a:t>B}, {B</a:t>
            </a:r>
            <a:r>
              <a:rPr lang="en-US" strike="noStrike">
                <a:solidFill>
                  <a:srgbClr val="ffffff"/>
                </a:solidFill>
                <a:latin typeface="Symbol"/>
              </a:rPr>
              <a:t></a:t>
            </a:r>
            <a:r>
              <a:rPr lang="en-US" strike="noStrike">
                <a:solidFill>
                  <a:srgbClr val="ffffff"/>
                </a:solidFill>
                <a:latin typeface="Tahoma"/>
              </a:rPr>
              <a:t>A}</a:t>
            </a:r>
            <a:endParaRPr/>
          </a:p>
          <a:p>
            <a:pPr>
              <a:lnSpc>
                <a:spcPct val="100000"/>
              </a:lnSpc>
            </a:pPr>
            <a:r>
              <a:rPr lang="en-US" strike="noStrike">
                <a:solidFill>
                  <a:srgbClr val="ffffff"/>
                </a:solidFill>
                <a:latin typeface="Tahoma"/>
              </a:rPr>
              <a:t>    </a:t>
            </a:r>
            <a:r>
              <a:rPr lang="en-US" sz="2800" strike="noStrike">
                <a:solidFill>
                  <a:srgbClr val="ffffff"/>
                </a:solidFill>
                <a:latin typeface="Colonna MT"/>
              </a:rPr>
              <a:t>G</a:t>
            </a:r>
            <a:r>
              <a:rPr lang="en-US" sz="2800" strike="noStrike" baseline="-25000">
                <a:solidFill>
                  <a:srgbClr val="ffffff"/>
                </a:solidFill>
                <a:latin typeface="Colonna MT"/>
              </a:rPr>
              <a:t>1c</a:t>
            </a:r>
            <a:r>
              <a:rPr lang="en-US" strike="noStrike">
                <a:solidFill>
                  <a:srgbClr val="ffffff"/>
                </a:solidFill>
                <a:latin typeface="Tahoma"/>
              </a:rPr>
              <a:t>= { A </a:t>
            </a:r>
            <a:r>
              <a:rPr lang="en-US" strike="noStrike">
                <a:solidFill>
                  <a:srgbClr val="ffffff"/>
                </a:solidFill>
                <a:latin typeface="Symbol"/>
              </a:rPr>
              <a:t></a:t>
            </a:r>
            <a:r>
              <a:rPr lang="en-US" strike="noStrike">
                <a:solidFill>
                  <a:srgbClr val="ffffff"/>
                </a:solidFill>
                <a:latin typeface="Tahoma"/>
              </a:rPr>
              <a:t> C, B </a:t>
            </a:r>
            <a:r>
              <a:rPr lang="en-US" strike="noStrike">
                <a:solidFill>
                  <a:srgbClr val="ffffff"/>
                </a:solidFill>
                <a:latin typeface="Symbol"/>
              </a:rPr>
              <a:t></a:t>
            </a:r>
            <a:r>
              <a:rPr lang="en-US" strike="noStrike">
                <a:solidFill>
                  <a:srgbClr val="ffffff"/>
                </a:solidFill>
                <a:latin typeface="Tahoma"/>
              </a:rPr>
              <a:t> C, C</a:t>
            </a:r>
            <a:r>
              <a:rPr lang="en-US" strike="noStrike">
                <a:solidFill>
                  <a:srgbClr val="ffffff"/>
                </a:solidFill>
                <a:latin typeface="Symbol"/>
              </a:rPr>
              <a:t></a:t>
            </a:r>
            <a:r>
              <a:rPr lang="en-US" strike="noStrike">
                <a:solidFill>
                  <a:srgbClr val="ffffff"/>
                </a:solidFill>
                <a:latin typeface="Tahoma"/>
              </a:rPr>
              <a:t>A , C</a:t>
            </a:r>
            <a:r>
              <a:rPr lang="en-US" strike="noStrike">
                <a:solidFill>
                  <a:srgbClr val="ffffff"/>
                </a:solidFill>
                <a:latin typeface="Symbol"/>
              </a:rPr>
              <a:t></a:t>
            </a:r>
            <a:r>
              <a:rPr lang="en-US" strike="noStrike">
                <a:solidFill>
                  <a:srgbClr val="ffffff"/>
                </a:solidFill>
                <a:latin typeface="Tahoma"/>
              </a:rPr>
              <a:t>B, A </a:t>
            </a:r>
            <a:r>
              <a:rPr lang="en-US" strike="noStrike">
                <a:solidFill>
                  <a:srgbClr val="ffffff"/>
                </a:solidFill>
                <a:latin typeface="Symbol"/>
              </a:rPr>
              <a:t></a:t>
            </a:r>
            <a:r>
              <a:rPr lang="en-US" strike="noStrike">
                <a:solidFill>
                  <a:srgbClr val="ffffff"/>
                </a:solidFill>
                <a:latin typeface="Tahoma"/>
              </a:rPr>
              <a:t>D}</a:t>
            </a:r>
            <a:endParaRPr/>
          </a:p>
          <a:p>
            <a:pPr>
              <a:lnSpc>
                <a:spcPct val="100000"/>
              </a:lnSpc>
            </a:pPr>
            <a:endParaRPr/>
          </a:p>
          <a:p>
            <a:pPr>
              <a:lnSpc>
                <a:spcPct val="100000"/>
              </a:lnSpc>
            </a:pPr>
            <a:endParaRPr/>
          </a:p>
          <a:p>
            <a:pPr>
              <a:lnSpc>
                <a:spcPct val="100000"/>
              </a:lnSpc>
            </a:pPr>
            <a:r>
              <a:rPr lang="en-US" sz="2400" strike="noStrike">
                <a:solidFill>
                  <a:srgbClr val="ffffff"/>
                </a:solidFill>
                <a:latin typeface="Colonna MT"/>
              </a:rPr>
              <a:t>             </a:t>
            </a:r>
            <a:endParaRPr/>
          </a:p>
        </p:txBody>
      </p:sp>
      <p:sp>
        <p:nvSpPr>
          <p:cNvPr id="313" name="CustomShape 10"/>
          <p:cNvSpPr/>
          <p:nvPr/>
        </p:nvSpPr>
        <p:spPr>
          <a:xfrm>
            <a:off x="304920" y="4800600"/>
            <a:ext cx="6857640" cy="914040"/>
          </a:xfrm>
          <a:prstGeom prst="rect">
            <a:avLst/>
          </a:prstGeom>
          <a:noFill/>
          <a:ln w="9360">
            <a:noFill/>
          </a:ln>
        </p:spPr>
        <p:style>
          <a:lnRef idx="0"/>
          <a:fillRef idx="0"/>
          <a:effectRef idx="0"/>
          <a:fontRef idx="minor"/>
        </p:style>
        <p:txBody>
          <a:bodyPr lIns="0" rIns="18360"/>
          <a:p>
            <a:pPr>
              <a:lnSpc>
                <a:spcPct val="100000"/>
              </a:lnSpc>
            </a:pPr>
            <a:r>
              <a:rPr i="1" lang="en-US" sz="2800" strike="noStrike">
                <a:solidFill>
                  <a:srgbClr val="ffffff"/>
                </a:solidFill>
                <a:latin typeface="Times New Roman"/>
              </a:rPr>
              <a:t> </a:t>
            </a:r>
            <a:r>
              <a:rPr i="1" lang="en-US" sz="2000" strike="noStrike">
                <a:solidFill>
                  <a:srgbClr val="ffffff"/>
                </a:solidFill>
                <a:latin typeface="Times New Roman"/>
              </a:rPr>
              <a:t>vậy </a:t>
            </a:r>
            <a:r>
              <a:rPr b="1" lang="en-US" sz="2800" strike="noStrike">
                <a:solidFill>
                  <a:srgbClr val="ffffff"/>
                </a:solidFill>
                <a:latin typeface="Colonna MT"/>
              </a:rPr>
              <a:t>F</a:t>
            </a:r>
            <a:r>
              <a:rPr b="1" i="1" lang="en-US" sz="2000" strike="noStrike" baseline="-25000">
                <a:solidFill>
                  <a:srgbClr val="ffffff"/>
                </a:solidFill>
                <a:latin typeface="Times New Roman"/>
              </a:rPr>
              <a:t>min3</a:t>
            </a:r>
            <a:r>
              <a:rPr b="1" lang="en-US" strike="noStrike">
                <a:solidFill>
                  <a:srgbClr val="ffffff"/>
                </a:solidFill>
                <a:latin typeface="Tahoma"/>
              </a:rPr>
              <a:t>= </a:t>
            </a:r>
            <a:r>
              <a:rPr lang="en-US" strike="noStrike">
                <a:solidFill>
                  <a:srgbClr val="ffffff"/>
                </a:solidFill>
                <a:latin typeface="Tahoma"/>
              </a:rPr>
              <a:t>{ A </a:t>
            </a:r>
            <a:r>
              <a:rPr lang="en-US" strike="noStrike">
                <a:solidFill>
                  <a:srgbClr val="ffffff"/>
                </a:solidFill>
                <a:latin typeface="Symbol"/>
              </a:rPr>
              <a:t></a:t>
            </a:r>
            <a:r>
              <a:rPr lang="en-US" strike="noStrike">
                <a:solidFill>
                  <a:srgbClr val="ffffff"/>
                </a:solidFill>
                <a:latin typeface="Tahoma"/>
              </a:rPr>
              <a:t> C, B </a:t>
            </a:r>
            <a:r>
              <a:rPr lang="en-US" strike="noStrike">
                <a:solidFill>
                  <a:srgbClr val="ffffff"/>
                </a:solidFill>
                <a:latin typeface="Symbol"/>
              </a:rPr>
              <a:t></a:t>
            </a:r>
            <a:r>
              <a:rPr lang="en-US" strike="noStrike">
                <a:solidFill>
                  <a:srgbClr val="ffffff"/>
                </a:solidFill>
                <a:latin typeface="Tahoma"/>
              </a:rPr>
              <a:t> C, C</a:t>
            </a:r>
            <a:r>
              <a:rPr lang="en-US" strike="noStrike">
                <a:solidFill>
                  <a:srgbClr val="ffffff"/>
                </a:solidFill>
                <a:latin typeface="Symbol"/>
              </a:rPr>
              <a:t></a:t>
            </a:r>
            <a:r>
              <a:rPr lang="en-US" strike="noStrike">
                <a:solidFill>
                  <a:srgbClr val="ffffff"/>
                </a:solidFill>
                <a:latin typeface="Tahoma"/>
              </a:rPr>
              <a:t>A , C</a:t>
            </a:r>
            <a:r>
              <a:rPr lang="en-US" strike="noStrike">
                <a:solidFill>
                  <a:srgbClr val="ffffff"/>
                </a:solidFill>
                <a:latin typeface="Symbol"/>
              </a:rPr>
              <a:t></a:t>
            </a:r>
            <a:r>
              <a:rPr lang="en-US" strike="noStrike">
                <a:solidFill>
                  <a:srgbClr val="ffffff"/>
                </a:solidFill>
                <a:latin typeface="Tahoma"/>
              </a:rPr>
              <a:t>B, A </a:t>
            </a:r>
            <a:r>
              <a:rPr lang="en-US" strike="noStrike">
                <a:solidFill>
                  <a:srgbClr val="ffffff"/>
                </a:solidFill>
                <a:latin typeface="Symbol"/>
              </a:rPr>
              <a:t></a:t>
            </a:r>
            <a:r>
              <a:rPr lang="en-US" strike="noStrike">
                <a:solidFill>
                  <a:srgbClr val="ffffff"/>
                </a:solidFill>
                <a:latin typeface="Tahoma"/>
              </a:rPr>
              <a:t>D}</a:t>
            </a:r>
            <a:endParaRPr/>
          </a:p>
          <a:p>
            <a:pPr>
              <a:lnSpc>
                <a:spcPct val="100000"/>
              </a:lnSpc>
            </a:pPr>
            <a:endParaRPr/>
          </a:p>
          <a:p>
            <a:pPr>
              <a:lnSpc>
                <a:spcPct val="100000"/>
              </a:lnSpc>
            </a:pPr>
            <a:endParaRPr/>
          </a:p>
          <a:p>
            <a:pPr>
              <a:lnSpc>
                <a:spcPct val="100000"/>
              </a:lnSpc>
            </a:pPr>
            <a:r>
              <a:rPr lang="en-US" sz="2400" strike="noStrike">
                <a:solidFill>
                  <a:srgbClr val="ffffff"/>
                </a:solidFill>
                <a:latin typeface="Colonna MT"/>
              </a:rPr>
              <a:t>             </a:t>
            </a:r>
            <a:endParaRPr/>
          </a:p>
        </p:txBody>
      </p:sp>
      <p:sp>
        <p:nvSpPr>
          <p:cNvPr id="314" name="CustomShape 11"/>
          <p:cNvSpPr/>
          <p:nvPr/>
        </p:nvSpPr>
        <p:spPr>
          <a:xfrm>
            <a:off x="493200" y="2514600"/>
            <a:ext cx="5698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i="1" lang="en-US" strike="noStrike">
                <a:solidFill>
                  <a:srgbClr val="ffffff"/>
                </a:solidFill>
                <a:latin typeface="Tahoma"/>
              </a:rPr>
              <a:t>Với </a:t>
            </a:r>
            <a:endParaRPr/>
          </a:p>
        </p:txBody>
      </p:sp>
      <p:sp>
        <p:nvSpPr>
          <p:cNvPr id="315" name="CustomShape 12"/>
          <p:cNvSpPr/>
          <p:nvPr/>
        </p:nvSpPr>
        <p:spPr>
          <a:xfrm>
            <a:off x="228600" y="762120"/>
            <a:ext cx="8381520" cy="577800"/>
          </a:xfrm>
          <a:prstGeom prst="rect">
            <a:avLst/>
          </a:prstGeom>
          <a:noFill/>
          <a:ln>
            <a:noFill/>
          </a:ln>
        </p:spPr>
        <p:style>
          <a:lnRef idx="0"/>
          <a:fillRef idx="0"/>
          <a:effectRef idx="0"/>
          <a:fontRef idx="minor"/>
        </p:style>
        <p:txBody>
          <a:bodyPr lIns="90000" rIns="90000" tIns="45000" bIns="45000"/>
          <a:p>
            <a:pPr>
              <a:lnSpc>
                <a:spcPct val="100000"/>
              </a:lnSpc>
            </a:pPr>
            <a:r>
              <a:rPr i="1" lang="en-US" sz="2000" strike="noStrike">
                <a:solidFill>
                  <a:srgbClr val="ffffff"/>
                </a:solidFill>
                <a:latin typeface="Tahoma"/>
              </a:rPr>
              <a:t>Ví dụ: Tìm phủ tối thiểu  của </a:t>
            </a:r>
            <a:r>
              <a:rPr lang="en-US" sz="3200" strike="noStrike">
                <a:solidFill>
                  <a:srgbClr val="ffff00"/>
                </a:solidFill>
                <a:latin typeface="Colonna MT"/>
              </a:rPr>
              <a:t>F</a:t>
            </a:r>
            <a:r>
              <a:rPr lang="en-US" sz="2000" strike="noStrike">
                <a:solidFill>
                  <a:srgbClr val="ffff00"/>
                </a:solidFill>
                <a:latin typeface="Tahoma"/>
              </a:rPr>
              <a:t> = </a:t>
            </a:r>
            <a:r>
              <a:rPr lang="en-US" sz="2000" strike="noStrike">
                <a:solidFill>
                  <a:srgbClr val="ffff00"/>
                </a:solidFill>
                <a:latin typeface="Times New Roman"/>
              </a:rPr>
              <a:t>{A </a:t>
            </a:r>
            <a:r>
              <a:rPr lang="en-US" sz="2000" strike="noStrike">
                <a:solidFill>
                  <a:srgbClr val="ffff00"/>
                </a:solidFill>
                <a:latin typeface="Symbol"/>
              </a:rPr>
              <a:t></a:t>
            </a:r>
            <a:r>
              <a:rPr lang="en-US" sz="2000" strike="noStrike">
                <a:solidFill>
                  <a:srgbClr val="ffff00"/>
                </a:solidFill>
                <a:latin typeface="Times New Roman"/>
              </a:rPr>
              <a:t>BC, B </a:t>
            </a:r>
            <a:r>
              <a:rPr lang="en-US" sz="2000" strike="noStrike">
                <a:solidFill>
                  <a:srgbClr val="ffff00"/>
                </a:solidFill>
                <a:latin typeface="Symbol"/>
              </a:rPr>
              <a:t></a:t>
            </a:r>
            <a:r>
              <a:rPr lang="en-US" sz="2000" strike="noStrike">
                <a:solidFill>
                  <a:srgbClr val="ffff00"/>
                </a:solidFill>
                <a:latin typeface="Times New Roman"/>
              </a:rPr>
              <a:t> AC, C</a:t>
            </a:r>
            <a:r>
              <a:rPr lang="en-US" sz="2000" strike="noStrike">
                <a:solidFill>
                  <a:srgbClr val="ffff00"/>
                </a:solidFill>
                <a:latin typeface="Symbol"/>
              </a:rPr>
              <a:t></a:t>
            </a:r>
            <a:r>
              <a:rPr lang="en-US" sz="2000" strike="noStrike">
                <a:solidFill>
                  <a:srgbClr val="ffff00"/>
                </a:solidFill>
                <a:latin typeface="Times New Roman"/>
              </a:rPr>
              <a:t>AB, AC </a:t>
            </a:r>
            <a:r>
              <a:rPr lang="en-US" sz="2000" strike="noStrike">
                <a:solidFill>
                  <a:srgbClr val="ffff00"/>
                </a:solidFill>
                <a:latin typeface="Symbol"/>
              </a:rPr>
              <a:t></a:t>
            </a:r>
            <a:r>
              <a:rPr lang="en-US" sz="2000" strike="noStrike">
                <a:solidFill>
                  <a:srgbClr val="ffff00"/>
                </a:solidFill>
                <a:latin typeface="Times New Roman"/>
              </a:rPr>
              <a:t>D }</a:t>
            </a:r>
            <a:endParaRPr/>
          </a:p>
        </p:txBody>
      </p:sp>
      <p:sp>
        <p:nvSpPr>
          <p:cNvPr id="316" name="CustomShape 13"/>
          <p:cNvSpPr/>
          <p:nvPr/>
        </p:nvSpPr>
        <p:spPr>
          <a:xfrm>
            <a:off x="304920" y="1371600"/>
            <a:ext cx="6857640" cy="609120"/>
          </a:xfrm>
          <a:prstGeom prst="rect">
            <a:avLst/>
          </a:prstGeom>
          <a:noFill/>
          <a:ln w="9360">
            <a:noFill/>
          </a:ln>
        </p:spPr>
        <p:style>
          <a:lnRef idx="0"/>
          <a:fillRef idx="0"/>
          <a:effectRef idx="0"/>
          <a:fontRef idx="minor"/>
        </p:style>
        <p:txBody>
          <a:bodyPr lIns="0" rIns="18360"/>
          <a:p>
            <a:pPr>
              <a:lnSpc>
                <a:spcPct val="100000"/>
              </a:lnSpc>
            </a:pPr>
            <a:r>
              <a:rPr lang="en-US" sz="2800" strike="noStrike">
                <a:solidFill>
                  <a:srgbClr val="ffffff"/>
                </a:solidFill>
                <a:latin typeface="Times New Roman"/>
              </a:rPr>
              <a:t> </a:t>
            </a:r>
            <a:r>
              <a:rPr lang="en-US" sz="2000" strike="noStrike">
                <a:solidFill>
                  <a:srgbClr val="ffffff"/>
                </a:solidFill>
                <a:latin typeface="Times New Roman"/>
              </a:rPr>
              <a:t>1. </a:t>
            </a:r>
            <a:r>
              <a:rPr lang="en-US" sz="2800" strike="noStrike">
                <a:solidFill>
                  <a:srgbClr val="ffffff"/>
                </a:solidFill>
                <a:latin typeface="Colonna MT"/>
              </a:rPr>
              <a:t>G</a:t>
            </a:r>
            <a:r>
              <a:rPr lang="en-US" sz="2000" strike="noStrike">
                <a:solidFill>
                  <a:srgbClr val="ffffff"/>
                </a:solidFill>
                <a:latin typeface="Constantia"/>
              </a:rPr>
              <a:t> = </a:t>
            </a:r>
            <a:r>
              <a:rPr lang="en-US" sz="2000" strike="noStrike">
                <a:solidFill>
                  <a:srgbClr val="ffffff"/>
                </a:solidFill>
                <a:latin typeface="Times New Roman"/>
              </a:rPr>
              <a:t>{A </a:t>
            </a:r>
            <a:r>
              <a:rPr lang="en-US" sz="2000" strike="noStrike">
                <a:solidFill>
                  <a:srgbClr val="ffffff"/>
                </a:solidFill>
                <a:latin typeface="Symbol"/>
              </a:rPr>
              <a:t></a:t>
            </a:r>
            <a:r>
              <a:rPr lang="en-US" sz="2000" strike="noStrike">
                <a:solidFill>
                  <a:srgbClr val="ffffff"/>
                </a:solidFill>
                <a:latin typeface="Times New Roman"/>
              </a:rPr>
              <a:t>BC, B </a:t>
            </a:r>
            <a:r>
              <a:rPr lang="en-US" sz="2000" strike="noStrike">
                <a:solidFill>
                  <a:srgbClr val="ffffff"/>
                </a:solidFill>
                <a:latin typeface="Symbol"/>
              </a:rPr>
              <a:t></a:t>
            </a:r>
            <a:r>
              <a:rPr lang="en-US" sz="2000" strike="noStrike">
                <a:solidFill>
                  <a:srgbClr val="ffffff"/>
                </a:solidFill>
                <a:latin typeface="Times New Roman"/>
              </a:rPr>
              <a:t> AC, C</a:t>
            </a:r>
            <a:r>
              <a:rPr lang="en-US" sz="2000" strike="noStrike">
                <a:solidFill>
                  <a:srgbClr val="ffffff"/>
                </a:solidFill>
                <a:latin typeface="Symbol"/>
              </a:rPr>
              <a:t></a:t>
            </a:r>
            <a:r>
              <a:rPr lang="en-US" sz="2000" strike="noStrike">
                <a:solidFill>
                  <a:srgbClr val="ffffff"/>
                </a:solidFill>
                <a:latin typeface="Times New Roman"/>
              </a:rPr>
              <a:t>AB , AC </a:t>
            </a:r>
            <a:r>
              <a:rPr lang="en-US" sz="2000" strike="noStrike">
                <a:solidFill>
                  <a:srgbClr val="ffffff"/>
                </a:solidFill>
                <a:latin typeface="Symbol"/>
              </a:rPr>
              <a:t></a:t>
            </a:r>
            <a:r>
              <a:rPr lang="en-US" sz="2000" strike="noStrike">
                <a:solidFill>
                  <a:srgbClr val="ffffff"/>
                </a:solidFill>
                <a:latin typeface="Times New Roman"/>
              </a:rPr>
              <a:t>D}</a:t>
            </a:r>
            <a:endParaRPr/>
          </a:p>
          <a:p>
            <a:pPr>
              <a:lnSpc>
                <a:spcPct val="100000"/>
              </a:lnSpc>
            </a:pPr>
            <a:r>
              <a:rPr lang="en-US" sz="2400" strike="noStrike">
                <a:solidFill>
                  <a:srgbClr val="ffffff"/>
                </a:solidFill>
                <a:latin typeface="Colonna MT"/>
              </a:rPr>
              <a:t>             </a:t>
            </a:r>
            <a:endParaRPr/>
          </a:p>
        </p:txBody>
      </p:sp>
    </p:spTree>
  </p:cSld>
  <p:timing>
    <p:tnLst>
      <p:par>
        <p:cTn id="492" dur="indefinite" restart="never" nodeType="tmRoot">
          <p:childTnLst>
            <p:seq>
              <p:cTn id="493" dur="indefinite" nodeType="mainSeq">
                <p:childTnLst>
                  <p:par>
                    <p:cTn id="494" fill="hold">
                      <p:stCondLst>
                        <p:cond delay="0"/>
                      </p:stCondLst>
                      <p:childTnLst>
                        <p:par>
                          <p:cTn id="495" fill="hold">
                            <p:stCondLst>
                              <p:cond delay="0"/>
                            </p:stCondLst>
                            <p:childTnLst>
                              <p:par>
                                <p:cTn id="496" nodeType="withEffect" fill="hold" presetClass="entr" presetID="4" presetSubtype="16">
                                  <p:stCondLst>
                                    <p:cond delay="0"/>
                                  </p:stCondLst>
                                  <p:childTnLst>
                                    <p:set>
                                      <p:cBhvr>
                                        <p:cTn id="497" dur="1" fill="hold">
                                          <p:stCondLst>
                                            <p:cond delay="0"/>
                                          </p:stCondLst>
                                        </p:cTn>
                                        <p:tgtEl>
                                          <p:spTgt spid="310"/>
                                        </p:tgtEl>
                                        <p:attrNameLst>
                                          <p:attrName>style.visibility</p:attrName>
                                        </p:attrNameLst>
                                      </p:cBhvr>
                                      <p:to>
                                        <p:strVal val="visible"/>
                                      </p:to>
                                    </p:set>
                                    <p:animEffect filter="box(in)" transition="out">
                                      <p:cBhvr additive="repl">
                                        <p:cTn id="498" dur="500"/>
                                        <p:tgtEl>
                                          <p:spTgt spid="310"/>
                                        </p:tgtEl>
                                      </p:cBhvr>
                                    </p:animEffect>
                                  </p:childTnLst>
                                </p:cTn>
                              </p:par>
                              <p:par>
                                <p:cTn id="499" nodeType="withEffect" fill="hold" presetClass="entr" presetID="4" presetSubtype="16">
                                  <p:stCondLst>
                                    <p:cond delay="0"/>
                                  </p:stCondLst>
                                  <p:childTnLst>
                                    <p:set>
                                      <p:cBhvr>
                                        <p:cTn id="500" dur="1" fill="hold">
                                          <p:stCondLst>
                                            <p:cond delay="0"/>
                                          </p:stCondLst>
                                        </p:cTn>
                                        <p:tgtEl>
                                          <p:spTgt spid="316"/>
                                        </p:tgtEl>
                                        <p:attrNameLst>
                                          <p:attrName>style.visibility</p:attrName>
                                        </p:attrNameLst>
                                      </p:cBhvr>
                                      <p:to>
                                        <p:strVal val="visible"/>
                                      </p:to>
                                    </p:set>
                                    <p:animEffect filter="box(in)" transition="out">
                                      <p:cBhvr additive="repl">
                                        <p:cTn id="501" dur="500"/>
                                        <p:tgtEl>
                                          <p:spTgt spid="316"/>
                                        </p:tgtEl>
                                      </p:cBhvr>
                                    </p:animEffect>
                                  </p:childTnLst>
                                </p:cTn>
                              </p:par>
                              <p:par>
                                <p:cTn id="502" nodeType="withEffect" fill="hold" presetClass="entr" presetID="4" presetSubtype="16">
                                  <p:stCondLst>
                                    <p:cond delay="0"/>
                                  </p:stCondLst>
                                  <p:childTnLst>
                                    <p:set>
                                      <p:cBhvr>
                                        <p:cTn id="503" dur="1" fill="hold">
                                          <p:stCondLst>
                                            <p:cond delay="0"/>
                                          </p:stCondLst>
                                        </p:cTn>
                                        <p:tgtEl>
                                          <p:spTgt spid="311"/>
                                        </p:tgtEl>
                                        <p:attrNameLst>
                                          <p:attrName>style.visibility</p:attrName>
                                        </p:attrNameLst>
                                      </p:cBhvr>
                                      <p:to>
                                        <p:strVal val="visible"/>
                                      </p:to>
                                    </p:set>
                                    <p:animEffect filter="box(in)" transition="out">
                                      <p:cBhvr additive="repl">
                                        <p:cTn id="504" dur="500"/>
                                        <p:tgtEl>
                                          <p:spTgt spid="311"/>
                                        </p:tgtEl>
                                      </p:cBhvr>
                                    </p:animEffect>
                                  </p:childTnLst>
                                </p:cTn>
                              </p:par>
                            </p:childTnLst>
                          </p:cTn>
                        </p:par>
                      </p:childTnLst>
                    </p:cTn>
                  </p:par>
                  <p:par>
                    <p:cTn id="505" fill="hold">
                      <p:stCondLst>
                        <p:cond delay="indefinite"/>
                      </p:stCondLst>
                      <p:childTnLst>
                        <p:par>
                          <p:cTn id="506" fill="hold">
                            <p:stCondLst>
                              <p:cond delay="0"/>
                            </p:stCondLst>
                            <p:childTnLst>
                              <p:par>
                                <p:cTn id="507" nodeType="clickEffect" fill="hold" presetClass="entr" presetID="4" presetSubtype="16">
                                  <p:stCondLst>
                                    <p:cond delay="0"/>
                                  </p:stCondLst>
                                  <p:childTnLst>
                                    <p:set>
                                      <p:cBhvr>
                                        <p:cTn id="508" dur="1" fill="hold">
                                          <p:stCondLst>
                                            <p:cond delay="0"/>
                                          </p:stCondLst>
                                        </p:cTn>
                                        <p:tgtEl>
                                          <p:spTgt spid="312"/>
                                        </p:tgtEl>
                                        <p:attrNameLst>
                                          <p:attrName>style.visibility</p:attrName>
                                        </p:attrNameLst>
                                      </p:cBhvr>
                                      <p:to>
                                        <p:strVal val="visible"/>
                                      </p:to>
                                    </p:set>
                                    <p:animEffect filter="box(in)" transition="out">
                                      <p:cBhvr additive="repl">
                                        <p:cTn id="509" dur="500"/>
                                        <p:tgtEl>
                                          <p:spTgt spid="312"/>
                                        </p:tgtEl>
                                      </p:cBhvr>
                                    </p:animEffect>
                                  </p:childTnLst>
                                </p:cTn>
                              </p:par>
                            </p:childTnLst>
                          </p:cTn>
                        </p:par>
                      </p:childTnLst>
                    </p:cTn>
                  </p:par>
                  <p:par>
                    <p:cTn id="510" fill="hold">
                      <p:stCondLst>
                        <p:cond delay="indefinite"/>
                      </p:stCondLst>
                      <p:childTnLst>
                        <p:par>
                          <p:cTn id="511" fill="hold">
                            <p:stCondLst>
                              <p:cond delay="0"/>
                            </p:stCondLst>
                            <p:childTnLst>
                              <p:par>
                                <p:cTn id="512" nodeType="clickEffect" fill="hold" presetClass="entr" presetID="4" presetSubtype="16">
                                  <p:stCondLst>
                                    <p:cond delay="0"/>
                                  </p:stCondLst>
                                  <p:childTnLst>
                                    <p:set>
                                      <p:cBhvr>
                                        <p:cTn id="513" dur="1" fill="hold">
                                          <p:stCondLst>
                                            <p:cond delay="0"/>
                                          </p:stCondLst>
                                        </p:cTn>
                                        <p:tgtEl>
                                          <p:spTgt spid="313"/>
                                        </p:tgtEl>
                                        <p:attrNameLst>
                                          <p:attrName>style.visibility</p:attrName>
                                        </p:attrNameLst>
                                      </p:cBhvr>
                                      <p:to>
                                        <p:strVal val="visible"/>
                                      </p:to>
                                    </p:set>
                                    <p:animEffect filter="box(in)" transition="out">
                                      <p:cBhvr additive="repl">
                                        <p:cTn id="514" dur="500"/>
                                        <p:tgtEl>
                                          <p:spTgt spid="31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17" name="Picture 3" descr=""/>
          <p:cNvPicPr/>
          <p:nvPr/>
        </p:nvPicPr>
        <p:blipFill>
          <a:blip r:embed="rId1"/>
          <a:stretch/>
        </p:blipFill>
        <p:spPr>
          <a:xfrm>
            <a:off x="0" y="628560"/>
            <a:ext cx="9107640" cy="56880"/>
          </a:xfrm>
          <a:prstGeom prst="rect">
            <a:avLst/>
          </a:prstGeom>
          <a:ln>
            <a:noFill/>
          </a:ln>
        </p:spPr>
      </p:pic>
      <p:sp>
        <p:nvSpPr>
          <p:cNvPr id="318"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319"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320"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12:11:21 AM</a:t>
            </a:r>
            <a:endParaRPr/>
          </a:p>
        </p:txBody>
      </p:sp>
      <p:sp>
        <p:nvSpPr>
          <p:cNvPr id="321"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322"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7DFA0CA8-7AFB-4EFA-8F1C-49D9FF9C48BB}" type="slidenum">
              <a:rPr lang="en-US" sz="1200" strike="noStrike">
                <a:solidFill>
                  <a:srgbClr val="d1eaed"/>
                </a:solidFill>
                <a:latin typeface="Tahoma"/>
              </a:rPr>
              <a:t>&lt;number&gt;</a:t>
            </a:fld>
            <a:endParaRPr/>
          </a:p>
        </p:txBody>
      </p:sp>
      <p:sp>
        <p:nvSpPr>
          <p:cNvPr id="323" name="CustomShape 6"/>
          <p:cNvSpPr/>
          <p:nvPr/>
        </p:nvSpPr>
        <p:spPr>
          <a:xfrm>
            <a:off x="304920" y="2819520"/>
            <a:ext cx="8229240" cy="1752120"/>
          </a:xfrm>
          <a:prstGeom prst="rect">
            <a:avLst/>
          </a:prstGeom>
          <a:noFill/>
          <a:ln w="9360">
            <a:noFill/>
          </a:ln>
        </p:spPr>
        <p:style>
          <a:lnRef idx="0"/>
          <a:fillRef idx="0"/>
          <a:effectRef idx="0"/>
          <a:fontRef idx="minor"/>
        </p:style>
        <p:txBody>
          <a:bodyPr lIns="0" rIns="18360"/>
          <a:p>
            <a:pPr>
              <a:lnSpc>
                <a:spcPct val="100000"/>
              </a:lnSpc>
            </a:pPr>
            <a:r>
              <a:rPr lang="en-US" strike="noStrike">
                <a:solidFill>
                  <a:srgbClr val="ffffff"/>
                </a:solidFill>
                <a:latin typeface="Tahoma"/>
                <a:ea typeface="Tahoma"/>
              </a:rPr>
              <a:t>           </a:t>
            </a:r>
            <a:endParaRPr/>
          </a:p>
          <a:p>
            <a:pPr>
              <a:lnSpc>
                <a:spcPct val="100000"/>
              </a:lnSpc>
            </a:pPr>
            <a:endParaRPr/>
          </a:p>
        </p:txBody>
      </p:sp>
      <p:sp>
        <p:nvSpPr>
          <p:cNvPr id="324" name="CustomShape 7"/>
          <p:cNvSpPr/>
          <p:nvPr/>
        </p:nvSpPr>
        <p:spPr>
          <a:xfrm>
            <a:off x="304920" y="1905120"/>
            <a:ext cx="6857640" cy="609120"/>
          </a:xfrm>
          <a:prstGeom prst="rect">
            <a:avLst/>
          </a:prstGeom>
          <a:noFill/>
          <a:ln w="9360">
            <a:noFill/>
          </a:ln>
        </p:spPr>
        <p:style>
          <a:lnRef idx="0"/>
          <a:fillRef idx="0"/>
          <a:effectRef idx="0"/>
          <a:fontRef idx="minor"/>
        </p:style>
        <p:txBody>
          <a:bodyPr lIns="0" rIns="18360"/>
          <a:p>
            <a:pPr>
              <a:lnSpc>
                <a:spcPct val="100000"/>
              </a:lnSpc>
            </a:pPr>
            <a:r>
              <a:rPr i="1" lang="en-US" sz="2800" strike="noStrike">
                <a:solidFill>
                  <a:srgbClr val="ffffff"/>
                </a:solidFill>
                <a:latin typeface="Times New Roman"/>
              </a:rPr>
              <a:t> </a:t>
            </a:r>
            <a:r>
              <a:rPr lang="en-US" sz="2000" strike="noStrike">
                <a:solidFill>
                  <a:srgbClr val="ffffff"/>
                </a:solidFill>
                <a:latin typeface="Times New Roman"/>
              </a:rPr>
              <a:t>2.</a:t>
            </a:r>
            <a:r>
              <a:rPr lang="en-US" strike="noStrike">
                <a:solidFill>
                  <a:srgbClr val="ffffff"/>
                </a:solidFill>
                <a:latin typeface="Constantia"/>
              </a:rPr>
              <a:t>  </a:t>
            </a:r>
            <a:r>
              <a:rPr lang="en-US" sz="2800" strike="noStrike">
                <a:solidFill>
                  <a:srgbClr val="ffffff"/>
                </a:solidFill>
                <a:latin typeface="Colonna MT"/>
              </a:rPr>
              <a:t>G</a:t>
            </a:r>
            <a:r>
              <a:rPr lang="en-US" strike="noStrike">
                <a:solidFill>
                  <a:srgbClr val="ffffff"/>
                </a:solidFill>
                <a:latin typeface="Constantia"/>
              </a:rPr>
              <a:t>= {A </a:t>
            </a:r>
            <a:r>
              <a:rPr lang="en-US" strike="noStrike">
                <a:solidFill>
                  <a:srgbClr val="ffffff"/>
                </a:solidFill>
                <a:latin typeface="Symbol"/>
              </a:rPr>
              <a:t></a:t>
            </a:r>
            <a:r>
              <a:rPr lang="en-US" strike="noStrike">
                <a:solidFill>
                  <a:srgbClr val="ffffff"/>
                </a:solidFill>
                <a:latin typeface="Constantia"/>
              </a:rPr>
              <a:t>B, A</a:t>
            </a:r>
            <a:r>
              <a:rPr lang="en-US" strike="noStrike">
                <a:solidFill>
                  <a:srgbClr val="ffffff"/>
                </a:solidFill>
                <a:latin typeface="Symbol"/>
              </a:rPr>
              <a:t></a:t>
            </a:r>
            <a:r>
              <a:rPr lang="en-US" strike="noStrike">
                <a:solidFill>
                  <a:srgbClr val="ffffff"/>
                </a:solidFill>
                <a:latin typeface="Constantia"/>
              </a:rPr>
              <a:t>C, </a:t>
            </a:r>
            <a:r>
              <a:rPr lang="en-US" strike="noStrike">
                <a:solidFill>
                  <a:srgbClr val="ffffff"/>
                </a:solidFill>
                <a:latin typeface="Tahoma"/>
              </a:rPr>
              <a:t>B </a:t>
            </a:r>
            <a:r>
              <a:rPr lang="en-US" strike="noStrike">
                <a:solidFill>
                  <a:srgbClr val="ffffff"/>
                </a:solidFill>
                <a:latin typeface="Symbol"/>
              </a:rPr>
              <a:t></a:t>
            </a:r>
            <a:r>
              <a:rPr lang="en-US" strike="noStrike">
                <a:solidFill>
                  <a:srgbClr val="ffffff"/>
                </a:solidFill>
                <a:latin typeface="Tahoma"/>
              </a:rPr>
              <a:t> A,</a:t>
            </a:r>
            <a:r>
              <a:rPr lang="en-US" strike="noStrike">
                <a:solidFill>
                  <a:srgbClr val="ffffff"/>
                </a:solidFill>
                <a:latin typeface="Constantia"/>
              </a:rPr>
              <a:t>B </a:t>
            </a:r>
            <a:r>
              <a:rPr lang="en-US" strike="noStrike">
                <a:solidFill>
                  <a:srgbClr val="ffffff"/>
                </a:solidFill>
                <a:latin typeface="Symbol"/>
              </a:rPr>
              <a:t></a:t>
            </a:r>
            <a:r>
              <a:rPr lang="en-US" strike="noStrike">
                <a:solidFill>
                  <a:srgbClr val="ffffff"/>
                </a:solidFill>
                <a:latin typeface="Constantia"/>
              </a:rPr>
              <a:t> C, C</a:t>
            </a:r>
            <a:r>
              <a:rPr lang="en-US" strike="noStrike">
                <a:solidFill>
                  <a:srgbClr val="ffffff"/>
                </a:solidFill>
                <a:latin typeface="Symbol"/>
              </a:rPr>
              <a:t></a:t>
            </a:r>
            <a:r>
              <a:rPr lang="en-US" strike="noStrike">
                <a:solidFill>
                  <a:srgbClr val="ffffff"/>
                </a:solidFill>
                <a:latin typeface="Constantia"/>
              </a:rPr>
              <a:t>A,</a:t>
            </a:r>
            <a:r>
              <a:rPr lang="en-US" strike="noStrike">
                <a:solidFill>
                  <a:srgbClr val="ffffff"/>
                </a:solidFill>
                <a:latin typeface="Tahoma"/>
              </a:rPr>
              <a:t> C</a:t>
            </a:r>
            <a:r>
              <a:rPr lang="en-US" strike="noStrike">
                <a:solidFill>
                  <a:srgbClr val="ffffff"/>
                </a:solidFill>
                <a:latin typeface="Symbol"/>
              </a:rPr>
              <a:t></a:t>
            </a:r>
            <a:r>
              <a:rPr lang="en-US" strike="noStrike">
                <a:solidFill>
                  <a:srgbClr val="ffffff"/>
                </a:solidFill>
                <a:latin typeface="Tahoma"/>
              </a:rPr>
              <a:t>B</a:t>
            </a:r>
            <a:r>
              <a:rPr lang="en-US" strike="noStrike">
                <a:solidFill>
                  <a:srgbClr val="ffffff"/>
                </a:solidFill>
                <a:latin typeface="Constantia"/>
              </a:rPr>
              <a:t> ,</a:t>
            </a:r>
            <a:r>
              <a:rPr lang="en-US" strike="noStrike">
                <a:solidFill>
                  <a:srgbClr val="ffffff"/>
                </a:solidFill>
                <a:latin typeface="Tahoma"/>
              </a:rPr>
              <a:t> AC </a:t>
            </a:r>
            <a:r>
              <a:rPr lang="en-US" strike="noStrike">
                <a:solidFill>
                  <a:srgbClr val="ffffff"/>
                </a:solidFill>
                <a:latin typeface="Symbol"/>
              </a:rPr>
              <a:t></a:t>
            </a:r>
            <a:r>
              <a:rPr lang="en-US" strike="noStrike">
                <a:solidFill>
                  <a:srgbClr val="ffffff"/>
                </a:solidFill>
                <a:latin typeface="Tahoma"/>
              </a:rPr>
              <a:t>D</a:t>
            </a:r>
            <a:r>
              <a:rPr lang="en-US" strike="noStrike">
                <a:solidFill>
                  <a:srgbClr val="ffffff"/>
                </a:solidFill>
                <a:latin typeface="Constantia"/>
              </a:rPr>
              <a:t>}</a:t>
            </a:r>
            <a:endParaRPr/>
          </a:p>
          <a:p>
            <a:pPr>
              <a:lnSpc>
                <a:spcPct val="100000"/>
              </a:lnSpc>
            </a:pPr>
            <a:r>
              <a:rPr lang="en-US" sz="2400" strike="noStrike">
                <a:solidFill>
                  <a:srgbClr val="ffffff"/>
                </a:solidFill>
                <a:latin typeface="Colonna MT"/>
              </a:rPr>
              <a:t>             </a:t>
            </a:r>
            <a:endParaRPr/>
          </a:p>
        </p:txBody>
      </p:sp>
      <p:sp>
        <p:nvSpPr>
          <p:cNvPr id="325" name="CustomShape 8"/>
          <p:cNvSpPr/>
          <p:nvPr/>
        </p:nvSpPr>
        <p:spPr>
          <a:xfrm>
            <a:off x="304920" y="2819520"/>
            <a:ext cx="6857640" cy="609120"/>
          </a:xfrm>
          <a:prstGeom prst="rect">
            <a:avLst/>
          </a:prstGeom>
          <a:noFill/>
          <a:ln w="9360">
            <a:noFill/>
          </a:ln>
        </p:spPr>
        <p:style>
          <a:lnRef idx="0"/>
          <a:fillRef idx="0"/>
          <a:effectRef idx="0"/>
          <a:fontRef idx="minor"/>
        </p:style>
        <p:txBody>
          <a:bodyPr lIns="0" rIns="18360"/>
          <a:p>
            <a:pPr>
              <a:lnSpc>
                <a:spcPct val="100000"/>
              </a:lnSpc>
            </a:pPr>
            <a:r>
              <a:rPr i="1" lang="en-US" sz="2800" strike="noStrike">
                <a:solidFill>
                  <a:srgbClr val="ffffff"/>
                </a:solidFill>
                <a:latin typeface="Times New Roman"/>
              </a:rPr>
              <a:t> </a:t>
            </a:r>
            <a:r>
              <a:rPr i="1" lang="en-US" sz="2000" strike="noStrike">
                <a:solidFill>
                  <a:srgbClr val="ffffff"/>
                </a:solidFill>
                <a:latin typeface="Times New Roman"/>
              </a:rPr>
              <a:t>3</a:t>
            </a:r>
            <a:r>
              <a:rPr lang="en-US" sz="2000" strike="noStrike">
                <a:solidFill>
                  <a:srgbClr val="ffffff"/>
                </a:solidFill>
                <a:latin typeface="Times New Roman"/>
              </a:rPr>
              <a:t>.</a:t>
            </a:r>
            <a:r>
              <a:rPr lang="en-US" strike="noStrike">
                <a:solidFill>
                  <a:srgbClr val="ffffff"/>
                </a:solidFill>
                <a:latin typeface="Constantia"/>
              </a:rPr>
              <a:t>  </a:t>
            </a:r>
            <a:r>
              <a:rPr lang="en-US" sz="2800" strike="noStrike">
                <a:solidFill>
                  <a:srgbClr val="ffffff"/>
                </a:solidFill>
                <a:latin typeface="Colonna MT"/>
              </a:rPr>
              <a:t>G1</a:t>
            </a:r>
            <a:r>
              <a:rPr lang="en-US" strike="noStrike">
                <a:solidFill>
                  <a:srgbClr val="ffffff"/>
                </a:solidFill>
                <a:latin typeface="Constantia"/>
              </a:rPr>
              <a:t>= {A </a:t>
            </a:r>
            <a:r>
              <a:rPr lang="en-US" strike="noStrike">
                <a:solidFill>
                  <a:srgbClr val="ffffff"/>
                </a:solidFill>
                <a:latin typeface="Symbol"/>
              </a:rPr>
              <a:t></a:t>
            </a:r>
            <a:r>
              <a:rPr lang="en-US" strike="noStrike">
                <a:solidFill>
                  <a:srgbClr val="ffffff"/>
                </a:solidFill>
                <a:latin typeface="Constantia"/>
              </a:rPr>
              <a:t>B, A</a:t>
            </a:r>
            <a:r>
              <a:rPr lang="en-US" strike="noStrike">
                <a:solidFill>
                  <a:srgbClr val="ffffff"/>
                </a:solidFill>
                <a:latin typeface="Symbol"/>
              </a:rPr>
              <a:t></a:t>
            </a:r>
            <a:r>
              <a:rPr lang="en-US" strike="noStrike">
                <a:solidFill>
                  <a:srgbClr val="ffffff"/>
                </a:solidFill>
                <a:latin typeface="Constantia"/>
              </a:rPr>
              <a:t>C, </a:t>
            </a:r>
            <a:r>
              <a:rPr lang="en-US" strike="noStrike">
                <a:solidFill>
                  <a:srgbClr val="ffffff"/>
                </a:solidFill>
                <a:latin typeface="Tahoma"/>
              </a:rPr>
              <a:t>B </a:t>
            </a:r>
            <a:r>
              <a:rPr lang="en-US" strike="noStrike">
                <a:solidFill>
                  <a:srgbClr val="ffffff"/>
                </a:solidFill>
                <a:latin typeface="Symbol"/>
              </a:rPr>
              <a:t></a:t>
            </a:r>
            <a:r>
              <a:rPr lang="en-US" strike="noStrike">
                <a:solidFill>
                  <a:srgbClr val="ffffff"/>
                </a:solidFill>
                <a:latin typeface="Tahoma"/>
              </a:rPr>
              <a:t> A, </a:t>
            </a:r>
            <a:r>
              <a:rPr lang="en-US" strike="noStrike">
                <a:solidFill>
                  <a:srgbClr val="ffffff"/>
                </a:solidFill>
                <a:latin typeface="Constantia"/>
              </a:rPr>
              <a:t>B </a:t>
            </a:r>
            <a:r>
              <a:rPr lang="en-US" strike="noStrike">
                <a:solidFill>
                  <a:srgbClr val="ffffff"/>
                </a:solidFill>
                <a:latin typeface="Symbol"/>
              </a:rPr>
              <a:t></a:t>
            </a:r>
            <a:r>
              <a:rPr lang="en-US" strike="noStrike">
                <a:solidFill>
                  <a:srgbClr val="ffffff"/>
                </a:solidFill>
                <a:latin typeface="Constantia"/>
              </a:rPr>
              <a:t> C, C</a:t>
            </a:r>
            <a:r>
              <a:rPr lang="en-US" strike="noStrike">
                <a:solidFill>
                  <a:srgbClr val="ffffff"/>
                </a:solidFill>
                <a:latin typeface="Symbol"/>
              </a:rPr>
              <a:t></a:t>
            </a:r>
            <a:r>
              <a:rPr lang="en-US" strike="noStrike">
                <a:solidFill>
                  <a:srgbClr val="ffffff"/>
                </a:solidFill>
                <a:latin typeface="Constantia"/>
              </a:rPr>
              <a:t>A,</a:t>
            </a:r>
            <a:r>
              <a:rPr lang="en-US" strike="noStrike">
                <a:solidFill>
                  <a:srgbClr val="ffffff"/>
                </a:solidFill>
                <a:latin typeface="Tahoma"/>
              </a:rPr>
              <a:t> C</a:t>
            </a:r>
            <a:r>
              <a:rPr lang="en-US" strike="noStrike">
                <a:solidFill>
                  <a:srgbClr val="ffffff"/>
                </a:solidFill>
                <a:latin typeface="Symbol"/>
              </a:rPr>
              <a:t></a:t>
            </a:r>
            <a:r>
              <a:rPr lang="en-US" strike="noStrike">
                <a:solidFill>
                  <a:srgbClr val="ffffff"/>
                </a:solidFill>
                <a:latin typeface="Tahoma"/>
              </a:rPr>
              <a:t>B</a:t>
            </a:r>
            <a:r>
              <a:rPr lang="en-US" strike="noStrike">
                <a:solidFill>
                  <a:srgbClr val="ffffff"/>
                </a:solidFill>
                <a:latin typeface="Constantia"/>
              </a:rPr>
              <a:t> ,</a:t>
            </a:r>
            <a:r>
              <a:rPr lang="en-US" strike="noStrike">
                <a:solidFill>
                  <a:srgbClr val="ffffff"/>
                </a:solidFill>
                <a:latin typeface="Tahoma"/>
              </a:rPr>
              <a:t> A </a:t>
            </a:r>
            <a:r>
              <a:rPr lang="en-US" strike="noStrike">
                <a:solidFill>
                  <a:srgbClr val="ffffff"/>
                </a:solidFill>
                <a:latin typeface="Symbol"/>
              </a:rPr>
              <a:t></a:t>
            </a:r>
            <a:r>
              <a:rPr lang="en-US" strike="noStrike">
                <a:solidFill>
                  <a:srgbClr val="ffffff"/>
                </a:solidFill>
                <a:latin typeface="Tahoma"/>
              </a:rPr>
              <a:t>D</a:t>
            </a:r>
            <a:r>
              <a:rPr lang="en-US" strike="noStrike">
                <a:solidFill>
                  <a:srgbClr val="ffffff"/>
                </a:solidFill>
                <a:latin typeface="Constantia"/>
              </a:rPr>
              <a:t>}</a:t>
            </a:r>
            <a:endParaRPr/>
          </a:p>
          <a:p>
            <a:pPr>
              <a:lnSpc>
                <a:spcPct val="100000"/>
              </a:lnSpc>
            </a:pPr>
            <a:r>
              <a:rPr lang="en-US" sz="2400" strike="noStrike">
                <a:solidFill>
                  <a:srgbClr val="ffffff"/>
                </a:solidFill>
                <a:latin typeface="Colonna MT"/>
              </a:rPr>
              <a:t>             </a:t>
            </a:r>
            <a:endParaRPr/>
          </a:p>
        </p:txBody>
      </p:sp>
      <p:sp>
        <p:nvSpPr>
          <p:cNvPr id="326" name="CustomShape 9"/>
          <p:cNvSpPr/>
          <p:nvPr/>
        </p:nvSpPr>
        <p:spPr>
          <a:xfrm>
            <a:off x="304920" y="3581280"/>
            <a:ext cx="6019560" cy="1523520"/>
          </a:xfrm>
          <a:prstGeom prst="rect">
            <a:avLst/>
          </a:prstGeom>
          <a:noFill/>
          <a:ln w="9360">
            <a:noFill/>
          </a:ln>
        </p:spPr>
        <p:style>
          <a:lnRef idx="0"/>
          <a:fillRef idx="0"/>
          <a:effectRef idx="0"/>
          <a:fontRef idx="minor"/>
        </p:style>
        <p:txBody>
          <a:bodyPr lIns="0" rIns="18360"/>
          <a:p>
            <a:pPr>
              <a:lnSpc>
                <a:spcPct val="100000"/>
              </a:lnSpc>
            </a:pPr>
            <a:r>
              <a:rPr i="1" lang="en-US" sz="2800" strike="noStrike">
                <a:solidFill>
                  <a:srgbClr val="ffffff"/>
                </a:solidFill>
                <a:latin typeface="Times New Roman"/>
              </a:rPr>
              <a:t> </a:t>
            </a:r>
            <a:r>
              <a:rPr i="1" lang="en-US" sz="2000" strike="noStrike">
                <a:solidFill>
                  <a:srgbClr val="ffffff"/>
                </a:solidFill>
                <a:latin typeface="Times New Roman"/>
              </a:rPr>
              <a:t>4.d</a:t>
            </a:r>
            <a:r>
              <a:rPr lang="en-US" sz="2000" strike="noStrike">
                <a:solidFill>
                  <a:srgbClr val="ffffff"/>
                </a:solidFill>
                <a:latin typeface="Times New Roman"/>
              </a:rPr>
              <a:t>.</a:t>
            </a:r>
            <a:r>
              <a:rPr lang="en-US" strike="noStrike">
                <a:solidFill>
                  <a:srgbClr val="ffffff"/>
                </a:solidFill>
                <a:latin typeface="Constantia"/>
              </a:rPr>
              <a:t> Loại {A</a:t>
            </a:r>
            <a:r>
              <a:rPr lang="en-US" strike="noStrike">
                <a:solidFill>
                  <a:srgbClr val="ffffff"/>
                </a:solidFill>
                <a:latin typeface="Symbol"/>
              </a:rPr>
              <a:t></a:t>
            </a:r>
            <a:r>
              <a:rPr lang="en-US" strike="noStrike">
                <a:solidFill>
                  <a:srgbClr val="ffffff"/>
                </a:solidFill>
                <a:latin typeface="Tahoma"/>
              </a:rPr>
              <a:t>B}, {B</a:t>
            </a:r>
            <a:r>
              <a:rPr lang="en-US" strike="noStrike">
                <a:solidFill>
                  <a:srgbClr val="ffffff"/>
                </a:solidFill>
                <a:latin typeface="Symbol"/>
              </a:rPr>
              <a:t></a:t>
            </a:r>
            <a:r>
              <a:rPr lang="en-US" strike="noStrike">
                <a:solidFill>
                  <a:srgbClr val="ffffff"/>
                </a:solidFill>
                <a:latin typeface="Tahoma"/>
              </a:rPr>
              <a:t>C},{ C</a:t>
            </a:r>
            <a:r>
              <a:rPr lang="en-US" strike="noStrike">
                <a:solidFill>
                  <a:srgbClr val="ffffff"/>
                </a:solidFill>
                <a:latin typeface="Symbol"/>
              </a:rPr>
              <a:t></a:t>
            </a:r>
            <a:r>
              <a:rPr lang="en-US" strike="noStrike">
                <a:solidFill>
                  <a:srgbClr val="ffffff"/>
                </a:solidFill>
                <a:latin typeface="Tahoma"/>
              </a:rPr>
              <a:t>A}</a:t>
            </a:r>
            <a:endParaRPr/>
          </a:p>
          <a:p>
            <a:pPr>
              <a:lnSpc>
                <a:spcPct val="100000"/>
              </a:lnSpc>
            </a:pPr>
            <a:r>
              <a:rPr lang="en-US" strike="noStrike">
                <a:solidFill>
                  <a:srgbClr val="ffffff"/>
                </a:solidFill>
                <a:latin typeface="Tahoma"/>
              </a:rPr>
              <a:t>    </a:t>
            </a:r>
            <a:r>
              <a:rPr lang="en-US" sz="2800" strike="noStrike">
                <a:solidFill>
                  <a:srgbClr val="ffffff"/>
                </a:solidFill>
                <a:latin typeface="Colonna MT"/>
              </a:rPr>
              <a:t>G</a:t>
            </a:r>
            <a:r>
              <a:rPr lang="en-US" sz="2800" strike="noStrike" baseline="-25000">
                <a:solidFill>
                  <a:srgbClr val="ffffff"/>
                </a:solidFill>
                <a:latin typeface="Colonna MT"/>
              </a:rPr>
              <a:t>1d</a:t>
            </a:r>
            <a:r>
              <a:rPr lang="en-US" strike="noStrike">
                <a:solidFill>
                  <a:srgbClr val="ffffff"/>
                </a:solidFill>
                <a:latin typeface="Tahoma"/>
              </a:rPr>
              <a:t>= {A</a:t>
            </a:r>
            <a:r>
              <a:rPr lang="en-US" strike="noStrike">
                <a:solidFill>
                  <a:srgbClr val="ffffff"/>
                </a:solidFill>
                <a:latin typeface="Symbol"/>
              </a:rPr>
              <a:t></a:t>
            </a:r>
            <a:r>
              <a:rPr lang="en-US" strike="noStrike">
                <a:solidFill>
                  <a:srgbClr val="ffffff"/>
                </a:solidFill>
                <a:latin typeface="Tahoma"/>
              </a:rPr>
              <a:t>C, B </a:t>
            </a:r>
            <a:r>
              <a:rPr lang="en-US" strike="noStrike">
                <a:solidFill>
                  <a:srgbClr val="ffffff"/>
                </a:solidFill>
                <a:latin typeface="Symbol"/>
              </a:rPr>
              <a:t></a:t>
            </a:r>
            <a:r>
              <a:rPr lang="en-US" strike="noStrike">
                <a:solidFill>
                  <a:srgbClr val="ffffff"/>
                </a:solidFill>
                <a:latin typeface="Tahoma"/>
              </a:rPr>
              <a:t> A, C</a:t>
            </a:r>
            <a:r>
              <a:rPr lang="en-US" strike="noStrike">
                <a:solidFill>
                  <a:srgbClr val="ffffff"/>
                </a:solidFill>
                <a:latin typeface="Symbol"/>
              </a:rPr>
              <a:t></a:t>
            </a:r>
            <a:r>
              <a:rPr lang="en-US" strike="noStrike">
                <a:solidFill>
                  <a:srgbClr val="ffffff"/>
                </a:solidFill>
                <a:latin typeface="Tahoma"/>
              </a:rPr>
              <a:t>B , A </a:t>
            </a:r>
            <a:r>
              <a:rPr lang="en-US" strike="noStrike">
                <a:solidFill>
                  <a:srgbClr val="ffffff"/>
                </a:solidFill>
                <a:latin typeface="Symbol"/>
              </a:rPr>
              <a:t></a:t>
            </a:r>
            <a:r>
              <a:rPr lang="en-US" strike="noStrike">
                <a:solidFill>
                  <a:srgbClr val="ffffff"/>
                </a:solidFill>
                <a:latin typeface="Tahoma"/>
              </a:rPr>
              <a:t>D}</a:t>
            </a:r>
            <a:endParaRPr/>
          </a:p>
          <a:p>
            <a:pPr>
              <a:lnSpc>
                <a:spcPct val="100000"/>
              </a:lnSpc>
            </a:pPr>
            <a:endParaRPr/>
          </a:p>
          <a:p>
            <a:pPr>
              <a:lnSpc>
                <a:spcPct val="100000"/>
              </a:lnSpc>
            </a:pPr>
            <a:endParaRPr/>
          </a:p>
          <a:p>
            <a:pPr>
              <a:lnSpc>
                <a:spcPct val="100000"/>
              </a:lnSpc>
            </a:pPr>
            <a:r>
              <a:rPr lang="en-US" sz="2400" strike="noStrike">
                <a:solidFill>
                  <a:srgbClr val="ffffff"/>
                </a:solidFill>
                <a:latin typeface="Colonna MT"/>
              </a:rPr>
              <a:t>             </a:t>
            </a:r>
            <a:endParaRPr/>
          </a:p>
        </p:txBody>
      </p:sp>
      <p:sp>
        <p:nvSpPr>
          <p:cNvPr id="327" name="CustomShape 10"/>
          <p:cNvSpPr/>
          <p:nvPr/>
        </p:nvSpPr>
        <p:spPr>
          <a:xfrm>
            <a:off x="304920" y="4800600"/>
            <a:ext cx="6857640" cy="914040"/>
          </a:xfrm>
          <a:prstGeom prst="rect">
            <a:avLst/>
          </a:prstGeom>
          <a:noFill/>
          <a:ln w="9360">
            <a:noFill/>
          </a:ln>
        </p:spPr>
        <p:style>
          <a:lnRef idx="0"/>
          <a:fillRef idx="0"/>
          <a:effectRef idx="0"/>
          <a:fontRef idx="minor"/>
        </p:style>
        <p:txBody>
          <a:bodyPr lIns="0" rIns="18360"/>
          <a:p>
            <a:pPr>
              <a:lnSpc>
                <a:spcPct val="100000"/>
              </a:lnSpc>
            </a:pPr>
            <a:r>
              <a:rPr i="1" lang="en-US" sz="2800" strike="noStrike">
                <a:solidFill>
                  <a:srgbClr val="ffffff"/>
                </a:solidFill>
                <a:latin typeface="Times New Roman"/>
              </a:rPr>
              <a:t> </a:t>
            </a:r>
            <a:r>
              <a:rPr i="1" lang="en-US" sz="2000" strike="noStrike">
                <a:solidFill>
                  <a:srgbClr val="ffffff"/>
                </a:solidFill>
                <a:latin typeface="Times New Roman"/>
              </a:rPr>
              <a:t>vậy </a:t>
            </a:r>
            <a:r>
              <a:rPr b="1" lang="en-US" sz="2800" strike="noStrike">
                <a:solidFill>
                  <a:srgbClr val="ffffff"/>
                </a:solidFill>
                <a:latin typeface="Colonna MT"/>
              </a:rPr>
              <a:t>F</a:t>
            </a:r>
            <a:r>
              <a:rPr b="1" i="1" lang="en-US" sz="2000" strike="noStrike" baseline="-25000">
                <a:solidFill>
                  <a:srgbClr val="ffffff"/>
                </a:solidFill>
                <a:latin typeface="Times New Roman"/>
              </a:rPr>
              <a:t>min4</a:t>
            </a:r>
            <a:r>
              <a:rPr b="1" lang="en-US" strike="noStrike">
                <a:solidFill>
                  <a:srgbClr val="ffffff"/>
                </a:solidFill>
                <a:latin typeface="Tahoma"/>
              </a:rPr>
              <a:t>= </a:t>
            </a:r>
            <a:r>
              <a:rPr lang="en-US" strike="noStrike">
                <a:solidFill>
                  <a:srgbClr val="ffffff"/>
                </a:solidFill>
                <a:latin typeface="Tahoma"/>
              </a:rPr>
              <a:t>{A</a:t>
            </a:r>
            <a:r>
              <a:rPr lang="en-US" strike="noStrike">
                <a:solidFill>
                  <a:srgbClr val="ffffff"/>
                </a:solidFill>
                <a:latin typeface="Symbol"/>
              </a:rPr>
              <a:t></a:t>
            </a:r>
            <a:r>
              <a:rPr lang="en-US" strike="noStrike">
                <a:solidFill>
                  <a:srgbClr val="ffffff"/>
                </a:solidFill>
                <a:latin typeface="Tahoma"/>
              </a:rPr>
              <a:t>C, B </a:t>
            </a:r>
            <a:r>
              <a:rPr lang="en-US" strike="noStrike">
                <a:solidFill>
                  <a:srgbClr val="ffffff"/>
                </a:solidFill>
                <a:latin typeface="Symbol"/>
              </a:rPr>
              <a:t></a:t>
            </a:r>
            <a:r>
              <a:rPr lang="en-US" strike="noStrike">
                <a:solidFill>
                  <a:srgbClr val="ffffff"/>
                </a:solidFill>
                <a:latin typeface="Tahoma"/>
              </a:rPr>
              <a:t> A,  C</a:t>
            </a:r>
            <a:r>
              <a:rPr lang="en-US" strike="noStrike">
                <a:solidFill>
                  <a:srgbClr val="ffffff"/>
                </a:solidFill>
                <a:latin typeface="Symbol"/>
              </a:rPr>
              <a:t></a:t>
            </a:r>
            <a:r>
              <a:rPr lang="en-US" strike="noStrike">
                <a:solidFill>
                  <a:srgbClr val="ffffff"/>
                </a:solidFill>
                <a:latin typeface="Tahoma"/>
              </a:rPr>
              <a:t>B , A </a:t>
            </a:r>
            <a:r>
              <a:rPr lang="en-US" strike="noStrike">
                <a:solidFill>
                  <a:srgbClr val="ffffff"/>
                </a:solidFill>
                <a:latin typeface="Symbol"/>
              </a:rPr>
              <a:t></a:t>
            </a:r>
            <a:r>
              <a:rPr lang="en-US" strike="noStrike">
                <a:solidFill>
                  <a:srgbClr val="ffffff"/>
                </a:solidFill>
                <a:latin typeface="Tahoma"/>
              </a:rPr>
              <a:t>D}</a:t>
            </a:r>
            <a:endParaRPr/>
          </a:p>
          <a:p>
            <a:pPr>
              <a:lnSpc>
                <a:spcPct val="100000"/>
              </a:lnSpc>
            </a:pPr>
            <a:endParaRPr/>
          </a:p>
          <a:p>
            <a:pPr>
              <a:lnSpc>
                <a:spcPct val="100000"/>
              </a:lnSpc>
            </a:pPr>
            <a:endParaRPr/>
          </a:p>
          <a:p>
            <a:pPr>
              <a:lnSpc>
                <a:spcPct val="100000"/>
              </a:lnSpc>
            </a:pPr>
            <a:r>
              <a:rPr lang="en-US" sz="2400" strike="noStrike">
                <a:solidFill>
                  <a:srgbClr val="ffffff"/>
                </a:solidFill>
                <a:latin typeface="Colonna MT"/>
              </a:rPr>
              <a:t>             </a:t>
            </a:r>
            <a:endParaRPr/>
          </a:p>
        </p:txBody>
      </p:sp>
      <p:sp>
        <p:nvSpPr>
          <p:cNvPr id="328" name="CustomShape 11"/>
          <p:cNvSpPr/>
          <p:nvPr/>
        </p:nvSpPr>
        <p:spPr>
          <a:xfrm>
            <a:off x="6400800" y="3657600"/>
            <a:ext cx="2742840" cy="20570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1" lang="en-US" sz="3600" strike="noStrike">
                <a:solidFill>
                  <a:srgbClr val="c00000"/>
                </a:solidFill>
                <a:latin typeface="Constantia"/>
              </a:rPr>
              <a:t>!  </a:t>
            </a:r>
            <a:endParaRPr/>
          </a:p>
          <a:p>
            <a:pPr>
              <a:lnSpc>
                <a:spcPct val="100000"/>
              </a:lnSpc>
            </a:pPr>
            <a:r>
              <a:rPr lang="en-US" sz="2400" strike="noStrike">
                <a:solidFill>
                  <a:srgbClr val="c00000"/>
                </a:solidFill>
                <a:latin typeface="Constantia"/>
              </a:rPr>
              <a:t>Một tập phụ thuộc hàm có thể có nhiều phủ tối thiểu</a:t>
            </a:r>
            <a:endParaRPr/>
          </a:p>
        </p:txBody>
      </p:sp>
      <p:sp>
        <p:nvSpPr>
          <p:cNvPr id="329" name="CustomShape 12"/>
          <p:cNvSpPr/>
          <p:nvPr/>
        </p:nvSpPr>
        <p:spPr>
          <a:xfrm>
            <a:off x="493200" y="2514600"/>
            <a:ext cx="5698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i="1" lang="en-US" strike="noStrike">
                <a:solidFill>
                  <a:srgbClr val="ffffff"/>
                </a:solidFill>
                <a:latin typeface="Tahoma"/>
              </a:rPr>
              <a:t>Với </a:t>
            </a:r>
            <a:endParaRPr/>
          </a:p>
        </p:txBody>
      </p:sp>
      <p:sp>
        <p:nvSpPr>
          <p:cNvPr id="330" name="CustomShape 13"/>
          <p:cNvSpPr/>
          <p:nvPr/>
        </p:nvSpPr>
        <p:spPr>
          <a:xfrm>
            <a:off x="228600" y="762120"/>
            <a:ext cx="8381520" cy="577800"/>
          </a:xfrm>
          <a:prstGeom prst="rect">
            <a:avLst/>
          </a:prstGeom>
          <a:noFill/>
          <a:ln>
            <a:noFill/>
          </a:ln>
        </p:spPr>
        <p:style>
          <a:lnRef idx="0"/>
          <a:fillRef idx="0"/>
          <a:effectRef idx="0"/>
          <a:fontRef idx="minor"/>
        </p:style>
        <p:txBody>
          <a:bodyPr lIns="90000" rIns="90000" tIns="45000" bIns="45000"/>
          <a:p>
            <a:pPr>
              <a:lnSpc>
                <a:spcPct val="100000"/>
              </a:lnSpc>
            </a:pPr>
            <a:r>
              <a:rPr i="1" lang="en-US" sz="2000" strike="noStrike">
                <a:solidFill>
                  <a:srgbClr val="ffffff"/>
                </a:solidFill>
                <a:latin typeface="Tahoma"/>
              </a:rPr>
              <a:t>Ví dụ: Tìm phủ tối thiểu  của </a:t>
            </a:r>
            <a:r>
              <a:rPr lang="en-US" sz="3200" strike="noStrike">
                <a:solidFill>
                  <a:srgbClr val="ffff00"/>
                </a:solidFill>
                <a:latin typeface="Colonna MT"/>
              </a:rPr>
              <a:t>F</a:t>
            </a:r>
            <a:r>
              <a:rPr lang="en-US" sz="2000" strike="noStrike">
                <a:solidFill>
                  <a:srgbClr val="ffff00"/>
                </a:solidFill>
                <a:latin typeface="Tahoma"/>
              </a:rPr>
              <a:t> = </a:t>
            </a:r>
            <a:r>
              <a:rPr lang="en-US" sz="2000" strike="noStrike">
                <a:solidFill>
                  <a:srgbClr val="ffff00"/>
                </a:solidFill>
                <a:latin typeface="Times New Roman"/>
              </a:rPr>
              <a:t>{A </a:t>
            </a:r>
            <a:r>
              <a:rPr lang="en-US" sz="2000" strike="noStrike">
                <a:solidFill>
                  <a:srgbClr val="ffff00"/>
                </a:solidFill>
                <a:latin typeface="Symbol"/>
              </a:rPr>
              <a:t></a:t>
            </a:r>
            <a:r>
              <a:rPr lang="en-US" sz="2000" strike="noStrike">
                <a:solidFill>
                  <a:srgbClr val="ffff00"/>
                </a:solidFill>
                <a:latin typeface="Times New Roman"/>
              </a:rPr>
              <a:t>BC, B </a:t>
            </a:r>
            <a:r>
              <a:rPr lang="en-US" sz="2000" strike="noStrike">
                <a:solidFill>
                  <a:srgbClr val="ffff00"/>
                </a:solidFill>
                <a:latin typeface="Symbol"/>
              </a:rPr>
              <a:t></a:t>
            </a:r>
            <a:r>
              <a:rPr lang="en-US" sz="2000" strike="noStrike">
                <a:solidFill>
                  <a:srgbClr val="ffff00"/>
                </a:solidFill>
                <a:latin typeface="Times New Roman"/>
              </a:rPr>
              <a:t> AC, C</a:t>
            </a:r>
            <a:r>
              <a:rPr lang="en-US" sz="2000" strike="noStrike">
                <a:solidFill>
                  <a:srgbClr val="ffff00"/>
                </a:solidFill>
                <a:latin typeface="Symbol"/>
              </a:rPr>
              <a:t></a:t>
            </a:r>
            <a:r>
              <a:rPr lang="en-US" sz="2000" strike="noStrike">
                <a:solidFill>
                  <a:srgbClr val="ffff00"/>
                </a:solidFill>
                <a:latin typeface="Times New Roman"/>
              </a:rPr>
              <a:t>AB, AC </a:t>
            </a:r>
            <a:r>
              <a:rPr lang="en-US" sz="2000" strike="noStrike">
                <a:solidFill>
                  <a:srgbClr val="ffff00"/>
                </a:solidFill>
                <a:latin typeface="Symbol"/>
              </a:rPr>
              <a:t></a:t>
            </a:r>
            <a:r>
              <a:rPr lang="en-US" sz="2000" strike="noStrike">
                <a:solidFill>
                  <a:srgbClr val="ffff00"/>
                </a:solidFill>
                <a:latin typeface="Times New Roman"/>
              </a:rPr>
              <a:t>D }</a:t>
            </a:r>
            <a:endParaRPr/>
          </a:p>
        </p:txBody>
      </p:sp>
      <p:sp>
        <p:nvSpPr>
          <p:cNvPr id="331" name="CustomShape 14"/>
          <p:cNvSpPr/>
          <p:nvPr/>
        </p:nvSpPr>
        <p:spPr>
          <a:xfrm>
            <a:off x="304920" y="1371600"/>
            <a:ext cx="6857640" cy="609120"/>
          </a:xfrm>
          <a:prstGeom prst="rect">
            <a:avLst/>
          </a:prstGeom>
          <a:noFill/>
          <a:ln w="9360">
            <a:noFill/>
          </a:ln>
        </p:spPr>
        <p:style>
          <a:lnRef idx="0"/>
          <a:fillRef idx="0"/>
          <a:effectRef idx="0"/>
          <a:fontRef idx="minor"/>
        </p:style>
        <p:txBody>
          <a:bodyPr lIns="0" rIns="18360"/>
          <a:p>
            <a:pPr>
              <a:lnSpc>
                <a:spcPct val="100000"/>
              </a:lnSpc>
            </a:pPr>
            <a:r>
              <a:rPr lang="en-US" sz="2800" strike="noStrike">
                <a:solidFill>
                  <a:srgbClr val="ffffff"/>
                </a:solidFill>
                <a:latin typeface="Times New Roman"/>
              </a:rPr>
              <a:t> </a:t>
            </a:r>
            <a:r>
              <a:rPr lang="en-US" sz="2000" strike="noStrike">
                <a:solidFill>
                  <a:srgbClr val="ffffff"/>
                </a:solidFill>
                <a:latin typeface="Times New Roman"/>
              </a:rPr>
              <a:t>1. </a:t>
            </a:r>
            <a:r>
              <a:rPr lang="en-US" sz="2800" strike="noStrike">
                <a:solidFill>
                  <a:srgbClr val="ffffff"/>
                </a:solidFill>
                <a:latin typeface="Colonna MT"/>
              </a:rPr>
              <a:t>G</a:t>
            </a:r>
            <a:r>
              <a:rPr lang="en-US" sz="2000" strike="noStrike">
                <a:solidFill>
                  <a:srgbClr val="ffffff"/>
                </a:solidFill>
                <a:latin typeface="Constantia"/>
              </a:rPr>
              <a:t> = </a:t>
            </a:r>
            <a:r>
              <a:rPr lang="en-US" sz="2000" strike="noStrike">
                <a:solidFill>
                  <a:srgbClr val="ffffff"/>
                </a:solidFill>
                <a:latin typeface="Times New Roman"/>
              </a:rPr>
              <a:t>{A </a:t>
            </a:r>
            <a:r>
              <a:rPr lang="en-US" sz="2000" strike="noStrike">
                <a:solidFill>
                  <a:srgbClr val="ffffff"/>
                </a:solidFill>
                <a:latin typeface="Symbol"/>
              </a:rPr>
              <a:t></a:t>
            </a:r>
            <a:r>
              <a:rPr lang="en-US" sz="2000" strike="noStrike">
                <a:solidFill>
                  <a:srgbClr val="ffffff"/>
                </a:solidFill>
                <a:latin typeface="Times New Roman"/>
              </a:rPr>
              <a:t>BC, B </a:t>
            </a:r>
            <a:r>
              <a:rPr lang="en-US" sz="2000" strike="noStrike">
                <a:solidFill>
                  <a:srgbClr val="ffffff"/>
                </a:solidFill>
                <a:latin typeface="Symbol"/>
              </a:rPr>
              <a:t></a:t>
            </a:r>
            <a:r>
              <a:rPr lang="en-US" sz="2000" strike="noStrike">
                <a:solidFill>
                  <a:srgbClr val="ffffff"/>
                </a:solidFill>
                <a:latin typeface="Times New Roman"/>
              </a:rPr>
              <a:t> AC, C</a:t>
            </a:r>
            <a:r>
              <a:rPr lang="en-US" sz="2000" strike="noStrike">
                <a:solidFill>
                  <a:srgbClr val="ffffff"/>
                </a:solidFill>
                <a:latin typeface="Symbol"/>
              </a:rPr>
              <a:t></a:t>
            </a:r>
            <a:r>
              <a:rPr lang="en-US" sz="2000" strike="noStrike">
                <a:solidFill>
                  <a:srgbClr val="ffffff"/>
                </a:solidFill>
                <a:latin typeface="Times New Roman"/>
              </a:rPr>
              <a:t>AB , AC </a:t>
            </a:r>
            <a:r>
              <a:rPr lang="en-US" sz="2000" strike="noStrike">
                <a:solidFill>
                  <a:srgbClr val="ffffff"/>
                </a:solidFill>
                <a:latin typeface="Symbol"/>
              </a:rPr>
              <a:t></a:t>
            </a:r>
            <a:r>
              <a:rPr lang="en-US" sz="2000" strike="noStrike">
                <a:solidFill>
                  <a:srgbClr val="ffffff"/>
                </a:solidFill>
                <a:latin typeface="Times New Roman"/>
              </a:rPr>
              <a:t>D}</a:t>
            </a:r>
            <a:endParaRPr/>
          </a:p>
          <a:p>
            <a:pPr>
              <a:lnSpc>
                <a:spcPct val="100000"/>
              </a:lnSpc>
            </a:pPr>
            <a:r>
              <a:rPr lang="en-US" sz="2400" strike="noStrike">
                <a:solidFill>
                  <a:srgbClr val="ffffff"/>
                </a:solidFill>
                <a:latin typeface="Colonna MT"/>
              </a:rPr>
              <a:t>             </a:t>
            </a:r>
            <a:endParaRPr/>
          </a:p>
        </p:txBody>
      </p:sp>
    </p:spTree>
  </p:cSld>
  <p:timing>
    <p:tnLst>
      <p:par>
        <p:cTn id="515" dur="indefinite" restart="never" nodeType="tmRoot">
          <p:childTnLst>
            <p:seq>
              <p:cTn id="516" dur="indefinite" nodeType="mainSeq">
                <p:childTnLst>
                  <p:par>
                    <p:cTn id="517" fill="hold">
                      <p:stCondLst>
                        <p:cond delay="0"/>
                      </p:stCondLst>
                      <p:childTnLst>
                        <p:par>
                          <p:cTn id="518" fill="hold">
                            <p:stCondLst>
                              <p:cond delay="0"/>
                            </p:stCondLst>
                            <p:childTnLst>
                              <p:par>
                                <p:cTn id="519" nodeType="withEffect" fill="hold" presetClass="entr" presetID="4" presetSubtype="16">
                                  <p:stCondLst>
                                    <p:cond delay="0"/>
                                  </p:stCondLst>
                                  <p:childTnLst>
                                    <p:set>
                                      <p:cBhvr>
                                        <p:cTn id="520" dur="1" fill="hold">
                                          <p:stCondLst>
                                            <p:cond delay="0"/>
                                          </p:stCondLst>
                                        </p:cTn>
                                        <p:tgtEl>
                                          <p:spTgt spid="324"/>
                                        </p:tgtEl>
                                        <p:attrNameLst>
                                          <p:attrName>style.visibility</p:attrName>
                                        </p:attrNameLst>
                                      </p:cBhvr>
                                      <p:to>
                                        <p:strVal val="visible"/>
                                      </p:to>
                                    </p:set>
                                    <p:animEffect filter="box(in)" transition="out">
                                      <p:cBhvr additive="repl">
                                        <p:cTn id="521" dur="500"/>
                                        <p:tgtEl>
                                          <p:spTgt spid="324"/>
                                        </p:tgtEl>
                                      </p:cBhvr>
                                    </p:animEffect>
                                  </p:childTnLst>
                                </p:cTn>
                              </p:par>
                              <p:par>
                                <p:cTn id="522" nodeType="withEffect" fill="hold" presetClass="entr" presetID="4" presetSubtype="16">
                                  <p:stCondLst>
                                    <p:cond delay="0"/>
                                  </p:stCondLst>
                                  <p:childTnLst>
                                    <p:set>
                                      <p:cBhvr>
                                        <p:cTn id="523" dur="1" fill="hold">
                                          <p:stCondLst>
                                            <p:cond delay="0"/>
                                          </p:stCondLst>
                                        </p:cTn>
                                        <p:tgtEl>
                                          <p:spTgt spid="331"/>
                                        </p:tgtEl>
                                        <p:attrNameLst>
                                          <p:attrName>style.visibility</p:attrName>
                                        </p:attrNameLst>
                                      </p:cBhvr>
                                      <p:to>
                                        <p:strVal val="visible"/>
                                      </p:to>
                                    </p:set>
                                    <p:animEffect filter="box(in)" transition="out">
                                      <p:cBhvr additive="repl">
                                        <p:cTn id="524" dur="500"/>
                                        <p:tgtEl>
                                          <p:spTgt spid="331"/>
                                        </p:tgtEl>
                                      </p:cBhvr>
                                    </p:animEffect>
                                  </p:childTnLst>
                                </p:cTn>
                              </p:par>
                              <p:par>
                                <p:cTn id="525" nodeType="withEffect" fill="hold" presetClass="entr" presetID="4" presetSubtype="16">
                                  <p:stCondLst>
                                    <p:cond delay="0"/>
                                  </p:stCondLst>
                                  <p:childTnLst>
                                    <p:set>
                                      <p:cBhvr>
                                        <p:cTn id="526" dur="1" fill="hold">
                                          <p:stCondLst>
                                            <p:cond delay="0"/>
                                          </p:stCondLst>
                                        </p:cTn>
                                        <p:tgtEl>
                                          <p:spTgt spid="325"/>
                                        </p:tgtEl>
                                        <p:attrNameLst>
                                          <p:attrName>style.visibility</p:attrName>
                                        </p:attrNameLst>
                                      </p:cBhvr>
                                      <p:to>
                                        <p:strVal val="visible"/>
                                      </p:to>
                                    </p:set>
                                    <p:animEffect filter="box(in)" transition="out">
                                      <p:cBhvr additive="repl">
                                        <p:cTn id="527" dur="500"/>
                                        <p:tgtEl>
                                          <p:spTgt spid="325"/>
                                        </p:tgtEl>
                                      </p:cBhvr>
                                    </p:animEffect>
                                  </p:childTnLst>
                                </p:cTn>
                              </p:par>
                            </p:childTnLst>
                          </p:cTn>
                        </p:par>
                      </p:childTnLst>
                    </p:cTn>
                  </p:par>
                  <p:par>
                    <p:cTn id="528" fill="hold">
                      <p:stCondLst>
                        <p:cond delay="indefinite"/>
                      </p:stCondLst>
                      <p:childTnLst>
                        <p:par>
                          <p:cTn id="529" fill="hold">
                            <p:stCondLst>
                              <p:cond delay="0"/>
                            </p:stCondLst>
                            <p:childTnLst>
                              <p:par>
                                <p:cTn id="530" nodeType="clickEffect" fill="hold" presetClass="entr" presetID="4" presetSubtype="16">
                                  <p:stCondLst>
                                    <p:cond delay="0"/>
                                  </p:stCondLst>
                                  <p:childTnLst>
                                    <p:set>
                                      <p:cBhvr>
                                        <p:cTn id="531" dur="1" fill="hold">
                                          <p:stCondLst>
                                            <p:cond delay="0"/>
                                          </p:stCondLst>
                                        </p:cTn>
                                        <p:tgtEl>
                                          <p:spTgt spid="326"/>
                                        </p:tgtEl>
                                        <p:attrNameLst>
                                          <p:attrName>style.visibility</p:attrName>
                                        </p:attrNameLst>
                                      </p:cBhvr>
                                      <p:to>
                                        <p:strVal val="visible"/>
                                      </p:to>
                                    </p:set>
                                    <p:animEffect filter="box(in)" transition="out">
                                      <p:cBhvr additive="repl">
                                        <p:cTn id="532" dur="500"/>
                                        <p:tgtEl>
                                          <p:spTgt spid="326"/>
                                        </p:tgtEl>
                                      </p:cBhvr>
                                    </p:animEffect>
                                  </p:childTnLst>
                                </p:cTn>
                              </p:par>
                            </p:childTnLst>
                          </p:cTn>
                        </p:par>
                      </p:childTnLst>
                    </p:cTn>
                  </p:par>
                  <p:par>
                    <p:cTn id="533" fill="hold">
                      <p:stCondLst>
                        <p:cond delay="indefinite"/>
                      </p:stCondLst>
                      <p:childTnLst>
                        <p:par>
                          <p:cTn id="534" fill="hold">
                            <p:stCondLst>
                              <p:cond delay="0"/>
                            </p:stCondLst>
                            <p:childTnLst>
                              <p:par>
                                <p:cTn id="535" nodeType="clickEffect" fill="hold" presetClass="entr" presetID="4" presetSubtype="16">
                                  <p:stCondLst>
                                    <p:cond delay="0"/>
                                  </p:stCondLst>
                                  <p:childTnLst>
                                    <p:set>
                                      <p:cBhvr>
                                        <p:cTn id="536" dur="1" fill="hold">
                                          <p:stCondLst>
                                            <p:cond delay="0"/>
                                          </p:stCondLst>
                                        </p:cTn>
                                        <p:tgtEl>
                                          <p:spTgt spid="327"/>
                                        </p:tgtEl>
                                        <p:attrNameLst>
                                          <p:attrName>style.visibility</p:attrName>
                                        </p:attrNameLst>
                                      </p:cBhvr>
                                      <p:to>
                                        <p:strVal val="visible"/>
                                      </p:to>
                                    </p:set>
                                    <p:animEffect filter="box(in)" transition="out">
                                      <p:cBhvr additive="repl">
                                        <p:cTn id="537" dur="500"/>
                                        <p:tgtEl>
                                          <p:spTgt spid="327"/>
                                        </p:tgtEl>
                                      </p:cBhvr>
                                    </p:animEffect>
                                  </p:childTnLst>
                                </p:cTn>
                              </p:par>
                            </p:childTnLst>
                          </p:cTn>
                        </p:par>
                      </p:childTnLst>
                    </p:cTn>
                  </p:par>
                  <p:par>
                    <p:cTn id="538" fill="hold">
                      <p:stCondLst>
                        <p:cond delay="indefinite"/>
                      </p:stCondLst>
                      <p:childTnLst>
                        <p:par>
                          <p:cTn id="539" fill="hold">
                            <p:stCondLst>
                              <p:cond delay="0"/>
                            </p:stCondLst>
                            <p:childTnLst>
                              <p:par>
                                <p:cTn id="540" nodeType="clickEffect" fill="hold" presetClass="entr" presetID="4" presetSubtype="16">
                                  <p:stCondLst>
                                    <p:cond delay="0"/>
                                  </p:stCondLst>
                                  <p:childTnLst>
                                    <p:set>
                                      <p:cBhvr>
                                        <p:cTn id="541" dur="1" fill="hold">
                                          <p:stCondLst>
                                            <p:cond delay="0"/>
                                          </p:stCondLst>
                                        </p:cTn>
                                        <p:tgtEl>
                                          <p:spTgt spid="328"/>
                                        </p:tgtEl>
                                        <p:attrNameLst>
                                          <p:attrName>style.visibility</p:attrName>
                                        </p:attrNameLst>
                                      </p:cBhvr>
                                      <p:to>
                                        <p:strVal val="visible"/>
                                      </p:to>
                                    </p:set>
                                    <p:animEffect filter="box(in)" transition="out">
                                      <p:cBhvr additive="repl">
                                        <p:cTn id="542" dur="500"/>
                                        <p:tgtEl>
                                          <p:spTgt spid="328"/>
                                        </p:tgtEl>
                                      </p:cBhvr>
                                    </p:animEffect>
                                  </p:childTnLst>
                                </p:cTn>
                              </p:par>
                            </p:childTnLst>
                          </p:cTn>
                        </p:par>
                      </p:childTnLst>
                    </p:cTn>
                  </p:par>
                  <p:par>
                    <p:cTn id="543" fill="hold">
                      <p:stCondLst>
                        <p:cond delay="indefinite"/>
                      </p:stCondLst>
                      <p:childTnLst>
                        <p:par>
                          <p:cTn id="544" fill="hold">
                            <p:stCondLst>
                              <p:cond delay="0"/>
                            </p:stCondLst>
                            <p:childTnLst>
                              <p:par>
                                <p:cTn id="545" nodeType="clickEffect" fill="hold" presetClass="exit" presetID="4" presetSubtype="16">
                                  <p:stCondLst>
                                    <p:cond delay="0"/>
                                  </p:stCondLst>
                                  <p:childTnLst>
                                    <p:animEffect filter="box(in)" transition="out">
                                      <p:cBhvr additive="repl">
                                        <p:cTn id="546" dur="500"/>
                                        <p:tgtEl>
                                          <p:spTgt spid="328"/>
                                        </p:tgtEl>
                                      </p:cBhvr>
                                    </p:animEffect>
                                    <p:set>
                                      <p:cBhvr>
                                        <p:cTn id="547" dur="1" fill="hold">
                                          <p:stCondLst>
                                            <p:cond delay="499"/>
                                          </p:stCondLst>
                                        </p:cTn>
                                        <p:tgtEl>
                                          <p:spTgt spid="328"/>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32" name="Picture 3" descr=""/>
          <p:cNvPicPr/>
          <p:nvPr/>
        </p:nvPicPr>
        <p:blipFill>
          <a:blip r:embed="rId1"/>
          <a:stretch/>
        </p:blipFill>
        <p:spPr>
          <a:xfrm>
            <a:off x="0" y="628560"/>
            <a:ext cx="9107640" cy="56880"/>
          </a:xfrm>
          <a:prstGeom prst="rect">
            <a:avLst/>
          </a:prstGeom>
          <a:ln>
            <a:noFill/>
          </a:ln>
        </p:spPr>
      </p:pic>
      <p:sp>
        <p:nvSpPr>
          <p:cNvPr id="333"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334"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335"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12:11:22 AM</a:t>
            </a:r>
            <a:endParaRPr/>
          </a:p>
        </p:txBody>
      </p:sp>
      <p:sp>
        <p:nvSpPr>
          <p:cNvPr id="336"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337"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B4073B27-E47E-4091-9941-65B48B0D7563}" type="slidenum">
              <a:rPr lang="en-US" sz="1200" strike="noStrike">
                <a:solidFill>
                  <a:srgbClr val="d1eaed"/>
                </a:solidFill>
                <a:latin typeface="Tahoma"/>
              </a:rPr>
              <a:t>&lt;number&gt;</a:t>
            </a:fld>
            <a:endParaRPr/>
          </a:p>
        </p:txBody>
      </p:sp>
      <p:sp>
        <p:nvSpPr>
          <p:cNvPr id="338" name="CustomShape 6"/>
          <p:cNvSpPr/>
          <p:nvPr/>
        </p:nvSpPr>
        <p:spPr>
          <a:xfrm>
            <a:off x="152280" y="2819520"/>
            <a:ext cx="8229240" cy="1752120"/>
          </a:xfrm>
          <a:prstGeom prst="rect">
            <a:avLst/>
          </a:prstGeom>
          <a:noFill/>
          <a:ln w="9360">
            <a:noFill/>
          </a:ln>
        </p:spPr>
        <p:style>
          <a:lnRef idx="0"/>
          <a:fillRef idx="0"/>
          <a:effectRef idx="0"/>
          <a:fontRef idx="minor"/>
        </p:style>
        <p:txBody>
          <a:bodyPr lIns="0" rIns="18360"/>
          <a:p>
            <a:pPr>
              <a:lnSpc>
                <a:spcPct val="100000"/>
              </a:lnSpc>
            </a:pPr>
            <a:r>
              <a:rPr lang="en-US" strike="noStrike">
                <a:solidFill>
                  <a:srgbClr val="ffffff"/>
                </a:solidFill>
                <a:latin typeface="Tahoma"/>
                <a:ea typeface="Tahoma"/>
              </a:rPr>
              <a:t>           </a:t>
            </a:r>
            <a:endParaRPr/>
          </a:p>
          <a:p>
            <a:pPr>
              <a:lnSpc>
                <a:spcPct val="100000"/>
              </a:lnSpc>
            </a:pPr>
            <a:endParaRPr/>
          </a:p>
        </p:txBody>
      </p:sp>
      <p:sp>
        <p:nvSpPr>
          <p:cNvPr id="339" name="CustomShape 7"/>
          <p:cNvSpPr/>
          <p:nvPr/>
        </p:nvSpPr>
        <p:spPr>
          <a:xfrm>
            <a:off x="457200" y="838080"/>
            <a:ext cx="8229240" cy="609120"/>
          </a:xfrm>
          <a:prstGeom prst="rect">
            <a:avLst/>
          </a:prstGeom>
          <a:noFill/>
          <a:ln w="9360">
            <a:noFill/>
          </a:ln>
        </p:spPr>
        <p:style>
          <a:lnRef idx="0"/>
          <a:fillRef idx="0"/>
          <a:effectRef idx="0"/>
          <a:fontRef idx="minor"/>
        </p:style>
        <p:txBody>
          <a:bodyPr lIns="0" rIns="18360"/>
          <a:p>
            <a:pPr>
              <a:lnSpc>
                <a:spcPct val="100000"/>
              </a:lnSpc>
            </a:pPr>
            <a:r>
              <a:rPr b="1" i="1" lang="en-US" sz="1400" strike="noStrike">
                <a:solidFill>
                  <a:srgbClr val="ffffff"/>
                </a:solidFill>
                <a:latin typeface="Times New Roman"/>
              </a:rPr>
              <a:t>Bài tập: </a:t>
            </a:r>
            <a:r>
              <a:rPr b="1" lang="en-US" sz="2400" strike="noStrike">
                <a:solidFill>
                  <a:srgbClr val="ffffff"/>
                </a:solidFill>
                <a:latin typeface="Colonna MT"/>
              </a:rPr>
              <a:t>   </a:t>
            </a:r>
            <a:r>
              <a:rPr b="1" lang="en-US" sz="2000" strike="noStrike">
                <a:solidFill>
                  <a:srgbClr val="ff0000"/>
                </a:solidFill>
                <a:latin typeface="Colonna MT"/>
              </a:rPr>
              <a:t>F</a:t>
            </a:r>
            <a:r>
              <a:rPr b="1" lang="en-US" sz="1400" strike="noStrike">
                <a:solidFill>
                  <a:srgbClr val="ff0000"/>
                </a:solidFill>
                <a:latin typeface="Times New Roman"/>
              </a:rPr>
              <a:t> ={ AB</a:t>
            </a:r>
            <a:r>
              <a:rPr lang="en-US" sz="1400" strike="noStrike">
                <a:solidFill>
                  <a:srgbClr val="ff0000"/>
                </a:solidFill>
                <a:latin typeface="Tahoma"/>
              </a:rPr>
              <a:t> </a:t>
            </a:r>
            <a:r>
              <a:rPr lang="en-US" sz="1400" strike="noStrike">
                <a:solidFill>
                  <a:srgbClr val="ff0000"/>
                </a:solidFill>
                <a:latin typeface="Symbol"/>
              </a:rPr>
              <a:t></a:t>
            </a:r>
            <a:r>
              <a:rPr lang="en-US" sz="1400" strike="noStrike">
                <a:solidFill>
                  <a:srgbClr val="ff0000"/>
                </a:solidFill>
                <a:latin typeface="Tahoma"/>
              </a:rPr>
              <a:t> </a:t>
            </a:r>
            <a:r>
              <a:rPr b="1" lang="en-US" sz="1400" strike="noStrike">
                <a:solidFill>
                  <a:srgbClr val="ff0000"/>
                </a:solidFill>
                <a:latin typeface="Times New Roman"/>
              </a:rPr>
              <a:t>C, A</a:t>
            </a:r>
            <a:r>
              <a:rPr lang="en-US" sz="1400" strike="noStrike">
                <a:solidFill>
                  <a:srgbClr val="ff0000"/>
                </a:solidFill>
                <a:latin typeface="Tahoma"/>
              </a:rPr>
              <a:t> </a:t>
            </a:r>
            <a:r>
              <a:rPr lang="en-US" sz="1400" strike="noStrike">
                <a:solidFill>
                  <a:srgbClr val="ff0000"/>
                </a:solidFill>
                <a:latin typeface="Symbol"/>
              </a:rPr>
              <a:t></a:t>
            </a:r>
            <a:r>
              <a:rPr lang="en-US" sz="1400" strike="noStrike">
                <a:solidFill>
                  <a:srgbClr val="ff0000"/>
                </a:solidFill>
                <a:latin typeface="Tahoma"/>
              </a:rPr>
              <a:t> </a:t>
            </a:r>
            <a:r>
              <a:rPr b="1" lang="en-US" sz="1400" strike="noStrike">
                <a:solidFill>
                  <a:srgbClr val="ff0000"/>
                </a:solidFill>
                <a:latin typeface="Times New Roman"/>
              </a:rPr>
              <a:t>DE, B</a:t>
            </a:r>
            <a:r>
              <a:rPr lang="en-US" sz="1400" strike="noStrike">
                <a:solidFill>
                  <a:srgbClr val="ff0000"/>
                </a:solidFill>
                <a:latin typeface="Tahoma"/>
              </a:rPr>
              <a:t> </a:t>
            </a:r>
            <a:r>
              <a:rPr lang="en-US" sz="1400" strike="noStrike">
                <a:solidFill>
                  <a:srgbClr val="ff0000"/>
                </a:solidFill>
                <a:latin typeface="Symbol"/>
              </a:rPr>
              <a:t></a:t>
            </a:r>
            <a:r>
              <a:rPr lang="en-US" sz="1400" strike="noStrike">
                <a:solidFill>
                  <a:srgbClr val="ff0000"/>
                </a:solidFill>
                <a:latin typeface="Tahoma"/>
              </a:rPr>
              <a:t> </a:t>
            </a:r>
            <a:r>
              <a:rPr b="1" lang="en-US" sz="1400" strike="noStrike">
                <a:solidFill>
                  <a:srgbClr val="ff0000"/>
                </a:solidFill>
                <a:latin typeface="Times New Roman"/>
              </a:rPr>
              <a:t>F, F</a:t>
            </a:r>
            <a:r>
              <a:rPr lang="en-US" sz="1400" strike="noStrike">
                <a:solidFill>
                  <a:srgbClr val="ff0000"/>
                </a:solidFill>
                <a:latin typeface="Tahoma"/>
              </a:rPr>
              <a:t> </a:t>
            </a:r>
            <a:r>
              <a:rPr lang="en-US" sz="1400" strike="noStrike">
                <a:solidFill>
                  <a:srgbClr val="ff0000"/>
                </a:solidFill>
                <a:latin typeface="Symbol"/>
              </a:rPr>
              <a:t></a:t>
            </a:r>
            <a:r>
              <a:rPr lang="en-US" sz="1400" strike="noStrike">
                <a:solidFill>
                  <a:srgbClr val="ff0000"/>
                </a:solidFill>
                <a:latin typeface="Tahoma"/>
              </a:rPr>
              <a:t> </a:t>
            </a:r>
            <a:r>
              <a:rPr b="1" lang="en-US" sz="1400" strike="noStrike">
                <a:solidFill>
                  <a:srgbClr val="ff0000"/>
                </a:solidFill>
                <a:latin typeface="Times New Roman"/>
              </a:rPr>
              <a:t>GH, F </a:t>
            </a:r>
            <a:r>
              <a:rPr lang="en-US" sz="1400" strike="noStrike">
                <a:solidFill>
                  <a:srgbClr val="ff0000"/>
                </a:solidFill>
                <a:latin typeface="Symbol"/>
              </a:rPr>
              <a:t></a:t>
            </a:r>
            <a:r>
              <a:rPr lang="en-US" sz="1400" strike="noStrike">
                <a:solidFill>
                  <a:srgbClr val="ff0000"/>
                </a:solidFill>
                <a:latin typeface="Tahoma"/>
              </a:rPr>
              <a:t> </a:t>
            </a:r>
            <a:r>
              <a:rPr b="1" lang="en-US" sz="1400" strike="noStrike">
                <a:solidFill>
                  <a:srgbClr val="ff0000"/>
                </a:solidFill>
                <a:latin typeface="Times New Roman"/>
              </a:rPr>
              <a:t>CD, D</a:t>
            </a:r>
            <a:r>
              <a:rPr lang="en-US" sz="1400" strike="noStrike">
                <a:solidFill>
                  <a:srgbClr val="ff0000"/>
                </a:solidFill>
                <a:latin typeface="Tahoma"/>
              </a:rPr>
              <a:t> </a:t>
            </a:r>
            <a:r>
              <a:rPr lang="en-US" sz="1400" strike="noStrike">
                <a:solidFill>
                  <a:srgbClr val="ff0000"/>
                </a:solidFill>
                <a:latin typeface="Symbol"/>
              </a:rPr>
              <a:t></a:t>
            </a:r>
            <a:r>
              <a:rPr lang="en-US" sz="1400" strike="noStrike">
                <a:solidFill>
                  <a:srgbClr val="ff0000"/>
                </a:solidFill>
                <a:latin typeface="Tahoma"/>
              </a:rPr>
              <a:t> </a:t>
            </a:r>
            <a:r>
              <a:rPr b="1" lang="en-US" sz="1400" strike="noStrike">
                <a:solidFill>
                  <a:srgbClr val="ff0000"/>
                </a:solidFill>
                <a:latin typeface="Times New Roman"/>
              </a:rPr>
              <a:t>IJ}</a:t>
            </a:r>
            <a:endParaRPr/>
          </a:p>
          <a:p>
            <a:pPr>
              <a:lnSpc>
                <a:spcPct val="100000"/>
              </a:lnSpc>
            </a:pPr>
            <a:r>
              <a:rPr b="1" lang="en-US" strike="noStrike">
                <a:solidFill>
                  <a:srgbClr val="ffffff"/>
                </a:solidFill>
                <a:latin typeface="Times New Roman"/>
              </a:rPr>
              <a:t>           </a:t>
            </a:r>
            <a:endParaRPr/>
          </a:p>
          <a:p>
            <a:pPr>
              <a:lnSpc>
                <a:spcPct val="100000"/>
              </a:lnSpc>
            </a:pPr>
            <a:endParaRPr/>
          </a:p>
          <a:p>
            <a:pPr>
              <a:lnSpc>
                <a:spcPct val="100000"/>
              </a:lnSpc>
            </a:pPr>
            <a:endParaRPr/>
          </a:p>
        </p:txBody>
      </p:sp>
      <p:sp>
        <p:nvSpPr>
          <p:cNvPr id="340" name="CustomShape 8"/>
          <p:cNvSpPr/>
          <p:nvPr/>
        </p:nvSpPr>
        <p:spPr>
          <a:xfrm>
            <a:off x="224280" y="1523880"/>
            <a:ext cx="7391160" cy="5169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800" strike="noStrike">
                <a:solidFill>
                  <a:srgbClr val="ffffff"/>
                </a:solidFill>
                <a:latin typeface="Colonna MT"/>
              </a:rPr>
              <a:t>1. G</a:t>
            </a:r>
            <a:r>
              <a:rPr b="1" lang="en-US" strike="noStrike">
                <a:solidFill>
                  <a:srgbClr val="ffffff"/>
                </a:solidFill>
                <a:latin typeface="Times New Roman"/>
              </a:rPr>
              <a:t> ={ AB</a:t>
            </a:r>
            <a:r>
              <a:rPr lang="en-US" strike="noStrike">
                <a:solidFill>
                  <a:srgbClr val="ffffff"/>
                </a:solidFill>
                <a:latin typeface="Tahoma"/>
              </a:rPr>
              <a:t>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C, A</a:t>
            </a:r>
            <a:r>
              <a:rPr lang="en-US" strike="noStrike">
                <a:solidFill>
                  <a:srgbClr val="ffffff"/>
                </a:solidFill>
                <a:latin typeface="Tahoma"/>
              </a:rPr>
              <a:t>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DE, B</a:t>
            </a:r>
            <a:r>
              <a:rPr lang="en-US" strike="noStrike">
                <a:solidFill>
                  <a:srgbClr val="ffffff"/>
                </a:solidFill>
                <a:latin typeface="Tahoma"/>
              </a:rPr>
              <a:t>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F, F</a:t>
            </a:r>
            <a:r>
              <a:rPr lang="en-US" strike="noStrike">
                <a:solidFill>
                  <a:srgbClr val="ffffff"/>
                </a:solidFill>
                <a:latin typeface="Tahoma"/>
              </a:rPr>
              <a:t>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GH, F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CD, D</a:t>
            </a:r>
            <a:r>
              <a:rPr lang="en-US" strike="noStrike">
                <a:solidFill>
                  <a:srgbClr val="ffffff"/>
                </a:solidFill>
                <a:latin typeface="Tahoma"/>
              </a:rPr>
              <a:t>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IJ}</a:t>
            </a:r>
            <a:endParaRPr/>
          </a:p>
        </p:txBody>
      </p:sp>
      <p:sp>
        <p:nvSpPr>
          <p:cNvPr id="341" name="CustomShape 9"/>
          <p:cNvSpPr/>
          <p:nvPr/>
        </p:nvSpPr>
        <p:spPr>
          <a:xfrm>
            <a:off x="685800" y="2133720"/>
            <a:ext cx="8305560" cy="867600"/>
          </a:xfrm>
          <a:prstGeom prst="rect">
            <a:avLst/>
          </a:prstGeom>
          <a:noFill/>
          <a:ln>
            <a:noFill/>
          </a:ln>
        </p:spPr>
        <p:style>
          <a:lnRef idx="0"/>
          <a:fillRef idx="0"/>
          <a:effectRef idx="0"/>
          <a:fontRef idx="minor"/>
        </p:style>
        <p:txBody>
          <a:bodyPr lIns="90000" rIns="90000" tIns="45000" bIns="45000"/>
          <a:p>
            <a:pPr>
              <a:lnSpc>
                <a:spcPct val="100000"/>
              </a:lnSpc>
            </a:pPr>
            <a:r>
              <a:rPr b="1" lang="en-US" sz="2800" strike="noStrike">
                <a:solidFill>
                  <a:srgbClr val="ffffff"/>
                </a:solidFill>
                <a:latin typeface="Colonna MT"/>
              </a:rPr>
              <a:t>2. G</a:t>
            </a:r>
            <a:r>
              <a:rPr b="1" lang="en-US" strike="noStrike">
                <a:solidFill>
                  <a:srgbClr val="ffffff"/>
                </a:solidFill>
                <a:latin typeface="Times New Roman"/>
              </a:rPr>
              <a:t> ={ AB</a:t>
            </a:r>
            <a:r>
              <a:rPr lang="en-US" strike="noStrike">
                <a:solidFill>
                  <a:srgbClr val="ffffff"/>
                </a:solidFill>
                <a:latin typeface="Tahoma"/>
              </a:rPr>
              <a:t>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C, A</a:t>
            </a:r>
            <a:r>
              <a:rPr lang="en-US" strike="noStrike">
                <a:solidFill>
                  <a:srgbClr val="ffffff"/>
                </a:solidFill>
                <a:latin typeface="Tahoma"/>
              </a:rPr>
              <a:t>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D, A</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E, B</a:t>
            </a:r>
            <a:r>
              <a:rPr lang="en-US" strike="noStrike">
                <a:solidFill>
                  <a:srgbClr val="ffffff"/>
                </a:solidFill>
                <a:latin typeface="Tahoma"/>
              </a:rPr>
              <a:t>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F, F</a:t>
            </a:r>
            <a:r>
              <a:rPr lang="en-US" strike="noStrike">
                <a:solidFill>
                  <a:srgbClr val="ffffff"/>
                </a:solidFill>
                <a:latin typeface="Tahoma"/>
              </a:rPr>
              <a:t>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G, F</a:t>
            </a:r>
            <a:r>
              <a:rPr lang="en-US" strike="noStrike">
                <a:solidFill>
                  <a:srgbClr val="ffffff"/>
                </a:solidFill>
                <a:latin typeface="Tahoma"/>
              </a:rPr>
              <a:t>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H, </a:t>
            </a:r>
            <a:endParaRPr/>
          </a:p>
          <a:p>
            <a:pPr>
              <a:lnSpc>
                <a:spcPct val="100000"/>
              </a:lnSpc>
            </a:pPr>
            <a:r>
              <a:rPr b="1" lang="en-US" strike="noStrike">
                <a:solidFill>
                  <a:srgbClr val="ffffff"/>
                </a:solidFill>
                <a:latin typeface="Times New Roman"/>
              </a:rPr>
              <a:t>               </a:t>
            </a:r>
            <a:r>
              <a:rPr b="1" lang="en-US" strike="noStrike">
                <a:solidFill>
                  <a:srgbClr val="ffffff"/>
                </a:solidFill>
                <a:latin typeface="Times New Roman"/>
              </a:rPr>
              <a:t>F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C, F</a:t>
            </a:r>
            <a:r>
              <a:rPr lang="en-US" strike="noStrike">
                <a:solidFill>
                  <a:srgbClr val="ffffff"/>
                </a:solidFill>
                <a:latin typeface="Tahoma"/>
              </a:rPr>
              <a:t>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D, D</a:t>
            </a:r>
            <a:r>
              <a:rPr lang="en-US" strike="noStrike">
                <a:solidFill>
                  <a:srgbClr val="ffffff"/>
                </a:solidFill>
                <a:latin typeface="Tahoma"/>
              </a:rPr>
              <a:t>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I, D</a:t>
            </a:r>
            <a:r>
              <a:rPr lang="en-US" strike="noStrike">
                <a:solidFill>
                  <a:srgbClr val="ffffff"/>
                </a:solidFill>
                <a:latin typeface="Tahoma"/>
              </a:rPr>
              <a:t>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J}</a:t>
            </a:r>
            <a:endParaRPr/>
          </a:p>
        </p:txBody>
      </p:sp>
      <p:sp>
        <p:nvSpPr>
          <p:cNvPr id="342" name="CustomShape 10"/>
          <p:cNvSpPr/>
          <p:nvPr/>
        </p:nvSpPr>
        <p:spPr>
          <a:xfrm>
            <a:off x="609480" y="3581280"/>
            <a:ext cx="8305560" cy="867600"/>
          </a:xfrm>
          <a:prstGeom prst="rect">
            <a:avLst/>
          </a:prstGeom>
          <a:noFill/>
          <a:ln>
            <a:noFill/>
          </a:ln>
        </p:spPr>
        <p:style>
          <a:lnRef idx="0"/>
          <a:fillRef idx="0"/>
          <a:effectRef idx="0"/>
          <a:fontRef idx="minor"/>
        </p:style>
        <p:txBody>
          <a:bodyPr lIns="90000" rIns="90000" tIns="45000" bIns="45000"/>
          <a:p>
            <a:pPr>
              <a:lnSpc>
                <a:spcPct val="100000"/>
              </a:lnSpc>
            </a:pPr>
            <a:r>
              <a:rPr b="1" lang="en-US" sz="2800" strike="noStrike">
                <a:solidFill>
                  <a:srgbClr val="ffffff"/>
                </a:solidFill>
                <a:latin typeface="Colonna MT"/>
              </a:rPr>
              <a:t>    </a:t>
            </a:r>
            <a:r>
              <a:rPr b="1" lang="en-US" sz="2800" strike="noStrike">
                <a:solidFill>
                  <a:srgbClr val="ffffff"/>
                </a:solidFill>
                <a:latin typeface="Colonna MT"/>
              </a:rPr>
              <a:t>G</a:t>
            </a:r>
            <a:r>
              <a:rPr b="1" lang="en-US" strike="noStrike">
                <a:solidFill>
                  <a:srgbClr val="ffffff"/>
                </a:solidFill>
                <a:latin typeface="Times New Roman"/>
              </a:rPr>
              <a:t> ={ B</a:t>
            </a:r>
            <a:r>
              <a:rPr lang="en-US" strike="noStrike">
                <a:solidFill>
                  <a:srgbClr val="ffffff"/>
                </a:solidFill>
                <a:latin typeface="Tahoma"/>
              </a:rPr>
              <a:t>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C, A</a:t>
            </a:r>
            <a:r>
              <a:rPr lang="en-US" strike="noStrike">
                <a:solidFill>
                  <a:srgbClr val="ffffff"/>
                </a:solidFill>
                <a:latin typeface="Tahoma"/>
              </a:rPr>
              <a:t>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D, A</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E, B</a:t>
            </a:r>
            <a:r>
              <a:rPr lang="en-US" strike="noStrike">
                <a:solidFill>
                  <a:srgbClr val="ffffff"/>
                </a:solidFill>
                <a:latin typeface="Tahoma"/>
              </a:rPr>
              <a:t>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F, F</a:t>
            </a:r>
            <a:r>
              <a:rPr lang="en-US" strike="noStrike">
                <a:solidFill>
                  <a:srgbClr val="ffffff"/>
                </a:solidFill>
                <a:latin typeface="Tahoma"/>
              </a:rPr>
              <a:t>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G, F</a:t>
            </a:r>
            <a:r>
              <a:rPr lang="en-US" strike="noStrike">
                <a:solidFill>
                  <a:srgbClr val="ffffff"/>
                </a:solidFill>
                <a:latin typeface="Tahoma"/>
              </a:rPr>
              <a:t>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H, </a:t>
            </a:r>
            <a:endParaRPr/>
          </a:p>
          <a:p>
            <a:pPr>
              <a:lnSpc>
                <a:spcPct val="100000"/>
              </a:lnSpc>
            </a:pPr>
            <a:r>
              <a:rPr b="1" lang="en-US" strike="noStrike">
                <a:solidFill>
                  <a:srgbClr val="ffffff"/>
                </a:solidFill>
                <a:latin typeface="Times New Roman"/>
              </a:rPr>
              <a:t>               </a:t>
            </a:r>
            <a:r>
              <a:rPr b="1" lang="en-US" strike="noStrike">
                <a:solidFill>
                  <a:srgbClr val="ffffff"/>
                </a:solidFill>
                <a:latin typeface="Times New Roman"/>
              </a:rPr>
              <a:t>F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C, F</a:t>
            </a:r>
            <a:r>
              <a:rPr lang="en-US" strike="noStrike">
                <a:solidFill>
                  <a:srgbClr val="ffffff"/>
                </a:solidFill>
                <a:latin typeface="Tahoma"/>
              </a:rPr>
              <a:t>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D, D</a:t>
            </a:r>
            <a:r>
              <a:rPr lang="en-US" strike="noStrike">
                <a:solidFill>
                  <a:srgbClr val="ffffff"/>
                </a:solidFill>
                <a:latin typeface="Tahoma"/>
              </a:rPr>
              <a:t>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I, D</a:t>
            </a:r>
            <a:r>
              <a:rPr lang="en-US" strike="noStrike">
                <a:solidFill>
                  <a:srgbClr val="ffffff"/>
                </a:solidFill>
                <a:latin typeface="Tahoma"/>
              </a:rPr>
              <a:t>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J}</a:t>
            </a:r>
            <a:endParaRPr/>
          </a:p>
        </p:txBody>
      </p:sp>
      <p:sp>
        <p:nvSpPr>
          <p:cNvPr id="343" name="CustomShape 11"/>
          <p:cNvSpPr/>
          <p:nvPr/>
        </p:nvSpPr>
        <p:spPr>
          <a:xfrm>
            <a:off x="654120" y="3124080"/>
            <a:ext cx="65736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c000"/>
                </a:solidFill>
                <a:latin typeface="Tahoma"/>
              </a:rPr>
              <a:t>3.  Xét AB </a:t>
            </a:r>
            <a:r>
              <a:rPr lang="en-US" strike="noStrike">
                <a:solidFill>
                  <a:srgbClr val="ffc000"/>
                </a:solidFill>
                <a:latin typeface="Symbol"/>
              </a:rPr>
              <a:t></a:t>
            </a:r>
            <a:r>
              <a:rPr lang="en-US" strike="noStrike">
                <a:solidFill>
                  <a:srgbClr val="ffc000"/>
                </a:solidFill>
                <a:latin typeface="Tahoma"/>
              </a:rPr>
              <a:t> C: Vì B </a:t>
            </a:r>
            <a:r>
              <a:rPr lang="en-US" strike="noStrike">
                <a:solidFill>
                  <a:srgbClr val="ffc000"/>
                </a:solidFill>
                <a:latin typeface="Symbol"/>
              </a:rPr>
              <a:t></a:t>
            </a:r>
            <a:r>
              <a:rPr lang="en-US" strike="noStrike">
                <a:solidFill>
                  <a:srgbClr val="ffc000"/>
                </a:solidFill>
                <a:latin typeface="Tahoma"/>
              </a:rPr>
              <a:t> F, F </a:t>
            </a:r>
            <a:r>
              <a:rPr lang="en-US" strike="noStrike">
                <a:solidFill>
                  <a:srgbClr val="ffc000"/>
                </a:solidFill>
                <a:latin typeface="Symbol"/>
              </a:rPr>
              <a:t></a:t>
            </a:r>
            <a:r>
              <a:rPr lang="en-US" strike="noStrike">
                <a:solidFill>
                  <a:srgbClr val="ffc000"/>
                </a:solidFill>
                <a:latin typeface="Tahoma"/>
              </a:rPr>
              <a:t>C nên B </a:t>
            </a:r>
            <a:r>
              <a:rPr lang="en-US" strike="noStrike">
                <a:solidFill>
                  <a:srgbClr val="ffc000"/>
                </a:solidFill>
                <a:latin typeface="Symbol"/>
              </a:rPr>
              <a:t></a:t>
            </a:r>
            <a:r>
              <a:rPr lang="en-US" strike="noStrike">
                <a:solidFill>
                  <a:srgbClr val="ffc000"/>
                </a:solidFill>
                <a:latin typeface="Tahoma"/>
              </a:rPr>
              <a:t>C; loại A trong vế trái </a:t>
            </a:r>
            <a:endParaRPr/>
          </a:p>
        </p:txBody>
      </p:sp>
      <p:sp>
        <p:nvSpPr>
          <p:cNvPr id="344" name="CustomShape 12"/>
          <p:cNvSpPr/>
          <p:nvPr/>
        </p:nvSpPr>
        <p:spPr>
          <a:xfrm>
            <a:off x="838080" y="5538240"/>
            <a:ext cx="8305560" cy="867600"/>
          </a:xfrm>
          <a:prstGeom prst="rect">
            <a:avLst/>
          </a:prstGeom>
          <a:noFill/>
          <a:ln>
            <a:noFill/>
          </a:ln>
        </p:spPr>
        <p:style>
          <a:lnRef idx="0"/>
          <a:fillRef idx="0"/>
          <a:effectRef idx="0"/>
          <a:fontRef idx="minor"/>
        </p:style>
        <p:txBody>
          <a:bodyPr lIns="90000" rIns="90000" tIns="45000" bIns="45000"/>
          <a:p>
            <a:pPr>
              <a:lnSpc>
                <a:spcPct val="100000"/>
              </a:lnSpc>
            </a:pPr>
            <a:r>
              <a:rPr b="1" lang="en-US" sz="2800" strike="noStrike">
                <a:solidFill>
                  <a:srgbClr val="ffffff"/>
                </a:solidFill>
                <a:latin typeface="Colonna MT"/>
              </a:rPr>
              <a:t>  </a:t>
            </a:r>
            <a:r>
              <a:rPr b="1" lang="en-US" sz="2800" strike="noStrike">
                <a:solidFill>
                  <a:srgbClr val="ffffff"/>
                </a:solidFill>
                <a:latin typeface="Colonna MT"/>
              </a:rPr>
              <a:t>G</a:t>
            </a:r>
            <a:r>
              <a:rPr b="1" lang="en-US" strike="noStrike">
                <a:solidFill>
                  <a:srgbClr val="ffffff"/>
                </a:solidFill>
                <a:latin typeface="Times New Roman"/>
              </a:rPr>
              <a:t> ={  A</a:t>
            </a:r>
            <a:r>
              <a:rPr lang="en-US" strike="noStrike">
                <a:solidFill>
                  <a:srgbClr val="ffffff"/>
                </a:solidFill>
                <a:latin typeface="Tahoma"/>
              </a:rPr>
              <a:t>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D, A</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E, B</a:t>
            </a:r>
            <a:r>
              <a:rPr lang="en-US" strike="noStrike">
                <a:solidFill>
                  <a:srgbClr val="ffffff"/>
                </a:solidFill>
                <a:latin typeface="Tahoma"/>
              </a:rPr>
              <a:t>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F, F</a:t>
            </a:r>
            <a:r>
              <a:rPr lang="en-US" strike="noStrike">
                <a:solidFill>
                  <a:srgbClr val="ffffff"/>
                </a:solidFill>
                <a:latin typeface="Tahoma"/>
              </a:rPr>
              <a:t>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G, F</a:t>
            </a:r>
            <a:r>
              <a:rPr lang="en-US" strike="noStrike">
                <a:solidFill>
                  <a:srgbClr val="ffffff"/>
                </a:solidFill>
                <a:latin typeface="Tahoma"/>
              </a:rPr>
              <a:t>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H, </a:t>
            </a:r>
            <a:endParaRPr/>
          </a:p>
          <a:p>
            <a:pPr>
              <a:lnSpc>
                <a:spcPct val="100000"/>
              </a:lnSpc>
            </a:pPr>
            <a:r>
              <a:rPr b="1" lang="en-US" strike="noStrike">
                <a:solidFill>
                  <a:srgbClr val="ffffff"/>
                </a:solidFill>
                <a:latin typeface="Times New Roman"/>
              </a:rPr>
              <a:t>               </a:t>
            </a:r>
            <a:r>
              <a:rPr b="1" lang="en-US" strike="noStrike">
                <a:solidFill>
                  <a:srgbClr val="ffffff"/>
                </a:solidFill>
                <a:latin typeface="Times New Roman"/>
              </a:rPr>
              <a:t>F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C, F</a:t>
            </a:r>
            <a:r>
              <a:rPr lang="en-US" strike="noStrike">
                <a:solidFill>
                  <a:srgbClr val="ffffff"/>
                </a:solidFill>
                <a:latin typeface="Tahoma"/>
              </a:rPr>
              <a:t>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D, D</a:t>
            </a:r>
            <a:r>
              <a:rPr lang="en-US" strike="noStrike">
                <a:solidFill>
                  <a:srgbClr val="ffffff"/>
                </a:solidFill>
                <a:latin typeface="Tahoma"/>
              </a:rPr>
              <a:t>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I, D</a:t>
            </a:r>
            <a:r>
              <a:rPr lang="en-US" strike="noStrike">
                <a:solidFill>
                  <a:srgbClr val="ffffff"/>
                </a:solidFill>
                <a:latin typeface="Tahoma"/>
              </a:rPr>
              <a:t> </a:t>
            </a:r>
            <a:r>
              <a:rPr lang="en-US" strike="noStrike">
                <a:solidFill>
                  <a:srgbClr val="ffffff"/>
                </a:solidFill>
                <a:latin typeface="Symbol"/>
              </a:rPr>
              <a:t></a:t>
            </a:r>
            <a:r>
              <a:rPr lang="en-US" strike="noStrike">
                <a:solidFill>
                  <a:srgbClr val="ffffff"/>
                </a:solidFill>
                <a:latin typeface="Tahoma"/>
              </a:rPr>
              <a:t> </a:t>
            </a:r>
            <a:r>
              <a:rPr b="1" lang="en-US" strike="noStrike">
                <a:solidFill>
                  <a:srgbClr val="ffffff"/>
                </a:solidFill>
                <a:latin typeface="Times New Roman"/>
              </a:rPr>
              <a:t>J}</a:t>
            </a:r>
            <a:endParaRPr/>
          </a:p>
        </p:txBody>
      </p:sp>
      <p:sp>
        <p:nvSpPr>
          <p:cNvPr id="345" name="CustomShape 13"/>
          <p:cNvSpPr/>
          <p:nvPr/>
        </p:nvSpPr>
        <p:spPr>
          <a:xfrm>
            <a:off x="557280" y="4876920"/>
            <a:ext cx="562284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c000"/>
                </a:solidFill>
                <a:latin typeface="Tahoma"/>
              </a:rPr>
              <a:t>4. Xét B </a:t>
            </a:r>
            <a:r>
              <a:rPr lang="en-US" strike="noStrike">
                <a:solidFill>
                  <a:srgbClr val="ffc000"/>
                </a:solidFill>
                <a:latin typeface="Symbol"/>
              </a:rPr>
              <a:t></a:t>
            </a:r>
            <a:r>
              <a:rPr lang="en-US" strike="noStrike">
                <a:solidFill>
                  <a:srgbClr val="ffc000"/>
                </a:solidFill>
                <a:latin typeface="Tahoma"/>
              </a:rPr>
              <a:t> C: Vì B </a:t>
            </a:r>
            <a:r>
              <a:rPr lang="en-US" strike="noStrike">
                <a:solidFill>
                  <a:srgbClr val="ffc000"/>
                </a:solidFill>
                <a:latin typeface="Symbol"/>
              </a:rPr>
              <a:t></a:t>
            </a:r>
            <a:r>
              <a:rPr lang="en-US" strike="noStrike">
                <a:solidFill>
                  <a:srgbClr val="ffc000"/>
                </a:solidFill>
                <a:latin typeface="Tahoma"/>
              </a:rPr>
              <a:t> F, F </a:t>
            </a:r>
            <a:r>
              <a:rPr lang="en-US" strike="noStrike">
                <a:solidFill>
                  <a:srgbClr val="ffc000"/>
                </a:solidFill>
                <a:latin typeface="Symbol"/>
              </a:rPr>
              <a:t></a:t>
            </a:r>
            <a:r>
              <a:rPr lang="en-US" strike="noStrike">
                <a:solidFill>
                  <a:srgbClr val="ffc000"/>
                </a:solidFill>
                <a:latin typeface="Tahoma"/>
              </a:rPr>
              <a:t>C nên B </a:t>
            </a:r>
            <a:r>
              <a:rPr lang="en-US" strike="noStrike">
                <a:solidFill>
                  <a:srgbClr val="ffc000"/>
                </a:solidFill>
                <a:latin typeface="Symbol"/>
              </a:rPr>
              <a:t></a:t>
            </a:r>
            <a:r>
              <a:rPr lang="en-US" strike="noStrike">
                <a:solidFill>
                  <a:srgbClr val="ffc000"/>
                </a:solidFill>
                <a:latin typeface="Tahoma"/>
              </a:rPr>
              <a:t>C; loại  B </a:t>
            </a:r>
            <a:r>
              <a:rPr lang="en-US" strike="noStrike">
                <a:solidFill>
                  <a:srgbClr val="ffc000"/>
                </a:solidFill>
                <a:latin typeface="Symbol"/>
              </a:rPr>
              <a:t></a:t>
            </a:r>
            <a:r>
              <a:rPr lang="en-US" strike="noStrike">
                <a:solidFill>
                  <a:srgbClr val="ffc000"/>
                </a:solidFill>
                <a:latin typeface="Tahoma"/>
              </a:rPr>
              <a:t> C </a:t>
            </a:r>
            <a:endParaRPr/>
          </a:p>
        </p:txBody>
      </p:sp>
      <p:sp>
        <p:nvSpPr>
          <p:cNvPr id="346" name="CustomShape 14"/>
          <p:cNvSpPr/>
          <p:nvPr/>
        </p:nvSpPr>
        <p:spPr>
          <a:xfrm>
            <a:off x="6172200" y="5867280"/>
            <a:ext cx="1423800" cy="5799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trike="noStrike">
                <a:solidFill>
                  <a:srgbClr val="ffff00"/>
                </a:solidFill>
                <a:latin typeface="Symbol"/>
              </a:rPr>
              <a:t></a:t>
            </a:r>
            <a:r>
              <a:rPr b="1" lang="en-US" sz="3200" strike="noStrike">
                <a:solidFill>
                  <a:srgbClr val="ffff00"/>
                </a:solidFill>
                <a:latin typeface="Colonna MT"/>
              </a:rPr>
              <a:t> </a:t>
            </a:r>
            <a:r>
              <a:rPr b="1" lang="en-US" sz="3200" strike="noStrike">
                <a:solidFill>
                  <a:srgbClr val="ffff00"/>
                </a:solidFill>
                <a:latin typeface="Colonna MT"/>
              </a:rPr>
              <a:t>F</a:t>
            </a:r>
            <a:r>
              <a:rPr b="1" lang="en-US" strike="noStrike">
                <a:solidFill>
                  <a:srgbClr val="ffff00"/>
                </a:solidFill>
                <a:latin typeface="Times New Roman"/>
              </a:rPr>
              <a:t> </a:t>
            </a:r>
            <a:r>
              <a:rPr b="1" lang="en-US" strike="noStrike" baseline="-25000">
                <a:solidFill>
                  <a:srgbClr val="ffff00"/>
                </a:solidFill>
                <a:latin typeface="Times New Roman"/>
              </a:rPr>
              <a:t>min</a:t>
            </a:r>
            <a:endParaRPr/>
          </a:p>
        </p:txBody>
      </p:sp>
    </p:spTree>
  </p:cSld>
  <p:timing>
    <p:tnLst>
      <p:par>
        <p:cTn id="548" dur="indefinite" restart="never" nodeType="tmRoot">
          <p:childTnLst>
            <p:seq>
              <p:cTn id="549" dur="indefinite" nodeType="mainSeq">
                <p:childTnLst>
                  <p:par>
                    <p:cTn id="550" fill="hold">
                      <p:stCondLst>
                        <p:cond delay="0"/>
                      </p:stCondLst>
                      <p:childTnLst>
                        <p:par>
                          <p:cTn id="551" fill="hold">
                            <p:stCondLst>
                              <p:cond delay="0"/>
                            </p:stCondLst>
                            <p:childTnLst>
                              <p:par>
                                <p:cTn id="552" nodeType="withEffect" fill="hold" presetClass="entr" presetID="4" presetSubtype="16">
                                  <p:stCondLst>
                                    <p:cond delay="0"/>
                                  </p:stCondLst>
                                  <p:childTnLst>
                                    <p:set>
                                      <p:cBhvr>
                                        <p:cTn id="553" dur="1" fill="hold">
                                          <p:stCondLst>
                                            <p:cond delay="0"/>
                                          </p:stCondLst>
                                        </p:cTn>
                                        <p:tgtEl>
                                          <p:spTgt spid="339"/>
                                        </p:tgtEl>
                                        <p:attrNameLst>
                                          <p:attrName>style.visibility</p:attrName>
                                        </p:attrNameLst>
                                      </p:cBhvr>
                                      <p:to>
                                        <p:strVal val="visible"/>
                                      </p:to>
                                    </p:set>
                                    <p:animEffect filter="box(in)" transition="out">
                                      <p:cBhvr additive="repl">
                                        <p:cTn id="554" dur="500"/>
                                        <p:tgtEl>
                                          <p:spTgt spid="339"/>
                                        </p:tgtEl>
                                      </p:cBhvr>
                                    </p:animEffect>
                                  </p:childTnLst>
                                </p:cTn>
                              </p:par>
                            </p:childTnLst>
                          </p:cTn>
                        </p:par>
                      </p:childTnLst>
                    </p:cTn>
                  </p:par>
                  <p:par>
                    <p:cTn id="555" fill="hold">
                      <p:stCondLst>
                        <p:cond delay="indefinite"/>
                      </p:stCondLst>
                      <p:childTnLst>
                        <p:par>
                          <p:cTn id="556" fill="hold">
                            <p:stCondLst>
                              <p:cond delay="0"/>
                            </p:stCondLst>
                            <p:childTnLst>
                              <p:par>
                                <p:cTn id="557" nodeType="clickEffect" fill="hold" presetClass="entr" presetID="4" presetSubtype="16">
                                  <p:stCondLst>
                                    <p:cond delay="0"/>
                                  </p:stCondLst>
                                  <p:childTnLst>
                                    <p:set>
                                      <p:cBhvr>
                                        <p:cTn id="558" dur="1" fill="hold">
                                          <p:stCondLst>
                                            <p:cond delay="0"/>
                                          </p:stCondLst>
                                        </p:cTn>
                                        <p:tgtEl>
                                          <p:spTgt spid="340"/>
                                        </p:tgtEl>
                                        <p:attrNameLst>
                                          <p:attrName>style.visibility</p:attrName>
                                        </p:attrNameLst>
                                      </p:cBhvr>
                                      <p:to>
                                        <p:strVal val="visible"/>
                                      </p:to>
                                    </p:set>
                                    <p:animEffect filter="box(in)" transition="out">
                                      <p:cBhvr additive="repl">
                                        <p:cTn id="559" dur="500"/>
                                        <p:tgtEl>
                                          <p:spTgt spid="340"/>
                                        </p:tgtEl>
                                      </p:cBhvr>
                                    </p:animEffect>
                                  </p:childTnLst>
                                </p:cTn>
                              </p:par>
                            </p:childTnLst>
                          </p:cTn>
                        </p:par>
                      </p:childTnLst>
                    </p:cTn>
                  </p:par>
                  <p:par>
                    <p:cTn id="560" fill="hold">
                      <p:stCondLst>
                        <p:cond delay="indefinite"/>
                      </p:stCondLst>
                      <p:childTnLst>
                        <p:par>
                          <p:cTn id="561" fill="hold">
                            <p:stCondLst>
                              <p:cond delay="0"/>
                            </p:stCondLst>
                            <p:childTnLst>
                              <p:par>
                                <p:cTn id="562" nodeType="clickEffect" fill="hold" presetClass="entr" presetID="4" presetSubtype="16">
                                  <p:stCondLst>
                                    <p:cond delay="0"/>
                                  </p:stCondLst>
                                  <p:childTnLst>
                                    <p:set>
                                      <p:cBhvr>
                                        <p:cTn id="563" dur="1" fill="hold">
                                          <p:stCondLst>
                                            <p:cond delay="0"/>
                                          </p:stCondLst>
                                        </p:cTn>
                                        <p:tgtEl>
                                          <p:spTgt spid="341"/>
                                        </p:tgtEl>
                                        <p:attrNameLst>
                                          <p:attrName>style.visibility</p:attrName>
                                        </p:attrNameLst>
                                      </p:cBhvr>
                                      <p:to>
                                        <p:strVal val="visible"/>
                                      </p:to>
                                    </p:set>
                                    <p:animEffect filter="box(in)" transition="out">
                                      <p:cBhvr additive="repl">
                                        <p:cTn id="564" dur="500"/>
                                        <p:tgtEl>
                                          <p:spTgt spid="341"/>
                                        </p:tgtEl>
                                      </p:cBhvr>
                                    </p:animEffect>
                                  </p:childTnLst>
                                </p:cTn>
                              </p:par>
                            </p:childTnLst>
                          </p:cTn>
                        </p:par>
                      </p:childTnLst>
                    </p:cTn>
                  </p:par>
                  <p:par>
                    <p:cTn id="565" fill="hold">
                      <p:stCondLst>
                        <p:cond delay="indefinite"/>
                      </p:stCondLst>
                      <p:childTnLst>
                        <p:par>
                          <p:cTn id="566" fill="hold">
                            <p:stCondLst>
                              <p:cond delay="0"/>
                            </p:stCondLst>
                            <p:childTnLst>
                              <p:par>
                                <p:cTn id="567" nodeType="clickEffect" fill="hold" presetClass="entr" presetID="4" presetSubtype="16">
                                  <p:stCondLst>
                                    <p:cond delay="0"/>
                                  </p:stCondLst>
                                  <p:childTnLst>
                                    <p:set>
                                      <p:cBhvr>
                                        <p:cTn id="568" dur="1" fill="hold">
                                          <p:stCondLst>
                                            <p:cond delay="0"/>
                                          </p:stCondLst>
                                        </p:cTn>
                                        <p:tgtEl>
                                          <p:spTgt spid="343"/>
                                        </p:tgtEl>
                                        <p:attrNameLst>
                                          <p:attrName>style.visibility</p:attrName>
                                        </p:attrNameLst>
                                      </p:cBhvr>
                                      <p:to>
                                        <p:strVal val="visible"/>
                                      </p:to>
                                    </p:set>
                                    <p:animEffect filter="box(in)" transition="out">
                                      <p:cBhvr additive="repl">
                                        <p:cTn id="569" dur="500"/>
                                        <p:tgtEl>
                                          <p:spTgt spid="343"/>
                                        </p:tgtEl>
                                      </p:cBhvr>
                                    </p:animEffect>
                                  </p:childTnLst>
                                </p:cTn>
                              </p:par>
                            </p:childTnLst>
                          </p:cTn>
                        </p:par>
                      </p:childTnLst>
                    </p:cTn>
                  </p:par>
                  <p:par>
                    <p:cTn id="570" fill="hold">
                      <p:stCondLst>
                        <p:cond delay="indefinite"/>
                      </p:stCondLst>
                      <p:childTnLst>
                        <p:par>
                          <p:cTn id="571" fill="hold">
                            <p:stCondLst>
                              <p:cond delay="0"/>
                            </p:stCondLst>
                            <p:childTnLst>
                              <p:par>
                                <p:cTn id="572" nodeType="clickEffect" fill="hold" presetClass="entr" presetID="4" presetSubtype="16">
                                  <p:stCondLst>
                                    <p:cond delay="0"/>
                                  </p:stCondLst>
                                  <p:childTnLst>
                                    <p:set>
                                      <p:cBhvr>
                                        <p:cTn id="573" dur="1" fill="hold">
                                          <p:stCondLst>
                                            <p:cond delay="0"/>
                                          </p:stCondLst>
                                        </p:cTn>
                                        <p:tgtEl>
                                          <p:spTgt spid="342"/>
                                        </p:tgtEl>
                                        <p:attrNameLst>
                                          <p:attrName>style.visibility</p:attrName>
                                        </p:attrNameLst>
                                      </p:cBhvr>
                                      <p:to>
                                        <p:strVal val="visible"/>
                                      </p:to>
                                    </p:set>
                                    <p:animEffect filter="box(in)" transition="out">
                                      <p:cBhvr additive="repl">
                                        <p:cTn id="574" dur="500"/>
                                        <p:tgtEl>
                                          <p:spTgt spid="342"/>
                                        </p:tgtEl>
                                      </p:cBhvr>
                                    </p:animEffect>
                                  </p:childTnLst>
                                </p:cTn>
                              </p:par>
                            </p:childTnLst>
                          </p:cTn>
                        </p:par>
                      </p:childTnLst>
                    </p:cTn>
                  </p:par>
                  <p:par>
                    <p:cTn id="575" fill="hold">
                      <p:stCondLst>
                        <p:cond delay="indefinite"/>
                      </p:stCondLst>
                      <p:childTnLst>
                        <p:par>
                          <p:cTn id="576" fill="hold">
                            <p:stCondLst>
                              <p:cond delay="0"/>
                            </p:stCondLst>
                            <p:childTnLst>
                              <p:par>
                                <p:cTn id="577" nodeType="clickEffect" fill="hold" presetClass="entr" presetID="4" presetSubtype="16">
                                  <p:stCondLst>
                                    <p:cond delay="0"/>
                                  </p:stCondLst>
                                  <p:childTnLst>
                                    <p:set>
                                      <p:cBhvr>
                                        <p:cTn id="578" dur="1" fill="hold">
                                          <p:stCondLst>
                                            <p:cond delay="0"/>
                                          </p:stCondLst>
                                        </p:cTn>
                                        <p:tgtEl>
                                          <p:spTgt spid="345"/>
                                        </p:tgtEl>
                                        <p:attrNameLst>
                                          <p:attrName>style.visibility</p:attrName>
                                        </p:attrNameLst>
                                      </p:cBhvr>
                                      <p:to>
                                        <p:strVal val="visible"/>
                                      </p:to>
                                    </p:set>
                                    <p:animEffect filter="box(in)" transition="out">
                                      <p:cBhvr additive="repl">
                                        <p:cTn id="579" dur="500"/>
                                        <p:tgtEl>
                                          <p:spTgt spid="345"/>
                                        </p:tgtEl>
                                      </p:cBhvr>
                                    </p:animEffect>
                                  </p:childTnLst>
                                </p:cTn>
                              </p:par>
                            </p:childTnLst>
                          </p:cTn>
                        </p:par>
                      </p:childTnLst>
                    </p:cTn>
                  </p:par>
                  <p:par>
                    <p:cTn id="580" fill="hold">
                      <p:stCondLst>
                        <p:cond delay="indefinite"/>
                      </p:stCondLst>
                      <p:childTnLst>
                        <p:par>
                          <p:cTn id="581" fill="hold">
                            <p:stCondLst>
                              <p:cond delay="0"/>
                            </p:stCondLst>
                            <p:childTnLst>
                              <p:par>
                                <p:cTn id="582" nodeType="clickEffect" fill="hold" presetClass="entr" presetID="4" presetSubtype="16">
                                  <p:stCondLst>
                                    <p:cond delay="0"/>
                                  </p:stCondLst>
                                  <p:childTnLst>
                                    <p:set>
                                      <p:cBhvr>
                                        <p:cTn id="583" dur="1" fill="hold">
                                          <p:stCondLst>
                                            <p:cond delay="0"/>
                                          </p:stCondLst>
                                        </p:cTn>
                                        <p:tgtEl>
                                          <p:spTgt spid="344"/>
                                        </p:tgtEl>
                                        <p:attrNameLst>
                                          <p:attrName>style.visibility</p:attrName>
                                        </p:attrNameLst>
                                      </p:cBhvr>
                                      <p:to>
                                        <p:strVal val="visible"/>
                                      </p:to>
                                    </p:set>
                                    <p:animEffect filter="box(in)" transition="out">
                                      <p:cBhvr additive="repl">
                                        <p:cTn id="584" dur="500"/>
                                        <p:tgtEl>
                                          <p:spTgt spid="344"/>
                                        </p:tgtEl>
                                      </p:cBhvr>
                                    </p:animEffect>
                                  </p:childTnLst>
                                </p:cTn>
                              </p:par>
                            </p:childTnLst>
                          </p:cTn>
                        </p:par>
                      </p:childTnLst>
                    </p:cTn>
                  </p:par>
                  <p:par>
                    <p:cTn id="585" fill="hold">
                      <p:stCondLst>
                        <p:cond delay="indefinite"/>
                      </p:stCondLst>
                      <p:childTnLst>
                        <p:par>
                          <p:cTn id="586" fill="hold">
                            <p:stCondLst>
                              <p:cond delay="0"/>
                            </p:stCondLst>
                            <p:childTnLst>
                              <p:par>
                                <p:cTn id="587" nodeType="clickEffect" fill="hold" presetClass="entr" presetID="4" presetSubtype="16">
                                  <p:stCondLst>
                                    <p:cond delay="0"/>
                                  </p:stCondLst>
                                  <p:childTnLst>
                                    <p:set>
                                      <p:cBhvr>
                                        <p:cTn id="588" dur="1" fill="hold">
                                          <p:stCondLst>
                                            <p:cond delay="0"/>
                                          </p:stCondLst>
                                        </p:cTn>
                                        <p:tgtEl>
                                          <p:spTgt spid="346">
                                            <p:txEl>
                                              <p:pRg st="0" end="8"/>
                                            </p:txEl>
                                          </p:spTgt>
                                        </p:tgtEl>
                                        <p:attrNameLst>
                                          <p:attrName>style.visibility</p:attrName>
                                        </p:attrNameLst>
                                      </p:cBhvr>
                                      <p:to>
                                        <p:strVal val="visible"/>
                                      </p:to>
                                    </p:set>
                                    <p:animEffect filter="box(in)" transition="out">
                                      <p:cBhvr additive="repl">
                                        <p:cTn id="589" dur="500"/>
                                        <p:tgtEl>
                                          <p:spTgt spid="346">
                                            <p:txEl>
                                              <p:pRg st="0" end="8"/>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47" name="Picture 3" descr=""/>
          <p:cNvPicPr/>
          <p:nvPr/>
        </p:nvPicPr>
        <p:blipFill>
          <a:blip r:embed="rId1"/>
          <a:stretch/>
        </p:blipFill>
        <p:spPr>
          <a:xfrm>
            <a:off x="0" y="628560"/>
            <a:ext cx="9107640" cy="56880"/>
          </a:xfrm>
          <a:prstGeom prst="rect">
            <a:avLst/>
          </a:prstGeom>
          <a:ln>
            <a:noFill/>
          </a:ln>
        </p:spPr>
      </p:pic>
      <p:sp>
        <p:nvSpPr>
          <p:cNvPr id="348"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349"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350"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12:11:22 AM</a:t>
            </a:r>
            <a:endParaRPr/>
          </a:p>
        </p:txBody>
      </p:sp>
      <p:sp>
        <p:nvSpPr>
          <p:cNvPr id="351"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352"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18434C9A-0BEF-4960-AD86-E1D0E69B7B1B}" type="slidenum">
              <a:rPr lang="en-US" sz="1200" strike="noStrike">
                <a:solidFill>
                  <a:srgbClr val="d1eaed"/>
                </a:solidFill>
                <a:latin typeface="Tahoma"/>
              </a:rPr>
              <a:t>&lt;number&gt;</a:t>
            </a:fld>
            <a:endParaRPr/>
          </a:p>
        </p:txBody>
      </p:sp>
      <p:sp>
        <p:nvSpPr>
          <p:cNvPr id="353" name="CustomShape 6"/>
          <p:cNvSpPr/>
          <p:nvPr/>
        </p:nvSpPr>
        <p:spPr>
          <a:xfrm>
            <a:off x="228600" y="762120"/>
            <a:ext cx="6400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trike="noStrike">
                <a:solidFill>
                  <a:srgbClr val="ffffff"/>
                </a:solidFill>
                <a:latin typeface="Tahoma"/>
              </a:rPr>
              <a:t>4.9</a:t>
            </a:r>
            <a:r>
              <a:rPr lang="en-US" sz="2400" strike="noStrike">
                <a:solidFill>
                  <a:srgbClr val="ffffff"/>
                </a:solidFill>
                <a:latin typeface="Tahoma"/>
              </a:rPr>
              <a:t>– </a:t>
            </a:r>
            <a:r>
              <a:rPr b="1" lang="en-US" sz="2000" strike="noStrike">
                <a:solidFill>
                  <a:srgbClr val="ffffff"/>
                </a:solidFill>
                <a:latin typeface="Tahoma"/>
              </a:rPr>
              <a:t>Bao đóng và khóa</a:t>
            </a:r>
            <a:endParaRPr/>
          </a:p>
        </p:txBody>
      </p:sp>
      <p:sp>
        <p:nvSpPr>
          <p:cNvPr id="354" name="CustomShape 7"/>
          <p:cNvSpPr/>
          <p:nvPr/>
        </p:nvSpPr>
        <p:spPr>
          <a:xfrm>
            <a:off x="304920" y="2819520"/>
            <a:ext cx="8229240" cy="1752120"/>
          </a:xfrm>
          <a:prstGeom prst="rect">
            <a:avLst/>
          </a:prstGeom>
          <a:noFill/>
          <a:ln w="9360">
            <a:noFill/>
          </a:ln>
        </p:spPr>
        <p:style>
          <a:lnRef idx="0"/>
          <a:fillRef idx="0"/>
          <a:effectRef idx="0"/>
          <a:fontRef idx="minor"/>
        </p:style>
        <p:txBody>
          <a:bodyPr lIns="0" rIns="18360"/>
          <a:p>
            <a:pPr>
              <a:lnSpc>
                <a:spcPct val="100000"/>
              </a:lnSpc>
            </a:pPr>
            <a:r>
              <a:rPr lang="en-US" strike="noStrike">
                <a:solidFill>
                  <a:srgbClr val="ffffff"/>
                </a:solidFill>
                <a:latin typeface="Tahoma"/>
                <a:ea typeface="Tahoma"/>
              </a:rPr>
              <a:t>           </a:t>
            </a:r>
            <a:endParaRPr/>
          </a:p>
          <a:p>
            <a:pPr>
              <a:lnSpc>
                <a:spcPct val="100000"/>
              </a:lnSpc>
            </a:pPr>
            <a:endParaRPr/>
          </a:p>
        </p:txBody>
      </p:sp>
      <p:sp>
        <p:nvSpPr>
          <p:cNvPr id="355" name="CustomShape 8"/>
          <p:cNvSpPr/>
          <p:nvPr/>
        </p:nvSpPr>
        <p:spPr>
          <a:xfrm>
            <a:off x="609480" y="1295280"/>
            <a:ext cx="8305560" cy="827280"/>
          </a:xfrm>
          <a:prstGeom prst="rect">
            <a:avLst/>
          </a:prstGeom>
          <a:noFill/>
          <a:ln>
            <a:noFill/>
          </a:ln>
        </p:spPr>
        <p:style>
          <a:lnRef idx="0"/>
          <a:fillRef idx="0"/>
          <a:effectRef idx="0"/>
          <a:fontRef idx="minor"/>
        </p:style>
        <p:txBody>
          <a:bodyPr lIns="90000" rIns="90000" tIns="45000" bIns="45000"/>
          <a:p>
            <a:pPr>
              <a:lnSpc>
                <a:spcPct val="100000"/>
              </a:lnSpc>
              <a:buFont typeface="Wingdings" charset="2"/>
              <a:buChar char=""/>
            </a:pPr>
            <a:r>
              <a:rPr lang="en-US" sz="2000" strike="noStrike" u="sng">
                <a:solidFill>
                  <a:srgbClr val="e2d700"/>
                </a:solidFill>
                <a:latin typeface="Arial"/>
                <a:hlinkClick r:id="rId2"/>
              </a:rPr>
              <a:t>Siêu khóa, khóa, khóa chính và khóa dự tuyển</a:t>
            </a:r>
            <a:endParaRPr/>
          </a:p>
          <a:p>
            <a:pPr>
              <a:lnSpc>
                <a:spcPct val="100000"/>
              </a:lnSpc>
              <a:buFont typeface="Wingdings" charset="2"/>
              <a:buChar char=""/>
            </a:pPr>
            <a:r>
              <a:rPr lang="en-US" sz="2000" strike="noStrike">
                <a:solidFill>
                  <a:srgbClr val="ffffff"/>
                </a:solidFill>
                <a:latin typeface="Arial"/>
              </a:rPr>
              <a:t>Thuộc tính khóa </a:t>
            </a:r>
            <a:endParaRPr/>
          </a:p>
        </p:txBody>
      </p:sp>
      <p:sp>
        <p:nvSpPr>
          <p:cNvPr id="356" name="CustomShape 9"/>
          <p:cNvSpPr/>
          <p:nvPr/>
        </p:nvSpPr>
        <p:spPr>
          <a:xfrm>
            <a:off x="228600" y="2590920"/>
            <a:ext cx="8915040" cy="3657240"/>
          </a:xfrm>
          <a:prstGeom prst="rect">
            <a:avLst/>
          </a:prstGeom>
          <a:noFill/>
          <a:ln w="9360">
            <a:noFill/>
          </a:ln>
        </p:spPr>
        <p:style>
          <a:lnRef idx="0"/>
          <a:fillRef idx="0"/>
          <a:effectRef idx="0"/>
          <a:fontRef idx="minor"/>
        </p:style>
        <p:txBody>
          <a:bodyPr lIns="0" rIns="18360"/>
          <a:p>
            <a:pPr>
              <a:lnSpc>
                <a:spcPct val="100000"/>
              </a:lnSpc>
            </a:pPr>
            <a:r>
              <a:rPr b="1" i="1" lang="en-US" sz="2000" strike="noStrike">
                <a:solidFill>
                  <a:srgbClr val="ffffff"/>
                </a:solidFill>
                <a:latin typeface="Constantia"/>
              </a:rPr>
              <a:t>Thuật toán</a:t>
            </a:r>
            <a:r>
              <a:rPr lang="en-US" sz="2000" strike="noStrike">
                <a:solidFill>
                  <a:srgbClr val="ffffff"/>
                </a:solidFill>
                <a:latin typeface="Constantia"/>
              </a:rPr>
              <a:t> </a:t>
            </a:r>
            <a:r>
              <a:rPr b="1" lang="en-US" sz="2400" strike="noStrike">
                <a:solidFill>
                  <a:srgbClr val="ffffff"/>
                </a:solidFill>
                <a:latin typeface="Constantia"/>
              </a:rPr>
              <a:t>tìm khóa K của R(U) dựa trên tập phụ thuộc hàm </a:t>
            </a:r>
            <a:r>
              <a:rPr lang="en-US" sz="3200" strike="noStrike">
                <a:solidFill>
                  <a:srgbClr val="ffffff"/>
                </a:solidFill>
                <a:latin typeface="Colonna MT"/>
              </a:rPr>
              <a:t>F</a:t>
            </a:r>
            <a:endParaRPr/>
          </a:p>
          <a:p>
            <a:pPr>
              <a:lnSpc>
                <a:spcPct val="100000"/>
              </a:lnSpc>
            </a:pPr>
            <a:r>
              <a:rPr b="1" lang="en-US" sz="2400" strike="noStrike">
                <a:solidFill>
                  <a:srgbClr val="ffffff"/>
                </a:solidFill>
                <a:latin typeface="Constantia"/>
              </a:rPr>
              <a:t>	</a:t>
            </a:r>
            <a:r>
              <a:rPr b="1" lang="en-US" sz="2400" strike="noStrike">
                <a:solidFill>
                  <a:srgbClr val="ffffff"/>
                </a:solidFill>
                <a:latin typeface="Constantia"/>
              </a:rPr>
              <a:t>    </a:t>
            </a:r>
            <a:r>
              <a:rPr lang="en-US" sz="2800" strike="noStrike">
                <a:solidFill>
                  <a:srgbClr val="ffff00"/>
                </a:solidFill>
                <a:latin typeface="Constantia"/>
              </a:rPr>
              <a:t>Đặt K = U</a:t>
            </a:r>
            <a:endParaRPr/>
          </a:p>
          <a:p>
            <a:pPr lvl="1">
              <a:lnSpc>
                <a:spcPct val="100000"/>
              </a:lnSpc>
              <a:buSzPct val="85000"/>
              <a:buFont typeface="Arial"/>
              <a:buChar char="•"/>
            </a:pPr>
            <a:r>
              <a:rPr lang="en-US" sz="2800" strike="noStrike">
                <a:solidFill>
                  <a:srgbClr val="ffff00"/>
                </a:solidFill>
                <a:latin typeface="Constantia"/>
              </a:rPr>
              <a:t>Lặp với mỗi thuộc tính A trong K</a:t>
            </a:r>
            <a:endParaRPr/>
          </a:p>
          <a:p>
            <a:pPr lvl="2">
              <a:lnSpc>
                <a:spcPct val="100000"/>
              </a:lnSpc>
              <a:buSzPct val="70000"/>
              <a:buFont typeface="Courier New"/>
              <a:buChar char="o"/>
            </a:pPr>
            <a:r>
              <a:rPr lang="en-US" sz="2800" strike="noStrike">
                <a:solidFill>
                  <a:srgbClr val="ffff00"/>
                </a:solidFill>
                <a:latin typeface="Constantia"/>
              </a:rPr>
              <a:t>tính {K-A}</a:t>
            </a:r>
            <a:r>
              <a:rPr lang="en-US" sz="2800" strike="noStrike" baseline="50000">
                <a:solidFill>
                  <a:srgbClr val="ffff00"/>
                </a:solidFill>
                <a:latin typeface="Constantia"/>
              </a:rPr>
              <a:t>+</a:t>
            </a:r>
            <a:r>
              <a:rPr lang="en-US" sz="4000" strike="noStrike" baseline="-40000">
                <a:solidFill>
                  <a:srgbClr val="ffff00"/>
                </a:solidFill>
                <a:latin typeface="Colonna MT"/>
              </a:rPr>
              <a:t>F</a:t>
            </a:r>
            <a:endParaRPr/>
          </a:p>
          <a:p>
            <a:pPr lvl="2">
              <a:lnSpc>
                <a:spcPct val="100000"/>
              </a:lnSpc>
              <a:buSzPct val="70000"/>
              <a:buFont typeface="Courier New"/>
              <a:buChar char="o"/>
            </a:pPr>
            <a:r>
              <a:rPr lang="en-US" sz="2400" strike="noStrike">
                <a:solidFill>
                  <a:srgbClr val="ffff00"/>
                </a:solidFill>
                <a:latin typeface="Constantia"/>
              </a:rPr>
              <a:t>nếu </a:t>
            </a:r>
            <a:r>
              <a:rPr lang="en-US" sz="2400" strike="noStrike">
                <a:solidFill>
                  <a:srgbClr val="ffff00"/>
                </a:solidFill>
                <a:latin typeface="Tahoma"/>
              </a:rPr>
              <a:t>{K-A}</a:t>
            </a:r>
            <a:r>
              <a:rPr lang="en-US" sz="2400" strike="noStrike" baseline="50000">
                <a:solidFill>
                  <a:srgbClr val="ffff00"/>
                </a:solidFill>
                <a:latin typeface="Tahoma"/>
              </a:rPr>
              <a:t>+</a:t>
            </a:r>
            <a:r>
              <a:rPr lang="en-US" sz="3600" strike="noStrike" baseline="-40000">
                <a:solidFill>
                  <a:srgbClr val="ffff00"/>
                </a:solidFill>
                <a:latin typeface="Colonna MT"/>
              </a:rPr>
              <a:t>F </a:t>
            </a:r>
            <a:r>
              <a:rPr lang="en-US" sz="3600" strike="noStrike">
                <a:solidFill>
                  <a:srgbClr val="ffff00"/>
                </a:solidFill>
                <a:latin typeface="Tahoma"/>
              </a:rPr>
              <a:t> </a:t>
            </a:r>
            <a:r>
              <a:rPr lang="en-US" sz="2400" strike="noStrike">
                <a:solidFill>
                  <a:srgbClr val="ffff00"/>
                </a:solidFill>
                <a:latin typeface="Tahoma"/>
              </a:rPr>
              <a:t>= U</a:t>
            </a:r>
            <a:r>
              <a:rPr lang="en-US" sz="2400" strike="noStrike">
                <a:solidFill>
                  <a:srgbClr val="ffff00"/>
                </a:solidFill>
                <a:latin typeface="Constantia"/>
              </a:rPr>
              <a:t> thì  K = K-{A};</a:t>
            </a:r>
            <a:endParaRPr/>
          </a:p>
          <a:p>
            <a:pPr>
              <a:lnSpc>
                <a:spcPct val="100000"/>
              </a:lnSpc>
            </a:pPr>
            <a:endParaRPr/>
          </a:p>
        </p:txBody>
      </p:sp>
    </p:spTree>
  </p:cSld>
  <p:timing>
    <p:tnLst>
      <p:par>
        <p:cTn id="590" dur="indefinite" restart="never" nodeType="tmRoot">
          <p:childTnLst>
            <p:seq>
              <p:cTn id="591" dur="indefinite" nodeType="mainSeq">
                <p:childTnLst>
                  <p:par>
                    <p:cTn id="592" fill="hold">
                      <p:stCondLst>
                        <p:cond delay="indefinite"/>
                      </p:stCondLst>
                      <p:childTnLst>
                        <p:par>
                          <p:cTn id="593" fill="hold">
                            <p:stCondLst>
                              <p:cond delay="0"/>
                            </p:stCondLst>
                            <p:childTnLst>
                              <p:par>
                                <p:cTn id="594" nodeType="clickEffect" fill="hold" presetClass="entr" presetID="4" presetSubtype="16">
                                  <p:stCondLst>
                                    <p:cond delay="0"/>
                                  </p:stCondLst>
                                  <p:childTnLst>
                                    <p:set>
                                      <p:cBhvr>
                                        <p:cTn id="595" dur="1" fill="hold">
                                          <p:stCondLst>
                                            <p:cond delay="0"/>
                                          </p:stCondLst>
                                        </p:cTn>
                                        <p:tgtEl>
                                          <p:spTgt spid="356"/>
                                        </p:tgtEl>
                                        <p:attrNameLst>
                                          <p:attrName>style.visibility</p:attrName>
                                        </p:attrNameLst>
                                      </p:cBhvr>
                                      <p:to>
                                        <p:strVal val="visible"/>
                                      </p:to>
                                    </p:set>
                                    <p:animEffect filter="box(in)" transition="out">
                                      <p:cBhvr additive="repl">
                                        <p:cTn id="596" dur="500"/>
                                        <p:tgtEl>
                                          <p:spTgt spid="35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57" name="Picture 3" descr=""/>
          <p:cNvPicPr/>
          <p:nvPr/>
        </p:nvPicPr>
        <p:blipFill>
          <a:blip r:embed="rId1"/>
          <a:stretch/>
        </p:blipFill>
        <p:spPr>
          <a:xfrm>
            <a:off x="0" y="628560"/>
            <a:ext cx="9107640" cy="56880"/>
          </a:xfrm>
          <a:prstGeom prst="rect">
            <a:avLst/>
          </a:prstGeom>
          <a:ln>
            <a:noFill/>
          </a:ln>
        </p:spPr>
      </p:pic>
      <p:sp>
        <p:nvSpPr>
          <p:cNvPr id="358"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359"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360"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12:11:22 AM</a:t>
            </a:r>
            <a:endParaRPr/>
          </a:p>
        </p:txBody>
      </p:sp>
      <p:sp>
        <p:nvSpPr>
          <p:cNvPr id="361"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362"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C966DE0D-A510-4432-A465-026529AB3BF9}" type="slidenum">
              <a:rPr lang="en-US" sz="1200" strike="noStrike">
                <a:solidFill>
                  <a:srgbClr val="d1eaed"/>
                </a:solidFill>
                <a:latin typeface="Tahoma"/>
              </a:rPr>
              <a:t>&lt;number&gt;</a:t>
            </a:fld>
            <a:endParaRPr/>
          </a:p>
        </p:txBody>
      </p:sp>
      <p:sp>
        <p:nvSpPr>
          <p:cNvPr id="363" name="CustomShape 6"/>
          <p:cNvSpPr/>
          <p:nvPr/>
        </p:nvSpPr>
        <p:spPr>
          <a:xfrm>
            <a:off x="228600" y="762120"/>
            <a:ext cx="8305560" cy="395280"/>
          </a:xfrm>
          <a:prstGeom prst="rect">
            <a:avLst/>
          </a:prstGeom>
          <a:noFill/>
          <a:ln>
            <a:noFill/>
          </a:ln>
        </p:spPr>
        <p:style>
          <a:lnRef idx="0"/>
          <a:fillRef idx="0"/>
          <a:effectRef idx="0"/>
          <a:fontRef idx="minor"/>
        </p:style>
        <p:txBody>
          <a:bodyPr lIns="90000" rIns="90000" tIns="45000" bIns="45000"/>
          <a:p>
            <a:pPr>
              <a:lnSpc>
                <a:spcPct val="100000"/>
              </a:lnSpc>
            </a:pPr>
            <a:r>
              <a:rPr i="1" lang="en-US" sz="2000" strike="noStrike">
                <a:solidFill>
                  <a:srgbClr val="ffffff"/>
                </a:solidFill>
                <a:latin typeface="Tahoma"/>
              </a:rPr>
              <a:t>Ví dụ: Tìm  khóa  của R(ABCD)  với  tập phụ thuộc hàm sau</a:t>
            </a:r>
            <a:endParaRPr/>
          </a:p>
        </p:txBody>
      </p:sp>
      <p:sp>
        <p:nvSpPr>
          <p:cNvPr id="364" name="CustomShape 7"/>
          <p:cNvSpPr/>
          <p:nvPr/>
        </p:nvSpPr>
        <p:spPr>
          <a:xfrm>
            <a:off x="304920" y="4800600"/>
            <a:ext cx="8229240" cy="761760"/>
          </a:xfrm>
          <a:prstGeom prst="rect">
            <a:avLst/>
          </a:prstGeom>
          <a:noFill/>
          <a:ln w="9360">
            <a:noFill/>
          </a:ln>
        </p:spPr>
        <p:style>
          <a:lnRef idx="0"/>
          <a:fillRef idx="0"/>
          <a:effectRef idx="0"/>
          <a:fontRef idx="minor"/>
        </p:style>
        <p:txBody>
          <a:bodyPr lIns="0" rIns="18360"/>
          <a:p>
            <a:pPr>
              <a:lnSpc>
                <a:spcPct val="100000"/>
              </a:lnSpc>
            </a:pPr>
            <a:r>
              <a:rPr lang="en-US" strike="noStrike">
                <a:solidFill>
                  <a:srgbClr val="ffffff"/>
                </a:solidFill>
                <a:latin typeface="Tahoma"/>
                <a:ea typeface="Tahoma"/>
              </a:rPr>
              <a:t>           </a:t>
            </a:r>
            <a:endParaRPr/>
          </a:p>
          <a:p>
            <a:pPr>
              <a:lnSpc>
                <a:spcPct val="100000"/>
              </a:lnSpc>
            </a:pPr>
            <a:endParaRPr/>
          </a:p>
        </p:txBody>
      </p:sp>
      <p:sp>
        <p:nvSpPr>
          <p:cNvPr id="365" name="CustomShape 8"/>
          <p:cNvSpPr/>
          <p:nvPr/>
        </p:nvSpPr>
        <p:spPr>
          <a:xfrm>
            <a:off x="304920" y="1371600"/>
            <a:ext cx="6857640" cy="609120"/>
          </a:xfrm>
          <a:prstGeom prst="rect">
            <a:avLst/>
          </a:prstGeom>
          <a:noFill/>
          <a:ln w="9360">
            <a:noFill/>
          </a:ln>
        </p:spPr>
        <p:style>
          <a:lnRef idx="0"/>
          <a:fillRef idx="0"/>
          <a:effectRef idx="0"/>
          <a:fontRef idx="minor"/>
        </p:style>
        <p:txBody>
          <a:bodyPr lIns="0" rIns="18360"/>
          <a:p>
            <a:pPr>
              <a:lnSpc>
                <a:spcPct val="100000"/>
              </a:lnSpc>
            </a:pPr>
            <a:r>
              <a:rPr i="1" lang="en-US" sz="2800" strike="noStrike">
                <a:solidFill>
                  <a:srgbClr val="ffffff"/>
                </a:solidFill>
                <a:latin typeface="Times New Roman"/>
              </a:rPr>
              <a:t> </a:t>
            </a:r>
            <a:r>
              <a:rPr lang="en-US" sz="2800" strike="noStrike">
                <a:solidFill>
                  <a:srgbClr val="ffffff"/>
                </a:solidFill>
                <a:latin typeface="Colonna MT"/>
              </a:rPr>
              <a:t>F</a:t>
            </a:r>
            <a:r>
              <a:rPr lang="en-US" strike="noStrike">
                <a:solidFill>
                  <a:srgbClr val="ffffff"/>
                </a:solidFill>
                <a:latin typeface="Constantia"/>
              </a:rPr>
              <a:t> = </a:t>
            </a:r>
            <a:r>
              <a:rPr lang="en-US" strike="noStrike">
                <a:solidFill>
                  <a:srgbClr val="ffffff"/>
                </a:solidFill>
                <a:latin typeface="Times New Roman"/>
              </a:rPr>
              <a:t>{A </a:t>
            </a:r>
            <a:r>
              <a:rPr lang="en-US" strike="noStrike">
                <a:solidFill>
                  <a:srgbClr val="ffffff"/>
                </a:solidFill>
                <a:latin typeface="Symbol"/>
              </a:rPr>
              <a:t></a:t>
            </a:r>
            <a:r>
              <a:rPr lang="en-US" strike="noStrike">
                <a:solidFill>
                  <a:srgbClr val="ffffff"/>
                </a:solidFill>
                <a:latin typeface="Times New Roman"/>
              </a:rPr>
              <a:t>BC, B </a:t>
            </a:r>
            <a:r>
              <a:rPr lang="en-US" strike="noStrike">
                <a:solidFill>
                  <a:srgbClr val="ffffff"/>
                </a:solidFill>
                <a:latin typeface="Symbol"/>
              </a:rPr>
              <a:t></a:t>
            </a:r>
            <a:r>
              <a:rPr lang="en-US" strike="noStrike">
                <a:solidFill>
                  <a:srgbClr val="ffffff"/>
                </a:solidFill>
                <a:latin typeface="Times New Roman"/>
              </a:rPr>
              <a:t> C, BC</a:t>
            </a:r>
            <a:r>
              <a:rPr lang="en-US" strike="noStrike">
                <a:solidFill>
                  <a:srgbClr val="ffffff"/>
                </a:solidFill>
                <a:latin typeface="Symbol"/>
              </a:rPr>
              <a:t></a:t>
            </a:r>
            <a:r>
              <a:rPr lang="en-US" strike="noStrike">
                <a:solidFill>
                  <a:srgbClr val="ffffff"/>
                </a:solidFill>
                <a:latin typeface="Times New Roman"/>
              </a:rPr>
              <a:t>A, A </a:t>
            </a:r>
            <a:r>
              <a:rPr lang="en-US" strike="noStrike">
                <a:solidFill>
                  <a:srgbClr val="ffffff"/>
                </a:solidFill>
                <a:latin typeface="Symbol"/>
              </a:rPr>
              <a:t></a:t>
            </a:r>
            <a:r>
              <a:rPr lang="en-US" strike="noStrike">
                <a:solidFill>
                  <a:srgbClr val="ffffff"/>
                </a:solidFill>
                <a:latin typeface="Times New Roman"/>
              </a:rPr>
              <a:t>D }</a:t>
            </a:r>
            <a:endParaRPr/>
          </a:p>
          <a:p>
            <a:pPr>
              <a:lnSpc>
                <a:spcPct val="100000"/>
              </a:lnSpc>
            </a:pPr>
            <a:r>
              <a:rPr lang="en-US" sz="2400" strike="noStrike">
                <a:solidFill>
                  <a:srgbClr val="ffffff"/>
                </a:solidFill>
                <a:latin typeface="Colonna MT"/>
              </a:rPr>
              <a:t>             </a:t>
            </a:r>
            <a:endParaRPr/>
          </a:p>
        </p:txBody>
      </p:sp>
      <p:sp>
        <p:nvSpPr>
          <p:cNvPr id="366" name="CustomShape 9"/>
          <p:cNvSpPr/>
          <p:nvPr/>
        </p:nvSpPr>
        <p:spPr>
          <a:xfrm>
            <a:off x="228600" y="4626000"/>
            <a:ext cx="8534160" cy="700200"/>
          </a:xfrm>
          <a:prstGeom prst="rect">
            <a:avLst/>
          </a:prstGeom>
          <a:noFill/>
          <a:ln>
            <a:noFill/>
          </a:ln>
        </p:spPr>
        <p:style>
          <a:lnRef idx="0"/>
          <a:fillRef idx="0"/>
          <a:effectRef idx="0"/>
          <a:fontRef idx="minor"/>
        </p:style>
        <p:txBody>
          <a:bodyPr lIns="90000" rIns="90000" tIns="45000" bIns="45000"/>
          <a:p>
            <a:pPr>
              <a:lnSpc>
                <a:spcPct val="100000"/>
              </a:lnSpc>
            </a:pPr>
            <a:r>
              <a:rPr i="1" lang="en-US" sz="2000" strike="noStrike">
                <a:solidFill>
                  <a:srgbClr val="ffffff"/>
                </a:solidFill>
                <a:latin typeface="Tahoma"/>
              </a:rPr>
              <a:t>Nhận xét: </a:t>
            </a:r>
            <a:r>
              <a:rPr lang="en-US" sz="2000" strike="noStrike">
                <a:solidFill>
                  <a:srgbClr val="ffffff"/>
                </a:solidFill>
                <a:latin typeface="Tahoma"/>
              </a:rPr>
              <a:t> Nếu có khóa, thì thuộc tính khóa sẽ  thuộc vế trái của các phụ thuộc hàm </a:t>
            </a:r>
            <a:endParaRPr/>
          </a:p>
        </p:txBody>
      </p:sp>
      <p:sp>
        <p:nvSpPr>
          <p:cNvPr id="367" name="CustomShape 10"/>
          <p:cNvSpPr/>
          <p:nvPr/>
        </p:nvSpPr>
        <p:spPr>
          <a:xfrm>
            <a:off x="1090440" y="2133720"/>
            <a:ext cx="22356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{ABCD}</a:t>
            </a:r>
            <a:r>
              <a:rPr lang="en-US" strike="noStrike" baseline="30000">
                <a:solidFill>
                  <a:srgbClr val="ffffff"/>
                </a:solidFill>
                <a:latin typeface="Tahoma"/>
              </a:rPr>
              <a:t>+</a:t>
            </a:r>
            <a:r>
              <a:rPr lang="en-US" strike="noStrike">
                <a:solidFill>
                  <a:srgbClr val="ffffff"/>
                </a:solidFill>
                <a:latin typeface="Tahoma"/>
              </a:rPr>
              <a:t> = {ABCD}</a:t>
            </a:r>
            <a:r>
              <a:rPr lang="en-US" strike="noStrike" baseline="30000">
                <a:solidFill>
                  <a:srgbClr val="ffffff"/>
                </a:solidFill>
                <a:latin typeface="Tahoma"/>
              </a:rPr>
              <a:t>  </a:t>
            </a:r>
            <a:endParaRPr/>
          </a:p>
        </p:txBody>
      </p:sp>
      <p:sp>
        <p:nvSpPr>
          <p:cNvPr id="368" name="CustomShape 11"/>
          <p:cNvSpPr/>
          <p:nvPr/>
        </p:nvSpPr>
        <p:spPr>
          <a:xfrm>
            <a:off x="1094400" y="2590920"/>
            <a:ext cx="20800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{ABC}</a:t>
            </a:r>
            <a:r>
              <a:rPr lang="en-US" strike="noStrike" baseline="30000">
                <a:solidFill>
                  <a:srgbClr val="ffffff"/>
                </a:solidFill>
                <a:latin typeface="Tahoma"/>
              </a:rPr>
              <a:t>+</a:t>
            </a:r>
            <a:r>
              <a:rPr lang="en-US" strike="noStrike">
                <a:solidFill>
                  <a:srgbClr val="ffffff"/>
                </a:solidFill>
                <a:latin typeface="Tahoma"/>
              </a:rPr>
              <a:t> = {ABCD}</a:t>
            </a:r>
            <a:r>
              <a:rPr lang="en-US" strike="noStrike" baseline="30000">
                <a:solidFill>
                  <a:srgbClr val="ffffff"/>
                </a:solidFill>
                <a:latin typeface="Tahoma"/>
              </a:rPr>
              <a:t>  </a:t>
            </a:r>
            <a:endParaRPr/>
          </a:p>
        </p:txBody>
      </p:sp>
      <p:sp>
        <p:nvSpPr>
          <p:cNvPr id="369" name="CustomShape 12"/>
          <p:cNvSpPr/>
          <p:nvPr/>
        </p:nvSpPr>
        <p:spPr>
          <a:xfrm>
            <a:off x="1156320" y="3048120"/>
            <a:ext cx="194292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{AB}</a:t>
            </a:r>
            <a:r>
              <a:rPr lang="en-US" strike="noStrike" baseline="30000">
                <a:solidFill>
                  <a:srgbClr val="ffffff"/>
                </a:solidFill>
                <a:latin typeface="Tahoma"/>
              </a:rPr>
              <a:t>+</a:t>
            </a:r>
            <a:r>
              <a:rPr lang="en-US" strike="noStrike">
                <a:solidFill>
                  <a:srgbClr val="ffffff"/>
                </a:solidFill>
                <a:latin typeface="Tahoma"/>
              </a:rPr>
              <a:t> = {ABCD}</a:t>
            </a:r>
            <a:r>
              <a:rPr lang="en-US" strike="noStrike" baseline="30000">
                <a:solidFill>
                  <a:srgbClr val="ffffff"/>
                </a:solidFill>
                <a:latin typeface="Tahoma"/>
              </a:rPr>
              <a:t>  </a:t>
            </a:r>
            <a:endParaRPr/>
          </a:p>
        </p:txBody>
      </p:sp>
      <p:sp>
        <p:nvSpPr>
          <p:cNvPr id="370" name="CustomShape 13"/>
          <p:cNvSpPr/>
          <p:nvPr/>
        </p:nvSpPr>
        <p:spPr>
          <a:xfrm>
            <a:off x="1158480" y="3505320"/>
            <a:ext cx="18090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{A}</a:t>
            </a:r>
            <a:r>
              <a:rPr lang="en-US" strike="noStrike" baseline="30000">
                <a:solidFill>
                  <a:srgbClr val="ffffff"/>
                </a:solidFill>
                <a:latin typeface="Tahoma"/>
              </a:rPr>
              <a:t>+</a:t>
            </a:r>
            <a:r>
              <a:rPr lang="en-US" strike="noStrike">
                <a:solidFill>
                  <a:srgbClr val="ffffff"/>
                </a:solidFill>
                <a:latin typeface="Tahoma"/>
              </a:rPr>
              <a:t> = {ABCD}</a:t>
            </a:r>
            <a:r>
              <a:rPr lang="en-US" strike="noStrike" baseline="30000">
                <a:solidFill>
                  <a:srgbClr val="ffffff"/>
                </a:solidFill>
                <a:latin typeface="Tahoma"/>
              </a:rPr>
              <a:t>  </a:t>
            </a:r>
            <a:endParaRPr/>
          </a:p>
        </p:txBody>
      </p:sp>
      <p:sp>
        <p:nvSpPr>
          <p:cNvPr id="371" name="CustomShape 14"/>
          <p:cNvSpPr/>
          <p:nvPr/>
        </p:nvSpPr>
        <p:spPr>
          <a:xfrm>
            <a:off x="3897000" y="3593160"/>
            <a:ext cx="18072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i="1" lang="en-US" strike="noStrike">
                <a:solidFill>
                  <a:srgbClr val="ffff00"/>
                </a:solidFill>
                <a:latin typeface="Tahoma"/>
              </a:rPr>
              <a:t>Vậy, A là 1 khóa</a:t>
            </a:r>
            <a:endParaRPr/>
          </a:p>
        </p:txBody>
      </p:sp>
    </p:spTree>
  </p:cSld>
  <p:timing>
    <p:tnLst>
      <p:par>
        <p:cTn id="597" dur="indefinite" restart="never" nodeType="tmRoot">
          <p:childTnLst>
            <p:seq>
              <p:cTn id="598" dur="indefinite" nodeType="mainSeq">
                <p:childTnLst>
                  <p:par>
                    <p:cTn id="599" fill="hold">
                      <p:stCondLst>
                        <p:cond delay="indefinite"/>
                      </p:stCondLst>
                      <p:childTnLst>
                        <p:par>
                          <p:cTn id="600" fill="hold">
                            <p:stCondLst>
                              <p:cond delay="0"/>
                            </p:stCondLst>
                            <p:childTnLst>
                              <p:par>
                                <p:cTn id="601" nodeType="clickEffect" fill="hold" presetClass="entr" presetID="4" presetSubtype="16">
                                  <p:stCondLst>
                                    <p:cond delay="0"/>
                                  </p:stCondLst>
                                  <p:childTnLst>
                                    <p:set>
                                      <p:cBhvr>
                                        <p:cTn id="602" dur="1" fill="hold">
                                          <p:stCondLst>
                                            <p:cond delay="0"/>
                                          </p:stCondLst>
                                        </p:cTn>
                                        <p:tgtEl>
                                          <p:spTgt spid="365"/>
                                        </p:tgtEl>
                                        <p:attrNameLst>
                                          <p:attrName>style.visibility</p:attrName>
                                        </p:attrNameLst>
                                      </p:cBhvr>
                                      <p:to>
                                        <p:strVal val="visible"/>
                                      </p:to>
                                    </p:set>
                                    <p:animEffect filter="box(in)" transition="out">
                                      <p:cBhvr additive="repl">
                                        <p:cTn id="603" dur="500"/>
                                        <p:tgtEl>
                                          <p:spTgt spid="365"/>
                                        </p:tgtEl>
                                      </p:cBhvr>
                                    </p:animEffect>
                                  </p:childTnLst>
                                </p:cTn>
                              </p:par>
                            </p:childTnLst>
                          </p:cTn>
                        </p:par>
                      </p:childTnLst>
                    </p:cTn>
                  </p:par>
                  <p:par>
                    <p:cTn id="604" fill="hold">
                      <p:stCondLst>
                        <p:cond delay="indefinite"/>
                      </p:stCondLst>
                      <p:childTnLst>
                        <p:par>
                          <p:cTn id="605" fill="hold">
                            <p:stCondLst>
                              <p:cond delay="0"/>
                            </p:stCondLst>
                            <p:childTnLst>
                              <p:par>
                                <p:cTn id="606" nodeType="clickEffect" fill="hold" presetClass="entr" presetID="4" presetSubtype="16">
                                  <p:stCondLst>
                                    <p:cond delay="0"/>
                                  </p:stCondLst>
                                  <p:childTnLst>
                                    <p:set>
                                      <p:cBhvr>
                                        <p:cTn id="607" dur="1" fill="hold">
                                          <p:stCondLst>
                                            <p:cond delay="0"/>
                                          </p:stCondLst>
                                        </p:cTn>
                                        <p:tgtEl>
                                          <p:spTgt spid="367"/>
                                        </p:tgtEl>
                                        <p:attrNameLst>
                                          <p:attrName>style.visibility</p:attrName>
                                        </p:attrNameLst>
                                      </p:cBhvr>
                                      <p:to>
                                        <p:strVal val="visible"/>
                                      </p:to>
                                    </p:set>
                                    <p:animEffect filter="box(in)" transition="out">
                                      <p:cBhvr additive="repl">
                                        <p:cTn id="608" dur="500"/>
                                        <p:tgtEl>
                                          <p:spTgt spid="367"/>
                                        </p:tgtEl>
                                      </p:cBhvr>
                                    </p:animEffect>
                                  </p:childTnLst>
                                </p:cTn>
                              </p:par>
                            </p:childTnLst>
                          </p:cTn>
                        </p:par>
                      </p:childTnLst>
                    </p:cTn>
                  </p:par>
                  <p:par>
                    <p:cTn id="609" fill="hold">
                      <p:stCondLst>
                        <p:cond delay="indefinite"/>
                      </p:stCondLst>
                      <p:childTnLst>
                        <p:par>
                          <p:cTn id="610" fill="hold">
                            <p:stCondLst>
                              <p:cond delay="0"/>
                            </p:stCondLst>
                            <p:childTnLst>
                              <p:par>
                                <p:cTn id="611" nodeType="clickEffect" fill="hold" presetClass="entr" presetID="4" presetSubtype="16">
                                  <p:stCondLst>
                                    <p:cond delay="0"/>
                                  </p:stCondLst>
                                  <p:childTnLst>
                                    <p:set>
                                      <p:cBhvr>
                                        <p:cTn id="612" dur="1" fill="hold">
                                          <p:stCondLst>
                                            <p:cond delay="0"/>
                                          </p:stCondLst>
                                        </p:cTn>
                                        <p:tgtEl>
                                          <p:spTgt spid="368"/>
                                        </p:tgtEl>
                                        <p:attrNameLst>
                                          <p:attrName>style.visibility</p:attrName>
                                        </p:attrNameLst>
                                      </p:cBhvr>
                                      <p:to>
                                        <p:strVal val="visible"/>
                                      </p:to>
                                    </p:set>
                                    <p:animEffect filter="box(in)" transition="out">
                                      <p:cBhvr additive="repl">
                                        <p:cTn id="613" dur="500"/>
                                        <p:tgtEl>
                                          <p:spTgt spid="368"/>
                                        </p:tgtEl>
                                      </p:cBhvr>
                                    </p:animEffect>
                                  </p:childTnLst>
                                </p:cTn>
                              </p:par>
                            </p:childTnLst>
                          </p:cTn>
                        </p:par>
                      </p:childTnLst>
                    </p:cTn>
                  </p:par>
                  <p:par>
                    <p:cTn id="614" fill="hold">
                      <p:stCondLst>
                        <p:cond delay="indefinite"/>
                      </p:stCondLst>
                      <p:childTnLst>
                        <p:par>
                          <p:cTn id="615" fill="hold">
                            <p:stCondLst>
                              <p:cond delay="0"/>
                            </p:stCondLst>
                            <p:childTnLst>
                              <p:par>
                                <p:cTn id="616" nodeType="clickEffect" fill="hold" presetClass="entr" presetID="4" presetSubtype="16">
                                  <p:stCondLst>
                                    <p:cond delay="0"/>
                                  </p:stCondLst>
                                  <p:childTnLst>
                                    <p:set>
                                      <p:cBhvr>
                                        <p:cTn id="617" dur="1" fill="hold">
                                          <p:stCondLst>
                                            <p:cond delay="0"/>
                                          </p:stCondLst>
                                        </p:cTn>
                                        <p:tgtEl>
                                          <p:spTgt spid="369"/>
                                        </p:tgtEl>
                                        <p:attrNameLst>
                                          <p:attrName>style.visibility</p:attrName>
                                        </p:attrNameLst>
                                      </p:cBhvr>
                                      <p:to>
                                        <p:strVal val="visible"/>
                                      </p:to>
                                    </p:set>
                                    <p:animEffect filter="box(in)" transition="out">
                                      <p:cBhvr additive="repl">
                                        <p:cTn id="618" dur="500"/>
                                        <p:tgtEl>
                                          <p:spTgt spid="369"/>
                                        </p:tgtEl>
                                      </p:cBhvr>
                                    </p:animEffect>
                                  </p:childTnLst>
                                </p:cTn>
                              </p:par>
                            </p:childTnLst>
                          </p:cTn>
                        </p:par>
                      </p:childTnLst>
                    </p:cTn>
                  </p:par>
                  <p:par>
                    <p:cTn id="619" fill="hold">
                      <p:stCondLst>
                        <p:cond delay="indefinite"/>
                      </p:stCondLst>
                      <p:childTnLst>
                        <p:par>
                          <p:cTn id="620" fill="hold">
                            <p:stCondLst>
                              <p:cond delay="0"/>
                            </p:stCondLst>
                            <p:childTnLst>
                              <p:par>
                                <p:cTn id="621" nodeType="clickEffect" fill="hold" presetClass="entr" presetID="4" presetSubtype="16">
                                  <p:stCondLst>
                                    <p:cond delay="0"/>
                                  </p:stCondLst>
                                  <p:childTnLst>
                                    <p:set>
                                      <p:cBhvr>
                                        <p:cTn id="622" dur="1" fill="hold">
                                          <p:stCondLst>
                                            <p:cond delay="0"/>
                                          </p:stCondLst>
                                        </p:cTn>
                                        <p:tgtEl>
                                          <p:spTgt spid="370"/>
                                        </p:tgtEl>
                                        <p:attrNameLst>
                                          <p:attrName>style.visibility</p:attrName>
                                        </p:attrNameLst>
                                      </p:cBhvr>
                                      <p:to>
                                        <p:strVal val="visible"/>
                                      </p:to>
                                    </p:set>
                                    <p:animEffect filter="box(in)" transition="out">
                                      <p:cBhvr additive="repl">
                                        <p:cTn id="623" dur="500"/>
                                        <p:tgtEl>
                                          <p:spTgt spid="370"/>
                                        </p:tgtEl>
                                      </p:cBhvr>
                                    </p:animEffect>
                                  </p:childTnLst>
                                </p:cTn>
                              </p:par>
                            </p:childTnLst>
                          </p:cTn>
                        </p:par>
                      </p:childTnLst>
                    </p:cTn>
                  </p:par>
                  <p:par>
                    <p:cTn id="624" fill="hold">
                      <p:stCondLst>
                        <p:cond delay="indefinite"/>
                      </p:stCondLst>
                      <p:childTnLst>
                        <p:par>
                          <p:cTn id="625" fill="hold">
                            <p:stCondLst>
                              <p:cond delay="0"/>
                            </p:stCondLst>
                            <p:childTnLst>
                              <p:par>
                                <p:cTn id="626" nodeType="clickEffect" fill="hold" presetClass="entr" presetID="4" presetSubtype="16">
                                  <p:stCondLst>
                                    <p:cond delay="0"/>
                                  </p:stCondLst>
                                  <p:childTnLst>
                                    <p:set>
                                      <p:cBhvr>
                                        <p:cTn id="627" dur="1" fill="hold">
                                          <p:stCondLst>
                                            <p:cond delay="0"/>
                                          </p:stCondLst>
                                        </p:cTn>
                                        <p:tgtEl>
                                          <p:spTgt spid="371"/>
                                        </p:tgtEl>
                                        <p:attrNameLst>
                                          <p:attrName>style.visibility</p:attrName>
                                        </p:attrNameLst>
                                      </p:cBhvr>
                                      <p:to>
                                        <p:strVal val="visible"/>
                                      </p:to>
                                    </p:set>
                                    <p:animEffect filter="box(in)" transition="out">
                                      <p:cBhvr additive="repl">
                                        <p:cTn id="628" dur="500"/>
                                        <p:tgtEl>
                                          <p:spTgt spid="371"/>
                                        </p:tgtEl>
                                      </p:cBhvr>
                                    </p:animEffect>
                                  </p:childTnLst>
                                </p:cTn>
                              </p:par>
                            </p:childTnLst>
                          </p:cTn>
                        </p:par>
                      </p:childTnLst>
                    </p:cTn>
                  </p:par>
                  <p:par>
                    <p:cTn id="629" fill="hold">
                      <p:stCondLst>
                        <p:cond delay="indefinite"/>
                      </p:stCondLst>
                      <p:childTnLst>
                        <p:par>
                          <p:cTn id="630" fill="hold">
                            <p:stCondLst>
                              <p:cond delay="0"/>
                            </p:stCondLst>
                            <p:childTnLst>
                              <p:par>
                                <p:cTn id="631" nodeType="clickEffect" fill="hold" presetClass="entr" presetID="4" presetSubtype="16">
                                  <p:stCondLst>
                                    <p:cond delay="0"/>
                                  </p:stCondLst>
                                  <p:childTnLst>
                                    <p:set>
                                      <p:cBhvr>
                                        <p:cTn id="632" dur="1" fill="hold">
                                          <p:stCondLst>
                                            <p:cond delay="0"/>
                                          </p:stCondLst>
                                        </p:cTn>
                                        <p:tgtEl>
                                          <p:spTgt spid="366"/>
                                        </p:tgtEl>
                                        <p:attrNameLst>
                                          <p:attrName>style.visibility</p:attrName>
                                        </p:attrNameLst>
                                      </p:cBhvr>
                                      <p:to>
                                        <p:strVal val="visible"/>
                                      </p:to>
                                    </p:set>
                                    <p:animEffect filter="box(in)" transition="out">
                                      <p:cBhvr additive="repl">
                                        <p:cTn id="633" dur="500"/>
                                        <p:tgtEl>
                                          <p:spTgt spid="36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72" name="Picture 3" descr=""/>
          <p:cNvPicPr/>
          <p:nvPr/>
        </p:nvPicPr>
        <p:blipFill>
          <a:blip r:embed="rId1"/>
          <a:stretch/>
        </p:blipFill>
        <p:spPr>
          <a:xfrm>
            <a:off x="0" y="628560"/>
            <a:ext cx="9107640" cy="56880"/>
          </a:xfrm>
          <a:prstGeom prst="rect">
            <a:avLst/>
          </a:prstGeom>
          <a:ln>
            <a:noFill/>
          </a:ln>
        </p:spPr>
      </p:pic>
      <p:sp>
        <p:nvSpPr>
          <p:cNvPr id="373"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374"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375"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12:11:22 AM</a:t>
            </a:r>
            <a:endParaRPr/>
          </a:p>
        </p:txBody>
      </p:sp>
      <p:sp>
        <p:nvSpPr>
          <p:cNvPr id="376"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377"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88110901-0F51-4570-8422-B1CB8BE657D3}" type="slidenum">
              <a:rPr lang="en-US" sz="1200" strike="noStrike">
                <a:solidFill>
                  <a:srgbClr val="d1eaed"/>
                </a:solidFill>
                <a:latin typeface="Tahoma"/>
              </a:rPr>
              <a:t>&lt;number&gt;</a:t>
            </a:fld>
            <a:endParaRPr/>
          </a:p>
        </p:txBody>
      </p:sp>
      <p:sp>
        <p:nvSpPr>
          <p:cNvPr id="378" name="CustomShape 6"/>
          <p:cNvSpPr/>
          <p:nvPr/>
        </p:nvSpPr>
        <p:spPr>
          <a:xfrm>
            <a:off x="228600" y="762120"/>
            <a:ext cx="838152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trike="noStrike">
                <a:solidFill>
                  <a:srgbClr val="ffffff"/>
                </a:solidFill>
                <a:latin typeface="Tahoma"/>
              </a:rPr>
              <a:t>a.</a:t>
            </a:r>
            <a:r>
              <a:rPr lang="en-US" sz="2400" strike="noStrike">
                <a:solidFill>
                  <a:srgbClr val="ffffff"/>
                </a:solidFill>
                <a:latin typeface="Tahoma"/>
              </a:rPr>
              <a:t> </a:t>
            </a:r>
            <a:r>
              <a:rPr b="1" lang="en-US" sz="2000" strike="noStrike">
                <a:solidFill>
                  <a:srgbClr val="ffffff"/>
                </a:solidFill>
                <a:latin typeface="Tahoma"/>
              </a:rPr>
              <a:t>Dạng chuẩn 1 </a:t>
            </a:r>
            <a:r>
              <a:rPr lang="en-US" sz="1600" strike="noStrike">
                <a:solidFill>
                  <a:srgbClr val="ffffff"/>
                </a:solidFill>
                <a:latin typeface="Tahoma"/>
              </a:rPr>
              <a:t>(1NF)</a:t>
            </a:r>
            <a:endParaRPr/>
          </a:p>
        </p:txBody>
      </p:sp>
      <p:sp>
        <p:nvSpPr>
          <p:cNvPr id="379" name="CustomShape 7"/>
          <p:cNvSpPr/>
          <p:nvPr/>
        </p:nvSpPr>
        <p:spPr>
          <a:xfrm>
            <a:off x="304920" y="2819520"/>
            <a:ext cx="8229240" cy="1752120"/>
          </a:xfrm>
          <a:prstGeom prst="rect">
            <a:avLst/>
          </a:prstGeom>
          <a:noFill/>
          <a:ln w="9360">
            <a:noFill/>
          </a:ln>
        </p:spPr>
        <p:style>
          <a:lnRef idx="0"/>
          <a:fillRef idx="0"/>
          <a:effectRef idx="0"/>
          <a:fontRef idx="minor"/>
        </p:style>
        <p:txBody>
          <a:bodyPr lIns="0" rIns="18360"/>
          <a:p>
            <a:pPr>
              <a:lnSpc>
                <a:spcPct val="100000"/>
              </a:lnSpc>
            </a:pPr>
            <a:r>
              <a:rPr lang="en-US" strike="noStrike">
                <a:solidFill>
                  <a:srgbClr val="ffffff"/>
                </a:solidFill>
                <a:latin typeface="Tahoma"/>
                <a:ea typeface="Tahoma"/>
              </a:rPr>
              <a:t>           </a:t>
            </a:r>
            <a:endParaRPr/>
          </a:p>
          <a:p>
            <a:pPr>
              <a:lnSpc>
                <a:spcPct val="100000"/>
              </a:lnSpc>
            </a:pPr>
            <a:endParaRPr/>
          </a:p>
        </p:txBody>
      </p:sp>
      <p:sp>
        <p:nvSpPr>
          <p:cNvPr id="380" name="CustomShape 8"/>
          <p:cNvSpPr/>
          <p:nvPr/>
        </p:nvSpPr>
        <p:spPr>
          <a:xfrm>
            <a:off x="609480" y="1447920"/>
            <a:ext cx="8076960" cy="2223720"/>
          </a:xfrm>
          <a:prstGeom prst="rect">
            <a:avLst/>
          </a:prstGeom>
          <a:noFill/>
          <a:ln>
            <a:noFill/>
          </a:ln>
        </p:spPr>
        <p:style>
          <a:lnRef idx="0"/>
          <a:fillRef idx="0"/>
          <a:effectRef idx="0"/>
          <a:fontRef idx="minor"/>
        </p:style>
        <p:txBody>
          <a:bodyPr lIns="90000" rIns="90000" tIns="45000" bIns="45000"/>
          <a:p>
            <a:pPr>
              <a:lnSpc>
                <a:spcPct val="100000"/>
              </a:lnSpc>
            </a:pPr>
            <a:r>
              <a:rPr i="1" lang="en-US" sz="2400" strike="noStrike">
                <a:solidFill>
                  <a:srgbClr val="ffff00"/>
                </a:solidFill>
                <a:latin typeface="Tahoma"/>
              </a:rPr>
              <a:t>Một quan hệ gọi là 1NF nếu </a:t>
            </a:r>
            <a:r>
              <a:rPr i="1" lang="en-US" sz="2400" strike="noStrike">
                <a:solidFill>
                  <a:srgbClr val="ffffff"/>
                </a:solidFill>
                <a:latin typeface="Tahoma"/>
              </a:rPr>
              <a:t>:</a:t>
            </a:r>
            <a:endParaRPr/>
          </a:p>
          <a:p>
            <a:pPr lvl="2">
              <a:lnSpc>
                <a:spcPct val="100000"/>
              </a:lnSpc>
              <a:buFont typeface="Arial"/>
              <a:buChar char="•"/>
            </a:pPr>
            <a:r>
              <a:rPr lang="en-US" sz="2400" strike="noStrike">
                <a:solidFill>
                  <a:srgbClr val="ffffff"/>
                </a:solidFill>
                <a:latin typeface="Tahoma"/>
              </a:rPr>
              <a:t>Miền giá trị của mỗi thuộc tính chỉ chứa giá trị nguyên tử (đơn, ko phân chia được) </a:t>
            </a:r>
            <a:endParaRPr/>
          </a:p>
          <a:p>
            <a:pPr lvl="2">
              <a:lnSpc>
                <a:spcPct val="100000"/>
              </a:lnSpc>
              <a:buFont typeface="Arial"/>
              <a:buChar char="•"/>
            </a:pPr>
            <a:r>
              <a:rPr lang="en-US" sz="2400" strike="noStrike">
                <a:solidFill>
                  <a:srgbClr val="ffffff"/>
                </a:solidFill>
                <a:latin typeface="Tahoma"/>
              </a:rPr>
              <a:t>Giá trị của mỗi thuộc tính trong các bộ là một giá trị đơn (đơn trị)</a:t>
            </a:r>
            <a:endParaRPr/>
          </a:p>
        </p:txBody>
      </p:sp>
      <p:sp>
        <p:nvSpPr>
          <p:cNvPr id="381" name="CustomShape 9"/>
          <p:cNvSpPr/>
          <p:nvPr/>
        </p:nvSpPr>
        <p:spPr>
          <a:xfrm>
            <a:off x="609480" y="3886200"/>
            <a:ext cx="8076960" cy="974160"/>
          </a:xfrm>
          <a:prstGeom prst="rect">
            <a:avLst/>
          </a:prstGeom>
          <a:noFill/>
          <a:ln>
            <a:noFill/>
          </a:ln>
        </p:spPr>
        <p:style>
          <a:lnRef idx="0"/>
          <a:fillRef idx="0"/>
          <a:effectRef idx="0"/>
          <a:fontRef idx="minor"/>
        </p:style>
        <p:txBody>
          <a:bodyPr lIns="90000" rIns="90000" tIns="45000" bIns="45000"/>
          <a:p>
            <a:pPr>
              <a:lnSpc>
                <a:spcPct val="100000"/>
              </a:lnSpc>
            </a:pPr>
            <a:r>
              <a:rPr i="1" lang="en-US" sz="2400" strike="noStrike">
                <a:solidFill>
                  <a:srgbClr val="ffffff"/>
                </a:solidFill>
                <a:latin typeface="Tahoma"/>
              </a:rPr>
              <a:t>Ví dụ:</a:t>
            </a:r>
            <a:endParaRPr/>
          </a:p>
          <a:p>
            <a:pPr>
              <a:lnSpc>
                <a:spcPct val="100000"/>
              </a:lnSpc>
            </a:pPr>
            <a:r>
              <a:rPr lang="en-US" sz="2400" strike="noStrike">
                <a:solidFill>
                  <a:srgbClr val="ffffff"/>
                </a:solidFill>
                <a:latin typeface="Tahoma"/>
              </a:rPr>
              <a:t>	</a:t>
            </a:r>
            <a:r>
              <a:rPr lang="en-US" sz="2400" strike="noStrike">
                <a:solidFill>
                  <a:srgbClr val="ffffff"/>
                </a:solidFill>
                <a:latin typeface="Tahoma"/>
              </a:rPr>
              <a:t>SV_DIEM(Masv, Mamon, Diem)</a:t>
            </a:r>
            <a:endParaRPr/>
          </a:p>
        </p:txBody>
      </p:sp>
      <p:sp>
        <p:nvSpPr>
          <p:cNvPr id="382" name="CustomShape 10"/>
          <p:cNvSpPr/>
          <p:nvPr/>
        </p:nvSpPr>
        <p:spPr>
          <a:xfrm>
            <a:off x="609480" y="5029200"/>
            <a:ext cx="8076960" cy="456120"/>
          </a:xfrm>
          <a:prstGeom prst="rect">
            <a:avLst/>
          </a:prstGeom>
          <a:noFill/>
          <a:ln>
            <a:noFill/>
          </a:ln>
        </p:spPr>
        <p:style>
          <a:lnRef idx="0"/>
          <a:fillRef idx="0"/>
          <a:effectRef idx="0"/>
          <a:fontRef idx="minor"/>
        </p:style>
        <p:txBody>
          <a:bodyPr lIns="90000" rIns="90000" tIns="45000" bIns="45000"/>
          <a:p>
            <a:pPr>
              <a:lnSpc>
                <a:spcPct val="100000"/>
              </a:lnSpc>
            </a:pPr>
            <a:r>
              <a:rPr lang="en-US" sz="2400" strike="noStrike">
                <a:solidFill>
                  <a:srgbClr val="ffffff"/>
                </a:solidFill>
                <a:latin typeface="Tahoma"/>
              </a:rPr>
              <a:t>	</a:t>
            </a:r>
            <a:r>
              <a:rPr lang="en-US" sz="2400" strike="noStrike">
                <a:solidFill>
                  <a:srgbClr val="ffffff"/>
                </a:solidFill>
                <a:latin typeface="Tahoma"/>
              </a:rPr>
              <a:t>SV(Masv, </a:t>
            </a:r>
            <a:r>
              <a:rPr b="1" lang="en-US" sz="2400" strike="noStrike">
                <a:solidFill>
                  <a:srgbClr val="ffffff"/>
                </a:solidFill>
                <a:latin typeface="Tahoma"/>
              </a:rPr>
              <a:t>Hoten,</a:t>
            </a:r>
            <a:r>
              <a:rPr lang="en-US" sz="2400" strike="noStrike">
                <a:solidFill>
                  <a:srgbClr val="ffffff"/>
                </a:solidFill>
                <a:latin typeface="Tahoma"/>
              </a:rPr>
              <a:t> Gioitinh,Ngaysinh, Noisinh)</a:t>
            </a:r>
            <a:endParaRPr/>
          </a:p>
        </p:txBody>
      </p:sp>
      <p:sp>
        <p:nvSpPr>
          <p:cNvPr id="383" name="CustomShape 11"/>
          <p:cNvSpPr/>
          <p:nvPr/>
        </p:nvSpPr>
        <p:spPr>
          <a:xfrm>
            <a:off x="5268960" y="6095880"/>
            <a:ext cx="232092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Không thỏa mãn 1NF</a:t>
            </a:r>
            <a:endParaRPr/>
          </a:p>
        </p:txBody>
      </p:sp>
      <p:sp>
        <p:nvSpPr>
          <p:cNvPr id="384" name="CustomShape 12"/>
          <p:cNvSpPr/>
          <p:nvPr/>
        </p:nvSpPr>
        <p:spPr>
          <a:xfrm rot="10800000">
            <a:off x="5410080" y="6095880"/>
            <a:ext cx="1828440" cy="609120"/>
          </a:xfrm>
          <a:prstGeom prst="straightConnector1">
            <a:avLst/>
          </a:prstGeom>
          <a:noFill/>
          <a:ln>
            <a:solidFill>
              <a:srgbClr val="095294"/>
            </a:solidFill>
            <a:round/>
            <a:tailEnd len="med" type="arrow" w="med"/>
          </a:ln>
        </p:spPr>
        <p:style>
          <a:lnRef idx="1">
            <a:schemeClr val="accent1"/>
          </a:lnRef>
          <a:fillRef idx="0">
            <a:schemeClr val="accent1"/>
          </a:fillRef>
          <a:effectRef idx="0">
            <a:schemeClr val="accent1"/>
          </a:effectRef>
          <a:fontRef idx="minor"/>
        </p:style>
      </p:sp>
    </p:spTree>
  </p:cSld>
  <p:timing>
    <p:tnLst>
      <p:par>
        <p:cTn id="634" dur="indefinite" restart="never" nodeType="tmRoot">
          <p:childTnLst>
            <p:seq>
              <p:cTn id="635" dur="indefinite" nodeType="mainSeq">
                <p:childTnLst>
                  <p:par>
                    <p:cTn id="636" fill="hold">
                      <p:stCondLst>
                        <p:cond delay="indefinite"/>
                      </p:stCondLst>
                      <p:childTnLst>
                        <p:par>
                          <p:cTn id="637" fill="hold">
                            <p:stCondLst>
                              <p:cond delay="0"/>
                            </p:stCondLst>
                            <p:childTnLst>
                              <p:par>
                                <p:cTn id="638" nodeType="clickEffect" fill="hold" presetClass="entr" presetID="4" presetSubtype="16">
                                  <p:stCondLst>
                                    <p:cond delay="0"/>
                                  </p:stCondLst>
                                  <p:childTnLst>
                                    <p:set>
                                      <p:cBhvr>
                                        <p:cTn id="639" dur="1" fill="hold">
                                          <p:stCondLst>
                                            <p:cond delay="0"/>
                                          </p:stCondLst>
                                        </p:cTn>
                                        <p:tgtEl>
                                          <p:spTgt spid="380"/>
                                        </p:tgtEl>
                                        <p:attrNameLst>
                                          <p:attrName>style.visibility</p:attrName>
                                        </p:attrNameLst>
                                      </p:cBhvr>
                                      <p:to>
                                        <p:strVal val="visible"/>
                                      </p:to>
                                    </p:set>
                                    <p:animEffect filter="box(in)" transition="out">
                                      <p:cBhvr additive="repl">
                                        <p:cTn id="640" dur="500"/>
                                        <p:tgtEl>
                                          <p:spTgt spid="380"/>
                                        </p:tgtEl>
                                      </p:cBhvr>
                                    </p:animEffect>
                                  </p:childTnLst>
                                </p:cTn>
                              </p:par>
                            </p:childTnLst>
                          </p:cTn>
                        </p:par>
                      </p:childTnLst>
                    </p:cTn>
                  </p:par>
                  <p:par>
                    <p:cTn id="641" fill="hold">
                      <p:stCondLst>
                        <p:cond delay="indefinite"/>
                      </p:stCondLst>
                      <p:childTnLst>
                        <p:par>
                          <p:cTn id="642" fill="hold">
                            <p:stCondLst>
                              <p:cond delay="0"/>
                            </p:stCondLst>
                            <p:childTnLst>
                              <p:par>
                                <p:cTn id="643" nodeType="clickEffect" fill="hold" presetClass="entr" presetID="4" presetSubtype="16">
                                  <p:stCondLst>
                                    <p:cond delay="0"/>
                                  </p:stCondLst>
                                  <p:childTnLst>
                                    <p:set>
                                      <p:cBhvr>
                                        <p:cTn id="644" dur="1" fill="hold">
                                          <p:stCondLst>
                                            <p:cond delay="0"/>
                                          </p:stCondLst>
                                        </p:cTn>
                                        <p:tgtEl>
                                          <p:spTgt spid="381"/>
                                        </p:tgtEl>
                                        <p:attrNameLst>
                                          <p:attrName>style.visibility</p:attrName>
                                        </p:attrNameLst>
                                      </p:cBhvr>
                                      <p:to>
                                        <p:strVal val="visible"/>
                                      </p:to>
                                    </p:set>
                                    <p:animEffect filter="box(in)" transition="out">
                                      <p:cBhvr additive="repl">
                                        <p:cTn id="645" dur="500"/>
                                        <p:tgtEl>
                                          <p:spTgt spid="381"/>
                                        </p:tgtEl>
                                      </p:cBhvr>
                                    </p:animEffect>
                                  </p:childTnLst>
                                </p:cTn>
                              </p:par>
                            </p:childTnLst>
                          </p:cTn>
                        </p:par>
                      </p:childTnLst>
                    </p:cTn>
                  </p:par>
                  <p:par>
                    <p:cTn id="646" fill="hold">
                      <p:stCondLst>
                        <p:cond delay="indefinite"/>
                      </p:stCondLst>
                      <p:childTnLst>
                        <p:par>
                          <p:cTn id="647" fill="hold">
                            <p:stCondLst>
                              <p:cond delay="0"/>
                            </p:stCondLst>
                            <p:childTnLst>
                              <p:par>
                                <p:cTn id="648" nodeType="clickEffect" fill="hold" presetClass="entr" presetID="4" presetSubtype="16">
                                  <p:stCondLst>
                                    <p:cond delay="0"/>
                                  </p:stCondLst>
                                  <p:childTnLst>
                                    <p:set>
                                      <p:cBhvr>
                                        <p:cTn id="649" dur="1" fill="hold">
                                          <p:stCondLst>
                                            <p:cond delay="0"/>
                                          </p:stCondLst>
                                        </p:cTn>
                                        <p:tgtEl>
                                          <p:spTgt spid="382">
                                            <p:txEl>
                                              <p:pRg st="0" end="45"/>
                                            </p:txEl>
                                          </p:spTgt>
                                        </p:tgtEl>
                                        <p:attrNameLst>
                                          <p:attrName>style.visibility</p:attrName>
                                        </p:attrNameLst>
                                      </p:cBhvr>
                                      <p:to>
                                        <p:strVal val="visible"/>
                                      </p:to>
                                    </p:set>
                                    <p:animEffect filter="box(in)" transition="out">
                                      <p:cBhvr additive="repl">
                                        <p:cTn id="650" dur="500"/>
                                        <p:tgtEl>
                                          <p:spTgt spid="382">
                                            <p:txEl>
                                              <p:pRg st="0" end="45"/>
                                            </p:txEl>
                                          </p:spTgt>
                                        </p:tgtEl>
                                      </p:cBhvr>
                                    </p:animEffect>
                                  </p:childTnLst>
                                </p:cTn>
                              </p:par>
                            </p:childTnLst>
                          </p:cTn>
                        </p:par>
                      </p:childTnLst>
                    </p:cTn>
                  </p:par>
                  <p:par>
                    <p:cTn id="651" fill="hold">
                      <p:stCondLst>
                        <p:cond delay="indefinite"/>
                      </p:stCondLst>
                      <p:childTnLst>
                        <p:par>
                          <p:cTn id="652" fill="hold">
                            <p:stCondLst>
                              <p:cond delay="0"/>
                            </p:stCondLst>
                            <p:childTnLst>
                              <p:par>
                                <p:cTn id="653" nodeType="clickEffect" fill="hold" presetClass="entr" presetID="4" presetSubtype="16">
                                  <p:stCondLst>
                                    <p:cond delay="0"/>
                                  </p:stCondLst>
                                  <p:childTnLst>
                                    <p:set>
                                      <p:cBhvr>
                                        <p:cTn id="654" dur="1" fill="hold">
                                          <p:stCondLst>
                                            <p:cond delay="0"/>
                                          </p:stCondLst>
                                        </p:cTn>
                                        <p:tgtEl>
                                          <p:spTgt spid="383"/>
                                        </p:tgtEl>
                                        <p:attrNameLst>
                                          <p:attrName>style.visibility</p:attrName>
                                        </p:attrNameLst>
                                      </p:cBhvr>
                                      <p:to>
                                        <p:strVal val="visible"/>
                                      </p:to>
                                    </p:set>
                                    <p:animEffect filter="box(in)" transition="out">
                                      <p:cBhvr additive="repl">
                                        <p:cTn id="655" dur="500"/>
                                        <p:tgtEl>
                                          <p:spTgt spid="383"/>
                                        </p:tgtEl>
                                      </p:cBhvr>
                                    </p:animEffect>
                                  </p:childTnLst>
                                </p:cTn>
                              </p:par>
                            </p:childTnLst>
                          </p:cTn>
                        </p:par>
                        <p:par>
                          <p:cTn id="656" fill="hold">
                            <p:stCondLst>
                              <p:cond delay="500"/>
                            </p:stCondLst>
                            <p:childTnLst>
                              <p:par>
                                <p:cTn id="657" nodeType="afterEffect" fill="hold" presetClass="entr" presetID="4" presetSubtype="16">
                                  <p:stCondLst>
                                    <p:cond delay="0"/>
                                  </p:stCondLst>
                                  <p:childTnLst>
                                    <p:set>
                                      <p:cBhvr>
                                        <p:cTn id="658" dur="1" fill="hold">
                                          <p:stCondLst>
                                            <p:cond delay="0"/>
                                          </p:stCondLst>
                                        </p:cTn>
                                        <p:tgtEl>
                                          <p:spTgt spid="384"/>
                                        </p:tgtEl>
                                        <p:attrNameLst>
                                          <p:attrName>style.visibility</p:attrName>
                                        </p:attrNameLst>
                                      </p:cBhvr>
                                      <p:to>
                                        <p:strVal val="visible"/>
                                      </p:to>
                                    </p:set>
                                    <p:animEffect filter="box(in)" transition="out">
                                      <p:cBhvr additive="repl">
                                        <p:cTn id="659" dur="500"/>
                                        <p:tgtEl>
                                          <p:spTgt spid="38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85" name="Picture 3" descr=""/>
          <p:cNvPicPr/>
          <p:nvPr/>
        </p:nvPicPr>
        <p:blipFill>
          <a:blip r:embed="rId1"/>
          <a:stretch/>
        </p:blipFill>
        <p:spPr>
          <a:xfrm>
            <a:off x="0" y="628560"/>
            <a:ext cx="9107640" cy="56880"/>
          </a:xfrm>
          <a:prstGeom prst="rect">
            <a:avLst/>
          </a:prstGeom>
          <a:ln>
            <a:noFill/>
          </a:ln>
        </p:spPr>
      </p:pic>
      <p:sp>
        <p:nvSpPr>
          <p:cNvPr id="386"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387"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388"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12:11:22 AM</a:t>
            </a:r>
            <a:endParaRPr/>
          </a:p>
        </p:txBody>
      </p:sp>
      <p:sp>
        <p:nvSpPr>
          <p:cNvPr id="389"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390"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265256F4-D3D7-41A3-9B6D-1FB4CB0A941A}" type="slidenum">
              <a:rPr lang="en-US" sz="1200" strike="noStrike">
                <a:solidFill>
                  <a:srgbClr val="d1eaed"/>
                </a:solidFill>
                <a:latin typeface="Tahoma"/>
              </a:rPr>
              <a:t>&lt;number&gt;</a:t>
            </a:fld>
            <a:endParaRPr/>
          </a:p>
        </p:txBody>
      </p:sp>
      <p:sp>
        <p:nvSpPr>
          <p:cNvPr id="391" name="CustomShape 6"/>
          <p:cNvSpPr/>
          <p:nvPr/>
        </p:nvSpPr>
        <p:spPr>
          <a:xfrm>
            <a:off x="304920" y="1219320"/>
            <a:ext cx="8229240" cy="1752120"/>
          </a:xfrm>
          <a:prstGeom prst="rect">
            <a:avLst/>
          </a:prstGeom>
          <a:noFill/>
          <a:ln w="9360">
            <a:noFill/>
          </a:ln>
        </p:spPr>
        <p:style>
          <a:lnRef idx="0"/>
          <a:fillRef idx="0"/>
          <a:effectRef idx="0"/>
          <a:fontRef idx="minor"/>
        </p:style>
        <p:txBody>
          <a:bodyPr lIns="0" rIns="18360"/>
          <a:p>
            <a:pPr>
              <a:lnSpc>
                <a:spcPct val="100000"/>
              </a:lnSpc>
            </a:pPr>
            <a:r>
              <a:rPr lang="en-US" strike="noStrike">
                <a:solidFill>
                  <a:srgbClr val="ffffff"/>
                </a:solidFill>
                <a:latin typeface="Tahoma"/>
                <a:ea typeface="Tahoma"/>
              </a:rPr>
              <a:t>           </a:t>
            </a:r>
            <a:endParaRPr/>
          </a:p>
          <a:p>
            <a:pPr>
              <a:lnSpc>
                <a:spcPct val="100000"/>
              </a:lnSpc>
              <a:buSzPct val="95000"/>
              <a:buFont typeface="Wingdings" charset="2"/>
              <a:buChar char=""/>
            </a:pPr>
            <a:r>
              <a:rPr lang="en-US" sz="2400" strike="noStrike">
                <a:solidFill>
                  <a:srgbClr val="ffffff"/>
                </a:solidFill>
                <a:latin typeface="Tahoma"/>
                <a:ea typeface="Tahoma"/>
              </a:rPr>
              <a:t> </a:t>
            </a:r>
            <a:r>
              <a:rPr i="1" lang="en-US" sz="2400" strike="noStrike">
                <a:solidFill>
                  <a:srgbClr val="ff0000"/>
                </a:solidFill>
                <a:latin typeface="Tahoma"/>
                <a:ea typeface="Tahoma"/>
              </a:rPr>
              <a:t>Chuyển quan hệ không đạt chuẩn về dạng chuẩn 1</a:t>
            </a:r>
            <a:endParaRPr/>
          </a:p>
          <a:p>
            <a:pPr>
              <a:lnSpc>
                <a:spcPct val="100000"/>
              </a:lnSpc>
            </a:pPr>
            <a:r>
              <a:rPr lang="en-US" sz="2400" strike="noStrike">
                <a:solidFill>
                  <a:srgbClr val="ffffff"/>
                </a:solidFill>
                <a:latin typeface="Tahoma"/>
                <a:ea typeface="Tahoma"/>
              </a:rPr>
              <a:t>     </a:t>
            </a:r>
            <a:r>
              <a:rPr lang="en-US" sz="2400" strike="noStrike">
                <a:solidFill>
                  <a:srgbClr val="ffffff"/>
                </a:solidFill>
                <a:latin typeface="Tahoma"/>
                <a:ea typeface="Tahoma"/>
              </a:rPr>
              <a:t>1</a:t>
            </a:r>
            <a:r>
              <a:rPr lang="en-US" sz="2400" strike="noStrike">
                <a:solidFill>
                  <a:srgbClr val="ff3300"/>
                </a:solidFill>
                <a:latin typeface="Tahoma"/>
                <a:ea typeface="Tahoma"/>
              </a:rPr>
              <a:t>. </a:t>
            </a:r>
            <a:r>
              <a:rPr lang="en-US" sz="2400" strike="noStrike">
                <a:solidFill>
                  <a:srgbClr val="ffff00"/>
                </a:solidFill>
                <a:latin typeface="Tahoma"/>
                <a:ea typeface="Tahoma"/>
              </a:rPr>
              <a:t>Thuộc tính phức hợp </a:t>
            </a:r>
            <a:r>
              <a:rPr lang="en-US" sz="2400" strike="noStrike">
                <a:solidFill>
                  <a:srgbClr val="ffff00"/>
                </a:solidFill>
                <a:latin typeface="Symbol"/>
                <a:ea typeface="Tahoma"/>
              </a:rPr>
              <a:t></a:t>
            </a:r>
            <a:r>
              <a:rPr lang="en-US" sz="2400" strike="noStrike">
                <a:solidFill>
                  <a:srgbClr val="ffff00"/>
                </a:solidFill>
                <a:latin typeface="Tahoma"/>
                <a:ea typeface="Tahoma"/>
              </a:rPr>
              <a:t> các thuộc tính đơn</a:t>
            </a:r>
            <a:endParaRPr/>
          </a:p>
          <a:p>
            <a:pPr>
              <a:lnSpc>
                <a:spcPct val="100000"/>
              </a:lnSpc>
            </a:pPr>
            <a:r>
              <a:rPr lang="en-US" sz="2400" strike="noStrike">
                <a:solidFill>
                  <a:srgbClr val="ffffff"/>
                </a:solidFill>
                <a:latin typeface="Tahoma"/>
                <a:ea typeface="Tahoma"/>
              </a:rPr>
              <a:t>     </a:t>
            </a:r>
            <a:endParaRPr/>
          </a:p>
        </p:txBody>
      </p:sp>
      <p:sp>
        <p:nvSpPr>
          <p:cNvPr id="392" name="CustomShape 7"/>
          <p:cNvSpPr/>
          <p:nvPr/>
        </p:nvSpPr>
        <p:spPr>
          <a:xfrm>
            <a:off x="228600" y="762120"/>
            <a:ext cx="838152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trike="noStrike">
                <a:solidFill>
                  <a:srgbClr val="ffffff"/>
                </a:solidFill>
                <a:latin typeface="Tahoma"/>
              </a:rPr>
              <a:t>a.</a:t>
            </a:r>
            <a:r>
              <a:rPr lang="en-US" sz="2400" strike="noStrike">
                <a:solidFill>
                  <a:srgbClr val="ffffff"/>
                </a:solidFill>
                <a:latin typeface="Tahoma"/>
              </a:rPr>
              <a:t> </a:t>
            </a:r>
            <a:r>
              <a:rPr b="1" lang="en-US" sz="2000" strike="noStrike">
                <a:solidFill>
                  <a:srgbClr val="ffffff"/>
                </a:solidFill>
                <a:latin typeface="Tahoma"/>
              </a:rPr>
              <a:t>Dạng chuẩn 1 </a:t>
            </a:r>
            <a:endParaRPr/>
          </a:p>
        </p:txBody>
      </p:sp>
      <p:sp>
        <p:nvSpPr>
          <p:cNvPr id="393" name="CustomShape 8"/>
          <p:cNvSpPr/>
          <p:nvPr/>
        </p:nvSpPr>
        <p:spPr>
          <a:xfrm>
            <a:off x="762120" y="4038480"/>
            <a:ext cx="7924320" cy="456120"/>
          </a:xfrm>
          <a:prstGeom prst="rect">
            <a:avLst/>
          </a:prstGeom>
          <a:noFill/>
          <a:ln>
            <a:noFill/>
          </a:ln>
        </p:spPr>
        <p:style>
          <a:lnRef idx="0"/>
          <a:fillRef idx="0"/>
          <a:effectRef idx="0"/>
          <a:fontRef idx="minor"/>
        </p:style>
        <p:txBody>
          <a:bodyPr lIns="90000" rIns="90000" tIns="45000" bIns="45000"/>
          <a:p>
            <a:pPr>
              <a:lnSpc>
                <a:spcPct val="100000"/>
              </a:lnSpc>
            </a:pPr>
            <a:r>
              <a:rPr lang="en-US" sz="2400" strike="noStrike">
                <a:solidFill>
                  <a:srgbClr val="ffffff"/>
                </a:solidFill>
                <a:latin typeface="Tahoma"/>
                <a:ea typeface="Tahoma"/>
              </a:rPr>
              <a:t>2. </a:t>
            </a:r>
            <a:r>
              <a:rPr lang="en-US" sz="2400" strike="noStrike">
                <a:solidFill>
                  <a:srgbClr val="ffff00"/>
                </a:solidFill>
                <a:latin typeface="Tahoma"/>
                <a:ea typeface="Tahoma"/>
              </a:rPr>
              <a:t>Thuộc tính đa trị hoặc lặp </a:t>
            </a:r>
            <a:r>
              <a:rPr lang="en-US" sz="2400" strike="noStrike">
                <a:solidFill>
                  <a:srgbClr val="ffff00"/>
                </a:solidFill>
                <a:latin typeface="Symbol"/>
                <a:ea typeface="Tahoma"/>
              </a:rPr>
              <a:t></a:t>
            </a:r>
            <a:r>
              <a:rPr lang="en-US" sz="2400" strike="noStrike">
                <a:solidFill>
                  <a:srgbClr val="ffff00"/>
                </a:solidFill>
                <a:latin typeface="Tahoma"/>
                <a:ea typeface="Tahoma"/>
              </a:rPr>
              <a:t> tách quan hệ</a:t>
            </a:r>
            <a:endParaRPr/>
          </a:p>
        </p:txBody>
      </p:sp>
      <p:sp>
        <p:nvSpPr>
          <p:cNvPr id="394" name="CustomShape 9"/>
          <p:cNvSpPr/>
          <p:nvPr/>
        </p:nvSpPr>
        <p:spPr>
          <a:xfrm>
            <a:off x="457200" y="2666880"/>
            <a:ext cx="8381520" cy="456120"/>
          </a:xfrm>
          <a:prstGeom prst="rect">
            <a:avLst/>
          </a:prstGeom>
          <a:noFill/>
          <a:ln>
            <a:noFill/>
          </a:ln>
        </p:spPr>
        <p:style>
          <a:lnRef idx="0"/>
          <a:fillRef idx="0"/>
          <a:effectRef idx="0"/>
          <a:fontRef idx="minor"/>
        </p:style>
        <p:txBody>
          <a:bodyPr lIns="90000" rIns="90000" tIns="45000" bIns="45000"/>
          <a:p>
            <a:pPr>
              <a:lnSpc>
                <a:spcPct val="100000"/>
              </a:lnSpc>
            </a:pPr>
            <a:r>
              <a:rPr lang="en-US" sz="2400" strike="noStrike">
                <a:solidFill>
                  <a:srgbClr val="ffffff"/>
                </a:solidFill>
                <a:latin typeface="Tahoma"/>
              </a:rPr>
              <a:t>	</a:t>
            </a:r>
            <a:r>
              <a:rPr lang="en-US" sz="2400" strike="noStrike">
                <a:solidFill>
                  <a:srgbClr val="ffffff"/>
                </a:solidFill>
                <a:latin typeface="Tahoma"/>
              </a:rPr>
              <a:t>SV(Masv, </a:t>
            </a:r>
            <a:r>
              <a:rPr b="1" lang="en-US" sz="2400" strike="noStrike">
                <a:solidFill>
                  <a:srgbClr val="ffffff"/>
                </a:solidFill>
                <a:latin typeface="Tahoma"/>
              </a:rPr>
              <a:t>Hoten,</a:t>
            </a:r>
            <a:r>
              <a:rPr lang="en-US" sz="2400" strike="noStrike">
                <a:solidFill>
                  <a:srgbClr val="ffffff"/>
                </a:solidFill>
                <a:latin typeface="Tahoma"/>
              </a:rPr>
              <a:t> Gioitinh,Ngaysinh, Noisinh)</a:t>
            </a:r>
            <a:endParaRPr/>
          </a:p>
        </p:txBody>
      </p:sp>
      <p:sp>
        <p:nvSpPr>
          <p:cNvPr id="395" name="CustomShape 10"/>
          <p:cNvSpPr/>
          <p:nvPr/>
        </p:nvSpPr>
        <p:spPr>
          <a:xfrm>
            <a:off x="457200" y="3276720"/>
            <a:ext cx="8381520" cy="456120"/>
          </a:xfrm>
          <a:prstGeom prst="rect">
            <a:avLst/>
          </a:prstGeom>
          <a:noFill/>
          <a:ln>
            <a:noFill/>
          </a:ln>
        </p:spPr>
        <p:style>
          <a:lnRef idx="0"/>
          <a:fillRef idx="0"/>
          <a:effectRef idx="0"/>
          <a:fontRef idx="minor"/>
        </p:style>
        <p:txBody>
          <a:bodyPr lIns="90000" rIns="90000" tIns="45000" bIns="45000"/>
          <a:p>
            <a:pPr>
              <a:lnSpc>
                <a:spcPct val="100000"/>
              </a:lnSpc>
            </a:pPr>
            <a:r>
              <a:rPr lang="en-US" sz="2400" strike="noStrike">
                <a:solidFill>
                  <a:srgbClr val="ffffff"/>
                </a:solidFill>
                <a:latin typeface="Tahoma"/>
              </a:rPr>
              <a:t>	</a:t>
            </a:r>
            <a:r>
              <a:rPr lang="en-US" sz="2400" strike="noStrike">
                <a:solidFill>
                  <a:srgbClr val="ffffff"/>
                </a:solidFill>
                <a:latin typeface="Tahoma"/>
              </a:rPr>
              <a:t>SV(Masv, </a:t>
            </a:r>
            <a:r>
              <a:rPr b="1" lang="en-US" sz="2400" strike="noStrike">
                <a:solidFill>
                  <a:srgbClr val="ffffff"/>
                </a:solidFill>
                <a:latin typeface="Tahoma"/>
              </a:rPr>
              <a:t>Ho, Dem, Ten,</a:t>
            </a:r>
            <a:r>
              <a:rPr lang="en-US" sz="2400" strike="noStrike">
                <a:solidFill>
                  <a:srgbClr val="ffffff"/>
                </a:solidFill>
                <a:latin typeface="Tahoma"/>
              </a:rPr>
              <a:t> Gioitinh,Ngaysinh, Noisinh)</a:t>
            </a:r>
            <a:endParaRPr/>
          </a:p>
        </p:txBody>
      </p:sp>
      <p:sp>
        <p:nvSpPr>
          <p:cNvPr id="396" name="CustomShape 11"/>
          <p:cNvSpPr/>
          <p:nvPr/>
        </p:nvSpPr>
        <p:spPr>
          <a:xfrm rot="5400000">
            <a:off x="3010320" y="3086280"/>
            <a:ext cx="304560" cy="228240"/>
          </a:xfrm>
          <a:prstGeom prst="straightConnector1">
            <a:avLst/>
          </a:prstGeom>
          <a:noFill/>
          <a:ln>
            <a:solidFill>
              <a:srgbClr val="095294"/>
            </a:solidFill>
            <a:round/>
            <a:tailEnd len="med" type="arrow" w="med"/>
          </a:ln>
        </p:spPr>
        <p:style>
          <a:lnRef idx="1">
            <a:schemeClr val="accent1"/>
          </a:lnRef>
          <a:fillRef idx="0">
            <a:schemeClr val="accent1"/>
          </a:fillRef>
          <a:effectRef idx="0">
            <a:schemeClr val="accent1"/>
          </a:effectRef>
          <a:fontRef idx="minor"/>
        </p:style>
      </p:sp>
      <p:sp>
        <p:nvSpPr>
          <p:cNvPr id="397" name="CustomShape 12"/>
          <p:cNvSpPr/>
          <p:nvPr/>
        </p:nvSpPr>
        <p:spPr>
          <a:xfrm>
            <a:off x="3276720" y="3048120"/>
            <a:ext cx="456840" cy="380520"/>
          </a:xfrm>
          <a:prstGeom prst="straightConnector1">
            <a:avLst/>
          </a:prstGeom>
          <a:noFill/>
          <a:ln>
            <a:solidFill>
              <a:srgbClr val="095294"/>
            </a:solidFill>
            <a:round/>
            <a:tailEnd len="med" type="arrow" w="med"/>
          </a:ln>
        </p:spPr>
        <p:style>
          <a:lnRef idx="1">
            <a:schemeClr val="accent1"/>
          </a:lnRef>
          <a:fillRef idx="0">
            <a:schemeClr val="accent1"/>
          </a:fillRef>
          <a:effectRef idx="0">
            <a:schemeClr val="accent1"/>
          </a:effectRef>
          <a:fontRef idx="minor"/>
        </p:style>
      </p:sp>
      <p:sp>
        <p:nvSpPr>
          <p:cNvPr id="398" name="CustomShape 13"/>
          <p:cNvSpPr/>
          <p:nvPr/>
        </p:nvSpPr>
        <p:spPr>
          <a:xfrm>
            <a:off x="3276720" y="3048120"/>
            <a:ext cx="1142640" cy="304560"/>
          </a:xfrm>
          <a:prstGeom prst="straightConnector1">
            <a:avLst/>
          </a:prstGeom>
          <a:noFill/>
          <a:ln>
            <a:solidFill>
              <a:srgbClr val="095294"/>
            </a:solidFill>
            <a:round/>
            <a:tailEnd len="med" type="arrow" w="med"/>
          </a:ln>
        </p:spPr>
        <p:style>
          <a:lnRef idx="1">
            <a:schemeClr val="accent1"/>
          </a:lnRef>
          <a:fillRef idx="0">
            <a:schemeClr val="accent1"/>
          </a:fillRef>
          <a:effectRef idx="0">
            <a:schemeClr val="accent1"/>
          </a:effectRef>
          <a:fontRef idx="minor"/>
        </p:style>
      </p:sp>
      <p:sp>
        <p:nvSpPr>
          <p:cNvPr id="399" name="CustomShape 14"/>
          <p:cNvSpPr/>
          <p:nvPr/>
        </p:nvSpPr>
        <p:spPr>
          <a:xfrm>
            <a:off x="1230840" y="4572000"/>
            <a:ext cx="5527440" cy="45612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z="2400" strike="noStrike">
                <a:solidFill>
                  <a:srgbClr val="ffffff"/>
                </a:solidFill>
                <a:latin typeface="Tahoma"/>
              </a:rPr>
              <a:t>DONVI(</a:t>
            </a:r>
            <a:r>
              <a:rPr lang="en-US" sz="2400" strike="noStrike" u="sng">
                <a:solidFill>
                  <a:srgbClr val="ffffff"/>
                </a:solidFill>
                <a:latin typeface="Tahoma"/>
              </a:rPr>
              <a:t>Madv</a:t>
            </a:r>
            <a:r>
              <a:rPr lang="en-US" sz="2400" strike="noStrike">
                <a:solidFill>
                  <a:srgbClr val="ffffff"/>
                </a:solidFill>
                <a:latin typeface="Tahoma"/>
              </a:rPr>
              <a:t>,Tendv, MaNQL, </a:t>
            </a:r>
            <a:r>
              <a:rPr b="1" lang="en-US" sz="2400" strike="noStrike">
                <a:solidFill>
                  <a:srgbClr val="ffffff"/>
                </a:solidFill>
                <a:latin typeface="Tahoma"/>
              </a:rPr>
              <a:t>Diadiem</a:t>
            </a:r>
            <a:r>
              <a:rPr lang="en-US" sz="2400" strike="noStrike">
                <a:solidFill>
                  <a:srgbClr val="ffffff"/>
                </a:solidFill>
                <a:latin typeface="Tahoma"/>
              </a:rPr>
              <a:t>)</a:t>
            </a:r>
            <a:endParaRPr/>
          </a:p>
        </p:txBody>
      </p:sp>
      <p:sp>
        <p:nvSpPr>
          <p:cNvPr id="400" name="CustomShape 15"/>
          <p:cNvSpPr/>
          <p:nvPr/>
        </p:nvSpPr>
        <p:spPr>
          <a:xfrm>
            <a:off x="2908440" y="5181480"/>
            <a:ext cx="3639240" cy="45612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z="2400" strike="noStrike">
                <a:solidFill>
                  <a:srgbClr val="ffffff"/>
                </a:solidFill>
                <a:latin typeface="Tahoma"/>
              </a:rPr>
              <a:t> </a:t>
            </a:r>
            <a:r>
              <a:rPr lang="en-US" sz="2400" strike="noStrike">
                <a:solidFill>
                  <a:srgbClr val="ffffff"/>
                </a:solidFill>
                <a:latin typeface="Tahoma"/>
              </a:rPr>
              <a:t>DV (</a:t>
            </a:r>
            <a:r>
              <a:rPr lang="en-US" sz="2400" strike="noStrike" u="sng">
                <a:solidFill>
                  <a:srgbClr val="ffffff"/>
                </a:solidFill>
                <a:latin typeface="Tahoma"/>
              </a:rPr>
              <a:t>Madv</a:t>
            </a:r>
            <a:r>
              <a:rPr lang="en-US" sz="2400" strike="noStrike">
                <a:solidFill>
                  <a:srgbClr val="ffffff"/>
                </a:solidFill>
                <a:latin typeface="Tahoma"/>
              </a:rPr>
              <a:t>,Tendv,MaNQL)</a:t>
            </a:r>
            <a:endParaRPr/>
          </a:p>
        </p:txBody>
      </p:sp>
      <p:sp>
        <p:nvSpPr>
          <p:cNvPr id="401" name="CustomShape 16"/>
          <p:cNvSpPr/>
          <p:nvPr/>
        </p:nvSpPr>
        <p:spPr>
          <a:xfrm>
            <a:off x="2987640" y="5791320"/>
            <a:ext cx="3259440" cy="45612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z="2400" strike="noStrike">
                <a:solidFill>
                  <a:srgbClr val="ffffff"/>
                </a:solidFill>
                <a:latin typeface="Tahoma"/>
              </a:rPr>
              <a:t>DV_DD(</a:t>
            </a:r>
            <a:r>
              <a:rPr lang="en-US" sz="2400" strike="noStrike" u="sng">
                <a:solidFill>
                  <a:srgbClr val="ffffff"/>
                </a:solidFill>
                <a:latin typeface="Tahoma"/>
              </a:rPr>
              <a:t>Madv,Diadiem</a:t>
            </a:r>
            <a:r>
              <a:rPr lang="en-US" sz="2400" strike="noStrike">
                <a:solidFill>
                  <a:srgbClr val="ffffff"/>
                </a:solidFill>
                <a:latin typeface="Tahoma"/>
              </a:rPr>
              <a:t>)</a:t>
            </a:r>
            <a:endParaRPr/>
          </a:p>
        </p:txBody>
      </p:sp>
      <p:sp>
        <p:nvSpPr>
          <p:cNvPr id="402" name="CustomShape 17"/>
          <p:cNvSpPr/>
          <p:nvPr/>
        </p:nvSpPr>
        <p:spPr>
          <a:xfrm flipV="1" rot="10800000">
            <a:off x="8001000" y="4800600"/>
            <a:ext cx="1447560" cy="304560"/>
          </a:xfrm>
          <a:prstGeom prst="straightConnector1">
            <a:avLst/>
          </a:prstGeom>
          <a:noFill/>
          <a:ln>
            <a:solidFill>
              <a:srgbClr val="095294"/>
            </a:solidFill>
            <a:round/>
            <a:tailEnd len="med" type="arrow" w="med"/>
          </a:ln>
        </p:spPr>
        <p:style>
          <a:lnRef idx="1">
            <a:schemeClr val="accent1"/>
          </a:lnRef>
          <a:fillRef idx="0">
            <a:schemeClr val="accent1"/>
          </a:fillRef>
          <a:effectRef idx="0">
            <a:schemeClr val="accent1"/>
          </a:effectRef>
          <a:fontRef idx="minor"/>
        </p:style>
      </p:sp>
      <p:sp>
        <p:nvSpPr>
          <p:cNvPr id="403" name="CustomShape 18"/>
          <p:cNvSpPr/>
          <p:nvPr/>
        </p:nvSpPr>
        <p:spPr>
          <a:xfrm>
            <a:off x="8158320" y="4267080"/>
            <a:ext cx="743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Đa trị</a:t>
            </a:r>
            <a:endParaRPr/>
          </a:p>
        </p:txBody>
      </p:sp>
      <p:sp>
        <p:nvSpPr>
          <p:cNvPr id="404" name="CustomShape 19"/>
          <p:cNvSpPr/>
          <p:nvPr/>
        </p:nvSpPr>
        <p:spPr>
          <a:xfrm>
            <a:off x="2362320" y="5257800"/>
            <a:ext cx="304560" cy="990360"/>
          </a:xfrm>
          <a:prstGeom prst="leftBrace">
            <a:avLst>
              <a:gd name="adj1" fmla="val 8333"/>
              <a:gd name="adj2" fmla="val 50000"/>
            </a:avLst>
          </a:prstGeom>
          <a:noFill/>
          <a:ln>
            <a:solidFill>
              <a:srgbClr val="095294"/>
            </a:solidFill>
            <a:round/>
          </a:ln>
        </p:spPr>
        <p:style>
          <a:lnRef idx="1">
            <a:schemeClr val="accent1"/>
          </a:lnRef>
          <a:fillRef idx="0">
            <a:schemeClr val="accent1"/>
          </a:fillRef>
          <a:effectRef idx="0">
            <a:schemeClr val="accent1"/>
          </a:effectRef>
          <a:fontRef idx="minor"/>
        </p:style>
      </p:sp>
      <p:sp>
        <p:nvSpPr>
          <p:cNvPr id="405" name="CustomShape 20"/>
          <p:cNvSpPr/>
          <p:nvPr/>
        </p:nvSpPr>
        <p:spPr>
          <a:xfrm>
            <a:off x="1295280" y="5638680"/>
            <a:ext cx="914040" cy="38052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p:timing>
    <p:tnLst>
      <p:par>
        <p:cTn id="660" dur="indefinite" restart="never" nodeType="tmRoot">
          <p:childTnLst>
            <p:seq>
              <p:cTn id="661" dur="indefinite" nodeType="mainSeq">
                <p:childTnLst>
                  <p:par>
                    <p:cTn id="662" fill="hold">
                      <p:stCondLst>
                        <p:cond delay="indefinite"/>
                      </p:stCondLst>
                      <p:childTnLst>
                        <p:par>
                          <p:cTn id="663" fill="hold">
                            <p:stCondLst>
                              <p:cond delay="0"/>
                            </p:stCondLst>
                            <p:childTnLst>
                              <p:par>
                                <p:cTn id="664" nodeType="clickEffect" fill="hold" presetClass="entr" presetID="4" presetSubtype="16">
                                  <p:stCondLst>
                                    <p:cond delay="0"/>
                                  </p:stCondLst>
                                  <p:childTnLst>
                                    <p:set>
                                      <p:cBhvr>
                                        <p:cTn id="665" dur="1" fill="hold">
                                          <p:stCondLst>
                                            <p:cond delay="0"/>
                                          </p:stCondLst>
                                        </p:cTn>
                                        <p:tgtEl>
                                          <p:spTgt spid="394">
                                            <p:txEl>
                                              <p:pRg st="0" end="45"/>
                                            </p:txEl>
                                          </p:spTgt>
                                        </p:tgtEl>
                                        <p:attrNameLst>
                                          <p:attrName>style.visibility</p:attrName>
                                        </p:attrNameLst>
                                      </p:cBhvr>
                                      <p:to>
                                        <p:strVal val="visible"/>
                                      </p:to>
                                    </p:set>
                                    <p:animEffect filter="box(in)" transition="out">
                                      <p:cBhvr additive="repl">
                                        <p:cTn id="666" dur="500"/>
                                        <p:tgtEl>
                                          <p:spTgt spid="394">
                                            <p:txEl>
                                              <p:pRg st="0" end="45"/>
                                            </p:txEl>
                                          </p:spTgt>
                                        </p:tgtEl>
                                      </p:cBhvr>
                                    </p:animEffect>
                                  </p:childTnLst>
                                </p:cTn>
                              </p:par>
                            </p:childTnLst>
                          </p:cTn>
                        </p:par>
                      </p:childTnLst>
                    </p:cTn>
                  </p:par>
                  <p:par>
                    <p:cTn id="667" fill="hold">
                      <p:stCondLst>
                        <p:cond delay="indefinite"/>
                      </p:stCondLst>
                      <p:childTnLst>
                        <p:par>
                          <p:cTn id="668" fill="hold">
                            <p:stCondLst>
                              <p:cond delay="0"/>
                            </p:stCondLst>
                            <p:childTnLst>
                              <p:par>
                                <p:cTn id="669" nodeType="clickEffect" fill="hold" presetClass="entr" presetID="4" presetSubtype="16">
                                  <p:stCondLst>
                                    <p:cond delay="0"/>
                                  </p:stCondLst>
                                  <p:childTnLst>
                                    <p:set>
                                      <p:cBhvr>
                                        <p:cTn id="670" dur="1" fill="hold">
                                          <p:stCondLst>
                                            <p:cond delay="0"/>
                                          </p:stCondLst>
                                        </p:cTn>
                                        <p:tgtEl>
                                          <p:spTgt spid="-1"/>
                                        </p:tgtEl>
                                        <p:attrNameLst>
                                          <p:attrName>style.visibility</p:attrName>
                                        </p:attrNameLst>
                                      </p:cBhvr>
                                      <p:to>
                                        <p:strVal val="visible"/>
                                      </p:to>
                                    </p:set>
                                    <p:animEffect filter="box(in)" transition="out">
                                      <p:cBhvr additive="repl">
                                        <p:cTn id="671" dur="500"/>
                                        <p:tgtEl>
                                          <p:spTgt spid="-1"/>
                                        </p:tgtEl>
                                      </p:cBhvr>
                                    </p:animEffect>
                                  </p:childTnLst>
                                </p:cTn>
                              </p:par>
                            </p:childTnLst>
                          </p:cTn>
                        </p:par>
                        <p:par>
                          <p:cTn id="672" fill="hold">
                            <p:stCondLst>
                              <p:cond delay="500"/>
                            </p:stCondLst>
                            <p:childTnLst>
                              <p:par>
                                <p:cTn id="673" nodeType="afterEffect" fill="hold" presetClass="entr" presetID="4" presetSubtype="16">
                                  <p:stCondLst>
                                    <p:cond delay="0"/>
                                  </p:stCondLst>
                                  <p:childTnLst>
                                    <p:set>
                                      <p:cBhvr>
                                        <p:cTn id="674" dur="1" fill="hold">
                                          <p:stCondLst>
                                            <p:cond delay="0"/>
                                          </p:stCondLst>
                                        </p:cTn>
                                        <p:tgtEl>
                                          <p:spTgt spid="395">
                                            <p:txEl>
                                              <p:pRg st="0" end="52"/>
                                            </p:txEl>
                                          </p:spTgt>
                                        </p:tgtEl>
                                        <p:attrNameLst>
                                          <p:attrName>style.visibility</p:attrName>
                                        </p:attrNameLst>
                                      </p:cBhvr>
                                      <p:to>
                                        <p:strVal val="visible"/>
                                      </p:to>
                                    </p:set>
                                    <p:animEffect filter="box(in)" transition="out">
                                      <p:cBhvr additive="repl">
                                        <p:cTn id="675" dur="500"/>
                                        <p:tgtEl>
                                          <p:spTgt spid="395">
                                            <p:txEl>
                                              <p:pRg st="0" end="52"/>
                                            </p:txEl>
                                          </p:spTgt>
                                        </p:tgtEl>
                                      </p:cBhvr>
                                    </p:animEffect>
                                  </p:childTnLst>
                                </p:cTn>
                              </p:par>
                            </p:childTnLst>
                          </p:cTn>
                        </p:par>
                      </p:childTnLst>
                    </p:cTn>
                  </p:par>
                  <p:par>
                    <p:cTn id="676" fill="hold">
                      <p:stCondLst>
                        <p:cond delay="indefinite"/>
                      </p:stCondLst>
                      <p:childTnLst>
                        <p:par>
                          <p:cTn id="677" fill="hold">
                            <p:stCondLst>
                              <p:cond delay="0"/>
                            </p:stCondLst>
                            <p:childTnLst>
                              <p:par>
                                <p:cTn id="678" nodeType="clickEffect" fill="hold" presetClass="entr" presetID="4" presetSubtype="16">
                                  <p:stCondLst>
                                    <p:cond delay="0"/>
                                  </p:stCondLst>
                                  <p:childTnLst>
                                    <p:set>
                                      <p:cBhvr>
                                        <p:cTn id="679" dur="1" fill="hold">
                                          <p:stCondLst>
                                            <p:cond delay="0"/>
                                          </p:stCondLst>
                                        </p:cTn>
                                        <p:tgtEl>
                                          <p:spTgt spid="393"/>
                                        </p:tgtEl>
                                        <p:attrNameLst>
                                          <p:attrName>style.visibility</p:attrName>
                                        </p:attrNameLst>
                                      </p:cBhvr>
                                      <p:to>
                                        <p:strVal val="visible"/>
                                      </p:to>
                                    </p:set>
                                    <p:animEffect filter="box(in)" transition="out">
                                      <p:cBhvr additive="repl">
                                        <p:cTn id="680" dur="500"/>
                                        <p:tgtEl>
                                          <p:spTgt spid="393"/>
                                        </p:tgtEl>
                                      </p:cBhvr>
                                    </p:animEffect>
                                  </p:childTnLst>
                                </p:cTn>
                              </p:par>
                            </p:childTnLst>
                          </p:cTn>
                        </p:par>
                      </p:childTnLst>
                    </p:cTn>
                  </p:par>
                  <p:par>
                    <p:cTn id="681" fill="hold">
                      <p:stCondLst>
                        <p:cond delay="indefinite"/>
                      </p:stCondLst>
                      <p:childTnLst>
                        <p:par>
                          <p:cTn id="682" fill="hold">
                            <p:stCondLst>
                              <p:cond delay="0"/>
                            </p:stCondLst>
                            <p:childTnLst>
                              <p:par>
                                <p:cTn id="683" nodeType="clickEffect" fill="hold" presetClass="entr" presetID="4" presetSubtype="16">
                                  <p:stCondLst>
                                    <p:cond delay="0"/>
                                  </p:stCondLst>
                                  <p:childTnLst>
                                    <p:set>
                                      <p:cBhvr>
                                        <p:cTn id="684" dur="1" fill="hold">
                                          <p:stCondLst>
                                            <p:cond delay="0"/>
                                          </p:stCondLst>
                                        </p:cTn>
                                        <p:tgtEl>
                                          <p:spTgt spid="399"/>
                                        </p:tgtEl>
                                        <p:attrNameLst>
                                          <p:attrName>style.visibility</p:attrName>
                                        </p:attrNameLst>
                                      </p:cBhvr>
                                      <p:to>
                                        <p:strVal val="visible"/>
                                      </p:to>
                                    </p:set>
                                    <p:animEffect filter="box(in)" transition="out">
                                      <p:cBhvr additive="repl">
                                        <p:cTn id="685" dur="500"/>
                                        <p:tgtEl>
                                          <p:spTgt spid="399"/>
                                        </p:tgtEl>
                                      </p:cBhvr>
                                    </p:animEffect>
                                  </p:childTnLst>
                                </p:cTn>
                              </p:par>
                            </p:childTnLst>
                          </p:cTn>
                        </p:par>
                      </p:childTnLst>
                    </p:cTn>
                  </p:par>
                  <p:par>
                    <p:cTn id="686" fill="hold">
                      <p:stCondLst>
                        <p:cond delay="indefinite"/>
                      </p:stCondLst>
                      <p:childTnLst>
                        <p:par>
                          <p:cTn id="687" fill="hold">
                            <p:stCondLst>
                              <p:cond delay="0"/>
                            </p:stCondLst>
                            <p:childTnLst>
                              <p:par>
                                <p:cTn id="688" nodeType="clickEffect" fill="hold" presetClass="entr" presetID="4" presetSubtype="16">
                                  <p:stCondLst>
                                    <p:cond delay="0"/>
                                  </p:stCondLst>
                                  <p:childTnLst>
                                    <p:set>
                                      <p:cBhvr>
                                        <p:cTn id="689" dur="1" fill="hold">
                                          <p:stCondLst>
                                            <p:cond delay="0"/>
                                          </p:stCondLst>
                                        </p:cTn>
                                        <p:tgtEl>
                                          <p:spTgt spid="-1"/>
                                        </p:tgtEl>
                                        <p:attrNameLst>
                                          <p:attrName>style.visibility</p:attrName>
                                        </p:attrNameLst>
                                      </p:cBhvr>
                                      <p:to>
                                        <p:strVal val="visible"/>
                                      </p:to>
                                    </p:set>
                                    <p:animEffect filter="box(in)" transition="out">
                                      <p:cBhvr additive="repl">
                                        <p:cTn id="690" dur="500"/>
                                        <p:tgtEl>
                                          <p:spTgt spid="-1"/>
                                        </p:tgtEl>
                                      </p:cBhvr>
                                    </p:animEffect>
                                  </p:childTnLst>
                                </p:cTn>
                              </p:par>
                            </p:childTnLst>
                          </p:cTn>
                        </p:par>
                      </p:childTnLst>
                    </p:cTn>
                  </p:par>
                  <p:par>
                    <p:cTn id="691" fill="hold">
                      <p:stCondLst>
                        <p:cond delay="indefinite"/>
                      </p:stCondLst>
                      <p:childTnLst>
                        <p:par>
                          <p:cTn id="692" fill="hold">
                            <p:stCondLst>
                              <p:cond delay="0"/>
                            </p:stCondLst>
                            <p:childTnLst>
                              <p:par>
                                <p:cTn id="693" nodeType="clickEffect" fill="hold" presetClass="entr" presetID="4" presetSubtype="16">
                                  <p:stCondLst>
                                    <p:cond delay="0"/>
                                  </p:stCondLst>
                                  <p:childTnLst>
                                    <p:set>
                                      <p:cBhvr>
                                        <p:cTn id="694" dur="1" fill="hold">
                                          <p:stCondLst>
                                            <p:cond delay="0"/>
                                          </p:stCondLst>
                                        </p:cTn>
                                        <p:tgtEl>
                                          <p:spTgt spid="405"/>
                                        </p:tgtEl>
                                        <p:attrNameLst>
                                          <p:attrName>style.visibility</p:attrName>
                                        </p:attrNameLst>
                                      </p:cBhvr>
                                      <p:to>
                                        <p:strVal val="visible"/>
                                      </p:to>
                                    </p:set>
                                    <p:animEffect filter="box(in)" transition="out">
                                      <p:cBhvr additive="repl">
                                        <p:cTn id="695" dur="500"/>
                                        <p:tgtEl>
                                          <p:spTgt spid="405"/>
                                        </p:tgtEl>
                                      </p:cBhvr>
                                    </p:animEffect>
                                  </p:childTnLst>
                                </p:cTn>
                              </p:par>
                              <p:par>
                                <p:cTn id="696" nodeType="withEffect" fill="hold" presetClass="entr" presetID="4" presetSubtype="16">
                                  <p:stCondLst>
                                    <p:cond delay="0"/>
                                  </p:stCondLst>
                                  <p:childTnLst>
                                    <p:set>
                                      <p:cBhvr>
                                        <p:cTn id="697" dur="1" fill="hold">
                                          <p:stCondLst>
                                            <p:cond delay="0"/>
                                          </p:stCondLst>
                                        </p:cTn>
                                        <p:tgtEl>
                                          <p:spTgt spid="404"/>
                                        </p:tgtEl>
                                        <p:attrNameLst>
                                          <p:attrName>style.visibility</p:attrName>
                                        </p:attrNameLst>
                                      </p:cBhvr>
                                      <p:to>
                                        <p:strVal val="visible"/>
                                      </p:to>
                                    </p:set>
                                    <p:animEffect filter="box(in)" transition="out">
                                      <p:cBhvr additive="repl">
                                        <p:cTn id="698" dur="500"/>
                                        <p:tgtEl>
                                          <p:spTgt spid="404"/>
                                        </p:tgtEl>
                                      </p:cBhvr>
                                    </p:animEffect>
                                  </p:childTnLst>
                                </p:cTn>
                              </p:par>
                              <p:par>
                                <p:cTn id="699" nodeType="withEffect" fill="hold" presetClass="entr" presetID="4" presetSubtype="16">
                                  <p:stCondLst>
                                    <p:cond delay="0"/>
                                  </p:stCondLst>
                                  <p:childTnLst>
                                    <p:set>
                                      <p:cBhvr>
                                        <p:cTn id="700" dur="1" fill="hold">
                                          <p:stCondLst>
                                            <p:cond delay="0"/>
                                          </p:stCondLst>
                                        </p:cTn>
                                        <p:tgtEl>
                                          <p:spTgt spid="401"/>
                                        </p:tgtEl>
                                        <p:attrNameLst>
                                          <p:attrName>style.visibility</p:attrName>
                                        </p:attrNameLst>
                                      </p:cBhvr>
                                      <p:to>
                                        <p:strVal val="visible"/>
                                      </p:to>
                                    </p:set>
                                    <p:animEffect filter="box(in)" transition="out">
                                      <p:cBhvr additive="repl">
                                        <p:cTn id="701" dur="500"/>
                                        <p:tgtEl>
                                          <p:spTgt spid="401"/>
                                        </p:tgtEl>
                                      </p:cBhvr>
                                    </p:animEffect>
                                  </p:childTnLst>
                                </p:cTn>
                              </p:par>
                              <p:par>
                                <p:cTn id="702" nodeType="withEffect" fill="hold" presetClass="entr" presetID="4" presetSubtype="16">
                                  <p:stCondLst>
                                    <p:cond delay="0"/>
                                  </p:stCondLst>
                                  <p:childTnLst>
                                    <p:set>
                                      <p:cBhvr>
                                        <p:cTn id="703" dur="1" fill="hold">
                                          <p:stCondLst>
                                            <p:cond delay="0"/>
                                          </p:stCondLst>
                                        </p:cTn>
                                        <p:tgtEl>
                                          <p:spTgt spid="400"/>
                                        </p:tgtEl>
                                        <p:attrNameLst>
                                          <p:attrName>style.visibility</p:attrName>
                                        </p:attrNameLst>
                                      </p:cBhvr>
                                      <p:to>
                                        <p:strVal val="visible"/>
                                      </p:to>
                                    </p:set>
                                    <p:animEffect filter="box(in)" transition="out">
                                      <p:cBhvr additive="repl">
                                        <p:cTn id="704" dur="500"/>
                                        <p:tgtEl>
                                          <p:spTgt spid="40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06" name="Picture 3" descr=""/>
          <p:cNvPicPr/>
          <p:nvPr/>
        </p:nvPicPr>
        <p:blipFill>
          <a:blip r:embed="rId1"/>
          <a:stretch/>
        </p:blipFill>
        <p:spPr>
          <a:xfrm>
            <a:off x="0" y="628560"/>
            <a:ext cx="9107640" cy="56880"/>
          </a:xfrm>
          <a:prstGeom prst="rect">
            <a:avLst/>
          </a:prstGeom>
          <a:ln>
            <a:noFill/>
          </a:ln>
        </p:spPr>
      </p:pic>
      <p:sp>
        <p:nvSpPr>
          <p:cNvPr id="407"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408"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409"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12:11:22 AM</a:t>
            </a:r>
            <a:endParaRPr/>
          </a:p>
        </p:txBody>
      </p:sp>
      <p:sp>
        <p:nvSpPr>
          <p:cNvPr id="410"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411"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B6CC60B9-59D7-4628-9B73-5B7276DDE1AA}" type="slidenum">
              <a:rPr lang="en-US" sz="1200" strike="noStrike">
                <a:solidFill>
                  <a:srgbClr val="d1eaed"/>
                </a:solidFill>
                <a:latin typeface="Tahoma"/>
              </a:rPr>
              <a:t>&lt;number&gt;</a:t>
            </a:fld>
            <a:endParaRPr/>
          </a:p>
        </p:txBody>
      </p:sp>
      <p:sp>
        <p:nvSpPr>
          <p:cNvPr id="412" name="CustomShape 6"/>
          <p:cNvSpPr/>
          <p:nvPr/>
        </p:nvSpPr>
        <p:spPr>
          <a:xfrm>
            <a:off x="228600" y="762120"/>
            <a:ext cx="8381520" cy="461160"/>
          </a:xfrm>
          <a:prstGeom prst="rect">
            <a:avLst/>
          </a:prstGeom>
          <a:noFill/>
          <a:ln>
            <a:noFill/>
          </a:ln>
        </p:spPr>
        <p:style>
          <a:lnRef idx="0"/>
          <a:fillRef idx="0"/>
          <a:effectRef idx="0"/>
          <a:fontRef idx="minor"/>
        </p:style>
      </p:sp>
      <p:sp>
        <p:nvSpPr>
          <p:cNvPr id="413" name="CustomShape 7"/>
          <p:cNvSpPr/>
          <p:nvPr/>
        </p:nvSpPr>
        <p:spPr>
          <a:xfrm>
            <a:off x="304920" y="2819520"/>
            <a:ext cx="8229240" cy="1752120"/>
          </a:xfrm>
          <a:prstGeom prst="rect">
            <a:avLst/>
          </a:prstGeom>
          <a:noFill/>
          <a:ln w="9360">
            <a:noFill/>
          </a:ln>
        </p:spPr>
        <p:style>
          <a:lnRef idx="0"/>
          <a:fillRef idx="0"/>
          <a:effectRef idx="0"/>
          <a:fontRef idx="minor"/>
        </p:style>
        <p:txBody>
          <a:bodyPr lIns="0" rIns="18360"/>
          <a:p>
            <a:pPr>
              <a:lnSpc>
                <a:spcPct val="100000"/>
              </a:lnSpc>
            </a:pPr>
            <a:r>
              <a:rPr lang="en-US" strike="noStrike">
                <a:solidFill>
                  <a:srgbClr val="ffffff"/>
                </a:solidFill>
                <a:latin typeface="Tahoma"/>
                <a:ea typeface="Tahoma"/>
              </a:rPr>
              <a:t>           </a:t>
            </a:r>
            <a:endParaRPr/>
          </a:p>
          <a:p>
            <a:pPr>
              <a:lnSpc>
                <a:spcPct val="100000"/>
              </a:lnSpc>
            </a:pPr>
            <a:endParaRPr/>
          </a:p>
        </p:txBody>
      </p:sp>
      <p:sp>
        <p:nvSpPr>
          <p:cNvPr id="414" name="CustomShape 8"/>
          <p:cNvSpPr/>
          <p:nvPr/>
        </p:nvSpPr>
        <p:spPr>
          <a:xfrm>
            <a:off x="380880" y="685800"/>
            <a:ext cx="8381520" cy="395280"/>
          </a:xfrm>
          <a:prstGeom prst="rect">
            <a:avLst/>
          </a:prstGeom>
          <a:noFill/>
          <a:ln>
            <a:noFill/>
          </a:ln>
        </p:spPr>
        <p:style>
          <a:lnRef idx="0"/>
          <a:fillRef idx="0"/>
          <a:effectRef idx="0"/>
          <a:fontRef idx="minor"/>
        </p:style>
        <p:txBody>
          <a:bodyPr lIns="90000" rIns="90000" tIns="45000" bIns="45000"/>
          <a:p>
            <a:pPr>
              <a:lnSpc>
                <a:spcPct val="100000"/>
              </a:lnSpc>
            </a:pPr>
            <a:r>
              <a:rPr b="1" lang="en-US" sz="2000" strike="noStrike">
                <a:solidFill>
                  <a:srgbClr val="ffffff"/>
                </a:solidFill>
                <a:latin typeface="Tahoma"/>
              </a:rPr>
              <a:t>b.</a:t>
            </a:r>
            <a:r>
              <a:rPr lang="en-US" sz="2000" strike="noStrike">
                <a:solidFill>
                  <a:srgbClr val="ffffff"/>
                </a:solidFill>
                <a:latin typeface="Tahoma"/>
              </a:rPr>
              <a:t> </a:t>
            </a:r>
            <a:r>
              <a:rPr b="1" lang="en-US" sz="2000" strike="noStrike">
                <a:solidFill>
                  <a:srgbClr val="ffff00"/>
                </a:solidFill>
                <a:latin typeface="Tahoma"/>
              </a:rPr>
              <a:t>Dạng chuẩn 2 </a:t>
            </a:r>
            <a:endParaRPr/>
          </a:p>
        </p:txBody>
      </p:sp>
      <p:sp>
        <p:nvSpPr>
          <p:cNvPr id="415" name="CustomShape 9"/>
          <p:cNvSpPr/>
          <p:nvPr/>
        </p:nvSpPr>
        <p:spPr>
          <a:xfrm>
            <a:off x="457200" y="1219320"/>
            <a:ext cx="8229240" cy="2361960"/>
          </a:xfrm>
          <a:prstGeom prst="rect">
            <a:avLst/>
          </a:prstGeom>
          <a:noFill/>
          <a:ln w="9360">
            <a:noFill/>
          </a:ln>
        </p:spPr>
        <p:style>
          <a:lnRef idx="0"/>
          <a:fillRef idx="0"/>
          <a:effectRef idx="0"/>
          <a:fontRef idx="minor"/>
        </p:style>
        <p:txBody>
          <a:bodyPr lIns="0" rIns="18360"/>
          <a:p>
            <a:pPr>
              <a:lnSpc>
                <a:spcPct val="100000"/>
              </a:lnSpc>
              <a:buSzPct val="95000"/>
              <a:buFont typeface="Wingdings" charset="2"/>
              <a:buChar char=""/>
            </a:pPr>
            <a:r>
              <a:rPr i="1" lang="en-US" sz="2600" strike="noStrike">
                <a:solidFill>
                  <a:srgbClr val="ffff00"/>
                </a:solidFill>
                <a:latin typeface="Constantia"/>
              </a:rPr>
              <a:t>Phụ thuộc hàm đầy đủ</a:t>
            </a:r>
            <a:r>
              <a:rPr lang="en-US" sz="2600" strike="noStrike">
                <a:solidFill>
                  <a:srgbClr val="ffffff"/>
                </a:solidFill>
                <a:latin typeface="Constantia"/>
              </a:rPr>
              <a:t>: Một phụ thuộc hàm X </a:t>
            </a:r>
            <a:r>
              <a:rPr lang="en-US" sz="2600" strike="noStrike">
                <a:solidFill>
                  <a:srgbClr val="ffffff"/>
                </a:solidFill>
                <a:latin typeface="Symbol"/>
              </a:rPr>
              <a:t></a:t>
            </a:r>
            <a:r>
              <a:rPr lang="en-US" sz="2600" strike="noStrike">
                <a:solidFill>
                  <a:srgbClr val="ffffff"/>
                </a:solidFill>
                <a:latin typeface="Constantia"/>
              </a:rPr>
              <a:t> Y  gọi là phụ thuộc hàm đầy đủ nếu khi loại bỏ bất kỳ thuộc tính A nào ra khỏi X thì phụ thuộc hàm không còn đúng nữa. </a:t>
            </a:r>
            <a:endParaRPr/>
          </a:p>
          <a:p>
            <a:pPr>
              <a:lnSpc>
                <a:spcPct val="100000"/>
              </a:lnSpc>
            </a:pPr>
            <a:r>
              <a:rPr lang="en-US" sz="2600" strike="noStrike">
                <a:solidFill>
                  <a:srgbClr val="ffffff"/>
                </a:solidFill>
                <a:latin typeface="Gulim"/>
                <a:ea typeface="Gulim"/>
              </a:rPr>
              <a:t>	</a:t>
            </a:r>
            <a:r>
              <a:rPr lang="en-US" sz="2600" strike="noStrike">
                <a:solidFill>
                  <a:srgbClr val="ffffff"/>
                </a:solidFill>
                <a:latin typeface="Gulim"/>
                <a:ea typeface="Gulim"/>
              </a:rPr>
              <a:t>∀</a:t>
            </a:r>
            <a:r>
              <a:rPr lang="en-US" sz="2600" strike="noStrike">
                <a:solidFill>
                  <a:srgbClr val="ffffff"/>
                </a:solidFill>
                <a:latin typeface="Constantia"/>
                <a:ea typeface="Gulim"/>
              </a:rPr>
              <a:t> </a:t>
            </a:r>
            <a:r>
              <a:rPr lang="en-US" sz="2600" strike="noStrike">
                <a:solidFill>
                  <a:srgbClr val="ffffff"/>
                </a:solidFill>
                <a:latin typeface="Constantia"/>
                <a:ea typeface="Gulim"/>
              </a:rPr>
              <a:t>A </a:t>
            </a:r>
            <a:r>
              <a:rPr lang="en-US" sz="2600" strike="noStrike">
                <a:solidFill>
                  <a:srgbClr val="ffffff"/>
                </a:solidFill>
                <a:latin typeface="Symbol"/>
                <a:ea typeface="Gulim"/>
              </a:rPr>
              <a:t></a:t>
            </a:r>
            <a:r>
              <a:rPr lang="en-US" sz="2600" strike="noStrike">
                <a:solidFill>
                  <a:srgbClr val="ffffff"/>
                </a:solidFill>
                <a:latin typeface="Constantia"/>
                <a:ea typeface="Gulim"/>
              </a:rPr>
              <a:t> X, (X – {A}) </a:t>
            </a:r>
            <a:r>
              <a:rPr lang="en-US" sz="2600" strike="noStrike">
                <a:solidFill>
                  <a:srgbClr val="ffffff"/>
                </a:solidFill>
                <a:latin typeface="Symbol"/>
                <a:ea typeface="Gulim"/>
              </a:rPr>
              <a:t></a:t>
            </a:r>
            <a:r>
              <a:rPr lang="en-US" sz="2600" strike="noStrike">
                <a:solidFill>
                  <a:srgbClr val="ffffff"/>
                </a:solidFill>
                <a:latin typeface="Constantia"/>
                <a:ea typeface="Gulim"/>
              </a:rPr>
              <a:t> Y : là không đúng. </a:t>
            </a:r>
            <a:endParaRPr/>
          </a:p>
        </p:txBody>
      </p:sp>
      <p:sp>
        <p:nvSpPr>
          <p:cNvPr id="416" name="CustomShape 10"/>
          <p:cNvSpPr/>
          <p:nvPr/>
        </p:nvSpPr>
        <p:spPr>
          <a:xfrm>
            <a:off x="533520" y="3809880"/>
            <a:ext cx="8229240" cy="2742840"/>
          </a:xfrm>
          <a:prstGeom prst="rect">
            <a:avLst/>
          </a:prstGeom>
          <a:noFill/>
          <a:ln w="9360">
            <a:noFill/>
          </a:ln>
        </p:spPr>
        <p:style>
          <a:lnRef idx="0"/>
          <a:fillRef idx="0"/>
          <a:effectRef idx="0"/>
          <a:fontRef idx="minor"/>
        </p:style>
        <p:txBody>
          <a:bodyPr lIns="0" rIns="18360"/>
          <a:p>
            <a:pPr>
              <a:lnSpc>
                <a:spcPct val="100000"/>
              </a:lnSpc>
              <a:buSzPct val="95000"/>
              <a:buFont typeface="Wingdings" charset="2"/>
              <a:buChar char=""/>
            </a:pPr>
            <a:r>
              <a:rPr i="1" lang="en-US" sz="2600" strike="noStrike">
                <a:solidFill>
                  <a:srgbClr val="ffff00"/>
                </a:solidFill>
                <a:latin typeface="Constantia"/>
              </a:rPr>
              <a:t>Phụ thuộc hàm bộ phận</a:t>
            </a:r>
            <a:r>
              <a:rPr lang="en-US" sz="2600" strike="noStrike">
                <a:solidFill>
                  <a:srgbClr val="ffffff"/>
                </a:solidFill>
                <a:latin typeface="Constantia"/>
              </a:rPr>
              <a:t>: Một phụ thuộc hàm  X </a:t>
            </a:r>
            <a:r>
              <a:rPr lang="en-US" sz="2600" strike="noStrike">
                <a:solidFill>
                  <a:srgbClr val="ffffff"/>
                </a:solidFill>
                <a:latin typeface="Symbol"/>
              </a:rPr>
              <a:t></a:t>
            </a:r>
            <a:r>
              <a:rPr lang="en-US" sz="2600" strike="noStrike">
                <a:solidFill>
                  <a:srgbClr val="ffffff"/>
                </a:solidFill>
                <a:latin typeface="Constantia"/>
              </a:rPr>
              <a:t> Y là phụ thuộc hàm bộ phận nếu có thể bỏ một thuộc tính A</a:t>
            </a:r>
            <a:r>
              <a:rPr lang="en-US" sz="2600" strike="noStrike">
                <a:solidFill>
                  <a:srgbClr val="ffffff"/>
                </a:solidFill>
                <a:latin typeface="Symbol"/>
              </a:rPr>
              <a:t></a:t>
            </a:r>
            <a:r>
              <a:rPr lang="en-US" sz="2600" strike="noStrike">
                <a:solidFill>
                  <a:srgbClr val="ffffff"/>
                </a:solidFill>
                <a:latin typeface="Constantia"/>
              </a:rPr>
              <a:t> X, ra khỏi X mà phụ thuộc hàm vẫn đúng</a:t>
            </a:r>
            <a:endParaRPr/>
          </a:p>
          <a:p>
            <a:pPr>
              <a:lnSpc>
                <a:spcPct val="100000"/>
              </a:lnSpc>
            </a:pPr>
            <a:r>
              <a:rPr lang="en-US" sz="2600" strike="noStrike">
                <a:solidFill>
                  <a:srgbClr val="ffffff"/>
                </a:solidFill>
                <a:latin typeface="Tahoma"/>
              </a:rPr>
              <a:t>	</a:t>
            </a:r>
            <a:r>
              <a:rPr lang="en-US" sz="2600" strike="noStrike">
                <a:solidFill>
                  <a:srgbClr val="ffffff"/>
                </a:solidFill>
                <a:latin typeface="Gulim"/>
                <a:ea typeface="Gulim"/>
              </a:rPr>
              <a:t>∃</a:t>
            </a:r>
            <a:r>
              <a:rPr lang="en-US" sz="2600" strike="noStrike">
                <a:solidFill>
                  <a:srgbClr val="ffffff"/>
                </a:solidFill>
                <a:latin typeface="Tahoma"/>
                <a:ea typeface="Gulim"/>
              </a:rPr>
              <a:t>A</a:t>
            </a:r>
            <a:r>
              <a:rPr lang="en-US" sz="2600" strike="noStrike">
                <a:solidFill>
                  <a:srgbClr val="ffffff"/>
                </a:solidFill>
                <a:latin typeface="Symbol"/>
                <a:ea typeface="Gulim"/>
              </a:rPr>
              <a:t></a:t>
            </a:r>
            <a:r>
              <a:rPr lang="en-US" sz="2600" strike="noStrike">
                <a:solidFill>
                  <a:srgbClr val="ffffff"/>
                </a:solidFill>
                <a:latin typeface="Tahoma"/>
                <a:ea typeface="Gulim"/>
              </a:rPr>
              <a:t> X,  (X – {A}) </a:t>
            </a:r>
            <a:r>
              <a:rPr lang="en-US" sz="2600" strike="noStrike">
                <a:solidFill>
                  <a:srgbClr val="ffffff"/>
                </a:solidFill>
                <a:latin typeface="Symbol"/>
                <a:ea typeface="Gulim"/>
              </a:rPr>
              <a:t></a:t>
            </a:r>
            <a:r>
              <a:rPr lang="en-US" sz="2600" strike="noStrike">
                <a:solidFill>
                  <a:srgbClr val="ffffff"/>
                </a:solidFill>
                <a:latin typeface="Tahoma"/>
                <a:ea typeface="Gulim"/>
              </a:rPr>
              <a:t> Y </a:t>
            </a:r>
            <a:endParaRPr/>
          </a:p>
          <a:p>
            <a:pPr>
              <a:lnSpc>
                <a:spcPct val="100000"/>
              </a:lnSpc>
            </a:pPr>
            <a:r>
              <a:rPr lang="en-US" sz="2600" strike="noStrike">
                <a:solidFill>
                  <a:srgbClr val="ffffff"/>
                </a:solidFill>
                <a:latin typeface="Gulim"/>
                <a:ea typeface="Gulim"/>
              </a:rPr>
              <a:t>	</a:t>
            </a:r>
            <a:endParaRPr/>
          </a:p>
        </p:txBody>
      </p:sp>
    </p:spTree>
  </p:cSld>
  <p:timing>
    <p:tnLst>
      <p:par>
        <p:cTn id="705" dur="indefinite" restart="never" nodeType="tmRoot">
          <p:childTnLst>
            <p:seq>
              <p:cTn id="706" dur="indefinite" nodeType="mainSeq">
                <p:childTnLst>
                  <p:par>
                    <p:cTn id="707" fill="hold">
                      <p:stCondLst>
                        <p:cond delay="indefinite"/>
                      </p:stCondLst>
                      <p:childTnLst>
                        <p:par>
                          <p:cTn id="708" fill="hold">
                            <p:stCondLst>
                              <p:cond delay="0"/>
                            </p:stCondLst>
                            <p:childTnLst>
                              <p:par>
                                <p:cTn id="709" nodeType="clickEffect" fill="hold" presetClass="entr" presetID="4" presetSubtype="16">
                                  <p:stCondLst>
                                    <p:cond delay="0"/>
                                  </p:stCondLst>
                                  <p:childTnLst>
                                    <p:set>
                                      <p:cBhvr>
                                        <p:cTn id="710" dur="1" fill="hold">
                                          <p:stCondLst>
                                            <p:cond delay="0"/>
                                          </p:stCondLst>
                                        </p:cTn>
                                        <p:tgtEl>
                                          <p:spTgt spid="415"/>
                                        </p:tgtEl>
                                        <p:attrNameLst>
                                          <p:attrName>style.visibility</p:attrName>
                                        </p:attrNameLst>
                                      </p:cBhvr>
                                      <p:to>
                                        <p:strVal val="visible"/>
                                      </p:to>
                                    </p:set>
                                    <p:animEffect filter="box(in)" transition="out">
                                      <p:cBhvr additive="repl">
                                        <p:cTn id="711" dur="500"/>
                                        <p:tgtEl>
                                          <p:spTgt spid="415"/>
                                        </p:tgtEl>
                                      </p:cBhvr>
                                    </p:animEffect>
                                  </p:childTnLst>
                                </p:cTn>
                              </p:par>
                            </p:childTnLst>
                          </p:cTn>
                        </p:par>
                      </p:childTnLst>
                    </p:cTn>
                  </p:par>
                  <p:par>
                    <p:cTn id="712" fill="hold">
                      <p:stCondLst>
                        <p:cond delay="indefinite"/>
                      </p:stCondLst>
                      <p:childTnLst>
                        <p:par>
                          <p:cTn id="713" fill="hold">
                            <p:stCondLst>
                              <p:cond delay="0"/>
                            </p:stCondLst>
                            <p:childTnLst>
                              <p:par>
                                <p:cTn id="714" nodeType="clickEffect" fill="hold" presetClass="entr" presetID="4" presetSubtype="16">
                                  <p:stCondLst>
                                    <p:cond delay="0"/>
                                  </p:stCondLst>
                                  <p:childTnLst>
                                    <p:set>
                                      <p:cBhvr>
                                        <p:cTn id="715" dur="1" fill="hold">
                                          <p:stCondLst>
                                            <p:cond delay="0"/>
                                          </p:stCondLst>
                                        </p:cTn>
                                        <p:tgtEl>
                                          <p:spTgt spid="416"/>
                                        </p:tgtEl>
                                        <p:attrNameLst>
                                          <p:attrName>style.visibility</p:attrName>
                                        </p:attrNameLst>
                                      </p:cBhvr>
                                      <p:to>
                                        <p:strVal val="visible"/>
                                      </p:to>
                                    </p:set>
                                    <p:animEffect filter="box(in)" transition="out">
                                      <p:cBhvr additive="repl">
                                        <p:cTn id="716" dur="500"/>
                                        <p:tgtEl>
                                          <p:spTgt spid="41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17" name="Picture 3" descr=""/>
          <p:cNvPicPr/>
          <p:nvPr/>
        </p:nvPicPr>
        <p:blipFill>
          <a:blip r:embed="rId1"/>
          <a:stretch/>
        </p:blipFill>
        <p:spPr>
          <a:xfrm>
            <a:off x="0" y="628560"/>
            <a:ext cx="9107640" cy="56880"/>
          </a:xfrm>
          <a:prstGeom prst="rect">
            <a:avLst/>
          </a:prstGeom>
          <a:ln>
            <a:noFill/>
          </a:ln>
        </p:spPr>
      </p:pic>
      <p:sp>
        <p:nvSpPr>
          <p:cNvPr id="418"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419"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420"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12:11:22 AM</a:t>
            </a:r>
            <a:endParaRPr/>
          </a:p>
        </p:txBody>
      </p:sp>
      <p:sp>
        <p:nvSpPr>
          <p:cNvPr id="421"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422"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D44F08D1-3FFC-4984-85C5-6EC373F105D5}" type="slidenum">
              <a:rPr lang="en-US" sz="1200" strike="noStrike">
                <a:solidFill>
                  <a:srgbClr val="d1eaed"/>
                </a:solidFill>
                <a:latin typeface="Tahoma"/>
              </a:rPr>
              <a:t>&lt;number&gt;</a:t>
            </a:fld>
            <a:endParaRPr/>
          </a:p>
        </p:txBody>
      </p:sp>
      <p:graphicFrame>
        <p:nvGraphicFramePr>
          <p:cNvPr id="423" name="Table 6"/>
          <p:cNvGraphicFramePr/>
          <p:nvPr/>
        </p:nvGraphicFramePr>
        <p:xfrm>
          <a:off x="1143000" y="2289240"/>
          <a:ext cx="7848360" cy="370440"/>
        </p:xfrm>
        <a:graphic>
          <a:graphicData uri="http://schemas.openxmlformats.org/drawingml/2006/table">
            <a:tbl>
              <a:tblPr/>
              <a:tblGrid>
                <a:gridCol w="1012680"/>
                <a:gridCol w="1181160"/>
                <a:gridCol w="1844280"/>
                <a:gridCol w="1066680"/>
                <a:gridCol w="1371600"/>
                <a:gridCol w="1371960"/>
              </a:tblGrid>
              <a:tr h="628200">
                <a:tc>
                  <a:txBody>
                    <a:bodyPr/>
                    <a:p>
                      <a:pPr>
                        <a:lnSpc>
                          <a:spcPct val="100000"/>
                        </a:lnSpc>
                      </a:pPr>
                      <a:r>
                        <a:rPr b="1" lang="en-US" strike="noStrike" u="sng">
                          <a:solidFill>
                            <a:srgbClr val="0d0d0d"/>
                          </a:solidFill>
                          <a:latin typeface="Constantia"/>
                        </a:rPr>
                        <a:t>Sothe</a:t>
                      </a:r>
                      <a:endParaRPr/>
                    </a:p>
                  </a:txBody>
                  <a:tcPr/>
                </a:tc>
                <a:tc>
                  <a:txBody>
                    <a:bodyPr/>
                    <a:p>
                      <a:pPr>
                        <a:lnSpc>
                          <a:spcPct val="100000"/>
                        </a:lnSpc>
                      </a:pPr>
                      <a:r>
                        <a:rPr b="1" lang="en-US" strike="noStrike" u="sng">
                          <a:solidFill>
                            <a:srgbClr val="0d0d0d"/>
                          </a:solidFill>
                          <a:latin typeface="Constantia"/>
                        </a:rPr>
                        <a:t>Masach</a:t>
                      </a:r>
                      <a:endParaRPr/>
                    </a:p>
                  </a:txBody>
                  <a:tcPr/>
                </a:tc>
                <a:tc>
                  <a:txBody>
                    <a:bodyPr/>
                    <a:p>
                      <a:pPr>
                        <a:lnSpc>
                          <a:spcPct val="100000"/>
                        </a:lnSpc>
                      </a:pPr>
                      <a:r>
                        <a:rPr b="1" lang="en-US" strike="noStrike">
                          <a:solidFill>
                            <a:srgbClr val="0d0d0d"/>
                          </a:solidFill>
                          <a:latin typeface="Constantia"/>
                        </a:rPr>
                        <a:t>Tennguoimuon</a:t>
                      </a:r>
                      <a:endParaRPr/>
                    </a:p>
                  </a:txBody>
                  <a:tcPr/>
                </a:tc>
                <a:tc>
                  <a:txBody>
                    <a:bodyPr/>
                    <a:p>
                      <a:pPr>
                        <a:lnSpc>
                          <a:spcPct val="100000"/>
                        </a:lnSpc>
                      </a:pPr>
                      <a:r>
                        <a:rPr b="1" lang="en-US" strike="noStrike">
                          <a:solidFill>
                            <a:srgbClr val="0d0d0d"/>
                          </a:solidFill>
                          <a:latin typeface="Constantia"/>
                        </a:rPr>
                        <a:t>Tensach</a:t>
                      </a:r>
                      <a:endParaRPr/>
                    </a:p>
                  </a:txBody>
                  <a:tcPr/>
                </a:tc>
                <a:tc>
                  <a:txBody>
                    <a:bodyPr/>
                    <a:p>
                      <a:pPr>
                        <a:lnSpc>
                          <a:spcPct val="100000"/>
                        </a:lnSpc>
                      </a:pPr>
                      <a:r>
                        <a:rPr b="1" lang="en-US" strike="noStrike">
                          <a:solidFill>
                            <a:srgbClr val="0d0d0d"/>
                          </a:solidFill>
                          <a:latin typeface="Constantia"/>
                        </a:rPr>
                        <a:t>Ngaymuon</a:t>
                      </a:r>
                      <a:endParaRPr/>
                    </a:p>
                  </a:txBody>
                  <a:tcPr/>
                </a:tc>
                <a:tc>
                  <a:txBody>
                    <a:bodyPr/>
                    <a:p>
                      <a:pPr>
                        <a:lnSpc>
                          <a:spcPct val="100000"/>
                        </a:lnSpc>
                      </a:pPr>
                      <a:r>
                        <a:rPr b="1" lang="en-US" strike="noStrike">
                          <a:solidFill>
                            <a:srgbClr val="0d0d0d"/>
                          </a:solidFill>
                          <a:latin typeface="Constantia"/>
                        </a:rPr>
                        <a:t>Ngaytra</a:t>
                      </a:r>
                      <a:endParaRPr/>
                    </a:p>
                  </a:txBody>
                  <a:tcPr/>
                </a:tc>
              </a:tr>
            </a:tbl>
          </a:graphicData>
        </a:graphic>
      </p:graphicFrame>
      <p:sp>
        <p:nvSpPr>
          <p:cNvPr id="424" name="Line 7"/>
          <p:cNvSpPr/>
          <p:nvPr/>
        </p:nvSpPr>
        <p:spPr>
          <a:xfrm flipH="1">
            <a:off x="1523160" y="3175560"/>
            <a:ext cx="1440" cy="457200"/>
          </a:xfrm>
          <a:prstGeom prst="line">
            <a:avLst/>
          </a:prstGeom>
          <a:ln>
            <a:solidFill>
              <a:srgbClr val="ffc000"/>
            </a:solidFill>
            <a:round/>
          </a:ln>
        </p:spPr>
      </p:sp>
      <p:sp>
        <p:nvSpPr>
          <p:cNvPr id="425" name="Line 8"/>
          <p:cNvSpPr/>
          <p:nvPr/>
        </p:nvSpPr>
        <p:spPr>
          <a:xfrm flipH="1">
            <a:off x="1523160" y="2746080"/>
            <a:ext cx="1440" cy="457200"/>
          </a:xfrm>
          <a:prstGeom prst="line">
            <a:avLst/>
          </a:prstGeom>
          <a:ln>
            <a:solidFill>
              <a:srgbClr val="ffc000"/>
            </a:solidFill>
            <a:round/>
          </a:ln>
        </p:spPr>
      </p:sp>
      <p:sp>
        <p:nvSpPr>
          <p:cNvPr id="426" name="Line 9"/>
          <p:cNvSpPr/>
          <p:nvPr/>
        </p:nvSpPr>
        <p:spPr>
          <a:xfrm>
            <a:off x="1523880" y="3202560"/>
            <a:ext cx="2743200" cy="1800"/>
          </a:xfrm>
          <a:prstGeom prst="line">
            <a:avLst/>
          </a:prstGeom>
          <a:ln>
            <a:solidFill>
              <a:srgbClr val="ffc000"/>
            </a:solidFill>
            <a:round/>
          </a:ln>
        </p:spPr>
      </p:sp>
      <p:sp>
        <p:nvSpPr>
          <p:cNvPr id="427" name="CustomShape 10"/>
          <p:cNvSpPr/>
          <p:nvPr/>
        </p:nvSpPr>
        <p:spPr>
          <a:xfrm flipH="1" flipV="1" rot="5400000">
            <a:off x="4000320" y="2935440"/>
            <a:ext cx="533160" cy="1080"/>
          </a:xfrm>
          <a:prstGeom prst="straightConnector1">
            <a:avLst/>
          </a:prstGeom>
          <a:noFill/>
          <a:ln>
            <a:solidFill>
              <a:srgbClr val="ffc000"/>
            </a:solidFill>
            <a:round/>
            <a:tailEnd len="med" type="arrow" w="med"/>
          </a:ln>
        </p:spPr>
        <p:style>
          <a:lnRef idx="1">
            <a:schemeClr val="accent1"/>
          </a:lnRef>
          <a:fillRef idx="0">
            <a:schemeClr val="accent1"/>
          </a:fillRef>
          <a:effectRef idx="0">
            <a:schemeClr val="accent1"/>
          </a:effectRef>
          <a:fontRef idx="minor"/>
        </p:style>
      </p:sp>
      <p:sp>
        <p:nvSpPr>
          <p:cNvPr id="428" name="Line 11"/>
          <p:cNvSpPr/>
          <p:nvPr/>
        </p:nvSpPr>
        <p:spPr>
          <a:xfrm flipH="1">
            <a:off x="2743200" y="2713680"/>
            <a:ext cx="1440" cy="260640"/>
          </a:xfrm>
          <a:prstGeom prst="line">
            <a:avLst/>
          </a:prstGeom>
          <a:ln>
            <a:solidFill>
              <a:srgbClr val="ffc000"/>
            </a:solidFill>
            <a:round/>
          </a:ln>
        </p:spPr>
      </p:sp>
      <p:sp>
        <p:nvSpPr>
          <p:cNvPr id="429" name="Line 12"/>
          <p:cNvSpPr/>
          <p:nvPr/>
        </p:nvSpPr>
        <p:spPr>
          <a:xfrm>
            <a:off x="2743920" y="2973960"/>
            <a:ext cx="2743200" cy="720"/>
          </a:xfrm>
          <a:prstGeom prst="line">
            <a:avLst/>
          </a:prstGeom>
          <a:ln>
            <a:solidFill>
              <a:srgbClr val="ffc000"/>
            </a:solidFill>
            <a:round/>
          </a:ln>
        </p:spPr>
      </p:sp>
      <p:sp>
        <p:nvSpPr>
          <p:cNvPr id="430" name="CustomShape 13"/>
          <p:cNvSpPr/>
          <p:nvPr/>
        </p:nvSpPr>
        <p:spPr>
          <a:xfrm flipH="1" flipV="1" rot="5400000">
            <a:off x="5334480" y="2821320"/>
            <a:ext cx="303840" cy="1080"/>
          </a:xfrm>
          <a:prstGeom prst="straightConnector1">
            <a:avLst/>
          </a:prstGeom>
          <a:noFill/>
          <a:ln>
            <a:solidFill>
              <a:srgbClr val="ffc000"/>
            </a:solidFill>
            <a:round/>
            <a:tailEnd len="med" type="arrow" w="med"/>
          </a:ln>
        </p:spPr>
        <p:style>
          <a:lnRef idx="1">
            <a:schemeClr val="accent1"/>
          </a:lnRef>
          <a:fillRef idx="0">
            <a:schemeClr val="accent1"/>
          </a:fillRef>
          <a:effectRef idx="0">
            <a:schemeClr val="accent1"/>
          </a:effectRef>
          <a:fontRef idx="minor"/>
        </p:style>
      </p:sp>
      <p:sp>
        <p:nvSpPr>
          <p:cNvPr id="431" name="Line 14"/>
          <p:cNvSpPr/>
          <p:nvPr/>
        </p:nvSpPr>
        <p:spPr>
          <a:xfrm flipH="1">
            <a:off x="2742120" y="2899440"/>
            <a:ext cx="1800" cy="756000"/>
          </a:xfrm>
          <a:prstGeom prst="line">
            <a:avLst/>
          </a:prstGeom>
          <a:ln>
            <a:solidFill>
              <a:srgbClr val="ffc000"/>
            </a:solidFill>
            <a:round/>
          </a:ln>
        </p:spPr>
      </p:sp>
      <p:sp>
        <p:nvSpPr>
          <p:cNvPr id="432" name="Line 15"/>
          <p:cNvSpPr/>
          <p:nvPr/>
        </p:nvSpPr>
        <p:spPr>
          <a:xfrm>
            <a:off x="1523880" y="3660480"/>
            <a:ext cx="5715000" cy="1800"/>
          </a:xfrm>
          <a:prstGeom prst="line">
            <a:avLst/>
          </a:prstGeom>
          <a:ln>
            <a:solidFill>
              <a:srgbClr val="ffc000"/>
            </a:solidFill>
            <a:round/>
          </a:ln>
        </p:spPr>
      </p:sp>
      <p:sp>
        <p:nvSpPr>
          <p:cNvPr id="433" name="CustomShape 16"/>
          <p:cNvSpPr/>
          <p:nvPr/>
        </p:nvSpPr>
        <p:spPr>
          <a:xfrm flipH="1" flipV="1" rot="5400000">
            <a:off x="6743520" y="3160800"/>
            <a:ext cx="990360" cy="1080"/>
          </a:xfrm>
          <a:prstGeom prst="straightConnector1">
            <a:avLst/>
          </a:prstGeom>
          <a:noFill/>
          <a:ln>
            <a:solidFill>
              <a:srgbClr val="ffc000"/>
            </a:solidFill>
            <a:round/>
            <a:tailEnd len="med" type="arrow" w="med"/>
          </a:ln>
        </p:spPr>
        <p:style>
          <a:lnRef idx="1">
            <a:schemeClr val="accent1"/>
          </a:lnRef>
          <a:fillRef idx="0">
            <a:schemeClr val="accent1"/>
          </a:fillRef>
          <a:effectRef idx="0">
            <a:schemeClr val="accent1"/>
          </a:effectRef>
          <a:fontRef idx="minor"/>
        </p:style>
      </p:sp>
      <p:sp>
        <p:nvSpPr>
          <p:cNvPr id="434" name="CustomShape 17"/>
          <p:cNvSpPr/>
          <p:nvPr/>
        </p:nvSpPr>
        <p:spPr>
          <a:xfrm>
            <a:off x="1173600" y="1882440"/>
            <a:ext cx="12340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MUONTRA</a:t>
            </a:r>
            <a:endParaRPr/>
          </a:p>
        </p:txBody>
      </p:sp>
      <p:sp>
        <p:nvSpPr>
          <p:cNvPr id="435" name="CustomShape 18"/>
          <p:cNvSpPr/>
          <p:nvPr/>
        </p:nvSpPr>
        <p:spPr>
          <a:xfrm>
            <a:off x="380880" y="838080"/>
            <a:ext cx="838152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trike="noStrike">
                <a:solidFill>
                  <a:srgbClr val="ffffff"/>
                </a:solidFill>
                <a:latin typeface="Tahoma"/>
              </a:rPr>
              <a:t>b.</a:t>
            </a:r>
            <a:r>
              <a:rPr lang="en-US" sz="2400" strike="noStrike">
                <a:solidFill>
                  <a:srgbClr val="ffffff"/>
                </a:solidFill>
                <a:latin typeface="Tahoma"/>
              </a:rPr>
              <a:t> </a:t>
            </a:r>
            <a:r>
              <a:rPr b="1" lang="en-US" sz="2400" strike="noStrike">
                <a:solidFill>
                  <a:srgbClr val="ffff00"/>
                </a:solidFill>
                <a:latin typeface="Tahoma"/>
              </a:rPr>
              <a:t>Dạng chuẩn 2 </a:t>
            </a:r>
            <a:endParaRPr/>
          </a:p>
        </p:txBody>
      </p:sp>
      <p:sp>
        <p:nvSpPr>
          <p:cNvPr id="436" name="CustomShape 19"/>
          <p:cNvSpPr/>
          <p:nvPr/>
        </p:nvSpPr>
        <p:spPr>
          <a:xfrm>
            <a:off x="2007720" y="4267080"/>
            <a:ext cx="302976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Sothe,Masach </a:t>
            </a:r>
            <a:r>
              <a:rPr lang="en-US" strike="noStrike">
                <a:solidFill>
                  <a:srgbClr val="ffffff"/>
                </a:solidFill>
                <a:latin typeface="Symbol"/>
              </a:rPr>
              <a:t></a:t>
            </a:r>
            <a:r>
              <a:rPr lang="en-US" strike="noStrike">
                <a:solidFill>
                  <a:srgbClr val="ffffff"/>
                </a:solidFill>
                <a:latin typeface="Tahoma"/>
              </a:rPr>
              <a:t> Ngaymuon</a:t>
            </a:r>
            <a:endParaRPr/>
          </a:p>
        </p:txBody>
      </p:sp>
      <p:sp>
        <p:nvSpPr>
          <p:cNvPr id="437" name="CustomShape 20"/>
          <p:cNvSpPr/>
          <p:nvPr/>
        </p:nvSpPr>
        <p:spPr>
          <a:xfrm>
            <a:off x="2005200" y="4800600"/>
            <a:ext cx="276156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Sothe,Masach </a:t>
            </a:r>
            <a:r>
              <a:rPr lang="en-US" strike="noStrike">
                <a:solidFill>
                  <a:srgbClr val="ffffff"/>
                </a:solidFill>
                <a:latin typeface="Symbol"/>
              </a:rPr>
              <a:t></a:t>
            </a:r>
            <a:r>
              <a:rPr lang="en-US" strike="noStrike">
                <a:solidFill>
                  <a:srgbClr val="ffffff"/>
                </a:solidFill>
                <a:latin typeface="Tahoma"/>
              </a:rPr>
              <a:t> Tensach</a:t>
            </a:r>
            <a:endParaRPr/>
          </a:p>
        </p:txBody>
      </p:sp>
      <p:sp>
        <p:nvSpPr>
          <p:cNvPr id="438" name="CustomShape 21"/>
          <p:cNvSpPr/>
          <p:nvPr/>
        </p:nvSpPr>
        <p:spPr>
          <a:xfrm>
            <a:off x="2020680" y="5323320"/>
            <a:ext cx="343512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Sothe,Masach </a:t>
            </a:r>
            <a:r>
              <a:rPr lang="en-US" strike="noStrike">
                <a:solidFill>
                  <a:srgbClr val="ffffff"/>
                </a:solidFill>
                <a:latin typeface="Symbol"/>
              </a:rPr>
              <a:t></a:t>
            </a:r>
            <a:r>
              <a:rPr lang="en-US" strike="noStrike">
                <a:solidFill>
                  <a:srgbClr val="ffffff"/>
                </a:solidFill>
                <a:latin typeface="Tahoma"/>
              </a:rPr>
              <a:t> Tennguoimuon</a:t>
            </a:r>
            <a:endParaRPr/>
          </a:p>
        </p:txBody>
      </p:sp>
      <p:sp>
        <p:nvSpPr>
          <p:cNvPr id="439" name="CustomShape 22"/>
          <p:cNvSpPr/>
          <p:nvPr/>
        </p:nvSpPr>
        <p:spPr>
          <a:xfrm>
            <a:off x="5486400" y="4419720"/>
            <a:ext cx="1066320" cy="759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440" name="CustomShape 23"/>
          <p:cNvSpPr/>
          <p:nvPr/>
        </p:nvSpPr>
        <p:spPr>
          <a:xfrm>
            <a:off x="6789240" y="4267080"/>
            <a:ext cx="196416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i="1" lang="en-US" strike="noStrike">
                <a:solidFill>
                  <a:srgbClr val="ffffff"/>
                </a:solidFill>
                <a:latin typeface="Tahoma"/>
              </a:rPr>
              <a:t>Phụ thuộc đầy đủ</a:t>
            </a:r>
            <a:endParaRPr/>
          </a:p>
        </p:txBody>
      </p:sp>
      <p:sp>
        <p:nvSpPr>
          <p:cNvPr id="441" name="CustomShape 24"/>
          <p:cNvSpPr/>
          <p:nvPr/>
        </p:nvSpPr>
        <p:spPr>
          <a:xfrm>
            <a:off x="6789240" y="4800600"/>
            <a:ext cx="209232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i="1" lang="en-US" strike="noStrike">
                <a:solidFill>
                  <a:srgbClr val="ffffff"/>
                </a:solidFill>
                <a:latin typeface="Tahoma"/>
              </a:rPr>
              <a:t>Phụ thuộc bộ phận</a:t>
            </a:r>
            <a:endParaRPr/>
          </a:p>
        </p:txBody>
      </p:sp>
      <p:sp>
        <p:nvSpPr>
          <p:cNvPr id="442" name="CustomShape 25"/>
          <p:cNvSpPr/>
          <p:nvPr/>
        </p:nvSpPr>
        <p:spPr>
          <a:xfrm>
            <a:off x="5486400" y="4952880"/>
            <a:ext cx="1066320" cy="759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443" name="CustomShape 26"/>
          <p:cNvSpPr/>
          <p:nvPr/>
        </p:nvSpPr>
        <p:spPr>
          <a:xfrm>
            <a:off x="5486400" y="5486400"/>
            <a:ext cx="1066320" cy="759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444" name="CustomShape 27"/>
          <p:cNvSpPr/>
          <p:nvPr/>
        </p:nvSpPr>
        <p:spPr>
          <a:xfrm>
            <a:off x="6789240" y="5257800"/>
            <a:ext cx="209232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i="1" lang="en-US" strike="noStrike">
                <a:solidFill>
                  <a:srgbClr val="ffffff"/>
                </a:solidFill>
                <a:latin typeface="Tahoma"/>
              </a:rPr>
              <a:t>Phụ thuộc bộ phận</a:t>
            </a:r>
            <a:endParaRPr/>
          </a:p>
        </p:txBody>
      </p:sp>
      <p:sp>
        <p:nvSpPr>
          <p:cNvPr id="445" name="CustomShape 28"/>
          <p:cNvSpPr/>
          <p:nvPr/>
        </p:nvSpPr>
        <p:spPr>
          <a:xfrm>
            <a:off x="473400" y="1447920"/>
            <a:ext cx="38340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i="1" lang="en-US" strike="noStrike">
                <a:solidFill>
                  <a:srgbClr val="ffffff"/>
                </a:solidFill>
                <a:latin typeface="Tahoma"/>
              </a:rPr>
              <a:t>Ví dụ: Phụ thuộc đầy đủ và bộ phận</a:t>
            </a:r>
            <a:endParaRPr/>
          </a:p>
        </p:txBody>
      </p:sp>
    </p:spTree>
  </p:cSld>
  <p:timing>
    <p:tnLst>
      <p:par>
        <p:cTn id="717" dur="indefinite" restart="never" nodeType="tmRoot">
          <p:childTnLst>
            <p:seq>
              <p:cTn id="718" dur="indefinite" nodeType="mainSeq">
                <p:childTnLst>
                  <p:par>
                    <p:cTn id="719" fill="hold">
                      <p:stCondLst>
                        <p:cond delay="indefinite"/>
                      </p:stCondLst>
                      <p:childTnLst>
                        <p:par>
                          <p:cTn id="720" fill="hold">
                            <p:stCondLst>
                              <p:cond delay="0"/>
                            </p:stCondLst>
                            <p:childTnLst>
                              <p:par>
                                <p:cTn id="721" nodeType="clickEffect" fill="hold" presetClass="entr" presetID="4" presetSubtype="16">
                                  <p:stCondLst>
                                    <p:cond delay="0"/>
                                  </p:stCondLst>
                                  <p:childTnLst>
                                    <p:set>
                                      <p:cBhvr>
                                        <p:cTn id="722" dur="1" fill="hold">
                                          <p:stCondLst>
                                            <p:cond delay="0"/>
                                          </p:stCondLst>
                                        </p:cTn>
                                        <p:tgtEl>
                                          <p:spTgt spid="-1"/>
                                        </p:tgtEl>
                                        <p:attrNameLst>
                                          <p:attrName>style.visibility</p:attrName>
                                        </p:attrNameLst>
                                      </p:cBhvr>
                                      <p:to>
                                        <p:strVal val="visible"/>
                                      </p:to>
                                    </p:set>
                                    <p:animEffect filter="box(in)" transition="out">
                                      <p:cBhvr additive="repl">
                                        <p:cTn id="723" dur="500"/>
                                        <p:tgtEl>
                                          <p:spTgt spid="-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46" name="Picture 3" descr=""/>
          <p:cNvPicPr/>
          <p:nvPr/>
        </p:nvPicPr>
        <p:blipFill>
          <a:blip r:embed="rId1"/>
          <a:stretch/>
        </p:blipFill>
        <p:spPr>
          <a:xfrm>
            <a:off x="0" y="628560"/>
            <a:ext cx="9107640" cy="56880"/>
          </a:xfrm>
          <a:prstGeom prst="rect">
            <a:avLst/>
          </a:prstGeom>
          <a:ln>
            <a:noFill/>
          </a:ln>
        </p:spPr>
      </p:pic>
      <p:sp>
        <p:nvSpPr>
          <p:cNvPr id="447"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448"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449"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12:11:22 AM</a:t>
            </a:r>
            <a:endParaRPr/>
          </a:p>
        </p:txBody>
      </p:sp>
      <p:sp>
        <p:nvSpPr>
          <p:cNvPr id="450"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451"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3A03A020-2047-4C0E-A458-A5766DFB618F}" type="slidenum">
              <a:rPr lang="en-US" sz="1200" strike="noStrike">
                <a:solidFill>
                  <a:srgbClr val="d1eaed"/>
                </a:solidFill>
                <a:latin typeface="Tahoma"/>
              </a:rPr>
              <a:t>&lt;number&gt;</a:t>
            </a:fld>
            <a:endParaRPr/>
          </a:p>
        </p:txBody>
      </p:sp>
      <p:sp>
        <p:nvSpPr>
          <p:cNvPr id="452" name="CustomShape 6"/>
          <p:cNvSpPr/>
          <p:nvPr/>
        </p:nvSpPr>
        <p:spPr>
          <a:xfrm>
            <a:off x="228600" y="762120"/>
            <a:ext cx="8381520" cy="461160"/>
          </a:xfrm>
          <a:prstGeom prst="rect">
            <a:avLst/>
          </a:prstGeom>
          <a:noFill/>
          <a:ln>
            <a:noFill/>
          </a:ln>
        </p:spPr>
        <p:style>
          <a:lnRef idx="0"/>
          <a:fillRef idx="0"/>
          <a:effectRef idx="0"/>
          <a:fontRef idx="minor"/>
        </p:style>
      </p:sp>
      <p:sp>
        <p:nvSpPr>
          <p:cNvPr id="453" name="CustomShape 7"/>
          <p:cNvSpPr/>
          <p:nvPr/>
        </p:nvSpPr>
        <p:spPr>
          <a:xfrm>
            <a:off x="304920" y="2819520"/>
            <a:ext cx="8229240" cy="1752120"/>
          </a:xfrm>
          <a:prstGeom prst="rect">
            <a:avLst/>
          </a:prstGeom>
          <a:noFill/>
          <a:ln w="9360">
            <a:noFill/>
          </a:ln>
        </p:spPr>
        <p:style>
          <a:lnRef idx="0"/>
          <a:fillRef idx="0"/>
          <a:effectRef idx="0"/>
          <a:fontRef idx="minor"/>
        </p:style>
        <p:txBody>
          <a:bodyPr lIns="0" rIns="18360"/>
          <a:p>
            <a:pPr>
              <a:lnSpc>
                <a:spcPct val="100000"/>
              </a:lnSpc>
            </a:pPr>
            <a:r>
              <a:rPr lang="en-US" strike="noStrike">
                <a:solidFill>
                  <a:srgbClr val="ffffff"/>
                </a:solidFill>
                <a:latin typeface="Tahoma"/>
                <a:ea typeface="Tahoma"/>
              </a:rPr>
              <a:t>           </a:t>
            </a:r>
            <a:endParaRPr/>
          </a:p>
          <a:p>
            <a:pPr>
              <a:lnSpc>
                <a:spcPct val="100000"/>
              </a:lnSpc>
            </a:pPr>
            <a:endParaRPr/>
          </a:p>
        </p:txBody>
      </p:sp>
      <p:sp>
        <p:nvSpPr>
          <p:cNvPr id="454" name="CustomShape 8"/>
          <p:cNvSpPr/>
          <p:nvPr/>
        </p:nvSpPr>
        <p:spPr>
          <a:xfrm>
            <a:off x="380880" y="685800"/>
            <a:ext cx="838152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trike="noStrike">
                <a:solidFill>
                  <a:srgbClr val="ffffff"/>
                </a:solidFill>
                <a:latin typeface="Tahoma"/>
              </a:rPr>
              <a:t>b.</a:t>
            </a:r>
            <a:r>
              <a:rPr lang="en-US" sz="2400" strike="noStrike">
                <a:solidFill>
                  <a:srgbClr val="ffffff"/>
                </a:solidFill>
                <a:latin typeface="Tahoma"/>
              </a:rPr>
              <a:t> </a:t>
            </a:r>
            <a:r>
              <a:rPr b="1" lang="en-US" sz="2400" strike="noStrike">
                <a:solidFill>
                  <a:srgbClr val="ffff00"/>
                </a:solidFill>
                <a:latin typeface="Tahoma"/>
              </a:rPr>
              <a:t>Dạng chuẩn 2 </a:t>
            </a:r>
            <a:endParaRPr/>
          </a:p>
        </p:txBody>
      </p:sp>
      <p:sp>
        <p:nvSpPr>
          <p:cNvPr id="455" name="CustomShape 9"/>
          <p:cNvSpPr/>
          <p:nvPr/>
        </p:nvSpPr>
        <p:spPr>
          <a:xfrm>
            <a:off x="457200" y="1219320"/>
            <a:ext cx="8229240" cy="1828440"/>
          </a:xfrm>
          <a:prstGeom prst="rect">
            <a:avLst/>
          </a:prstGeom>
          <a:noFill/>
          <a:ln w="9360">
            <a:noFill/>
          </a:ln>
        </p:spPr>
        <p:style>
          <a:lnRef idx="0"/>
          <a:fillRef idx="0"/>
          <a:effectRef idx="0"/>
          <a:fontRef idx="minor"/>
        </p:style>
        <p:txBody>
          <a:bodyPr lIns="0" rIns="18360"/>
          <a:p>
            <a:pPr>
              <a:lnSpc>
                <a:spcPct val="100000"/>
              </a:lnSpc>
            </a:pPr>
            <a:r>
              <a:rPr b="1" i="1" lang="en-US" sz="2400" strike="noStrike">
                <a:solidFill>
                  <a:srgbClr val="ffffff"/>
                </a:solidFill>
                <a:latin typeface="Times New Roman"/>
              </a:rPr>
              <a:t>Định nghĩa:</a:t>
            </a:r>
            <a:r>
              <a:rPr lang="en-US" sz="2400" strike="noStrike">
                <a:solidFill>
                  <a:srgbClr val="ffffff"/>
                </a:solidFill>
                <a:latin typeface="Times New Roman"/>
              </a:rPr>
              <a:t> </a:t>
            </a:r>
            <a:r>
              <a:rPr lang="en-US" sz="2400" strike="noStrike">
                <a:solidFill>
                  <a:srgbClr val="92d050"/>
                </a:solidFill>
                <a:latin typeface="Times New Roman"/>
              </a:rPr>
              <a:t>Một  lược đồ quan hệ R ở dạng chuẩn 2 (2NF) nếu: </a:t>
            </a:r>
            <a:endParaRPr/>
          </a:p>
          <a:p>
            <a:pPr lvl="1">
              <a:lnSpc>
                <a:spcPct val="100000"/>
              </a:lnSpc>
              <a:buSzPct val="85000"/>
              <a:buFont typeface="Wingdings" charset="2"/>
              <a:buChar char=""/>
            </a:pPr>
            <a:r>
              <a:rPr lang="en-US" sz="2400" strike="noStrike">
                <a:solidFill>
                  <a:srgbClr val="92d050"/>
                </a:solidFill>
                <a:latin typeface="Times New Roman"/>
              </a:rPr>
              <a:t> </a:t>
            </a:r>
            <a:r>
              <a:rPr lang="en-US" sz="2400" strike="noStrike">
                <a:solidFill>
                  <a:srgbClr val="92d050"/>
                </a:solidFill>
                <a:latin typeface="Times New Roman"/>
              </a:rPr>
              <a:t>R thỏa mãn chuẩn 1</a:t>
            </a:r>
            <a:endParaRPr/>
          </a:p>
          <a:p>
            <a:pPr lvl="1">
              <a:lnSpc>
                <a:spcPct val="100000"/>
              </a:lnSpc>
              <a:buSzPct val="85000"/>
              <a:buFont typeface="Wingdings" charset="2"/>
              <a:buChar char=""/>
            </a:pPr>
            <a:r>
              <a:rPr lang="en-US" sz="2400" strike="noStrike">
                <a:solidFill>
                  <a:srgbClr val="92d050"/>
                </a:solidFill>
                <a:latin typeface="Times New Roman"/>
              </a:rPr>
              <a:t> </a:t>
            </a:r>
            <a:r>
              <a:rPr lang="en-US" sz="2400" strike="noStrike">
                <a:solidFill>
                  <a:srgbClr val="92d050"/>
                </a:solidFill>
                <a:latin typeface="Times New Roman"/>
              </a:rPr>
              <a:t>Mọi thuộc tính </a:t>
            </a:r>
            <a:r>
              <a:rPr i="1" lang="en-US" sz="2400" strike="noStrike">
                <a:solidFill>
                  <a:srgbClr val="92d050"/>
                </a:solidFill>
                <a:latin typeface="Times New Roman"/>
              </a:rPr>
              <a:t>không khóa</a:t>
            </a:r>
            <a:r>
              <a:rPr lang="en-US" sz="2400" strike="noStrike">
                <a:solidFill>
                  <a:srgbClr val="92d050"/>
                </a:solidFill>
                <a:latin typeface="Times New Roman"/>
              </a:rPr>
              <a:t> của R phụ thuộc hàm đầy đủ vào khóa chính</a:t>
            </a:r>
            <a:endParaRPr/>
          </a:p>
        </p:txBody>
      </p:sp>
      <p:sp>
        <p:nvSpPr>
          <p:cNvPr id="456" name="CustomShape 10"/>
          <p:cNvSpPr/>
          <p:nvPr/>
        </p:nvSpPr>
        <p:spPr>
          <a:xfrm>
            <a:off x="914400" y="5029200"/>
            <a:ext cx="8000640" cy="750960"/>
          </a:xfrm>
          <a:prstGeom prst="rect">
            <a:avLst/>
          </a:prstGeom>
          <a:noFill/>
          <a:ln>
            <a:noFill/>
          </a:ln>
        </p:spPr>
        <p:style>
          <a:lnRef idx="0"/>
          <a:fillRef idx="0"/>
          <a:effectRef idx="0"/>
          <a:fontRef idx="minor"/>
        </p:style>
        <p:txBody>
          <a:bodyPr lIns="90000" rIns="90000" tIns="45000" bIns="45000"/>
          <a:p>
            <a:pPr>
              <a:lnSpc>
                <a:spcPct val="100000"/>
              </a:lnSpc>
              <a:buSzPct val="95000"/>
              <a:buFont typeface="Courier New"/>
              <a:buChar char="o"/>
            </a:pPr>
            <a:r>
              <a:rPr i="1" lang="en-US" sz="2000" strike="noStrike">
                <a:solidFill>
                  <a:srgbClr val="ffffff"/>
                </a:solidFill>
                <a:latin typeface="Tahoma"/>
              </a:rPr>
              <a:t> </a:t>
            </a:r>
            <a:r>
              <a:rPr i="1" lang="en-US" sz="2000" strike="noStrike">
                <a:solidFill>
                  <a:srgbClr val="ffffff"/>
                </a:solidFill>
                <a:latin typeface="Tahoma"/>
              </a:rPr>
              <a:t>Với các quan hệ có khóa gồm 1 thuộc tính thì luôn thỏa mãn</a:t>
            </a:r>
            <a:endParaRPr/>
          </a:p>
          <a:p>
            <a:pPr>
              <a:lnSpc>
                <a:spcPct val="100000"/>
              </a:lnSpc>
            </a:pPr>
            <a:endParaRPr/>
          </a:p>
        </p:txBody>
      </p:sp>
      <p:sp>
        <p:nvSpPr>
          <p:cNvPr id="457" name="CustomShape 11"/>
          <p:cNvSpPr/>
          <p:nvPr/>
        </p:nvSpPr>
        <p:spPr>
          <a:xfrm>
            <a:off x="533520" y="4343400"/>
            <a:ext cx="685440" cy="22824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458" name="CustomShape 12"/>
          <p:cNvSpPr/>
          <p:nvPr/>
        </p:nvSpPr>
        <p:spPr>
          <a:xfrm>
            <a:off x="457200" y="3048120"/>
            <a:ext cx="8229240" cy="1142640"/>
          </a:xfrm>
          <a:prstGeom prst="rect">
            <a:avLst/>
          </a:prstGeom>
          <a:noFill/>
          <a:ln w="9360">
            <a:noFill/>
          </a:ln>
        </p:spPr>
        <p:style>
          <a:lnRef idx="0"/>
          <a:fillRef idx="0"/>
          <a:effectRef idx="0"/>
          <a:fontRef idx="minor"/>
        </p:style>
        <p:txBody>
          <a:bodyPr lIns="0" rIns="18360"/>
          <a:p>
            <a:pPr>
              <a:lnSpc>
                <a:spcPct val="100000"/>
              </a:lnSpc>
            </a:pPr>
            <a:r>
              <a:rPr b="1" i="1" lang="en-US" sz="2400" strike="noStrike">
                <a:solidFill>
                  <a:srgbClr val="ffffff"/>
                </a:solidFill>
                <a:latin typeface="Times New Roman"/>
              </a:rPr>
              <a:t>tức là:</a:t>
            </a:r>
            <a:r>
              <a:rPr lang="en-US" sz="2400" strike="noStrike">
                <a:solidFill>
                  <a:srgbClr val="ffffff"/>
                </a:solidFill>
                <a:latin typeface="Times New Roman"/>
              </a:rPr>
              <a:t> Mỗi thuộc tính </a:t>
            </a:r>
            <a:r>
              <a:rPr i="1" lang="en-US" sz="2400" strike="noStrike">
                <a:solidFill>
                  <a:srgbClr val="ffffff"/>
                </a:solidFill>
                <a:latin typeface="Times New Roman"/>
              </a:rPr>
              <a:t>không khóa</a:t>
            </a:r>
            <a:r>
              <a:rPr lang="en-US" sz="2400" strike="noStrike">
                <a:solidFill>
                  <a:srgbClr val="ffffff"/>
                </a:solidFill>
                <a:latin typeface="Times New Roman"/>
              </a:rPr>
              <a:t> </a:t>
            </a:r>
            <a:r>
              <a:rPr b="1" lang="en-US" sz="2400" strike="noStrike">
                <a:solidFill>
                  <a:srgbClr val="ffffff"/>
                </a:solidFill>
                <a:latin typeface="Times New Roman"/>
              </a:rPr>
              <a:t>không</a:t>
            </a:r>
            <a:r>
              <a:rPr lang="en-US" sz="2400" strike="noStrike">
                <a:solidFill>
                  <a:srgbClr val="ffffff"/>
                </a:solidFill>
                <a:latin typeface="Times New Roman"/>
              </a:rPr>
              <a:t> phụ thuộc bộ phận vào khóa của R</a:t>
            </a:r>
            <a:endParaRPr/>
          </a:p>
        </p:txBody>
      </p:sp>
      <p:sp>
        <p:nvSpPr>
          <p:cNvPr id="459" name="CustomShape 13"/>
          <p:cNvSpPr/>
          <p:nvPr/>
        </p:nvSpPr>
        <p:spPr>
          <a:xfrm>
            <a:off x="1393920" y="4267080"/>
            <a:ext cx="503964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trike="noStrike">
                <a:solidFill>
                  <a:srgbClr val="ffffff"/>
                </a:solidFill>
                <a:latin typeface="Tahoma"/>
              </a:rPr>
              <a:t>Kiểm tra lược đồ thỏa mãn dạng chuẩn 2 ?</a:t>
            </a:r>
            <a:endParaRPr/>
          </a:p>
        </p:txBody>
      </p:sp>
    </p:spTree>
  </p:cSld>
  <p:timing>
    <p:tnLst>
      <p:par>
        <p:cTn id="724" dur="indefinite" restart="never" nodeType="tmRoot">
          <p:childTnLst>
            <p:seq>
              <p:cTn id="725"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73" name="Picture 3" descr=""/>
          <p:cNvPicPr/>
          <p:nvPr/>
        </p:nvPicPr>
        <p:blipFill>
          <a:blip r:embed="rId1"/>
          <a:stretch/>
        </p:blipFill>
        <p:spPr>
          <a:xfrm>
            <a:off x="0" y="628560"/>
            <a:ext cx="9107640" cy="56880"/>
          </a:xfrm>
          <a:prstGeom prst="rect">
            <a:avLst/>
          </a:prstGeom>
          <a:ln>
            <a:noFill/>
          </a:ln>
        </p:spPr>
      </p:pic>
      <p:sp>
        <p:nvSpPr>
          <p:cNvPr id="74"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75"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76"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12:11:21 AM</a:t>
            </a:r>
            <a:endParaRPr/>
          </a:p>
        </p:txBody>
      </p:sp>
      <p:sp>
        <p:nvSpPr>
          <p:cNvPr id="77"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78"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A33D137B-EF9A-409B-8071-A6A356D008BB}" type="slidenum">
              <a:rPr lang="en-US" sz="1200" strike="noStrike">
                <a:solidFill>
                  <a:srgbClr val="d1eaed"/>
                </a:solidFill>
                <a:latin typeface="Tahoma"/>
              </a:rPr>
              <a:t>&lt;number&gt;</a:t>
            </a:fld>
            <a:endParaRPr/>
          </a:p>
        </p:txBody>
      </p:sp>
      <p:sp>
        <p:nvSpPr>
          <p:cNvPr id="79" name="CustomShape 6"/>
          <p:cNvSpPr/>
          <p:nvPr/>
        </p:nvSpPr>
        <p:spPr>
          <a:xfrm>
            <a:off x="228600" y="762120"/>
            <a:ext cx="6400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trike="noStrike">
                <a:solidFill>
                  <a:srgbClr val="ffffff"/>
                </a:solidFill>
                <a:latin typeface="Tahoma"/>
              </a:rPr>
              <a:t>4.4</a:t>
            </a:r>
            <a:r>
              <a:rPr lang="en-US" sz="2400" strike="noStrike">
                <a:solidFill>
                  <a:srgbClr val="ffffff"/>
                </a:solidFill>
                <a:latin typeface="Tahoma"/>
              </a:rPr>
              <a:t> – </a:t>
            </a:r>
            <a:r>
              <a:rPr b="1" lang="en-US" sz="2000" strike="noStrike">
                <a:solidFill>
                  <a:srgbClr val="ffffff"/>
                </a:solidFill>
                <a:latin typeface="Tahoma"/>
              </a:rPr>
              <a:t>Quy tắc suy diễn </a:t>
            </a:r>
            <a:r>
              <a:rPr b="1" lang="en-US" strike="noStrike">
                <a:solidFill>
                  <a:srgbClr val="ffffff"/>
                </a:solidFill>
                <a:latin typeface="Tahoma"/>
              </a:rPr>
              <a:t>Phụ thuộc hàm</a:t>
            </a:r>
            <a:endParaRPr/>
          </a:p>
        </p:txBody>
      </p:sp>
      <p:sp>
        <p:nvSpPr>
          <p:cNvPr id="80" name="CustomShape 7"/>
          <p:cNvSpPr/>
          <p:nvPr/>
        </p:nvSpPr>
        <p:spPr>
          <a:xfrm>
            <a:off x="457200" y="1371600"/>
            <a:ext cx="7924320" cy="2360520"/>
          </a:xfrm>
          <a:prstGeom prst="rect">
            <a:avLst/>
          </a:prstGeom>
          <a:noFill/>
          <a:ln>
            <a:noFill/>
          </a:ln>
        </p:spPr>
        <p:style>
          <a:lnRef idx="0"/>
          <a:fillRef idx="0"/>
          <a:effectRef idx="0"/>
          <a:fontRef idx="minor"/>
        </p:style>
        <p:txBody>
          <a:bodyPr lIns="90000" rIns="90000" tIns="45000" bIns="45000"/>
          <a:p>
            <a:pPr>
              <a:lnSpc>
                <a:spcPct val="100000"/>
              </a:lnSpc>
            </a:pPr>
            <a:r>
              <a:rPr lang="en-US" sz="2000" strike="noStrike">
                <a:solidFill>
                  <a:srgbClr val="ffff00"/>
                </a:solidFill>
                <a:latin typeface="Tahoma"/>
              </a:rPr>
              <a:t>Cho lược đồ R (A), </a:t>
            </a:r>
            <a:r>
              <a:rPr lang="en-US" sz="3600" strike="noStrike">
                <a:solidFill>
                  <a:srgbClr val="ffff00"/>
                </a:solidFill>
                <a:latin typeface="Colonna MT"/>
              </a:rPr>
              <a:t>F</a:t>
            </a:r>
            <a:r>
              <a:rPr lang="en-US" sz="2000" strike="noStrike">
                <a:solidFill>
                  <a:srgbClr val="ffff00"/>
                </a:solidFill>
                <a:latin typeface="Tahoma"/>
              </a:rPr>
              <a:t> là tập các phụ thuộc hàm; </a:t>
            </a:r>
            <a:endParaRPr/>
          </a:p>
          <a:p>
            <a:pPr>
              <a:lnSpc>
                <a:spcPct val="100000"/>
              </a:lnSpc>
            </a:pPr>
            <a:r>
              <a:rPr lang="en-US" sz="2000" strike="noStrike">
                <a:solidFill>
                  <a:srgbClr val="ffff00"/>
                </a:solidFill>
                <a:latin typeface="Tahoma"/>
              </a:rPr>
              <a:t>X </a:t>
            </a:r>
            <a:r>
              <a:rPr lang="en-US" sz="2000" strike="noStrike">
                <a:solidFill>
                  <a:srgbClr val="ffff00"/>
                </a:solidFill>
                <a:latin typeface="Symbol"/>
              </a:rPr>
              <a:t></a:t>
            </a:r>
            <a:r>
              <a:rPr lang="en-US" sz="2000" strike="noStrike">
                <a:solidFill>
                  <a:srgbClr val="ffff00"/>
                </a:solidFill>
                <a:latin typeface="Tahoma"/>
              </a:rPr>
              <a:t> Y  gọi là suy diễn được từ </a:t>
            </a:r>
            <a:r>
              <a:rPr lang="en-US" sz="2800" strike="noStrike">
                <a:solidFill>
                  <a:srgbClr val="ffff00"/>
                </a:solidFill>
                <a:latin typeface="Colonna MT"/>
              </a:rPr>
              <a:t>F</a:t>
            </a:r>
            <a:r>
              <a:rPr lang="en-US" sz="2000" strike="noStrike">
                <a:solidFill>
                  <a:srgbClr val="ffff00"/>
                </a:solidFill>
                <a:latin typeface="Tahoma"/>
              </a:rPr>
              <a:t>  nếu với mọi thể hiện r của R thỏa mãn các phụ thuộc hàm </a:t>
            </a:r>
            <a:r>
              <a:rPr lang="en-US" sz="2800" strike="noStrike">
                <a:solidFill>
                  <a:srgbClr val="ffff00"/>
                </a:solidFill>
                <a:latin typeface="Colonna MT"/>
              </a:rPr>
              <a:t>F</a:t>
            </a:r>
            <a:r>
              <a:rPr lang="en-US" sz="2000" strike="noStrike">
                <a:solidFill>
                  <a:srgbClr val="ffff00"/>
                </a:solidFill>
                <a:latin typeface="Tahoma"/>
                <a:ea typeface="Tahoma"/>
              </a:rPr>
              <a:t> thì X </a:t>
            </a:r>
            <a:r>
              <a:rPr lang="en-US" sz="2000" strike="noStrike">
                <a:solidFill>
                  <a:srgbClr val="ffff00"/>
                </a:solidFill>
                <a:latin typeface="Symbol"/>
                <a:ea typeface="Tahoma"/>
              </a:rPr>
              <a:t></a:t>
            </a:r>
            <a:r>
              <a:rPr lang="en-US" sz="2000" strike="noStrike">
                <a:solidFill>
                  <a:srgbClr val="ffff00"/>
                </a:solidFill>
                <a:latin typeface="Tahoma"/>
                <a:ea typeface="Tahoma"/>
              </a:rPr>
              <a:t> Y  cũng đúng trong r</a:t>
            </a:r>
            <a:endParaRPr/>
          </a:p>
          <a:p>
            <a:pPr>
              <a:lnSpc>
                <a:spcPct val="100000"/>
              </a:lnSpc>
            </a:pPr>
            <a:r>
              <a:rPr lang="en-US" sz="2000" strike="noStrike">
                <a:solidFill>
                  <a:srgbClr val="ffff00"/>
                </a:solidFill>
                <a:latin typeface="Tahoma"/>
                <a:ea typeface="Tahoma"/>
              </a:rPr>
              <a:t>Kí hiệu </a:t>
            </a:r>
            <a:r>
              <a:rPr lang="en-US" sz="3200" strike="noStrike">
                <a:solidFill>
                  <a:srgbClr val="ffff00"/>
                </a:solidFill>
                <a:latin typeface="Colonna MT"/>
                <a:ea typeface="Tahoma"/>
              </a:rPr>
              <a:t>F </a:t>
            </a:r>
            <a:r>
              <a:rPr lang="en-US" sz="3200" strike="noStrike">
                <a:solidFill>
                  <a:srgbClr val="ffff00"/>
                </a:solidFill>
                <a:latin typeface="Cambria"/>
                <a:ea typeface="Tahoma"/>
              </a:rPr>
              <a:t>|=</a:t>
            </a:r>
            <a:r>
              <a:rPr lang="en-US" sz="3200" strike="noStrike">
                <a:solidFill>
                  <a:srgbClr val="ffff00"/>
                </a:solidFill>
                <a:latin typeface="Colonna MT"/>
                <a:ea typeface="Tahoma"/>
              </a:rPr>
              <a:t> </a:t>
            </a:r>
            <a:r>
              <a:rPr lang="en-US" sz="2400" strike="noStrike">
                <a:solidFill>
                  <a:srgbClr val="ffff00"/>
                </a:solidFill>
                <a:latin typeface="Tahoma"/>
                <a:ea typeface="Tahoma"/>
              </a:rPr>
              <a:t>X </a:t>
            </a:r>
            <a:r>
              <a:rPr lang="en-US" sz="2400" strike="noStrike">
                <a:solidFill>
                  <a:srgbClr val="ffff00"/>
                </a:solidFill>
                <a:latin typeface="Symbol"/>
                <a:ea typeface="Tahoma"/>
              </a:rPr>
              <a:t></a:t>
            </a:r>
            <a:r>
              <a:rPr lang="en-US" sz="2400" strike="noStrike">
                <a:solidFill>
                  <a:srgbClr val="ffff00"/>
                </a:solidFill>
                <a:latin typeface="Tahoma"/>
                <a:ea typeface="Tahoma"/>
              </a:rPr>
              <a:t> Y</a:t>
            </a:r>
            <a:endParaRPr/>
          </a:p>
        </p:txBody>
      </p:sp>
      <p:sp>
        <p:nvSpPr>
          <p:cNvPr id="81" name="CustomShape 8"/>
          <p:cNvSpPr/>
          <p:nvPr/>
        </p:nvSpPr>
        <p:spPr>
          <a:xfrm>
            <a:off x="304920" y="3809880"/>
            <a:ext cx="8457840" cy="2183040"/>
          </a:xfrm>
          <a:prstGeom prst="rect">
            <a:avLst/>
          </a:prstGeom>
          <a:noFill/>
          <a:ln>
            <a:noFill/>
          </a:ln>
        </p:spPr>
        <p:style>
          <a:lnRef idx="0"/>
          <a:fillRef idx="0"/>
          <a:effectRef idx="0"/>
          <a:fontRef idx="minor"/>
        </p:style>
        <p:txBody>
          <a:bodyPr lIns="90000" rIns="90000" tIns="45000" bIns="45000"/>
          <a:p>
            <a:pPr algn="ctr">
              <a:lnSpc>
                <a:spcPct val="100000"/>
              </a:lnSpc>
            </a:pPr>
            <a:r>
              <a:rPr lang="en-US" strike="noStrike">
                <a:solidFill>
                  <a:srgbClr val="ffffff"/>
                </a:solidFill>
                <a:latin typeface="Tahoma"/>
              </a:rPr>
              <a:t>Ví dụ: MUON(Sothe, Masach, Tennguoimuon, Tensach, Ngaymuon, Ngaytra)</a:t>
            </a:r>
            <a:endParaRPr/>
          </a:p>
          <a:p>
            <a:pPr>
              <a:lnSpc>
                <a:spcPct val="100000"/>
              </a:lnSpc>
            </a:pPr>
            <a:r>
              <a:rPr lang="en-US" strike="noStrike">
                <a:solidFill>
                  <a:srgbClr val="ffffff"/>
                </a:solidFill>
                <a:latin typeface="Tahoma"/>
              </a:rPr>
              <a:t>    </a:t>
            </a:r>
            <a:r>
              <a:rPr lang="en-US" sz="3600" strike="noStrike">
                <a:solidFill>
                  <a:srgbClr val="ffffff"/>
                </a:solidFill>
                <a:latin typeface="Colonna MT"/>
              </a:rPr>
              <a:t>F</a:t>
            </a:r>
            <a:r>
              <a:rPr lang="en-US" strike="noStrike">
                <a:solidFill>
                  <a:srgbClr val="ffffff"/>
                </a:solidFill>
                <a:latin typeface="Tahoma"/>
              </a:rPr>
              <a:t> = {  Sothe </a:t>
            </a:r>
            <a:r>
              <a:rPr lang="en-US" strike="noStrike">
                <a:solidFill>
                  <a:srgbClr val="ffffff"/>
                </a:solidFill>
                <a:latin typeface="Symbol"/>
              </a:rPr>
              <a:t></a:t>
            </a:r>
            <a:r>
              <a:rPr lang="en-US" strike="noStrike">
                <a:solidFill>
                  <a:srgbClr val="ffffff"/>
                </a:solidFill>
                <a:latin typeface="Tahoma"/>
              </a:rPr>
              <a:t> Tennguoimuon;   Masach </a:t>
            </a:r>
            <a:r>
              <a:rPr lang="en-US" strike="noStrike">
                <a:solidFill>
                  <a:srgbClr val="ffffff"/>
                </a:solidFill>
                <a:latin typeface="Symbol"/>
              </a:rPr>
              <a:t></a:t>
            </a:r>
            <a:r>
              <a:rPr lang="en-US" strike="noStrike">
                <a:solidFill>
                  <a:srgbClr val="ffffff"/>
                </a:solidFill>
                <a:latin typeface="Tahoma"/>
              </a:rPr>
              <a:t> Tensach;</a:t>
            </a:r>
            <a:endParaRPr/>
          </a:p>
          <a:p>
            <a:pPr>
              <a:lnSpc>
                <a:spcPct val="100000"/>
              </a:lnSpc>
            </a:pPr>
            <a:r>
              <a:rPr lang="en-US" strike="noStrike">
                <a:solidFill>
                  <a:srgbClr val="ffffff"/>
                </a:solidFill>
                <a:latin typeface="Tahoma"/>
              </a:rPr>
              <a:t>               </a:t>
            </a:r>
            <a:r>
              <a:rPr lang="en-US" strike="noStrike">
                <a:solidFill>
                  <a:srgbClr val="ffffff"/>
                </a:solidFill>
                <a:latin typeface="Tahoma"/>
              </a:rPr>
              <a:t>Sothe,Masach </a:t>
            </a:r>
            <a:r>
              <a:rPr lang="en-US" strike="noStrike">
                <a:solidFill>
                  <a:srgbClr val="ffffff"/>
                </a:solidFill>
                <a:latin typeface="Symbol"/>
              </a:rPr>
              <a:t></a:t>
            </a:r>
            <a:r>
              <a:rPr lang="en-US" strike="noStrike">
                <a:solidFill>
                  <a:srgbClr val="ffffff"/>
                </a:solidFill>
                <a:latin typeface="Tahoma"/>
              </a:rPr>
              <a:t> Ngaymuon , Ngaytra }</a:t>
            </a:r>
            <a:endParaRPr/>
          </a:p>
          <a:p>
            <a:pPr>
              <a:lnSpc>
                <a:spcPct val="100000"/>
              </a:lnSpc>
            </a:pPr>
            <a:r>
              <a:rPr lang="en-US" strike="noStrike">
                <a:solidFill>
                  <a:srgbClr val="ffffff"/>
                </a:solidFill>
                <a:latin typeface="Colonna MT"/>
              </a:rPr>
              <a:t>     </a:t>
            </a:r>
            <a:r>
              <a:rPr lang="en-US" sz="3200" strike="noStrike">
                <a:solidFill>
                  <a:srgbClr val="ffffff"/>
                </a:solidFill>
                <a:latin typeface="Colonna MT"/>
              </a:rPr>
              <a:t>F </a:t>
            </a:r>
            <a:r>
              <a:rPr lang="en-US" sz="3200" strike="noStrike">
                <a:solidFill>
                  <a:srgbClr val="ffffff"/>
                </a:solidFill>
                <a:latin typeface="Cambria"/>
              </a:rPr>
              <a:t>|=</a:t>
            </a:r>
            <a:r>
              <a:rPr lang="en-US" sz="3200" strike="noStrike">
                <a:solidFill>
                  <a:srgbClr val="ffffff"/>
                </a:solidFill>
                <a:latin typeface="Colonna MT"/>
              </a:rPr>
              <a:t> </a:t>
            </a:r>
            <a:r>
              <a:rPr lang="en-US" strike="noStrike">
                <a:solidFill>
                  <a:srgbClr val="ffffff"/>
                </a:solidFill>
                <a:latin typeface="Tahoma"/>
              </a:rPr>
              <a:t>Sothe,masach </a:t>
            </a:r>
            <a:r>
              <a:rPr lang="en-US" strike="noStrike">
                <a:solidFill>
                  <a:srgbClr val="ffffff"/>
                </a:solidFill>
                <a:latin typeface="Symbol"/>
              </a:rPr>
              <a:t></a:t>
            </a:r>
            <a:r>
              <a:rPr lang="en-US" strike="noStrike">
                <a:solidFill>
                  <a:srgbClr val="ffffff"/>
                </a:solidFill>
                <a:latin typeface="Tahoma"/>
              </a:rPr>
              <a:t>Tensach, Ngaytra</a:t>
            </a:r>
            <a:endParaRPr/>
          </a:p>
        </p:txBody>
      </p:sp>
    </p:spTree>
  </p:cSld>
  <p:timing>
    <p:tnLst>
      <p:par>
        <p:cTn id="45" dur="indefinite" restart="never" nodeType="tmRoot">
          <p:childTnLst>
            <p:seq>
              <p:cTn id="46" dur="indefinite" nodeType="mainSeq">
                <p:childTnLst>
                  <p:par>
                    <p:cTn id="47" fill="hold">
                      <p:stCondLst>
                        <p:cond delay="indefinite"/>
                      </p:stCondLst>
                      <p:childTnLst>
                        <p:par>
                          <p:cTn id="48" fill="hold">
                            <p:stCondLst>
                              <p:cond delay="0"/>
                            </p:stCondLst>
                            <p:childTnLst>
                              <p:par>
                                <p:cTn id="49" nodeType="clickEffect" fill="hold" presetClass="entr" presetID="4" presetSubtype="16">
                                  <p:stCondLst>
                                    <p:cond delay="0"/>
                                  </p:stCondLst>
                                  <p:childTnLst>
                                    <p:set>
                                      <p:cBhvr>
                                        <p:cTn id="50" dur="1" fill="hold">
                                          <p:stCondLst>
                                            <p:cond delay="0"/>
                                          </p:stCondLst>
                                        </p:cTn>
                                        <p:tgtEl>
                                          <p:spTgt spid="81"/>
                                        </p:tgtEl>
                                        <p:attrNameLst>
                                          <p:attrName>style.visibility</p:attrName>
                                        </p:attrNameLst>
                                      </p:cBhvr>
                                      <p:to>
                                        <p:strVal val="visible"/>
                                      </p:to>
                                    </p:set>
                                    <p:animEffect filter="box(in)" transition="out">
                                      <p:cBhvr additive="repl">
                                        <p:cTn id="51" dur="500"/>
                                        <p:tgtEl>
                                          <p:spTgt spid="81"/>
                                        </p:tgtEl>
                                      </p:cBhvr>
                                    </p:animEffect>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4" presetSubtype="16">
                                  <p:stCondLst>
                                    <p:cond delay="0"/>
                                  </p:stCondLst>
                                  <p:childTnLst>
                                    <p:set>
                                      <p:cBhvr>
                                        <p:cTn id="55" dur="1" fill="hold">
                                          <p:stCondLst>
                                            <p:cond delay="0"/>
                                          </p:stCondLst>
                                        </p:cTn>
                                        <p:tgtEl>
                                          <p:spTgt spid="81"/>
                                        </p:tgtEl>
                                        <p:attrNameLst>
                                          <p:attrName>style.visibility</p:attrName>
                                        </p:attrNameLst>
                                      </p:cBhvr>
                                      <p:to>
                                        <p:strVal val="visible"/>
                                      </p:to>
                                    </p:set>
                                    <p:animEffect filter="box(in)" transition="out">
                                      <p:cBhvr additive="repl">
                                        <p:cTn id="56" dur="500"/>
                                        <p:tgtEl>
                                          <p:spTgt spid="8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60" name="Picture 3" descr=""/>
          <p:cNvPicPr/>
          <p:nvPr/>
        </p:nvPicPr>
        <p:blipFill>
          <a:blip r:embed="rId1"/>
          <a:stretch/>
        </p:blipFill>
        <p:spPr>
          <a:xfrm>
            <a:off x="0" y="628560"/>
            <a:ext cx="9107640" cy="56880"/>
          </a:xfrm>
          <a:prstGeom prst="rect">
            <a:avLst/>
          </a:prstGeom>
          <a:ln>
            <a:noFill/>
          </a:ln>
        </p:spPr>
      </p:pic>
      <p:sp>
        <p:nvSpPr>
          <p:cNvPr id="461"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462"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463"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12:11:22 AM</a:t>
            </a:r>
            <a:endParaRPr/>
          </a:p>
        </p:txBody>
      </p:sp>
      <p:sp>
        <p:nvSpPr>
          <p:cNvPr id="464"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465"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B643E1ED-AEA1-488A-A19C-FE133B0F7C9F}" type="slidenum">
              <a:rPr lang="en-US" sz="1200" strike="noStrike">
                <a:solidFill>
                  <a:srgbClr val="d1eaed"/>
                </a:solidFill>
                <a:latin typeface="Tahoma"/>
              </a:rPr>
              <a:t>&lt;number&gt;</a:t>
            </a:fld>
            <a:endParaRPr/>
          </a:p>
        </p:txBody>
      </p:sp>
      <p:sp>
        <p:nvSpPr>
          <p:cNvPr id="466" name="CustomShape 6"/>
          <p:cNvSpPr/>
          <p:nvPr/>
        </p:nvSpPr>
        <p:spPr>
          <a:xfrm>
            <a:off x="228600" y="762120"/>
            <a:ext cx="8381520" cy="461160"/>
          </a:xfrm>
          <a:prstGeom prst="rect">
            <a:avLst/>
          </a:prstGeom>
          <a:noFill/>
          <a:ln>
            <a:noFill/>
          </a:ln>
        </p:spPr>
        <p:style>
          <a:lnRef idx="0"/>
          <a:fillRef idx="0"/>
          <a:effectRef idx="0"/>
          <a:fontRef idx="minor"/>
        </p:style>
      </p:sp>
      <p:sp>
        <p:nvSpPr>
          <p:cNvPr id="467" name="CustomShape 7"/>
          <p:cNvSpPr/>
          <p:nvPr/>
        </p:nvSpPr>
        <p:spPr>
          <a:xfrm>
            <a:off x="304920" y="2819520"/>
            <a:ext cx="8229240" cy="1752120"/>
          </a:xfrm>
          <a:prstGeom prst="rect">
            <a:avLst/>
          </a:prstGeom>
          <a:noFill/>
          <a:ln w="9360">
            <a:noFill/>
          </a:ln>
        </p:spPr>
        <p:style>
          <a:lnRef idx="0"/>
          <a:fillRef idx="0"/>
          <a:effectRef idx="0"/>
          <a:fontRef idx="minor"/>
        </p:style>
        <p:txBody>
          <a:bodyPr lIns="0" rIns="18360"/>
          <a:p>
            <a:pPr>
              <a:lnSpc>
                <a:spcPct val="100000"/>
              </a:lnSpc>
            </a:pPr>
            <a:r>
              <a:rPr lang="en-US" strike="noStrike">
                <a:solidFill>
                  <a:srgbClr val="ffffff"/>
                </a:solidFill>
                <a:latin typeface="Tahoma"/>
                <a:ea typeface="Tahoma"/>
              </a:rPr>
              <a:t>           </a:t>
            </a:r>
            <a:endParaRPr/>
          </a:p>
          <a:p>
            <a:pPr>
              <a:lnSpc>
                <a:spcPct val="100000"/>
              </a:lnSpc>
            </a:pPr>
            <a:endParaRPr/>
          </a:p>
        </p:txBody>
      </p:sp>
      <p:sp>
        <p:nvSpPr>
          <p:cNvPr id="468" name="CustomShape 8"/>
          <p:cNvSpPr/>
          <p:nvPr/>
        </p:nvSpPr>
        <p:spPr>
          <a:xfrm>
            <a:off x="380880" y="685800"/>
            <a:ext cx="838152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trike="noStrike">
                <a:solidFill>
                  <a:srgbClr val="ffffff"/>
                </a:solidFill>
                <a:latin typeface="Tahoma"/>
              </a:rPr>
              <a:t>b.</a:t>
            </a:r>
            <a:r>
              <a:rPr lang="en-US" sz="2400" strike="noStrike">
                <a:solidFill>
                  <a:srgbClr val="ffffff"/>
                </a:solidFill>
                <a:latin typeface="Tahoma"/>
              </a:rPr>
              <a:t> </a:t>
            </a:r>
            <a:r>
              <a:rPr b="1" lang="en-US" sz="2400" strike="noStrike">
                <a:solidFill>
                  <a:srgbClr val="ffff00"/>
                </a:solidFill>
                <a:latin typeface="Tahoma"/>
              </a:rPr>
              <a:t>Dạng chuẩn 2 </a:t>
            </a:r>
            <a:endParaRPr/>
          </a:p>
        </p:txBody>
      </p:sp>
      <p:sp>
        <p:nvSpPr>
          <p:cNvPr id="469" name="CustomShape 9"/>
          <p:cNvSpPr/>
          <p:nvPr/>
        </p:nvSpPr>
        <p:spPr>
          <a:xfrm>
            <a:off x="457200" y="1219320"/>
            <a:ext cx="8229240" cy="1523520"/>
          </a:xfrm>
          <a:prstGeom prst="rect">
            <a:avLst/>
          </a:prstGeom>
          <a:noFill/>
          <a:ln w="9360">
            <a:noFill/>
          </a:ln>
        </p:spPr>
        <p:style>
          <a:lnRef idx="0"/>
          <a:fillRef idx="0"/>
          <a:effectRef idx="0"/>
          <a:fontRef idx="minor"/>
        </p:style>
        <p:txBody>
          <a:bodyPr lIns="0" rIns="18360"/>
          <a:p>
            <a:pPr>
              <a:lnSpc>
                <a:spcPct val="100000"/>
              </a:lnSpc>
            </a:pPr>
            <a:r>
              <a:rPr b="1" i="1" lang="en-US" sz="2400" strike="noStrike">
                <a:solidFill>
                  <a:srgbClr val="ffffff"/>
                </a:solidFill>
                <a:latin typeface="Times New Roman"/>
              </a:rPr>
              <a:t>Ví dụ 1: Chuẩn hóa quan hệ R thành dạng chuẩn 2</a:t>
            </a:r>
            <a:endParaRPr/>
          </a:p>
          <a:p>
            <a:pPr>
              <a:lnSpc>
                <a:spcPct val="100000"/>
              </a:lnSpc>
            </a:pPr>
            <a:r>
              <a:rPr b="1" lang="en-US" sz="2400" strike="noStrike">
                <a:solidFill>
                  <a:srgbClr val="ffffff"/>
                </a:solidFill>
                <a:latin typeface="Times New Roman"/>
              </a:rPr>
              <a:t>              </a:t>
            </a:r>
            <a:r>
              <a:rPr b="1" lang="en-US" sz="2400" strike="noStrike">
                <a:solidFill>
                  <a:srgbClr val="ffffff"/>
                </a:solidFill>
                <a:latin typeface="Times New Roman"/>
              </a:rPr>
              <a:t>R(</a:t>
            </a:r>
            <a:r>
              <a:rPr b="1" lang="en-US" sz="2400" strike="noStrike" u="sng">
                <a:solidFill>
                  <a:srgbClr val="ffffff"/>
                </a:solidFill>
                <a:latin typeface="Times New Roman"/>
              </a:rPr>
              <a:t>A,B</a:t>
            </a:r>
            <a:r>
              <a:rPr b="1" lang="en-US" sz="2400" strike="noStrike">
                <a:solidFill>
                  <a:srgbClr val="ffffff"/>
                </a:solidFill>
                <a:latin typeface="Times New Roman"/>
              </a:rPr>
              <a:t>,C,D,E)</a:t>
            </a:r>
            <a:endParaRPr/>
          </a:p>
          <a:p>
            <a:pPr>
              <a:lnSpc>
                <a:spcPct val="100000"/>
              </a:lnSpc>
            </a:pPr>
            <a:r>
              <a:rPr b="1" lang="en-US" sz="2400" strike="noStrike">
                <a:solidFill>
                  <a:srgbClr val="ffffff"/>
                </a:solidFill>
                <a:latin typeface="Times New Roman"/>
              </a:rPr>
              <a:t>              </a:t>
            </a:r>
            <a:r>
              <a:rPr b="1" lang="en-US" sz="2400" strike="noStrike">
                <a:solidFill>
                  <a:srgbClr val="ffffff"/>
                </a:solidFill>
                <a:latin typeface="Times New Roman"/>
              </a:rPr>
              <a:t>F ={ AB</a:t>
            </a:r>
            <a:r>
              <a:rPr b="1" lang="en-US" sz="2400" strike="noStrike">
                <a:solidFill>
                  <a:srgbClr val="ffffff"/>
                </a:solidFill>
                <a:latin typeface="Wingdings"/>
              </a:rPr>
              <a:t></a:t>
            </a:r>
            <a:r>
              <a:rPr b="1" lang="en-US" sz="2400" strike="noStrike">
                <a:solidFill>
                  <a:srgbClr val="ffffff"/>
                </a:solidFill>
                <a:latin typeface="Times New Roman"/>
              </a:rPr>
              <a:t>C, AB</a:t>
            </a:r>
            <a:r>
              <a:rPr b="1" lang="en-US" sz="2400" strike="noStrike">
                <a:solidFill>
                  <a:srgbClr val="ffffff"/>
                </a:solidFill>
                <a:latin typeface="Wingdings"/>
              </a:rPr>
              <a:t></a:t>
            </a:r>
            <a:r>
              <a:rPr b="1" lang="en-US" sz="2400" strike="noStrike">
                <a:solidFill>
                  <a:srgbClr val="ffffff"/>
                </a:solidFill>
                <a:latin typeface="Times New Roman"/>
              </a:rPr>
              <a:t> D, AB</a:t>
            </a:r>
            <a:r>
              <a:rPr b="1" lang="en-US" sz="2400" strike="noStrike">
                <a:solidFill>
                  <a:srgbClr val="ffffff"/>
                </a:solidFill>
                <a:latin typeface="Wingdings"/>
              </a:rPr>
              <a:t></a:t>
            </a:r>
            <a:r>
              <a:rPr b="1" lang="en-US" sz="2400" strike="noStrike">
                <a:solidFill>
                  <a:srgbClr val="ffffff"/>
                </a:solidFill>
                <a:latin typeface="Times New Roman"/>
              </a:rPr>
              <a:t> E, B </a:t>
            </a:r>
            <a:r>
              <a:rPr b="1" lang="en-US" sz="2400" strike="noStrike">
                <a:solidFill>
                  <a:srgbClr val="ffffff"/>
                </a:solidFill>
                <a:latin typeface="Wingdings"/>
              </a:rPr>
              <a:t></a:t>
            </a:r>
            <a:r>
              <a:rPr b="1" lang="en-US" sz="2400" strike="noStrike">
                <a:solidFill>
                  <a:srgbClr val="ffffff"/>
                </a:solidFill>
                <a:latin typeface="Times New Roman"/>
              </a:rPr>
              <a:t> C, A </a:t>
            </a:r>
            <a:r>
              <a:rPr b="1" lang="en-US" sz="2400" strike="noStrike">
                <a:solidFill>
                  <a:srgbClr val="ffffff"/>
                </a:solidFill>
                <a:latin typeface="Wingdings"/>
              </a:rPr>
              <a:t></a:t>
            </a:r>
            <a:r>
              <a:rPr b="1" lang="en-US" sz="2400" strike="noStrike">
                <a:solidFill>
                  <a:srgbClr val="ffffff"/>
                </a:solidFill>
                <a:latin typeface="Times New Roman"/>
              </a:rPr>
              <a:t> E}</a:t>
            </a:r>
            <a:endParaRPr/>
          </a:p>
          <a:p>
            <a:pPr>
              <a:lnSpc>
                <a:spcPct val="100000"/>
              </a:lnSpc>
            </a:pPr>
            <a:endParaRPr/>
          </a:p>
          <a:p>
            <a:pPr>
              <a:lnSpc>
                <a:spcPct val="100000"/>
              </a:lnSpc>
            </a:pPr>
            <a:endParaRPr/>
          </a:p>
        </p:txBody>
      </p:sp>
      <p:sp>
        <p:nvSpPr>
          <p:cNvPr id="470" name="CustomShape 10"/>
          <p:cNvSpPr/>
          <p:nvPr/>
        </p:nvSpPr>
        <p:spPr>
          <a:xfrm>
            <a:off x="1371600" y="4343400"/>
            <a:ext cx="7086240" cy="1309320"/>
          </a:xfrm>
          <a:prstGeom prst="rect">
            <a:avLst/>
          </a:prstGeom>
          <a:noFill/>
          <a:ln>
            <a:noFill/>
          </a:ln>
        </p:spPr>
        <p:style>
          <a:lnRef idx="0"/>
          <a:fillRef idx="0"/>
          <a:effectRef idx="0"/>
          <a:fontRef idx="minor"/>
        </p:style>
        <p:txBody>
          <a:bodyPr lIns="90000" rIns="90000" tIns="45000" bIns="45000"/>
          <a:p>
            <a:pPr>
              <a:lnSpc>
                <a:spcPct val="100000"/>
              </a:lnSpc>
            </a:pPr>
            <a:r>
              <a:rPr b="1" lang="en-US" sz="2400" strike="noStrike">
                <a:solidFill>
                  <a:srgbClr val="ffffff"/>
                </a:solidFill>
                <a:latin typeface="Tahoma"/>
              </a:rPr>
              <a:t>R1 (</a:t>
            </a:r>
            <a:r>
              <a:rPr b="1" lang="en-US" sz="2400" strike="noStrike" u="sng">
                <a:solidFill>
                  <a:srgbClr val="ffffff"/>
                </a:solidFill>
                <a:latin typeface="Tahoma"/>
              </a:rPr>
              <a:t>A</a:t>
            </a:r>
            <a:r>
              <a:rPr b="1" lang="en-US" sz="2400" strike="noStrike">
                <a:solidFill>
                  <a:srgbClr val="ffffff"/>
                </a:solidFill>
                <a:latin typeface="Tahoma"/>
              </a:rPr>
              <a:t>,E)    </a:t>
            </a:r>
            <a:r>
              <a:rPr b="1" lang="en-US" sz="2400" strike="noStrike">
                <a:solidFill>
                  <a:srgbClr val="ffffff"/>
                </a:solidFill>
                <a:latin typeface="Times New Roman"/>
              </a:rPr>
              <a:t>F1 = { A</a:t>
            </a:r>
            <a:r>
              <a:rPr b="1" lang="en-US" sz="2400" strike="noStrike">
                <a:solidFill>
                  <a:srgbClr val="ffffff"/>
                </a:solidFill>
                <a:latin typeface="Wingdings"/>
              </a:rPr>
              <a:t></a:t>
            </a:r>
            <a:r>
              <a:rPr b="1" lang="en-US" sz="2400" strike="noStrike">
                <a:solidFill>
                  <a:srgbClr val="ffffff"/>
                </a:solidFill>
                <a:latin typeface="Times New Roman"/>
              </a:rPr>
              <a:t> E}</a:t>
            </a:r>
            <a:endParaRPr/>
          </a:p>
          <a:p>
            <a:pPr>
              <a:lnSpc>
                <a:spcPct val="100000"/>
              </a:lnSpc>
            </a:pPr>
            <a:r>
              <a:rPr b="1" lang="en-US" sz="2400" strike="noStrike">
                <a:solidFill>
                  <a:srgbClr val="ffffff"/>
                </a:solidFill>
                <a:latin typeface="Tahoma"/>
              </a:rPr>
              <a:t>R2(</a:t>
            </a:r>
            <a:r>
              <a:rPr b="1" lang="en-US" sz="2400" strike="noStrike" u="sng">
                <a:solidFill>
                  <a:srgbClr val="ffffff"/>
                </a:solidFill>
                <a:latin typeface="Tahoma"/>
              </a:rPr>
              <a:t>B</a:t>
            </a:r>
            <a:r>
              <a:rPr b="1" lang="en-US" sz="2400" strike="noStrike">
                <a:solidFill>
                  <a:srgbClr val="ffffff"/>
                </a:solidFill>
                <a:latin typeface="Tahoma"/>
              </a:rPr>
              <a:t>,C)     </a:t>
            </a:r>
            <a:r>
              <a:rPr b="1" lang="en-US" sz="2400" strike="noStrike">
                <a:solidFill>
                  <a:srgbClr val="ffffff"/>
                </a:solidFill>
                <a:latin typeface="Times New Roman"/>
              </a:rPr>
              <a:t>F2 = { B</a:t>
            </a:r>
            <a:r>
              <a:rPr b="1" lang="en-US" sz="2400" strike="noStrike">
                <a:solidFill>
                  <a:srgbClr val="ffffff"/>
                </a:solidFill>
                <a:latin typeface="Wingdings"/>
              </a:rPr>
              <a:t></a:t>
            </a:r>
            <a:r>
              <a:rPr b="1" lang="en-US" sz="2400" strike="noStrike">
                <a:solidFill>
                  <a:srgbClr val="ffffff"/>
                </a:solidFill>
                <a:latin typeface="Times New Roman"/>
              </a:rPr>
              <a:t> C}</a:t>
            </a:r>
            <a:endParaRPr/>
          </a:p>
          <a:p>
            <a:pPr>
              <a:lnSpc>
                <a:spcPct val="100000"/>
              </a:lnSpc>
            </a:pPr>
            <a:r>
              <a:rPr b="1" lang="en-US" sz="2400" strike="noStrike">
                <a:solidFill>
                  <a:srgbClr val="ffffff"/>
                </a:solidFill>
                <a:latin typeface="Tahoma"/>
              </a:rPr>
              <a:t>R(</a:t>
            </a:r>
            <a:r>
              <a:rPr b="1" lang="en-US" sz="2400" strike="noStrike" u="sng">
                <a:solidFill>
                  <a:srgbClr val="ffffff"/>
                </a:solidFill>
                <a:latin typeface="Tahoma"/>
              </a:rPr>
              <a:t>A,B</a:t>
            </a:r>
            <a:r>
              <a:rPr b="1" lang="en-US" sz="2400" strike="noStrike">
                <a:solidFill>
                  <a:srgbClr val="ffffff"/>
                </a:solidFill>
                <a:latin typeface="Tahoma"/>
              </a:rPr>
              <a:t>,D)    </a:t>
            </a:r>
            <a:r>
              <a:rPr b="1" lang="en-US" sz="2400" strike="noStrike">
                <a:solidFill>
                  <a:srgbClr val="ffffff"/>
                </a:solidFill>
                <a:latin typeface="Times New Roman"/>
              </a:rPr>
              <a:t>F = { AB</a:t>
            </a:r>
            <a:r>
              <a:rPr b="1" lang="en-US" sz="2400" strike="noStrike">
                <a:solidFill>
                  <a:srgbClr val="ffffff"/>
                </a:solidFill>
                <a:latin typeface="Wingdings"/>
              </a:rPr>
              <a:t></a:t>
            </a:r>
            <a:r>
              <a:rPr b="1" lang="en-US" sz="2400" strike="noStrike">
                <a:solidFill>
                  <a:srgbClr val="ffffff"/>
                </a:solidFill>
                <a:latin typeface="Times New Roman"/>
              </a:rPr>
              <a:t> D}</a:t>
            </a:r>
            <a:endParaRPr/>
          </a:p>
        </p:txBody>
      </p:sp>
      <p:sp>
        <p:nvSpPr>
          <p:cNvPr id="471" name="CustomShape 11"/>
          <p:cNvSpPr/>
          <p:nvPr/>
        </p:nvSpPr>
        <p:spPr>
          <a:xfrm>
            <a:off x="609480" y="4800600"/>
            <a:ext cx="685440" cy="22824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472" name="CustomShape 12"/>
          <p:cNvSpPr/>
          <p:nvPr/>
        </p:nvSpPr>
        <p:spPr>
          <a:xfrm>
            <a:off x="1342800" y="2895480"/>
            <a:ext cx="170352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Khóa chính ?:  </a:t>
            </a:r>
            <a:endParaRPr/>
          </a:p>
        </p:txBody>
      </p:sp>
      <p:sp>
        <p:nvSpPr>
          <p:cNvPr id="473" name="CustomShape 13"/>
          <p:cNvSpPr/>
          <p:nvPr/>
        </p:nvSpPr>
        <p:spPr>
          <a:xfrm>
            <a:off x="1344600" y="3352680"/>
            <a:ext cx="3227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Các phụ thuộc hàm bộ phận?:</a:t>
            </a:r>
            <a:endParaRPr/>
          </a:p>
        </p:txBody>
      </p:sp>
      <p:sp>
        <p:nvSpPr>
          <p:cNvPr id="474" name="CustomShape 14"/>
          <p:cNvSpPr/>
          <p:nvPr/>
        </p:nvSpPr>
        <p:spPr>
          <a:xfrm>
            <a:off x="5398920" y="2095920"/>
            <a:ext cx="1066680" cy="45612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2400" strike="noStrike">
                <a:solidFill>
                  <a:srgbClr val="ffff00"/>
                </a:solidFill>
                <a:latin typeface="Times New Roman"/>
              </a:rPr>
              <a:t>B </a:t>
            </a:r>
            <a:r>
              <a:rPr b="1" lang="en-US" sz="2400" strike="noStrike">
                <a:solidFill>
                  <a:srgbClr val="ffff00"/>
                </a:solidFill>
                <a:latin typeface="Wingdings"/>
              </a:rPr>
              <a:t></a:t>
            </a:r>
            <a:r>
              <a:rPr b="1" lang="en-US" sz="2400" strike="noStrike">
                <a:solidFill>
                  <a:srgbClr val="ffff00"/>
                </a:solidFill>
                <a:latin typeface="Times New Roman"/>
              </a:rPr>
              <a:t> C</a:t>
            </a:r>
            <a:endParaRPr/>
          </a:p>
        </p:txBody>
      </p:sp>
      <p:sp>
        <p:nvSpPr>
          <p:cNvPr id="475" name="CustomShape 15"/>
          <p:cNvSpPr/>
          <p:nvPr/>
        </p:nvSpPr>
        <p:spPr>
          <a:xfrm>
            <a:off x="6413760" y="2095920"/>
            <a:ext cx="1048320" cy="45612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2400" strike="noStrike">
                <a:solidFill>
                  <a:srgbClr val="ffff00"/>
                </a:solidFill>
                <a:latin typeface="Times New Roman"/>
              </a:rPr>
              <a:t>A </a:t>
            </a:r>
            <a:r>
              <a:rPr b="1" lang="en-US" sz="2400" strike="noStrike">
                <a:solidFill>
                  <a:srgbClr val="ffff00"/>
                </a:solidFill>
                <a:latin typeface="Wingdings"/>
              </a:rPr>
              <a:t></a:t>
            </a:r>
            <a:r>
              <a:rPr b="1" lang="en-US" sz="2400" strike="noStrike">
                <a:solidFill>
                  <a:srgbClr val="ffff00"/>
                </a:solidFill>
                <a:latin typeface="Times New Roman"/>
              </a:rPr>
              <a:t> E</a:t>
            </a:r>
            <a:endParaRPr/>
          </a:p>
        </p:txBody>
      </p:sp>
      <p:sp>
        <p:nvSpPr>
          <p:cNvPr id="476" name="CustomShape 16"/>
          <p:cNvSpPr/>
          <p:nvPr/>
        </p:nvSpPr>
        <p:spPr>
          <a:xfrm>
            <a:off x="3584160" y="2819520"/>
            <a:ext cx="543960" cy="45612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z="2400" strike="noStrike">
                <a:solidFill>
                  <a:srgbClr val="ffff00"/>
                </a:solidFill>
                <a:latin typeface="Tahoma"/>
              </a:rPr>
              <a:t>AB</a:t>
            </a:r>
            <a:endParaRPr/>
          </a:p>
        </p:txBody>
      </p:sp>
    </p:spTree>
  </p:cSld>
  <p:timing>
    <p:tnLst>
      <p:par>
        <p:cTn id="726" dur="indefinite" restart="never" nodeType="tmRoot">
          <p:childTnLst>
            <p:seq>
              <p:cTn id="727" dur="indefinite" nodeType="mainSeq">
                <p:childTnLst>
                  <p:par>
                    <p:cTn id="728" fill="hold">
                      <p:stCondLst>
                        <p:cond delay="indefinite"/>
                      </p:stCondLst>
                      <p:childTnLst>
                        <p:par>
                          <p:cTn id="729" fill="hold">
                            <p:stCondLst>
                              <p:cond delay="0"/>
                            </p:stCondLst>
                            <p:childTnLst>
                              <p:par>
                                <p:cTn id="730" nodeType="clickEffect" fill="hold" presetClass="entr" presetID="4" presetSubtype="16">
                                  <p:stCondLst>
                                    <p:cond delay="0"/>
                                  </p:stCondLst>
                                  <p:childTnLst>
                                    <p:set>
                                      <p:cBhvr>
                                        <p:cTn id="731" dur="1" fill="hold">
                                          <p:stCondLst>
                                            <p:cond delay="0"/>
                                          </p:stCondLst>
                                        </p:cTn>
                                        <p:tgtEl>
                                          <p:spTgt spid="469"/>
                                        </p:tgtEl>
                                        <p:attrNameLst>
                                          <p:attrName>style.visibility</p:attrName>
                                        </p:attrNameLst>
                                      </p:cBhvr>
                                      <p:to>
                                        <p:strVal val="visible"/>
                                      </p:to>
                                    </p:set>
                                    <p:animEffect filter="box(in)" transition="out">
                                      <p:cBhvr additive="repl">
                                        <p:cTn id="732" dur="500"/>
                                        <p:tgtEl>
                                          <p:spTgt spid="469"/>
                                        </p:tgtEl>
                                      </p:cBhvr>
                                    </p:animEffect>
                                  </p:childTnLst>
                                </p:cTn>
                              </p:par>
                            </p:childTnLst>
                          </p:cTn>
                        </p:par>
                      </p:childTnLst>
                    </p:cTn>
                  </p:par>
                  <p:par>
                    <p:cTn id="733" fill="hold">
                      <p:stCondLst>
                        <p:cond delay="indefinite"/>
                      </p:stCondLst>
                      <p:childTnLst>
                        <p:par>
                          <p:cTn id="734" fill="hold">
                            <p:stCondLst>
                              <p:cond delay="0"/>
                            </p:stCondLst>
                            <p:childTnLst>
                              <p:par>
                                <p:cTn id="735" nodeType="clickEffect" fill="hold" presetClass="entr" presetID="4" presetSubtype="16">
                                  <p:stCondLst>
                                    <p:cond delay="0"/>
                                  </p:stCondLst>
                                  <p:childTnLst>
                                    <p:set>
                                      <p:cBhvr>
                                        <p:cTn id="736" dur="1" fill="hold">
                                          <p:stCondLst>
                                            <p:cond delay="0"/>
                                          </p:stCondLst>
                                        </p:cTn>
                                        <p:tgtEl>
                                          <p:spTgt spid="472"/>
                                        </p:tgtEl>
                                        <p:attrNameLst>
                                          <p:attrName>style.visibility</p:attrName>
                                        </p:attrNameLst>
                                      </p:cBhvr>
                                      <p:to>
                                        <p:strVal val="visible"/>
                                      </p:to>
                                    </p:set>
                                    <p:animEffect filter="box(in)" transition="out">
                                      <p:cBhvr additive="repl">
                                        <p:cTn id="737" dur="500"/>
                                        <p:tgtEl>
                                          <p:spTgt spid="472"/>
                                        </p:tgtEl>
                                      </p:cBhvr>
                                    </p:animEffect>
                                  </p:childTnLst>
                                </p:cTn>
                              </p:par>
                            </p:childTnLst>
                          </p:cTn>
                        </p:par>
                      </p:childTnLst>
                    </p:cTn>
                  </p:par>
                  <p:par>
                    <p:cTn id="738" fill="hold">
                      <p:stCondLst>
                        <p:cond delay="indefinite"/>
                      </p:stCondLst>
                      <p:childTnLst>
                        <p:par>
                          <p:cTn id="739" fill="hold">
                            <p:stCondLst>
                              <p:cond delay="0"/>
                            </p:stCondLst>
                            <p:childTnLst>
                              <p:par>
                                <p:cTn id="740" nodeType="clickEffect" fill="hold" presetClass="entr" presetID="4" presetSubtype="16">
                                  <p:stCondLst>
                                    <p:cond delay="0"/>
                                  </p:stCondLst>
                                  <p:childTnLst>
                                    <p:set>
                                      <p:cBhvr>
                                        <p:cTn id="741" dur="1" fill="hold">
                                          <p:stCondLst>
                                            <p:cond delay="0"/>
                                          </p:stCondLst>
                                        </p:cTn>
                                        <p:tgtEl>
                                          <p:spTgt spid="476">
                                            <p:txEl>
                                              <p:pRg st="0" end="3"/>
                                            </p:txEl>
                                          </p:spTgt>
                                        </p:tgtEl>
                                        <p:attrNameLst>
                                          <p:attrName>style.visibility</p:attrName>
                                        </p:attrNameLst>
                                      </p:cBhvr>
                                      <p:to>
                                        <p:strVal val="visible"/>
                                      </p:to>
                                    </p:set>
                                    <p:animEffect filter="box(in)" transition="out">
                                      <p:cBhvr additive="repl">
                                        <p:cTn id="742" dur="500"/>
                                        <p:tgtEl>
                                          <p:spTgt spid="476">
                                            <p:txEl>
                                              <p:pRg st="0" end="3"/>
                                            </p:txEl>
                                          </p:spTgt>
                                        </p:tgtEl>
                                      </p:cBhvr>
                                    </p:animEffect>
                                  </p:childTnLst>
                                </p:cTn>
                              </p:par>
                            </p:childTnLst>
                          </p:cTn>
                        </p:par>
                      </p:childTnLst>
                    </p:cTn>
                  </p:par>
                  <p:par>
                    <p:cTn id="743" fill="hold">
                      <p:stCondLst>
                        <p:cond delay="indefinite"/>
                      </p:stCondLst>
                      <p:childTnLst>
                        <p:par>
                          <p:cTn id="744" fill="hold">
                            <p:stCondLst>
                              <p:cond delay="0"/>
                            </p:stCondLst>
                            <p:childTnLst>
                              <p:par>
                                <p:cTn id="745" nodeType="clickEffect" fill="hold" presetClass="entr" presetID="4" presetSubtype="16">
                                  <p:stCondLst>
                                    <p:cond delay="0"/>
                                  </p:stCondLst>
                                  <p:childTnLst>
                                    <p:set>
                                      <p:cBhvr>
                                        <p:cTn id="746" dur="1" fill="hold">
                                          <p:stCondLst>
                                            <p:cond delay="0"/>
                                          </p:stCondLst>
                                        </p:cTn>
                                        <p:tgtEl>
                                          <p:spTgt spid="473"/>
                                        </p:tgtEl>
                                        <p:attrNameLst>
                                          <p:attrName>style.visibility</p:attrName>
                                        </p:attrNameLst>
                                      </p:cBhvr>
                                      <p:to>
                                        <p:strVal val="visible"/>
                                      </p:to>
                                    </p:set>
                                    <p:animEffect filter="box(in)" transition="out">
                                      <p:cBhvr additive="repl">
                                        <p:cTn id="747" dur="500"/>
                                        <p:tgtEl>
                                          <p:spTgt spid="473"/>
                                        </p:tgtEl>
                                      </p:cBhvr>
                                    </p:animEffect>
                                  </p:childTnLst>
                                </p:cTn>
                              </p:par>
                            </p:childTnLst>
                          </p:cTn>
                        </p:par>
                      </p:childTnLst>
                    </p:cTn>
                  </p:par>
                  <p:par>
                    <p:cTn id="748" fill="hold">
                      <p:stCondLst>
                        <p:cond delay="indefinite"/>
                      </p:stCondLst>
                      <p:childTnLst>
                        <p:par>
                          <p:cTn id="749" fill="hold">
                            <p:stCondLst>
                              <p:cond delay="0"/>
                            </p:stCondLst>
                            <p:childTnLst>
                              <p:par>
                                <p:cTn id="750" nodeType="clickEffect" fill="hold" presetClass="entr" presetID="4" presetSubtype="16">
                                  <p:stCondLst>
                                    <p:cond delay="0"/>
                                  </p:stCondLst>
                                  <p:childTnLst>
                                    <p:set>
                                      <p:cBhvr>
                                        <p:cTn id="751" dur="1" fill="hold">
                                          <p:stCondLst>
                                            <p:cond delay="0"/>
                                          </p:stCondLst>
                                        </p:cTn>
                                        <p:tgtEl>
                                          <p:spTgt spid="474">
                                            <p:txEl>
                                              <p:pRg st="0" end="6"/>
                                            </p:txEl>
                                          </p:spTgt>
                                        </p:tgtEl>
                                        <p:attrNameLst>
                                          <p:attrName>style.visibility</p:attrName>
                                        </p:attrNameLst>
                                      </p:cBhvr>
                                      <p:to>
                                        <p:strVal val="visible"/>
                                      </p:to>
                                    </p:set>
                                    <p:animEffect filter="box(in)" transition="out">
                                      <p:cBhvr additive="repl">
                                        <p:cTn id="752" dur="500"/>
                                        <p:tgtEl>
                                          <p:spTgt spid="474">
                                            <p:txEl>
                                              <p:pRg st="0" end="6"/>
                                            </p:txEl>
                                          </p:spTgt>
                                        </p:tgtEl>
                                      </p:cBhvr>
                                    </p:animEffect>
                                  </p:childTnLst>
                                </p:cTn>
                              </p:par>
                            </p:childTnLst>
                          </p:cTn>
                        </p:par>
                      </p:childTnLst>
                    </p:cTn>
                  </p:par>
                  <p:par>
                    <p:cTn id="753" fill="hold">
                      <p:stCondLst>
                        <p:cond delay="indefinite"/>
                      </p:stCondLst>
                      <p:childTnLst>
                        <p:par>
                          <p:cTn id="754" fill="hold">
                            <p:stCondLst>
                              <p:cond delay="0"/>
                            </p:stCondLst>
                            <p:childTnLst>
                              <p:par>
                                <p:cTn id="755" nodeType="clickEffect" fill="hold" presetClass="entr" presetID="4" presetSubtype="16">
                                  <p:stCondLst>
                                    <p:cond delay="0"/>
                                  </p:stCondLst>
                                  <p:childTnLst>
                                    <p:set>
                                      <p:cBhvr>
                                        <p:cTn id="756" dur="1" fill="hold">
                                          <p:stCondLst>
                                            <p:cond delay="0"/>
                                          </p:stCondLst>
                                        </p:cTn>
                                        <p:tgtEl>
                                          <p:spTgt spid="475">
                                            <p:txEl>
                                              <p:pRg st="0" end="6"/>
                                            </p:txEl>
                                          </p:spTgt>
                                        </p:tgtEl>
                                        <p:attrNameLst>
                                          <p:attrName>style.visibility</p:attrName>
                                        </p:attrNameLst>
                                      </p:cBhvr>
                                      <p:to>
                                        <p:strVal val="visible"/>
                                      </p:to>
                                    </p:set>
                                    <p:animEffect filter="box(in)" transition="out">
                                      <p:cBhvr additive="repl">
                                        <p:cTn id="757" dur="500"/>
                                        <p:tgtEl>
                                          <p:spTgt spid="475">
                                            <p:txEl>
                                              <p:pRg st="0" end="6"/>
                                            </p:txEl>
                                          </p:spTgt>
                                        </p:tgtEl>
                                      </p:cBhvr>
                                    </p:animEffect>
                                  </p:childTnLst>
                                </p:cTn>
                              </p:par>
                            </p:childTnLst>
                          </p:cTn>
                        </p:par>
                      </p:childTnLst>
                    </p:cTn>
                  </p:par>
                  <p:par>
                    <p:cTn id="758" fill="hold">
                      <p:stCondLst>
                        <p:cond delay="indefinite"/>
                      </p:stCondLst>
                      <p:childTnLst>
                        <p:par>
                          <p:cTn id="759" fill="hold">
                            <p:stCondLst>
                              <p:cond delay="0"/>
                            </p:stCondLst>
                            <p:childTnLst>
                              <p:par>
                                <p:cTn id="760" nodeType="clickEffect" fill="hold" presetClass="entr" presetID="4" presetSubtype="16">
                                  <p:stCondLst>
                                    <p:cond delay="0"/>
                                  </p:stCondLst>
                                  <p:childTnLst>
                                    <p:set>
                                      <p:cBhvr>
                                        <p:cTn id="761" dur="1" fill="hold">
                                          <p:stCondLst>
                                            <p:cond delay="0"/>
                                          </p:stCondLst>
                                        </p:cTn>
                                        <p:tgtEl>
                                          <p:spTgt spid="471"/>
                                        </p:tgtEl>
                                        <p:attrNameLst>
                                          <p:attrName>style.visibility</p:attrName>
                                        </p:attrNameLst>
                                      </p:cBhvr>
                                      <p:to>
                                        <p:strVal val="visible"/>
                                      </p:to>
                                    </p:set>
                                    <p:animEffect filter="box(in)" transition="out">
                                      <p:cBhvr additive="repl">
                                        <p:cTn id="762" dur="500"/>
                                        <p:tgtEl>
                                          <p:spTgt spid="471"/>
                                        </p:tgtEl>
                                      </p:cBhvr>
                                    </p:animEffect>
                                  </p:childTnLst>
                                </p:cTn>
                              </p:par>
                            </p:childTnLst>
                          </p:cTn>
                        </p:par>
                      </p:childTnLst>
                    </p:cTn>
                  </p:par>
                  <p:par>
                    <p:cTn id="763" fill="hold">
                      <p:stCondLst>
                        <p:cond delay="indefinite"/>
                      </p:stCondLst>
                      <p:childTnLst>
                        <p:par>
                          <p:cTn id="764" fill="hold">
                            <p:stCondLst>
                              <p:cond delay="0"/>
                            </p:stCondLst>
                            <p:childTnLst>
                              <p:par>
                                <p:cTn id="765" nodeType="clickEffect" fill="hold" presetClass="entr" presetID="4" presetSubtype="16">
                                  <p:stCondLst>
                                    <p:cond delay="0"/>
                                  </p:stCondLst>
                                  <p:childTnLst>
                                    <p:set>
                                      <p:cBhvr>
                                        <p:cTn id="766" dur="1" fill="hold">
                                          <p:stCondLst>
                                            <p:cond delay="0"/>
                                          </p:stCondLst>
                                        </p:cTn>
                                        <p:tgtEl>
                                          <p:spTgt spid="470"/>
                                        </p:tgtEl>
                                        <p:attrNameLst>
                                          <p:attrName>style.visibility</p:attrName>
                                        </p:attrNameLst>
                                      </p:cBhvr>
                                      <p:to>
                                        <p:strVal val="visible"/>
                                      </p:to>
                                    </p:set>
                                    <p:animEffect filter="box(in)" transition="out">
                                      <p:cBhvr additive="repl">
                                        <p:cTn id="767" dur="500"/>
                                        <p:tgtEl>
                                          <p:spTgt spid="47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77" name="Picture 3" descr=""/>
          <p:cNvPicPr/>
          <p:nvPr/>
        </p:nvPicPr>
        <p:blipFill>
          <a:blip r:embed="rId1"/>
          <a:stretch/>
        </p:blipFill>
        <p:spPr>
          <a:xfrm>
            <a:off x="0" y="628560"/>
            <a:ext cx="9107640" cy="56880"/>
          </a:xfrm>
          <a:prstGeom prst="rect">
            <a:avLst/>
          </a:prstGeom>
          <a:ln>
            <a:noFill/>
          </a:ln>
        </p:spPr>
      </p:pic>
      <p:sp>
        <p:nvSpPr>
          <p:cNvPr id="478"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479"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480"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12:11:22 AM</a:t>
            </a:r>
            <a:endParaRPr/>
          </a:p>
        </p:txBody>
      </p:sp>
      <p:sp>
        <p:nvSpPr>
          <p:cNvPr id="481"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482"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3030CF31-513C-4CB2-B6B9-C94737C3EAEE}" type="slidenum">
              <a:rPr lang="en-US" sz="1200" strike="noStrike">
                <a:solidFill>
                  <a:srgbClr val="d1eaed"/>
                </a:solidFill>
                <a:latin typeface="Tahoma"/>
              </a:rPr>
              <a:t>&lt;number&gt;</a:t>
            </a:fld>
            <a:endParaRPr/>
          </a:p>
        </p:txBody>
      </p:sp>
      <p:sp>
        <p:nvSpPr>
          <p:cNvPr id="483" name="CustomShape 6"/>
          <p:cNvSpPr/>
          <p:nvPr/>
        </p:nvSpPr>
        <p:spPr>
          <a:xfrm>
            <a:off x="228600" y="762120"/>
            <a:ext cx="8381520" cy="461160"/>
          </a:xfrm>
          <a:prstGeom prst="rect">
            <a:avLst/>
          </a:prstGeom>
          <a:noFill/>
          <a:ln>
            <a:noFill/>
          </a:ln>
        </p:spPr>
        <p:style>
          <a:lnRef idx="0"/>
          <a:fillRef idx="0"/>
          <a:effectRef idx="0"/>
          <a:fontRef idx="minor"/>
        </p:style>
      </p:sp>
      <p:sp>
        <p:nvSpPr>
          <p:cNvPr id="484" name="CustomShape 7"/>
          <p:cNvSpPr/>
          <p:nvPr/>
        </p:nvSpPr>
        <p:spPr>
          <a:xfrm>
            <a:off x="304920" y="2819520"/>
            <a:ext cx="8229240" cy="1447560"/>
          </a:xfrm>
          <a:prstGeom prst="rect">
            <a:avLst/>
          </a:prstGeom>
          <a:noFill/>
          <a:ln w="9360">
            <a:noFill/>
          </a:ln>
        </p:spPr>
        <p:style>
          <a:lnRef idx="0"/>
          <a:fillRef idx="0"/>
          <a:effectRef idx="0"/>
          <a:fontRef idx="minor"/>
        </p:style>
        <p:txBody>
          <a:bodyPr lIns="0" rIns="18360"/>
          <a:p>
            <a:pPr>
              <a:lnSpc>
                <a:spcPct val="100000"/>
              </a:lnSpc>
            </a:pPr>
            <a:r>
              <a:rPr lang="en-US" strike="noStrike">
                <a:solidFill>
                  <a:srgbClr val="ffffff"/>
                </a:solidFill>
                <a:latin typeface="Tahoma"/>
                <a:ea typeface="Tahoma"/>
              </a:rPr>
              <a:t>           </a:t>
            </a:r>
            <a:endParaRPr/>
          </a:p>
          <a:p>
            <a:pPr>
              <a:lnSpc>
                <a:spcPct val="100000"/>
              </a:lnSpc>
            </a:pPr>
            <a:endParaRPr/>
          </a:p>
        </p:txBody>
      </p:sp>
      <p:sp>
        <p:nvSpPr>
          <p:cNvPr id="485" name="CustomShape 8"/>
          <p:cNvSpPr/>
          <p:nvPr/>
        </p:nvSpPr>
        <p:spPr>
          <a:xfrm>
            <a:off x="380880" y="685800"/>
            <a:ext cx="838152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trike="noStrike">
                <a:solidFill>
                  <a:srgbClr val="ffffff"/>
                </a:solidFill>
                <a:latin typeface="Tahoma"/>
              </a:rPr>
              <a:t>c.</a:t>
            </a:r>
            <a:r>
              <a:rPr lang="en-US" sz="2400" strike="noStrike">
                <a:solidFill>
                  <a:srgbClr val="ffffff"/>
                </a:solidFill>
                <a:latin typeface="Tahoma"/>
              </a:rPr>
              <a:t> </a:t>
            </a:r>
            <a:r>
              <a:rPr b="1" lang="en-US" sz="2400" strike="noStrike">
                <a:solidFill>
                  <a:srgbClr val="ffff00"/>
                </a:solidFill>
                <a:latin typeface="Tahoma"/>
              </a:rPr>
              <a:t>Dạng chuẩn 3 </a:t>
            </a:r>
            <a:endParaRPr/>
          </a:p>
        </p:txBody>
      </p:sp>
      <p:sp>
        <p:nvSpPr>
          <p:cNvPr id="486" name="CustomShape 9"/>
          <p:cNvSpPr/>
          <p:nvPr/>
        </p:nvSpPr>
        <p:spPr>
          <a:xfrm>
            <a:off x="228600" y="1219320"/>
            <a:ext cx="8229240" cy="533160"/>
          </a:xfrm>
          <a:prstGeom prst="rect">
            <a:avLst/>
          </a:prstGeom>
          <a:noFill/>
          <a:ln w="9360">
            <a:noFill/>
          </a:ln>
        </p:spPr>
        <p:style>
          <a:lnRef idx="0"/>
          <a:fillRef idx="0"/>
          <a:effectRef idx="0"/>
          <a:fontRef idx="minor"/>
        </p:style>
        <p:txBody>
          <a:bodyPr lIns="0" rIns="18360"/>
          <a:p>
            <a:pPr>
              <a:lnSpc>
                <a:spcPct val="100000"/>
              </a:lnSpc>
              <a:buSzPct val="95000"/>
              <a:buFont typeface="Wingdings" charset="2"/>
              <a:buChar char=""/>
            </a:pPr>
            <a:r>
              <a:rPr b="1" i="1" lang="en-US" sz="2400" strike="noStrike">
                <a:solidFill>
                  <a:srgbClr val="ffffff"/>
                </a:solidFill>
                <a:latin typeface="Times New Roman"/>
              </a:rPr>
              <a:t> </a:t>
            </a:r>
            <a:r>
              <a:rPr b="1" i="1" lang="en-US" sz="2400" strike="noStrike">
                <a:solidFill>
                  <a:srgbClr val="ffffff"/>
                </a:solidFill>
                <a:latin typeface="Times New Roman"/>
              </a:rPr>
              <a:t>Phụ thuộc bắc cầu:</a:t>
            </a:r>
            <a:endParaRPr/>
          </a:p>
          <a:p>
            <a:pPr>
              <a:lnSpc>
                <a:spcPct val="100000"/>
              </a:lnSpc>
            </a:pPr>
            <a:endParaRPr/>
          </a:p>
        </p:txBody>
      </p:sp>
      <p:sp>
        <p:nvSpPr>
          <p:cNvPr id="487" name="CustomShape 10"/>
          <p:cNvSpPr/>
          <p:nvPr/>
        </p:nvSpPr>
        <p:spPr>
          <a:xfrm>
            <a:off x="457200" y="1676520"/>
            <a:ext cx="8229240" cy="1142640"/>
          </a:xfrm>
          <a:prstGeom prst="rect">
            <a:avLst/>
          </a:prstGeom>
          <a:noFill/>
          <a:ln w="9360">
            <a:noFill/>
          </a:ln>
        </p:spPr>
        <p:style>
          <a:lnRef idx="0"/>
          <a:fillRef idx="0"/>
          <a:effectRef idx="0"/>
          <a:fontRef idx="minor"/>
        </p:style>
        <p:txBody>
          <a:bodyPr lIns="0" rIns="18360"/>
          <a:p>
            <a:pPr>
              <a:lnSpc>
                <a:spcPct val="100000"/>
              </a:lnSpc>
            </a:pPr>
            <a:r>
              <a:rPr b="1" i="1" lang="en-US" sz="2400" strike="noStrike">
                <a:solidFill>
                  <a:srgbClr val="ffffff"/>
                </a:solidFill>
                <a:latin typeface="Times New Roman"/>
              </a:rPr>
              <a:t> </a:t>
            </a:r>
            <a:r>
              <a:rPr lang="en-US" sz="2400" strike="noStrike">
                <a:solidFill>
                  <a:srgbClr val="ffffff"/>
                </a:solidFill>
                <a:latin typeface="Times New Roman"/>
              </a:rPr>
              <a:t>Phụ thuộc hàm </a:t>
            </a:r>
            <a:r>
              <a:rPr b="1" lang="en-US" sz="2400" strike="noStrike">
                <a:solidFill>
                  <a:srgbClr val="ffffff"/>
                </a:solidFill>
                <a:latin typeface="Times New Roman"/>
              </a:rPr>
              <a:t>X </a:t>
            </a:r>
            <a:r>
              <a:rPr lang="en-US" sz="2400" strike="noStrike">
                <a:solidFill>
                  <a:srgbClr val="ffffff"/>
                </a:solidFill>
                <a:latin typeface="Symbol"/>
              </a:rPr>
              <a:t></a:t>
            </a:r>
            <a:r>
              <a:rPr lang="en-US" sz="2400" strike="noStrike">
                <a:solidFill>
                  <a:srgbClr val="ffffff"/>
                </a:solidFill>
                <a:latin typeface="Tahoma"/>
              </a:rPr>
              <a:t> </a:t>
            </a:r>
            <a:r>
              <a:rPr b="1" lang="en-US" sz="2400" strike="noStrike">
                <a:solidFill>
                  <a:srgbClr val="ffffff"/>
                </a:solidFill>
                <a:latin typeface="Times New Roman"/>
              </a:rPr>
              <a:t>Z</a:t>
            </a:r>
            <a:r>
              <a:rPr lang="en-US" sz="2400" strike="noStrike">
                <a:solidFill>
                  <a:srgbClr val="ffffff"/>
                </a:solidFill>
                <a:latin typeface="Times New Roman"/>
              </a:rPr>
              <a:t> được gọi bắc cầu nếu  trong R có </a:t>
            </a:r>
            <a:r>
              <a:rPr b="1" lang="en-US" sz="2400" strike="noStrike">
                <a:solidFill>
                  <a:srgbClr val="ffffff"/>
                </a:solidFill>
                <a:latin typeface="Times New Roman"/>
              </a:rPr>
              <a:t>X </a:t>
            </a:r>
            <a:r>
              <a:rPr lang="en-US" sz="2400" strike="noStrike">
                <a:solidFill>
                  <a:srgbClr val="ffffff"/>
                </a:solidFill>
                <a:latin typeface="Symbol"/>
              </a:rPr>
              <a:t></a:t>
            </a:r>
            <a:r>
              <a:rPr lang="en-US" sz="2400" strike="noStrike">
                <a:solidFill>
                  <a:srgbClr val="ffffff"/>
                </a:solidFill>
                <a:latin typeface="Tahoma"/>
              </a:rPr>
              <a:t> </a:t>
            </a:r>
            <a:r>
              <a:rPr b="1" lang="en-US" sz="2400" strike="noStrike">
                <a:solidFill>
                  <a:srgbClr val="ffffff"/>
                </a:solidFill>
                <a:latin typeface="Times New Roman"/>
              </a:rPr>
              <a:t>Y và Y</a:t>
            </a:r>
            <a:r>
              <a:rPr lang="en-US" sz="2400" strike="noStrike">
                <a:solidFill>
                  <a:srgbClr val="ffffff"/>
                </a:solidFill>
                <a:latin typeface="Tahoma"/>
              </a:rPr>
              <a:t> </a:t>
            </a:r>
            <a:r>
              <a:rPr lang="en-US" sz="2400" strike="noStrike">
                <a:solidFill>
                  <a:srgbClr val="ffffff"/>
                </a:solidFill>
                <a:latin typeface="Symbol"/>
              </a:rPr>
              <a:t></a:t>
            </a:r>
            <a:r>
              <a:rPr lang="en-US" sz="2400" strike="noStrike">
                <a:solidFill>
                  <a:srgbClr val="ffffff"/>
                </a:solidFill>
                <a:latin typeface="Tahoma"/>
              </a:rPr>
              <a:t> </a:t>
            </a:r>
            <a:r>
              <a:rPr b="1" lang="en-US" sz="2400" strike="noStrike">
                <a:solidFill>
                  <a:srgbClr val="ffffff"/>
                </a:solidFill>
                <a:latin typeface="Times New Roman"/>
              </a:rPr>
              <a:t>Z; </a:t>
            </a:r>
            <a:r>
              <a:rPr lang="en-US" sz="2400" strike="noStrike">
                <a:solidFill>
                  <a:srgbClr val="ffffff"/>
                </a:solidFill>
                <a:latin typeface="Times New Roman"/>
              </a:rPr>
              <a:t>với Y là tập thuộc tính không thuộc khóa (không khóa).</a:t>
            </a:r>
            <a:endParaRPr/>
          </a:p>
          <a:p>
            <a:pPr>
              <a:lnSpc>
                <a:spcPct val="100000"/>
              </a:lnSpc>
            </a:pPr>
            <a:endParaRPr/>
          </a:p>
          <a:p>
            <a:pPr>
              <a:lnSpc>
                <a:spcPct val="100000"/>
              </a:lnSpc>
            </a:pPr>
            <a:r>
              <a:rPr i="1" lang="en-US" sz="2400" strike="noStrike">
                <a:solidFill>
                  <a:srgbClr val="ffffff"/>
                </a:solidFill>
                <a:latin typeface="Times New Roman"/>
              </a:rPr>
              <a:t>Ta nói Z phụ thuộc bắc cầu vào X</a:t>
            </a:r>
            <a:endParaRPr/>
          </a:p>
          <a:p>
            <a:pPr>
              <a:lnSpc>
                <a:spcPct val="100000"/>
              </a:lnSpc>
            </a:pPr>
            <a:r>
              <a:rPr lang="en-US" sz="2600" strike="noStrike">
                <a:solidFill>
                  <a:srgbClr val="ffffff"/>
                </a:solidFill>
                <a:latin typeface="Constantia"/>
              </a:rPr>
              <a:t> </a:t>
            </a:r>
            <a:endParaRPr/>
          </a:p>
        </p:txBody>
      </p:sp>
      <p:sp>
        <p:nvSpPr>
          <p:cNvPr id="488" name="CustomShape 11"/>
          <p:cNvSpPr/>
          <p:nvPr/>
        </p:nvSpPr>
        <p:spPr>
          <a:xfrm>
            <a:off x="457200" y="3809880"/>
            <a:ext cx="8229240" cy="914040"/>
          </a:xfrm>
          <a:prstGeom prst="rect">
            <a:avLst/>
          </a:prstGeom>
          <a:noFill/>
          <a:ln w="9360">
            <a:noFill/>
          </a:ln>
        </p:spPr>
        <p:style>
          <a:lnRef idx="0"/>
          <a:fillRef idx="0"/>
          <a:effectRef idx="0"/>
          <a:fontRef idx="minor"/>
        </p:style>
        <p:txBody>
          <a:bodyPr lIns="0" rIns="18360"/>
          <a:p>
            <a:pPr>
              <a:lnSpc>
                <a:spcPct val="100000"/>
              </a:lnSpc>
            </a:pPr>
            <a:r>
              <a:rPr b="1" i="1" lang="en-US" sz="2400" strike="noStrike">
                <a:solidFill>
                  <a:srgbClr val="ffffff"/>
                </a:solidFill>
                <a:latin typeface="Times New Roman"/>
              </a:rPr>
              <a:t> </a:t>
            </a:r>
            <a:r>
              <a:rPr lang="en-US" sz="2400" strike="noStrike">
                <a:solidFill>
                  <a:srgbClr val="ffffff"/>
                </a:solidFill>
                <a:latin typeface="Times New Roman"/>
              </a:rPr>
              <a:t>Ví dụ:    R(</a:t>
            </a:r>
            <a:r>
              <a:rPr lang="en-US" sz="2400" strike="noStrike" u="sng">
                <a:solidFill>
                  <a:srgbClr val="ffffff"/>
                </a:solidFill>
                <a:latin typeface="Times New Roman"/>
              </a:rPr>
              <a:t>AB</a:t>
            </a:r>
            <a:r>
              <a:rPr lang="en-US" sz="2400" strike="noStrike">
                <a:solidFill>
                  <a:srgbClr val="ffffff"/>
                </a:solidFill>
                <a:latin typeface="Times New Roman"/>
              </a:rPr>
              <a:t>CDEF)</a:t>
            </a:r>
            <a:endParaRPr/>
          </a:p>
          <a:p>
            <a:pPr>
              <a:lnSpc>
                <a:spcPct val="100000"/>
              </a:lnSpc>
            </a:pPr>
            <a:r>
              <a:rPr lang="en-US" sz="2400" strike="noStrike">
                <a:solidFill>
                  <a:srgbClr val="ffffff"/>
                </a:solidFill>
                <a:latin typeface="Times New Roman"/>
              </a:rPr>
              <a:t>               </a:t>
            </a:r>
            <a:r>
              <a:rPr b="1" lang="en-US" sz="3200" strike="noStrike">
                <a:solidFill>
                  <a:srgbClr val="ffffff"/>
                </a:solidFill>
                <a:latin typeface="Colonna MT"/>
              </a:rPr>
              <a:t>F</a:t>
            </a:r>
            <a:r>
              <a:rPr b="1" lang="en-US" sz="2400" strike="noStrike">
                <a:solidFill>
                  <a:srgbClr val="ffffff"/>
                </a:solidFill>
                <a:latin typeface="Times New Roman"/>
              </a:rPr>
              <a:t> = {AB </a:t>
            </a:r>
            <a:r>
              <a:rPr lang="en-US" sz="2400" strike="noStrike">
                <a:solidFill>
                  <a:srgbClr val="ffffff"/>
                </a:solidFill>
                <a:latin typeface="Symbol"/>
              </a:rPr>
              <a:t></a:t>
            </a:r>
            <a:r>
              <a:rPr b="1" lang="en-US" sz="2400" strike="noStrike">
                <a:solidFill>
                  <a:srgbClr val="ffffff"/>
                </a:solidFill>
                <a:latin typeface="Times New Roman"/>
              </a:rPr>
              <a:t> CDEF,  D </a:t>
            </a:r>
            <a:r>
              <a:rPr lang="en-US" sz="2400" strike="noStrike">
                <a:solidFill>
                  <a:srgbClr val="ffffff"/>
                </a:solidFill>
                <a:latin typeface="Symbol"/>
              </a:rPr>
              <a:t></a:t>
            </a:r>
            <a:r>
              <a:rPr b="1" lang="en-US" sz="2400" strike="noStrike">
                <a:solidFill>
                  <a:srgbClr val="ffffff"/>
                </a:solidFill>
                <a:latin typeface="Times New Roman"/>
              </a:rPr>
              <a:t> F, E </a:t>
            </a:r>
            <a:r>
              <a:rPr lang="en-US" sz="2400" strike="noStrike">
                <a:solidFill>
                  <a:srgbClr val="ffffff"/>
                </a:solidFill>
                <a:latin typeface="Symbol"/>
              </a:rPr>
              <a:t></a:t>
            </a:r>
            <a:r>
              <a:rPr b="1" lang="en-US" sz="2400" strike="noStrike">
                <a:solidFill>
                  <a:srgbClr val="ffffff"/>
                </a:solidFill>
                <a:latin typeface="Times New Roman"/>
              </a:rPr>
              <a:t> F, D </a:t>
            </a:r>
            <a:r>
              <a:rPr lang="en-US" sz="2400" strike="noStrike">
                <a:solidFill>
                  <a:srgbClr val="ffffff"/>
                </a:solidFill>
                <a:latin typeface="Symbol"/>
              </a:rPr>
              <a:t></a:t>
            </a:r>
            <a:r>
              <a:rPr b="1" lang="en-US" sz="2400" strike="noStrike">
                <a:solidFill>
                  <a:srgbClr val="ffffff"/>
                </a:solidFill>
                <a:latin typeface="Times New Roman"/>
              </a:rPr>
              <a:t> E}</a:t>
            </a:r>
            <a:endParaRPr/>
          </a:p>
          <a:p>
            <a:pPr>
              <a:lnSpc>
                <a:spcPct val="100000"/>
              </a:lnSpc>
            </a:pPr>
            <a:r>
              <a:rPr b="1" lang="en-US" sz="2400" strike="noStrike">
                <a:solidFill>
                  <a:srgbClr val="ffffff"/>
                </a:solidFill>
                <a:latin typeface="Times New Roman"/>
              </a:rPr>
              <a:t>  </a:t>
            </a:r>
            <a:endParaRPr/>
          </a:p>
          <a:p>
            <a:pPr>
              <a:lnSpc>
                <a:spcPct val="100000"/>
              </a:lnSpc>
            </a:pPr>
            <a:r>
              <a:rPr lang="en-US" sz="2600" strike="noStrike">
                <a:solidFill>
                  <a:srgbClr val="ffffff"/>
                </a:solidFill>
                <a:latin typeface="Constantia"/>
              </a:rPr>
              <a:t> </a:t>
            </a:r>
            <a:endParaRPr/>
          </a:p>
        </p:txBody>
      </p:sp>
      <p:sp>
        <p:nvSpPr>
          <p:cNvPr id="489" name="CustomShape 12"/>
          <p:cNvSpPr/>
          <p:nvPr/>
        </p:nvSpPr>
        <p:spPr>
          <a:xfrm>
            <a:off x="1295280" y="5105520"/>
            <a:ext cx="4190760" cy="685440"/>
          </a:xfrm>
          <a:prstGeom prst="rect">
            <a:avLst/>
          </a:prstGeom>
          <a:noFill/>
          <a:ln w="9360">
            <a:noFill/>
          </a:ln>
        </p:spPr>
        <p:style>
          <a:lnRef idx="0"/>
          <a:fillRef idx="0"/>
          <a:effectRef idx="0"/>
          <a:fontRef idx="minor"/>
        </p:style>
        <p:txBody>
          <a:bodyPr lIns="0" rIns="18360"/>
          <a:p>
            <a:pPr>
              <a:lnSpc>
                <a:spcPct val="100000"/>
              </a:lnSpc>
            </a:pPr>
            <a:r>
              <a:rPr b="1" i="1" lang="en-US" sz="2400" strike="noStrike">
                <a:solidFill>
                  <a:srgbClr val="ffffff"/>
                </a:solidFill>
                <a:latin typeface="Times New Roman"/>
              </a:rPr>
              <a:t>Phụ thuộc hàm bắc cầu:</a:t>
            </a:r>
            <a:endParaRPr/>
          </a:p>
          <a:p>
            <a:pPr>
              <a:lnSpc>
                <a:spcPct val="100000"/>
              </a:lnSpc>
            </a:pPr>
            <a:r>
              <a:rPr b="1" lang="en-US" sz="2400" strike="noStrike">
                <a:solidFill>
                  <a:srgbClr val="ffffff"/>
                </a:solidFill>
                <a:latin typeface="Times New Roman"/>
              </a:rPr>
              <a:t>  </a:t>
            </a:r>
            <a:endParaRPr/>
          </a:p>
          <a:p>
            <a:pPr>
              <a:lnSpc>
                <a:spcPct val="100000"/>
              </a:lnSpc>
            </a:pPr>
            <a:r>
              <a:rPr lang="en-US" sz="2600" strike="noStrike">
                <a:solidFill>
                  <a:srgbClr val="ffffff"/>
                </a:solidFill>
                <a:latin typeface="Constantia"/>
              </a:rPr>
              <a:t> </a:t>
            </a:r>
            <a:endParaRPr/>
          </a:p>
        </p:txBody>
      </p:sp>
      <p:sp>
        <p:nvSpPr>
          <p:cNvPr id="490" name="CustomShape 13"/>
          <p:cNvSpPr/>
          <p:nvPr/>
        </p:nvSpPr>
        <p:spPr>
          <a:xfrm>
            <a:off x="5029200" y="5105520"/>
            <a:ext cx="3200040" cy="456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400" strike="noStrike">
                <a:solidFill>
                  <a:srgbClr val="ffffff"/>
                </a:solidFill>
                <a:latin typeface="Times New Roman"/>
              </a:rPr>
              <a:t>AB </a:t>
            </a:r>
            <a:r>
              <a:rPr lang="en-US" sz="2400" strike="noStrike">
                <a:solidFill>
                  <a:srgbClr val="ffffff"/>
                </a:solidFill>
                <a:latin typeface="Symbol"/>
              </a:rPr>
              <a:t></a:t>
            </a:r>
            <a:r>
              <a:rPr b="1" lang="en-US" sz="2400" strike="noStrike">
                <a:solidFill>
                  <a:srgbClr val="ffffff"/>
                </a:solidFill>
                <a:latin typeface="Times New Roman"/>
              </a:rPr>
              <a:t> F, AB</a:t>
            </a:r>
            <a:r>
              <a:rPr lang="en-US" sz="2400" strike="noStrike">
                <a:solidFill>
                  <a:srgbClr val="ffffff"/>
                </a:solidFill>
                <a:latin typeface="Tahoma"/>
              </a:rPr>
              <a:t> </a:t>
            </a:r>
            <a:r>
              <a:rPr lang="en-US" sz="2400" strike="noStrike">
                <a:solidFill>
                  <a:srgbClr val="ffffff"/>
                </a:solidFill>
                <a:latin typeface="Symbol"/>
              </a:rPr>
              <a:t></a:t>
            </a:r>
            <a:r>
              <a:rPr lang="en-US" sz="2400" strike="noStrike">
                <a:solidFill>
                  <a:srgbClr val="ffffff"/>
                </a:solidFill>
                <a:latin typeface="Tahoma"/>
              </a:rPr>
              <a:t> </a:t>
            </a:r>
            <a:r>
              <a:rPr b="1" lang="en-US" sz="2400" strike="noStrike">
                <a:solidFill>
                  <a:srgbClr val="ffffff"/>
                </a:solidFill>
                <a:latin typeface="Times New Roman"/>
              </a:rPr>
              <a:t>E</a:t>
            </a:r>
            <a:r>
              <a:rPr lang="en-US" sz="2400" strike="noStrike">
                <a:solidFill>
                  <a:srgbClr val="ffffff"/>
                </a:solidFill>
                <a:latin typeface="Tahoma"/>
              </a:rPr>
              <a:t>,..</a:t>
            </a:r>
            <a:endParaRPr/>
          </a:p>
        </p:txBody>
      </p:sp>
    </p:spTree>
  </p:cSld>
  <p:timing>
    <p:tnLst>
      <p:par>
        <p:cTn id="768" dur="indefinite" restart="never" nodeType="tmRoot">
          <p:childTnLst>
            <p:seq>
              <p:cTn id="769" dur="indefinite" nodeType="mainSeq">
                <p:childTnLst>
                  <p:par>
                    <p:cTn id="770" fill="hold">
                      <p:stCondLst>
                        <p:cond delay="indefinite"/>
                      </p:stCondLst>
                      <p:childTnLst>
                        <p:par>
                          <p:cTn id="771" fill="hold">
                            <p:stCondLst>
                              <p:cond delay="0"/>
                            </p:stCondLst>
                            <p:childTnLst>
                              <p:par>
                                <p:cTn id="772" nodeType="clickEffect" fill="hold" presetClass="entr" presetID="4" presetSubtype="16">
                                  <p:stCondLst>
                                    <p:cond delay="0"/>
                                  </p:stCondLst>
                                  <p:childTnLst>
                                    <p:set>
                                      <p:cBhvr>
                                        <p:cTn id="773" dur="1" fill="hold">
                                          <p:stCondLst>
                                            <p:cond delay="0"/>
                                          </p:stCondLst>
                                        </p:cTn>
                                        <p:tgtEl>
                                          <p:spTgt spid="486"/>
                                        </p:tgtEl>
                                        <p:attrNameLst>
                                          <p:attrName>style.visibility</p:attrName>
                                        </p:attrNameLst>
                                      </p:cBhvr>
                                      <p:to>
                                        <p:strVal val="visible"/>
                                      </p:to>
                                    </p:set>
                                    <p:animEffect filter="box(in)" transition="out">
                                      <p:cBhvr additive="repl">
                                        <p:cTn id="774" dur="500"/>
                                        <p:tgtEl>
                                          <p:spTgt spid="486"/>
                                        </p:tgtEl>
                                      </p:cBhvr>
                                    </p:animEffect>
                                  </p:childTnLst>
                                </p:cTn>
                              </p:par>
                            </p:childTnLst>
                          </p:cTn>
                        </p:par>
                      </p:childTnLst>
                    </p:cTn>
                  </p:par>
                  <p:par>
                    <p:cTn id="775" fill="hold">
                      <p:stCondLst>
                        <p:cond delay="indefinite"/>
                      </p:stCondLst>
                      <p:childTnLst>
                        <p:par>
                          <p:cTn id="776" fill="hold">
                            <p:stCondLst>
                              <p:cond delay="0"/>
                            </p:stCondLst>
                            <p:childTnLst>
                              <p:par>
                                <p:cTn id="777" nodeType="clickEffect" fill="hold" presetClass="entr" presetID="4" presetSubtype="16">
                                  <p:stCondLst>
                                    <p:cond delay="0"/>
                                  </p:stCondLst>
                                  <p:childTnLst>
                                    <p:set>
                                      <p:cBhvr>
                                        <p:cTn id="778" dur="1" fill="hold">
                                          <p:stCondLst>
                                            <p:cond delay="0"/>
                                          </p:stCondLst>
                                        </p:cTn>
                                        <p:tgtEl>
                                          <p:spTgt spid="487"/>
                                        </p:tgtEl>
                                        <p:attrNameLst>
                                          <p:attrName>style.visibility</p:attrName>
                                        </p:attrNameLst>
                                      </p:cBhvr>
                                      <p:to>
                                        <p:strVal val="visible"/>
                                      </p:to>
                                    </p:set>
                                    <p:animEffect filter="box(in)" transition="out">
                                      <p:cBhvr additive="repl">
                                        <p:cTn id="779" dur="500"/>
                                        <p:tgtEl>
                                          <p:spTgt spid="487"/>
                                        </p:tgtEl>
                                      </p:cBhvr>
                                    </p:animEffect>
                                  </p:childTnLst>
                                </p:cTn>
                              </p:par>
                            </p:childTnLst>
                          </p:cTn>
                        </p:par>
                      </p:childTnLst>
                    </p:cTn>
                  </p:par>
                  <p:par>
                    <p:cTn id="780" fill="hold">
                      <p:stCondLst>
                        <p:cond delay="indefinite"/>
                      </p:stCondLst>
                      <p:childTnLst>
                        <p:par>
                          <p:cTn id="781" fill="hold">
                            <p:stCondLst>
                              <p:cond delay="0"/>
                            </p:stCondLst>
                            <p:childTnLst>
                              <p:par>
                                <p:cTn id="782" nodeType="clickEffect" fill="hold" presetClass="entr" presetID="4" presetSubtype="16">
                                  <p:stCondLst>
                                    <p:cond delay="0"/>
                                  </p:stCondLst>
                                  <p:childTnLst>
                                    <p:set>
                                      <p:cBhvr>
                                        <p:cTn id="783" dur="1" fill="hold">
                                          <p:stCondLst>
                                            <p:cond delay="0"/>
                                          </p:stCondLst>
                                        </p:cTn>
                                        <p:tgtEl>
                                          <p:spTgt spid="488"/>
                                        </p:tgtEl>
                                        <p:attrNameLst>
                                          <p:attrName>style.visibility</p:attrName>
                                        </p:attrNameLst>
                                      </p:cBhvr>
                                      <p:to>
                                        <p:strVal val="visible"/>
                                      </p:to>
                                    </p:set>
                                    <p:animEffect filter="box(in)" transition="out">
                                      <p:cBhvr additive="repl">
                                        <p:cTn id="784" dur="500"/>
                                        <p:tgtEl>
                                          <p:spTgt spid="488"/>
                                        </p:tgtEl>
                                      </p:cBhvr>
                                    </p:animEffect>
                                  </p:childTnLst>
                                </p:cTn>
                              </p:par>
                            </p:childTnLst>
                          </p:cTn>
                        </p:par>
                      </p:childTnLst>
                    </p:cTn>
                  </p:par>
                  <p:par>
                    <p:cTn id="785" fill="hold">
                      <p:stCondLst>
                        <p:cond delay="indefinite"/>
                      </p:stCondLst>
                      <p:childTnLst>
                        <p:par>
                          <p:cTn id="786" fill="hold">
                            <p:stCondLst>
                              <p:cond delay="0"/>
                            </p:stCondLst>
                            <p:childTnLst>
                              <p:par>
                                <p:cTn id="787" nodeType="clickEffect" fill="hold" presetClass="entr" presetID="4" presetSubtype="16">
                                  <p:stCondLst>
                                    <p:cond delay="0"/>
                                  </p:stCondLst>
                                  <p:childTnLst>
                                    <p:set>
                                      <p:cBhvr>
                                        <p:cTn id="788" dur="1" fill="hold">
                                          <p:stCondLst>
                                            <p:cond delay="0"/>
                                          </p:stCondLst>
                                        </p:cTn>
                                        <p:tgtEl>
                                          <p:spTgt spid="489"/>
                                        </p:tgtEl>
                                        <p:attrNameLst>
                                          <p:attrName>style.visibility</p:attrName>
                                        </p:attrNameLst>
                                      </p:cBhvr>
                                      <p:to>
                                        <p:strVal val="visible"/>
                                      </p:to>
                                    </p:set>
                                    <p:animEffect filter="box(in)" transition="out">
                                      <p:cBhvr additive="repl">
                                        <p:cTn id="789" dur="500"/>
                                        <p:tgtEl>
                                          <p:spTgt spid="489"/>
                                        </p:tgtEl>
                                      </p:cBhvr>
                                    </p:animEffect>
                                  </p:childTnLst>
                                </p:cTn>
                              </p:par>
                            </p:childTnLst>
                          </p:cTn>
                        </p:par>
                      </p:childTnLst>
                    </p:cTn>
                  </p:par>
                  <p:par>
                    <p:cTn id="790" fill="hold">
                      <p:stCondLst>
                        <p:cond delay="indefinite"/>
                      </p:stCondLst>
                      <p:childTnLst>
                        <p:par>
                          <p:cTn id="791" fill="hold">
                            <p:stCondLst>
                              <p:cond delay="0"/>
                            </p:stCondLst>
                            <p:childTnLst>
                              <p:par>
                                <p:cTn id="792" nodeType="clickEffect" fill="hold" presetClass="entr" presetID="4" presetSubtype="16">
                                  <p:stCondLst>
                                    <p:cond delay="0"/>
                                  </p:stCondLst>
                                  <p:childTnLst>
                                    <p:set>
                                      <p:cBhvr>
                                        <p:cTn id="793" dur="1" fill="hold">
                                          <p:stCondLst>
                                            <p:cond delay="0"/>
                                          </p:stCondLst>
                                        </p:cTn>
                                        <p:tgtEl>
                                          <p:spTgt spid="490">
                                            <p:txEl>
                                              <p:pRg st="0" end="18"/>
                                            </p:txEl>
                                          </p:spTgt>
                                        </p:tgtEl>
                                        <p:attrNameLst>
                                          <p:attrName>style.visibility</p:attrName>
                                        </p:attrNameLst>
                                      </p:cBhvr>
                                      <p:to>
                                        <p:strVal val="visible"/>
                                      </p:to>
                                    </p:set>
                                    <p:animEffect filter="box(in)" transition="out">
                                      <p:cBhvr additive="repl">
                                        <p:cTn id="794" dur="500"/>
                                        <p:tgtEl>
                                          <p:spTgt spid="490">
                                            <p:txEl>
                                              <p:pRg st="0" end="18"/>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91" name="Picture 3" descr=""/>
          <p:cNvPicPr/>
          <p:nvPr/>
        </p:nvPicPr>
        <p:blipFill>
          <a:blip r:embed="rId1"/>
          <a:stretch/>
        </p:blipFill>
        <p:spPr>
          <a:xfrm>
            <a:off x="0" y="628560"/>
            <a:ext cx="9107640" cy="56880"/>
          </a:xfrm>
          <a:prstGeom prst="rect">
            <a:avLst/>
          </a:prstGeom>
          <a:ln>
            <a:noFill/>
          </a:ln>
        </p:spPr>
      </p:pic>
      <p:sp>
        <p:nvSpPr>
          <p:cNvPr id="492"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493"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494"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12:11:22 AM</a:t>
            </a:r>
            <a:endParaRPr/>
          </a:p>
        </p:txBody>
      </p:sp>
      <p:sp>
        <p:nvSpPr>
          <p:cNvPr id="495"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496"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30E5925E-E9B1-40B3-A2C4-40AB61EB220D}" type="slidenum">
              <a:rPr lang="en-US" sz="1200" strike="noStrike">
                <a:solidFill>
                  <a:srgbClr val="d1eaed"/>
                </a:solidFill>
                <a:latin typeface="Tahoma"/>
              </a:rPr>
              <a:t>&lt;number&gt;</a:t>
            </a:fld>
            <a:endParaRPr/>
          </a:p>
        </p:txBody>
      </p:sp>
      <p:sp>
        <p:nvSpPr>
          <p:cNvPr id="497" name="CustomShape 6"/>
          <p:cNvSpPr/>
          <p:nvPr/>
        </p:nvSpPr>
        <p:spPr>
          <a:xfrm>
            <a:off x="228600" y="762120"/>
            <a:ext cx="8381520" cy="461160"/>
          </a:xfrm>
          <a:prstGeom prst="rect">
            <a:avLst/>
          </a:prstGeom>
          <a:noFill/>
          <a:ln>
            <a:noFill/>
          </a:ln>
        </p:spPr>
        <p:style>
          <a:lnRef idx="0"/>
          <a:fillRef idx="0"/>
          <a:effectRef idx="0"/>
          <a:fontRef idx="minor"/>
        </p:style>
      </p:sp>
      <p:sp>
        <p:nvSpPr>
          <p:cNvPr id="498" name="CustomShape 7"/>
          <p:cNvSpPr/>
          <p:nvPr/>
        </p:nvSpPr>
        <p:spPr>
          <a:xfrm>
            <a:off x="304920" y="2819520"/>
            <a:ext cx="8229240" cy="1447560"/>
          </a:xfrm>
          <a:prstGeom prst="rect">
            <a:avLst/>
          </a:prstGeom>
          <a:noFill/>
          <a:ln w="9360">
            <a:noFill/>
          </a:ln>
        </p:spPr>
        <p:style>
          <a:lnRef idx="0"/>
          <a:fillRef idx="0"/>
          <a:effectRef idx="0"/>
          <a:fontRef idx="minor"/>
        </p:style>
        <p:txBody>
          <a:bodyPr lIns="0" rIns="18360"/>
          <a:p>
            <a:pPr>
              <a:lnSpc>
                <a:spcPct val="100000"/>
              </a:lnSpc>
            </a:pPr>
            <a:r>
              <a:rPr lang="en-US" strike="noStrike">
                <a:solidFill>
                  <a:srgbClr val="ffffff"/>
                </a:solidFill>
                <a:latin typeface="Tahoma"/>
                <a:ea typeface="Tahoma"/>
              </a:rPr>
              <a:t>           </a:t>
            </a:r>
            <a:endParaRPr/>
          </a:p>
          <a:p>
            <a:pPr>
              <a:lnSpc>
                <a:spcPct val="100000"/>
              </a:lnSpc>
            </a:pPr>
            <a:endParaRPr/>
          </a:p>
        </p:txBody>
      </p:sp>
      <p:sp>
        <p:nvSpPr>
          <p:cNvPr id="499" name="CustomShape 8"/>
          <p:cNvSpPr/>
          <p:nvPr/>
        </p:nvSpPr>
        <p:spPr>
          <a:xfrm>
            <a:off x="380880" y="685800"/>
            <a:ext cx="838152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trike="noStrike">
                <a:solidFill>
                  <a:srgbClr val="ffffff"/>
                </a:solidFill>
                <a:latin typeface="Tahoma"/>
              </a:rPr>
              <a:t>c.</a:t>
            </a:r>
            <a:r>
              <a:rPr lang="en-US" sz="2400" strike="noStrike">
                <a:solidFill>
                  <a:srgbClr val="ffffff"/>
                </a:solidFill>
                <a:latin typeface="Tahoma"/>
              </a:rPr>
              <a:t> </a:t>
            </a:r>
            <a:r>
              <a:rPr b="1" lang="en-US" sz="2400" strike="noStrike">
                <a:solidFill>
                  <a:srgbClr val="ffff00"/>
                </a:solidFill>
                <a:latin typeface="Tahoma"/>
              </a:rPr>
              <a:t>Dạng chuẩn 3 </a:t>
            </a:r>
            <a:endParaRPr/>
          </a:p>
        </p:txBody>
      </p:sp>
      <p:sp>
        <p:nvSpPr>
          <p:cNvPr id="500" name="CustomShape 9"/>
          <p:cNvSpPr/>
          <p:nvPr/>
        </p:nvSpPr>
        <p:spPr>
          <a:xfrm>
            <a:off x="380880" y="1295280"/>
            <a:ext cx="8229240" cy="1828440"/>
          </a:xfrm>
          <a:prstGeom prst="rect">
            <a:avLst/>
          </a:prstGeom>
          <a:noFill/>
          <a:ln w="9360">
            <a:noFill/>
          </a:ln>
        </p:spPr>
        <p:style>
          <a:lnRef idx="0"/>
          <a:fillRef idx="0"/>
          <a:effectRef idx="0"/>
          <a:fontRef idx="minor"/>
        </p:style>
        <p:txBody>
          <a:bodyPr lIns="0" rIns="18360"/>
          <a:p>
            <a:pPr>
              <a:lnSpc>
                <a:spcPct val="100000"/>
              </a:lnSpc>
            </a:pPr>
            <a:r>
              <a:rPr b="1" i="1" lang="en-US" sz="2400" strike="noStrike">
                <a:solidFill>
                  <a:srgbClr val="ffff00"/>
                </a:solidFill>
                <a:latin typeface="Times New Roman"/>
              </a:rPr>
              <a:t> </a:t>
            </a:r>
            <a:r>
              <a:rPr i="1" lang="en-US" sz="2400" strike="noStrike">
                <a:solidFill>
                  <a:srgbClr val="ffff00"/>
                </a:solidFill>
                <a:latin typeface="Times New Roman"/>
              </a:rPr>
              <a:t>Lược đồ</a:t>
            </a:r>
            <a:r>
              <a:rPr b="1" i="1" lang="en-US" sz="2400" strike="noStrike">
                <a:solidFill>
                  <a:srgbClr val="ffff00"/>
                </a:solidFill>
                <a:latin typeface="Times New Roman"/>
              </a:rPr>
              <a:t> R </a:t>
            </a:r>
            <a:r>
              <a:rPr i="1" lang="en-US" sz="2400" strike="noStrike">
                <a:solidFill>
                  <a:srgbClr val="ffff00"/>
                </a:solidFill>
                <a:latin typeface="Times New Roman"/>
              </a:rPr>
              <a:t>là dạng chuẩn 3 nếu</a:t>
            </a:r>
            <a:r>
              <a:rPr i="1" lang="en-US" sz="2400" strike="noStrike">
                <a:solidFill>
                  <a:srgbClr val="ffffff"/>
                </a:solidFill>
                <a:latin typeface="Times New Roman"/>
              </a:rPr>
              <a:t>:</a:t>
            </a:r>
            <a:endParaRPr/>
          </a:p>
          <a:p>
            <a:pPr lvl="1">
              <a:lnSpc>
                <a:spcPct val="100000"/>
              </a:lnSpc>
              <a:buSzPct val="95000"/>
              <a:buFont typeface="Arial"/>
              <a:buChar char="•"/>
            </a:pPr>
            <a:r>
              <a:rPr lang="en-US" sz="2400" strike="noStrike">
                <a:solidFill>
                  <a:srgbClr val="ffffff"/>
                </a:solidFill>
                <a:latin typeface="Times New Roman"/>
              </a:rPr>
              <a:t>Thỏa mãn chuẩn 2</a:t>
            </a:r>
            <a:endParaRPr/>
          </a:p>
          <a:p>
            <a:pPr lvl="1">
              <a:lnSpc>
                <a:spcPct val="100000"/>
              </a:lnSpc>
              <a:buSzPct val="95000"/>
              <a:buFont typeface="Arial"/>
              <a:buChar char="•"/>
            </a:pPr>
            <a:r>
              <a:rPr lang="en-US" sz="2400" strike="noStrike">
                <a:solidFill>
                  <a:srgbClr val="ffffff"/>
                </a:solidFill>
                <a:latin typeface="Times New Roman"/>
              </a:rPr>
              <a:t>Không có thuộc tính không khoá nào của R là phụ thuộc bắc cầu vào khoá chính. </a:t>
            </a:r>
            <a:endParaRPr/>
          </a:p>
          <a:p>
            <a:pPr>
              <a:lnSpc>
                <a:spcPct val="100000"/>
              </a:lnSpc>
            </a:pPr>
            <a:endParaRPr/>
          </a:p>
        </p:txBody>
      </p:sp>
      <p:sp>
        <p:nvSpPr>
          <p:cNvPr id="501" name="CustomShape 10"/>
          <p:cNvSpPr/>
          <p:nvPr/>
        </p:nvSpPr>
        <p:spPr>
          <a:xfrm>
            <a:off x="380880" y="3200400"/>
            <a:ext cx="8229240" cy="1447560"/>
          </a:xfrm>
          <a:prstGeom prst="rect">
            <a:avLst/>
          </a:prstGeom>
          <a:noFill/>
          <a:ln w="9360">
            <a:noFill/>
          </a:ln>
        </p:spPr>
        <p:style>
          <a:lnRef idx="0"/>
          <a:fillRef idx="0"/>
          <a:effectRef idx="0"/>
          <a:fontRef idx="minor"/>
        </p:style>
        <p:txBody>
          <a:bodyPr lIns="0" rIns="18360"/>
          <a:p>
            <a:pPr>
              <a:lnSpc>
                <a:spcPct val="100000"/>
              </a:lnSpc>
            </a:pPr>
            <a:r>
              <a:rPr b="1" i="1" lang="en-US" sz="2400" strike="noStrike">
                <a:solidFill>
                  <a:srgbClr val="ffffff"/>
                </a:solidFill>
                <a:latin typeface="Times New Roman"/>
              </a:rPr>
              <a:t> </a:t>
            </a:r>
            <a:r>
              <a:rPr i="1" lang="en-US" sz="2400" strike="noStrike">
                <a:solidFill>
                  <a:srgbClr val="002060"/>
                </a:solidFill>
                <a:latin typeface="Times New Roman"/>
              </a:rPr>
              <a:t>Tức là: mỗi phụ thuộc hàm </a:t>
            </a:r>
            <a:r>
              <a:rPr b="1" lang="en-US" sz="2400" strike="noStrike">
                <a:solidFill>
                  <a:srgbClr val="002060"/>
                </a:solidFill>
                <a:latin typeface="Times New Roman"/>
              </a:rPr>
              <a:t>X </a:t>
            </a:r>
            <a:r>
              <a:rPr lang="en-US" sz="2400" strike="noStrike">
                <a:solidFill>
                  <a:srgbClr val="ffffff"/>
                </a:solidFill>
                <a:latin typeface="Symbol"/>
              </a:rPr>
              <a:t></a:t>
            </a:r>
            <a:r>
              <a:rPr lang="en-US" sz="2400" strike="noStrike">
                <a:solidFill>
                  <a:srgbClr val="ffffff"/>
                </a:solidFill>
                <a:latin typeface="Tahoma"/>
              </a:rPr>
              <a:t> </a:t>
            </a:r>
            <a:r>
              <a:rPr b="1" lang="en-US" sz="2400" strike="noStrike">
                <a:solidFill>
                  <a:srgbClr val="002060"/>
                </a:solidFill>
                <a:latin typeface="Times New Roman"/>
              </a:rPr>
              <a:t>Y </a:t>
            </a:r>
            <a:r>
              <a:rPr lang="en-US" sz="2400" strike="noStrike">
                <a:solidFill>
                  <a:srgbClr val="002060"/>
                </a:solidFill>
                <a:latin typeface="Times New Roman"/>
              </a:rPr>
              <a:t>thì</a:t>
            </a:r>
            <a:endParaRPr/>
          </a:p>
          <a:p>
            <a:pPr lvl="1">
              <a:lnSpc>
                <a:spcPct val="100000"/>
              </a:lnSpc>
              <a:buSzPct val="95000"/>
              <a:buFont typeface="Arial"/>
              <a:buChar char="•"/>
            </a:pPr>
            <a:r>
              <a:rPr lang="en-US" sz="2400" strike="noStrike">
                <a:solidFill>
                  <a:srgbClr val="002060"/>
                </a:solidFill>
                <a:latin typeface="Times New Roman"/>
              </a:rPr>
              <a:t>Hoặc X siêu khóa</a:t>
            </a:r>
            <a:endParaRPr/>
          </a:p>
          <a:p>
            <a:pPr lvl="1">
              <a:lnSpc>
                <a:spcPct val="100000"/>
              </a:lnSpc>
              <a:buSzPct val="95000"/>
              <a:buFont typeface="Arial"/>
              <a:buChar char="•"/>
            </a:pPr>
            <a:r>
              <a:rPr lang="en-US" sz="2400" strike="noStrike">
                <a:solidFill>
                  <a:srgbClr val="002060"/>
                </a:solidFill>
                <a:latin typeface="Times New Roman"/>
              </a:rPr>
              <a:t>Hoặc Y là thuộc tính khóa. </a:t>
            </a:r>
            <a:endParaRPr/>
          </a:p>
          <a:p>
            <a:pPr>
              <a:lnSpc>
                <a:spcPct val="100000"/>
              </a:lnSpc>
            </a:pPr>
            <a:endParaRPr/>
          </a:p>
        </p:txBody>
      </p:sp>
      <p:sp>
        <p:nvSpPr>
          <p:cNvPr id="502" name="CustomShape 11"/>
          <p:cNvSpPr/>
          <p:nvPr/>
        </p:nvSpPr>
        <p:spPr>
          <a:xfrm>
            <a:off x="152280" y="4648320"/>
            <a:ext cx="8686440" cy="914040"/>
          </a:xfrm>
          <a:prstGeom prst="rect">
            <a:avLst/>
          </a:prstGeom>
          <a:noFill/>
          <a:ln w="9360">
            <a:noFill/>
          </a:ln>
        </p:spPr>
        <p:style>
          <a:lnRef idx="0"/>
          <a:fillRef idx="0"/>
          <a:effectRef idx="0"/>
          <a:fontRef idx="minor"/>
        </p:style>
        <p:txBody>
          <a:bodyPr lIns="0" rIns="18360"/>
          <a:p>
            <a:pPr>
              <a:lnSpc>
                <a:spcPct val="100000"/>
              </a:lnSpc>
            </a:pPr>
            <a:r>
              <a:rPr b="1" i="1" lang="en-US" sz="2400" strike="noStrike">
                <a:solidFill>
                  <a:srgbClr val="ffffff"/>
                </a:solidFill>
                <a:latin typeface="Times New Roman"/>
              </a:rPr>
              <a:t> </a:t>
            </a:r>
            <a:r>
              <a:rPr i="1" lang="en-US" sz="2400" strike="noStrike">
                <a:solidFill>
                  <a:srgbClr val="ffffff"/>
                </a:solidFill>
                <a:latin typeface="Times New Roman"/>
              </a:rPr>
              <a:t>Ví dụ</a:t>
            </a:r>
            <a:r>
              <a:rPr lang="en-US" sz="2400" strike="noStrike">
                <a:solidFill>
                  <a:srgbClr val="ffffff"/>
                </a:solidFill>
                <a:latin typeface="Times New Roman"/>
              </a:rPr>
              <a:t>: </a:t>
            </a:r>
            <a:r>
              <a:rPr b="1" lang="en-US" sz="2400" strike="noStrike">
                <a:solidFill>
                  <a:srgbClr val="ffffff"/>
                </a:solidFill>
                <a:latin typeface="Times New Roman"/>
              </a:rPr>
              <a:t>R(</a:t>
            </a:r>
            <a:r>
              <a:rPr b="1" lang="en-US" sz="2400" strike="noStrike" u="sng">
                <a:solidFill>
                  <a:srgbClr val="ffffff"/>
                </a:solidFill>
                <a:latin typeface="Times New Roman"/>
              </a:rPr>
              <a:t>A,B</a:t>
            </a:r>
            <a:r>
              <a:rPr b="1" lang="en-US" sz="2400" strike="noStrike">
                <a:solidFill>
                  <a:srgbClr val="ffffff"/>
                </a:solidFill>
                <a:latin typeface="Times New Roman"/>
              </a:rPr>
              <a:t>,C,D,E,F)</a:t>
            </a:r>
            <a:endParaRPr/>
          </a:p>
          <a:p>
            <a:pPr>
              <a:lnSpc>
                <a:spcPct val="100000"/>
              </a:lnSpc>
            </a:pPr>
            <a:r>
              <a:rPr lang="en-US" sz="2400" strike="noStrike">
                <a:solidFill>
                  <a:srgbClr val="ffffff"/>
                </a:solidFill>
                <a:latin typeface="Times New Roman"/>
              </a:rPr>
              <a:t>             </a:t>
            </a:r>
            <a:r>
              <a:rPr lang="en-US" sz="2400" strike="noStrike">
                <a:solidFill>
                  <a:srgbClr val="ffffff"/>
                </a:solidFill>
                <a:latin typeface="Times New Roman"/>
              </a:rPr>
              <a:t>với </a:t>
            </a:r>
            <a:r>
              <a:rPr b="1" lang="en-US" sz="3200" strike="noStrike">
                <a:solidFill>
                  <a:srgbClr val="ffffff"/>
                </a:solidFill>
                <a:latin typeface="Colonna MT"/>
              </a:rPr>
              <a:t>F1</a:t>
            </a:r>
            <a:r>
              <a:rPr b="1" lang="en-US" sz="2400" strike="noStrike">
                <a:solidFill>
                  <a:srgbClr val="ffffff"/>
                </a:solidFill>
                <a:latin typeface="Times New Roman"/>
              </a:rPr>
              <a:t> = {AB </a:t>
            </a:r>
            <a:r>
              <a:rPr lang="en-US" sz="2400" strike="noStrike">
                <a:solidFill>
                  <a:srgbClr val="ffffff"/>
                </a:solidFill>
                <a:latin typeface="Symbol"/>
              </a:rPr>
              <a:t></a:t>
            </a:r>
            <a:r>
              <a:rPr b="1" lang="en-US" sz="2400" strike="noStrike">
                <a:solidFill>
                  <a:srgbClr val="ffffff"/>
                </a:solidFill>
                <a:latin typeface="Times New Roman"/>
              </a:rPr>
              <a:t> C, AB </a:t>
            </a:r>
            <a:r>
              <a:rPr lang="en-US" sz="2400" strike="noStrike">
                <a:solidFill>
                  <a:srgbClr val="ffffff"/>
                </a:solidFill>
                <a:latin typeface="Symbol"/>
              </a:rPr>
              <a:t></a:t>
            </a:r>
            <a:r>
              <a:rPr b="1" lang="en-US" sz="2400" strike="noStrike">
                <a:solidFill>
                  <a:srgbClr val="ffffff"/>
                </a:solidFill>
                <a:latin typeface="Times New Roman"/>
              </a:rPr>
              <a:t> D, AB </a:t>
            </a:r>
            <a:r>
              <a:rPr lang="en-US" sz="2400" strike="noStrike">
                <a:solidFill>
                  <a:srgbClr val="ffffff"/>
                </a:solidFill>
                <a:latin typeface="Symbol"/>
              </a:rPr>
              <a:t></a:t>
            </a:r>
            <a:r>
              <a:rPr b="1" lang="en-US" sz="2400" strike="noStrike">
                <a:solidFill>
                  <a:srgbClr val="ffffff"/>
                </a:solidFill>
                <a:latin typeface="Times New Roman"/>
              </a:rPr>
              <a:t> E, AB </a:t>
            </a:r>
            <a:r>
              <a:rPr lang="en-US" sz="2400" strike="noStrike">
                <a:solidFill>
                  <a:srgbClr val="ffffff"/>
                </a:solidFill>
                <a:latin typeface="Symbol"/>
              </a:rPr>
              <a:t></a:t>
            </a:r>
            <a:r>
              <a:rPr b="1" lang="en-US" sz="2400" strike="noStrike">
                <a:solidFill>
                  <a:srgbClr val="ffffff"/>
                </a:solidFill>
                <a:latin typeface="Times New Roman"/>
              </a:rPr>
              <a:t> F, E </a:t>
            </a:r>
            <a:r>
              <a:rPr lang="en-US" sz="2400" strike="noStrike">
                <a:solidFill>
                  <a:srgbClr val="ffffff"/>
                </a:solidFill>
                <a:latin typeface="Symbol"/>
              </a:rPr>
              <a:t></a:t>
            </a:r>
            <a:r>
              <a:rPr b="1" lang="en-US" sz="2400" strike="noStrike">
                <a:solidFill>
                  <a:srgbClr val="ffffff"/>
                </a:solidFill>
                <a:latin typeface="Times New Roman"/>
              </a:rPr>
              <a:t> B}</a:t>
            </a:r>
            <a:endParaRPr/>
          </a:p>
          <a:p>
            <a:pPr>
              <a:lnSpc>
                <a:spcPct val="100000"/>
              </a:lnSpc>
            </a:pPr>
            <a:r>
              <a:rPr b="1" lang="en-US" sz="2400" strike="noStrike">
                <a:solidFill>
                  <a:srgbClr val="ffffff"/>
                </a:solidFill>
                <a:latin typeface="Times New Roman"/>
              </a:rPr>
              <a:t>  </a:t>
            </a:r>
            <a:endParaRPr/>
          </a:p>
          <a:p>
            <a:pPr>
              <a:lnSpc>
                <a:spcPct val="100000"/>
              </a:lnSpc>
            </a:pPr>
            <a:r>
              <a:rPr lang="en-US" sz="2600" strike="noStrike">
                <a:solidFill>
                  <a:srgbClr val="ffffff"/>
                </a:solidFill>
                <a:latin typeface="Constantia"/>
              </a:rPr>
              <a:t> </a:t>
            </a:r>
            <a:endParaRPr/>
          </a:p>
        </p:txBody>
      </p:sp>
      <p:sp>
        <p:nvSpPr>
          <p:cNvPr id="503" name="CustomShape 12"/>
          <p:cNvSpPr/>
          <p:nvPr/>
        </p:nvSpPr>
        <p:spPr>
          <a:xfrm>
            <a:off x="228600" y="5638680"/>
            <a:ext cx="8534160" cy="914040"/>
          </a:xfrm>
          <a:prstGeom prst="rect">
            <a:avLst/>
          </a:prstGeom>
          <a:noFill/>
          <a:ln w="9360">
            <a:noFill/>
          </a:ln>
        </p:spPr>
        <p:style>
          <a:lnRef idx="0"/>
          <a:fillRef idx="0"/>
          <a:effectRef idx="0"/>
          <a:fontRef idx="minor"/>
        </p:style>
        <p:txBody>
          <a:bodyPr lIns="0" rIns="18360"/>
          <a:p>
            <a:pPr>
              <a:lnSpc>
                <a:spcPct val="100000"/>
              </a:lnSpc>
            </a:pPr>
            <a:r>
              <a:rPr b="1" i="1" lang="en-US" sz="2400" strike="noStrike">
                <a:solidFill>
                  <a:srgbClr val="ffffff"/>
                </a:solidFill>
                <a:latin typeface="Times New Roman"/>
              </a:rPr>
              <a:t>          </a:t>
            </a:r>
            <a:r>
              <a:rPr b="1" i="1" lang="en-US" sz="2400" strike="noStrike">
                <a:solidFill>
                  <a:srgbClr val="002060"/>
                </a:solidFill>
                <a:latin typeface="Times New Roman"/>
              </a:rPr>
              <a:t>S</a:t>
            </a:r>
            <a:r>
              <a:rPr b="1" lang="en-US" sz="2400" strike="noStrike">
                <a:solidFill>
                  <a:srgbClr val="002060"/>
                </a:solidFill>
                <a:latin typeface="Times New Roman"/>
              </a:rPr>
              <a:t>(</a:t>
            </a:r>
            <a:r>
              <a:rPr b="1" lang="en-US" sz="2400" strike="noStrike" u="sng">
                <a:solidFill>
                  <a:srgbClr val="002060"/>
                </a:solidFill>
                <a:latin typeface="Times New Roman"/>
              </a:rPr>
              <a:t>A,B</a:t>
            </a:r>
            <a:r>
              <a:rPr b="1" lang="en-US" sz="2400" strike="noStrike">
                <a:solidFill>
                  <a:srgbClr val="002060"/>
                </a:solidFill>
                <a:latin typeface="Times New Roman"/>
              </a:rPr>
              <a:t>,C,D,E,F)</a:t>
            </a:r>
            <a:endParaRPr/>
          </a:p>
          <a:p>
            <a:pPr>
              <a:lnSpc>
                <a:spcPct val="100000"/>
              </a:lnSpc>
            </a:pPr>
            <a:r>
              <a:rPr lang="en-US" sz="2400" strike="noStrike">
                <a:solidFill>
                  <a:srgbClr val="002060"/>
                </a:solidFill>
                <a:latin typeface="Times New Roman"/>
              </a:rPr>
              <a:t>            </a:t>
            </a:r>
            <a:r>
              <a:rPr lang="en-US" sz="2400" strike="noStrike">
                <a:solidFill>
                  <a:srgbClr val="002060"/>
                </a:solidFill>
                <a:latin typeface="Times New Roman"/>
              </a:rPr>
              <a:t>với </a:t>
            </a:r>
            <a:r>
              <a:rPr b="1" lang="en-US" sz="3200" strike="noStrike">
                <a:solidFill>
                  <a:srgbClr val="002060"/>
                </a:solidFill>
                <a:latin typeface="Colonna MT"/>
              </a:rPr>
              <a:t>F2</a:t>
            </a:r>
            <a:r>
              <a:rPr b="1" lang="en-US" sz="2400" strike="noStrike">
                <a:solidFill>
                  <a:srgbClr val="002060"/>
                </a:solidFill>
                <a:latin typeface="Times New Roman"/>
              </a:rPr>
              <a:t> = {</a:t>
            </a:r>
            <a:r>
              <a:rPr b="1" lang="en-US" sz="2400" strike="noStrike">
                <a:solidFill>
                  <a:srgbClr val="000000"/>
                </a:solidFill>
                <a:latin typeface="Times New Roman"/>
              </a:rPr>
              <a:t>AB </a:t>
            </a:r>
            <a:r>
              <a:rPr lang="en-US" sz="2400" strike="noStrike">
                <a:solidFill>
                  <a:srgbClr val="000000"/>
                </a:solidFill>
                <a:latin typeface="Symbol"/>
              </a:rPr>
              <a:t></a:t>
            </a:r>
            <a:r>
              <a:rPr b="1" lang="en-US" sz="2400" strike="noStrike">
                <a:solidFill>
                  <a:srgbClr val="000000"/>
                </a:solidFill>
                <a:latin typeface="Times New Roman"/>
              </a:rPr>
              <a:t> C, </a:t>
            </a:r>
            <a:r>
              <a:rPr lang="en-US" sz="2400" strike="noStrike">
                <a:solidFill>
                  <a:srgbClr val="000000"/>
                </a:solidFill>
                <a:latin typeface="Times New Roman"/>
              </a:rPr>
              <a:t>AB </a:t>
            </a:r>
            <a:r>
              <a:rPr lang="en-US" sz="2400" strike="noStrike">
                <a:solidFill>
                  <a:srgbClr val="000000"/>
                </a:solidFill>
                <a:latin typeface="Symbol"/>
              </a:rPr>
              <a:t></a:t>
            </a:r>
            <a:r>
              <a:rPr lang="en-US" sz="2400" strike="noStrike">
                <a:solidFill>
                  <a:srgbClr val="000000"/>
                </a:solidFill>
                <a:latin typeface="Times New Roman"/>
              </a:rPr>
              <a:t> D</a:t>
            </a:r>
            <a:r>
              <a:rPr b="1" lang="en-US" sz="2400" strike="noStrike">
                <a:solidFill>
                  <a:srgbClr val="000000"/>
                </a:solidFill>
                <a:latin typeface="Times New Roman"/>
              </a:rPr>
              <a:t>, AB</a:t>
            </a:r>
            <a:r>
              <a:rPr lang="en-US" sz="2400" strike="noStrike">
                <a:solidFill>
                  <a:srgbClr val="000000"/>
                </a:solidFill>
                <a:latin typeface="Tahoma"/>
              </a:rPr>
              <a:t> </a:t>
            </a:r>
            <a:r>
              <a:rPr lang="en-US" sz="2400" strike="noStrike">
                <a:solidFill>
                  <a:srgbClr val="000000"/>
                </a:solidFill>
                <a:latin typeface="Symbol"/>
              </a:rPr>
              <a:t></a:t>
            </a:r>
            <a:r>
              <a:rPr b="1" lang="en-US" sz="2400" strike="noStrike">
                <a:solidFill>
                  <a:srgbClr val="000000"/>
                </a:solidFill>
                <a:latin typeface="Times New Roman"/>
              </a:rPr>
              <a:t> E, AB</a:t>
            </a:r>
            <a:r>
              <a:rPr lang="en-US" sz="2400" strike="noStrike">
                <a:solidFill>
                  <a:srgbClr val="000000"/>
                </a:solidFill>
                <a:latin typeface="Tahoma"/>
              </a:rPr>
              <a:t> </a:t>
            </a:r>
            <a:r>
              <a:rPr lang="en-US" sz="2400" strike="noStrike">
                <a:solidFill>
                  <a:srgbClr val="000000"/>
                </a:solidFill>
                <a:latin typeface="Symbol"/>
              </a:rPr>
              <a:t></a:t>
            </a:r>
            <a:r>
              <a:rPr b="1" lang="en-US" sz="2400" strike="noStrike">
                <a:solidFill>
                  <a:srgbClr val="000000"/>
                </a:solidFill>
                <a:latin typeface="Times New Roman"/>
              </a:rPr>
              <a:t> F, E </a:t>
            </a:r>
            <a:r>
              <a:rPr lang="en-US" sz="2400" strike="noStrike">
                <a:solidFill>
                  <a:srgbClr val="000000"/>
                </a:solidFill>
                <a:latin typeface="Symbol"/>
              </a:rPr>
              <a:t></a:t>
            </a:r>
            <a:r>
              <a:rPr b="1" lang="en-US" sz="2400" strike="noStrike">
                <a:solidFill>
                  <a:srgbClr val="000000"/>
                </a:solidFill>
                <a:latin typeface="Times New Roman"/>
              </a:rPr>
              <a:t> D</a:t>
            </a:r>
            <a:r>
              <a:rPr b="1" lang="en-US" sz="2400" strike="noStrike">
                <a:solidFill>
                  <a:srgbClr val="002060"/>
                </a:solidFill>
                <a:latin typeface="Times New Roman"/>
              </a:rPr>
              <a:t>}</a:t>
            </a:r>
            <a:endParaRPr/>
          </a:p>
          <a:p>
            <a:pPr>
              <a:lnSpc>
                <a:spcPct val="100000"/>
              </a:lnSpc>
            </a:pPr>
            <a:r>
              <a:rPr b="1" lang="en-US" sz="2400" strike="noStrike">
                <a:solidFill>
                  <a:srgbClr val="ffffff"/>
                </a:solidFill>
                <a:latin typeface="Times New Roman"/>
              </a:rPr>
              <a:t>  </a:t>
            </a:r>
            <a:endParaRPr/>
          </a:p>
          <a:p>
            <a:pPr>
              <a:lnSpc>
                <a:spcPct val="100000"/>
              </a:lnSpc>
            </a:pPr>
            <a:r>
              <a:rPr lang="en-US" sz="2600" strike="noStrike">
                <a:solidFill>
                  <a:srgbClr val="ffffff"/>
                </a:solidFill>
                <a:latin typeface="Constantia"/>
              </a:rPr>
              <a:t> </a:t>
            </a:r>
            <a:endParaRPr/>
          </a:p>
        </p:txBody>
      </p:sp>
      <p:sp>
        <p:nvSpPr>
          <p:cNvPr id="504" name="CustomShape 13"/>
          <p:cNvSpPr/>
          <p:nvPr/>
        </p:nvSpPr>
        <p:spPr>
          <a:xfrm>
            <a:off x="8309520" y="4343400"/>
            <a:ext cx="57744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3NF</a:t>
            </a:r>
            <a:endParaRPr/>
          </a:p>
        </p:txBody>
      </p:sp>
      <p:sp>
        <p:nvSpPr>
          <p:cNvPr id="505" name="CustomShape 14"/>
          <p:cNvSpPr/>
          <p:nvPr/>
        </p:nvSpPr>
        <p:spPr>
          <a:xfrm flipV="1" rot="10800000">
            <a:off x="7924680" y="4952160"/>
            <a:ext cx="3809520" cy="380520"/>
          </a:xfrm>
          <a:prstGeom prst="straightConnector1">
            <a:avLst/>
          </a:prstGeom>
          <a:noFill/>
          <a:ln>
            <a:solidFill>
              <a:srgbClr val="095294"/>
            </a:solidFill>
            <a:round/>
            <a:tailEnd len="med" type="arrow" w="med"/>
          </a:ln>
        </p:spPr>
        <p:style>
          <a:lnRef idx="1">
            <a:schemeClr val="accent1"/>
          </a:lnRef>
          <a:fillRef idx="0">
            <a:schemeClr val="accent1"/>
          </a:fillRef>
          <a:effectRef idx="0">
            <a:schemeClr val="accent1"/>
          </a:effectRef>
          <a:fontRef idx="minor"/>
        </p:style>
      </p:sp>
      <p:sp>
        <p:nvSpPr>
          <p:cNvPr id="506" name="CustomShape 15"/>
          <p:cNvSpPr/>
          <p:nvPr/>
        </p:nvSpPr>
        <p:spPr>
          <a:xfrm>
            <a:off x="7247520" y="5867280"/>
            <a:ext cx="178884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không thỏa 3NF</a:t>
            </a:r>
            <a:endParaRPr/>
          </a:p>
        </p:txBody>
      </p:sp>
      <p:sp>
        <p:nvSpPr>
          <p:cNvPr id="507" name="CustomShape 16"/>
          <p:cNvSpPr/>
          <p:nvPr/>
        </p:nvSpPr>
        <p:spPr>
          <a:xfrm rot="10800000">
            <a:off x="7238880" y="6051960"/>
            <a:ext cx="3047760" cy="32040"/>
          </a:xfrm>
          <a:prstGeom prst="straightConnector1">
            <a:avLst/>
          </a:prstGeom>
          <a:noFill/>
          <a:ln>
            <a:solidFill>
              <a:srgbClr val="095294"/>
            </a:solidFill>
            <a:round/>
            <a:tailEnd len="med" type="arrow" w="med"/>
          </a:ln>
        </p:spPr>
        <p:style>
          <a:lnRef idx="1">
            <a:schemeClr val="accent1"/>
          </a:lnRef>
          <a:fillRef idx="0">
            <a:schemeClr val="accent1"/>
          </a:fillRef>
          <a:effectRef idx="0">
            <a:schemeClr val="accent1"/>
          </a:effectRef>
          <a:fontRef idx="minor"/>
        </p:style>
      </p:sp>
    </p:spTree>
  </p:cSld>
  <p:timing>
    <p:tnLst>
      <p:par>
        <p:cTn id="795" dur="indefinite" restart="never" nodeType="tmRoot">
          <p:childTnLst>
            <p:seq>
              <p:cTn id="796" dur="indefinite" nodeType="mainSeq">
                <p:childTnLst>
                  <p:par>
                    <p:cTn id="797" fill="hold">
                      <p:stCondLst>
                        <p:cond delay="indefinite"/>
                      </p:stCondLst>
                      <p:childTnLst>
                        <p:par>
                          <p:cTn id="798" fill="hold">
                            <p:stCondLst>
                              <p:cond delay="0"/>
                            </p:stCondLst>
                            <p:childTnLst>
                              <p:par>
                                <p:cTn id="799" nodeType="clickEffect" fill="hold" presetClass="entr" presetID="4" presetSubtype="16">
                                  <p:stCondLst>
                                    <p:cond delay="0"/>
                                  </p:stCondLst>
                                  <p:childTnLst>
                                    <p:set>
                                      <p:cBhvr>
                                        <p:cTn id="800" dur="1" fill="hold">
                                          <p:stCondLst>
                                            <p:cond delay="0"/>
                                          </p:stCondLst>
                                        </p:cTn>
                                        <p:tgtEl>
                                          <p:spTgt spid="500"/>
                                        </p:tgtEl>
                                        <p:attrNameLst>
                                          <p:attrName>style.visibility</p:attrName>
                                        </p:attrNameLst>
                                      </p:cBhvr>
                                      <p:to>
                                        <p:strVal val="visible"/>
                                      </p:to>
                                    </p:set>
                                    <p:animEffect filter="box(in)" transition="out">
                                      <p:cBhvr additive="repl">
                                        <p:cTn id="801" dur="500"/>
                                        <p:tgtEl>
                                          <p:spTgt spid="500"/>
                                        </p:tgtEl>
                                      </p:cBhvr>
                                    </p:animEffect>
                                  </p:childTnLst>
                                </p:cTn>
                              </p:par>
                            </p:childTnLst>
                          </p:cTn>
                        </p:par>
                      </p:childTnLst>
                    </p:cTn>
                  </p:par>
                  <p:par>
                    <p:cTn id="802" fill="hold">
                      <p:stCondLst>
                        <p:cond delay="indefinite"/>
                      </p:stCondLst>
                      <p:childTnLst>
                        <p:par>
                          <p:cTn id="803" fill="hold">
                            <p:stCondLst>
                              <p:cond delay="0"/>
                            </p:stCondLst>
                            <p:childTnLst>
                              <p:par>
                                <p:cTn id="804" nodeType="clickEffect" fill="hold" presetClass="entr" presetID="4" presetSubtype="16">
                                  <p:stCondLst>
                                    <p:cond delay="0"/>
                                  </p:stCondLst>
                                  <p:childTnLst>
                                    <p:set>
                                      <p:cBhvr>
                                        <p:cTn id="805" dur="1" fill="hold">
                                          <p:stCondLst>
                                            <p:cond delay="0"/>
                                          </p:stCondLst>
                                        </p:cTn>
                                        <p:tgtEl>
                                          <p:spTgt spid="501"/>
                                        </p:tgtEl>
                                        <p:attrNameLst>
                                          <p:attrName>style.visibility</p:attrName>
                                        </p:attrNameLst>
                                      </p:cBhvr>
                                      <p:to>
                                        <p:strVal val="visible"/>
                                      </p:to>
                                    </p:set>
                                    <p:animEffect filter="box(in)" transition="out">
                                      <p:cBhvr additive="repl">
                                        <p:cTn id="806" dur="500"/>
                                        <p:tgtEl>
                                          <p:spTgt spid="501"/>
                                        </p:tgtEl>
                                      </p:cBhvr>
                                    </p:animEffect>
                                  </p:childTnLst>
                                </p:cTn>
                              </p:par>
                            </p:childTnLst>
                          </p:cTn>
                        </p:par>
                      </p:childTnLst>
                    </p:cTn>
                  </p:par>
                  <p:par>
                    <p:cTn id="807" fill="hold">
                      <p:stCondLst>
                        <p:cond delay="indefinite"/>
                      </p:stCondLst>
                      <p:childTnLst>
                        <p:par>
                          <p:cTn id="808" fill="hold">
                            <p:stCondLst>
                              <p:cond delay="0"/>
                            </p:stCondLst>
                            <p:childTnLst>
                              <p:par>
                                <p:cTn id="809" nodeType="clickEffect" fill="hold" presetClass="entr" presetID="4" presetSubtype="16">
                                  <p:stCondLst>
                                    <p:cond delay="0"/>
                                  </p:stCondLst>
                                  <p:childTnLst>
                                    <p:set>
                                      <p:cBhvr>
                                        <p:cTn id="810" dur="1" fill="hold">
                                          <p:stCondLst>
                                            <p:cond delay="0"/>
                                          </p:stCondLst>
                                        </p:cTn>
                                        <p:tgtEl>
                                          <p:spTgt spid="502"/>
                                        </p:tgtEl>
                                        <p:attrNameLst>
                                          <p:attrName>style.visibility</p:attrName>
                                        </p:attrNameLst>
                                      </p:cBhvr>
                                      <p:to>
                                        <p:strVal val="visible"/>
                                      </p:to>
                                    </p:set>
                                    <p:animEffect filter="box(in)" transition="out">
                                      <p:cBhvr additive="repl">
                                        <p:cTn id="811" dur="500"/>
                                        <p:tgtEl>
                                          <p:spTgt spid="502"/>
                                        </p:tgtEl>
                                      </p:cBhvr>
                                    </p:animEffect>
                                  </p:childTnLst>
                                </p:cTn>
                              </p:par>
                            </p:childTnLst>
                          </p:cTn>
                        </p:par>
                        <p:par>
                          <p:cTn id="812" fill="hold">
                            <p:stCondLst>
                              <p:cond delay="500"/>
                            </p:stCondLst>
                            <p:childTnLst>
                              <p:par>
                                <p:cTn id="813" nodeType="afterEffect" fill="hold" presetClass="entr" presetID="4" presetSubtype="16">
                                  <p:stCondLst>
                                    <p:cond delay="0"/>
                                  </p:stCondLst>
                                  <p:childTnLst>
                                    <p:set>
                                      <p:cBhvr>
                                        <p:cTn id="814" dur="1" fill="hold">
                                          <p:stCondLst>
                                            <p:cond delay="0"/>
                                          </p:stCondLst>
                                        </p:cTn>
                                        <p:tgtEl>
                                          <p:spTgt spid="503"/>
                                        </p:tgtEl>
                                        <p:attrNameLst>
                                          <p:attrName>style.visibility</p:attrName>
                                        </p:attrNameLst>
                                      </p:cBhvr>
                                      <p:to>
                                        <p:strVal val="visible"/>
                                      </p:to>
                                    </p:set>
                                    <p:animEffect filter="box(in)" transition="out">
                                      <p:cBhvr additive="repl">
                                        <p:cTn id="815" dur="500"/>
                                        <p:tgtEl>
                                          <p:spTgt spid="503"/>
                                        </p:tgtEl>
                                      </p:cBhvr>
                                    </p:animEffect>
                                  </p:childTnLst>
                                </p:cTn>
                              </p:par>
                            </p:childTnLst>
                          </p:cTn>
                        </p:par>
                      </p:childTnLst>
                    </p:cTn>
                  </p:par>
                  <p:par>
                    <p:cTn id="816" fill="hold">
                      <p:stCondLst>
                        <p:cond delay="indefinite"/>
                      </p:stCondLst>
                      <p:childTnLst>
                        <p:par>
                          <p:cTn id="817" fill="hold">
                            <p:stCondLst>
                              <p:cond delay="0"/>
                            </p:stCondLst>
                            <p:childTnLst>
                              <p:par>
                                <p:cTn id="818" nodeType="clickEffect" fill="hold" presetClass="entr" presetID="4" presetSubtype="16">
                                  <p:stCondLst>
                                    <p:cond delay="0"/>
                                  </p:stCondLst>
                                  <p:childTnLst>
                                    <p:set>
                                      <p:cBhvr>
                                        <p:cTn id="819" dur="1" fill="hold">
                                          <p:stCondLst>
                                            <p:cond delay="0"/>
                                          </p:stCondLst>
                                        </p:cTn>
                                        <p:tgtEl>
                                          <p:spTgt spid="504"/>
                                        </p:tgtEl>
                                        <p:attrNameLst>
                                          <p:attrName>style.visibility</p:attrName>
                                        </p:attrNameLst>
                                      </p:cBhvr>
                                      <p:to>
                                        <p:strVal val="visible"/>
                                      </p:to>
                                    </p:set>
                                    <p:animEffect filter="box(in)" transition="out">
                                      <p:cBhvr additive="repl">
                                        <p:cTn id="820" dur="500"/>
                                        <p:tgtEl>
                                          <p:spTgt spid="504"/>
                                        </p:tgtEl>
                                      </p:cBhvr>
                                    </p:animEffect>
                                  </p:childTnLst>
                                </p:cTn>
                              </p:par>
                            </p:childTnLst>
                          </p:cTn>
                        </p:par>
                      </p:childTnLst>
                    </p:cTn>
                  </p:par>
                  <p:par>
                    <p:cTn id="821" fill="hold">
                      <p:stCondLst>
                        <p:cond delay="indefinite"/>
                      </p:stCondLst>
                      <p:childTnLst>
                        <p:par>
                          <p:cTn id="822" fill="hold">
                            <p:stCondLst>
                              <p:cond delay="0"/>
                            </p:stCondLst>
                            <p:childTnLst>
                              <p:par>
                                <p:cTn id="823" nodeType="clickEffect" fill="hold" presetClass="entr" presetID="4" presetSubtype="16">
                                  <p:stCondLst>
                                    <p:cond delay="0"/>
                                  </p:stCondLst>
                                  <p:childTnLst>
                                    <p:set>
                                      <p:cBhvr>
                                        <p:cTn id="824" dur="1" fill="hold">
                                          <p:stCondLst>
                                            <p:cond delay="0"/>
                                          </p:stCondLst>
                                        </p:cTn>
                                        <p:tgtEl>
                                          <p:spTgt spid="505"/>
                                        </p:tgtEl>
                                        <p:attrNameLst>
                                          <p:attrName>style.visibility</p:attrName>
                                        </p:attrNameLst>
                                      </p:cBhvr>
                                      <p:to>
                                        <p:strVal val="visible"/>
                                      </p:to>
                                    </p:set>
                                    <p:animEffect filter="box(in)" transition="out">
                                      <p:cBhvr additive="repl">
                                        <p:cTn id="825" dur="500"/>
                                        <p:tgtEl>
                                          <p:spTgt spid="505"/>
                                        </p:tgtEl>
                                      </p:cBhvr>
                                    </p:animEffect>
                                  </p:childTnLst>
                                </p:cTn>
                              </p:par>
                            </p:childTnLst>
                          </p:cTn>
                        </p:par>
                      </p:childTnLst>
                    </p:cTn>
                  </p:par>
                  <p:par>
                    <p:cTn id="826" fill="hold">
                      <p:stCondLst>
                        <p:cond delay="indefinite"/>
                      </p:stCondLst>
                      <p:childTnLst>
                        <p:par>
                          <p:cTn id="827" fill="hold">
                            <p:stCondLst>
                              <p:cond delay="0"/>
                            </p:stCondLst>
                            <p:childTnLst>
                              <p:par>
                                <p:cTn id="828" nodeType="clickEffect" fill="hold" presetClass="entr" presetID="4" presetSubtype="16">
                                  <p:stCondLst>
                                    <p:cond delay="0"/>
                                  </p:stCondLst>
                                  <p:childTnLst>
                                    <p:set>
                                      <p:cBhvr>
                                        <p:cTn id="829" dur="1" fill="hold">
                                          <p:stCondLst>
                                            <p:cond delay="0"/>
                                          </p:stCondLst>
                                        </p:cTn>
                                        <p:tgtEl>
                                          <p:spTgt spid="506"/>
                                        </p:tgtEl>
                                        <p:attrNameLst>
                                          <p:attrName>style.visibility</p:attrName>
                                        </p:attrNameLst>
                                      </p:cBhvr>
                                      <p:to>
                                        <p:strVal val="visible"/>
                                      </p:to>
                                    </p:set>
                                    <p:animEffect filter="box(in)" transition="out">
                                      <p:cBhvr additive="repl">
                                        <p:cTn id="830" dur="500"/>
                                        <p:tgtEl>
                                          <p:spTgt spid="506"/>
                                        </p:tgtEl>
                                      </p:cBhvr>
                                    </p:animEffect>
                                  </p:childTnLst>
                                </p:cTn>
                              </p:par>
                            </p:childTnLst>
                          </p:cTn>
                        </p:par>
                      </p:childTnLst>
                    </p:cTn>
                  </p:par>
                  <p:par>
                    <p:cTn id="831" fill="hold">
                      <p:stCondLst>
                        <p:cond delay="indefinite"/>
                      </p:stCondLst>
                      <p:childTnLst>
                        <p:par>
                          <p:cTn id="832" fill="hold">
                            <p:stCondLst>
                              <p:cond delay="0"/>
                            </p:stCondLst>
                            <p:childTnLst>
                              <p:par>
                                <p:cTn id="833" nodeType="clickEffect" fill="hold" presetClass="entr" presetID="4" presetSubtype="16">
                                  <p:stCondLst>
                                    <p:cond delay="0"/>
                                  </p:stCondLst>
                                  <p:childTnLst>
                                    <p:set>
                                      <p:cBhvr>
                                        <p:cTn id="834" dur="1" fill="hold">
                                          <p:stCondLst>
                                            <p:cond delay="0"/>
                                          </p:stCondLst>
                                        </p:cTn>
                                        <p:tgtEl>
                                          <p:spTgt spid="507"/>
                                        </p:tgtEl>
                                        <p:attrNameLst>
                                          <p:attrName>style.visibility</p:attrName>
                                        </p:attrNameLst>
                                      </p:cBhvr>
                                      <p:to>
                                        <p:strVal val="visible"/>
                                      </p:to>
                                    </p:set>
                                    <p:animEffect filter="box(in)" transition="out">
                                      <p:cBhvr additive="repl">
                                        <p:cTn id="835" dur="500"/>
                                        <p:tgtEl>
                                          <p:spTgt spid="50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508" name="Picture 3" descr=""/>
          <p:cNvPicPr/>
          <p:nvPr/>
        </p:nvPicPr>
        <p:blipFill>
          <a:blip r:embed="rId1"/>
          <a:stretch/>
        </p:blipFill>
        <p:spPr>
          <a:xfrm>
            <a:off x="0" y="628560"/>
            <a:ext cx="9107640" cy="56880"/>
          </a:xfrm>
          <a:prstGeom prst="rect">
            <a:avLst/>
          </a:prstGeom>
          <a:ln>
            <a:noFill/>
          </a:ln>
        </p:spPr>
      </p:pic>
      <p:sp>
        <p:nvSpPr>
          <p:cNvPr id="509"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510"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511"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12:11:22 AM</a:t>
            </a:r>
            <a:endParaRPr/>
          </a:p>
        </p:txBody>
      </p:sp>
      <p:sp>
        <p:nvSpPr>
          <p:cNvPr id="512"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513"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147453EE-6EEE-4E85-9382-E6DE0EC115D1}" type="slidenum">
              <a:rPr lang="en-US" sz="1200" strike="noStrike">
                <a:solidFill>
                  <a:srgbClr val="d1eaed"/>
                </a:solidFill>
                <a:latin typeface="Tahoma"/>
              </a:rPr>
              <a:t>&lt;number&gt;</a:t>
            </a:fld>
            <a:endParaRPr/>
          </a:p>
        </p:txBody>
      </p:sp>
      <p:sp>
        <p:nvSpPr>
          <p:cNvPr id="514" name="CustomShape 6"/>
          <p:cNvSpPr/>
          <p:nvPr/>
        </p:nvSpPr>
        <p:spPr>
          <a:xfrm>
            <a:off x="228600" y="762120"/>
            <a:ext cx="8381520" cy="461160"/>
          </a:xfrm>
          <a:prstGeom prst="rect">
            <a:avLst/>
          </a:prstGeom>
          <a:noFill/>
          <a:ln>
            <a:noFill/>
          </a:ln>
        </p:spPr>
        <p:style>
          <a:lnRef idx="0"/>
          <a:fillRef idx="0"/>
          <a:effectRef idx="0"/>
          <a:fontRef idx="minor"/>
        </p:style>
      </p:sp>
      <p:sp>
        <p:nvSpPr>
          <p:cNvPr id="515" name="CustomShape 7"/>
          <p:cNvSpPr/>
          <p:nvPr/>
        </p:nvSpPr>
        <p:spPr>
          <a:xfrm>
            <a:off x="304920" y="2819520"/>
            <a:ext cx="8229240" cy="1447560"/>
          </a:xfrm>
          <a:prstGeom prst="rect">
            <a:avLst/>
          </a:prstGeom>
          <a:noFill/>
          <a:ln w="9360">
            <a:noFill/>
          </a:ln>
        </p:spPr>
        <p:style>
          <a:lnRef idx="0"/>
          <a:fillRef idx="0"/>
          <a:effectRef idx="0"/>
          <a:fontRef idx="minor"/>
        </p:style>
        <p:txBody>
          <a:bodyPr lIns="0" rIns="18360"/>
          <a:p>
            <a:pPr>
              <a:lnSpc>
                <a:spcPct val="100000"/>
              </a:lnSpc>
            </a:pPr>
            <a:r>
              <a:rPr lang="en-US" strike="noStrike">
                <a:solidFill>
                  <a:srgbClr val="ffffff"/>
                </a:solidFill>
                <a:latin typeface="Tahoma"/>
                <a:ea typeface="Tahoma"/>
              </a:rPr>
              <a:t>           </a:t>
            </a:r>
            <a:endParaRPr/>
          </a:p>
          <a:p>
            <a:pPr>
              <a:lnSpc>
                <a:spcPct val="100000"/>
              </a:lnSpc>
            </a:pPr>
            <a:endParaRPr/>
          </a:p>
        </p:txBody>
      </p:sp>
      <p:sp>
        <p:nvSpPr>
          <p:cNvPr id="516" name="CustomShape 8"/>
          <p:cNvSpPr/>
          <p:nvPr/>
        </p:nvSpPr>
        <p:spPr>
          <a:xfrm>
            <a:off x="380880" y="685800"/>
            <a:ext cx="838152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trike="noStrike">
                <a:solidFill>
                  <a:srgbClr val="ffffff"/>
                </a:solidFill>
                <a:latin typeface="Tahoma"/>
              </a:rPr>
              <a:t>c.</a:t>
            </a:r>
            <a:r>
              <a:rPr lang="en-US" sz="2400" strike="noStrike">
                <a:solidFill>
                  <a:srgbClr val="ffffff"/>
                </a:solidFill>
                <a:latin typeface="Tahoma"/>
              </a:rPr>
              <a:t> </a:t>
            </a:r>
            <a:r>
              <a:rPr b="1" lang="en-US" sz="2400" strike="noStrike">
                <a:solidFill>
                  <a:srgbClr val="ffff00"/>
                </a:solidFill>
                <a:latin typeface="Tahoma"/>
              </a:rPr>
              <a:t>Dạng chuẩn 3 </a:t>
            </a:r>
            <a:endParaRPr/>
          </a:p>
        </p:txBody>
      </p:sp>
      <p:sp>
        <p:nvSpPr>
          <p:cNvPr id="517" name="CustomShape 9"/>
          <p:cNvSpPr/>
          <p:nvPr/>
        </p:nvSpPr>
        <p:spPr>
          <a:xfrm>
            <a:off x="380880" y="1295280"/>
            <a:ext cx="8229240" cy="2152800"/>
          </a:xfrm>
          <a:prstGeom prst="rect">
            <a:avLst/>
          </a:prstGeom>
          <a:noFill/>
          <a:ln w="9360">
            <a:noFill/>
          </a:ln>
        </p:spPr>
        <p:style>
          <a:lnRef idx="0"/>
          <a:fillRef idx="0"/>
          <a:effectRef idx="0"/>
          <a:fontRef idx="minor"/>
        </p:style>
        <p:txBody>
          <a:bodyPr lIns="0" rIns="18360"/>
          <a:p>
            <a:pPr>
              <a:lnSpc>
                <a:spcPct val="100000"/>
              </a:lnSpc>
            </a:pPr>
            <a:r>
              <a:rPr b="1" i="1" lang="en-US" sz="2400" strike="noStrike">
                <a:solidFill>
                  <a:srgbClr val="ffffff"/>
                </a:solidFill>
                <a:latin typeface="Times New Roman"/>
              </a:rPr>
              <a:t> </a:t>
            </a:r>
            <a:r>
              <a:rPr i="1" lang="en-US" sz="2400" strike="noStrike">
                <a:solidFill>
                  <a:srgbClr val="ffffff"/>
                </a:solidFill>
                <a:latin typeface="Times New Roman"/>
              </a:rPr>
              <a:t>Chuẩn hóa lược đồ</a:t>
            </a:r>
            <a:r>
              <a:rPr b="1" i="1" lang="en-US" sz="2400" strike="noStrike">
                <a:solidFill>
                  <a:srgbClr val="ffffff"/>
                </a:solidFill>
                <a:latin typeface="Times New Roman"/>
              </a:rPr>
              <a:t> R </a:t>
            </a:r>
            <a:r>
              <a:rPr i="1" lang="en-US" sz="2400" strike="noStrike">
                <a:solidFill>
                  <a:srgbClr val="ffffff"/>
                </a:solidFill>
                <a:latin typeface="Times New Roman"/>
              </a:rPr>
              <a:t>:</a:t>
            </a:r>
            <a:endParaRPr/>
          </a:p>
          <a:p>
            <a:pPr lvl="1">
              <a:lnSpc>
                <a:spcPct val="100000"/>
              </a:lnSpc>
              <a:buSzPct val="95000"/>
              <a:buFont typeface="Arial"/>
              <a:buChar char="•"/>
            </a:pPr>
            <a:r>
              <a:rPr lang="en-US" sz="2400" strike="noStrike">
                <a:solidFill>
                  <a:srgbClr val="ffffff"/>
                </a:solidFill>
                <a:latin typeface="Times New Roman"/>
              </a:rPr>
              <a:t>Tách quan hệ mới gồm các thuộc tính phụ thuộc  bắc cầu và thuộc tính không khóa mà nó phụ thuộc vào.</a:t>
            </a:r>
            <a:endParaRPr/>
          </a:p>
          <a:p>
            <a:pPr lvl="1">
              <a:lnSpc>
                <a:spcPct val="100000"/>
              </a:lnSpc>
              <a:buSzPct val="95000"/>
              <a:buFont typeface="Arial"/>
              <a:buChar char="•"/>
            </a:pPr>
            <a:r>
              <a:rPr lang="en-US" sz="2400" strike="noStrike">
                <a:solidFill>
                  <a:srgbClr val="ffffff"/>
                </a:solidFill>
                <a:latin typeface="Times New Roman"/>
              </a:rPr>
              <a:t>Loại các thuộc tính phụ thuộc bắc cầu vào thuộc tính khóa trong quan hệ ban đầu;</a:t>
            </a:r>
            <a:endParaRPr/>
          </a:p>
        </p:txBody>
      </p:sp>
      <p:sp>
        <p:nvSpPr>
          <p:cNvPr id="518" name="CustomShape 10"/>
          <p:cNvSpPr/>
          <p:nvPr/>
        </p:nvSpPr>
        <p:spPr>
          <a:xfrm>
            <a:off x="304920" y="3581280"/>
            <a:ext cx="8229240" cy="609120"/>
          </a:xfrm>
          <a:prstGeom prst="rect">
            <a:avLst/>
          </a:prstGeom>
          <a:noFill/>
          <a:ln w="9360">
            <a:noFill/>
          </a:ln>
        </p:spPr>
        <p:style>
          <a:lnRef idx="0"/>
          <a:fillRef idx="0"/>
          <a:effectRef idx="0"/>
          <a:fontRef idx="minor"/>
        </p:style>
        <p:txBody>
          <a:bodyPr lIns="0" rIns="18360"/>
          <a:p>
            <a:pPr>
              <a:lnSpc>
                <a:spcPct val="100000"/>
              </a:lnSpc>
            </a:pPr>
            <a:r>
              <a:rPr b="1" i="1" lang="en-US" sz="2400" strike="noStrike">
                <a:solidFill>
                  <a:srgbClr val="ffffff"/>
                </a:solidFill>
                <a:latin typeface="Times New Roman"/>
              </a:rPr>
              <a:t>          </a:t>
            </a:r>
            <a:r>
              <a:rPr b="1" lang="en-US" sz="2400" strike="noStrike">
                <a:solidFill>
                  <a:srgbClr val="ffffff"/>
                </a:solidFill>
                <a:latin typeface="Times New Roman"/>
              </a:rPr>
              <a:t>R(</a:t>
            </a:r>
            <a:r>
              <a:rPr b="1" lang="en-US" sz="2400" strike="noStrike" u="sng">
                <a:solidFill>
                  <a:srgbClr val="ffffff"/>
                </a:solidFill>
                <a:latin typeface="Times New Roman"/>
              </a:rPr>
              <a:t>A,B</a:t>
            </a:r>
            <a:r>
              <a:rPr b="1" lang="en-US" sz="2400" strike="noStrike">
                <a:solidFill>
                  <a:srgbClr val="ffffff"/>
                </a:solidFill>
                <a:latin typeface="Times New Roman"/>
              </a:rPr>
              <a:t>, C, D, E, F, G)</a:t>
            </a:r>
            <a:endParaRPr/>
          </a:p>
        </p:txBody>
      </p:sp>
      <p:sp>
        <p:nvSpPr>
          <p:cNvPr id="519" name="CustomShape 11"/>
          <p:cNvSpPr/>
          <p:nvPr/>
        </p:nvSpPr>
        <p:spPr>
          <a:xfrm>
            <a:off x="4876920" y="3429000"/>
            <a:ext cx="3200040" cy="639000"/>
          </a:xfrm>
          <a:prstGeom prst="rect">
            <a:avLst/>
          </a:prstGeom>
          <a:noFill/>
          <a:ln>
            <a:noFill/>
          </a:ln>
        </p:spPr>
        <p:style>
          <a:lnRef idx="0"/>
          <a:fillRef idx="0"/>
          <a:effectRef idx="0"/>
          <a:fontRef idx="minor"/>
        </p:style>
        <p:txBody>
          <a:bodyPr lIns="90000" rIns="90000" tIns="45000" bIns="45000"/>
          <a:p>
            <a:pPr algn="ctr">
              <a:lnSpc>
                <a:spcPct val="100000"/>
              </a:lnSpc>
            </a:pPr>
            <a:r>
              <a:rPr lang="en-US" strike="noStrike">
                <a:solidFill>
                  <a:srgbClr val="ffffff"/>
                </a:solidFill>
                <a:latin typeface="Tahoma"/>
              </a:rPr>
              <a:t>AB: Khóa, các thuộc tính phụ thuộc hàm vào AB</a:t>
            </a:r>
            <a:endParaRPr/>
          </a:p>
        </p:txBody>
      </p:sp>
      <p:sp>
        <p:nvSpPr>
          <p:cNvPr id="520" name="CustomShape 12"/>
          <p:cNvSpPr/>
          <p:nvPr/>
        </p:nvSpPr>
        <p:spPr>
          <a:xfrm rot="5400000">
            <a:off x="1295640" y="4190760"/>
            <a:ext cx="990360" cy="685440"/>
          </a:xfrm>
          <a:prstGeom prst="straightConnector1">
            <a:avLst/>
          </a:prstGeom>
          <a:noFill/>
          <a:ln w="44280">
            <a:solidFill>
              <a:srgbClr val="095294"/>
            </a:solidFill>
            <a:round/>
            <a:tailEnd len="med" type="arrow" w="med"/>
          </a:ln>
        </p:spPr>
        <p:style>
          <a:lnRef idx="1">
            <a:schemeClr val="accent1"/>
          </a:lnRef>
          <a:fillRef idx="0">
            <a:schemeClr val="accent1"/>
          </a:fillRef>
          <a:effectRef idx="0">
            <a:schemeClr val="accent1"/>
          </a:effectRef>
          <a:fontRef idx="minor"/>
        </p:style>
      </p:sp>
      <p:sp>
        <p:nvSpPr>
          <p:cNvPr id="521" name="CustomShape 13"/>
          <p:cNvSpPr/>
          <p:nvPr/>
        </p:nvSpPr>
        <p:spPr>
          <a:xfrm>
            <a:off x="768960" y="5105520"/>
            <a:ext cx="1915560" cy="57780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z="3200" strike="noStrike">
                <a:solidFill>
                  <a:srgbClr val="ffffff"/>
                </a:solidFill>
                <a:latin typeface="Tahoma"/>
              </a:rPr>
              <a:t>R1(</a:t>
            </a:r>
            <a:r>
              <a:rPr lang="en-US" sz="3200" strike="noStrike" u="sng">
                <a:solidFill>
                  <a:srgbClr val="ffffff"/>
                </a:solidFill>
                <a:latin typeface="Tahoma"/>
              </a:rPr>
              <a:t>D</a:t>
            </a:r>
            <a:r>
              <a:rPr lang="en-US" sz="3200" strike="noStrike">
                <a:solidFill>
                  <a:srgbClr val="ffffff"/>
                </a:solidFill>
                <a:latin typeface="Tahoma"/>
              </a:rPr>
              <a:t>,F,G)</a:t>
            </a:r>
            <a:endParaRPr/>
          </a:p>
        </p:txBody>
      </p:sp>
      <p:sp>
        <p:nvSpPr>
          <p:cNvPr id="522" name="CustomShape 14"/>
          <p:cNvSpPr/>
          <p:nvPr/>
        </p:nvSpPr>
        <p:spPr>
          <a:xfrm flipH="1" rot="16200000">
            <a:off x="2475720" y="4153320"/>
            <a:ext cx="1066320" cy="837720"/>
          </a:xfrm>
          <a:prstGeom prst="straightConnector1">
            <a:avLst/>
          </a:prstGeom>
          <a:noFill/>
          <a:ln w="44280">
            <a:solidFill>
              <a:srgbClr val="095294"/>
            </a:solidFill>
            <a:round/>
            <a:tailEnd len="med" type="arrow" w="med"/>
          </a:ln>
        </p:spPr>
        <p:style>
          <a:lnRef idx="1">
            <a:schemeClr val="accent1"/>
          </a:lnRef>
          <a:fillRef idx="0">
            <a:schemeClr val="accent1"/>
          </a:fillRef>
          <a:effectRef idx="0">
            <a:schemeClr val="accent1"/>
          </a:effectRef>
          <a:fontRef idx="minor"/>
        </p:style>
      </p:sp>
      <p:sp>
        <p:nvSpPr>
          <p:cNvPr id="523" name="CustomShape 15"/>
          <p:cNvSpPr/>
          <p:nvPr/>
        </p:nvSpPr>
        <p:spPr>
          <a:xfrm>
            <a:off x="3517560" y="5105520"/>
            <a:ext cx="2461320" cy="57780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z="3200" strike="noStrike">
                <a:solidFill>
                  <a:srgbClr val="ffffff"/>
                </a:solidFill>
                <a:latin typeface="Tahoma"/>
              </a:rPr>
              <a:t>R(</a:t>
            </a:r>
            <a:r>
              <a:rPr lang="en-US" sz="3200" strike="noStrike" u="sng">
                <a:solidFill>
                  <a:srgbClr val="ffffff"/>
                </a:solidFill>
                <a:latin typeface="Tahoma"/>
              </a:rPr>
              <a:t>A,B</a:t>
            </a:r>
            <a:r>
              <a:rPr lang="en-US" sz="3200" strike="noStrike">
                <a:solidFill>
                  <a:srgbClr val="ffffff"/>
                </a:solidFill>
                <a:latin typeface="Tahoma"/>
              </a:rPr>
              <a:t>,C,D,E)</a:t>
            </a:r>
            <a:endParaRPr/>
          </a:p>
        </p:txBody>
      </p:sp>
      <p:sp>
        <p:nvSpPr>
          <p:cNvPr id="524" name="CustomShape 16"/>
          <p:cNvSpPr/>
          <p:nvPr/>
        </p:nvSpPr>
        <p:spPr>
          <a:xfrm>
            <a:off x="4871880" y="4114800"/>
            <a:ext cx="167796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trike="noStrike">
                <a:solidFill>
                  <a:srgbClr val="ffffff"/>
                </a:solidFill>
                <a:latin typeface="Times New Roman"/>
              </a:rPr>
              <a:t>D  </a:t>
            </a:r>
            <a:r>
              <a:rPr b="1" lang="en-US" strike="noStrike">
                <a:solidFill>
                  <a:srgbClr val="ffffff"/>
                </a:solidFill>
                <a:latin typeface="Wingdings"/>
              </a:rPr>
              <a:t></a:t>
            </a:r>
            <a:r>
              <a:rPr b="1" lang="en-US" strike="noStrike">
                <a:solidFill>
                  <a:srgbClr val="ffffff"/>
                </a:solidFill>
                <a:latin typeface="Times New Roman"/>
              </a:rPr>
              <a:t> F, D </a:t>
            </a:r>
            <a:r>
              <a:rPr b="1" lang="en-US" strike="noStrike">
                <a:solidFill>
                  <a:srgbClr val="ffffff"/>
                </a:solidFill>
                <a:latin typeface="Wingdings"/>
              </a:rPr>
              <a:t></a:t>
            </a:r>
            <a:r>
              <a:rPr b="1" lang="en-US" strike="noStrike">
                <a:solidFill>
                  <a:srgbClr val="ffffff"/>
                </a:solidFill>
                <a:latin typeface="Times New Roman"/>
              </a:rPr>
              <a:t> G</a:t>
            </a:r>
            <a:endParaRPr/>
          </a:p>
        </p:txBody>
      </p:sp>
    </p:spTree>
  </p:cSld>
  <p:timing>
    <p:tnLst>
      <p:par>
        <p:cTn id="836" dur="indefinite" restart="never" nodeType="tmRoot">
          <p:childTnLst>
            <p:seq>
              <p:cTn id="837" dur="indefinite" nodeType="mainSeq">
                <p:childTnLst>
                  <p:par>
                    <p:cTn id="838" fill="hold">
                      <p:stCondLst>
                        <p:cond delay="indefinite"/>
                      </p:stCondLst>
                      <p:childTnLst>
                        <p:par>
                          <p:cTn id="839" fill="hold">
                            <p:stCondLst>
                              <p:cond delay="0"/>
                            </p:stCondLst>
                            <p:childTnLst>
                              <p:par>
                                <p:cTn id="840" nodeType="clickEffect" fill="hold" presetClass="entr" presetID="4" presetSubtype="16">
                                  <p:stCondLst>
                                    <p:cond delay="0"/>
                                  </p:stCondLst>
                                  <p:childTnLst>
                                    <p:set>
                                      <p:cBhvr>
                                        <p:cTn id="841" dur="1" fill="hold">
                                          <p:stCondLst>
                                            <p:cond delay="0"/>
                                          </p:stCondLst>
                                        </p:cTn>
                                        <p:tgtEl>
                                          <p:spTgt spid="517"/>
                                        </p:tgtEl>
                                        <p:attrNameLst>
                                          <p:attrName>style.visibility</p:attrName>
                                        </p:attrNameLst>
                                      </p:cBhvr>
                                      <p:to>
                                        <p:strVal val="visible"/>
                                      </p:to>
                                    </p:set>
                                    <p:animEffect filter="box(in)" transition="out">
                                      <p:cBhvr additive="repl">
                                        <p:cTn id="842" dur="500"/>
                                        <p:tgtEl>
                                          <p:spTgt spid="517"/>
                                        </p:tgtEl>
                                      </p:cBhvr>
                                    </p:animEffect>
                                  </p:childTnLst>
                                </p:cTn>
                              </p:par>
                            </p:childTnLst>
                          </p:cTn>
                        </p:par>
                      </p:childTnLst>
                    </p:cTn>
                  </p:par>
                  <p:par>
                    <p:cTn id="843" fill="hold">
                      <p:stCondLst>
                        <p:cond delay="indefinite"/>
                      </p:stCondLst>
                      <p:childTnLst>
                        <p:par>
                          <p:cTn id="844" fill="hold">
                            <p:stCondLst>
                              <p:cond delay="0"/>
                            </p:stCondLst>
                            <p:childTnLst>
                              <p:par>
                                <p:cTn id="845" nodeType="clickEffect" fill="hold" presetClass="entr" presetID="4" presetSubtype="16">
                                  <p:stCondLst>
                                    <p:cond delay="0"/>
                                  </p:stCondLst>
                                  <p:childTnLst>
                                    <p:set>
                                      <p:cBhvr>
                                        <p:cTn id="846" dur="1" fill="hold">
                                          <p:stCondLst>
                                            <p:cond delay="0"/>
                                          </p:stCondLst>
                                        </p:cTn>
                                        <p:tgtEl>
                                          <p:spTgt spid="518"/>
                                        </p:tgtEl>
                                        <p:attrNameLst>
                                          <p:attrName>style.visibility</p:attrName>
                                        </p:attrNameLst>
                                      </p:cBhvr>
                                      <p:to>
                                        <p:strVal val="visible"/>
                                      </p:to>
                                    </p:set>
                                    <p:animEffect filter="box(in)" transition="out">
                                      <p:cBhvr additive="repl">
                                        <p:cTn id="847" dur="500"/>
                                        <p:tgtEl>
                                          <p:spTgt spid="518"/>
                                        </p:tgtEl>
                                      </p:cBhvr>
                                    </p:animEffect>
                                  </p:childTnLst>
                                </p:cTn>
                              </p:par>
                            </p:childTnLst>
                          </p:cTn>
                        </p:par>
                        <p:par>
                          <p:cTn id="848" fill="hold">
                            <p:stCondLst>
                              <p:cond delay="500"/>
                            </p:stCondLst>
                            <p:childTnLst>
                              <p:par>
                                <p:cTn id="849" nodeType="afterEffect" fill="hold" presetClass="entr" presetID="4" presetSubtype="16">
                                  <p:stCondLst>
                                    <p:cond delay="0"/>
                                  </p:stCondLst>
                                  <p:childTnLst>
                                    <p:set>
                                      <p:cBhvr>
                                        <p:cTn id="850" dur="1" fill="hold">
                                          <p:stCondLst>
                                            <p:cond delay="0"/>
                                          </p:stCondLst>
                                        </p:cTn>
                                        <p:tgtEl>
                                          <p:spTgt spid="519"/>
                                        </p:tgtEl>
                                        <p:attrNameLst>
                                          <p:attrName>style.visibility</p:attrName>
                                        </p:attrNameLst>
                                      </p:cBhvr>
                                      <p:to>
                                        <p:strVal val="visible"/>
                                      </p:to>
                                    </p:set>
                                    <p:animEffect filter="box(in)" transition="out">
                                      <p:cBhvr additive="repl">
                                        <p:cTn id="851" dur="500"/>
                                        <p:tgtEl>
                                          <p:spTgt spid="519"/>
                                        </p:tgtEl>
                                      </p:cBhvr>
                                    </p:animEffect>
                                  </p:childTnLst>
                                </p:cTn>
                              </p:par>
                            </p:childTnLst>
                          </p:cTn>
                        </p:par>
                        <p:par>
                          <p:cTn id="852" fill="hold">
                            <p:stCondLst>
                              <p:cond delay="1000"/>
                            </p:stCondLst>
                            <p:childTnLst>
                              <p:par>
                                <p:cTn id="853" nodeType="afterEffect" fill="hold" presetClass="entr" presetID="4" presetSubtype="16">
                                  <p:stCondLst>
                                    <p:cond delay="0"/>
                                  </p:stCondLst>
                                  <p:childTnLst>
                                    <p:set>
                                      <p:cBhvr>
                                        <p:cTn id="854" dur="1" fill="hold">
                                          <p:stCondLst>
                                            <p:cond delay="0"/>
                                          </p:stCondLst>
                                        </p:cTn>
                                        <p:tgtEl>
                                          <p:spTgt spid="524"/>
                                        </p:tgtEl>
                                        <p:attrNameLst>
                                          <p:attrName>style.visibility</p:attrName>
                                        </p:attrNameLst>
                                      </p:cBhvr>
                                      <p:to>
                                        <p:strVal val="visible"/>
                                      </p:to>
                                    </p:set>
                                    <p:animEffect filter="box(in)" transition="out">
                                      <p:cBhvr additive="repl">
                                        <p:cTn id="855" dur="500"/>
                                        <p:tgtEl>
                                          <p:spTgt spid="524"/>
                                        </p:tgtEl>
                                      </p:cBhvr>
                                    </p:animEffect>
                                  </p:childTnLst>
                                </p:cTn>
                              </p:par>
                            </p:childTnLst>
                          </p:cTn>
                        </p:par>
                      </p:childTnLst>
                    </p:cTn>
                  </p:par>
                  <p:par>
                    <p:cTn id="856" fill="hold">
                      <p:stCondLst>
                        <p:cond delay="indefinite"/>
                      </p:stCondLst>
                      <p:childTnLst>
                        <p:par>
                          <p:cTn id="857" fill="hold">
                            <p:stCondLst>
                              <p:cond delay="0"/>
                            </p:stCondLst>
                            <p:childTnLst>
                              <p:par>
                                <p:cTn id="858" nodeType="clickEffect" fill="hold" presetClass="entr" presetID="4" presetSubtype="16">
                                  <p:stCondLst>
                                    <p:cond delay="0"/>
                                  </p:stCondLst>
                                  <p:childTnLst>
                                    <p:set>
                                      <p:cBhvr>
                                        <p:cTn id="859" dur="1" fill="hold">
                                          <p:stCondLst>
                                            <p:cond delay="0"/>
                                          </p:stCondLst>
                                        </p:cTn>
                                        <p:tgtEl>
                                          <p:spTgt spid="520"/>
                                        </p:tgtEl>
                                        <p:attrNameLst>
                                          <p:attrName>style.visibility</p:attrName>
                                        </p:attrNameLst>
                                      </p:cBhvr>
                                      <p:to>
                                        <p:strVal val="visible"/>
                                      </p:to>
                                    </p:set>
                                    <p:animEffect filter="box(in)" transition="out">
                                      <p:cBhvr additive="repl">
                                        <p:cTn id="860" dur="500"/>
                                        <p:tgtEl>
                                          <p:spTgt spid="520"/>
                                        </p:tgtEl>
                                      </p:cBhvr>
                                    </p:animEffect>
                                  </p:childTnLst>
                                </p:cTn>
                              </p:par>
                            </p:childTnLst>
                          </p:cTn>
                        </p:par>
                      </p:childTnLst>
                    </p:cTn>
                  </p:par>
                  <p:par>
                    <p:cTn id="861" fill="hold">
                      <p:stCondLst>
                        <p:cond delay="indefinite"/>
                      </p:stCondLst>
                      <p:childTnLst>
                        <p:par>
                          <p:cTn id="862" fill="hold">
                            <p:stCondLst>
                              <p:cond delay="0"/>
                            </p:stCondLst>
                            <p:childTnLst>
                              <p:par>
                                <p:cTn id="863" nodeType="clickEffect" fill="hold" presetClass="entr" presetID="4" presetSubtype="16">
                                  <p:stCondLst>
                                    <p:cond delay="0"/>
                                  </p:stCondLst>
                                  <p:childTnLst>
                                    <p:set>
                                      <p:cBhvr>
                                        <p:cTn id="864" dur="1" fill="hold">
                                          <p:stCondLst>
                                            <p:cond delay="0"/>
                                          </p:stCondLst>
                                        </p:cTn>
                                        <p:tgtEl>
                                          <p:spTgt spid="521"/>
                                        </p:tgtEl>
                                        <p:attrNameLst>
                                          <p:attrName>style.visibility</p:attrName>
                                        </p:attrNameLst>
                                      </p:cBhvr>
                                      <p:to>
                                        <p:strVal val="visible"/>
                                      </p:to>
                                    </p:set>
                                    <p:animEffect filter="box(in)" transition="out">
                                      <p:cBhvr additive="repl">
                                        <p:cTn id="865" dur="500"/>
                                        <p:tgtEl>
                                          <p:spTgt spid="521"/>
                                        </p:tgtEl>
                                      </p:cBhvr>
                                    </p:animEffect>
                                  </p:childTnLst>
                                </p:cTn>
                              </p:par>
                            </p:childTnLst>
                          </p:cTn>
                        </p:par>
                      </p:childTnLst>
                    </p:cTn>
                  </p:par>
                  <p:par>
                    <p:cTn id="866" fill="hold">
                      <p:stCondLst>
                        <p:cond delay="indefinite"/>
                      </p:stCondLst>
                      <p:childTnLst>
                        <p:par>
                          <p:cTn id="867" fill="hold">
                            <p:stCondLst>
                              <p:cond delay="0"/>
                            </p:stCondLst>
                            <p:childTnLst>
                              <p:par>
                                <p:cTn id="868" nodeType="clickEffect" fill="hold" presetClass="entr" presetID="4" presetSubtype="16">
                                  <p:stCondLst>
                                    <p:cond delay="0"/>
                                  </p:stCondLst>
                                  <p:childTnLst>
                                    <p:set>
                                      <p:cBhvr>
                                        <p:cTn id="869" dur="1" fill="hold">
                                          <p:stCondLst>
                                            <p:cond delay="0"/>
                                          </p:stCondLst>
                                        </p:cTn>
                                        <p:tgtEl>
                                          <p:spTgt spid="522"/>
                                        </p:tgtEl>
                                        <p:attrNameLst>
                                          <p:attrName>style.visibility</p:attrName>
                                        </p:attrNameLst>
                                      </p:cBhvr>
                                      <p:to>
                                        <p:strVal val="visible"/>
                                      </p:to>
                                    </p:set>
                                    <p:animEffect filter="box(in)" transition="out">
                                      <p:cBhvr additive="repl">
                                        <p:cTn id="870" dur="500"/>
                                        <p:tgtEl>
                                          <p:spTgt spid="522"/>
                                        </p:tgtEl>
                                      </p:cBhvr>
                                    </p:animEffect>
                                  </p:childTnLst>
                                </p:cTn>
                              </p:par>
                            </p:childTnLst>
                          </p:cTn>
                        </p:par>
                      </p:childTnLst>
                    </p:cTn>
                  </p:par>
                  <p:par>
                    <p:cTn id="871" fill="hold">
                      <p:stCondLst>
                        <p:cond delay="indefinite"/>
                      </p:stCondLst>
                      <p:childTnLst>
                        <p:par>
                          <p:cTn id="872" fill="hold">
                            <p:stCondLst>
                              <p:cond delay="0"/>
                            </p:stCondLst>
                            <p:childTnLst>
                              <p:par>
                                <p:cTn id="873" nodeType="clickEffect" fill="hold" presetClass="entr" presetID="4" presetSubtype="16">
                                  <p:stCondLst>
                                    <p:cond delay="0"/>
                                  </p:stCondLst>
                                  <p:childTnLst>
                                    <p:set>
                                      <p:cBhvr>
                                        <p:cTn id="874" dur="1" fill="hold">
                                          <p:stCondLst>
                                            <p:cond delay="0"/>
                                          </p:stCondLst>
                                        </p:cTn>
                                        <p:tgtEl>
                                          <p:spTgt spid="523"/>
                                        </p:tgtEl>
                                        <p:attrNameLst>
                                          <p:attrName>style.visibility</p:attrName>
                                        </p:attrNameLst>
                                      </p:cBhvr>
                                      <p:to>
                                        <p:strVal val="visible"/>
                                      </p:to>
                                    </p:set>
                                    <p:animEffect filter="box(in)" transition="out">
                                      <p:cBhvr additive="repl">
                                        <p:cTn id="875" dur="500"/>
                                        <p:tgtEl>
                                          <p:spTgt spid="52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525" name="Picture 3" descr=""/>
          <p:cNvPicPr/>
          <p:nvPr/>
        </p:nvPicPr>
        <p:blipFill>
          <a:blip r:embed="rId1"/>
          <a:stretch/>
        </p:blipFill>
        <p:spPr>
          <a:xfrm>
            <a:off x="0" y="628560"/>
            <a:ext cx="9107640" cy="56880"/>
          </a:xfrm>
          <a:prstGeom prst="rect">
            <a:avLst/>
          </a:prstGeom>
          <a:ln>
            <a:noFill/>
          </a:ln>
        </p:spPr>
      </p:pic>
      <p:sp>
        <p:nvSpPr>
          <p:cNvPr id="526"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527"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528"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12:11:22 AM</a:t>
            </a:r>
            <a:endParaRPr/>
          </a:p>
        </p:txBody>
      </p:sp>
      <p:sp>
        <p:nvSpPr>
          <p:cNvPr id="529"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530"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84AD90AC-BBE8-4C6B-B114-F37D5518451D}" type="slidenum">
              <a:rPr lang="en-US" sz="1200" strike="noStrike">
                <a:solidFill>
                  <a:srgbClr val="d1eaed"/>
                </a:solidFill>
                <a:latin typeface="Tahoma"/>
              </a:rPr>
              <a:t>&lt;number&gt;</a:t>
            </a:fld>
            <a:endParaRPr/>
          </a:p>
        </p:txBody>
      </p:sp>
      <p:sp>
        <p:nvSpPr>
          <p:cNvPr id="531" name="CustomShape 6"/>
          <p:cNvSpPr/>
          <p:nvPr/>
        </p:nvSpPr>
        <p:spPr>
          <a:xfrm>
            <a:off x="228600" y="762120"/>
            <a:ext cx="8381520" cy="461160"/>
          </a:xfrm>
          <a:prstGeom prst="rect">
            <a:avLst/>
          </a:prstGeom>
          <a:noFill/>
          <a:ln>
            <a:noFill/>
          </a:ln>
        </p:spPr>
        <p:style>
          <a:lnRef idx="0"/>
          <a:fillRef idx="0"/>
          <a:effectRef idx="0"/>
          <a:fontRef idx="minor"/>
        </p:style>
      </p:sp>
      <p:sp>
        <p:nvSpPr>
          <p:cNvPr id="532" name="CustomShape 7"/>
          <p:cNvSpPr/>
          <p:nvPr/>
        </p:nvSpPr>
        <p:spPr>
          <a:xfrm>
            <a:off x="304920" y="2819520"/>
            <a:ext cx="8229240" cy="1447560"/>
          </a:xfrm>
          <a:prstGeom prst="rect">
            <a:avLst/>
          </a:prstGeom>
          <a:noFill/>
          <a:ln w="9360">
            <a:noFill/>
          </a:ln>
        </p:spPr>
        <p:style>
          <a:lnRef idx="0"/>
          <a:fillRef idx="0"/>
          <a:effectRef idx="0"/>
          <a:fontRef idx="minor"/>
        </p:style>
        <p:txBody>
          <a:bodyPr lIns="0" rIns="18360"/>
          <a:p>
            <a:pPr>
              <a:lnSpc>
                <a:spcPct val="100000"/>
              </a:lnSpc>
            </a:pPr>
            <a:r>
              <a:rPr lang="en-US" strike="noStrike">
                <a:solidFill>
                  <a:srgbClr val="ffffff"/>
                </a:solidFill>
                <a:latin typeface="Tahoma"/>
                <a:ea typeface="Tahoma"/>
              </a:rPr>
              <a:t>           </a:t>
            </a:r>
            <a:endParaRPr/>
          </a:p>
          <a:p>
            <a:pPr>
              <a:lnSpc>
                <a:spcPct val="100000"/>
              </a:lnSpc>
            </a:pPr>
            <a:endParaRPr/>
          </a:p>
        </p:txBody>
      </p:sp>
      <p:sp>
        <p:nvSpPr>
          <p:cNvPr id="533" name="CustomShape 8"/>
          <p:cNvSpPr/>
          <p:nvPr/>
        </p:nvSpPr>
        <p:spPr>
          <a:xfrm>
            <a:off x="380880" y="685800"/>
            <a:ext cx="838152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trike="noStrike">
                <a:solidFill>
                  <a:srgbClr val="ffffff"/>
                </a:solidFill>
                <a:latin typeface="Tahoma"/>
              </a:rPr>
              <a:t>c.</a:t>
            </a:r>
            <a:r>
              <a:rPr lang="en-US" sz="2400" strike="noStrike">
                <a:solidFill>
                  <a:srgbClr val="ffffff"/>
                </a:solidFill>
                <a:latin typeface="Tahoma"/>
              </a:rPr>
              <a:t> </a:t>
            </a:r>
            <a:r>
              <a:rPr b="1" lang="en-US" sz="2400" strike="noStrike">
                <a:solidFill>
                  <a:srgbClr val="ffffff"/>
                </a:solidFill>
                <a:latin typeface="Tahoma"/>
              </a:rPr>
              <a:t>Dạng chuẩn 3 </a:t>
            </a:r>
            <a:endParaRPr/>
          </a:p>
        </p:txBody>
      </p:sp>
      <p:sp>
        <p:nvSpPr>
          <p:cNvPr id="534" name="CustomShape 9"/>
          <p:cNvSpPr/>
          <p:nvPr/>
        </p:nvSpPr>
        <p:spPr>
          <a:xfrm>
            <a:off x="685800" y="1600200"/>
            <a:ext cx="8152920" cy="914040"/>
          </a:xfrm>
          <a:prstGeom prst="rect">
            <a:avLst/>
          </a:prstGeom>
          <a:noFill/>
          <a:ln w="9360">
            <a:noFill/>
          </a:ln>
        </p:spPr>
        <p:style>
          <a:lnRef idx="0"/>
          <a:fillRef idx="0"/>
          <a:effectRef idx="0"/>
          <a:fontRef idx="minor"/>
        </p:style>
        <p:txBody>
          <a:bodyPr lIns="0" rIns="18360"/>
          <a:p>
            <a:pPr>
              <a:lnSpc>
                <a:spcPct val="100000"/>
              </a:lnSpc>
            </a:pPr>
            <a:r>
              <a:rPr b="1" i="1" lang="en-US" sz="2400" strike="noStrike">
                <a:solidFill>
                  <a:srgbClr val="ffffff"/>
                </a:solidFill>
                <a:latin typeface="Times New Roman"/>
              </a:rPr>
              <a:t>          </a:t>
            </a:r>
            <a:r>
              <a:rPr b="1" i="1" lang="en-US" sz="2400" strike="noStrike">
                <a:solidFill>
                  <a:srgbClr val="ffffff"/>
                </a:solidFill>
                <a:latin typeface="Times New Roman"/>
              </a:rPr>
              <a:t>S</a:t>
            </a:r>
            <a:r>
              <a:rPr b="1" lang="en-US" sz="2400" strike="noStrike">
                <a:solidFill>
                  <a:srgbClr val="ffffff"/>
                </a:solidFill>
                <a:latin typeface="Times New Roman"/>
              </a:rPr>
              <a:t>(</a:t>
            </a:r>
            <a:r>
              <a:rPr b="1" lang="en-US" sz="2400" strike="noStrike" u="sng">
                <a:solidFill>
                  <a:srgbClr val="ffffff"/>
                </a:solidFill>
                <a:latin typeface="Times New Roman"/>
              </a:rPr>
              <a:t>A,B</a:t>
            </a:r>
            <a:r>
              <a:rPr b="1" lang="en-US" sz="2400" strike="noStrike">
                <a:solidFill>
                  <a:srgbClr val="ffffff"/>
                </a:solidFill>
                <a:latin typeface="Times New Roman"/>
              </a:rPr>
              <a:t>,C,D,E,F)</a:t>
            </a:r>
            <a:endParaRPr/>
          </a:p>
          <a:p>
            <a:pPr>
              <a:lnSpc>
                <a:spcPct val="100000"/>
              </a:lnSpc>
            </a:pPr>
            <a:r>
              <a:rPr lang="en-US" sz="2400" strike="noStrike">
                <a:solidFill>
                  <a:srgbClr val="ffffff"/>
                </a:solidFill>
                <a:latin typeface="Times New Roman"/>
              </a:rPr>
              <a:t>          </a:t>
            </a:r>
            <a:r>
              <a:rPr lang="en-US" sz="2400" strike="noStrike">
                <a:solidFill>
                  <a:srgbClr val="ffffff"/>
                </a:solidFill>
                <a:latin typeface="Times New Roman"/>
              </a:rPr>
              <a:t>với </a:t>
            </a:r>
            <a:r>
              <a:rPr b="1" lang="en-US" sz="3200" strike="noStrike">
                <a:solidFill>
                  <a:srgbClr val="ffffff"/>
                </a:solidFill>
                <a:latin typeface="Colonna MT"/>
              </a:rPr>
              <a:t>F</a:t>
            </a:r>
            <a:r>
              <a:rPr b="1" lang="en-US" sz="2400" strike="noStrike">
                <a:solidFill>
                  <a:srgbClr val="ffffff"/>
                </a:solidFill>
                <a:latin typeface="Times New Roman"/>
              </a:rPr>
              <a:t> = {AB  </a:t>
            </a:r>
            <a:r>
              <a:rPr b="1" lang="en-US" sz="2400" strike="noStrike">
                <a:solidFill>
                  <a:srgbClr val="ffffff"/>
                </a:solidFill>
                <a:latin typeface="Wingdings"/>
              </a:rPr>
              <a:t></a:t>
            </a:r>
            <a:r>
              <a:rPr b="1" lang="en-US" sz="2400" strike="noStrike">
                <a:solidFill>
                  <a:srgbClr val="ffffff"/>
                </a:solidFill>
                <a:latin typeface="Times New Roman"/>
              </a:rPr>
              <a:t> C, </a:t>
            </a:r>
            <a:r>
              <a:rPr lang="en-US" sz="2400" strike="noStrike">
                <a:solidFill>
                  <a:srgbClr val="ffffff"/>
                </a:solidFill>
                <a:latin typeface="Times New Roman"/>
              </a:rPr>
              <a:t>AB  </a:t>
            </a:r>
            <a:r>
              <a:rPr lang="en-US" sz="2400" strike="noStrike">
                <a:solidFill>
                  <a:srgbClr val="ffffff"/>
                </a:solidFill>
                <a:latin typeface="Wingdings"/>
              </a:rPr>
              <a:t></a:t>
            </a:r>
            <a:r>
              <a:rPr lang="en-US" sz="2400" strike="noStrike">
                <a:solidFill>
                  <a:srgbClr val="ffffff"/>
                </a:solidFill>
                <a:latin typeface="Times New Roman"/>
              </a:rPr>
              <a:t> D</a:t>
            </a:r>
            <a:r>
              <a:rPr b="1" lang="en-US" sz="2400" strike="noStrike">
                <a:solidFill>
                  <a:srgbClr val="ffffff"/>
                </a:solidFill>
                <a:latin typeface="Times New Roman"/>
              </a:rPr>
              <a:t>, AB</a:t>
            </a:r>
            <a:r>
              <a:rPr b="1" lang="en-US" sz="2400" strike="noStrike">
                <a:solidFill>
                  <a:srgbClr val="ffffff"/>
                </a:solidFill>
                <a:latin typeface="Wingdings"/>
              </a:rPr>
              <a:t></a:t>
            </a:r>
            <a:r>
              <a:rPr b="1" lang="en-US" sz="2400" strike="noStrike">
                <a:solidFill>
                  <a:srgbClr val="ffffff"/>
                </a:solidFill>
                <a:latin typeface="Times New Roman"/>
              </a:rPr>
              <a:t> E, E </a:t>
            </a:r>
            <a:r>
              <a:rPr b="1" lang="en-US" sz="2400" strike="noStrike">
                <a:solidFill>
                  <a:srgbClr val="ffffff"/>
                </a:solidFill>
                <a:latin typeface="Wingdings"/>
              </a:rPr>
              <a:t></a:t>
            </a:r>
            <a:r>
              <a:rPr b="1" lang="en-US" sz="2400" strike="noStrike">
                <a:solidFill>
                  <a:srgbClr val="ffffff"/>
                </a:solidFill>
                <a:latin typeface="Times New Roman"/>
              </a:rPr>
              <a:t> D, AB</a:t>
            </a:r>
            <a:r>
              <a:rPr b="1" lang="en-US" sz="2400" strike="noStrike">
                <a:solidFill>
                  <a:srgbClr val="ffffff"/>
                </a:solidFill>
                <a:latin typeface="Wingdings"/>
              </a:rPr>
              <a:t></a:t>
            </a:r>
            <a:r>
              <a:rPr b="1" lang="en-US" sz="2400" strike="noStrike">
                <a:solidFill>
                  <a:srgbClr val="ffffff"/>
                </a:solidFill>
                <a:latin typeface="Times New Roman"/>
              </a:rPr>
              <a:t> F }</a:t>
            </a:r>
            <a:endParaRPr/>
          </a:p>
          <a:p>
            <a:pPr>
              <a:lnSpc>
                <a:spcPct val="100000"/>
              </a:lnSpc>
            </a:pPr>
            <a:r>
              <a:rPr b="1" lang="en-US" sz="2400" strike="noStrike">
                <a:solidFill>
                  <a:srgbClr val="ffffff"/>
                </a:solidFill>
                <a:latin typeface="Times New Roman"/>
              </a:rPr>
              <a:t>  </a:t>
            </a:r>
            <a:endParaRPr/>
          </a:p>
          <a:p>
            <a:pPr>
              <a:lnSpc>
                <a:spcPct val="100000"/>
              </a:lnSpc>
            </a:pPr>
            <a:r>
              <a:rPr lang="en-US" sz="2600" strike="noStrike">
                <a:solidFill>
                  <a:srgbClr val="ffffff"/>
                </a:solidFill>
                <a:latin typeface="Constantia"/>
              </a:rPr>
              <a:t> </a:t>
            </a:r>
            <a:endParaRPr/>
          </a:p>
        </p:txBody>
      </p:sp>
      <p:sp>
        <p:nvSpPr>
          <p:cNvPr id="535" name="CustomShape 10"/>
          <p:cNvSpPr/>
          <p:nvPr/>
        </p:nvSpPr>
        <p:spPr>
          <a:xfrm>
            <a:off x="766440" y="1219320"/>
            <a:ext cx="7768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Ví dụ:</a:t>
            </a:r>
            <a:endParaRPr/>
          </a:p>
        </p:txBody>
      </p:sp>
      <p:sp>
        <p:nvSpPr>
          <p:cNvPr id="536" name="CustomShape 11"/>
          <p:cNvSpPr/>
          <p:nvPr/>
        </p:nvSpPr>
        <p:spPr>
          <a:xfrm>
            <a:off x="685800" y="3352680"/>
            <a:ext cx="6933960" cy="609120"/>
          </a:xfrm>
          <a:prstGeom prst="rect">
            <a:avLst/>
          </a:prstGeom>
          <a:noFill/>
          <a:ln w="9360">
            <a:noFill/>
          </a:ln>
        </p:spPr>
        <p:style>
          <a:lnRef idx="0"/>
          <a:fillRef idx="0"/>
          <a:effectRef idx="0"/>
          <a:fontRef idx="minor"/>
        </p:style>
        <p:txBody>
          <a:bodyPr lIns="0" rIns="18360"/>
          <a:p>
            <a:pPr>
              <a:lnSpc>
                <a:spcPct val="100000"/>
              </a:lnSpc>
            </a:pPr>
            <a:r>
              <a:rPr b="1" i="1" lang="en-US" sz="2400" strike="noStrike">
                <a:solidFill>
                  <a:srgbClr val="ffffff"/>
                </a:solidFill>
                <a:latin typeface="Times New Roman"/>
              </a:rPr>
              <a:t>          </a:t>
            </a:r>
            <a:r>
              <a:rPr b="1" i="1" lang="en-US" sz="2400" strike="noStrike">
                <a:solidFill>
                  <a:srgbClr val="ffffff"/>
                </a:solidFill>
                <a:latin typeface="Times New Roman"/>
              </a:rPr>
              <a:t>D phụ thuộc bắc cầu vào khóa chính</a:t>
            </a:r>
            <a:endParaRPr/>
          </a:p>
          <a:p>
            <a:pPr>
              <a:lnSpc>
                <a:spcPct val="100000"/>
              </a:lnSpc>
            </a:pPr>
            <a:r>
              <a:rPr b="1" lang="en-US" sz="2400" strike="noStrike">
                <a:solidFill>
                  <a:srgbClr val="ffffff"/>
                </a:solidFill>
                <a:latin typeface="Times New Roman"/>
              </a:rPr>
              <a:t>  </a:t>
            </a:r>
            <a:endParaRPr/>
          </a:p>
          <a:p>
            <a:pPr>
              <a:lnSpc>
                <a:spcPct val="100000"/>
              </a:lnSpc>
            </a:pPr>
            <a:r>
              <a:rPr lang="en-US" sz="2600" strike="noStrike">
                <a:solidFill>
                  <a:srgbClr val="ffffff"/>
                </a:solidFill>
                <a:latin typeface="Constantia"/>
              </a:rPr>
              <a:t> </a:t>
            </a:r>
            <a:endParaRPr/>
          </a:p>
        </p:txBody>
      </p:sp>
      <p:sp>
        <p:nvSpPr>
          <p:cNvPr id="537" name="CustomShape 12"/>
          <p:cNvSpPr/>
          <p:nvPr/>
        </p:nvSpPr>
        <p:spPr>
          <a:xfrm>
            <a:off x="620280" y="2819520"/>
            <a:ext cx="23572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Đưa về dạng chuẩn 3</a:t>
            </a:r>
            <a:endParaRPr/>
          </a:p>
        </p:txBody>
      </p:sp>
      <p:sp>
        <p:nvSpPr>
          <p:cNvPr id="538" name="CustomShape 13"/>
          <p:cNvSpPr/>
          <p:nvPr/>
        </p:nvSpPr>
        <p:spPr>
          <a:xfrm>
            <a:off x="685800" y="4038480"/>
            <a:ext cx="6933960" cy="914040"/>
          </a:xfrm>
          <a:prstGeom prst="rect">
            <a:avLst/>
          </a:prstGeom>
          <a:noFill/>
          <a:ln w="9360">
            <a:noFill/>
          </a:ln>
        </p:spPr>
        <p:style>
          <a:lnRef idx="0"/>
          <a:fillRef idx="0"/>
          <a:effectRef idx="0"/>
          <a:fontRef idx="minor"/>
        </p:style>
        <p:txBody>
          <a:bodyPr lIns="0" rIns="18360"/>
          <a:p>
            <a:pPr>
              <a:lnSpc>
                <a:spcPct val="100000"/>
              </a:lnSpc>
            </a:pPr>
            <a:r>
              <a:rPr b="1" lang="en-US" sz="2400" strike="noStrike">
                <a:solidFill>
                  <a:srgbClr val="ffffff"/>
                </a:solidFill>
                <a:latin typeface="Times New Roman"/>
              </a:rPr>
              <a:t>          </a:t>
            </a:r>
            <a:r>
              <a:rPr b="1" lang="en-US" sz="2400" strike="noStrike">
                <a:solidFill>
                  <a:srgbClr val="ffffff"/>
                </a:solidFill>
                <a:latin typeface="Times New Roman"/>
              </a:rPr>
              <a:t>S1(D,</a:t>
            </a:r>
            <a:r>
              <a:rPr b="1" lang="en-US" sz="2400" strike="noStrike" u="sng">
                <a:solidFill>
                  <a:srgbClr val="ffffff"/>
                </a:solidFill>
                <a:latin typeface="Times New Roman"/>
              </a:rPr>
              <a:t>E</a:t>
            </a:r>
            <a:r>
              <a:rPr b="1" lang="en-US" sz="2400" strike="noStrike">
                <a:solidFill>
                  <a:srgbClr val="ffffff"/>
                </a:solidFill>
                <a:latin typeface="Times New Roman"/>
              </a:rPr>
              <a:t>)</a:t>
            </a:r>
            <a:endParaRPr/>
          </a:p>
          <a:p>
            <a:pPr>
              <a:lnSpc>
                <a:spcPct val="100000"/>
              </a:lnSpc>
            </a:pPr>
            <a:r>
              <a:rPr lang="en-US" sz="2400" strike="noStrike">
                <a:solidFill>
                  <a:srgbClr val="ffffff"/>
                </a:solidFill>
                <a:latin typeface="Times New Roman"/>
              </a:rPr>
              <a:t>          </a:t>
            </a:r>
            <a:r>
              <a:rPr lang="en-US" sz="2400" strike="noStrike">
                <a:solidFill>
                  <a:srgbClr val="ffffff"/>
                </a:solidFill>
                <a:latin typeface="Times New Roman"/>
              </a:rPr>
              <a:t>với </a:t>
            </a:r>
            <a:r>
              <a:rPr b="1" lang="en-US" sz="3200" strike="noStrike">
                <a:solidFill>
                  <a:srgbClr val="ffffff"/>
                </a:solidFill>
                <a:latin typeface="Colonna MT"/>
              </a:rPr>
              <a:t>F1</a:t>
            </a:r>
            <a:r>
              <a:rPr b="1" lang="en-US" sz="2400" strike="noStrike">
                <a:solidFill>
                  <a:srgbClr val="ffffff"/>
                </a:solidFill>
                <a:latin typeface="Times New Roman"/>
              </a:rPr>
              <a:t> = {E </a:t>
            </a:r>
            <a:r>
              <a:rPr b="1" lang="en-US" sz="2400" strike="noStrike">
                <a:solidFill>
                  <a:srgbClr val="ffffff"/>
                </a:solidFill>
                <a:latin typeface="Wingdings"/>
              </a:rPr>
              <a:t></a:t>
            </a:r>
            <a:r>
              <a:rPr b="1" lang="en-US" sz="2400" strike="noStrike">
                <a:solidFill>
                  <a:srgbClr val="ffffff"/>
                </a:solidFill>
                <a:latin typeface="Times New Roman"/>
              </a:rPr>
              <a:t> D}</a:t>
            </a:r>
            <a:endParaRPr/>
          </a:p>
          <a:p>
            <a:pPr>
              <a:lnSpc>
                <a:spcPct val="100000"/>
              </a:lnSpc>
            </a:pPr>
            <a:r>
              <a:rPr b="1" lang="en-US" sz="2400" strike="noStrike">
                <a:solidFill>
                  <a:srgbClr val="ffffff"/>
                </a:solidFill>
                <a:latin typeface="Times New Roman"/>
              </a:rPr>
              <a:t>  </a:t>
            </a:r>
            <a:endParaRPr/>
          </a:p>
          <a:p>
            <a:pPr>
              <a:lnSpc>
                <a:spcPct val="100000"/>
              </a:lnSpc>
            </a:pPr>
            <a:r>
              <a:rPr lang="en-US" sz="2600" strike="noStrike">
                <a:solidFill>
                  <a:srgbClr val="ffffff"/>
                </a:solidFill>
                <a:latin typeface="Constantia"/>
              </a:rPr>
              <a:t> </a:t>
            </a:r>
            <a:endParaRPr/>
          </a:p>
        </p:txBody>
      </p:sp>
      <p:sp>
        <p:nvSpPr>
          <p:cNvPr id="539" name="CustomShape 14"/>
          <p:cNvSpPr/>
          <p:nvPr/>
        </p:nvSpPr>
        <p:spPr>
          <a:xfrm>
            <a:off x="685800" y="5334120"/>
            <a:ext cx="6933960" cy="914040"/>
          </a:xfrm>
          <a:prstGeom prst="rect">
            <a:avLst/>
          </a:prstGeom>
          <a:noFill/>
          <a:ln w="9360">
            <a:noFill/>
          </a:ln>
        </p:spPr>
        <p:style>
          <a:lnRef idx="0"/>
          <a:fillRef idx="0"/>
          <a:effectRef idx="0"/>
          <a:fontRef idx="minor"/>
        </p:style>
        <p:txBody>
          <a:bodyPr lIns="0" rIns="18360"/>
          <a:p>
            <a:pPr>
              <a:lnSpc>
                <a:spcPct val="100000"/>
              </a:lnSpc>
            </a:pPr>
            <a:r>
              <a:rPr b="1" lang="en-US" sz="2400" strike="noStrike">
                <a:solidFill>
                  <a:srgbClr val="ffffff"/>
                </a:solidFill>
                <a:latin typeface="Times New Roman"/>
              </a:rPr>
              <a:t>          </a:t>
            </a:r>
            <a:r>
              <a:rPr b="1" lang="en-US" sz="2400" strike="noStrike">
                <a:solidFill>
                  <a:srgbClr val="ffffff"/>
                </a:solidFill>
                <a:latin typeface="Times New Roman"/>
              </a:rPr>
              <a:t>S(</a:t>
            </a:r>
            <a:r>
              <a:rPr b="1" lang="en-US" sz="2400" strike="noStrike" u="sng">
                <a:solidFill>
                  <a:srgbClr val="ffffff"/>
                </a:solidFill>
                <a:latin typeface="Times New Roman"/>
              </a:rPr>
              <a:t>AB</a:t>
            </a:r>
            <a:r>
              <a:rPr b="1" lang="en-US" sz="2400" strike="noStrike">
                <a:solidFill>
                  <a:srgbClr val="ffffff"/>
                </a:solidFill>
                <a:latin typeface="Times New Roman"/>
              </a:rPr>
              <a:t>CEF)</a:t>
            </a:r>
            <a:endParaRPr/>
          </a:p>
          <a:p>
            <a:pPr>
              <a:lnSpc>
                <a:spcPct val="100000"/>
              </a:lnSpc>
            </a:pPr>
            <a:r>
              <a:rPr lang="en-US" sz="2400" strike="noStrike">
                <a:solidFill>
                  <a:srgbClr val="ffffff"/>
                </a:solidFill>
                <a:latin typeface="Times New Roman"/>
              </a:rPr>
              <a:t>          </a:t>
            </a:r>
            <a:r>
              <a:rPr lang="en-US" sz="2400" strike="noStrike">
                <a:solidFill>
                  <a:srgbClr val="ffffff"/>
                </a:solidFill>
                <a:latin typeface="Times New Roman"/>
              </a:rPr>
              <a:t>với </a:t>
            </a:r>
            <a:r>
              <a:rPr b="1" lang="en-US" sz="3200" strike="noStrike">
                <a:solidFill>
                  <a:srgbClr val="ffffff"/>
                </a:solidFill>
                <a:latin typeface="Colonna MT"/>
              </a:rPr>
              <a:t>F2</a:t>
            </a:r>
            <a:r>
              <a:rPr b="1" lang="en-US" sz="2400" strike="noStrike">
                <a:solidFill>
                  <a:srgbClr val="ffffff"/>
                </a:solidFill>
                <a:latin typeface="Times New Roman"/>
              </a:rPr>
              <a:t> = {AB  </a:t>
            </a:r>
            <a:r>
              <a:rPr b="1" lang="en-US" sz="2400" strike="noStrike">
                <a:solidFill>
                  <a:srgbClr val="ffffff"/>
                </a:solidFill>
                <a:latin typeface="Wingdings"/>
              </a:rPr>
              <a:t></a:t>
            </a:r>
            <a:r>
              <a:rPr b="1" lang="en-US" sz="2400" strike="noStrike">
                <a:solidFill>
                  <a:srgbClr val="ffffff"/>
                </a:solidFill>
                <a:latin typeface="Times New Roman"/>
              </a:rPr>
              <a:t> C, AB</a:t>
            </a:r>
            <a:r>
              <a:rPr b="1" lang="en-US" sz="2400" strike="noStrike">
                <a:solidFill>
                  <a:srgbClr val="ffffff"/>
                </a:solidFill>
                <a:latin typeface="Wingdings"/>
              </a:rPr>
              <a:t></a:t>
            </a:r>
            <a:r>
              <a:rPr b="1" lang="en-US" sz="2400" strike="noStrike">
                <a:solidFill>
                  <a:srgbClr val="ffffff"/>
                </a:solidFill>
                <a:latin typeface="Times New Roman"/>
              </a:rPr>
              <a:t> E, AB</a:t>
            </a:r>
            <a:r>
              <a:rPr b="1" lang="en-US" sz="2400" strike="noStrike">
                <a:solidFill>
                  <a:srgbClr val="ffffff"/>
                </a:solidFill>
                <a:latin typeface="Wingdings"/>
              </a:rPr>
              <a:t></a:t>
            </a:r>
            <a:r>
              <a:rPr b="1" lang="en-US" sz="2400" strike="noStrike">
                <a:solidFill>
                  <a:srgbClr val="ffffff"/>
                </a:solidFill>
                <a:latin typeface="Times New Roman"/>
              </a:rPr>
              <a:t> F}</a:t>
            </a:r>
            <a:endParaRPr/>
          </a:p>
          <a:p>
            <a:pPr>
              <a:lnSpc>
                <a:spcPct val="100000"/>
              </a:lnSpc>
            </a:pPr>
            <a:r>
              <a:rPr b="1" lang="en-US" sz="2400" strike="noStrike">
                <a:solidFill>
                  <a:srgbClr val="ffffff"/>
                </a:solidFill>
                <a:latin typeface="Times New Roman"/>
              </a:rPr>
              <a:t>  </a:t>
            </a:r>
            <a:endParaRPr/>
          </a:p>
          <a:p>
            <a:pPr>
              <a:lnSpc>
                <a:spcPct val="100000"/>
              </a:lnSpc>
            </a:pPr>
            <a:r>
              <a:rPr lang="en-US" sz="2600" strike="noStrike">
                <a:solidFill>
                  <a:srgbClr val="ffffff"/>
                </a:solidFill>
                <a:latin typeface="Constantia"/>
              </a:rPr>
              <a:t> </a:t>
            </a:r>
            <a:endParaRPr/>
          </a:p>
        </p:txBody>
      </p:sp>
    </p:spTree>
  </p:cSld>
  <p:timing>
    <p:tnLst>
      <p:par>
        <p:cTn id="876" dur="indefinite" restart="never" nodeType="tmRoot">
          <p:childTnLst>
            <p:seq>
              <p:cTn id="877" dur="indefinite" nodeType="mainSeq">
                <p:childTnLst>
                  <p:par>
                    <p:cTn id="878" fill="hold">
                      <p:stCondLst>
                        <p:cond delay="0"/>
                      </p:stCondLst>
                      <p:childTnLst>
                        <p:par>
                          <p:cTn id="879" fill="hold">
                            <p:stCondLst>
                              <p:cond delay="0"/>
                            </p:stCondLst>
                            <p:childTnLst>
                              <p:par>
                                <p:cTn id="880" nodeType="afterEffect" fill="hold" presetClass="entr" presetID="4" presetSubtype="16">
                                  <p:stCondLst>
                                    <p:cond delay="0"/>
                                  </p:stCondLst>
                                  <p:childTnLst>
                                    <p:set>
                                      <p:cBhvr>
                                        <p:cTn id="881" dur="1" fill="hold">
                                          <p:stCondLst>
                                            <p:cond delay="0"/>
                                          </p:stCondLst>
                                        </p:cTn>
                                        <p:tgtEl>
                                          <p:spTgt spid="534"/>
                                        </p:tgtEl>
                                        <p:attrNameLst>
                                          <p:attrName>style.visibility</p:attrName>
                                        </p:attrNameLst>
                                      </p:cBhvr>
                                      <p:to>
                                        <p:strVal val="visible"/>
                                      </p:to>
                                    </p:set>
                                    <p:animEffect filter="box(in)" transition="out">
                                      <p:cBhvr additive="repl">
                                        <p:cTn id="882" dur="500"/>
                                        <p:tgtEl>
                                          <p:spTgt spid="534"/>
                                        </p:tgtEl>
                                      </p:cBhvr>
                                    </p:animEffect>
                                  </p:childTnLst>
                                </p:cTn>
                              </p:par>
                            </p:childTnLst>
                          </p:cTn>
                        </p:par>
                      </p:childTnLst>
                    </p:cTn>
                  </p:par>
                  <p:par>
                    <p:cTn id="883" fill="hold">
                      <p:stCondLst>
                        <p:cond delay="indefinite"/>
                      </p:stCondLst>
                      <p:childTnLst>
                        <p:par>
                          <p:cTn id="884" fill="hold">
                            <p:stCondLst>
                              <p:cond delay="0"/>
                            </p:stCondLst>
                            <p:childTnLst>
                              <p:par>
                                <p:cTn id="885" nodeType="clickEffect" fill="hold" presetClass="entr" presetID="4" presetSubtype="16">
                                  <p:stCondLst>
                                    <p:cond delay="0"/>
                                  </p:stCondLst>
                                  <p:childTnLst>
                                    <p:set>
                                      <p:cBhvr>
                                        <p:cTn id="886" dur="1" fill="hold">
                                          <p:stCondLst>
                                            <p:cond delay="0"/>
                                          </p:stCondLst>
                                        </p:cTn>
                                        <p:tgtEl>
                                          <p:spTgt spid="536"/>
                                        </p:tgtEl>
                                        <p:attrNameLst>
                                          <p:attrName>style.visibility</p:attrName>
                                        </p:attrNameLst>
                                      </p:cBhvr>
                                      <p:to>
                                        <p:strVal val="visible"/>
                                      </p:to>
                                    </p:set>
                                    <p:animEffect filter="box(in)" transition="out">
                                      <p:cBhvr additive="repl">
                                        <p:cTn id="887" dur="500"/>
                                        <p:tgtEl>
                                          <p:spTgt spid="536"/>
                                        </p:tgtEl>
                                      </p:cBhvr>
                                    </p:animEffect>
                                  </p:childTnLst>
                                </p:cTn>
                              </p:par>
                            </p:childTnLst>
                          </p:cTn>
                        </p:par>
                      </p:childTnLst>
                    </p:cTn>
                  </p:par>
                  <p:par>
                    <p:cTn id="888" fill="hold">
                      <p:stCondLst>
                        <p:cond delay="indefinite"/>
                      </p:stCondLst>
                      <p:childTnLst>
                        <p:par>
                          <p:cTn id="889" fill="hold">
                            <p:stCondLst>
                              <p:cond delay="0"/>
                            </p:stCondLst>
                            <p:childTnLst>
                              <p:par>
                                <p:cTn id="890" nodeType="clickEffect" fill="hold" presetClass="entr" presetID="4" presetSubtype="16">
                                  <p:stCondLst>
                                    <p:cond delay="0"/>
                                  </p:stCondLst>
                                  <p:childTnLst>
                                    <p:set>
                                      <p:cBhvr>
                                        <p:cTn id="891" dur="1" fill="hold">
                                          <p:stCondLst>
                                            <p:cond delay="0"/>
                                          </p:stCondLst>
                                        </p:cTn>
                                        <p:tgtEl>
                                          <p:spTgt spid="538"/>
                                        </p:tgtEl>
                                        <p:attrNameLst>
                                          <p:attrName>style.visibility</p:attrName>
                                        </p:attrNameLst>
                                      </p:cBhvr>
                                      <p:to>
                                        <p:strVal val="visible"/>
                                      </p:to>
                                    </p:set>
                                    <p:animEffect filter="box(in)" transition="out">
                                      <p:cBhvr additive="repl">
                                        <p:cTn id="892" dur="500"/>
                                        <p:tgtEl>
                                          <p:spTgt spid="538"/>
                                        </p:tgtEl>
                                      </p:cBhvr>
                                    </p:animEffect>
                                  </p:childTnLst>
                                </p:cTn>
                              </p:par>
                            </p:childTnLst>
                          </p:cTn>
                        </p:par>
                      </p:childTnLst>
                    </p:cTn>
                  </p:par>
                  <p:par>
                    <p:cTn id="893" fill="hold">
                      <p:stCondLst>
                        <p:cond delay="indefinite"/>
                      </p:stCondLst>
                      <p:childTnLst>
                        <p:par>
                          <p:cTn id="894" fill="hold">
                            <p:stCondLst>
                              <p:cond delay="0"/>
                            </p:stCondLst>
                            <p:childTnLst>
                              <p:par>
                                <p:cTn id="895" nodeType="clickEffect" fill="hold" presetClass="entr" presetID="4" presetSubtype="16">
                                  <p:stCondLst>
                                    <p:cond delay="0"/>
                                  </p:stCondLst>
                                  <p:childTnLst>
                                    <p:set>
                                      <p:cBhvr>
                                        <p:cTn id="896" dur="1" fill="hold">
                                          <p:stCondLst>
                                            <p:cond delay="0"/>
                                          </p:stCondLst>
                                        </p:cTn>
                                        <p:tgtEl>
                                          <p:spTgt spid="539"/>
                                        </p:tgtEl>
                                        <p:attrNameLst>
                                          <p:attrName>style.visibility</p:attrName>
                                        </p:attrNameLst>
                                      </p:cBhvr>
                                      <p:to>
                                        <p:strVal val="visible"/>
                                      </p:to>
                                    </p:set>
                                    <p:animEffect filter="box(in)" transition="out">
                                      <p:cBhvr additive="repl">
                                        <p:cTn id="897" dur="500"/>
                                        <p:tgtEl>
                                          <p:spTgt spid="53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540" name="Picture 3" descr=""/>
          <p:cNvPicPr/>
          <p:nvPr/>
        </p:nvPicPr>
        <p:blipFill>
          <a:blip r:embed="rId1"/>
          <a:stretch/>
        </p:blipFill>
        <p:spPr>
          <a:xfrm>
            <a:off x="0" y="628560"/>
            <a:ext cx="9107640" cy="56880"/>
          </a:xfrm>
          <a:prstGeom prst="rect">
            <a:avLst/>
          </a:prstGeom>
          <a:ln>
            <a:noFill/>
          </a:ln>
        </p:spPr>
      </p:pic>
      <p:sp>
        <p:nvSpPr>
          <p:cNvPr id="541"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542"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543"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12:11:22 AM</a:t>
            </a:r>
            <a:endParaRPr/>
          </a:p>
        </p:txBody>
      </p:sp>
      <p:sp>
        <p:nvSpPr>
          <p:cNvPr id="544"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545"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8903ED6A-43ED-45AA-939A-B49A1DC3121F}" type="slidenum">
              <a:rPr lang="en-US" sz="1200" strike="noStrike">
                <a:solidFill>
                  <a:srgbClr val="d1eaed"/>
                </a:solidFill>
                <a:latin typeface="Tahoma"/>
              </a:rPr>
              <a:t>&lt;number&gt;</a:t>
            </a:fld>
            <a:endParaRPr/>
          </a:p>
        </p:txBody>
      </p:sp>
      <p:sp>
        <p:nvSpPr>
          <p:cNvPr id="546" name="CustomShape 6"/>
          <p:cNvSpPr/>
          <p:nvPr/>
        </p:nvSpPr>
        <p:spPr>
          <a:xfrm>
            <a:off x="228600" y="762120"/>
            <a:ext cx="8381520" cy="461160"/>
          </a:xfrm>
          <a:prstGeom prst="rect">
            <a:avLst/>
          </a:prstGeom>
          <a:noFill/>
          <a:ln>
            <a:noFill/>
          </a:ln>
        </p:spPr>
        <p:style>
          <a:lnRef idx="0"/>
          <a:fillRef idx="0"/>
          <a:effectRef idx="0"/>
          <a:fontRef idx="minor"/>
        </p:style>
      </p:sp>
      <p:sp>
        <p:nvSpPr>
          <p:cNvPr id="547" name="CustomShape 7"/>
          <p:cNvSpPr/>
          <p:nvPr/>
        </p:nvSpPr>
        <p:spPr>
          <a:xfrm>
            <a:off x="304920" y="2819520"/>
            <a:ext cx="8229240" cy="1447560"/>
          </a:xfrm>
          <a:prstGeom prst="rect">
            <a:avLst/>
          </a:prstGeom>
          <a:noFill/>
          <a:ln w="9360">
            <a:noFill/>
          </a:ln>
        </p:spPr>
        <p:style>
          <a:lnRef idx="0"/>
          <a:fillRef idx="0"/>
          <a:effectRef idx="0"/>
          <a:fontRef idx="minor"/>
        </p:style>
        <p:txBody>
          <a:bodyPr lIns="0" rIns="18360"/>
          <a:p>
            <a:pPr>
              <a:lnSpc>
                <a:spcPct val="100000"/>
              </a:lnSpc>
            </a:pPr>
            <a:r>
              <a:rPr lang="en-US" strike="noStrike">
                <a:solidFill>
                  <a:srgbClr val="ffffff"/>
                </a:solidFill>
                <a:latin typeface="Tahoma"/>
                <a:ea typeface="Tahoma"/>
              </a:rPr>
              <a:t>           </a:t>
            </a:r>
            <a:endParaRPr/>
          </a:p>
          <a:p>
            <a:pPr>
              <a:lnSpc>
                <a:spcPct val="100000"/>
              </a:lnSpc>
            </a:pPr>
            <a:endParaRPr/>
          </a:p>
        </p:txBody>
      </p:sp>
      <p:sp>
        <p:nvSpPr>
          <p:cNvPr id="548" name="CustomShape 8"/>
          <p:cNvSpPr/>
          <p:nvPr/>
        </p:nvSpPr>
        <p:spPr>
          <a:xfrm>
            <a:off x="380880" y="685800"/>
            <a:ext cx="8381520" cy="456120"/>
          </a:xfrm>
          <a:prstGeom prst="rect">
            <a:avLst/>
          </a:prstGeom>
          <a:noFill/>
          <a:ln>
            <a:noFill/>
          </a:ln>
        </p:spPr>
        <p:style>
          <a:lnRef idx="0"/>
          <a:fillRef idx="0"/>
          <a:effectRef idx="0"/>
          <a:fontRef idx="minor"/>
        </p:style>
        <p:txBody>
          <a:bodyPr lIns="90000" rIns="90000" tIns="45000" bIns="45000"/>
          <a:p>
            <a:pPr>
              <a:lnSpc>
                <a:spcPct val="100000"/>
              </a:lnSpc>
            </a:pPr>
            <a:r>
              <a:rPr lang="en-US" sz="2400" strike="noStrike">
                <a:solidFill>
                  <a:srgbClr val="ffffff"/>
                </a:solidFill>
                <a:latin typeface="Tahoma"/>
              </a:rPr>
              <a:t>d</a:t>
            </a:r>
            <a:r>
              <a:rPr b="1" lang="en-US" sz="2400" strike="noStrike">
                <a:solidFill>
                  <a:srgbClr val="ffffff"/>
                </a:solidFill>
                <a:latin typeface="Tahoma"/>
              </a:rPr>
              <a:t>.</a:t>
            </a:r>
            <a:r>
              <a:rPr lang="en-US" sz="2400" strike="noStrike">
                <a:solidFill>
                  <a:srgbClr val="ffffff"/>
                </a:solidFill>
                <a:latin typeface="Tahoma"/>
              </a:rPr>
              <a:t> </a:t>
            </a:r>
            <a:r>
              <a:rPr b="1" lang="en-US" sz="2400" strike="noStrike">
                <a:solidFill>
                  <a:srgbClr val="ffffff"/>
                </a:solidFill>
                <a:latin typeface="Times New Roman"/>
              </a:rPr>
              <a:t>Dạng chuẩn Boyce-Codd (BCNF) </a:t>
            </a:r>
            <a:endParaRPr/>
          </a:p>
        </p:txBody>
      </p:sp>
      <p:sp>
        <p:nvSpPr>
          <p:cNvPr id="549" name="CustomShape 9"/>
          <p:cNvSpPr/>
          <p:nvPr/>
        </p:nvSpPr>
        <p:spPr>
          <a:xfrm>
            <a:off x="533520" y="1447920"/>
            <a:ext cx="8152920" cy="1746720"/>
          </a:xfrm>
          <a:prstGeom prst="rect">
            <a:avLst/>
          </a:prstGeom>
          <a:noFill/>
          <a:ln>
            <a:noFill/>
          </a:ln>
        </p:spPr>
        <p:style>
          <a:lnRef idx="0"/>
          <a:fillRef idx="0"/>
          <a:effectRef idx="0"/>
          <a:fontRef idx="minor"/>
        </p:style>
        <p:txBody>
          <a:bodyPr lIns="90000" rIns="90000" tIns="45000" bIns="45000"/>
          <a:p>
            <a:pPr>
              <a:lnSpc>
                <a:spcPct val="90000"/>
              </a:lnSpc>
            </a:pPr>
            <a:r>
              <a:rPr b="1" lang="en-US" sz="2000" strike="noStrike">
                <a:solidFill>
                  <a:srgbClr val="ffff00"/>
                </a:solidFill>
                <a:latin typeface="Tahoma"/>
              </a:rPr>
              <a:t>Lược đồ quan hệ R được gọi là ở dạng chuẩn Boyce-Codd (BCNF) nếu:</a:t>
            </a:r>
            <a:endParaRPr/>
          </a:p>
          <a:p>
            <a:pPr lvl="1">
              <a:lnSpc>
                <a:spcPct val="90000"/>
              </a:lnSpc>
              <a:buFont typeface="Arial"/>
              <a:buChar char="•"/>
            </a:pPr>
            <a:r>
              <a:rPr b="1" i="1" lang="en-US" sz="2000" strike="noStrike">
                <a:solidFill>
                  <a:srgbClr val="ffff00"/>
                </a:solidFill>
                <a:latin typeface="Tahoma"/>
              </a:rPr>
              <a:t>Thỏa mãn dạng chuẩn 3NF </a:t>
            </a:r>
            <a:endParaRPr/>
          </a:p>
          <a:p>
            <a:pPr lvl="1">
              <a:lnSpc>
                <a:spcPct val="90000"/>
              </a:lnSpc>
              <a:buFont typeface="Arial"/>
              <a:buChar char="•"/>
            </a:pPr>
            <a:r>
              <a:rPr b="1" i="1" lang="en-US" sz="2000" strike="noStrike">
                <a:solidFill>
                  <a:srgbClr val="ffff00"/>
                </a:solidFill>
                <a:latin typeface="Tahoma"/>
              </a:rPr>
              <a:t>Không có thuộc tính khóa phụ thuộc hàm vào thuộc tính không khóa</a:t>
            </a:r>
            <a:r>
              <a:rPr b="1" lang="en-US" sz="2000" strike="noStrike">
                <a:solidFill>
                  <a:srgbClr val="ffff00"/>
                </a:solidFill>
                <a:latin typeface="Tahoma"/>
              </a:rPr>
              <a:t>.</a:t>
            </a:r>
            <a:endParaRPr/>
          </a:p>
        </p:txBody>
      </p:sp>
      <p:graphicFrame>
        <p:nvGraphicFramePr>
          <p:cNvPr id="550" name="Table 10"/>
          <p:cNvGraphicFramePr/>
          <p:nvPr/>
        </p:nvGraphicFramePr>
        <p:xfrm>
          <a:off x="1676520" y="3505320"/>
          <a:ext cx="4937040" cy="370440"/>
        </p:xfrm>
        <a:graphic>
          <a:graphicData uri="http://schemas.openxmlformats.org/drawingml/2006/table">
            <a:tbl>
              <a:tblPr/>
              <a:tblGrid>
                <a:gridCol w="1012680"/>
                <a:gridCol w="1181160"/>
                <a:gridCol w="1371600"/>
                <a:gridCol w="1371600"/>
              </a:tblGrid>
              <a:tr h="640440">
                <a:tc>
                  <a:txBody>
                    <a:bodyPr/>
                    <a:p>
                      <a:pPr>
                        <a:lnSpc>
                          <a:spcPct val="100000"/>
                        </a:lnSpc>
                      </a:pPr>
                      <a:r>
                        <a:rPr b="1" lang="en-US" strike="noStrike" u="sng">
                          <a:solidFill>
                            <a:srgbClr val="002060"/>
                          </a:solidFill>
                          <a:latin typeface="Constantia"/>
                        </a:rPr>
                        <a:t>Sothe</a:t>
                      </a:r>
                      <a:endParaRPr/>
                    </a:p>
                  </a:txBody>
                  <a:tcPr/>
                </a:tc>
                <a:tc>
                  <a:txBody>
                    <a:bodyPr/>
                    <a:p>
                      <a:pPr>
                        <a:lnSpc>
                          <a:spcPct val="100000"/>
                        </a:lnSpc>
                      </a:pPr>
                      <a:r>
                        <a:rPr b="1" lang="en-US" strike="noStrike" u="sng">
                          <a:solidFill>
                            <a:srgbClr val="002060"/>
                          </a:solidFill>
                          <a:latin typeface="Constantia"/>
                        </a:rPr>
                        <a:t>Masach</a:t>
                      </a:r>
                      <a:endParaRPr/>
                    </a:p>
                  </a:txBody>
                  <a:tcPr/>
                </a:tc>
                <a:tc>
                  <a:txBody>
                    <a:bodyPr/>
                    <a:p>
                      <a:pPr>
                        <a:lnSpc>
                          <a:spcPct val="100000"/>
                        </a:lnSpc>
                      </a:pPr>
                      <a:r>
                        <a:rPr b="1" lang="en-US" strike="noStrike">
                          <a:solidFill>
                            <a:srgbClr val="002060"/>
                          </a:solidFill>
                          <a:latin typeface="Constantia"/>
                        </a:rPr>
                        <a:t>Ngaymuon</a:t>
                      </a:r>
                      <a:endParaRPr/>
                    </a:p>
                  </a:txBody>
                  <a:tcPr/>
                </a:tc>
                <a:tc>
                  <a:txBody>
                    <a:bodyPr/>
                    <a:p>
                      <a:pPr>
                        <a:lnSpc>
                          <a:spcPct val="100000"/>
                        </a:lnSpc>
                      </a:pPr>
                      <a:r>
                        <a:rPr b="1" lang="en-US" strike="noStrike">
                          <a:solidFill>
                            <a:srgbClr val="002060"/>
                          </a:solidFill>
                          <a:latin typeface="Constantia"/>
                        </a:rPr>
                        <a:t>Ngaytra</a:t>
                      </a:r>
                      <a:endParaRPr/>
                    </a:p>
                  </a:txBody>
                  <a:tcPr/>
                </a:tc>
              </a:tr>
            </a:tbl>
          </a:graphicData>
        </a:graphic>
      </p:graphicFrame>
      <p:sp>
        <p:nvSpPr>
          <p:cNvPr id="551" name="CustomShape 11"/>
          <p:cNvSpPr/>
          <p:nvPr/>
        </p:nvSpPr>
        <p:spPr>
          <a:xfrm>
            <a:off x="689400" y="3429000"/>
            <a:ext cx="69624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Ví dụ</a:t>
            </a:r>
            <a:endParaRPr/>
          </a:p>
        </p:txBody>
      </p:sp>
      <p:sp>
        <p:nvSpPr>
          <p:cNvPr id="552" name="Line 12"/>
          <p:cNvSpPr/>
          <p:nvPr/>
        </p:nvSpPr>
        <p:spPr>
          <a:xfrm flipH="1">
            <a:off x="2285640" y="3962160"/>
            <a:ext cx="1080" cy="304200"/>
          </a:xfrm>
          <a:prstGeom prst="line">
            <a:avLst/>
          </a:prstGeom>
          <a:ln>
            <a:solidFill>
              <a:srgbClr val="ffc000"/>
            </a:solidFill>
            <a:round/>
          </a:ln>
        </p:spPr>
      </p:sp>
      <p:sp>
        <p:nvSpPr>
          <p:cNvPr id="553" name="Line 13"/>
          <p:cNvSpPr/>
          <p:nvPr/>
        </p:nvSpPr>
        <p:spPr>
          <a:xfrm flipH="1">
            <a:off x="3200040" y="3962160"/>
            <a:ext cx="1080" cy="304200"/>
          </a:xfrm>
          <a:prstGeom prst="line">
            <a:avLst/>
          </a:prstGeom>
          <a:ln>
            <a:solidFill>
              <a:srgbClr val="ffc000"/>
            </a:solidFill>
            <a:round/>
          </a:ln>
        </p:spPr>
      </p:sp>
      <p:sp>
        <p:nvSpPr>
          <p:cNvPr id="554" name="CustomShape 14"/>
          <p:cNvSpPr/>
          <p:nvPr/>
        </p:nvSpPr>
        <p:spPr>
          <a:xfrm flipH="1" flipV="1" rot="5400000">
            <a:off x="5943960" y="4114080"/>
            <a:ext cx="304560" cy="1080"/>
          </a:xfrm>
          <a:prstGeom prst="straightConnector1">
            <a:avLst/>
          </a:prstGeom>
          <a:noFill/>
          <a:ln>
            <a:solidFill>
              <a:srgbClr val="ffc000"/>
            </a:solidFill>
            <a:round/>
            <a:tailEnd len="med" type="arrow" w="med"/>
          </a:ln>
        </p:spPr>
        <p:style>
          <a:lnRef idx="1">
            <a:schemeClr val="accent1"/>
          </a:lnRef>
          <a:fillRef idx="0">
            <a:schemeClr val="accent1"/>
          </a:fillRef>
          <a:effectRef idx="0">
            <a:schemeClr val="accent1"/>
          </a:effectRef>
          <a:fontRef idx="minor"/>
        </p:style>
      </p:sp>
      <p:sp>
        <p:nvSpPr>
          <p:cNvPr id="555" name="CustomShape 15"/>
          <p:cNvSpPr/>
          <p:nvPr/>
        </p:nvSpPr>
        <p:spPr>
          <a:xfrm flipH="1" flipV="1" rot="5400000">
            <a:off x="4419720" y="4114080"/>
            <a:ext cx="304560" cy="1080"/>
          </a:xfrm>
          <a:prstGeom prst="straightConnector1">
            <a:avLst/>
          </a:prstGeom>
          <a:noFill/>
          <a:ln>
            <a:solidFill>
              <a:srgbClr val="ffc000"/>
            </a:solidFill>
            <a:round/>
            <a:tailEnd len="med" type="arrow" w="med"/>
          </a:ln>
        </p:spPr>
        <p:style>
          <a:lnRef idx="1">
            <a:schemeClr val="accent1"/>
          </a:lnRef>
          <a:fillRef idx="0">
            <a:schemeClr val="accent1"/>
          </a:fillRef>
          <a:effectRef idx="0">
            <a:schemeClr val="accent1"/>
          </a:effectRef>
          <a:fontRef idx="minor"/>
        </p:style>
      </p:sp>
      <p:sp>
        <p:nvSpPr>
          <p:cNvPr id="556" name="CustomShape 16"/>
          <p:cNvSpPr/>
          <p:nvPr/>
        </p:nvSpPr>
        <p:spPr>
          <a:xfrm>
            <a:off x="1523880" y="4343400"/>
            <a:ext cx="6857640" cy="914040"/>
          </a:xfrm>
          <a:prstGeom prst="rect">
            <a:avLst/>
          </a:prstGeom>
          <a:noFill/>
          <a:ln w="9360">
            <a:noFill/>
          </a:ln>
        </p:spPr>
        <p:style>
          <a:lnRef idx="0"/>
          <a:fillRef idx="0"/>
          <a:effectRef idx="0"/>
          <a:fontRef idx="minor"/>
        </p:style>
        <p:txBody>
          <a:bodyPr lIns="0" rIns="18360"/>
          <a:p>
            <a:pPr>
              <a:lnSpc>
                <a:spcPct val="100000"/>
              </a:lnSpc>
            </a:pPr>
            <a:r>
              <a:rPr b="1" i="1" lang="en-US" sz="2400" strike="noStrike">
                <a:solidFill>
                  <a:srgbClr val="ffffff"/>
                </a:solidFill>
                <a:latin typeface="Times New Roman"/>
              </a:rPr>
              <a:t> </a:t>
            </a:r>
            <a:r>
              <a:rPr b="1" lang="en-US" sz="2000" strike="noStrike">
                <a:solidFill>
                  <a:srgbClr val="ffffff"/>
                </a:solidFill>
                <a:latin typeface="Times New Roman"/>
              </a:rPr>
              <a:t>NV(</a:t>
            </a:r>
            <a:r>
              <a:rPr b="1" lang="en-US" sz="2000" strike="noStrike" u="sng">
                <a:solidFill>
                  <a:srgbClr val="ffffff"/>
                </a:solidFill>
                <a:latin typeface="Times New Roman"/>
              </a:rPr>
              <a:t>Manv</a:t>
            </a:r>
            <a:r>
              <a:rPr b="1" lang="en-US" sz="2000" strike="noStrike">
                <a:solidFill>
                  <a:srgbClr val="ffffff"/>
                </a:solidFill>
                <a:latin typeface="Times New Roman"/>
              </a:rPr>
              <a:t>, Hoten, Ngaysinh, Madv)</a:t>
            </a:r>
            <a:endParaRPr/>
          </a:p>
          <a:p>
            <a:pPr>
              <a:lnSpc>
                <a:spcPct val="100000"/>
              </a:lnSpc>
            </a:pPr>
            <a:r>
              <a:rPr b="1" lang="en-US" sz="2000" strike="noStrike">
                <a:solidFill>
                  <a:srgbClr val="ffffff"/>
                </a:solidFill>
                <a:latin typeface="Times New Roman"/>
              </a:rPr>
              <a:t>Với pth: {Manv</a:t>
            </a:r>
            <a:r>
              <a:rPr b="1" lang="en-US" sz="2000" strike="noStrike">
                <a:solidFill>
                  <a:srgbClr val="ffffff"/>
                </a:solidFill>
                <a:latin typeface="Wingdings"/>
              </a:rPr>
              <a:t></a:t>
            </a:r>
            <a:r>
              <a:rPr b="1" lang="en-US" sz="2000" strike="noStrike">
                <a:solidFill>
                  <a:srgbClr val="ffffff"/>
                </a:solidFill>
                <a:latin typeface="Times New Roman"/>
              </a:rPr>
              <a:t>Hoten, Manv</a:t>
            </a:r>
            <a:r>
              <a:rPr b="1" lang="en-US" sz="2000" strike="noStrike">
                <a:solidFill>
                  <a:srgbClr val="ffffff"/>
                </a:solidFill>
                <a:latin typeface="Wingdings"/>
              </a:rPr>
              <a:t></a:t>
            </a:r>
            <a:r>
              <a:rPr b="1" lang="en-US" sz="2000" strike="noStrike">
                <a:solidFill>
                  <a:srgbClr val="ffffff"/>
                </a:solidFill>
                <a:latin typeface="Times New Roman"/>
              </a:rPr>
              <a:t>Ngaysinh, Manv</a:t>
            </a:r>
            <a:r>
              <a:rPr b="1" lang="en-US" sz="2000" strike="noStrike">
                <a:solidFill>
                  <a:srgbClr val="ffffff"/>
                </a:solidFill>
                <a:latin typeface="Wingdings"/>
              </a:rPr>
              <a:t></a:t>
            </a:r>
            <a:r>
              <a:rPr b="1" lang="en-US" sz="2000" strike="noStrike">
                <a:solidFill>
                  <a:srgbClr val="ffffff"/>
                </a:solidFill>
                <a:latin typeface="Times New Roman"/>
              </a:rPr>
              <a:t>Madv}</a:t>
            </a:r>
            <a:endParaRPr/>
          </a:p>
          <a:p>
            <a:pPr>
              <a:lnSpc>
                <a:spcPct val="100000"/>
              </a:lnSpc>
            </a:pPr>
            <a:r>
              <a:rPr b="1" lang="en-US" sz="2000" strike="noStrike">
                <a:solidFill>
                  <a:srgbClr val="ffffff"/>
                </a:solidFill>
                <a:latin typeface="Times New Roman"/>
              </a:rPr>
              <a:t>   </a:t>
            </a:r>
            <a:endParaRPr/>
          </a:p>
        </p:txBody>
      </p:sp>
      <p:sp>
        <p:nvSpPr>
          <p:cNvPr id="557" name="Line 17"/>
          <p:cNvSpPr/>
          <p:nvPr/>
        </p:nvSpPr>
        <p:spPr>
          <a:xfrm>
            <a:off x="2286000" y="4267080"/>
            <a:ext cx="3809880" cy="1440"/>
          </a:xfrm>
          <a:prstGeom prst="line">
            <a:avLst/>
          </a:prstGeom>
          <a:ln>
            <a:solidFill>
              <a:srgbClr val="ffc000"/>
            </a:solidFill>
            <a:round/>
          </a:ln>
        </p:spPr>
      </p:sp>
      <p:sp>
        <p:nvSpPr>
          <p:cNvPr id="558" name="CustomShape 18"/>
          <p:cNvSpPr/>
          <p:nvPr/>
        </p:nvSpPr>
        <p:spPr>
          <a:xfrm>
            <a:off x="1447920" y="5410080"/>
            <a:ext cx="4952520" cy="1303920"/>
          </a:xfrm>
          <a:prstGeom prst="rect">
            <a:avLst/>
          </a:prstGeom>
          <a:noFill/>
          <a:ln>
            <a:noFill/>
          </a:ln>
        </p:spPr>
        <p:style>
          <a:lnRef idx="0"/>
          <a:fillRef idx="0"/>
          <a:effectRef idx="0"/>
          <a:fontRef idx="minor"/>
        </p:style>
        <p:txBody>
          <a:bodyPr lIns="90000" rIns="90000" tIns="45000" bIns="45000"/>
          <a:p>
            <a:pPr>
              <a:lnSpc>
                <a:spcPct val="100000"/>
              </a:lnSpc>
            </a:pPr>
            <a:r>
              <a:rPr b="1" lang="en-US" sz="2000" strike="noStrike">
                <a:solidFill>
                  <a:srgbClr val="ffffff"/>
                </a:solidFill>
                <a:latin typeface="Tahoma"/>
              </a:rPr>
              <a:t>R (</a:t>
            </a:r>
            <a:r>
              <a:rPr b="1" lang="en-US" sz="2000" strike="noStrike" u="sng">
                <a:solidFill>
                  <a:srgbClr val="ffffff"/>
                </a:solidFill>
                <a:latin typeface="Tahoma"/>
              </a:rPr>
              <a:t>A,B</a:t>
            </a:r>
            <a:r>
              <a:rPr b="1" lang="en-US" sz="2000" strike="noStrike">
                <a:solidFill>
                  <a:srgbClr val="ffffff"/>
                </a:solidFill>
                <a:latin typeface="Tahoma"/>
              </a:rPr>
              <a:t>,C,D,E)</a:t>
            </a:r>
            <a:endParaRPr/>
          </a:p>
          <a:p>
            <a:pPr>
              <a:lnSpc>
                <a:spcPct val="100000"/>
              </a:lnSpc>
            </a:pPr>
            <a:r>
              <a:rPr lang="en-US" sz="2000" strike="noStrike">
                <a:solidFill>
                  <a:srgbClr val="ffffff"/>
                </a:solidFill>
                <a:latin typeface="Tahoma"/>
              </a:rPr>
              <a:t>    </a:t>
            </a:r>
            <a:r>
              <a:rPr lang="en-US" sz="2800" strike="noStrike">
                <a:solidFill>
                  <a:srgbClr val="ffffff"/>
                </a:solidFill>
                <a:latin typeface="Colonna MT"/>
              </a:rPr>
              <a:t>F</a:t>
            </a:r>
            <a:r>
              <a:rPr lang="en-US" sz="2000" strike="noStrike">
                <a:solidFill>
                  <a:srgbClr val="ffffff"/>
                </a:solidFill>
                <a:latin typeface="Tahoma"/>
              </a:rPr>
              <a:t>={AB </a:t>
            </a:r>
            <a:r>
              <a:rPr lang="en-US" sz="2000" strike="noStrike">
                <a:solidFill>
                  <a:srgbClr val="ffffff"/>
                </a:solidFill>
                <a:latin typeface="Symbol"/>
              </a:rPr>
              <a:t></a:t>
            </a:r>
            <a:r>
              <a:rPr lang="en-US" sz="2000" strike="noStrike">
                <a:solidFill>
                  <a:srgbClr val="ffffff"/>
                </a:solidFill>
                <a:latin typeface="Tahoma"/>
              </a:rPr>
              <a:t> C, AB </a:t>
            </a:r>
            <a:r>
              <a:rPr lang="en-US" sz="2000" strike="noStrike">
                <a:solidFill>
                  <a:srgbClr val="ffffff"/>
                </a:solidFill>
                <a:latin typeface="Symbol"/>
              </a:rPr>
              <a:t></a:t>
            </a:r>
            <a:r>
              <a:rPr lang="en-US" sz="2000" strike="noStrike">
                <a:solidFill>
                  <a:srgbClr val="ffffff"/>
                </a:solidFill>
                <a:latin typeface="Tahoma"/>
              </a:rPr>
              <a:t> D, AB </a:t>
            </a:r>
            <a:r>
              <a:rPr lang="en-US" sz="2000" strike="noStrike">
                <a:solidFill>
                  <a:srgbClr val="ffffff"/>
                </a:solidFill>
                <a:latin typeface="Symbol"/>
              </a:rPr>
              <a:t></a:t>
            </a:r>
            <a:r>
              <a:rPr lang="en-US" sz="2000" strike="noStrike">
                <a:solidFill>
                  <a:srgbClr val="ffffff"/>
                </a:solidFill>
                <a:latin typeface="Tahoma"/>
              </a:rPr>
              <a:t> E, </a:t>
            </a:r>
            <a:r>
              <a:rPr b="1" lang="en-US" sz="2000" strike="noStrike">
                <a:solidFill>
                  <a:srgbClr val="ffffff"/>
                </a:solidFill>
                <a:latin typeface="Tahoma"/>
              </a:rPr>
              <a:t>C </a:t>
            </a:r>
            <a:r>
              <a:rPr b="1" lang="en-US" sz="2000" strike="noStrike">
                <a:solidFill>
                  <a:srgbClr val="ffffff"/>
                </a:solidFill>
                <a:latin typeface="Symbol"/>
              </a:rPr>
              <a:t></a:t>
            </a:r>
            <a:r>
              <a:rPr b="1" lang="en-US" sz="2000" strike="noStrike">
                <a:solidFill>
                  <a:srgbClr val="ffffff"/>
                </a:solidFill>
                <a:latin typeface="Tahoma"/>
              </a:rPr>
              <a:t> A</a:t>
            </a:r>
            <a:r>
              <a:rPr lang="en-US" sz="2000" strike="noStrike">
                <a:solidFill>
                  <a:srgbClr val="ffffff"/>
                </a:solidFill>
                <a:latin typeface="Tahoma"/>
              </a:rPr>
              <a:t>}</a:t>
            </a:r>
            <a:endParaRPr/>
          </a:p>
        </p:txBody>
      </p:sp>
      <p:sp>
        <p:nvSpPr>
          <p:cNvPr id="559" name="CustomShape 19"/>
          <p:cNvSpPr/>
          <p:nvPr/>
        </p:nvSpPr>
        <p:spPr>
          <a:xfrm>
            <a:off x="7777440" y="3505320"/>
            <a:ext cx="7236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BCNF</a:t>
            </a:r>
            <a:endParaRPr/>
          </a:p>
        </p:txBody>
      </p:sp>
      <p:sp>
        <p:nvSpPr>
          <p:cNvPr id="560" name="CustomShape 20"/>
          <p:cNvSpPr/>
          <p:nvPr/>
        </p:nvSpPr>
        <p:spPr>
          <a:xfrm>
            <a:off x="7729200" y="4419720"/>
            <a:ext cx="7236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BCNF</a:t>
            </a:r>
            <a:endParaRPr/>
          </a:p>
        </p:txBody>
      </p:sp>
      <p:sp>
        <p:nvSpPr>
          <p:cNvPr id="561" name="CustomShape 21"/>
          <p:cNvSpPr/>
          <p:nvPr/>
        </p:nvSpPr>
        <p:spPr>
          <a:xfrm>
            <a:off x="7355160" y="5638680"/>
            <a:ext cx="141552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không BCNF</a:t>
            </a:r>
            <a:endParaRPr/>
          </a:p>
        </p:txBody>
      </p:sp>
    </p:spTree>
  </p:cSld>
  <p:timing>
    <p:tnLst>
      <p:par>
        <p:cTn id="898" dur="indefinite" restart="never" nodeType="tmRoot">
          <p:childTnLst>
            <p:seq>
              <p:cTn id="899" dur="indefinite" nodeType="mainSeq">
                <p:childTnLst>
                  <p:par>
                    <p:cTn id="900" fill="hold">
                      <p:stCondLst>
                        <p:cond delay="indefinite"/>
                      </p:stCondLst>
                      <p:childTnLst>
                        <p:par>
                          <p:cTn id="901" fill="hold">
                            <p:stCondLst>
                              <p:cond delay="0"/>
                            </p:stCondLst>
                            <p:childTnLst>
                              <p:par>
                                <p:cTn id="902" nodeType="clickEffect" fill="hold" presetClass="entr" presetID="4" presetSubtype="16">
                                  <p:stCondLst>
                                    <p:cond delay="0"/>
                                  </p:stCondLst>
                                  <p:childTnLst>
                                    <p:set>
                                      <p:cBhvr>
                                        <p:cTn id="903" dur="1" fill="hold">
                                          <p:stCondLst>
                                            <p:cond delay="0"/>
                                          </p:stCondLst>
                                        </p:cTn>
                                        <p:tgtEl>
                                          <p:spTgt spid="559"/>
                                        </p:tgtEl>
                                        <p:attrNameLst>
                                          <p:attrName>style.visibility</p:attrName>
                                        </p:attrNameLst>
                                      </p:cBhvr>
                                      <p:to>
                                        <p:strVal val="visible"/>
                                      </p:to>
                                    </p:set>
                                    <p:animEffect filter="box(in)" transition="out">
                                      <p:cBhvr additive="repl">
                                        <p:cTn id="904" dur="500"/>
                                        <p:tgtEl>
                                          <p:spTgt spid="559"/>
                                        </p:tgtEl>
                                      </p:cBhvr>
                                    </p:animEffect>
                                  </p:childTnLst>
                                </p:cTn>
                              </p:par>
                            </p:childTnLst>
                          </p:cTn>
                        </p:par>
                      </p:childTnLst>
                    </p:cTn>
                  </p:par>
                  <p:par>
                    <p:cTn id="905" fill="hold">
                      <p:stCondLst>
                        <p:cond delay="indefinite"/>
                      </p:stCondLst>
                      <p:childTnLst>
                        <p:par>
                          <p:cTn id="906" fill="hold">
                            <p:stCondLst>
                              <p:cond delay="0"/>
                            </p:stCondLst>
                            <p:childTnLst>
                              <p:par>
                                <p:cTn id="907" nodeType="clickEffect" fill="hold" presetClass="entr" presetID="4" presetSubtype="16">
                                  <p:stCondLst>
                                    <p:cond delay="0"/>
                                  </p:stCondLst>
                                  <p:childTnLst>
                                    <p:set>
                                      <p:cBhvr>
                                        <p:cTn id="908" dur="1" fill="hold">
                                          <p:stCondLst>
                                            <p:cond delay="0"/>
                                          </p:stCondLst>
                                        </p:cTn>
                                        <p:tgtEl>
                                          <p:spTgt spid="560"/>
                                        </p:tgtEl>
                                        <p:attrNameLst>
                                          <p:attrName>style.visibility</p:attrName>
                                        </p:attrNameLst>
                                      </p:cBhvr>
                                      <p:to>
                                        <p:strVal val="visible"/>
                                      </p:to>
                                    </p:set>
                                    <p:animEffect filter="box(in)" transition="out">
                                      <p:cBhvr additive="repl">
                                        <p:cTn id="909" dur="500"/>
                                        <p:tgtEl>
                                          <p:spTgt spid="560"/>
                                        </p:tgtEl>
                                      </p:cBhvr>
                                    </p:animEffect>
                                  </p:childTnLst>
                                </p:cTn>
                              </p:par>
                            </p:childTnLst>
                          </p:cTn>
                        </p:par>
                      </p:childTnLst>
                    </p:cTn>
                  </p:par>
                  <p:par>
                    <p:cTn id="910" fill="hold">
                      <p:stCondLst>
                        <p:cond delay="indefinite"/>
                      </p:stCondLst>
                      <p:childTnLst>
                        <p:par>
                          <p:cTn id="911" fill="hold">
                            <p:stCondLst>
                              <p:cond delay="0"/>
                            </p:stCondLst>
                            <p:childTnLst>
                              <p:par>
                                <p:cTn id="912" nodeType="clickEffect" fill="hold" presetClass="entr" presetID="4" presetSubtype="16">
                                  <p:stCondLst>
                                    <p:cond delay="0"/>
                                  </p:stCondLst>
                                  <p:childTnLst>
                                    <p:set>
                                      <p:cBhvr>
                                        <p:cTn id="913" dur="1" fill="hold">
                                          <p:stCondLst>
                                            <p:cond delay="0"/>
                                          </p:stCondLst>
                                        </p:cTn>
                                        <p:tgtEl>
                                          <p:spTgt spid="558"/>
                                        </p:tgtEl>
                                        <p:attrNameLst>
                                          <p:attrName>style.visibility</p:attrName>
                                        </p:attrNameLst>
                                      </p:cBhvr>
                                      <p:to>
                                        <p:strVal val="visible"/>
                                      </p:to>
                                    </p:set>
                                    <p:animEffect filter="box(in)" transition="out">
                                      <p:cBhvr additive="repl">
                                        <p:cTn id="914" dur="500"/>
                                        <p:tgtEl>
                                          <p:spTgt spid="558"/>
                                        </p:tgtEl>
                                      </p:cBhvr>
                                    </p:animEffect>
                                  </p:childTnLst>
                                </p:cTn>
                              </p:par>
                            </p:childTnLst>
                          </p:cTn>
                        </p:par>
                      </p:childTnLst>
                    </p:cTn>
                  </p:par>
                  <p:par>
                    <p:cTn id="915" fill="hold">
                      <p:stCondLst>
                        <p:cond delay="indefinite"/>
                      </p:stCondLst>
                      <p:childTnLst>
                        <p:par>
                          <p:cTn id="916" fill="hold">
                            <p:stCondLst>
                              <p:cond delay="0"/>
                            </p:stCondLst>
                            <p:childTnLst>
                              <p:par>
                                <p:cTn id="917" nodeType="clickEffect" fill="hold" presetClass="entr" presetID="4" presetSubtype="16">
                                  <p:stCondLst>
                                    <p:cond delay="0"/>
                                  </p:stCondLst>
                                  <p:childTnLst>
                                    <p:set>
                                      <p:cBhvr>
                                        <p:cTn id="918" dur="1" fill="hold">
                                          <p:stCondLst>
                                            <p:cond delay="0"/>
                                          </p:stCondLst>
                                        </p:cTn>
                                        <p:tgtEl>
                                          <p:spTgt spid="561"/>
                                        </p:tgtEl>
                                        <p:attrNameLst>
                                          <p:attrName>style.visibility</p:attrName>
                                        </p:attrNameLst>
                                      </p:cBhvr>
                                      <p:to>
                                        <p:strVal val="visible"/>
                                      </p:to>
                                    </p:set>
                                    <p:animEffect filter="box(in)" transition="out">
                                      <p:cBhvr additive="repl">
                                        <p:cTn id="919" dur="500"/>
                                        <p:tgtEl>
                                          <p:spTgt spid="56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562" name="Picture 3" descr=""/>
          <p:cNvPicPr/>
          <p:nvPr/>
        </p:nvPicPr>
        <p:blipFill>
          <a:blip r:embed="rId1"/>
          <a:stretch/>
        </p:blipFill>
        <p:spPr>
          <a:xfrm>
            <a:off x="0" y="628560"/>
            <a:ext cx="9107640" cy="56880"/>
          </a:xfrm>
          <a:prstGeom prst="rect">
            <a:avLst/>
          </a:prstGeom>
          <a:ln>
            <a:noFill/>
          </a:ln>
        </p:spPr>
      </p:pic>
      <p:sp>
        <p:nvSpPr>
          <p:cNvPr id="563"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564"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565"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12:11:22 AM</a:t>
            </a:r>
            <a:endParaRPr/>
          </a:p>
        </p:txBody>
      </p:sp>
      <p:sp>
        <p:nvSpPr>
          <p:cNvPr id="566"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567"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90FB1629-ECE4-4AE8-A3AE-E60FB3B7F9CD}" type="slidenum">
              <a:rPr lang="en-US" sz="1200" strike="noStrike">
                <a:solidFill>
                  <a:srgbClr val="d1eaed"/>
                </a:solidFill>
                <a:latin typeface="Tahoma"/>
              </a:rPr>
              <a:t>&lt;number&gt;</a:t>
            </a:fld>
            <a:endParaRPr/>
          </a:p>
        </p:txBody>
      </p:sp>
      <p:sp>
        <p:nvSpPr>
          <p:cNvPr id="568" name="CustomShape 6"/>
          <p:cNvSpPr/>
          <p:nvPr/>
        </p:nvSpPr>
        <p:spPr>
          <a:xfrm>
            <a:off x="228600" y="762120"/>
            <a:ext cx="8381520" cy="461160"/>
          </a:xfrm>
          <a:prstGeom prst="rect">
            <a:avLst/>
          </a:prstGeom>
          <a:noFill/>
          <a:ln>
            <a:noFill/>
          </a:ln>
        </p:spPr>
        <p:style>
          <a:lnRef idx="0"/>
          <a:fillRef idx="0"/>
          <a:effectRef idx="0"/>
          <a:fontRef idx="minor"/>
        </p:style>
      </p:sp>
      <p:sp>
        <p:nvSpPr>
          <p:cNvPr id="569" name="CustomShape 7"/>
          <p:cNvSpPr/>
          <p:nvPr/>
        </p:nvSpPr>
        <p:spPr>
          <a:xfrm>
            <a:off x="304920" y="2819520"/>
            <a:ext cx="8229240" cy="1447560"/>
          </a:xfrm>
          <a:prstGeom prst="rect">
            <a:avLst/>
          </a:prstGeom>
          <a:noFill/>
          <a:ln w="9360">
            <a:noFill/>
          </a:ln>
        </p:spPr>
        <p:style>
          <a:lnRef idx="0"/>
          <a:fillRef idx="0"/>
          <a:effectRef idx="0"/>
          <a:fontRef idx="minor"/>
        </p:style>
        <p:txBody>
          <a:bodyPr lIns="0" rIns="18360"/>
          <a:p>
            <a:pPr>
              <a:lnSpc>
                <a:spcPct val="100000"/>
              </a:lnSpc>
            </a:pPr>
            <a:r>
              <a:rPr lang="en-US" strike="noStrike">
                <a:solidFill>
                  <a:srgbClr val="ffffff"/>
                </a:solidFill>
                <a:latin typeface="Tahoma"/>
                <a:ea typeface="Tahoma"/>
              </a:rPr>
              <a:t>           </a:t>
            </a:r>
            <a:endParaRPr/>
          </a:p>
          <a:p>
            <a:pPr>
              <a:lnSpc>
                <a:spcPct val="100000"/>
              </a:lnSpc>
            </a:pPr>
            <a:endParaRPr/>
          </a:p>
        </p:txBody>
      </p:sp>
      <p:sp>
        <p:nvSpPr>
          <p:cNvPr id="570" name="CustomShape 8"/>
          <p:cNvSpPr/>
          <p:nvPr/>
        </p:nvSpPr>
        <p:spPr>
          <a:xfrm>
            <a:off x="380880" y="685800"/>
            <a:ext cx="8381520" cy="456120"/>
          </a:xfrm>
          <a:prstGeom prst="rect">
            <a:avLst/>
          </a:prstGeom>
          <a:noFill/>
          <a:ln>
            <a:noFill/>
          </a:ln>
        </p:spPr>
        <p:style>
          <a:lnRef idx="0"/>
          <a:fillRef idx="0"/>
          <a:effectRef idx="0"/>
          <a:fontRef idx="minor"/>
        </p:style>
        <p:txBody>
          <a:bodyPr lIns="90000" rIns="90000" tIns="45000" bIns="45000"/>
          <a:p>
            <a:pPr>
              <a:lnSpc>
                <a:spcPct val="100000"/>
              </a:lnSpc>
            </a:pPr>
            <a:r>
              <a:rPr lang="en-US" sz="2400" strike="noStrike">
                <a:solidFill>
                  <a:srgbClr val="ffffff"/>
                </a:solidFill>
                <a:latin typeface="Tahoma"/>
              </a:rPr>
              <a:t>d</a:t>
            </a:r>
            <a:r>
              <a:rPr b="1" lang="en-US" sz="2400" strike="noStrike">
                <a:solidFill>
                  <a:srgbClr val="ffffff"/>
                </a:solidFill>
                <a:latin typeface="Tahoma"/>
              </a:rPr>
              <a:t>.</a:t>
            </a:r>
            <a:r>
              <a:rPr lang="en-US" sz="2400" strike="noStrike">
                <a:solidFill>
                  <a:srgbClr val="ffffff"/>
                </a:solidFill>
                <a:latin typeface="Tahoma"/>
              </a:rPr>
              <a:t> </a:t>
            </a:r>
            <a:r>
              <a:rPr b="1" lang="en-US" sz="2400" strike="noStrike">
                <a:solidFill>
                  <a:srgbClr val="ffffff"/>
                </a:solidFill>
                <a:latin typeface="Times New Roman"/>
              </a:rPr>
              <a:t>Dạng chuẩn Boyce-Codd (BCNF) </a:t>
            </a:r>
            <a:endParaRPr/>
          </a:p>
        </p:txBody>
      </p:sp>
      <p:sp>
        <p:nvSpPr>
          <p:cNvPr id="571" name="CustomShape 9"/>
          <p:cNvSpPr/>
          <p:nvPr/>
        </p:nvSpPr>
        <p:spPr>
          <a:xfrm>
            <a:off x="533520" y="1676520"/>
            <a:ext cx="7848360" cy="2264400"/>
          </a:xfrm>
          <a:prstGeom prst="rect">
            <a:avLst/>
          </a:prstGeom>
          <a:noFill/>
          <a:ln>
            <a:noFill/>
          </a:ln>
        </p:spPr>
        <p:style>
          <a:lnRef idx="0"/>
          <a:fillRef idx="0"/>
          <a:effectRef idx="0"/>
          <a:fontRef idx="minor"/>
        </p:style>
        <p:txBody>
          <a:bodyPr lIns="90000" rIns="90000" tIns="45000" bIns="45000"/>
          <a:p>
            <a:pPr>
              <a:lnSpc>
                <a:spcPct val="100000"/>
              </a:lnSpc>
            </a:pPr>
            <a:r>
              <a:rPr b="1" i="1" lang="en-US" strike="noStrike">
                <a:solidFill>
                  <a:srgbClr val="ffffff"/>
                </a:solidFill>
                <a:latin typeface="Tahoma"/>
              </a:rPr>
              <a:t>Ví dụ 1</a:t>
            </a:r>
            <a:r>
              <a:rPr lang="en-US" strike="noStrike">
                <a:solidFill>
                  <a:srgbClr val="ffffff"/>
                </a:solidFill>
                <a:latin typeface="Tahoma"/>
              </a:rPr>
              <a:t>: </a:t>
            </a:r>
            <a:endParaRPr/>
          </a:p>
          <a:p>
            <a:pPr>
              <a:lnSpc>
                <a:spcPct val="100000"/>
              </a:lnSpc>
            </a:pPr>
            <a:r>
              <a:rPr lang="en-US" sz="2400" strike="noStrike">
                <a:solidFill>
                  <a:srgbClr val="ffffff"/>
                </a:solidFill>
                <a:latin typeface="Tahoma"/>
              </a:rPr>
              <a:t>Cho R (</a:t>
            </a:r>
            <a:r>
              <a:rPr lang="en-US" sz="2400" strike="noStrike" u="sng">
                <a:solidFill>
                  <a:srgbClr val="ffffff"/>
                </a:solidFill>
                <a:latin typeface="Tahoma"/>
              </a:rPr>
              <a:t>A,B</a:t>
            </a:r>
            <a:r>
              <a:rPr lang="en-US" sz="2400" strike="noStrike">
                <a:solidFill>
                  <a:srgbClr val="ffffff"/>
                </a:solidFill>
                <a:latin typeface="Tahoma"/>
              </a:rPr>
              <a:t>,C,D,E)</a:t>
            </a:r>
            <a:endParaRPr/>
          </a:p>
          <a:p>
            <a:pPr>
              <a:lnSpc>
                <a:spcPct val="100000"/>
              </a:lnSpc>
            </a:pPr>
            <a:r>
              <a:rPr lang="en-US" sz="2400" strike="noStrike">
                <a:solidFill>
                  <a:srgbClr val="ffffff"/>
                </a:solidFill>
                <a:latin typeface="Tahoma"/>
              </a:rPr>
              <a:t>    </a:t>
            </a:r>
            <a:r>
              <a:rPr lang="en-US" sz="2400" strike="noStrike">
                <a:solidFill>
                  <a:srgbClr val="ffffff"/>
                </a:solidFill>
                <a:latin typeface="Tahoma"/>
              </a:rPr>
              <a:t>Với các phụ thuộc hàm: </a:t>
            </a:r>
            <a:endParaRPr/>
          </a:p>
          <a:p>
            <a:pPr>
              <a:lnSpc>
                <a:spcPct val="100000"/>
              </a:lnSpc>
            </a:pPr>
            <a:r>
              <a:rPr lang="en-US" sz="4000" strike="noStrike">
                <a:solidFill>
                  <a:srgbClr val="ffffff"/>
                </a:solidFill>
                <a:latin typeface="Colonna MT"/>
              </a:rPr>
              <a:t>F</a:t>
            </a:r>
            <a:r>
              <a:rPr lang="en-US" sz="2400" strike="noStrike">
                <a:solidFill>
                  <a:srgbClr val="ffffff"/>
                </a:solidFill>
                <a:latin typeface="Tahoma"/>
              </a:rPr>
              <a:t>={AB </a:t>
            </a:r>
            <a:r>
              <a:rPr lang="en-US" sz="2400" strike="noStrike">
                <a:solidFill>
                  <a:srgbClr val="ffffff"/>
                </a:solidFill>
                <a:latin typeface="Symbol"/>
              </a:rPr>
              <a:t></a:t>
            </a:r>
            <a:r>
              <a:rPr lang="en-US" sz="2400" strike="noStrike">
                <a:solidFill>
                  <a:srgbClr val="ffffff"/>
                </a:solidFill>
                <a:latin typeface="Tahoma"/>
              </a:rPr>
              <a:t> C, AB </a:t>
            </a:r>
            <a:r>
              <a:rPr lang="en-US" sz="2400" strike="noStrike">
                <a:solidFill>
                  <a:srgbClr val="ffffff"/>
                </a:solidFill>
                <a:latin typeface="Symbol"/>
              </a:rPr>
              <a:t></a:t>
            </a:r>
            <a:r>
              <a:rPr lang="en-US" sz="2400" strike="noStrike">
                <a:solidFill>
                  <a:srgbClr val="ffffff"/>
                </a:solidFill>
                <a:latin typeface="Tahoma"/>
              </a:rPr>
              <a:t> D, AB </a:t>
            </a:r>
            <a:r>
              <a:rPr lang="en-US" sz="2400" strike="noStrike">
                <a:solidFill>
                  <a:srgbClr val="ffffff"/>
                </a:solidFill>
                <a:latin typeface="Symbol"/>
              </a:rPr>
              <a:t></a:t>
            </a:r>
            <a:r>
              <a:rPr lang="en-US" sz="2400" strike="noStrike">
                <a:solidFill>
                  <a:srgbClr val="ffffff"/>
                </a:solidFill>
                <a:latin typeface="Tahoma"/>
              </a:rPr>
              <a:t> E, </a:t>
            </a:r>
            <a:r>
              <a:rPr b="1" lang="en-US" sz="2400" strike="noStrike">
                <a:solidFill>
                  <a:srgbClr val="ffffff"/>
                </a:solidFill>
                <a:latin typeface="Tahoma"/>
              </a:rPr>
              <a:t>D </a:t>
            </a:r>
            <a:r>
              <a:rPr b="1" lang="en-US" sz="2400" strike="noStrike">
                <a:solidFill>
                  <a:srgbClr val="ffffff"/>
                </a:solidFill>
                <a:latin typeface="Symbol"/>
              </a:rPr>
              <a:t></a:t>
            </a:r>
            <a:r>
              <a:rPr b="1" lang="en-US" sz="2400" strike="noStrike">
                <a:solidFill>
                  <a:srgbClr val="ffffff"/>
                </a:solidFill>
                <a:latin typeface="Tahoma"/>
              </a:rPr>
              <a:t> B</a:t>
            </a:r>
            <a:r>
              <a:rPr lang="en-US" sz="2400" strike="noStrike">
                <a:solidFill>
                  <a:srgbClr val="ffffff"/>
                </a:solidFill>
                <a:latin typeface="Tahoma"/>
              </a:rPr>
              <a:t>}</a:t>
            </a:r>
            <a:endParaRPr/>
          </a:p>
        </p:txBody>
      </p:sp>
      <p:sp>
        <p:nvSpPr>
          <p:cNvPr id="572" name="CustomShape 10"/>
          <p:cNvSpPr/>
          <p:nvPr/>
        </p:nvSpPr>
        <p:spPr>
          <a:xfrm>
            <a:off x="608040" y="1219320"/>
            <a:ext cx="4402440" cy="395280"/>
          </a:xfrm>
          <a:prstGeom prst="rect">
            <a:avLst/>
          </a:prstGeom>
          <a:noFill/>
          <a:ln>
            <a:noFill/>
          </a:ln>
        </p:spPr>
        <p:style>
          <a:lnRef idx="0"/>
          <a:fillRef idx="0"/>
          <a:effectRef idx="0"/>
          <a:fontRef idx="minor"/>
        </p:style>
        <p:txBody>
          <a:bodyPr wrap="none" lIns="90000" rIns="90000" tIns="45000" bIns="45000"/>
          <a:p>
            <a:pPr algn="ctr">
              <a:lnSpc>
                <a:spcPct val="100000"/>
              </a:lnSpc>
            </a:pPr>
            <a:r>
              <a:rPr b="1" i="1" lang="en-US" sz="2000" strike="noStrike">
                <a:solidFill>
                  <a:srgbClr val="ffffff"/>
                </a:solidFill>
                <a:latin typeface="Tahoma"/>
              </a:rPr>
              <a:t>Chuẩn hóa lược đồ về dạng BCNF</a:t>
            </a:r>
            <a:endParaRPr/>
          </a:p>
        </p:txBody>
      </p:sp>
      <p:sp>
        <p:nvSpPr>
          <p:cNvPr id="573" name="CustomShape 11"/>
          <p:cNvSpPr/>
          <p:nvPr/>
        </p:nvSpPr>
        <p:spPr>
          <a:xfrm>
            <a:off x="6260400" y="2057400"/>
            <a:ext cx="24472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i="1" lang="en-US" strike="noStrike">
                <a:solidFill>
                  <a:srgbClr val="ffffff"/>
                </a:solidFill>
                <a:latin typeface="Tahoma"/>
              </a:rPr>
              <a:t>không thỏa mãn BCNF</a:t>
            </a:r>
            <a:endParaRPr/>
          </a:p>
        </p:txBody>
      </p:sp>
      <p:sp>
        <p:nvSpPr>
          <p:cNvPr id="574" name="CustomShape 12"/>
          <p:cNvSpPr/>
          <p:nvPr/>
        </p:nvSpPr>
        <p:spPr>
          <a:xfrm rot="5400000">
            <a:off x="6289200" y="2081160"/>
            <a:ext cx="849600" cy="1540440"/>
          </a:xfrm>
          <a:prstGeom prst="straightConnector1">
            <a:avLst/>
          </a:prstGeom>
          <a:noFill/>
          <a:ln>
            <a:solidFill>
              <a:srgbClr val="095294"/>
            </a:solidFill>
            <a:round/>
            <a:tailEnd len="med" type="arrow" w="med"/>
          </a:ln>
        </p:spPr>
        <p:style>
          <a:lnRef idx="1">
            <a:schemeClr val="accent1"/>
          </a:lnRef>
          <a:fillRef idx="0">
            <a:schemeClr val="accent1"/>
          </a:fillRef>
          <a:effectRef idx="0">
            <a:schemeClr val="accent1"/>
          </a:effectRef>
          <a:fontRef idx="minor"/>
        </p:style>
      </p:sp>
      <p:sp>
        <p:nvSpPr>
          <p:cNvPr id="575" name="CustomShape 13"/>
          <p:cNvSpPr/>
          <p:nvPr/>
        </p:nvSpPr>
        <p:spPr>
          <a:xfrm>
            <a:off x="609480" y="4952880"/>
            <a:ext cx="761760" cy="68544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576" name="CustomShape 14"/>
          <p:cNvSpPr/>
          <p:nvPr/>
        </p:nvSpPr>
        <p:spPr>
          <a:xfrm>
            <a:off x="2143080" y="4648320"/>
            <a:ext cx="1532880" cy="51696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z="2800" strike="noStrike">
                <a:solidFill>
                  <a:srgbClr val="ffffff"/>
                </a:solidFill>
                <a:latin typeface="Tahoma"/>
              </a:rPr>
              <a:t>R1 (B,</a:t>
            </a:r>
            <a:r>
              <a:rPr lang="en-US" sz="2800" strike="noStrike" u="sng">
                <a:solidFill>
                  <a:srgbClr val="ffffff"/>
                </a:solidFill>
                <a:latin typeface="Tahoma"/>
              </a:rPr>
              <a:t>D</a:t>
            </a:r>
            <a:r>
              <a:rPr lang="en-US" sz="2800" strike="noStrike">
                <a:solidFill>
                  <a:srgbClr val="ffffff"/>
                </a:solidFill>
                <a:latin typeface="Tahoma"/>
              </a:rPr>
              <a:t>)</a:t>
            </a:r>
            <a:endParaRPr/>
          </a:p>
        </p:txBody>
      </p:sp>
      <p:sp>
        <p:nvSpPr>
          <p:cNvPr id="577" name="CustomShape 15"/>
          <p:cNvSpPr/>
          <p:nvPr/>
        </p:nvSpPr>
        <p:spPr>
          <a:xfrm>
            <a:off x="2142000" y="5334120"/>
            <a:ext cx="2169720" cy="51696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z="2800" strike="noStrike">
                <a:solidFill>
                  <a:srgbClr val="ffffff"/>
                </a:solidFill>
                <a:latin typeface="Tahoma"/>
              </a:rPr>
              <a:t>R2 (</a:t>
            </a:r>
            <a:r>
              <a:rPr lang="en-US" sz="2800" strike="noStrike" u="sng">
                <a:solidFill>
                  <a:srgbClr val="ffffff"/>
                </a:solidFill>
                <a:latin typeface="Tahoma"/>
              </a:rPr>
              <a:t>A,D</a:t>
            </a:r>
            <a:r>
              <a:rPr lang="en-US" sz="2800" strike="noStrike">
                <a:solidFill>
                  <a:srgbClr val="ffffff"/>
                </a:solidFill>
                <a:latin typeface="Tahoma"/>
              </a:rPr>
              <a:t>,C,E)</a:t>
            </a:r>
            <a:endParaRPr/>
          </a:p>
        </p:txBody>
      </p:sp>
      <p:sp>
        <p:nvSpPr>
          <p:cNvPr id="578" name="CustomShape 16"/>
          <p:cNvSpPr/>
          <p:nvPr/>
        </p:nvSpPr>
        <p:spPr>
          <a:xfrm>
            <a:off x="1600200" y="4724280"/>
            <a:ext cx="456840" cy="1218960"/>
          </a:xfrm>
          <a:prstGeom prst="leftBrace">
            <a:avLst>
              <a:gd name="adj1" fmla="val 8333"/>
              <a:gd name="adj2" fmla="val 50000"/>
            </a:avLst>
          </a:prstGeom>
          <a:noFill/>
          <a:ln>
            <a:solidFill>
              <a:srgbClr val="095294"/>
            </a:solidFill>
            <a:round/>
          </a:ln>
        </p:spPr>
        <p:style>
          <a:lnRef idx="1">
            <a:schemeClr val="accent1"/>
          </a:lnRef>
          <a:fillRef idx="0">
            <a:schemeClr val="accent1"/>
          </a:fillRef>
          <a:effectRef idx="0">
            <a:schemeClr val="accent1"/>
          </a:effectRef>
          <a:fontRef idx="minor"/>
        </p:style>
      </p:sp>
      <p:sp>
        <p:nvSpPr>
          <p:cNvPr id="579" name="CustomShape 17"/>
          <p:cNvSpPr/>
          <p:nvPr/>
        </p:nvSpPr>
        <p:spPr>
          <a:xfrm>
            <a:off x="5003640" y="5410080"/>
            <a:ext cx="3460680" cy="69984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z="4000" strike="noStrike">
                <a:solidFill>
                  <a:srgbClr val="ffffff"/>
                </a:solidFill>
                <a:latin typeface="Colonna MT"/>
              </a:rPr>
              <a:t>F</a:t>
            </a:r>
            <a:r>
              <a:rPr lang="en-US" sz="2400" strike="noStrike">
                <a:solidFill>
                  <a:srgbClr val="ffffff"/>
                </a:solidFill>
                <a:latin typeface="Tahoma"/>
              </a:rPr>
              <a:t>2={AD </a:t>
            </a:r>
            <a:r>
              <a:rPr lang="en-US" sz="2400" strike="noStrike">
                <a:solidFill>
                  <a:srgbClr val="ffffff"/>
                </a:solidFill>
                <a:latin typeface="Symbol"/>
              </a:rPr>
              <a:t></a:t>
            </a:r>
            <a:r>
              <a:rPr lang="en-US" sz="2400" strike="noStrike">
                <a:solidFill>
                  <a:srgbClr val="ffffff"/>
                </a:solidFill>
                <a:latin typeface="Tahoma"/>
              </a:rPr>
              <a:t> C, AD </a:t>
            </a:r>
            <a:r>
              <a:rPr lang="en-US" sz="2400" strike="noStrike">
                <a:solidFill>
                  <a:srgbClr val="ffffff"/>
                </a:solidFill>
                <a:latin typeface="Symbol"/>
              </a:rPr>
              <a:t></a:t>
            </a:r>
            <a:r>
              <a:rPr lang="en-US" sz="2400" strike="noStrike">
                <a:solidFill>
                  <a:srgbClr val="ffffff"/>
                </a:solidFill>
                <a:latin typeface="Tahoma"/>
              </a:rPr>
              <a:t> E}</a:t>
            </a:r>
            <a:endParaRPr/>
          </a:p>
        </p:txBody>
      </p:sp>
      <p:sp>
        <p:nvSpPr>
          <p:cNvPr id="580" name="CustomShape 18"/>
          <p:cNvSpPr/>
          <p:nvPr/>
        </p:nvSpPr>
        <p:spPr>
          <a:xfrm>
            <a:off x="5006880" y="4724280"/>
            <a:ext cx="2032920" cy="69984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z="4000" strike="noStrike">
                <a:solidFill>
                  <a:srgbClr val="ffffff"/>
                </a:solidFill>
                <a:latin typeface="Colonna MT"/>
              </a:rPr>
              <a:t>F</a:t>
            </a:r>
            <a:r>
              <a:rPr lang="en-US" sz="2400" strike="noStrike">
                <a:solidFill>
                  <a:srgbClr val="ffffff"/>
                </a:solidFill>
                <a:latin typeface="Tahoma"/>
              </a:rPr>
              <a:t>1={D </a:t>
            </a:r>
            <a:r>
              <a:rPr lang="en-US" sz="2400" strike="noStrike">
                <a:solidFill>
                  <a:srgbClr val="ffffff"/>
                </a:solidFill>
                <a:latin typeface="Symbol"/>
              </a:rPr>
              <a:t></a:t>
            </a:r>
            <a:r>
              <a:rPr lang="en-US" sz="2400" strike="noStrike">
                <a:solidFill>
                  <a:srgbClr val="ffffff"/>
                </a:solidFill>
                <a:latin typeface="Tahoma"/>
              </a:rPr>
              <a:t> B}</a:t>
            </a:r>
            <a:endParaRPr/>
          </a:p>
        </p:txBody>
      </p:sp>
    </p:spTree>
  </p:cSld>
  <p:timing>
    <p:tnLst>
      <p:par>
        <p:cTn id="920" dur="indefinite" restart="never" nodeType="tmRoot">
          <p:childTnLst>
            <p:seq>
              <p:cTn id="921" dur="indefinite" nodeType="mainSeq">
                <p:childTnLst>
                  <p:par>
                    <p:cTn id="922" fill="hold">
                      <p:stCondLst>
                        <p:cond delay="indefinite"/>
                      </p:stCondLst>
                      <p:childTnLst>
                        <p:par>
                          <p:cTn id="923" fill="hold">
                            <p:stCondLst>
                              <p:cond delay="0"/>
                            </p:stCondLst>
                            <p:childTnLst>
                              <p:par>
                                <p:cTn id="924" nodeType="clickEffect" fill="hold" presetClass="entr" presetID="4" presetSubtype="16">
                                  <p:stCondLst>
                                    <p:cond delay="0"/>
                                  </p:stCondLst>
                                  <p:childTnLst>
                                    <p:set>
                                      <p:cBhvr>
                                        <p:cTn id="925" dur="1" fill="hold">
                                          <p:stCondLst>
                                            <p:cond delay="0"/>
                                          </p:stCondLst>
                                        </p:cTn>
                                        <p:tgtEl>
                                          <p:spTgt spid="573"/>
                                        </p:tgtEl>
                                        <p:attrNameLst>
                                          <p:attrName>style.visibility</p:attrName>
                                        </p:attrNameLst>
                                      </p:cBhvr>
                                      <p:to>
                                        <p:strVal val="visible"/>
                                      </p:to>
                                    </p:set>
                                    <p:animEffect filter="box(in)" transition="out">
                                      <p:cBhvr additive="repl">
                                        <p:cTn id="926" dur="500"/>
                                        <p:tgtEl>
                                          <p:spTgt spid="573"/>
                                        </p:tgtEl>
                                      </p:cBhvr>
                                    </p:animEffect>
                                  </p:childTnLst>
                                </p:cTn>
                              </p:par>
                            </p:childTnLst>
                          </p:cTn>
                        </p:par>
                        <p:par>
                          <p:cTn id="927" fill="hold">
                            <p:stCondLst>
                              <p:cond delay="500"/>
                            </p:stCondLst>
                            <p:childTnLst>
                              <p:par>
                                <p:cTn id="928" nodeType="afterEffect" fill="hold" presetClass="entr" presetID="4" presetSubtype="16">
                                  <p:stCondLst>
                                    <p:cond delay="0"/>
                                  </p:stCondLst>
                                  <p:childTnLst>
                                    <p:set>
                                      <p:cBhvr>
                                        <p:cTn id="929" dur="1" fill="hold">
                                          <p:stCondLst>
                                            <p:cond delay="0"/>
                                          </p:stCondLst>
                                        </p:cTn>
                                        <p:tgtEl>
                                          <p:spTgt spid="574"/>
                                        </p:tgtEl>
                                        <p:attrNameLst>
                                          <p:attrName>style.visibility</p:attrName>
                                        </p:attrNameLst>
                                      </p:cBhvr>
                                      <p:to>
                                        <p:strVal val="visible"/>
                                      </p:to>
                                    </p:set>
                                    <p:animEffect filter="box(in)" transition="out">
                                      <p:cBhvr additive="repl">
                                        <p:cTn id="930" dur="500"/>
                                        <p:tgtEl>
                                          <p:spTgt spid="574"/>
                                        </p:tgtEl>
                                      </p:cBhvr>
                                    </p:animEffect>
                                  </p:childTnLst>
                                </p:cTn>
                              </p:par>
                            </p:childTnLst>
                          </p:cTn>
                        </p:par>
                      </p:childTnLst>
                    </p:cTn>
                  </p:par>
                  <p:par>
                    <p:cTn id="931" fill="hold">
                      <p:stCondLst>
                        <p:cond delay="indefinite"/>
                      </p:stCondLst>
                      <p:childTnLst>
                        <p:par>
                          <p:cTn id="932" fill="hold">
                            <p:stCondLst>
                              <p:cond delay="0"/>
                            </p:stCondLst>
                            <p:childTnLst>
                              <p:par>
                                <p:cTn id="933" nodeType="clickEffect" fill="hold" presetClass="entr" presetID="4" presetSubtype="16">
                                  <p:stCondLst>
                                    <p:cond delay="0"/>
                                  </p:stCondLst>
                                  <p:childTnLst>
                                    <p:set>
                                      <p:cBhvr>
                                        <p:cTn id="934" dur="1" fill="hold">
                                          <p:stCondLst>
                                            <p:cond delay="0"/>
                                          </p:stCondLst>
                                        </p:cTn>
                                        <p:tgtEl>
                                          <p:spTgt spid="575"/>
                                        </p:tgtEl>
                                        <p:attrNameLst>
                                          <p:attrName>style.visibility</p:attrName>
                                        </p:attrNameLst>
                                      </p:cBhvr>
                                      <p:to>
                                        <p:strVal val="visible"/>
                                      </p:to>
                                    </p:set>
                                    <p:animEffect filter="box(in)" transition="out">
                                      <p:cBhvr additive="repl">
                                        <p:cTn id="935" dur="500"/>
                                        <p:tgtEl>
                                          <p:spTgt spid="575"/>
                                        </p:tgtEl>
                                      </p:cBhvr>
                                    </p:animEffect>
                                  </p:childTnLst>
                                </p:cTn>
                              </p:par>
                            </p:childTnLst>
                          </p:cTn>
                        </p:par>
                      </p:childTnLst>
                    </p:cTn>
                  </p:par>
                  <p:par>
                    <p:cTn id="936" fill="hold">
                      <p:stCondLst>
                        <p:cond delay="indefinite"/>
                      </p:stCondLst>
                      <p:childTnLst>
                        <p:par>
                          <p:cTn id="937" fill="hold">
                            <p:stCondLst>
                              <p:cond delay="0"/>
                            </p:stCondLst>
                            <p:childTnLst>
                              <p:par>
                                <p:cTn id="938" nodeType="clickEffect" fill="hold" presetClass="entr" presetID="4" presetSubtype="16">
                                  <p:stCondLst>
                                    <p:cond delay="0"/>
                                  </p:stCondLst>
                                  <p:childTnLst>
                                    <p:set>
                                      <p:cBhvr>
                                        <p:cTn id="939" dur="1" fill="hold">
                                          <p:stCondLst>
                                            <p:cond delay="0"/>
                                          </p:stCondLst>
                                        </p:cTn>
                                        <p:tgtEl>
                                          <p:spTgt spid="-1"/>
                                        </p:tgtEl>
                                        <p:attrNameLst>
                                          <p:attrName>style.visibility</p:attrName>
                                        </p:attrNameLst>
                                      </p:cBhvr>
                                      <p:to>
                                        <p:strVal val="visible"/>
                                      </p:to>
                                    </p:set>
                                    <p:animEffect filter="box(in)" transition="out">
                                      <p:cBhvr additive="repl">
                                        <p:cTn id="940" dur="500"/>
                                        <p:tgtEl>
                                          <p:spTgt spid="-1"/>
                                        </p:tgtEl>
                                      </p:cBhvr>
                                    </p:animEffect>
                                  </p:childTnLst>
                                </p:cTn>
                              </p:par>
                            </p:childTnLst>
                          </p:cTn>
                        </p:par>
                        <p:par>
                          <p:cTn id="941" fill="hold">
                            <p:stCondLst>
                              <p:cond delay="500"/>
                            </p:stCondLst>
                            <p:childTnLst>
                              <p:par>
                                <p:cTn id="942" nodeType="afterEffect" fill="hold" presetClass="entr" presetID="4" presetSubtype="16">
                                  <p:stCondLst>
                                    <p:cond delay="0"/>
                                  </p:stCondLst>
                                  <p:childTnLst>
                                    <p:set>
                                      <p:cBhvr>
                                        <p:cTn id="943" dur="1" fill="hold">
                                          <p:stCondLst>
                                            <p:cond delay="0"/>
                                          </p:stCondLst>
                                        </p:cTn>
                                        <p:tgtEl>
                                          <p:spTgt spid="580"/>
                                        </p:tgtEl>
                                        <p:attrNameLst>
                                          <p:attrName>style.visibility</p:attrName>
                                        </p:attrNameLst>
                                      </p:cBhvr>
                                      <p:to>
                                        <p:strVal val="visible"/>
                                      </p:to>
                                    </p:set>
                                    <p:animEffect filter="box(in)" transition="out">
                                      <p:cBhvr additive="repl">
                                        <p:cTn id="944" dur="500"/>
                                        <p:tgtEl>
                                          <p:spTgt spid="580"/>
                                        </p:tgtEl>
                                      </p:cBhvr>
                                    </p:animEffect>
                                  </p:childTnLst>
                                </p:cTn>
                              </p:par>
                            </p:childTnLst>
                          </p:cTn>
                        </p:par>
                        <p:par>
                          <p:cTn id="945" fill="hold">
                            <p:stCondLst>
                              <p:cond delay="1000"/>
                            </p:stCondLst>
                            <p:childTnLst>
                              <p:par>
                                <p:cTn id="946" nodeType="afterEffect" fill="hold" presetClass="entr" presetID="4" presetSubtype="16">
                                  <p:stCondLst>
                                    <p:cond delay="0"/>
                                  </p:stCondLst>
                                  <p:childTnLst>
                                    <p:set>
                                      <p:cBhvr>
                                        <p:cTn id="947" dur="1" fill="hold">
                                          <p:stCondLst>
                                            <p:cond delay="0"/>
                                          </p:stCondLst>
                                        </p:cTn>
                                        <p:tgtEl>
                                          <p:spTgt spid="579"/>
                                        </p:tgtEl>
                                        <p:attrNameLst>
                                          <p:attrName>style.visibility</p:attrName>
                                        </p:attrNameLst>
                                      </p:cBhvr>
                                      <p:to>
                                        <p:strVal val="visible"/>
                                      </p:to>
                                    </p:set>
                                    <p:animEffect filter="box(in)" transition="out">
                                      <p:cBhvr additive="repl">
                                        <p:cTn id="948" dur="500"/>
                                        <p:tgtEl>
                                          <p:spTgt spid="57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581" name="Picture 3" descr=""/>
          <p:cNvPicPr/>
          <p:nvPr/>
        </p:nvPicPr>
        <p:blipFill>
          <a:blip r:embed="rId1"/>
          <a:stretch/>
        </p:blipFill>
        <p:spPr>
          <a:xfrm>
            <a:off x="0" y="628560"/>
            <a:ext cx="9107640" cy="56880"/>
          </a:xfrm>
          <a:prstGeom prst="rect">
            <a:avLst/>
          </a:prstGeom>
          <a:ln>
            <a:noFill/>
          </a:ln>
        </p:spPr>
      </p:pic>
      <p:sp>
        <p:nvSpPr>
          <p:cNvPr id="582"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583"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584"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12:11:22 AM</a:t>
            </a:r>
            <a:endParaRPr/>
          </a:p>
        </p:txBody>
      </p:sp>
      <p:sp>
        <p:nvSpPr>
          <p:cNvPr id="585"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586"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4A215EAA-3653-4689-8C63-9129F8FD047A}" type="slidenum">
              <a:rPr lang="en-US" sz="1200" strike="noStrike">
                <a:solidFill>
                  <a:srgbClr val="d1eaed"/>
                </a:solidFill>
                <a:latin typeface="Tahoma"/>
              </a:rPr>
              <a:t>&lt;number&gt;</a:t>
            </a:fld>
            <a:endParaRPr/>
          </a:p>
        </p:txBody>
      </p:sp>
      <p:sp>
        <p:nvSpPr>
          <p:cNvPr id="587" name="CustomShape 6"/>
          <p:cNvSpPr/>
          <p:nvPr/>
        </p:nvSpPr>
        <p:spPr>
          <a:xfrm>
            <a:off x="228600" y="762120"/>
            <a:ext cx="8381520" cy="461160"/>
          </a:xfrm>
          <a:prstGeom prst="rect">
            <a:avLst/>
          </a:prstGeom>
          <a:noFill/>
          <a:ln>
            <a:noFill/>
          </a:ln>
        </p:spPr>
        <p:style>
          <a:lnRef idx="0"/>
          <a:fillRef idx="0"/>
          <a:effectRef idx="0"/>
          <a:fontRef idx="minor"/>
        </p:style>
      </p:sp>
      <p:sp>
        <p:nvSpPr>
          <p:cNvPr id="588" name="CustomShape 7"/>
          <p:cNvSpPr/>
          <p:nvPr/>
        </p:nvSpPr>
        <p:spPr>
          <a:xfrm>
            <a:off x="304920" y="2819520"/>
            <a:ext cx="8229240" cy="1447560"/>
          </a:xfrm>
          <a:prstGeom prst="rect">
            <a:avLst/>
          </a:prstGeom>
          <a:noFill/>
          <a:ln w="9360">
            <a:noFill/>
          </a:ln>
        </p:spPr>
        <p:style>
          <a:lnRef idx="0"/>
          <a:fillRef idx="0"/>
          <a:effectRef idx="0"/>
          <a:fontRef idx="minor"/>
        </p:style>
        <p:txBody>
          <a:bodyPr lIns="0" rIns="18360"/>
          <a:p>
            <a:pPr>
              <a:lnSpc>
                <a:spcPct val="100000"/>
              </a:lnSpc>
            </a:pPr>
            <a:r>
              <a:rPr lang="en-US" strike="noStrike">
                <a:solidFill>
                  <a:srgbClr val="ffffff"/>
                </a:solidFill>
                <a:latin typeface="Tahoma"/>
                <a:ea typeface="Tahoma"/>
              </a:rPr>
              <a:t>           </a:t>
            </a:r>
            <a:endParaRPr/>
          </a:p>
          <a:p>
            <a:pPr>
              <a:lnSpc>
                <a:spcPct val="100000"/>
              </a:lnSpc>
            </a:pPr>
            <a:endParaRPr/>
          </a:p>
        </p:txBody>
      </p:sp>
      <p:sp>
        <p:nvSpPr>
          <p:cNvPr id="589" name="CustomShape 8"/>
          <p:cNvSpPr/>
          <p:nvPr/>
        </p:nvSpPr>
        <p:spPr>
          <a:xfrm>
            <a:off x="380880" y="685800"/>
            <a:ext cx="8381520" cy="456120"/>
          </a:xfrm>
          <a:prstGeom prst="rect">
            <a:avLst/>
          </a:prstGeom>
          <a:noFill/>
          <a:ln>
            <a:noFill/>
          </a:ln>
        </p:spPr>
        <p:style>
          <a:lnRef idx="0"/>
          <a:fillRef idx="0"/>
          <a:effectRef idx="0"/>
          <a:fontRef idx="minor"/>
        </p:style>
        <p:txBody>
          <a:bodyPr lIns="90000" rIns="90000" tIns="45000" bIns="45000"/>
          <a:p>
            <a:pPr>
              <a:lnSpc>
                <a:spcPct val="100000"/>
              </a:lnSpc>
            </a:pPr>
            <a:r>
              <a:rPr lang="en-US" sz="2400" strike="noStrike">
                <a:solidFill>
                  <a:srgbClr val="ffffff"/>
                </a:solidFill>
                <a:latin typeface="Tahoma"/>
              </a:rPr>
              <a:t>d</a:t>
            </a:r>
            <a:r>
              <a:rPr b="1" lang="en-US" sz="2400" strike="noStrike">
                <a:solidFill>
                  <a:srgbClr val="ffffff"/>
                </a:solidFill>
                <a:latin typeface="Tahoma"/>
              </a:rPr>
              <a:t>.</a:t>
            </a:r>
            <a:r>
              <a:rPr lang="en-US" sz="2400" strike="noStrike">
                <a:solidFill>
                  <a:srgbClr val="ffffff"/>
                </a:solidFill>
                <a:latin typeface="Tahoma"/>
              </a:rPr>
              <a:t> </a:t>
            </a:r>
            <a:r>
              <a:rPr b="1" lang="en-US" sz="2400" strike="noStrike">
                <a:solidFill>
                  <a:srgbClr val="ffffff"/>
                </a:solidFill>
                <a:latin typeface="Times New Roman"/>
              </a:rPr>
              <a:t>Dạng chuẩn Boyce-Codd (BCNF) </a:t>
            </a:r>
            <a:endParaRPr/>
          </a:p>
        </p:txBody>
      </p:sp>
      <p:sp>
        <p:nvSpPr>
          <p:cNvPr id="590" name="CustomShape 9"/>
          <p:cNvSpPr/>
          <p:nvPr/>
        </p:nvSpPr>
        <p:spPr>
          <a:xfrm>
            <a:off x="533520" y="1676520"/>
            <a:ext cx="8381520" cy="1938240"/>
          </a:xfrm>
          <a:prstGeom prst="rect">
            <a:avLst/>
          </a:prstGeom>
          <a:noFill/>
          <a:ln>
            <a:noFill/>
          </a:ln>
        </p:spPr>
        <p:style>
          <a:lnRef idx="0"/>
          <a:fillRef idx="0"/>
          <a:effectRef idx="0"/>
          <a:fontRef idx="minor"/>
        </p:style>
        <p:txBody>
          <a:bodyPr lIns="90000" rIns="90000" tIns="45000" bIns="45000"/>
          <a:p>
            <a:pPr>
              <a:lnSpc>
                <a:spcPct val="100000"/>
              </a:lnSpc>
            </a:pPr>
            <a:r>
              <a:rPr b="1" i="1" lang="en-US" strike="noStrike">
                <a:solidFill>
                  <a:srgbClr val="ffffff"/>
                </a:solidFill>
                <a:latin typeface="Tahoma"/>
              </a:rPr>
              <a:t>Ví dụ  2</a:t>
            </a:r>
            <a:r>
              <a:rPr lang="en-US" strike="noStrike">
                <a:solidFill>
                  <a:srgbClr val="ffffff"/>
                </a:solidFill>
                <a:latin typeface="Tahoma"/>
              </a:rPr>
              <a:t>: </a:t>
            </a:r>
            <a:endParaRPr/>
          </a:p>
          <a:p>
            <a:pPr>
              <a:lnSpc>
                <a:spcPct val="100000"/>
              </a:lnSpc>
            </a:pPr>
            <a:r>
              <a:rPr lang="en-US" sz="2400" strike="noStrike">
                <a:solidFill>
                  <a:srgbClr val="ffffff"/>
                </a:solidFill>
                <a:latin typeface="Tahoma"/>
              </a:rPr>
              <a:t>Cho R (</a:t>
            </a:r>
            <a:r>
              <a:rPr lang="en-US" sz="2400" strike="noStrike" u="sng">
                <a:solidFill>
                  <a:srgbClr val="ffffff"/>
                </a:solidFill>
                <a:latin typeface="Tahoma"/>
              </a:rPr>
              <a:t>ABC</a:t>
            </a:r>
            <a:r>
              <a:rPr lang="en-US" sz="2400" strike="noStrike">
                <a:solidFill>
                  <a:srgbClr val="ffffff"/>
                </a:solidFill>
                <a:latin typeface="Tahoma"/>
              </a:rPr>
              <a:t>DEGH)</a:t>
            </a:r>
            <a:endParaRPr/>
          </a:p>
          <a:p>
            <a:pPr>
              <a:lnSpc>
                <a:spcPct val="100000"/>
              </a:lnSpc>
            </a:pPr>
            <a:r>
              <a:rPr lang="en-US" sz="2400" strike="noStrike">
                <a:solidFill>
                  <a:srgbClr val="ffffff"/>
                </a:solidFill>
                <a:latin typeface="Tahoma"/>
              </a:rPr>
              <a:t>     </a:t>
            </a:r>
            <a:r>
              <a:rPr lang="en-US" sz="3200" strike="noStrike">
                <a:solidFill>
                  <a:srgbClr val="ffffff"/>
                </a:solidFill>
                <a:latin typeface="Colonna MT"/>
              </a:rPr>
              <a:t> </a:t>
            </a:r>
            <a:r>
              <a:rPr lang="en-US" sz="3200" strike="noStrike">
                <a:solidFill>
                  <a:srgbClr val="ffffff"/>
                </a:solidFill>
                <a:latin typeface="Colonna MT"/>
              </a:rPr>
              <a:t>F</a:t>
            </a:r>
            <a:r>
              <a:rPr lang="en-US" sz="2400" strike="noStrike">
                <a:solidFill>
                  <a:srgbClr val="ffffff"/>
                </a:solidFill>
                <a:latin typeface="Tahoma"/>
              </a:rPr>
              <a:t>={ABC</a:t>
            </a:r>
            <a:r>
              <a:rPr lang="en-US" sz="2400" strike="noStrike">
                <a:solidFill>
                  <a:srgbClr val="ffffff"/>
                </a:solidFill>
                <a:latin typeface="Symbol"/>
              </a:rPr>
              <a:t></a:t>
            </a:r>
            <a:r>
              <a:rPr lang="en-US" sz="2400" strike="noStrike">
                <a:solidFill>
                  <a:srgbClr val="ffffff"/>
                </a:solidFill>
                <a:latin typeface="Tahoma"/>
              </a:rPr>
              <a:t> D, ABC </a:t>
            </a:r>
            <a:r>
              <a:rPr lang="en-US" sz="2400" strike="noStrike">
                <a:solidFill>
                  <a:srgbClr val="ffffff"/>
                </a:solidFill>
                <a:latin typeface="Symbol"/>
              </a:rPr>
              <a:t></a:t>
            </a:r>
            <a:r>
              <a:rPr lang="en-US" sz="2400" strike="noStrike">
                <a:solidFill>
                  <a:srgbClr val="ffffff"/>
                </a:solidFill>
                <a:latin typeface="Tahoma"/>
              </a:rPr>
              <a:t> E, ABC </a:t>
            </a:r>
            <a:r>
              <a:rPr lang="en-US" sz="2400" strike="noStrike">
                <a:solidFill>
                  <a:srgbClr val="ffffff"/>
                </a:solidFill>
                <a:latin typeface="Symbol"/>
              </a:rPr>
              <a:t></a:t>
            </a:r>
            <a:r>
              <a:rPr lang="en-US" sz="2400" strike="noStrike">
                <a:solidFill>
                  <a:srgbClr val="ffffff"/>
                </a:solidFill>
                <a:latin typeface="Tahoma"/>
              </a:rPr>
              <a:t> G, ABC </a:t>
            </a:r>
            <a:r>
              <a:rPr lang="en-US" sz="2400" strike="noStrike">
                <a:solidFill>
                  <a:srgbClr val="ffffff"/>
                </a:solidFill>
                <a:latin typeface="Symbol"/>
              </a:rPr>
              <a:t></a:t>
            </a:r>
            <a:r>
              <a:rPr lang="en-US" sz="2400" strike="noStrike">
                <a:solidFill>
                  <a:srgbClr val="ffffff"/>
                </a:solidFill>
                <a:latin typeface="Tahoma"/>
              </a:rPr>
              <a:t> H ,</a:t>
            </a:r>
            <a:r>
              <a:rPr b="1" lang="en-US" sz="2400" strike="noStrike">
                <a:solidFill>
                  <a:srgbClr val="ffffff"/>
                </a:solidFill>
                <a:latin typeface="Tahoma"/>
              </a:rPr>
              <a:t>DE </a:t>
            </a:r>
            <a:r>
              <a:rPr b="1" lang="en-US" sz="2400" strike="noStrike">
                <a:solidFill>
                  <a:srgbClr val="ffffff"/>
                </a:solidFill>
                <a:latin typeface="Symbol"/>
              </a:rPr>
              <a:t></a:t>
            </a:r>
            <a:r>
              <a:rPr b="1" lang="en-US" sz="2400" strike="noStrike">
                <a:solidFill>
                  <a:srgbClr val="ffffff"/>
                </a:solidFill>
                <a:latin typeface="Tahoma"/>
              </a:rPr>
              <a:t> AB</a:t>
            </a:r>
            <a:r>
              <a:rPr lang="en-US" sz="2400" strike="noStrike">
                <a:solidFill>
                  <a:srgbClr val="ffffff"/>
                </a:solidFill>
                <a:latin typeface="Tahoma"/>
              </a:rPr>
              <a:t>}</a:t>
            </a:r>
            <a:endParaRPr/>
          </a:p>
        </p:txBody>
      </p:sp>
      <p:sp>
        <p:nvSpPr>
          <p:cNvPr id="591" name="CustomShape 10"/>
          <p:cNvSpPr/>
          <p:nvPr/>
        </p:nvSpPr>
        <p:spPr>
          <a:xfrm>
            <a:off x="608040" y="1219320"/>
            <a:ext cx="4402440" cy="395280"/>
          </a:xfrm>
          <a:prstGeom prst="rect">
            <a:avLst/>
          </a:prstGeom>
          <a:noFill/>
          <a:ln>
            <a:noFill/>
          </a:ln>
        </p:spPr>
        <p:style>
          <a:lnRef idx="0"/>
          <a:fillRef idx="0"/>
          <a:effectRef idx="0"/>
          <a:fontRef idx="minor"/>
        </p:style>
        <p:txBody>
          <a:bodyPr wrap="none" lIns="90000" rIns="90000" tIns="45000" bIns="45000"/>
          <a:p>
            <a:pPr algn="ctr">
              <a:lnSpc>
                <a:spcPct val="100000"/>
              </a:lnSpc>
            </a:pPr>
            <a:r>
              <a:rPr b="1" i="1" lang="en-US" sz="2000" strike="noStrike">
                <a:solidFill>
                  <a:srgbClr val="ffffff"/>
                </a:solidFill>
                <a:latin typeface="Tahoma"/>
              </a:rPr>
              <a:t>Chuẩn hóa lược đồ về dạng BCNF</a:t>
            </a:r>
            <a:endParaRPr/>
          </a:p>
        </p:txBody>
      </p:sp>
      <p:sp>
        <p:nvSpPr>
          <p:cNvPr id="592" name="CustomShape 11"/>
          <p:cNvSpPr/>
          <p:nvPr/>
        </p:nvSpPr>
        <p:spPr>
          <a:xfrm>
            <a:off x="609480" y="4952880"/>
            <a:ext cx="761760" cy="68544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593" name="CustomShape 12"/>
          <p:cNvSpPr/>
          <p:nvPr/>
        </p:nvSpPr>
        <p:spPr>
          <a:xfrm>
            <a:off x="1766520" y="4648320"/>
            <a:ext cx="2285640" cy="51696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z="2800" strike="noStrike">
                <a:solidFill>
                  <a:srgbClr val="ffffff"/>
                </a:solidFill>
                <a:latin typeface="Tahoma"/>
              </a:rPr>
              <a:t>    </a:t>
            </a:r>
            <a:r>
              <a:rPr lang="en-US" sz="2800" strike="noStrike">
                <a:solidFill>
                  <a:srgbClr val="ffffff"/>
                </a:solidFill>
                <a:latin typeface="Tahoma"/>
              </a:rPr>
              <a:t>R1 (AB</a:t>
            </a:r>
            <a:r>
              <a:rPr lang="en-US" sz="2800" strike="noStrike" u="sng">
                <a:solidFill>
                  <a:srgbClr val="ffffff"/>
                </a:solidFill>
                <a:latin typeface="Tahoma"/>
              </a:rPr>
              <a:t>DE</a:t>
            </a:r>
            <a:r>
              <a:rPr lang="en-US" sz="2800" strike="noStrike">
                <a:solidFill>
                  <a:srgbClr val="ffffff"/>
                </a:solidFill>
                <a:latin typeface="Tahoma"/>
              </a:rPr>
              <a:t>)</a:t>
            </a:r>
            <a:endParaRPr/>
          </a:p>
        </p:txBody>
      </p:sp>
      <p:sp>
        <p:nvSpPr>
          <p:cNvPr id="594" name="CustomShape 13"/>
          <p:cNvSpPr/>
          <p:nvPr/>
        </p:nvSpPr>
        <p:spPr>
          <a:xfrm>
            <a:off x="2172240" y="5334120"/>
            <a:ext cx="2108880" cy="51696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z="2800" strike="noStrike">
                <a:solidFill>
                  <a:srgbClr val="ffffff"/>
                </a:solidFill>
                <a:latin typeface="Tahoma"/>
              </a:rPr>
              <a:t>R2 (</a:t>
            </a:r>
            <a:r>
              <a:rPr lang="en-US" sz="2800" strike="noStrike" u="sng">
                <a:solidFill>
                  <a:srgbClr val="ffffff"/>
                </a:solidFill>
                <a:latin typeface="Tahoma"/>
              </a:rPr>
              <a:t>CDE</a:t>
            </a:r>
            <a:r>
              <a:rPr lang="en-US" sz="2800" strike="noStrike">
                <a:solidFill>
                  <a:srgbClr val="ffffff"/>
                </a:solidFill>
                <a:latin typeface="Tahoma"/>
              </a:rPr>
              <a:t>GH)</a:t>
            </a:r>
            <a:endParaRPr/>
          </a:p>
        </p:txBody>
      </p:sp>
      <p:sp>
        <p:nvSpPr>
          <p:cNvPr id="595" name="CustomShape 14"/>
          <p:cNvSpPr/>
          <p:nvPr/>
        </p:nvSpPr>
        <p:spPr>
          <a:xfrm>
            <a:off x="1600200" y="4724280"/>
            <a:ext cx="456840" cy="1218960"/>
          </a:xfrm>
          <a:prstGeom prst="leftBrace">
            <a:avLst>
              <a:gd name="adj1" fmla="val 8333"/>
              <a:gd name="adj2" fmla="val 50000"/>
            </a:avLst>
          </a:prstGeom>
          <a:noFill/>
          <a:ln>
            <a:solidFill>
              <a:srgbClr val="095294"/>
            </a:solidFill>
            <a:round/>
          </a:ln>
        </p:spPr>
        <p:style>
          <a:lnRef idx="1">
            <a:schemeClr val="accent1"/>
          </a:lnRef>
          <a:fillRef idx="0">
            <a:schemeClr val="accent1"/>
          </a:fillRef>
          <a:effectRef idx="0">
            <a:schemeClr val="accent1"/>
          </a:effectRef>
          <a:fontRef idx="minor"/>
        </p:style>
      </p:sp>
      <p:sp>
        <p:nvSpPr>
          <p:cNvPr id="596" name="CustomShape 15"/>
          <p:cNvSpPr/>
          <p:nvPr/>
        </p:nvSpPr>
        <p:spPr>
          <a:xfrm>
            <a:off x="4474080" y="5334120"/>
            <a:ext cx="3800520" cy="57780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z="3200" strike="noStrike">
                <a:solidFill>
                  <a:srgbClr val="ffffff"/>
                </a:solidFill>
                <a:latin typeface="Colonna MT"/>
              </a:rPr>
              <a:t>F</a:t>
            </a:r>
            <a:r>
              <a:rPr lang="en-US" sz="2400" strike="noStrike">
                <a:solidFill>
                  <a:srgbClr val="ffffff"/>
                </a:solidFill>
                <a:latin typeface="Tahoma"/>
              </a:rPr>
              <a:t>2={CDE </a:t>
            </a:r>
            <a:r>
              <a:rPr lang="en-US" sz="2400" strike="noStrike">
                <a:solidFill>
                  <a:srgbClr val="ffffff"/>
                </a:solidFill>
                <a:latin typeface="Symbol"/>
              </a:rPr>
              <a:t></a:t>
            </a:r>
            <a:r>
              <a:rPr lang="en-US" sz="2400" strike="noStrike">
                <a:solidFill>
                  <a:srgbClr val="ffffff"/>
                </a:solidFill>
                <a:latin typeface="Tahoma"/>
              </a:rPr>
              <a:t> G, CDE </a:t>
            </a:r>
            <a:r>
              <a:rPr lang="en-US" sz="2400" strike="noStrike">
                <a:solidFill>
                  <a:srgbClr val="ffffff"/>
                </a:solidFill>
                <a:latin typeface="Symbol"/>
              </a:rPr>
              <a:t></a:t>
            </a:r>
            <a:r>
              <a:rPr lang="en-US" sz="2400" strike="noStrike">
                <a:solidFill>
                  <a:srgbClr val="ffffff"/>
                </a:solidFill>
                <a:latin typeface="Tahoma"/>
              </a:rPr>
              <a:t> H}</a:t>
            </a:r>
            <a:endParaRPr/>
          </a:p>
        </p:txBody>
      </p:sp>
      <p:sp>
        <p:nvSpPr>
          <p:cNvPr id="597" name="CustomShape 16"/>
          <p:cNvSpPr/>
          <p:nvPr/>
        </p:nvSpPr>
        <p:spPr>
          <a:xfrm>
            <a:off x="4405680" y="4724280"/>
            <a:ext cx="3387600" cy="57780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z="3200" strike="noStrike">
                <a:solidFill>
                  <a:srgbClr val="ffffff"/>
                </a:solidFill>
                <a:latin typeface="Colonna MT"/>
              </a:rPr>
              <a:t>F</a:t>
            </a:r>
            <a:r>
              <a:rPr lang="en-US" sz="2400" strike="noStrike">
                <a:solidFill>
                  <a:srgbClr val="ffffff"/>
                </a:solidFill>
                <a:latin typeface="Tahoma"/>
              </a:rPr>
              <a:t>1={DE </a:t>
            </a:r>
            <a:r>
              <a:rPr lang="en-US" sz="2400" strike="noStrike">
                <a:solidFill>
                  <a:srgbClr val="ffffff"/>
                </a:solidFill>
                <a:latin typeface="Symbol"/>
              </a:rPr>
              <a:t></a:t>
            </a:r>
            <a:r>
              <a:rPr lang="en-US" sz="2400" strike="noStrike">
                <a:solidFill>
                  <a:srgbClr val="ffffff"/>
                </a:solidFill>
                <a:latin typeface="Tahoma"/>
              </a:rPr>
              <a:t> A, DE </a:t>
            </a:r>
            <a:r>
              <a:rPr lang="en-US" sz="2400" strike="noStrike">
                <a:solidFill>
                  <a:srgbClr val="ffffff"/>
                </a:solidFill>
                <a:latin typeface="Symbol"/>
              </a:rPr>
              <a:t></a:t>
            </a:r>
            <a:r>
              <a:rPr lang="en-US" sz="2400" strike="noStrike">
                <a:solidFill>
                  <a:srgbClr val="ffffff"/>
                </a:solidFill>
                <a:latin typeface="Tahoma"/>
              </a:rPr>
              <a:t> B}</a:t>
            </a:r>
            <a:endParaRPr/>
          </a:p>
        </p:txBody>
      </p:sp>
    </p:spTree>
  </p:cSld>
  <p:timing>
    <p:tnLst>
      <p:par>
        <p:cTn id="949" dur="indefinite" restart="never" nodeType="tmRoot">
          <p:childTnLst>
            <p:seq>
              <p:cTn id="950" dur="indefinite" nodeType="mainSeq">
                <p:childTnLst>
                  <p:par>
                    <p:cTn id="951" fill="hold">
                      <p:stCondLst>
                        <p:cond delay="indefinite"/>
                      </p:stCondLst>
                      <p:childTnLst>
                        <p:par>
                          <p:cTn id="952" fill="hold">
                            <p:stCondLst>
                              <p:cond delay="0"/>
                            </p:stCondLst>
                            <p:childTnLst>
                              <p:par>
                                <p:cTn id="953" nodeType="clickEffect" fill="hold" presetClass="entr" presetID="4" presetSubtype="16">
                                  <p:stCondLst>
                                    <p:cond delay="0"/>
                                  </p:stCondLst>
                                  <p:childTnLst>
                                    <p:set>
                                      <p:cBhvr>
                                        <p:cTn id="954" dur="1" fill="hold">
                                          <p:stCondLst>
                                            <p:cond delay="0"/>
                                          </p:stCondLst>
                                        </p:cTn>
                                        <p:tgtEl>
                                          <p:spTgt spid="592"/>
                                        </p:tgtEl>
                                        <p:attrNameLst>
                                          <p:attrName>style.visibility</p:attrName>
                                        </p:attrNameLst>
                                      </p:cBhvr>
                                      <p:to>
                                        <p:strVal val="visible"/>
                                      </p:to>
                                    </p:set>
                                    <p:animEffect filter="box(in)" transition="out">
                                      <p:cBhvr additive="repl">
                                        <p:cTn id="955" dur="500"/>
                                        <p:tgtEl>
                                          <p:spTgt spid="592"/>
                                        </p:tgtEl>
                                      </p:cBhvr>
                                    </p:animEffect>
                                  </p:childTnLst>
                                </p:cTn>
                              </p:par>
                            </p:childTnLst>
                          </p:cTn>
                        </p:par>
                      </p:childTnLst>
                    </p:cTn>
                  </p:par>
                  <p:par>
                    <p:cTn id="956" fill="hold">
                      <p:stCondLst>
                        <p:cond delay="indefinite"/>
                      </p:stCondLst>
                      <p:childTnLst>
                        <p:par>
                          <p:cTn id="957" fill="hold">
                            <p:stCondLst>
                              <p:cond delay="0"/>
                            </p:stCondLst>
                            <p:childTnLst>
                              <p:par>
                                <p:cTn id="958" nodeType="clickEffect" fill="hold" presetClass="entr" presetID="4" presetSubtype="16">
                                  <p:stCondLst>
                                    <p:cond delay="0"/>
                                  </p:stCondLst>
                                  <p:childTnLst>
                                    <p:set>
                                      <p:cBhvr>
                                        <p:cTn id="959" dur="1" fill="hold">
                                          <p:stCondLst>
                                            <p:cond delay="0"/>
                                          </p:stCondLst>
                                        </p:cTn>
                                        <p:tgtEl>
                                          <p:spTgt spid="-1"/>
                                        </p:tgtEl>
                                        <p:attrNameLst>
                                          <p:attrName>style.visibility</p:attrName>
                                        </p:attrNameLst>
                                      </p:cBhvr>
                                      <p:to>
                                        <p:strVal val="visible"/>
                                      </p:to>
                                    </p:set>
                                    <p:animEffect filter="box(in)" transition="out">
                                      <p:cBhvr additive="repl">
                                        <p:cTn id="960" dur="500"/>
                                        <p:tgtEl>
                                          <p:spTgt spid="-1"/>
                                        </p:tgtEl>
                                      </p:cBhvr>
                                    </p:animEffect>
                                  </p:childTnLst>
                                </p:cTn>
                              </p:par>
                            </p:childTnLst>
                          </p:cTn>
                        </p:par>
                        <p:par>
                          <p:cTn id="961" fill="hold">
                            <p:stCondLst>
                              <p:cond delay="500"/>
                            </p:stCondLst>
                            <p:childTnLst>
                              <p:par>
                                <p:cTn id="962" nodeType="afterEffect" fill="hold" presetClass="entr" presetID="4" presetSubtype="16">
                                  <p:stCondLst>
                                    <p:cond delay="0"/>
                                  </p:stCondLst>
                                  <p:childTnLst>
                                    <p:set>
                                      <p:cBhvr>
                                        <p:cTn id="963" dur="1" fill="hold">
                                          <p:stCondLst>
                                            <p:cond delay="0"/>
                                          </p:stCondLst>
                                        </p:cTn>
                                        <p:tgtEl>
                                          <p:spTgt spid="597"/>
                                        </p:tgtEl>
                                        <p:attrNameLst>
                                          <p:attrName>style.visibility</p:attrName>
                                        </p:attrNameLst>
                                      </p:cBhvr>
                                      <p:to>
                                        <p:strVal val="visible"/>
                                      </p:to>
                                    </p:set>
                                    <p:animEffect filter="box(in)" transition="out">
                                      <p:cBhvr additive="repl">
                                        <p:cTn id="964" dur="500"/>
                                        <p:tgtEl>
                                          <p:spTgt spid="597"/>
                                        </p:tgtEl>
                                      </p:cBhvr>
                                    </p:animEffect>
                                  </p:childTnLst>
                                </p:cTn>
                              </p:par>
                            </p:childTnLst>
                          </p:cTn>
                        </p:par>
                        <p:par>
                          <p:cTn id="965" fill="hold">
                            <p:stCondLst>
                              <p:cond delay="1000"/>
                            </p:stCondLst>
                            <p:childTnLst>
                              <p:par>
                                <p:cTn id="966" nodeType="afterEffect" fill="hold" presetClass="entr" presetID="4" presetSubtype="16">
                                  <p:stCondLst>
                                    <p:cond delay="0"/>
                                  </p:stCondLst>
                                  <p:childTnLst>
                                    <p:set>
                                      <p:cBhvr>
                                        <p:cTn id="967" dur="1" fill="hold">
                                          <p:stCondLst>
                                            <p:cond delay="0"/>
                                          </p:stCondLst>
                                        </p:cTn>
                                        <p:tgtEl>
                                          <p:spTgt spid="596"/>
                                        </p:tgtEl>
                                        <p:attrNameLst>
                                          <p:attrName>style.visibility</p:attrName>
                                        </p:attrNameLst>
                                      </p:cBhvr>
                                      <p:to>
                                        <p:strVal val="visible"/>
                                      </p:to>
                                    </p:set>
                                    <p:animEffect filter="box(in)" transition="out">
                                      <p:cBhvr additive="repl">
                                        <p:cTn id="968" dur="500"/>
                                        <p:tgtEl>
                                          <p:spTgt spid="59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598" name="Picture 3" descr=""/>
          <p:cNvPicPr/>
          <p:nvPr/>
        </p:nvPicPr>
        <p:blipFill>
          <a:blip r:embed="rId1"/>
          <a:stretch/>
        </p:blipFill>
        <p:spPr>
          <a:xfrm>
            <a:off x="0" y="628560"/>
            <a:ext cx="9107640" cy="56880"/>
          </a:xfrm>
          <a:prstGeom prst="rect">
            <a:avLst/>
          </a:prstGeom>
          <a:ln>
            <a:noFill/>
          </a:ln>
        </p:spPr>
      </p:pic>
      <p:sp>
        <p:nvSpPr>
          <p:cNvPr id="599"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600"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601" name="TextShape 3"/>
          <p:cNvSpPr txBox="1"/>
          <p:nvPr/>
        </p:nvSpPr>
        <p:spPr>
          <a:xfrm>
            <a:off x="53352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12:11:22 AM</a:t>
            </a:r>
            <a:endParaRPr/>
          </a:p>
        </p:txBody>
      </p:sp>
      <p:sp>
        <p:nvSpPr>
          <p:cNvPr id="602"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603"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CB307744-4FC4-4396-946B-BBD149DA7A11}" type="slidenum">
              <a:rPr lang="en-US" sz="1200" strike="noStrike">
                <a:solidFill>
                  <a:srgbClr val="d1eaed"/>
                </a:solidFill>
                <a:latin typeface="Tahoma"/>
              </a:rPr>
              <a:t>&lt;number&gt;</a:t>
            </a:fld>
            <a:endParaRPr/>
          </a:p>
        </p:txBody>
      </p:sp>
      <p:sp>
        <p:nvSpPr>
          <p:cNvPr id="604" name="CustomShape 6"/>
          <p:cNvSpPr/>
          <p:nvPr/>
        </p:nvSpPr>
        <p:spPr>
          <a:xfrm>
            <a:off x="228600" y="762120"/>
            <a:ext cx="8381520" cy="461160"/>
          </a:xfrm>
          <a:prstGeom prst="rect">
            <a:avLst/>
          </a:prstGeom>
          <a:noFill/>
          <a:ln>
            <a:noFill/>
          </a:ln>
        </p:spPr>
        <p:style>
          <a:lnRef idx="0"/>
          <a:fillRef idx="0"/>
          <a:effectRef idx="0"/>
          <a:fontRef idx="minor"/>
        </p:style>
      </p:sp>
      <p:sp>
        <p:nvSpPr>
          <p:cNvPr id="605" name="CustomShape 7"/>
          <p:cNvSpPr/>
          <p:nvPr/>
        </p:nvSpPr>
        <p:spPr>
          <a:xfrm>
            <a:off x="304920" y="2819520"/>
            <a:ext cx="8229240" cy="1447560"/>
          </a:xfrm>
          <a:prstGeom prst="rect">
            <a:avLst/>
          </a:prstGeom>
          <a:noFill/>
          <a:ln w="9360">
            <a:noFill/>
          </a:ln>
        </p:spPr>
        <p:style>
          <a:lnRef idx="0"/>
          <a:fillRef idx="0"/>
          <a:effectRef idx="0"/>
          <a:fontRef idx="minor"/>
        </p:style>
        <p:txBody>
          <a:bodyPr lIns="0" rIns="18360"/>
          <a:p>
            <a:pPr>
              <a:lnSpc>
                <a:spcPct val="100000"/>
              </a:lnSpc>
            </a:pPr>
            <a:r>
              <a:rPr lang="en-US" strike="noStrike">
                <a:solidFill>
                  <a:srgbClr val="ffffff"/>
                </a:solidFill>
                <a:latin typeface="Tahoma"/>
                <a:ea typeface="Tahoma"/>
              </a:rPr>
              <a:t>           </a:t>
            </a:r>
            <a:endParaRPr/>
          </a:p>
          <a:p>
            <a:pPr>
              <a:lnSpc>
                <a:spcPct val="100000"/>
              </a:lnSpc>
            </a:pPr>
            <a:endParaRPr/>
          </a:p>
        </p:txBody>
      </p:sp>
      <p:sp>
        <p:nvSpPr>
          <p:cNvPr id="606" name="CustomShape 8"/>
          <p:cNvSpPr/>
          <p:nvPr/>
        </p:nvSpPr>
        <p:spPr>
          <a:xfrm>
            <a:off x="380880" y="685800"/>
            <a:ext cx="8381520" cy="456120"/>
          </a:xfrm>
          <a:prstGeom prst="rect">
            <a:avLst/>
          </a:prstGeom>
          <a:noFill/>
          <a:ln>
            <a:noFill/>
          </a:ln>
        </p:spPr>
        <p:style>
          <a:lnRef idx="0"/>
          <a:fillRef idx="0"/>
          <a:effectRef idx="0"/>
          <a:fontRef idx="minor"/>
        </p:style>
        <p:txBody>
          <a:bodyPr lIns="90000" rIns="90000" tIns="45000" bIns="45000"/>
          <a:p>
            <a:pPr>
              <a:lnSpc>
                <a:spcPct val="100000"/>
              </a:lnSpc>
            </a:pPr>
            <a:r>
              <a:rPr lang="en-US" sz="2400" strike="noStrike">
                <a:solidFill>
                  <a:srgbClr val="ffffff"/>
                </a:solidFill>
                <a:latin typeface="Tahoma"/>
              </a:rPr>
              <a:t>d</a:t>
            </a:r>
            <a:r>
              <a:rPr b="1" lang="en-US" sz="2400" strike="noStrike">
                <a:solidFill>
                  <a:srgbClr val="ffffff"/>
                </a:solidFill>
                <a:latin typeface="Tahoma"/>
              </a:rPr>
              <a:t>.</a:t>
            </a:r>
            <a:r>
              <a:rPr lang="en-US" sz="2400" strike="noStrike">
                <a:solidFill>
                  <a:srgbClr val="ffffff"/>
                </a:solidFill>
                <a:latin typeface="Tahoma"/>
              </a:rPr>
              <a:t> </a:t>
            </a:r>
            <a:r>
              <a:rPr b="1" lang="en-US" sz="2400" strike="noStrike">
                <a:solidFill>
                  <a:srgbClr val="ffffff"/>
                </a:solidFill>
                <a:latin typeface="Times New Roman"/>
              </a:rPr>
              <a:t>Dạng chuẩn Boyce-Codd (BCNF) </a:t>
            </a:r>
            <a:endParaRPr/>
          </a:p>
        </p:txBody>
      </p:sp>
      <p:sp>
        <p:nvSpPr>
          <p:cNvPr id="607" name="CustomShape 9"/>
          <p:cNvSpPr/>
          <p:nvPr/>
        </p:nvSpPr>
        <p:spPr>
          <a:xfrm>
            <a:off x="533520" y="4343400"/>
            <a:ext cx="7848360" cy="1187640"/>
          </a:xfrm>
          <a:prstGeom prst="rect">
            <a:avLst/>
          </a:prstGeom>
          <a:noFill/>
          <a:ln>
            <a:noFill/>
          </a:ln>
        </p:spPr>
        <p:style>
          <a:lnRef idx="0"/>
          <a:fillRef idx="0"/>
          <a:effectRef idx="0"/>
          <a:fontRef idx="minor"/>
        </p:style>
        <p:txBody>
          <a:bodyPr lIns="90000" rIns="90000" tIns="45000" bIns="45000"/>
          <a:p>
            <a:pPr>
              <a:lnSpc>
                <a:spcPct val="100000"/>
              </a:lnSpc>
              <a:buFont typeface="Courier New"/>
              <a:buChar char="o"/>
            </a:pPr>
            <a:r>
              <a:rPr lang="en-US" sz="2400" strike="noStrike">
                <a:solidFill>
                  <a:srgbClr val="ffffff"/>
                </a:solidFill>
                <a:latin typeface="Tahoma"/>
              </a:rPr>
              <a:t>b3: Bổ sung thuộc tính không khóa xác định hàm thuộc tính khóa đã loại bỏ (bước 2) vào khóa của quan hệ gốc</a:t>
            </a:r>
            <a:endParaRPr/>
          </a:p>
        </p:txBody>
      </p:sp>
      <p:sp>
        <p:nvSpPr>
          <p:cNvPr id="608" name="CustomShape 10"/>
          <p:cNvSpPr/>
          <p:nvPr/>
        </p:nvSpPr>
        <p:spPr>
          <a:xfrm>
            <a:off x="631800" y="1219320"/>
            <a:ext cx="5077800" cy="395280"/>
          </a:xfrm>
          <a:prstGeom prst="rect">
            <a:avLst/>
          </a:prstGeom>
          <a:noFill/>
          <a:ln>
            <a:noFill/>
          </a:ln>
        </p:spPr>
        <p:style>
          <a:lnRef idx="0"/>
          <a:fillRef idx="0"/>
          <a:effectRef idx="0"/>
          <a:fontRef idx="minor"/>
        </p:style>
        <p:txBody>
          <a:bodyPr wrap="none" lIns="90000" rIns="90000" tIns="45000" bIns="45000"/>
          <a:p>
            <a:pPr algn="ctr">
              <a:lnSpc>
                <a:spcPct val="100000"/>
              </a:lnSpc>
            </a:pPr>
            <a:r>
              <a:rPr i="1" lang="en-US" sz="2000" strike="noStrike">
                <a:solidFill>
                  <a:srgbClr val="ffffff"/>
                </a:solidFill>
                <a:latin typeface="Tahoma"/>
              </a:rPr>
              <a:t>Các bước Chuẩn hóa lược đồ về dạng BCNF</a:t>
            </a:r>
            <a:endParaRPr/>
          </a:p>
        </p:txBody>
      </p:sp>
      <p:sp>
        <p:nvSpPr>
          <p:cNvPr id="609" name="CustomShape 11"/>
          <p:cNvSpPr/>
          <p:nvPr/>
        </p:nvSpPr>
        <p:spPr>
          <a:xfrm>
            <a:off x="609480" y="1752480"/>
            <a:ext cx="8000640" cy="1553400"/>
          </a:xfrm>
          <a:prstGeom prst="rect">
            <a:avLst/>
          </a:prstGeom>
          <a:noFill/>
          <a:ln>
            <a:noFill/>
          </a:ln>
        </p:spPr>
        <p:style>
          <a:lnRef idx="0"/>
          <a:fillRef idx="0"/>
          <a:effectRef idx="0"/>
          <a:fontRef idx="minor"/>
        </p:style>
        <p:txBody>
          <a:bodyPr lIns="90000" rIns="90000" tIns="45000" bIns="45000"/>
          <a:p>
            <a:pPr>
              <a:lnSpc>
                <a:spcPct val="100000"/>
              </a:lnSpc>
              <a:buFont typeface="Courier New"/>
              <a:buChar char="o"/>
            </a:pPr>
            <a:r>
              <a:rPr lang="en-US" sz="2400" strike="noStrike">
                <a:solidFill>
                  <a:srgbClr val="ffffff"/>
                </a:solidFill>
                <a:latin typeface="Tahoma"/>
              </a:rPr>
              <a:t>b1: Tách các thuộc tính </a:t>
            </a:r>
            <a:r>
              <a:rPr b="1" i="1" lang="en-US" sz="2400" strike="noStrike">
                <a:solidFill>
                  <a:srgbClr val="ffffff"/>
                </a:solidFill>
                <a:latin typeface="Tahoma"/>
              </a:rPr>
              <a:t>không khóa </a:t>
            </a:r>
            <a:r>
              <a:rPr lang="en-US" sz="2400" strike="noStrike">
                <a:solidFill>
                  <a:srgbClr val="ffffff"/>
                </a:solidFill>
                <a:latin typeface="Tahoma"/>
              </a:rPr>
              <a:t>và thuộc tính khóa phụ thuộc  hàm  vào thuộc tính không khóa đó thành quan hệ mới, thuộc tính </a:t>
            </a:r>
            <a:r>
              <a:rPr i="1" lang="en-US" sz="2400" strike="noStrike">
                <a:solidFill>
                  <a:srgbClr val="ffffff"/>
                </a:solidFill>
                <a:latin typeface="Tahoma"/>
              </a:rPr>
              <a:t>không khóa</a:t>
            </a:r>
            <a:r>
              <a:rPr lang="en-US" sz="2400" strike="noStrike">
                <a:solidFill>
                  <a:srgbClr val="ffffff"/>
                </a:solidFill>
                <a:latin typeface="Tahoma"/>
              </a:rPr>
              <a:t>  đó trở thành khóa trong quan hệ mới.</a:t>
            </a:r>
            <a:endParaRPr/>
          </a:p>
        </p:txBody>
      </p:sp>
      <p:sp>
        <p:nvSpPr>
          <p:cNvPr id="610" name="CustomShape 12"/>
          <p:cNvSpPr/>
          <p:nvPr/>
        </p:nvSpPr>
        <p:spPr>
          <a:xfrm>
            <a:off x="533520" y="3581280"/>
            <a:ext cx="8000640" cy="456120"/>
          </a:xfrm>
          <a:prstGeom prst="rect">
            <a:avLst/>
          </a:prstGeom>
          <a:noFill/>
          <a:ln>
            <a:noFill/>
          </a:ln>
        </p:spPr>
        <p:style>
          <a:lnRef idx="0"/>
          <a:fillRef idx="0"/>
          <a:effectRef idx="0"/>
          <a:fontRef idx="minor"/>
        </p:style>
        <p:txBody>
          <a:bodyPr lIns="90000" rIns="90000" tIns="45000" bIns="45000"/>
          <a:p>
            <a:pPr>
              <a:lnSpc>
                <a:spcPct val="100000"/>
              </a:lnSpc>
              <a:buFont typeface="Courier New"/>
              <a:buChar char="o"/>
            </a:pPr>
            <a:r>
              <a:rPr lang="en-US" sz="2400" strike="noStrike">
                <a:solidFill>
                  <a:srgbClr val="ffffff"/>
                </a:solidFill>
                <a:latin typeface="Tahoma"/>
              </a:rPr>
              <a:t>b2: Loại các thuộc tính khóa ở bước 1 khỏi lược đồ gốc</a:t>
            </a:r>
            <a:endParaRPr/>
          </a:p>
        </p:txBody>
      </p:sp>
    </p:spTree>
  </p:cSld>
  <p:timing>
    <p:tnLst>
      <p:par>
        <p:cTn id="969" dur="indefinite" restart="never" nodeType="tmRoot">
          <p:childTnLst>
            <p:seq>
              <p:cTn id="970"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611" name="Picture 3" descr=""/>
          <p:cNvPicPr/>
          <p:nvPr/>
        </p:nvPicPr>
        <p:blipFill>
          <a:blip r:embed="rId1"/>
          <a:stretch/>
        </p:blipFill>
        <p:spPr>
          <a:xfrm>
            <a:off x="0" y="628560"/>
            <a:ext cx="9107640" cy="56880"/>
          </a:xfrm>
          <a:prstGeom prst="rect">
            <a:avLst/>
          </a:prstGeom>
          <a:ln>
            <a:noFill/>
          </a:ln>
        </p:spPr>
      </p:pic>
      <p:sp>
        <p:nvSpPr>
          <p:cNvPr id="612"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613"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614"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12:11:22 AM</a:t>
            </a:r>
            <a:endParaRPr/>
          </a:p>
        </p:txBody>
      </p:sp>
      <p:sp>
        <p:nvSpPr>
          <p:cNvPr id="615"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616"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519FBADC-7401-4F19-AFC8-A7D544BC69BD}" type="slidenum">
              <a:rPr lang="en-US" sz="1200" strike="noStrike">
                <a:solidFill>
                  <a:srgbClr val="d1eaed"/>
                </a:solidFill>
                <a:latin typeface="Tahoma"/>
              </a:rPr>
              <a:t>&lt;number&gt;</a:t>
            </a:fld>
            <a:endParaRPr/>
          </a:p>
        </p:txBody>
      </p:sp>
      <p:sp>
        <p:nvSpPr>
          <p:cNvPr id="617" name="CustomShape 6"/>
          <p:cNvSpPr/>
          <p:nvPr/>
        </p:nvSpPr>
        <p:spPr>
          <a:xfrm>
            <a:off x="228600" y="762120"/>
            <a:ext cx="8381520" cy="461160"/>
          </a:xfrm>
          <a:prstGeom prst="rect">
            <a:avLst/>
          </a:prstGeom>
          <a:noFill/>
          <a:ln>
            <a:noFill/>
          </a:ln>
        </p:spPr>
        <p:style>
          <a:lnRef idx="0"/>
          <a:fillRef idx="0"/>
          <a:effectRef idx="0"/>
          <a:fontRef idx="minor"/>
        </p:style>
      </p:sp>
      <p:sp>
        <p:nvSpPr>
          <p:cNvPr id="618" name="CustomShape 7"/>
          <p:cNvSpPr/>
          <p:nvPr/>
        </p:nvSpPr>
        <p:spPr>
          <a:xfrm>
            <a:off x="304920" y="2819520"/>
            <a:ext cx="8229240" cy="1447560"/>
          </a:xfrm>
          <a:prstGeom prst="rect">
            <a:avLst/>
          </a:prstGeom>
          <a:noFill/>
          <a:ln w="9360">
            <a:noFill/>
          </a:ln>
        </p:spPr>
        <p:style>
          <a:lnRef idx="0"/>
          <a:fillRef idx="0"/>
          <a:effectRef idx="0"/>
          <a:fontRef idx="minor"/>
        </p:style>
        <p:txBody>
          <a:bodyPr lIns="0" rIns="18360"/>
          <a:p>
            <a:pPr>
              <a:lnSpc>
                <a:spcPct val="100000"/>
              </a:lnSpc>
            </a:pPr>
            <a:r>
              <a:rPr lang="en-US" strike="noStrike">
                <a:solidFill>
                  <a:srgbClr val="ffffff"/>
                </a:solidFill>
                <a:latin typeface="Tahoma"/>
                <a:ea typeface="Tahoma"/>
              </a:rPr>
              <a:t>           </a:t>
            </a:r>
            <a:endParaRPr/>
          </a:p>
          <a:p>
            <a:pPr>
              <a:lnSpc>
                <a:spcPct val="100000"/>
              </a:lnSpc>
            </a:pPr>
            <a:endParaRPr/>
          </a:p>
        </p:txBody>
      </p:sp>
      <p:sp>
        <p:nvSpPr>
          <p:cNvPr id="619" name="CustomShape 8"/>
          <p:cNvSpPr/>
          <p:nvPr/>
        </p:nvSpPr>
        <p:spPr>
          <a:xfrm>
            <a:off x="380880" y="685800"/>
            <a:ext cx="8381520" cy="456120"/>
          </a:xfrm>
          <a:prstGeom prst="rect">
            <a:avLst/>
          </a:prstGeom>
          <a:noFill/>
          <a:ln>
            <a:noFill/>
          </a:ln>
        </p:spPr>
        <p:style>
          <a:lnRef idx="0"/>
          <a:fillRef idx="0"/>
          <a:effectRef idx="0"/>
          <a:fontRef idx="minor"/>
        </p:style>
        <p:txBody>
          <a:bodyPr lIns="90000" rIns="90000" tIns="45000" bIns="45000"/>
          <a:p>
            <a:pPr>
              <a:lnSpc>
                <a:spcPct val="100000"/>
              </a:lnSpc>
            </a:pPr>
            <a:r>
              <a:rPr lang="en-US" sz="2400" strike="noStrike">
                <a:solidFill>
                  <a:srgbClr val="ffffff"/>
                </a:solidFill>
                <a:latin typeface="Tahoma"/>
              </a:rPr>
              <a:t>d</a:t>
            </a:r>
            <a:r>
              <a:rPr b="1" lang="en-US" sz="2400" strike="noStrike">
                <a:solidFill>
                  <a:srgbClr val="ffffff"/>
                </a:solidFill>
                <a:latin typeface="Tahoma"/>
              </a:rPr>
              <a:t>.</a:t>
            </a:r>
            <a:r>
              <a:rPr lang="en-US" sz="2400" strike="noStrike">
                <a:solidFill>
                  <a:srgbClr val="ffffff"/>
                </a:solidFill>
                <a:latin typeface="Tahoma"/>
              </a:rPr>
              <a:t> </a:t>
            </a:r>
            <a:r>
              <a:rPr b="1" lang="en-US" sz="2400" strike="noStrike">
                <a:solidFill>
                  <a:srgbClr val="ffffff"/>
                </a:solidFill>
                <a:latin typeface="Times New Roman"/>
              </a:rPr>
              <a:t>Dạng chuẩn Boyce-Codd (BCNF) </a:t>
            </a:r>
            <a:endParaRPr/>
          </a:p>
        </p:txBody>
      </p:sp>
      <p:sp>
        <p:nvSpPr>
          <p:cNvPr id="620" name="CustomShape 9"/>
          <p:cNvSpPr/>
          <p:nvPr/>
        </p:nvSpPr>
        <p:spPr>
          <a:xfrm>
            <a:off x="533520" y="1676520"/>
            <a:ext cx="8381520" cy="2178000"/>
          </a:xfrm>
          <a:prstGeom prst="rect">
            <a:avLst/>
          </a:prstGeom>
          <a:noFill/>
          <a:ln>
            <a:noFill/>
          </a:ln>
        </p:spPr>
        <p:style>
          <a:lnRef idx="0"/>
          <a:fillRef idx="0"/>
          <a:effectRef idx="0"/>
          <a:fontRef idx="minor"/>
        </p:style>
        <p:txBody>
          <a:bodyPr lIns="90000" rIns="90000" tIns="45000" bIns="45000"/>
          <a:p>
            <a:pPr>
              <a:lnSpc>
                <a:spcPct val="100000"/>
              </a:lnSpc>
            </a:pPr>
            <a:r>
              <a:rPr b="1" i="1" lang="en-US" strike="noStrike">
                <a:solidFill>
                  <a:srgbClr val="ffffff"/>
                </a:solidFill>
                <a:latin typeface="Tahoma"/>
              </a:rPr>
              <a:t>Ví dụ  3</a:t>
            </a:r>
            <a:r>
              <a:rPr lang="en-US" strike="noStrike">
                <a:solidFill>
                  <a:srgbClr val="ffffff"/>
                </a:solidFill>
                <a:latin typeface="Tahoma"/>
              </a:rPr>
              <a:t>: </a:t>
            </a:r>
            <a:endParaRPr/>
          </a:p>
          <a:p>
            <a:pPr>
              <a:lnSpc>
                <a:spcPct val="100000"/>
              </a:lnSpc>
            </a:pPr>
            <a:r>
              <a:rPr lang="en-US" sz="2400" strike="noStrike">
                <a:solidFill>
                  <a:srgbClr val="ffffff"/>
                </a:solidFill>
                <a:latin typeface="Tahoma"/>
              </a:rPr>
              <a:t>Cho R (</a:t>
            </a:r>
            <a:r>
              <a:rPr lang="en-US" sz="2400" strike="noStrike" u="sng">
                <a:solidFill>
                  <a:srgbClr val="ffffff"/>
                </a:solidFill>
                <a:latin typeface="Tahoma"/>
              </a:rPr>
              <a:t>ABC</a:t>
            </a:r>
            <a:r>
              <a:rPr lang="en-US" sz="2400" strike="noStrike">
                <a:solidFill>
                  <a:srgbClr val="ffffff"/>
                </a:solidFill>
                <a:latin typeface="Tahoma"/>
              </a:rPr>
              <a:t>DEGH)</a:t>
            </a:r>
            <a:endParaRPr/>
          </a:p>
          <a:p>
            <a:pPr>
              <a:lnSpc>
                <a:spcPct val="100000"/>
              </a:lnSpc>
            </a:pPr>
            <a:r>
              <a:rPr lang="en-US" sz="2400" strike="noStrike">
                <a:solidFill>
                  <a:srgbClr val="ffffff"/>
                </a:solidFill>
                <a:latin typeface="Tahoma"/>
              </a:rPr>
              <a:t>     </a:t>
            </a:r>
            <a:r>
              <a:rPr lang="en-US" sz="3600" strike="noStrike">
                <a:solidFill>
                  <a:srgbClr val="ffffff"/>
                </a:solidFill>
                <a:latin typeface="Colonna MT"/>
              </a:rPr>
              <a:t> </a:t>
            </a:r>
            <a:r>
              <a:rPr lang="en-US" sz="3600" strike="noStrike">
                <a:solidFill>
                  <a:srgbClr val="ffffff"/>
                </a:solidFill>
                <a:latin typeface="Colonna MT"/>
              </a:rPr>
              <a:t>F</a:t>
            </a:r>
            <a:r>
              <a:rPr lang="en-US" sz="2400" strike="noStrike">
                <a:solidFill>
                  <a:srgbClr val="ffffff"/>
                </a:solidFill>
                <a:latin typeface="Tahoma"/>
              </a:rPr>
              <a:t>={ABC</a:t>
            </a:r>
            <a:r>
              <a:rPr lang="en-US" sz="2400" strike="noStrike">
                <a:solidFill>
                  <a:srgbClr val="ffffff"/>
                </a:solidFill>
                <a:latin typeface="Symbol"/>
              </a:rPr>
              <a:t></a:t>
            </a:r>
            <a:r>
              <a:rPr lang="en-US" sz="2400" strike="noStrike">
                <a:solidFill>
                  <a:srgbClr val="ffffff"/>
                </a:solidFill>
                <a:latin typeface="Tahoma"/>
              </a:rPr>
              <a:t> D, ABC </a:t>
            </a:r>
            <a:r>
              <a:rPr lang="en-US" sz="2400" strike="noStrike">
                <a:solidFill>
                  <a:srgbClr val="ffffff"/>
                </a:solidFill>
                <a:latin typeface="Symbol"/>
              </a:rPr>
              <a:t></a:t>
            </a:r>
            <a:r>
              <a:rPr lang="en-US" sz="2400" strike="noStrike">
                <a:solidFill>
                  <a:srgbClr val="ffffff"/>
                </a:solidFill>
                <a:latin typeface="Tahoma"/>
              </a:rPr>
              <a:t> E, ABC </a:t>
            </a:r>
            <a:r>
              <a:rPr lang="en-US" sz="2400" strike="noStrike">
                <a:solidFill>
                  <a:srgbClr val="ffffff"/>
                </a:solidFill>
                <a:latin typeface="Symbol"/>
              </a:rPr>
              <a:t></a:t>
            </a:r>
            <a:r>
              <a:rPr lang="en-US" sz="2400" strike="noStrike">
                <a:solidFill>
                  <a:srgbClr val="ffffff"/>
                </a:solidFill>
                <a:latin typeface="Tahoma"/>
              </a:rPr>
              <a:t> G,  ABC </a:t>
            </a:r>
            <a:r>
              <a:rPr lang="en-US" sz="2400" strike="noStrike">
                <a:solidFill>
                  <a:srgbClr val="ffffff"/>
                </a:solidFill>
                <a:latin typeface="Symbol"/>
              </a:rPr>
              <a:t></a:t>
            </a:r>
            <a:r>
              <a:rPr lang="en-US" sz="2400" strike="noStrike">
                <a:solidFill>
                  <a:srgbClr val="ffffff"/>
                </a:solidFill>
                <a:latin typeface="Tahoma"/>
              </a:rPr>
              <a:t> H,</a:t>
            </a:r>
            <a:endParaRPr/>
          </a:p>
          <a:p>
            <a:pPr>
              <a:lnSpc>
                <a:spcPct val="100000"/>
              </a:lnSpc>
            </a:pPr>
            <a:r>
              <a:rPr lang="en-US" sz="2400" strike="noStrike">
                <a:solidFill>
                  <a:srgbClr val="ffffff"/>
                </a:solidFill>
                <a:latin typeface="Tahoma"/>
              </a:rPr>
              <a:t>            </a:t>
            </a:r>
            <a:r>
              <a:rPr b="1" lang="en-US" sz="2400" strike="noStrike">
                <a:solidFill>
                  <a:srgbClr val="ffffff"/>
                </a:solidFill>
                <a:latin typeface="Tahoma"/>
              </a:rPr>
              <a:t>D </a:t>
            </a:r>
            <a:r>
              <a:rPr b="1" lang="en-US" sz="2400" strike="noStrike">
                <a:solidFill>
                  <a:srgbClr val="ffffff"/>
                </a:solidFill>
                <a:latin typeface="Symbol"/>
              </a:rPr>
              <a:t></a:t>
            </a:r>
            <a:r>
              <a:rPr b="1" lang="en-US" sz="2400" strike="noStrike">
                <a:solidFill>
                  <a:srgbClr val="ffffff"/>
                </a:solidFill>
                <a:latin typeface="Tahoma"/>
              </a:rPr>
              <a:t> A, E</a:t>
            </a:r>
            <a:r>
              <a:rPr lang="en-US" sz="2400" strike="noStrike">
                <a:solidFill>
                  <a:srgbClr val="ffffff"/>
                </a:solidFill>
                <a:latin typeface="Tahoma"/>
              </a:rPr>
              <a:t> </a:t>
            </a:r>
            <a:r>
              <a:rPr lang="en-US" sz="2400" strike="noStrike">
                <a:solidFill>
                  <a:srgbClr val="ffffff"/>
                </a:solidFill>
                <a:latin typeface="Symbol"/>
              </a:rPr>
              <a:t></a:t>
            </a:r>
            <a:r>
              <a:rPr b="1" lang="en-US" sz="2400" strike="noStrike">
                <a:solidFill>
                  <a:srgbClr val="ffffff"/>
                </a:solidFill>
                <a:latin typeface="Tahoma"/>
              </a:rPr>
              <a:t>C</a:t>
            </a:r>
            <a:r>
              <a:rPr lang="en-US" sz="2400" strike="noStrike">
                <a:solidFill>
                  <a:srgbClr val="ffffff"/>
                </a:solidFill>
                <a:latin typeface="Tahoma"/>
              </a:rPr>
              <a:t>}</a:t>
            </a:r>
            <a:endParaRPr/>
          </a:p>
        </p:txBody>
      </p:sp>
      <p:sp>
        <p:nvSpPr>
          <p:cNvPr id="621" name="CustomShape 10"/>
          <p:cNvSpPr/>
          <p:nvPr/>
        </p:nvSpPr>
        <p:spPr>
          <a:xfrm>
            <a:off x="608040" y="1219320"/>
            <a:ext cx="4402440" cy="395280"/>
          </a:xfrm>
          <a:prstGeom prst="rect">
            <a:avLst/>
          </a:prstGeom>
          <a:noFill/>
          <a:ln>
            <a:noFill/>
          </a:ln>
        </p:spPr>
        <p:style>
          <a:lnRef idx="0"/>
          <a:fillRef idx="0"/>
          <a:effectRef idx="0"/>
          <a:fontRef idx="minor"/>
        </p:style>
        <p:txBody>
          <a:bodyPr wrap="none" lIns="90000" rIns="90000" tIns="45000" bIns="45000"/>
          <a:p>
            <a:pPr algn="ctr">
              <a:lnSpc>
                <a:spcPct val="100000"/>
              </a:lnSpc>
            </a:pPr>
            <a:r>
              <a:rPr b="1" i="1" lang="en-US" sz="2000" strike="noStrike">
                <a:solidFill>
                  <a:srgbClr val="ffffff"/>
                </a:solidFill>
                <a:latin typeface="Tahoma"/>
              </a:rPr>
              <a:t>Chuẩn hóa lược đồ về dạng BCNF</a:t>
            </a:r>
            <a:endParaRPr/>
          </a:p>
        </p:txBody>
      </p:sp>
      <p:sp>
        <p:nvSpPr>
          <p:cNvPr id="622" name="CustomShape 11"/>
          <p:cNvSpPr/>
          <p:nvPr/>
        </p:nvSpPr>
        <p:spPr>
          <a:xfrm>
            <a:off x="609480" y="4952880"/>
            <a:ext cx="761760" cy="68544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623" name="CustomShape 12"/>
          <p:cNvSpPr/>
          <p:nvPr/>
        </p:nvSpPr>
        <p:spPr>
          <a:xfrm>
            <a:off x="2217960" y="3962520"/>
            <a:ext cx="1432440" cy="51696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z="2800" strike="noStrike">
                <a:solidFill>
                  <a:srgbClr val="ffffff"/>
                </a:solidFill>
                <a:latin typeface="Tahoma"/>
              </a:rPr>
              <a:t>R1 (A</a:t>
            </a:r>
            <a:r>
              <a:rPr lang="en-US" sz="2800" strike="noStrike" u="sng">
                <a:solidFill>
                  <a:srgbClr val="ffffff"/>
                </a:solidFill>
                <a:latin typeface="Tahoma"/>
              </a:rPr>
              <a:t>D</a:t>
            </a:r>
            <a:r>
              <a:rPr lang="en-US" sz="2800" strike="noStrike">
                <a:solidFill>
                  <a:srgbClr val="ffffff"/>
                </a:solidFill>
                <a:latin typeface="Tahoma"/>
              </a:rPr>
              <a:t>)</a:t>
            </a:r>
            <a:endParaRPr/>
          </a:p>
        </p:txBody>
      </p:sp>
      <p:sp>
        <p:nvSpPr>
          <p:cNvPr id="624" name="CustomShape 13"/>
          <p:cNvSpPr/>
          <p:nvPr/>
        </p:nvSpPr>
        <p:spPr>
          <a:xfrm>
            <a:off x="2218680" y="4800600"/>
            <a:ext cx="1391040" cy="51696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z="2800" strike="noStrike">
                <a:solidFill>
                  <a:srgbClr val="ffffff"/>
                </a:solidFill>
                <a:latin typeface="Tahoma"/>
              </a:rPr>
              <a:t>R2 (</a:t>
            </a:r>
            <a:r>
              <a:rPr lang="en-US" sz="2800" strike="noStrike" u="sng">
                <a:solidFill>
                  <a:srgbClr val="ffffff"/>
                </a:solidFill>
                <a:latin typeface="Tahoma"/>
              </a:rPr>
              <a:t>E</a:t>
            </a:r>
            <a:r>
              <a:rPr lang="en-US" sz="2800" strike="noStrike">
                <a:solidFill>
                  <a:srgbClr val="ffffff"/>
                </a:solidFill>
                <a:latin typeface="Tahoma"/>
              </a:rPr>
              <a:t>C)</a:t>
            </a:r>
            <a:endParaRPr/>
          </a:p>
        </p:txBody>
      </p:sp>
      <p:sp>
        <p:nvSpPr>
          <p:cNvPr id="625" name="CustomShape 14"/>
          <p:cNvSpPr/>
          <p:nvPr/>
        </p:nvSpPr>
        <p:spPr>
          <a:xfrm>
            <a:off x="1600200" y="4114800"/>
            <a:ext cx="456840" cy="1828440"/>
          </a:xfrm>
          <a:prstGeom prst="leftBrace">
            <a:avLst>
              <a:gd name="adj1" fmla="val 8333"/>
              <a:gd name="adj2" fmla="val 50000"/>
            </a:avLst>
          </a:prstGeom>
          <a:noFill/>
          <a:ln>
            <a:solidFill>
              <a:srgbClr val="095294"/>
            </a:solidFill>
            <a:round/>
          </a:ln>
        </p:spPr>
        <p:style>
          <a:lnRef idx="1">
            <a:schemeClr val="accent1"/>
          </a:lnRef>
          <a:fillRef idx="0">
            <a:schemeClr val="accent1"/>
          </a:fillRef>
          <a:effectRef idx="0">
            <a:schemeClr val="accent1"/>
          </a:effectRef>
          <a:fontRef idx="minor"/>
        </p:style>
      </p:sp>
      <p:sp>
        <p:nvSpPr>
          <p:cNvPr id="626" name="CustomShape 15"/>
          <p:cNvSpPr/>
          <p:nvPr/>
        </p:nvSpPr>
        <p:spPr>
          <a:xfrm>
            <a:off x="3996000" y="4800600"/>
            <a:ext cx="1970280" cy="63900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z="3600" strike="noStrike">
                <a:solidFill>
                  <a:srgbClr val="ffffff"/>
                </a:solidFill>
                <a:latin typeface="Colonna MT"/>
              </a:rPr>
              <a:t>F</a:t>
            </a:r>
            <a:r>
              <a:rPr lang="en-US" sz="2400" strike="noStrike">
                <a:solidFill>
                  <a:srgbClr val="ffffff"/>
                </a:solidFill>
                <a:latin typeface="Tahoma"/>
              </a:rPr>
              <a:t>2={E </a:t>
            </a:r>
            <a:r>
              <a:rPr lang="en-US" sz="2400" strike="noStrike">
                <a:solidFill>
                  <a:srgbClr val="ffffff"/>
                </a:solidFill>
                <a:latin typeface="Symbol"/>
              </a:rPr>
              <a:t></a:t>
            </a:r>
            <a:r>
              <a:rPr lang="en-US" sz="2400" strike="noStrike">
                <a:solidFill>
                  <a:srgbClr val="ffffff"/>
                </a:solidFill>
                <a:latin typeface="Tahoma"/>
              </a:rPr>
              <a:t> C}</a:t>
            </a:r>
            <a:endParaRPr/>
          </a:p>
        </p:txBody>
      </p:sp>
      <p:sp>
        <p:nvSpPr>
          <p:cNvPr id="627" name="CustomShape 16"/>
          <p:cNvSpPr/>
          <p:nvPr/>
        </p:nvSpPr>
        <p:spPr>
          <a:xfrm>
            <a:off x="3995640" y="3962520"/>
            <a:ext cx="2006640" cy="63900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z="3600" strike="noStrike">
                <a:solidFill>
                  <a:srgbClr val="ffffff"/>
                </a:solidFill>
                <a:latin typeface="Colonna MT"/>
              </a:rPr>
              <a:t>F</a:t>
            </a:r>
            <a:r>
              <a:rPr lang="en-US" sz="2400" strike="noStrike">
                <a:solidFill>
                  <a:srgbClr val="ffffff"/>
                </a:solidFill>
                <a:latin typeface="Tahoma"/>
              </a:rPr>
              <a:t>1={D </a:t>
            </a:r>
            <a:r>
              <a:rPr lang="en-US" sz="2400" strike="noStrike">
                <a:solidFill>
                  <a:srgbClr val="ffffff"/>
                </a:solidFill>
                <a:latin typeface="Symbol"/>
              </a:rPr>
              <a:t></a:t>
            </a:r>
            <a:r>
              <a:rPr lang="en-US" sz="2400" strike="noStrike">
                <a:solidFill>
                  <a:srgbClr val="ffffff"/>
                </a:solidFill>
                <a:latin typeface="Tahoma"/>
              </a:rPr>
              <a:t> A}</a:t>
            </a:r>
            <a:endParaRPr/>
          </a:p>
        </p:txBody>
      </p:sp>
      <p:sp>
        <p:nvSpPr>
          <p:cNvPr id="628" name="CustomShape 17"/>
          <p:cNvSpPr/>
          <p:nvPr/>
        </p:nvSpPr>
        <p:spPr>
          <a:xfrm>
            <a:off x="2221200" y="5486400"/>
            <a:ext cx="1799640" cy="51696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z="2800" strike="noStrike">
                <a:solidFill>
                  <a:srgbClr val="ffffff"/>
                </a:solidFill>
                <a:latin typeface="Tahoma"/>
              </a:rPr>
              <a:t>R(</a:t>
            </a:r>
            <a:r>
              <a:rPr lang="en-US" sz="2800" strike="noStrike" u="sng">
                <a:solidFill>
                  <a:srgbClr val="ffffff"/>
                </a:solidFill>
                <a:latin typeface="Tahoma"/>
              </a:rPr>
              <a:t>BDE</a:t>
            </a:r>
            <a:r>
              <a:rPr lang="en-US" sz="2800" strike="noStrike">
                <a:solidFill>
                  <a:srgbClr val="ffffff"/>
                </a:solidFill>
                <a:latin typeface="Tahoma"/>
              </a:rPr>
              <a:t>GH)</a:t>
            </a:r>
            <a:endParaRPr/>
          </a:p>
        </p:txBody>
      </p:sp>
      <p:sp>
        <p:nvSpPr>
          <p:cNvPr id="629" name="CustomShape 18"/>
          <p:cNvSpPr/>
          <p:nvPr/>
        </p:nvSpPr>
        <p:spPr>
          <a:xfrm>
            <a:off x="4001040" y="5562720"/>
            <a:ext cx="3657600" cy="63900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z="3600" strike="noStrike">
                <a:solidFill>
                  <a:srgbClr val="ffffff"/>
                </a:solidFill>
                <a:latin typeface="Colonna MT"/>
              </a:rPr>
              <a:t>F</a:t>
            </a:r>
            <a:r>
              <a:rPr lang="en-US" sz="2400" strike="noStrike">
                <a:solidFill>
                  <a:srgbClr val="ffffff"/>
                </a:solidFill>
                <a:latin typeface="Tahoma"/>
              </a:rPr>
              <a:t>={BDE </a:t>
            </a:r>
            <a:r>
              <a:rPr lang="en-US" sz="2400" strike="noStrike">
                <a:solidFill>
                  <a:srgbClr val="ffffff"/>
                </a:solidFill>
                <a:latin typeface="Symbol"/>
              </a:rPr>
              <a:t></a:t>
            </a:r>
            <a:r>
              <a:rPr lang="en-US" sz="2400" strike="noStrike">
                <a:solidFill>
                  <a:srgbClr val="ffffff"/>
                </a:solidFill>
                <a:latin typeface="Tahoma"/>
              </a:rPr>
              <a:t> G, BDE </a:t>
            </a:r>
            <a:r>
              <a:rPr lang="en-US" sz="2400" strike="noStrike">
                <a:solidFill>
                  <a:srgbClr val="ffffff"/>
                </a:solidFill>
                <a:latin typeface="Symbol"/>
              </a:rPr>
              <a:t></a:t>
            </a:r>
            <a:r>
              <a:rPr lang="en-US" sz="2400" strike="noStrike">
                <a:solidFill>
                  <a:srgbClr val="ffffff"/>
                </a:solidFill>
                <a:latin typeface="Tahoma"/>
              </a:rPr>
              <a:t> H}</a:t>
            </a:r>
            <a:endParaRPr/>
          </a:p>
        </p:txBody>
      </p:sp>
    </p:spTree>
  </p:cSld>
  <p:timing>
    <p:tnLst>
      <p:par>
        <p:cTn id="971" dur="indefinite" restart="never" nodeType="tmRoot">
          <p:childTnLst>
            <p:seq>
              <p:cTn id="972" dur="indefinite" nodeType="mainSeq">
                <p:childTnLst>
                  <p:par>
                    <p:cTn id="973" fill="hold">
                      <p:stCondLst>
                        <p:cond delay="indefinite"/>
                      </p:stCondLst>
                      <p:childTnLst>
                        <p:par>
                          <p:cTn id="974" fill="hold">
                            <p:stCondLst>
                              <p:cond delay="0"/>
                            </p:stCondLst>
                            <p:childTnLst>
                              <p:par>
                                <p:cTn id="975" nodeType="clickEffect" fill="hold" presetClass="entr" presetID="4" presetSubtype="16">
                                  <p:stCondLst>
                                    <p:cond delay="0"/>
                                  </p:stCondLst>
                                  <p:childTnLst>
                                    <p:set>
                                      <p:cBhvr>
                                        <p:cTn id="976" dur="1" fill="hold">
                                          <p:stCondLst>
                                            <p:cond delay="0"/>
                                          </p:stCondLst>
                                        </p:cTn>
                                        <p:tgtEl>
                                          <p:spTgt spid="622"/>
                                        </p:tgtEl>
                                        <p:attrNameLst>
                                          <p:attrName>style.visibility</p:attrName>
                                        </p:attrNameLst>
                                      </p:cBhvr>
                                      <p:to>
                                        <p:strVal val="visible"/>
                                      </p:to>
                                    </p:set>
                                    <p:animEffect filter="box(in)" transition="out">
                                      <p:cBhvr additive="repl">
                                        <p:cTn id="977" dur="500"/>
                                        <p:tgtEl>
                                          <p:spTgt spid="622"/>
                                        </p:tgtEl>
                                      </p:cBhvr>
                                    </p:animEffect>
                                  </p:childTnLst>
                                </p:cTn>
                              </p:par>
                            </p:childTnLst>
                          </p:cTn>
                        </p:par>
                      </p:childTnLst>
                    </p:cTn>
                  </p:par>
                  <p:par>
                    <p:cTn id="978" fill="hold">
                      <p:stCondLst>
                        <p:cond delay="indefinite"/>
                      </p:stCondLst>
                      <p:childTnLst>
                        <p:par>
                          <p:cTn id="979" fill="hold">
                            <p:stCondLst>
                              <p:cond delay="0"/>
                            </p:stCondLst>
                            <p:childTnLst>
                              <p:par>
                                <p:cTn id="980" nodeType="clickEffect" fill="hold" presetClass="entr" presetID="4" presetSubtype="16">
                                  <p:stCondLst>
                                    <p:cond delay="0"/>
                                  </p:stCondLst>
                                  <p:childTnLst>
                                    <p:set>
                                      <p:cBhvr>
                                        <p:cTn id="981" dur="1" fill="hold">
                                          <p:stCondLst>
                                            <p:cond delay="0"/>
                                          </p:stCondLst>
                                        </p:cTn>
                                        <p:tgtEl>
                                          <p:spTgt spid="627"/>
                                        </p:tgtEl>
                                        <p:attrNameLst>
                                          <p:attrName>style.visibility</p:attrName>
                                        </p:attrNameLst>
                                      </p:cBhvr>
                                      <p:to>
                                        <p:strVal val="visible"/>
                                      </p:to>
                                    </p:set>
                                    <p:animEffect filter="box(in)" transition="out">
                                      <p:cBhvr additive="repl">
                                        <p:cTn id="982" dur="500"/>
                                        <p:tgtEl>
                                          <p:spTgt spid="627"/>
                                        </p:tgtEl>
                                      </p:cBhvr>
                                    </p:animEffect>
                                  </p:childTnLst>
                                </p:cTn>
                              </p:par>
                            </p:childTnLst>
                          </p:cTn>
                        </p:par>
                        <p:par>
                          <p:cTn id="983" fill="hold">
                            <p:stCondLst>
                              <p:cond delay="500"/>
                            </p:stCondLst>
                            <p:childTnLst>
                              <p:par>
                                <p:cTn id="984" nodeType="afterEffect" fill="hold" presetClass="entr" presetID="4" presetSubtype="16">
                                  <p:stCondLst>
                                    <p:cond delay="0"/>
                                  </p:stCondLst>
                                  <p:childTnLst>
                                    <p:set>
                                      <p:cBhvr>
                                        <p:cTn id="985" dur="1" fill="hold">
                                          <p:stCondLst>
                                            <p:cond delay="0"/>
                                          </p:stCondLst>
                                        </p:cTn>
                                        <p:tgtEl>
                                          <p:spTgt spid="626"/>
                                        </p:tgtEl>
                                        <p:attrNameLst>
                                          <p:attrName>style.visibility</p:attrName>
                                        </p:attrNameLst>
                                      </p:cBhvr>
                                      <p:to>
                                        <p:strVal val="visible"/>
                                      </p:to>
                                    </p:set>
                                    <p:animEffect filter="box(in)" transition="out">
                                      <p:cBhvr additive="repl">
                                        <p:cTn id="986" dur="500"/>
                                        <p:tgtEl>
                                          <p:spTgt spid="626"/>
                                        </p:tgtEl>
                                      </p:cBhvr>
                                    </p:animEffect>
                                  </p:childTnLst>
                                </p:cTn>
                              </p:par>
                            </p:childTnLst>
                          </p:cTn>
                        </p:par>
                        <p:par>
                          <p:cTn id="987" fill="hold">
                            <p:stCondLst>
                              <p:cond delay="1000"/>
                            </p:stCondLst>
                            <p:childTnLst>
                              <p:par>
                                <p:cTn id="988" nodeType="afterEffect" fill="hold" presetClass="entr" presetID="4" presetSubtype="16">
                                  <p:stCondLst>
                                    <p:cond delay="0"/>
                                  </p:stCondLst>
                                  <p:childTnLst>
                                    <p:set>
                                      <p:cBhvr>
                                        <p:cTn id="989" dur="1" fill="hold">
                                          <p:stCondLst>
                                            <p:cond delay="0"/>
                                          </p:stCondLst>
                                        </p:cTn>
                                        <p:tgtEl>
                                          <p:spTgt spid="629"/>
                                        </p:tgtEl>
                                        <p:attrNameLst>
                                          <p:attrName>style.visibility</p:attrName>
                                        </p:attrNameLst>
                                      </p:cBhvr>
                                      <p:to>
                                        <p:strVal val="visible"/>
                                      </p:to>
                                    </p:set>
                                    <p:animEffect filter="box(in)" transition="out">
                                      <p:cBhvr additive="repl">
                                        <p:cTn id="990" dur="500"/>
                                        <p:tgtEl>
                                          <p:spTgt spid="62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82" name="Picture 3" descr=""/>
          <p:cNvPicPr/>
          <p:nvPr/>
        </p:nvPicPr>
        <p:blipFill>
          <a:blip r:embed="rId1"/>
          <a:stretch/>
        </p:blipFill>
        <p:spPr>
          <a:xfrm>
            <a:off x="0" y="628560"/>
            <a:ext cx="9107640" cy="56880"/>
          </a:xfrm>
          <a:prstGeom prst="rect">
            <a:avLst/>
          </a:prstGeom>
          <a:ln>
            <a:noFill/>
          </a:ln>
        </p:spPr>
      </p:pic>
      <p:sp>
        <p:nvSpPr>
          <p:cNvPr id="83"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84"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85" name="TextShape 3"/>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86" name="TextShape 4"/>
          <p:cNvSpPr txBox="1"/>
          <p:nvPr/>
        </p:nvSpPr>
        <p:spPr>
          <a:xfrm>
            <a:off x="7924680" y="6356520"/>
            <a:ext cx="761760" cy="364680"/>
          </a:xfrm>
          <a:prstGeom prst="rect">
            <a:avLst/>
          </a:prstGeom>
          <a:noFill/>
          <a:ln>
            <a:noFill/>
          </a:ln>
        </p:spPr>
        <p:txBody>
          <a:bodyPr lIns="0" rIns="0" tIns="0" bIns="0" anchor="b"/>
          <a:p>
            <a:pPr algn="r">
              <a:lnSpc>
                <a:spcPct val="100000"/>
              </a:lnSpc>
            </a:pPr>
            <a:fld id="{3955F345-664A-4EF3-A818-A9DBB313ACA2}" type="slidenum">
              <a:rPr lang="en-US" sz="1200" strike="noStrike">
                <a:solidFill>
                  <a:srgbClr val="d1eaed"/>
                </a:solidFill>
                <a:latin typeface="Tahoma"/>
              </a:rPr>
              <a:t>&lt;number&gt;</a:t>
            </a:fld>
            <a:endParaRPr/>
          </a:p>
        </p:txBody>
      </p:sp>
      <p:sp>
        <p:nvSpPr>
          <p:cNvPr id="87" name="CustomShape 5"/>
          <p:cNvSpPr/>
          <p:nvPr/>
        </p:nvSpPr>
        <p:spPr>
          <a:xfrm>
            <a:off x="228600" y="762120"/>
            <a:ext cx="6400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trike="noStrike">
                <a:solidFill>
                  <a:srgbClr val="ffffff"/>
                </a:solidFill>
                <a:latin typeface="Tahoma"/>
              </a:rPr>
              <a:t>4.4</a:t>
            </a:r>
            <a:r>
              <a:rPr lang="en-US" sz="2400" strike="noStrike">
                <a:solidFill>
                  <a:srgbClr val="ffffff"/>
                </a:solidFill>
                <a:latin typeface="Tahoma"/>
              </a:rPr>
              <a:t> – </a:t>
            </a:r>
            <a:r>
              <a:rPr b="1" lang="en-US" sz="2000" strike="noStrike">
                <a:solidFill>
                  <a:srgbClr val="ffffff"/>
                </a:solidFill>
                <a:latin typeface="Tahoma"/>
              </a:rPr>
              <a:t>Quy tắc suy diễn </a:t>
            </a:r>
            <a:r>
              <a:rPr b="1" lang="en-US" strike="noStrike">
                <a:solidFill>
                  <a:srgbClr val="ffffff"/>
                </a:solidFill>
                <a:latin typeface="Tahoma"/>
              </a:rPr>
              <a:t>Phụ thuộc hàm</a:t>
            </a:r>
            <a:endParaRPr/>
          </a:p>
        </p:txBody>
      </p:sp>
      <p:sp>
        <p:nvSpPr>
          <p:cNvPr id="88" name="CustomShape 6"/>
          <p:cNvSpPr/>
          <p:nvPr/>
        </p:nvSpPr>
        <p:spPr>
          <a:xfrm>
            <a:off x="685800" y="2209680"/>
            <a:ext cx="8076960" cy="456120"/>
          </a:xfrm>
          <a:prstGeom prst="rect">
            <a:avLst/>
          </a:prstGeom>
          <a:noFill/>
          <a:ln>
            <a:noFill/>
          </a:ln>
        </p:spPr>
        <p:style>
          <a:lnRef idx="0"/>
          <a:fillRef idx="0"/>
          <a:effectRef idx="0"/>
          <a:fontRef idx="minor"/>
        </p:style>
        <p:txBody>
          <a:bodyPr lIns="90000" rIns="90000" tIns="45000" bIns="45000"/>
          <a:p>
            <a:pPr>
              <a:lnSpc>
                <a:spcPct val="100000"/>
              </a:lnSpc>
            </a:pPr>
            <a:r>
              <a:rPr i="1" lang="en-US" strike="noStrike">
                <a:solidFill>
                  <a:srgbClr val="ffffff"/>
                </a:solidFill>
                <a:latin typeface="Tahoma"/>
              </a:rPr>
              <a:t>Quy tắc 1</a:t>
            </a:r>
            <a:r>
              <a:rPr lang="en-US" strike="noStrike">
                <a:solidFill>
                  <a:srgbClr val="ffffff"/>
                </a:solidFill>
                <a:latin typeface="Tahoma"/>
              </a:rPr>
              <a:t> (quy tắc phản xạ) : Nếu</a:t>
            </a:r>
            <a:r>
              <a:rPr lang="en-US" sz="2400" strike="noStrike">
                <a:solidFill>
                  <a:srgbClr val="ffffff"/>
                </a:solidFill>
                <a:latin typeface="Tahoma"/>
              </a:rPr>
              <a:t> X </a:t>
            </a:r>
            <a:r>
              <a:rPr lang="en-US" sz="2400" strike="noStrike">
                <a:solidFill>
                  <a:srgbClr val="ffffff"/>
                </a:solidFill>
                <a:latin typeface="Symbol"/>
              </a:rPr>
              <a:t></a:t>
            </a:r>
            <a:r>
              <a:rPr lang="en-US" sz="2400" strike="noStrike">
                <a:solidFill>
                  <a:srgbClr val="ffffff"/>
                </a:solidFill>
                <a:latin typeface="Tahoma"/>
              </a:rPr>
              <a:t> Y thì   X </a:t>
            </a:r>
            <a:r>
              <a:rPr lang="en-US" sz="2400" strike="noStrike">
                <a:solidFill>
                  <a:srgbClr val="ffffff"/>
                </a:solidFill>
                <a:latin typeface="Symbol"/>
              </a:rPr>
              <a:t></a:t>
            </a:r>
            <a:r>
              <a:rPr lang="en-US" sz="2400" strike="noStrike">
                <a:solidFill>
                  <a:srgbClr val="ffffff"/>
                </a:solidFill>
                <a:latin typeface="Tahoma"/>
              </a:rPr>
              <a:t> Y  </a:t>
            </a:r>
            <a:endParaRPr/>
          </a:p>
        </p:txBody>
      </p:sp>
      <p:sp>
        <p:nvSpPr>
          <p:cNvPr id="89" name="CustomShape 7"/>
          <p:cNvSpPr/>
          <p:nvPr/>
        </p:nvSpPr>
        <p:spPr>
          <a:xfrm>
            <a:off x="685800" y="2819520"/>
            <a:ext cx="8076960" cy="456120"/>
          </a:xfrm>
          <a:prstGeom prst="rect">
            <a:avLst/>
          </a:prstGeom>
          <a:noFill/>
          <a:ln>
            <a:noFill/>
          </a:ln>
        </p:spPr>
        <p:style>
          <a:lnRef idx="0"/>
          <a:fillRef idx="0"/>
          <a:effectRef idx="0"/>
          <a:fontRef idx="minor"/>
        </p:style>
        <p:txBody>
          <a:bodyPr lIns="90000" rIns="90000" tIns="45000" bIns="45000"/>
          <a:p>
            <a:pPr>
              <a:lnSpc>
                <a:spcPct val="100000"/>
              </a:lnSpc>
            </a:pPr>
            <a:r>
              <a:rPr i="1" lang="en-US" strike="noStrike">
                <a:solidFill>
                  <a:srgbClr val="ffffff"/>
                </a:solidFill>
                <a:latin typeface="Tahoma"/>
              </a:rPr>
              <a:t>Quy tắc 2</a:t>
            </a:r>
            <a:r>
              <a:rPr lang="en-US" strike="noStrike">
                <a:solidFill>
                  <a:srgbClr val="ffffff"/>
                </a:solidFill>
                <a:latin typeface="Tahoma"/>
              </a:rPr>
              <a:t> (quy tắc tăng) :       </a:t>
            </a:r>
            <a:r>
              <a:rPr lang="en-US" sz="2400" strike="noStrike">
                <a:solidFill>
                  <a:srgbClr val="ffffff"/>
                </a:solidFill>
                <a:latin typeface="Tahoma"/>
              </a:rPr>
              <a:t>{ X</a:t>
            </a:r>
            <a:r>
              <a:rPr lang="en-US" sz="2400" strike="noStrike">
                <a:solidFill>
                  <a:srgbClr val="ffffff"/>
                </a:solidFill>
                <a:latin typeface="Symbol"/>
              </a:rPr>
              <a:t></a:t>
            </a:r>
            <a:r>
              <a:rPr lang="en-US" sz="2400" strike="noStrike">
                <a:solidFill>
                  <a:srgbClr val="ffffff"/>
                </a:solidFill>
                <a:latin typeface="Tahoma"/>
              </a:rPr>
              <a:t> Y } |=  XZ </a:t>
            </a:r>
            <a:r>
              <a:rPr lang="en-US" sz="2400" strike="noStrike">
                <a:solidFill>
                  <a:srgbClr val="ffffff"/>
                </a:solidFill>
                <a:latin typeface="Symbol"/>
              </a:rPr>
              <a:t></a:t>
            </a:r>
            <a:r>
              <a:rPr lang="en-US" sz="2400" strike="noStrike">
                <a:solidFill>
                  <a:srgbClr val="ffffff"/>
                </a:solidFill>
                <a:latin typeface="Tahoma"/>
              </a:rPr>
              <a:t>YZ</a:t>
            </a:r>
            <a:endParaRPr/>
          </a:p>
        </p:txBody>
      </p:sp>
      <p:sp>
        <p:nvSpPr>
          <p:cNvPr id="90" name="CustomShape 8"/>
          <p:cNvSpPr/>
          <p:nvPr/>
        </p:nvSpPr>
        <p:spPr>
          <a:xfrm>
            <a:off x="685800" y="3429000"/>
            <a:ext cx="8076960" cy="456120"/>
          </a:xfrm>
          <a:prstGeom prst="rect">
            <a:avLst/>
          </a:prstGeom>
          <a:noFill/>
          <a:ln>
            <a:noFill/>
          </a:ln>
        </p:spPr>
        <p:style>
          <a:lnRef idx="0"/>
          <a:fillRef idx="0"/>
          <a:effectRef idx="0"/>
          <a:fontRef idx="minor"/>
        </p:style>
        <p:txBody>
          <a:bodyPr lIns="90000" rIns="90000" tIns="45000" bIns="45000"/>
          <a:p>
            <a:pPr>
              <a:lnSpc>
                <a:spcPct val="100000"/>
              </a:lnSpc>
            </a:pPr>
            <a:r>
              <a:rPr i="1" lang="en-US" strike="noStrike">
                <a:solidFill>
                  <a:srgbClr val="ffffff"/>
                </a:solidFill>
                <a:latin typeface="Tahoma"/>
              </a:rPr>
              <a:t>Quy tắc 3</a:t>
            </a:r>
            <a:r>
              <a:rPr lang="en-US" strike="noStrike">
                <a:solidFill>
                  <a:srgbClr val="ffffff"/>
                </a:solidFill>
                <a:latin typeface="Tahoma"/>
              </a:rPr>
              <a:t> (quy tắc bắc cầu):    </a:t>
            </a:r>
            <a:r>
              <a:rPr lang="en-US" sz="2400" strike="noStrike">
                <a:solidFill>
                  <a:srgbClr val="ffffff"/>
                </a:solidFill>
                <a:latin typeface="Tahoma"/>
              </a:rPr>
              <a:t>{ X</a:t>
            </a:r>
            <a:r>
              <a:rPr lang="en-US" sz="2400" strike="noStrike">
                <a:solidFill>
                  <a:srgbClr val="ffffff"/>
                </a:solidFill>
                <a:latin typeface="Symbol"/>
              </a:rPr>
              <a:t></a:t>
            </a:r>
            <a:r>
              <a:rPr lang="en-US" sz="2400" strike="noStrike">
                <a:solidFill>
                  <a:srgbClr val="ffffff"/>
                </a:solidFill>
                <a:latin typeface="Tahoma"/>
              </a:rPr>
              <a:t> Y, Y</a:t>
            </a:r>
            <a:r>
              <a:rPr lang="en-US" sz="2400" strike="noStrike">
                <a:solidFill>
                  <a:srgbClr val="ffffff"/>
                </a:solidFill>
                <a:latin typeface="Symbol"/>
              </a:rPr>
              <a:t></a:t>
            </a:r>
            <a:r>
              <a:rPr lang="en-US" sz="2400" strike="noStrike">
                <a:solidFill>
                  <a:srgbClr val="ffffff"/>
                </a:solidFill>
                <a:latin typeface="Tahoma"/>
              </a:rPr>
              <a:t> Z }  |=  X</a:t>
            </a:r>
            <a:r>
              <a:rPr lang="en-US" sz="2400" strike="noStrike">
                <a:solidFill>
                  <a:srgbClr val="ffffff"/>
                </a:solidFill>
                <a:latin typeface="Symbol"/>
              </a:rPr>
              <a:t></a:t>
            </a:r>
            <a:r>
              <a:rPr lang="en-US" sz="2400" strike="noStrike">
                <a:solidFill>
                  <a:srgbClr val="ffffff"/>
                </a:solidFill>
                <a:latin typeface="Tahoma"/>
              </a:rPr>
              <a:t> Z </a:t>
            </a:r>
            <a:endParaRPr/>
          </a:p>
        </p:txBody>
      </p:sp>
      <p:sp>
        <p:nvSpPr>
          <p:cNvPr id="91" name="CustomShape 9"/>
          <p:cNvSpPr/>
          <p:nvPr/>
        </p:nvSpPr>
        <p:spPr>
          <a:xfrm>
            <a:off x="685800" y="3962520"/>
            <a:ext cx="8076960" cy="456120"/>
          </a:xfrm>
          <a:prstGeom prst="rect">
            <a:avLst/>
          </a:prstGeom>
          <a:noFill/>
          <a:ln>
            <a:noFill/>
          </a:ln>
        </p:spPr>
        <p:style>
          <a:lnRef idx="0"/>
          <a:fillRef idx="0"/>
          <a:effectRef idx="0"/>
          <a:fontRef idx="minor"/>
        </p:style>
        <p:txBody>
          <a:bodyPr lIns="90000" rIns="90000" tIns="45000" bIns="45000"/>
          <a:p>
            <a:pPr>
              <a:lnSpc>
                <a:spcPct val="100000"/>
              </a:lnSpc>
            </a:pPr>
            <a:r>
              <a:rPr i="1" lang="en-US" strike="noStrike">
                <a:solidFill>
                  <a:srgbClr val="ffffff"/>
                </a:solidFill>
                <a:latin typeface="Tahoma"/>
              </a:rPr>
              <a:t>Quy tắc 4</a:t>
            </a:r>
            <a:r>
              <a:rPr lang="en-US" strike="noStrike">
                <a:solidFill>
                  <a:srgbClr val="ffffff"/>
                </a:solidFill>
                <a:latin typeface="Tahoma"/>
              </a:rPr>
              <a:t> (quy tắc chiếu)</a:t>
            </a:r>
            <a:r>
              <a:rPr lang="en-US" strike="noStrike">
                <a:solidFill>
                  <a:srgbClr val="ffffff"/>
                </a:solidFill>
                <a:latin typeface="Tahoma"/>
              </a:rPr>
              <a:t>	</a:t>
            </a:r>
            <a:r>
              <a:rPr lang="en-US" strike="noStrike">
                <a:solidFill>
                  <a:srgbClr val="ffffff"/>
                </a:solidFill>
                <a:latin typeface="Tahoma"/>
              </a:rPr>
              <a:t>:     </a:t>
            </a:r>
            <a:r>
              <a:rPr lang="en-US" sz="2400" strike="noStrike">
                <a:solidFill>
                  <a:srgbClr val="ffffff"/>
                </a:solidFill>
                <a:latin typeface="Tahoma"/>
              </a:rPr>
              <a:t>{ X</a:t>
            </a:r>
            <a:r>
              <a:rPr lang="en-US" sz="2400" strike="noStrike">
                <a:solidFill>
                  <a:srgbClr val="ffffff"/>
                </a:solidFill>
                <a:latin typeface="Symbol"/>
              </a:rPr>
              <a:t></a:t>
            </a:r>
            <a:r>
              <a:rPr lang="en-US" sz="2400" strike="noStrike">
                <a:solidFill>
                  <a:srgbClr val="ffffff"/>
                </a:solidFill>
                <a:latin typeface="Tahoma"/>
              </a:rPr>
              <a:t>YZ } |=  {X</a:t>
            </a:r>
            <a:r>
              <a:rPr lang="en-US" sz="2400" strike="noStrike">
                <a:solidFill>
                  <a:srgbClr val="ffffff"/>
                </a:solidFill>
                <a:latin typeface="Symbol"/>
              </a:rPr>
              <a:t></a:t>
            </a:r>
            <a:r>
              <a:rPr lang="en-US" sz="2400" strike="noStrike">
                <a:solidFill>
                  <a:srgbClr val="ffffff"/>
                </a:solidFill>
                <a:latin typeface="Tahoma"/>
              </a:rPr>
              <a:t> Y, X</a:t>
            </a:r>
            <a:r>
              <a:rPr lang="en-US" sz="2400" strike="noStrike">
                <a:solidFill>
                  <a:srgbClr val="ffffff"/>
                </a:solidFill>
                <a:latin typeface="Symbol"/>
              </a:rPr>
              <a:t></a:t>
            </a:r>
            <a:r>
              <a:rPr lang="en-US" sz="2400" strike="noStrike">
                <a:solidFill>
                  <a:srgbClr val="ffffff"/>
                </a:solidFill>
                <a:latin typeface="Tahoma"/>
              </a:rPr>
              <a:t> Z}</a:t>
            </a:r>
            <a:endParaRPr/>
          </a:p>
        </p:txBody>
      </p:sp>
      <p:sp>
        <p:nvSpPr>
          <p:cNvPr id="92" name="CustomShape 10"/>
          <p:cNvSpPr/>
          <p:nvPr/>
        </p:nvSpPr>
        <p:spPr>
          <a:xfrm>
            <a:off x="685800" y="4495680"/>
            <a:ext cx="8076960" cy="456120"/>
          </a:xfrm>
          <a:prstGeom prst="rect">
            <a:avLst/>
          </a:prstGeom>
          <a:noFill/>
          <a:ln>
            <a:noFill/>
          </a:ln>
        </p:spPr>
        <p:style>
          <a:lnRef idx="0"/>
          <a:fillRef idx="0"/>
          <a:effectRef idx="0"/>
          <a:fontRef idx="minor"/>
        </p:style>
        <p:txBody>
          <a:bodyPr lIns="90000" rIns="90000" tIns="45000" bIns="45000"/>
          <a:p>
            <a:pPr>
              <a:lnSpc>
                <a:spcPct val="100000"/>
              </a:lnSpc>
            </a:pPr>
            <a:r>
              <a:rPr i="1" lang="en-US" strike="noStrike">
                <a:solidFill>
                  <a:srgbClr val="ffffff"/>
                </a:solidFill>
                <a:latin typeface="Tahoma"/>
              </a:rPr>
              <a:t>Quy tắc 5</a:t>
            </a:r>
            <a:r>
              <a:rPr lang="en-US" strike="noStrike">
                <a:solidFill>
                  <a:srgbClr val="ffffff"/>
                </a:solidFill>
                <a:latin typeface="Tahoma"/>
              </a:rPr>
              <a:t> (quy tắc hợp)</a:t>
            </a:r>
            <a:r>
              <a:rPr lang="en-US" strike="noStrike">
                <a:solidFill>
                  <a:srgbClr val="ffffff"/>
                </a:solidFill>
                <a:latin typeface="Tahoma"/>
              </a:rPr>
              <a:t>	</a:t>
            </a:r>
            <a:r>
              <a:rPr lang="en-US" strike="noStrike">
                <a:solidFill>
                  <a:srgbClr val="ffffff"/>
                </a:solidFill>
                <a:latin typeface="Tahoma"/>
              </a:rPr>
              <a:t>:      </a:t>
            </a:r>
            <a:r>
              <a:rPr lang="en-US" sz="2400" strike="noStrike">
                <a:solidFill>
                  <a:srgbClr val="ffffff"/>
                </a:solidFill>
                <a:latin typeface="Tahoma"/>
              </a:rPr>
              <a:t>{ X</a:t>
            </a:r>
            <a:r>
              <a:rPr lang="en-US" sz="2400" strike="noStrike">
                <a:solidFill>
                  <a:srgbClr val="ffffff"/>
                </a:solidFill>
                <a:latin typeface="Symbol"/>
              </a:rPr>
              <a:t></a:t>
            </a:r>
            <a:r>
              <a:rPr lang="en-US" sz="2400" strike="noStrike">
                <a:solidFill>
                  <a:srgbClr val="ffffff"/>
                </a:solidFill>
                <a:latin typeface="Tahoma"/>
              </a:rPr>
              <a:t> Y , X</a:t>
            </a:r>
            <a:r>
              <a:rPr lang="en-US" sz="2400" strike="noStrike">
                <a:solidFill>
                  <a:srgbClr val="ffffff"/>
                </a:solidFill>
                <a:latin typeface="Symbol"/>
              </a:rPr>
              <a:t></a:t>
            </a:r>
            <a:r>
              <a:rPr lang="en-US" sz="2400" strike="noStrike">
                <a:solidFill>
                  <a:srgbClr val="ffffff"/>
                </a:solidFill>
                <a:latin typeface="Tahoma"/>
              </a:rPr>
              <a:t> Z }  |=  X</a:t>
            </a:r>
            <a:r>
              <a:rPr lang="en-US" sz="2400" strike="noStrike">
                <a:solidFill>
                  <a:srgbClr val="ffffff"/>
                </a:solidFill>
                <a:latin typeface="Symbol"/>
              </a:rPr>
              <a:t></a:t>
            </a:r>
            <a:r>
              <a:rPr lang="en-US" sz="2400" strike="noStrike">
                <a:solidFill>
                  <a:srgbClr val="ffffff"/>
                </a:solidFill>
                <a:latin typeface="Tahoma"/>
              </a:rPr>
              <a:t> YZ</a:t>
            </a:r>
            <a:endParaRPr/>
          </a:p>
        </p:txBody>
      </p:sp>
      <p:sp>
        <p:nvSpPr>
          <p:cNvPr id="93" name="CustomShape 11"/>
          <p:cNvSpPr/>
          <p:nvPr/>
        </p:nvSpPr>
        <p:spPr>
          <a:xfrm>
            <a:off x="648360" y="5105520"/>
            <a:ext cx="8076960" cy="456120"/>
          </a:xfrm>
          <a:prstGeom prst="rect">
            <a:avLst/>
          </a:prstGeom>
          <a:noFill/>
          <a:ln>
            <a:noFill/>
          </a:ln>
        </p:spPr>
        <p:style>
          <a:lnRef idx="0"/>
          <a:fillRef idx="0"/>
          <a:effectRef idx="0"/>
          <a:fontRef idx="minor"/>
        </p:style>
        <p:txBody>
          <a:bodyPr lIns="90000" rIns="90000" tIns="45000" bIns="45000"/>
          <a:p>
            <a:pPr>
              <a:lnSpc>
                <a:spcPct val="100000"/>
              </a:lnSpc>
            </a:pPr>
            <a:r>
              <a:rPr i="1" lang="en-US" strike="noStrike">
                <a:solidFill>
                  <a:srgbClr val="ffffff"/>
                </a:solidFill>
                <a:latin typeface="Tahoma"/>
              </a:rPr>
              <a:t>Quy tắc </a:t>
            </a:r>
            <a:r>
              <a:rPr lang="en-US" strike="noStrike">
                <a:solidFill>
                  <a:srgbClr val="ffffff"/>
                </a:solidFill>
                <a:latin typeface="Tahoma"/>
              </a:rPr>
              <a:t>6 (quy tắc tựa bắc cầu): </a:t>
            </a:r>
            <a:r>
              <a:rPr lang="en-US" sz="2400" strike="noStrike">
                <a:solidFill>
                  <a:srgbClr val="ffffff"/>
                </a:solidFill>
                <a:latin typeface="Tahoma"/>
              </a:rPr>
              <a:t>{X</a:t>
            </a:r>
            <a:r>
              <a:rPr lang="en-US" sz="2400" strike="noStrike">
                <a:solidFill>
                  <a:srgbClr val="ffffff"/>
                </a:solidFill>
                <a:latin typeface="Symbol"/>
              </a:rPr>
              <a:t></a:t>
            </a:r>
            <a:r>
              <a:rPr lang="en-US" sz="2400" strike="noStrike">
                <a:solidFill>
                  <a:srgbClr val="ffffff"/>
                </a:solidFill>
                <a:latin typeface="Tahoma"/>
              </a:rPr>
              <a:t>Y,WY</a:t>
            </a:r>
            <a:r>
              <a:rPr lang="en-US" sz="2400" strike="noStrike">
                <a:solidFill>
                  <a:srgbClr val="ffffff"/>
                </a:solidFill>
                <a:latin typeface="Symbol"/>
              </a:rPr>
              <a:t></a:t>
            </a:r>
            <a:r>
              <a:rPr lang="en-US" sz="2400" strike="noStrike">
                <a:solidFill>
                  <a:srgbClr val="ffffff"/>
                </a:solidFill>
                <a:latin typeface="Tahoma"/>
              </a:rPr>
              <a:t>Z } |= WX</a:t>
            </a:r>
            <a:r>
              <a:rPr lang="en-US" sz="2400" strike="noStrike">
                <a:solidFill>
                  <a:srgbClr val="ffffff"/>
                </a:solidFill>
                <a:latin typeface="Symbol"/>
              </a:rPr>
              <a:t></a:t>
            </a:r>
            <a:r>
              <a:rPr lang="en-US" sz="2400" strike="noStrike">
                <a:solidFill>
                  <a:srgbClr val="ffffff"/>
                </a:solidFill>
                <a:latin typeface="Tahoma"/>
              </a:rPr>
              <a:t> Z</a:t>
            </a:r>
            <a:r>
              <a:rPr lang="en-US" strike="noStrike">
                <a:solidFill>
                  <a:srgbClr val="ffffff"/>
                </a:solidFill>
                <a:latin typeface="Tahoma"/>
              </a:rPr>
              <a:t> </a:t>
            </a:r>
            <a:endParaRPr/>
          </a:p>
        </p:txBody>
      </p:sp>
      <p:sp>
        <p:nvSpPr>
          <p:cNvPr id="94" name="CustomShape 12"/>
          <p:cNvSpPr/>
          <p:nvPr/>
        </p:nvSpPr>
        <p:spPr>
          <a:xfrm>
            <a:off x="609480" y="1600200"/>
            <a:ext cx="2819160" cy="3952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trike="noStrike">
                <a:solidFill>
                  <a:srgbClr val="ffffff"/>
                </a:solidFill>
                <a:latin typeface="Tahoma"/>
              </a:rPr>
              <a:t>6 quy tắc suy diễn</a:t>
            </a:r>
            <a:endParaRPr/>
          </a:p>
        </p:txBody>
      </p:sp>
      <p:sp>
        <p:nvSpPr>
          <p:cNvPr id="95" name="CustomShape 13"/>
          <p:cNvSpPr/>
          <p:nvPr/>
        </p:nvSpPr>
        <p:spPr>
          <a:xfrm>
            <a:off x="380880" y="6019920"/>
            <a:ext cx="1218960" cy="364680"/>
          </a:xfrm>
          <a:prstGeom prst="rect">
            <a:avLst/>
          </a:prstGeom>
          <a:noFill/>
          <a:ln>
            <a:noFill/>
          </a:ln>
        </p:spPr>
        <p:style>
          <a:lnRef idx="0"/>
          <a:fillRef idx="0"/>
          <a:effectRef idx="0"/>
          <a:fontRef idx="minor"/>
        </p:style>
        <p:txBody>
          <a:bodyPr lIns="90000" rIns="90000" tIns="45000" bIns="45000"/>
          <a:p>
            <a:pPr algn="ctr">
              <a:lnSpc>
                <a:spcPct val="100000"/>
              </a:lnSpc>
            </a:pPr>
            <a:r>
              <a:rPr i="1" lang="en-US" strike="noStrike">
                <a:solidFill>
                  <a:srgbClr val="ffffff"/>
                </a:solidFill>
                <a:latin typeface="Tahoma"/>
              </a:rPr>
              <a:t>Bài tập</a:t>
            </a:r>
            <a:endParaRPr/>
          </a:p>
        </p:txBody>
      </p:sp>
    </p:spTree>
  </p:cSld>
  <p:timing>
    <p:tnLst>
      <p:par>
        <p:cTn id="57" dur="indefinite" restart="never" nodeType="tmRoot">
          <p:childTnLst>
            <p:seq>
              <p:cTn id="58" dur="indefinite" nodeType="mainSeq">
                <p:childTnLst>
                  <p:par>
                    <p:cTn id="59" fill="hold">
                      <p:stCondLst>
                        <p:cond delay="indefinite"/>
                      </p:stCondLst>
                      <p:childTnLst>
                        <p:par>
                          <p:cTn id="60" fill="hold">
                            <p:stCondLst>
                              <p:cond delay="0"/>
                            </p:stCondLst>
                            <p:childTnLst>
                              <p:par>
                                <p:cTn id="61" nodeType="clickEffect" fill="hold" presetClass="entr" presetID="4" presetSubtype="16">
                                  <p:stCondLst>
                                    <p:cond delay="0"/>
                                  </p:stCondLst>
                                  <p:childTnLst>
                                    <p:set>
                                      <p:cBhvr>
                                        <p:cTn id="62" dur="1" fill="hold">
                                          <p:stCondLst>
                                            <p:cond delay="0"/>
                                          </p:stCondLst>
                                        </p:cTn>
                                        <p:tgtEl>
                                          <p:spTgt spid="88"/>
                                        </p:tgtEl>
                                        <p:attrNameLst>
                                          <p:attrName>style.visibility</p:attrName>
                                        </p:attrNameLst>
                                      </p:cBhvr>
                                      <p:to>
                                        <p:strVal val="visible"/>
                                      </p:to>
                                    </p:set>
                                    <p:animEffect filter="box(in)" transition="out">
                                      <p:cBhvr additive="repl">
                                        <p:cTn id="63" dur="500"/>
                                        <p:tgtEl>
                                          <p:spTgt spid="88"/>
                                        </p:tgtEl>
                                      </p:cBhvr>
                                    </p:animEffect>
                                  </p:childTnLst>
                                </p:cTn>
                              </p:par>
                            </p:childTnLst>
                          </p:cTn>
                        </p:par>
                      </p:childTnLst>
                    </p:cTn>
                  </p:par>
                  <p:par>
                    <p:cTn id="64" fill="hold">
                      <p:stCondLst>
                        <p:cond delay="indefinite"/>
                      </p:stCondLst>
                      <p:childTnLst>
                        <p:par>
                          <p:cTn id="65" fill="hold">
                            <p:stCondLst>
                              <p:cond delay="0"/>
                            </p:stCondLst>
                            <p:childTnLst>
                              <p:par>
                                <p:cTn id="66" nodeType="clickEffect" fill="hold" presetClass="entr" presetID="4" presetSubtype="16">
                                  <p:stCondLst>
                                    <p:cond delay="0"/>
                                  </p:stCondLst>
                                  <p:childTnLst>
                                    <p:set>
                                      <p:cBhvr>
                                        <p:cTn id="67" dur="1" fill="hold">
                                          <p:stCondLst>
                                            <p:cond delay="0"/>
                                          </p:stCondLst>
                                        </p:cTn>
                                        <p:tgtEl>
                                          <p:spTgt spid="89"/>
                                        </p:tgtEl>
                                        <p:attrNameLst>
                                          <p:attrName>style.visibility</p:attrName>
                                        </p:attrNameLst>
                                      </p:cBhvr>
                                      <p:to>
                                        <p:strVal val="visible"/>
                                      </p:to>
                                    </p:set>
                                    <p:animEffect filter="box(in)" transition="out">
                                      <p:cBhvr additive="repl">
                                        <p:cTn id="68" dur="500"/>
                                        <p:tgtEl>
                                          <p:spTgt spid="89"/>
                                        </p:tgtEl>
                                      </p:cBhvr>
                                    </p:animEffec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4" presetSubtype="16">
                                  <p:stCondLst>
                                    <p:cond delay="0"/>
                                  </p:stCondLst>
                                  <p:childTnLst>
                                    <p:set>
                                      <p:cBhvr>
                                        <p:cTn id="72" dur="1" fill="hold">
                                          <p:stCondLst>
                                            <p:cond delay="0"/>
                                          </p:stCondLst>
                                        </p:cTn>
                                        <p:tgtEl>
                                          <p:spTgt spid="90"/>
                                        </p:tgtEl>
                                        <p:attrNameLst>
                                          <p:attrName>style.visibility</p:attrName>
                                        </p:attrNameLst>
                                      </p:cBhvr>
                                      <p:to>
                                        <p:strVal val="visible"/>
                                      </p:to>
                                    </p:set>
                                    <p:animEffect filter="box(in)" transition="out">
                                      <p:cBhvr additive="repl">
                                        <p:cTn id="73" dur="500"/>
                                        <p:tgtEl>
                                          <p:spTgt spid="90"/>
                                        </p:tgtEl>
                                      </p:cBhvr>
                                    </p:animEffect>
                                  </p:childTnLst>
                                </p:cTn>
                              </p:par>
                            </p:childTnLst>
                          </p:cTn>
                        </p:par>
                      </p:childTnLst>
                    </p:cTn>
                  </p:par>
                  <p:par>
                    <p:cTn id="74" fill="hold">
                      <p:stCondLst>
                        <p:cond delay="indefinite"/>
                      </p:stCondLst>
                      <p:childTnLst>
                        <p:par>
                          <p:cTn id="75" fill="hold">
                            <p:stCondLst>
                              <p:cond delay="0"/>
                            </p:stCondLst>
                            <p:childTnLst>
                              <p:par>
                                <p:cTn id="76" nodeType="clickEffect" fill="hold" presetClass="entr" presetID="4" presetSubtype="16">
                                  <p:stCondLst>
                                    <p:cond delay="0"/>
                                  </p:stCondLst>
                                  <p:childTnLst>
                                    <p:set>
                                      <p:cBhvr>
                                        <p:cTn id="77" dur="1" fill="hold">
                                          <p:stCondLst>
                                            <p:cond delay="0"/>
                                          </p:stCondLst>
                                        </p:cTn>
                                        <p:tgtEl>
                                          <p:spTgt spid="91"/>
                                        </p:tgtEl>
                                        <p:attrNameLst>
                                          <p:attrName>style.visibility</p:attrName>
                                        </p:attrNameLst>
                                      </p:cBhvr>
                                      <p:to>
                                        <p:strVal val="visible"/>
                                      </p:to>
                                    </p:set>
                                    <p:animEffect filter="box(in)" transition="out">
                                      <p:cBhvr additive="repl">
                                        <p:cTn id="78" dur="500"/>
                                        <p:tgtEl>
                                          <p:spTgt spid="91"/>
                                        </p:tgtEl>
                                      </p:cBhvr>
                                    </p:animEffec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4" presetSubtype="16">
                                  <p:stCondLst>
                                    <p:cond delay="0"/>
                                  </p:stCondLst>
                                  <p:childTnLst>
                                    <p:set>
                                      <p:cBhvr>
                                        <p:cTn id="82" dur="1" fill="hold">
                                          <p:stCondLst>
                                            <p:cond delay="0"/>
                                          </p:stCondLst>
                                        </p:cTn>
                                        <p:tgtEl>
                                          <p:spTgt spid="92"/>
                                        </p:tgtEl>
                                        <p:attrNameLst>
                                          <p:attrName>style.visibility</p:attrName>
                                        </p:attrNameLst>
                                      </p:cBhvr>
                                      <p:to>
                                        <p:strVal val="visible"/>
                                      </p:to>
                                    </p:set>
                                    <p:animEffect filter="box(in)" transition="out">
                                      <p:cBhvr additive="repl">
                                        <p:cTn id="83" dur="500"/>
                                        <p:tgtEl>
                                          <p:spTgt spid="92"/>
                                        </p:tgtEl>
                                      </p:cBhvr>
                                    </p:animEffect>
                                  </p:childTnLst>
                                </p:cTn>
                              </p:par>
                            </p:childTnLst>
                          </p:cTn>
                        </p:par>
                      </p:childTnLst>
                    </p:cTn>
                  </p:par>
                  <p:par>
                    <p:cTn id="84" fill="hold">
                      <p:stCondLst>
                        <p:cond delay="indefinite"/>
                      </p:stCondLst>
                      <p:childTnLst>
                        <p:par>
                          <p:cTn id="85" fill="hold">
                            <p:stCondLst>
                              <p:cond delay="0"/>
                            </p:stCondLst>
                            <p:childTnLst>
                              <p:par>
                                <p:cTn id="86" nodeType="clickEffect" fill="hold" presetClass="entr" presetID="4" presetSubtype="16">
                                  <p:stCondLst>
                                    <p:cond delay="0"/>
                                  </p:stCondLst>
                                  <p:childTnLst>
                                    <p:set>
                                      <p:cBhvr>
                                        <p:cTn id="87" dur="1" fill="hold">
                                          <p:stCondLst>
                                            <p:cond delay="0"/>
                                          </p:stCondLst>
                                        </p:cTn>
                                        <p:tgtEl>
                                          <p:spTgt spid="93"/>
                                        </p:tgtEl>
                                        <p:attrNameLst>
                                          <p:attrName>style.visibility</p:attrName>
                                        </p:attrNameLst>
                                      </p:cBhvr>
                                      <p:to>
                                        <p:strVal val="visible"/>
                                      </p:to>
                                    </p:set>
                                    <p:animEffect filter="box(in)" transition="out">
                                      <p:cBhvr additive="repl">
                                        <p:cTn id="88" dur="500"/>
                                        <p:tgtEl>
                                          <p:spTgt spid="9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96" name="Picture 3" descr=""/>
          <p:cNvPicPr/>
          <p:nvPr/>
        </p:nvPicPr>
        <p:blipFill>
          <a:blip r:embed="rId1"/>
          <a:stretch/>
        </p:blipFill>
        <p:spPr>
          <a:xfrm>
            <a:off x="0" y="628560"/>
            <a:ext cx="9107640" cy="56880"/>
          </a:xfrm>
          <a:prstGeom prst="rect">
            <a:avLst/>
          </a:prstGeom>
          <a:ln>
            <a:noFill/>
          </a:ln>
        </p:spPr>
      </p:pic>
      <p:sp>
        <p:nvSpPr>
          <p:cNvPr id="97"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98"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99"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12:11:21 AM</a:t>
            </a:r>
            <a:endParaRPr/>
          </a:p>
        </p:txBody>
      </p:sp>
      <p:sp>
        <p:nvSpPr>
          <p:cNvPr id="100"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101"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AD7687E0-A2D5-4B10-B2E1-F91C75A8AECB}" type="slidenum">
              <a:rPr lang="en-US" sz="1200" strike="noStrike">
                <a:solidFill>
                  <a:srgbClr val="d1eaed"/>
                </a:solidFill>
                <a:latin typeface="Tahoma"/>
              </a:rPr>
              <a:t>&lt;number&gt;</a:t>
            </a:fld>
            <a:endParaRPr/>
          </a:p>
        </p:txBody>
      </p:sp>
      <p:sp>
        <p:nvSpPr>
          <p:cNvPr id="102" name="CustomShape 6"/>
          <p:cNvSpPr/>
          <p:nvPr/>
        </p:nvSpPr>
        <p:spPr>
          <a:xfrm>
            <a:off x="228600" y="762120"/>
            <a:ext cx="6400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trike="noStrike">
                <a:solidFill>
                  <a:srgbClr val="ffffff"/>
                </a:solidFill>
                <a:latin typeface="Tahoma"/>
              </a:rPr>
              <a:t>4.5</a:t>
            </a:r>
            <a:r>
              <a:rPr b="1" lang="en-US" sz="2400" strike="noStrike">
                <a:solidFill>
                  <a:srgbClr val="ffffff"/>
                </a:solidFill>
                <a:latin typeface="Tahoma"/>
              </a:rPr>
              <a:t> – </a:t>
            </a:r>
            <a:r>
              <a:rPr b="1" lang="en-US" sz="2000" strike="noStrike">
                <a:solidFill>
                  <a:srgbClr val="ffffff"/>
                </a:solidFill>
                <a:latin typeface="Tahoma"/>
              </a:rPr>
              <a:t>Bao đóng của tập Phụ thuộc hàm</a:t>
            </a:r>
            <a:endParaRPr/>
          </a:p>
        </p:txBody>
      </p:sp>
      <p:sp>
        <p:nvSpPr>
          <p:cNvPr id="103" name="CustomShape 7"/>
          <p:cNvSpPr/>
          <p:nvPr/>
        </p:nvSpPr>
        <p:spPr>
          <a:xfrm>
            <a:off x="457200" y="1295280"/>
            <a:ext cx="8381520" cy="204048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a:lnSpc>
                <a:spcPct val="100000"/>
              </a:lnSpc>
            </a:pPr>
            <a:r>
              <a:rPr b="1" i="1" lang="en-US" strike="noStrike">
                <a:solidFill>
                  <a:srgbClr val="000000"/>
                </a:solidFill>
                <a:latin typeface="Constantia"/>
              </a:rPr>
              <a:t> </a:t>
            </a:r>
            <a:r>
              <a:rPr b="1" i="1" lang="en-US" strike="noStrike">
                <a:solidFill>
                  <a:srgbClr val="000000"/>
                </a:solidFill>
                <a:latin typeface="Constantia"/>
              </a:rPr>
              <a:t>Đinh nghĩa:  </a:t>
            </a:r>
            <a:r>
              <a:rPr lang="en-US" sz="2000" strike="noStrike">
                <a:solidFill>
                  <a:srgbClr val="000000"/>
                </a:solidFill>
                <a:latin typeface="Constantia"/>
              </a:rPr>
              <a:t>Cho lược đồ R (A), </a:t>
            </a:r>
            <a:r>
              <a:rPr lang="en-US" sz="3600" strike="noStrike">
                <a:solidFill>
                  <a:srgbClr val="000000"/>
                </a:solidFill>
                <a:latin typeface="Colonna MT"/>
              </a:rPr>
              <a:t>F</a:t>
            </a:r>
            <a:r>
              <a:rPr lang="en-US" sz="2000" strike="noStrike">
                <a:solidFill>
                  <a:srgbClr val="000000"/>
                </a:solidFill>
                <a:latin typeface="Constantia"/>
              </a:rPr>
              <a:t> là một tập các phụ thuộc hàm trên R; </a:t>
            </a:r>
            <a:endParaRPr/>
          </a:p>
          <a:p>
            <a:pPr>
              <a:lnSpc>
                <a:spcPct val="100000"/>
              </a:lnSpc>
            </a:pPr>
            <a:r>
              <a:rPr lang="en-US" sz="2000" strike="noStrike">
                <a:solidFill>
                  <a:srgbClr val="000000"/>
                </a:solidFill>
                <a:latin typeface="Constantia"/>
              </a:rPr>
              <a:t>Tập </a:t>
            </a:r>
            <a:r>
              <a:rPr b="1" lang="en-US" sz="2000" strike="noStrike">
                <a:solidFill>
                  <a:srgbClr val="000000"/>
                </a:solidFill>
                <a:latin typeface="Constantia"/>
              </a:rPr>
              <a:t>tất cả các phụ  thuộc hàm </a:t>
            </a:r>
            <a:r>
              <a:rPr lang="en-US" sz="2000" strike="noStrike">
                <a:solidFill>
                  <a:srgbClr val="000000"/>
                </a:solidFill>
                <a:latin typeface="Constantia"/>
              </a:rPr>
              <a:t>suy dẫn ra được từ </a:t>
            </a:r>
            <a:r>
              <a:rPr lang="en-US" sz="3200" strike="noStrike">
                <a:solidFill>
                  <a:srgbClr val="000000"/>
                </a:solidFill>
                <a:latin typeface="Colonna MT"/>
              </a:rPr>
              <a:t>F</a:t>
            </a:r>
            <a:r>
              <a:rPr lang="en-US" sz="3600" strike="noStrike">
                <a:solidFill>
                  <a:srgbClr val="000000"/>
                </a:solidFill>
                <a:latin typeface="Colonna MT"/>
              </a:rPr>
              <a:t> </a:t>
            </a:r>
            <a:r>
              <a:rPr lang="en-US" sz="2000" strike="noStrike">
                <a:solidFill>
                  <a:srgbClr val="000000"/>
                </a:solidFill>
                <a:latin typeface="Constantia"/>
                <a:ea typeface="Tahoma"/>
              </a:rPr>
              <a:t>gọi là bao đóng của </a:t>
            </a:r>
            <a:r>
              <a:rPr lang="en-US" sz="3600" strike="noStrike">
                <a:solidFill>
                  <a:srgbClr val="000000"/>
                </a:solidFill>
                <a:latin typeface="Colonna MT"/>
                <a:ea typeface="Tahoma"/>
              </a:rPr>
              <a:t>F, </a:t>
            </a:r>
            <a:r>
              <a:rPr lang="en-US" sz="2000" strike="noStrike">
                <a:solidFill>
                  <a:srgbClr val="000000"/>
                </a:solidFill>
                <a:latin typeface="Constantia"/>
                <a:ea typeface="Tahoma"/>
              </a:rPr>
              <a:t>kí hiệu là </a:t>
            </a:r>
            <a:r>
              <a:rPr lang="en-US" sz="3600" strike="noStrike">
                <a:solidFill>
                  <a:srgbClr val="000000"/>
                </a:solidFill>
                <a:latin typeface="Colonna MT"/>
                <a:ea typeface="Tahoma"/>
              </a:rPr>
              <a:t>F</a:t>
            </a:r>
            <a:r>
              <a:rPr lang="en-US" sz="3600" strike="noStrike" baseline="30000">
                <a:solidFill>
                  <a:srgbClr val="000000"/>
                </a:solidFill>
                <a:latin typeface="Colonna MT"/>
                <a:ea typeface="Tahoma"/>
              </a:rPr>
              <a:t>+</a:t>
            </a:r>
            <a:endParaRPr/>
          </a:p>
        </p:txBody>
      </p:sp>
      <p:sp>
        <p:nvSpPr>
          <p:cNvPr id="104" name="CustomShape 8"/>
          <p:cNvSpPr/>
          <p:nvPr/>
        </p:nvSpPr>
        <p:spPr>
          <a:xfrm>
            <a:off x="685800" y="3429000"/>
            <a:ext cx="7924320" cy="639000"/>
          </a:xfrm>
          <a:prstGeom prst="rect">
            <a:avLst/>
          </a:prstGeom>
          <a:noFill/>
          <a:ln>
            <a:noFill/>
          </a:ln>
        </p:spPr>
        <p:style>
          <a:lnRef idx="0"/>
          <a:fillRef idx="0"/>
          <a:effectRef idx="0"/>
          <a:fontRef idx="minor"/>
        </p:style>
        <p:txBody>
          <a:bodyPr lIns="90000" rIns="90000" tIns="45000" bIns="45000"/>
          <a:p>
            <a:pPr>
              <a:lnSpc>
                <a:spcPct val="100000"/>
              </a:lnSpc>
            </a:pPr>
            <a:r>
              <a:rPr lang="en-US" sz="2000" strike="noStrike">
                <a:solidFill>
                  <a:srgbClr val="ffffff"/>
                </a:solidFill>
                <a:latin typeface="Tahoma"/>
              </a:rPr>
              <a:t> </a:t>
            </a:r>
            <a:r>
              <a:rPr lang="en-US" sz="2000" strike="noStrike">
                <a:solidFill>
                  <a:srgbClr val="ffffff"/>
                </a:solidFill>
                <a:latin typeface="Tahoma"/>
              </a:rPr>
              <a:t>Tức là </a:t>
            </a:r>
            <a:r>
              <a:rPr lang="en-US" sz="3600" strike="noStrike">
                <a:solidFill>
                  <a:srgbClr val="ffffff"/>
                </a:solidFill>
                <a:latin typeface="Colonna MT"/>
              </a:rPr>
              <a:t>F</a:t>
            </a:r>
            <a:r>
              <a:rPr lang="en-US" sz="3600" strike="noStrike" baseline="30000">
                <a:solidFill>
                  <a:srgbClr val="ffffff"/>
                </a:solidFill>
                <a:latin typeface="Colonna MT"/>
              </a:rPr>
              <a:t>+ </a:t>
            </a:r>
            <a:r>
              <a:rPr lang="en-US" sz="3600" strike="noStrike">
                <a:solidFill>
                  <a:srgbClr val="ffffff"/>
                </a:solidFill>
                <a:latin typeface="Colonna MT"/>
              </a:rPr>
              <a:t> </a:t>
            </a:r>
            <a:r>
              <a:rPr lang="en-US" sz="3600" strike="noStrike">
                <a:solidFill>
                  <a:srgbClr val="ffffff"/>
                </a:solidFill>
                <a:latin typeface="Tahoma"/>
                <a:ea typeface="Tahoma"/>
              </a:rPr>
              <a:t>= </a:t>
            </a:r>
            <a:r>
              <a:rPr lang="en-US" sz="3600" strike="noStrike">
                <a:solidFill>
                  <a:srgbClr val="ffffff"/>
                </a:solidFill>
                <a:latin typeface="Colonna MT"/>
                <a:ea typeface="Tahoma"/>
              </a:rPr>
              <a:t>F </a:t>
            </a:r>
            <a:r>
              <a:rPr lang="en-US" sz="3600" strike="noStrike">
                <a:solidFill>
                  <a:srgbClr val="ffffff"/>
                </a:solidFill>
                <a:latin typeface="Symbol"/>
                <a:ea typeface="Tahoma"/>
              </a:rPr>
              <a:t></a:t>
            </a:r>
            <a:r>
              <a:rPr lang="en-US" sz="3600" strike="noStrike">
                <a:solidFill>
                  <a:srgbClr val="ffffff"/>
                </a:solidFill>
                <a:latin typeface="Colonna MT"/>
                <a:ea typeface="Tahoma"/>
              </a:rPr>
              <a:t> </a:t>
            </a:r>
            <a:r>
              <a:rPr lang="en-US" sz="3600" strike="noStrike">
                <a:solidFill>
                  <a:srgbClr val="ffffff"/>
                </a:solidFill>
                <a:latin typeface="Tahoma"/>
                <a:ea typeface="Tahoma"/>
              </a:rPr>
              <a:t>{</a:t>
            </a:r>
            <a:r>
              <a:rPr lang="en-US" sz="3600" strike="noStrike">
                <a:solidFill>
                  <a:srgbClr val="ffffff"/>
                </a:solidFill>
                <a:latin typeface="Colonna MT"/>
                <a:ea typeface="Tahoma"/>
              </a:rPr>
              <a:t> </a:t>
            </a:r>
            <a:r>
              <a:rPr lang="en-US" sz="3600" strike="noStrike">
                <a:solidFill>
                  <a:srgbClr val="ffffff"/>
                </a:solidFill>
                <a:latin typeface="Tahoma"/>
                <a:ea typeface="Tahoma"/>
              </a:rPr>
              <a:t>f /  </a:t>
            </a:r>
            <a:r>
              <a:rPr lang="en-US" sz="3600" strike="noStrike">
                <a:solidFill>
                  <a:srgbClr val="ffffff"/>
                </a:solidFill>
                <a:latin typeface="Colonna MT"/>
                <a:ea typeface="Tahoma"/>
              </a:rPr>
              <a:t>F </a:t>
            </a:r>
            <a:r>
              <a:rPr lang="en-US" sz="3600" strike="noStrike">
                <a:solidFill>
                  <a:srgbClr val="ffffff"/>
                </a:solidFill>
                <a:latin typeface="Tahoma"/>
                <a:ea typeface="Tahoma"/>
              </a:rPr>
              <a:t>|= f} </a:t>
            </a:r>
            <a:endParaRPr/>
          </a:p>
        </p:txBody>
      </p:sp>
      <p:sp>
        <p:nvSpPr>
          <p:cNvPr id="105" name="CustomShape 9"/>
          <p:cNvSpPr/>
          <p:nvPr/>
        </p:nvSpPr>
        <p:spPr>
          <a:xfrm>
            <a:off x="685800" y="4495680"/>
            <a:ext cx="7924320" cy="1055160"/>
          </a:xfrm>
          <a:prstGeom prst="rect">
            <a:avLst/>
          </a:prstGeom>
          <a:noFill/>
          <a:ln>
            <a:noFill/>
          </a:ln>
        </p:spPr>
        <p:style>
          <a:lnRef idx="0"/>
          <a:fillRef idx="0"/>
          <a:effectRef idx="0"/>
          <a:fontRef idx="minor"/>
        </p:style>
        <p:txBody>
          <a:bodyPr lIns="90000" rIns="90000" tIns="45000" bIns="45000"/>
          <a:p>
            <a:pPr>
              <a:lnSpc>
                <a:spcPct val="100000"/>
              </a:lnSpc>
            </a:pPr>
            <a:r>
              <a:rPr lang="en-US" strike="noStrike">
                <a:solidFill>
                  <a:srgbClr val="ffffff"/>
                </a:solidFill>
                <a:latin typeface="Tahoma"/>
              </a:rPr>
              <a:t> </a:t>
            </a:r>
            <a:r>
              <a:rPr lang="en-US" strike="noStrike">
                <a:solidFill>
                  <a:srgbClr val="ffffff"/>
                </a:solidFill>
                <a:latin typeface="Tahoma"/>
              </a:rPr>
              <a:t>Ví dụ :</a:t>
            </a:r>
            <a:endParaRPr/>
          </a:p>
          <a:p>
            <a:pPr>
              <a:lnSpc>
                <a:spcPct val="100000"/>
              </a:lnSpc>
            </a:pPr>
            <a:r>
              <a:rPr lang="en-US" sz="3200" strike="noStrike">
                <a:solidFill>
                  <a:srgbClr val="ffffff"/>
                </a:solidFill>
                <a:latin typeface="Colonna MT"/>
              </a:rPr>
              <a:t>        </a:t>
            </a:r>
            <a:r>
              <a:rPr lang="en-US" sz="3200" strike="noStrike">
                <a:solidFill>
                  <a:srgbClr val="ffffff"/>
                </a:solidFill>
                <a:latin typeface="Colonna MT"/>
              </a:rPr>
              <a:t>F</a:t>
            </a:r>
            <a:r>
              <a:rPr lang="en-US" sz="3200" strike="noStrike" baseline="30000">
                <a:solidFill>
                  <a:srgbClr val="ffffff"/>
                </a:solidFill>
                <a:latin typeface="Colonna MT"/>
              </a:rPr>
              <a:t> </a:t>
            </a:r>
            <a:r>
              <a:rPr lang="en-US" sz="3200" strike="noStrike">
                <a:solidFill>
                  <a:srgbClr val="ffffff"/>
                </a:solidFill>
                <a:latin typeface="Colonna MT"/>
              </a:rPr>
              <a:t>  </a:t>
            </a:r>
            <a:r>
              <a:rPr lang="en-US" sz="3200" strike="noStrike">
                <a:solidFill>
                  <a:srgbClr val="ffffff"/>
                </a:solidFill>
                <a:latin typeface="Tahoma"/>
                <a:ea typeface="Tahoma"/>
              </a:rPr>
              <a:t>= {X</a:t>
            </a:r>
            <a:r>
              <a:rPr lang="en-US" sz="3200" strike="noStrike">
                <a:solidFill>
                  <a:srgbClr val="ffffff"/>
                </a:solidFill>
                <a:latin typeface="Symbol"/>
                <a:ea typeface="Tahoma"/>
              </a:rPr>
              <a:t></a:t>
            </a:r>
            <a:r>
              <a:rPr lang="en-US" sz="3200" strike="noStrike">
                <a:solidFill>
                  <a:srgbClr val="ffffff"/>
                </a:solidFill>
                <a:latin typeface="Tahoma"/>
                <a:ea typeface="Tahoma"/>
              </a:rPr>
              <a:t> Y , Y</a:t>
            </a:r>
            <a:r>
              <a:rPr lang="en-US" sz="3200" strike="noStrike">
                <a:solidFill>
                  <a:srgbClr val="ffffff"/>
                </a:solidFill>
                <a:latin typeface="Symbol"/>
                <a:ea typeface="Tahoma"/>
              </a:rPr>
              <a:t></a:t>
            </a:r>
            <a:r>
              <a:rPr lang="en-US" sz="3200" strike="noStrike">
                <a:solidFill>
                  <a:srgbClr val="ffffff"/>
                </a:solidFill>
                <a:latin typeface="Tahoma"/>
                <a:ea typeface="Tahoma"/>
              </a:rPr>
              <a:t> Z }</a:t>
            </a:r>
            <a:endParaRPr/>
          </a:p>
        </p:txBody>
      </p:sp>
      <p:sp>
        <p:nvSpPr>
          <p:cNvPr id="106" name="CustomShape 10"/>
          <p:cNvSpPr/>
          <p:nvPr/>
        </p:nvSpPr>
        <p:spPr>
          <a:xfrm>
            <a:off x="533520" y="5715000"/>
            <a:ext cx="7924320" cy="577800"/>
          </a:xfrm>
          <a:prstGeom prst="rect">
            <a:avLst/>
          </a:prstGeom>
          <a:noFill/>
          <a:ln>
            <a:noFill/>
          </a:ln>
        </p:spPr>
        <p:style>
          <a:lnRef idx="0"/>
          <a:fillRef idx="0"/>
          <a:effectRef idx="0"/>
          <a:fontRef idx="minor"/>
        </p:style>
        <p:txBody>
          <a:bodyPr lIns="90000" rIns="90000" tIns="45000" bIns="45000"/>
          <a:p>
            <a:pPr>
              <a:lnSpc>
                <a:spcPct val="100000"/>
              </a:lnSpc>
            </a:pPr>
            <a:r>
              <a:rPr lang="en-US" strike="noStrike">
                <a:solidFill>
                  <a:srgbClr val="ffffff"/>
                </a:solidFill>
                <a:latin typeface="Tahoma"/>
              </a:rPr>
              <a:t>    </a:t>
            </a:r>
            <a:r>
              <a:rPr lang="en-US" sz="2400" strike="noStrike">
                <a:solidFill>
                  <a:srgbClr val="ffffff"/>
                </a:solidFill>
                <a:latin typeface="Tahoma"/>
                <a:ea typeface="Tahoma"/>
              </a:rPr>
              <a:t>Thì  </a:t>
            </a:r>
            <a:r>
              <a:rPr lang="en-US" sz="3200" strike="noStrike">
                <a:solidFill>
                  <a:srgbClr val="ffffff"/>
                </a:solidFill>
                <a:latin typeface="Colonna MT"/>
                <a:ea typeface="Tahoma"/>
              </a:rPr>
              <a:t>F</a:t>
            </a:r>
            <a:r>
              <a:rPr lang="en-US" sz="3200" strike="noStrike" baseline="30000">
                <a:solidFill>
                  <a:srgbClr val="ffffff"/>
                </a:solidFill>
                <a:latin typeface="Colonna MT"/>
                <a:ea typeface="Tahoma"/>
              </a:rPr>
              <a:t>+ </a:t>
            </a:r>
            <a:r>
              <a:rPr lang="en-US" sz="3200" strike="noStrike">
                <a:solidFill>
                  <a:srgbClr val="ffffff"/>
                </a:solidFill>
                <a:latin typeface="Colonna MT"/>
                <a:ea typeface="Tahoma"/>
              </a:rPr>
              <a:t> </a:t>
            </a:r>
            <a:r>
              <a:rPr lang="en-US" sz="3200" strike="noStrike">
                <a:solidFill>
                  <a:srgbClr val="ffffff"/>
                </a:solidFill>
                <a:latin typeface="Tahoma"/>
                <a:ea typeface="Tahoma"/>
              </a:rPr>
              <a:t>= {X</a:t>
            </a:r>
            <a:r>
              <a:rPr lang="en-US" sz="3200" strike="noStrike">
                <a:solidFill>
                  <a:srgbClr val="ffffff"/>
                </a:solidFill>
                <a:latin typeface="Symbol"/>
                <a:ea typeface="Tahoma"/>
              </a:rPr>
              <a:t></a:t>
            </a:r>
            <a:r>
              <a:rPr lang="en-US" sz="3200" strike="noStrike">
                <a:solidFill>
                  <a:srgbClr val="ffffff"/>
                </a:solidFill>
                <a:latin typeface="Tahoma"/>
                <a:ea typeface="Tahoma"/>
              </a:rPr>
              <a:t> Y , Y</a:t>
            </a:r>
            <a:r>
              <a:rPr lang="en-US" sz="3200" strike="noStrike">
                <a:solidFill>
                  <a:srgbClr val="ffffff"/>
                </a:solidFill>
                <a:latin typeface="Symbol"/>
                <a:ea typeface="Tahoma"/>
              </a:rPr>
              <a:t></a:t>
            </a:r>
            <a:r>
              <a:rPr lang="en-US" sz="3200" strike="noStrike">
                <a:solidFill>
                  <a:srgbClr val="ffffff"/>
                </a:solidFill>
                <a:latin typeface="Tahoma"/>
                <a:ea typeface="Tahoma"/>
              </a:rPr>
              <a:t> Z , X</a:t>
            </a:r>
            <a:r>
              <a:rPr lang="en-US" sz="3200" strike="noStrike">
                <a:solidFill>
                  <a:srgbClr val="ffffff"/>
                </a:solidFill>
                <a:latin typeface="Symbol"/>
                <a:ea typeface="Tahoma"/>
              </a:rPr>
              <a:t></a:t>
            </a:r>
            <a:r>
              <a:rPr lang="en-US" sz="3200" strike="noStrike">
                <a:solidFill>
                  <a:srgbClr val="ffffff"/>
                </a:solidFill>
                <a:latin typeface="Tahoma"/>
                <a:ea typeface="Tahoma"/>
              </a:rPr>
              <a:t> Z , X</a:t>
            </a:r>
            <a:r>
              <a:rPr lang="en-US" sz="3200" strike="noStrike">
                <a:solidFill>
                  <a:srgbClr val="ffffff"/>
                </a:solidFill>
                <a:latin typeface="Symbol"/>
                <a:ea typeface="Tahoma"/>
              </a:rPr>
              <a:t></a:t>
            </a:r>
            <a:r>
              <a:rPr lang="en-US" sz="3200" strike="noStrike">
                <a:solidFill>
                  <a:srgbClr val="ffffff"/>
                </a:solidFill>
                <a:latin typeface="Tahoma"/>
                <a:ea typeface="Tahoma"/>
              </a:rPr>
              <a:t> YZ}</a:t>
            </a:r>
            <a:endParaRPr/>
          </a:p>
        </p:txBody>
      </p:sp>
    </p:spTree>
  </p:cSld>
  <p:timing>
    <p:tnLst>
      <p:par>
        <p:cTn id="89" dur="indefinite" restart="never" nodeType="tmRoot">
          <p:childTnLst>
            <p:seq>
              <p:cTn id="90" dur="indefinite" nodeType="mainSeq">
                <p:childTnLst>
                  <p:par>
                    <p:cTn id="91" fill="hold">
                      <p:stCondLst>
                        <p:cond delay="0"/>
                      </p:stCondLst>
                      <p:childTnLst>
                        <p:par>
                          <p:cTn id="92" fill="hold">
                            <p:stCondLst>
                              <p:cond delay="0"/>
                            </p:stCondLst>
                            <p:childTnLst>
                              <p:par>
                                <p:cTn id="93" nodeType="afterEffect" fill="hold" presetClass="entr" presetID="4" presetSubtype="16">
                                  <p:stCondLst>
                                    <p:cond delay="0"/>
                                  </p:stCondLst>
                                  <p:childTnLst>
                                    <p:set>
                                      <p:cBhvr>
                                        <p:cTn id="94" dur="1" fill="hold">
                                          <p:stCondLst>
                                            <p:cond delay="0"/>
                                          </p:stCondLst>
                                        </p:cTn>
                                        <p:tgtEl>
                                          <p:spTgt spid="103"/>
                                        </p:tgtEl>
                                        <p:attrNameLst>
                                          <p:attrName>style.visibility</p:attrName>
                                        </p:attrNameLst>
                                      </p:cBhvr>
                                      <p:to>
                                        <p:strVal val="visible"/>
                                      </p:to>
                                    </p:set>
                                    <p:animEffect filter="box(in)" transition="out">
                                      <p:cBhvr additive="repl">
                                        <p:cTn id="95" dur="500"/>
                                        <p:tgtEl>
                                          <p:spTgt spid="103"/>
                                        </p:tgtEl>
                                      </p:cBhvr>
                                    </p:animEffect>
                                  </p:childTnLst>
                                </p:cTn>
                              </p:par>
                            </p:childTnLst>
                          </p:cTn>
                        </p:par>
                      </p:childTnLst>
                    </p:cTn>
                  </p:par>
                  <p:par>
                    <p:cTn id="96" fill="hold">
                      <p:stCondLst>
                        <p:cond delay="indefinite"/>
                      </p:stCondLst>
                      <p:childTnLst>
                        <p:par>
                          <p:cTn id="97" fill="hold">
                            <p:stCondLst>
                              <p:cond delay="0"/>
                            </p:stCondLst>
                            <p:childTnLst>
                              <p:par>
                                <p:cTn id="98" nodeType="clickEffect" fill="hold" presetClass="entr" presetID="4" presetSubtype="16">
                                  <p:stCondLst>
                                    <p:cond delay="0"/>
                                  </p:stCondLst>
                                  <p:childTnLst>
                                    <p:set>
                                      <p:cBhvr>
                                        <p:cTn id="99" dur="1" fill="hold">
                                          <p:stCondLst>
                                            <p:cond delay="0"/>
                                          </p:stCondLst>
                                        </p:cTn>
                                        <p:tgtEl>
                                          <p:spTgt spid="104"/>
                                        </p:tgtEl>
                                        <p:attrNameLst>
                                          <p:attrName>style.visibility</p:attrName>
                                        </p:attrNameLst>
                                      </p:cBhvr>
                                      <p:to>
                                        <p:strVal val="visible"/>
                                      </p:to>
                                    </p:set>
                                    <p:animEffect filter="box(in)" transition="out">
                                      <p:cBhvr additive="repl">
                                        <p:cTn id="100" dur="500"/>
                                        <p:tgtEl>
                                          <p:spTgt spid="104"/>
                                        </p:tgtEl>
                                      </p:cBhvr>
                                    </p:animEffec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4" presetSubtype="16">
                                  <p:stCondLst>
                                    <p:cond delay="0"/>
                                  </p:stCondLst>
                                  <p:childTnLst>
                                    <p:set>
                                      <p:cBhvr>
                                        <p:cTn id="104" dur="1" fill="hold">
                                          <p:stCondLst>
                                            <p:cond delay="0"/>
                                          </p:stCondLst>
                                        </p:cTn>
                                        <p:tgtEl>
                                          <p:spTgt spid="105"/>
                                        </p:tgtEl>
                                        <p:attrNameLst>
                                          <p:attrName>style.visibility</p:attrName>
                                        </p:attrNameLst>
                                      </p:cBhvr>
                                      <p:to>
                                        <p:strVal val="visible"/>
                                      </p:to>
                                    </p:set>
                                    <p:animEffect filter="box(in)" transition="out">
                                      <p:cBhvr additive="repl">
                                        <p:cTn id="105" dur="500"/>
                                        <p:tgtEl>
                                          <p:spTgt spid="105"/>
                                        </p:tgtEl>
                                      </p:cBhvr>
                                    </p:animEffect>
                                  </p:childTnLst>
                                </p:cTn>
                              </p:par>
                            </p:childTnLst>
                          </p:cTn>
                        </p:par>
                      </p:childTnLst>
                    </p:cTn>
                  </p:par>
                  <p:par>
                    <p:cTn id="106" fill="hold">
                      <p:stCondLst>
                        <p:cond delay="indefinite"/>
                      </p:stCondLst>
                      <p:childTnLst>
                        <p:par>
                          <p:cTn id="107" fill="hold">
                            <p:stCondLst>
                              <p:cond delay="0"/>
                            </p:stCondLst>
                            <p:childTnLst>
                              <p:par>
                                <p:cTn id="108" nodeType="clickEffect" fill="hold" presetClass="entr" presetID="4" presetSubtype="16">
                                  <p:stCondLst>
                                    <p:cond delay="0"/>
                                  </p:stCondLst>
                                  <p:childTnLst>
                                    <p:set>
                                      <p:cBhvr>
                                        <p:cTn id="109" dur="1" fill="hold">
                                          <p:stCondLst>
                                            <p:cond delay="0"/>
                                          </p:stCondLst>
                                        </p:cTn>
                                        <p:tgtEl>
                                          <p:spTgt spid="106"/>
                                        </p:tgtEl>
                                        <p:attrNameLst>
                                          <p:attrName>style.visibility</p:attrName>
                                        </p:attrNameLst>
                                      </p:cBhvr>
                                      <p:to>
                                        <p:strVal val="visible"/>
                                      </p:to>
                                    </p:set>
                                    <p:animEffect filter="box(in)" transition="out">
                                      <p:cBhvr additive="repl">
                                        <p:cTn id="110" dur="500"/>
                                        <p:tgtEl>
                                          <p:spTgt spid="106"/>
                                        </p:tgtEl>
                                      </p:cBhvr>
                                    </p:animEffec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4" presetSubtype="16">
                                  <p:stCondLst>
                                    <p:cond delay="0"/>
                                  </p:stCondLst>
                                  <p:childTnLst>
                                    <p:set>
                                      <p:cBhvr>
                                        <p:cTn id="114" dur="1" fill="hold">
                                          <p:stCondLst>
                                            <p:cond delay="0"/>
                                          </p:stCondLst>
                                        </p:cTn>
                                        <p:tgtEl>
                                          <p:spTgt spid="106"/>
                                        </p:tgtEl>
                                        <p:attrNameLst>
                                          <p:attrName>style.visibility</p:attrName>
                                        </p:attrNameLst>
                                      </p:cBhvr>
                                      <p:to>
                                        <p:strVal val="visible"/>
                                      </p:to>
                                    </p:set>
                                    <p:animEffect filter="box(in)" transition="out">
                                      <p:cBhvr additive="repl">
                                        <p:cTn id="115" dur="500"/>
                                        <p:tgtEl>
                                          <p:spTgt spid="10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07" name="Picture 3" descr=""/>
          <p:cNvPicPr/>
          <p:nvPr/>
        </p:nvPicPr>
        <p:blipFill>
          <a:blip r:embed="rId1"/>
          <a:stretch/>
        </p:blipFill>
        <p:spPr>
          <a:xfrm>
            <a:off x="0" y="628560"/>
            <a:ext cx="9107640" cy="56880"/>
          </a:xfrm>
          <a:prstGeom prst="rect">
            <a:avLst/>
          </a:prstGeom>
          <a:ln>
            <a:noFill/>
          </a:ln>
        </p:spPr>
      </p:pic>
      <p:sp>
        <p:nvSpPr>
          <p:cNvPr id="108"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109"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110"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12:11:21 AM</a:t>
            </a:r>
            <a:endParaRPr/>
          </a:p>
        </p:txBody>
      </p:sp>
      <p:sp>
        <p:nvSpPr>
          <p:cNvPr id="111"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112"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9E5E6478-7269-43F1-A3DF-FC07184AFF88}" type="slidenum">
              <a:rPr lang="en-US" sz="1200" strike="noStrike">
                <a:solidFill>
                  <a:srgbClr val="d1eaed"/>
                </a:solidFill>
                <a:latin typeface="Tahoma"/>
              </a:rPr>
              <a:t>&lt;number&gt;</a:t>
            </a:fld>
            <a:endParaRPr/>
          </a:p>
        </p:txBody>
      </p:sp>
      <p:sp>
        <p:nvSpPr>
          <p:cNvPr id="113" name="CustomShape 6"/>
          <p:cNvSpPr/>
          <p:nvPr/>
        </p:nvSpPr>
        <p:spPr>
          <a:xfrm>
            <a:off x="152280" y="838080"/>
            <a:ext cx="6400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trike="noStrike">
                <a:solidFill>
                  <a:srgbClr val="ffffff"/>
                </a:solidFill>
                <a:latin typeface="Tahoma"/>
              </a:rPr>
              <a:t>4.5</a:t>
            </a:r>
            <a:r>
              <a:rPr b="1" lang="en-US" sz="2400" strike="noStrike">
                <a:solidFill>
                  <a:srgbClr val="ffffff"/>
                </a:solidFill>
                <a:latin typeface="Tahoma"/>
              </a:rPr>
              <a:t> – </a:t>
            </a:r>
            <a:r>
              <a:rPr b="1" lang="en-US" sz="2000" strike="noStrike">
                <a:solidFill>
                  <a:srgbClr val="ffffff"/>
                </a:solidFill>
                <a:latin typeface="Tahoma"/>
              </a:rPr>
              <a:t>Bao đóng của tập Phụ thuộc hàm</a:t>
            </a:r>
            <a:endParaRPr/>
          </a:p>
        </p:txBody>
      </p:sp>
      <p:sp>
        <p:nvSpPr>
          <p:cNvPr id="114" name="CustomShape 7"/>
          <p:cNvSpPr/>
          <p:nvPr/>
        </p:nvSpPr>
        <p:spPr>
          <a:xfrm>
            <a:off x="488880" y="1828800"/>
            <a:ext cx="55548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i="1" lang="en-US" strike="noStrike">
                <a:solidFill>
                  <a:srgbClr val="ffffff"/>
                </a:solidFill>
                <a:latin typeface="Tahoma"/>
              </a:rPr>
              <a:t>ví dụ:  </a:t>
            </a:r>
            <a:r>
              <a:rPr lang="en-US" strike="noStrike">
                <a:solidFill>
                  <a:srgbClr val="ffffff"/>
                </a:solidFill>
                <a:latin typeface="Tahoma"/>
              </a:rPr>
              <a:t>BANGDIEM(Masv,  Dtoan,  Dtin, Dtb,  Xeploai)</a:t>
            </a:r>
            <a:endParaRPr/>
          </a:p>
        </p:txBody>
      </p:sp>
      <p:sp>
        <p:nvSpPr>
          <p:cNvPr id="115" name="CustomShape 8"/>
          <p:cNvSpPr/>
          <p:nvPr/>
        </p:nvSpPr>
        <p:spPr>
          <a:xfrm>
            <a:off x="533520" y="2514600"/>
            <a:ext cx="6107760" cy="760680"/>
          </a:xfrm>
          <a:prstGeom prst="rect">
            <a:avLst/>
          </a:prstGeom>
          <a:noFill/>
          <a:ln>
            <a:noFill/>
          </a:ln>
        </p:spPr>
        <p:style>
          <a:lnRef idx="0"/>
          <a:fillRef idx="0"/>
          <a:effectRef idx="0"/>
          <a:fontRef idx="minor"/>
        </p:style>
        <p:txBody>
          <a:bodyPr lIns="90000" rIns="90000" tIns="45000" bIns="45000"/>
          <a:p>
            <a:pPr>
              <a:lnSpc>
                <a:spcPct val="100000"/>
              </a:lnSpc>
            </a:pPr>
            <a:r>
              <a:rPr lang="en-US" sz="3600" strike="noStrike">
                <a:solidFill>
                  <a:srgbClr val="ffffff"/>
                </a:solidFill>
                <a:latin typeface="Colonna MT"/>
              </a:rPr>
              <a:t> </a:t>
            </a:r>
            <a:r>
              <a:rPr lang="en-US" sz="4400" strike="noStrike">
                <a:solidFill>
                  <a:srgbClr val="ffffff"/>
                </a:solidFill>
                <a:latin typeface="Colonna MT"/>
              </a:rPr>
              <a:t>F</a:t>
            </a:r>
            <a:r>
              <a:rPr lang="en-US" sz="2400" strike="noStrike">
                <a:solidFill>
                  <a:srgbClr val="ffffff"/>
                </a:solidFill>
                <a:latin typeface="Tahoma"/>
              </a:rPr>
              <a:t>= {Dtoan, Dtin</a:t>
            </a:r>
            <a:r>
              <a:rPr lang="en-US" sz="2400" strike="noStrike">
                <a:solidFill>
                  <a:srgbClr val="ffffff"/>
                </a:solidFill>
                <a:latin typeface="Wingdings"/>
              </a:rPr>
              <a:t></a:t>
            </a:r>
            <a:r>
              <a:rPr lang="en-US" sz="2400" strike="noStrike">
                <a:solidFill>
                  <a:srgbClr val="ffffff"/>
                </a:solidFill>
                <a:latin typeface="Tahoma"/>
              </a:rPr>
              <a:t>Dtb; Dtb</a:t>
            </a:r>
            <a:r>
              <a:rPr lang="en-US" sz="2400" strike="noStrike">
                <a:solidFill>
                  <a:srgbClr val="ffffff"/>
                </a:solidFill>
                <a:latin typeface="Wingdings"/>
              </a:rPr>
              <a:t></a:t>
            </a:r>
            <a:r>
              <a:rPr lang="en-US" sz="2400" strike="noStrike">
                <a:solidFill>
                  <a:srgbClr val="ffffff"/>
                </a:solidFill>
                <a:latin typeface="Tahoma"/>
              </a:rPr>
              <a:t>Xeploai}</a:t>
            </a:r>
            <a:endParaRPr/>
          </a:p>
        </p:txBody>
      </p:sp>
      <p:sp>
        <p:nvSpPr>
          <p:cNvPr id="116" name="CustomShape 9"/>
          <p:cNvSpPr/>
          <p:nvPr/>
        </p:nvSpPr>
        <p:spPr>
          <a:xfrm>
            <a:off x="533520" y="4343400"/>
            <a:ext cx="8229240" cy="699840"/>
          </a:xfrm>
          <a:prstGeom prst="rect">
            <a:avLst/>
          </a:prstGeom>
          <a:noFill/>
          <a:ln>
            <a:noFill/>
          </a:ln>
        </p:spPr>
        <p:style>
          <a:lnRef idx="0"/>
          <a:fillRef idx="0"/>
          <a:effectRef idx="0"/>
          <a:fontRef idx="minor"/>
        </p:style>
        <p:txBody>
          <a:bodyPr lIns="90000" rIns="90000" tIns="45000" bIns="45000"/>
          <a:p>
            <a:pPr>
              <a:lnSpc>
                <a:spcPct val="100000"/>
              </a:lnSpc>
            </a:pPr>
            <a:r>
              <a:rPr lang="en-US" sz="3600" strike="noStrike">
                <a:solidFill>
                  <a:srgbClr val="ffffff"/>
                </a:solidFill>
                <a:latin typeface="Colonna MT"/>
              </a:rPr>
              <a:t> </a:t>
            </a:r>
            <a:r>
              <a:rPr lang="en-US" sz="4000" strike="noStrike">
                <a:solidFill>
                  <a:srgbClr val="ffffff"/>
                </a:solidFill>
                <a:latin typeface="Colonna MT"/>
              </a:rPr>
              <a:t>F</a:t>
            </a:r>
            <a:r>
              <a:rPr lang="en-US" sz="4000" strike="noStrike" baseline="30000">
                <a:solidFill>
                  <a:srgbClr val="ffffff"/>
                </a:solidFill>
                <a:latin typeface="Colonna MT"/>
              </a:rPr>
              <a:t>+</a:t>
            </a:r>
            <a:r>
              <a:rPr lang="en-US" sz="2000" strike="noStrike">
                <a:solidFill>
                  <a:srgbClr val="ffffff"/>
                </a:solidFill>
                <a:latin typeface="Tahoma"/>
              </a:rPr>
              <a:t>= {Dtoan, Dtin</a:t>
            </a:r>
            <a:r>
              <a:rPr lang="en-US" sz="2000" strike="noStrike">
                <a:solidFill>
                  <a:srgbClr val="ffffff"/>
                </a:solidFill>
                <a:latin typeface="Wingdings"/>
              </a:rPr>
              <a:t></a:t>
            </a:r>
            <a:r>
              <a:rPr lang="en-US" sz="2000" strike="noStrike">
                <a:solidFill>
                  <a:srgbClr val="ffffff"/>
                </a:solidFill>
                <a:latin typeface="Tahoma"/>
              </a:rPr>
              <a:t>Dtb; Dtb</a:t>
            </a:r>
            <a:r>
              <a:rPr lang="en-US" sz="2000" strike="noStrike">
                <a:solidFill>
                  <a:srgbClr val="ffffff"/>
                </a:solidFill>
                <a:latin typeface="Wingdings"/>
              </a:rPr>
              <a:t></a:t>
            </a:r>
            <a:r>
              <a:rPr lang="en-US" sz="2000" strike="noStrike">
                <a:solidFill>
                  <a:srgbClr val="ffffff"/>
                </a:solidFill>
                <a:latin typeface="Tahoma"/>
              </a:rPr>
              <a:t>Xeploai; Dtoan, Dtin </a:t>
            </a:r>
            <a:r>
              <a:rPr lang="en-US" sz="2000" strike="noStrike">
                <a:solidFill>
                  <a:srgbClr val="ffffff"/>
                </a:solidFill>
                <a:latin typeface="Wingdings"/>
              </a:rPr>
              <a:t></a:t>
            </a:r>
            <a:r>
              <a:rPr lang="en-US" sz="2000" strike="noStrike">
                <a:solidFill>
                  <a:srgbClr val="ffffff"/>
                </a:solidFill>
                <a:latin typeface="Tahoma"/>
              </a:rPr>
              <a:t>Xeploai}</a:t>
            </a:r>
            <a:endParaRPr/>
          </a:p>
        </p:txBody>
      </p:sp>
      <p:sp>
        <p:nvSpPr>
          <p:cNvPr id="117" name="CustomShape 10"/>
          <p:cNvSpPr/>
          <p:nvPr/>
        </p:nvSpPr>
        <p:spPr>
          <a:xfrm>
            <a:off x="685800" y="3581280"/>
            <a:ext cx="4038120" cy="456120"/>
          </a:xfrm>
          <a:prstGeom prst="rect">
            <a:avLst/>
          </a:prstGeom>
          <a:noFill/>
          <a:ln>
            <a:noFill/>
          </a:ln>
        </p:spPr>
        <p:style>
          <a:lnRef idx="0"/>
          <a:fillRef idx="0"/>
          <a:effectRef idx="0"/>
          <a:fontRef idx="minor"/>
        </p:style>
        <p:txBody>
          <a:bodyPr lIns="90000" rIns="90000" tIns="45000" bIns="45000"/>
          <a:p>
            <a:pPr>
              <a:lnSpc>
                <a:spcPct val="100000"/>
              </a:lnSpc>
            </a:pPr>
            <a:r>
              <a:rPr lang="en-US" sz="2400" strike="noStrike">
                <a:solidFill>
                  <a:srgbClr val="ffffff"/>
                </a:solidFill>
                <a:latin typeface="Tahoma"/>
              </a:rPr>
              <a:t>Xác định bao đóng ?</a:t>
            </a:r>
            <a:endParaRPr/>
          </a:p>
        </p:txBody>
      </p:sp>
    </p:spTree>
  </p:cSld>
  <p:timing>
    <p:tnLst>
      <p:par>
        <p:cTn id="116" dur="indefinite" restart="never" nodeType="tmRoot">
          <p:childTnLst>
            <p:seq>
              <p:cTn id="117" dur="indefinite" nodeType="mainSeq">
                <p:childTnLst>
                  <p:par>
                    <p:cTn id="118" fill="hold">
                      <p:stCondLst>
                        <p:cond delay="indefinite"/>
                      </p:stCondLst>
                      <p:childTnLst>
                        <p:par>
                          <p:cTn id="119" fill="hold">
                            <p:stCondLst>
                              <p:cond delay="0"/>
                            </p:stCondLst>
                            <p:childTnLst>
                              <p:par>
                                <p:cTn id="120" nodeType="clickEffect" fill="hold" presetClass="entr" presetID="4" presetSubtype="16">
                                  <p:stCondLst>
                                    <p:cond delay="0"/>
                                  </p:stCondLst>
                                  <p:childTnLst>
                                    <p:set>
                                      <p:cBhvr>
                                        <p:cTn id="121" dur="1" fill="hold">
                                          <p:stCondLst>
                                            <p:cond delay="0"/>
                                          </p:stCondLst>
                                        </p:cTn>
                                        <p:tgtEl>
                                          <p:spTgt spid="117"/>
                                        </p:tgtEl>
                                        <p:attrNameLst>
                                          <p:attrName>style.visibility</p:attrName>
                                        </p:attrNameLst>
                                      </p:cBhvr>
                                      <p:to>
                                        <p:strVal val="visible"/>
                                      </p:to>
                                    </p:set>
                                    <p:animEffect filter="box(in)" transition="out">
                                      <p:cBhvr additive="repl">
                                        <p:cTn id="122" dur="500"/>
                                        <p:tgtEl>
                                          <p:spTgt spid="117"/>
                                        </p:tgtEl>
                                      </p:cBhvr>
                                    </p:animEffec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4" presetSubtype="16">
                                  <p:stCondLst>
                                    <p:cond delay="0"/>
                                  </p:stCondLst>
                                  <p:childTnLst>
                                    <p:set>
                                      <p:cBhvr>
                                        <p:cTn id="126" dur="1" fill="hold">
                                          <p:stCondLst>
                                            <p:cond delay="0"/>
                                          </p:stCondLst>
                                        </p:cTn>
                                        <p:tgtEl>
                                          <p:spTgt spid="116"/>
                                        </p:tgtEl>
                                        <p:attrNameLst>
                                          <p:attrName>style.visibility</p:attrName>
                                        </p:attrNameLst>
                                      </p:cBhvr>
                                      <p:to>
                                        <p:strVal val="visible"/>
                                      </p:to>
                                    </p:set>
                                    <p:animEffect filter="box(in)" transition="out">
                                      <p:cBhvr additive="repl">
                                        <p:cTn id="127" dur="500"/>
                                        <p:tgtEl>
                                          <p:spTgt spid="11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18" name="Picture 3" descr=""/>
          <p:cNvPicPr/>
          <p:nvPr/>
        </p:nvPicPr>
        <p:blipFill>
          <a:blip r:embed="rId1"/>
          <a:stretch/>
        </p:blipFill>
        <p:spPr>
          <a:xfrm>
            <a:off x="0" y="628560"/>
            <a:ext cx="9107640" cy="56880"/>
          </a:xfrm>
          <a:prstGeom prst="rect">
            <a:avLst/>
          </a:prstGeom>
          <a:ln>
            <a:noFill/>
          </a:ln>
        </p:spPr>
      </p:pic>
      <p:sp>
        <p:nvSpPr>
          <p:cNvPr id="119"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120"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121"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12:11:21 AM</a:t>
            </a:r>
            <a:endParaRPr/>
          </a:p>
        </p:txBody>
      </p:sp>
      <p:sp>
        <p:nvSpPr>
          <p:cNvPr id="122"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123"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C54AFFF3-945F-4959-9642-DFADA45DB013}" type="slidenum">
              <a:rPr lang="en-US" sz="1200" strike="noStrike">
                <a:solidFill>
                  <a:srgbClr val="d1eaed"/>
                </a:solidFill>
                <a:latin typeface="Tahoma"/>
              </a:rPr>
              <a:t>&lt;number&gt;</a:t>
            </a:fld>
            <a:endParaRPr/>
          </a:p>
        </p:txBody>
      </p:sp>
      <p:sp>
        <p:nvSpPr>
          <p:cNvPr id="124" name="CustomShape 6"/>
          <p:cNvSpPr/>
          <p:nvPr/>
        </p:nvSpPr>
        <p:spPr>
          <a:xfrm>
            <a:off x="304920" y="3429000"/>
            <a:ext cx="8381520" cy="999720"/>
          </a:xfrm>
          <a:prstGeom prst="rect">
            <a:avLst/>
          </a:prstGeom>
          <a:noFill/>
          <a:ln>
            <a:noFill/>
          </a:ln>
        </p:spPr>
        <p:style>
          <a:lnRef idx="0"/>
          <a:fillRef idx="0"/>
          <a:effectRef idx="0"/>
          <a:fontRef idx="minor"/>
        </p:style>
        <p:txBody>
          <a:bodyPr lIns="90000" rIns="90000" tIns="45000" bIns="45000"/>
          <a:p>
            <a:pPr>
              <a:lnSpc>
                <a:spcPct val="100000"/>
              </a:lnSpc>
            </a:pPr>
            <a:r>
              <a:rPr i="1" lang="en-US" sz="2000" strike="noStrike">
                <a:solidFill>
                  <a:srgbClr val="ffffff"/>
                </a:solidFill>
                <a:latin typeface="Tahoma"/>
              </a:rPr>
              <a:t>  </a:t>
            </a:r>
            <a:r>
              <a:rPr i="1" lang="en-US" sz="2000" strike="noStrike">
                <a:solidFill>
                  <a:srgbClr val="ffffff"/>
                </a:solidFill>
                <a:latin typeface="Tahoma"/>
              </a:rPr>
              <a:t>Ví dụ: </a:t>
            </a:r>
            <a:r>
              <a:rPr lang="en-US" sz="2000" strike="noStrike">
                <a:solidFill>
                  <a:srgbClr val="ffffff"/>
                </a:solidFill>
                <a:latin typeface="Tahoma"/>
              </a:rPr>
              <a:t>DA(Manv, Hoten, Mada, Tenda, DD, Sogio}</a:t>
            </a:r>
            <a:endParaRPr/>
          </a:p>
          <a:p>
            <a:pPr>
              <a:lnSpc>
                <a:spcPct val="100000"/>
              </a:lnSpc>
            </a:pPr>
            <a:r>
              <a:rPr lang="en-US" sz="2000" strike="noStrike">
                <a:solidFill>
                  <a:srgbClr val="ffffff"/>
                </a:solidFill>
                <a:latin typeface="Tahoma"/>
                <a:ea typeface="Tahoma"/>
              </a:rPr>
              <a:t>            </a:t>
            </a:r>
            <a:r>
              <a:rPr lang="en-US" sz="2800" strike="noStrike">
                <a:solidFill>
                  <a:srgbClr val="ffff00"/>
                </a:solidFill>
                <a:latin typeface="Colonna MT"/>
                <a:ea typeface="Tahoma"/>
              </a:rPr>
              <a:t>F</a:t>
            </a:r>
            <a:r>
              <a:rPr lang="en-US" sz="2800" strike="noStrike">
                <a:solidFill>
                  <a:srgbClr val="000000"/>
                </a:solidFill>
                <a:latin typeface="Colonna MT"/>
                <a:ea typeface="Tahoma"/>
              </a:rPr>
              <a:t> </a:t>
            </a:r>
            <a:r>
              <a:rPr lang="en-US" sz="2000" strike="noStrike">
                <a:solidFill>
                  <a:srgbClr val="ffffff"/>
                </a:solidFill>
                <a:latin typeface="Tahoma"/>
                <a:ea typeface="Tahoma"/>
              </a:rPr>
              <a:t>={ Manv -&gt;Hoten; Mada-&gt;Tenda, DD; Manv, Mada-&gt;Sogio}</a:t>
            </a:r>
            <a:endParaRPr/>
          </a:p>
        </p:txBody>
      </p:sp>
      <p:sp>
        <p:nvSpPr>
          <p:cNvPr id="125" name="CustomShape 7"/>
          <p:cNvSpPr/>
          <p:nvPr/>
        </p:nvSpPr>
        <p:spPr>
          <a:xfrm>
            <a:off x="152280" y="838080"/>
            <a:ext cx="6400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trike="noStrike">
                <a:solidFill>
                  <a:srgbClr val="ffffff"/>
                </a:solidFill>
                <a:latin typeface="Tahoma"/>
              </a:rPr>
              <a:t>4.6</a:t>
            </a:r>
            <a:r>
              <a:rPr b="1" lang="en-US" sz="2400" strike="noStrike">
                <a:solidFill>
                  <a:srgbClr val="ffffff"/>
                </a:solidFill>
                <a:latin typeface="Tahoma"/>
              </a:rPr>
              <a:t>– </a:t>
            </a:r>
            <a:r>
              <a:rPr b="1" lang="en-US" sz="2000" strike="noStrike">
                <a:solidFill>
                  <a:srgbClr val="ffffff"/>
                </a:solidFill>
                <a:latin typeface="Tahoma"/>
              </a:rPr>
              <a:t>Bao đóng của tập thuộc tính</a:t>
            </a:r>
            <a:endParaRPr/>
          </a:p>
        </p:txBody>
      </p:sp>
      <p:sp>
        <p:nvSpPr>
          <p:cNvPr id="126" name="CustomShape 8"/>
          <p:cNvSpPr/>
          <p:nvPr/>
        </p:nvSpPr>
        <p:spPr>
          <a:xfrm>
            <a:off x="228600" y="2524680"/>
            <a:ext cx="8381520" cy="537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a:lnSpc>
                <a:spcPct val="100000"/>
              </a:lnSpc>
            </a:pPr>
            <a:r>
              <a:rPr lang="en-US" sz="2000" strike="noStrike">
                <a:solidFill>
                  <a:srgbClr val="000000"/>
                </a:solidFill>
                <a:latin typeface="Constantia"/>
                <a:ea typeface="Tahoma"/>
              </a:rPr>
              <a:t>     </a:t>
            </a:r>
            <a:r>
              <a:rPr lang="en-US" sz="2000" strike="noStrike">
                <a:solidFill>
                  <a:srgbClr val="000000"/>
                </a:solidFill>
                <a:latin typeface="Constantia"/>
                <a:ea typeface="Tahoma"/>
              </a:rPr>
              <a:t>X</a:t>
            </a:r>
            <a:r>
              <a:rPr lang="en-US" sz="2000" strike="noStrike" baseline="30000">
                <a:solidFill>
                  <a:srgbClr val="000000"/>
                </a:solidFill>
                <a:latin typeface="Constantia"/>
                <a:ea typeface="Tahoma"/>
              </a:rPr>
              <a:t>+</a:t>
            </a:r>
            <a:r>
              <a:rPr lang="en-US" sz="2000" strike="noStrike" baseline="-25000">
                <a:solidFill>
                  <a:srgbClr val="000000"/>
                </a:solidFill>
                <a:latin typeface="Colonna MT"/>
                <a:ea typeface="Tahoma"/>
              </a:rPr>
              <a:t>F   </a:t>
            </a:r>
            <a:r>
              <a:rPr lang="en-US" sz="2000" strike="noStrike">
                <a:solidFill>
                  <a:srgbClr val="000000"/>
                </a:solidFill>
                <a:latin typeface="Constantia"/>
                <a:ea typeface="Tahoma"/>
              </a:rPr>
              <a:t>= { A </a:t>
            </a:r>
            <a:r>
              <a:rPr lang="en-US" sz="2000" strike="noStrike">
                <a:solidFill>
                  <a:srgbClr val="000000"/>
                </a:solidFill>
                <a:latin typeface="Symbol"/>
                <a:ea typeface="Tahoma"/>
              </a:rPr>
              <a:t></a:t>
            </a:r>
            <a:r>
              <a:rPr lang="en-US" sz="2000" strike="noStrike">
                <a:solidFill>
                  <a:srgbClr val="000000"/>
                </a:solidFill>
                <a:latin typeface="Constantia"/>
                <a:ea typeface="Tahoma"/>
              </a:rPr>
              <a:t> U sao cho X </a:t>
            </a:r>
            <a:r>
              <a:rPr lang="en-US" sz="2000" strike="noStrike">
                <a:solidFill>
                  <a:srgbClr val="000000"/>
                </a:solidFill>
                <a:latin typeface="Symbol"/>
                <a:ea typeface="Tahoma"/>
              </a:rPr>
              <a:t></a:t>
            </a:r>
            <a:r>
              <a:rPr lang="en-US" sz="2000" strike="noStrike">
                <a:solidFill>
                  <a:srgbClr val="000000"/>
                </a:solidFill>
                <a:latin typeface="Constantia"/>
                <a:ea typeface="Tahoma"/>
              </a:rPr>
              <a:t> A  </a:t>
            </a:r>
            <a:r>
              <a:rPr lang="en-US" sz="2000" strike="noStrike">
                <a:solidFill>
                  <a:srgbClr val="000000"/>
                </a:solidFill>
                <a:latin typeface="Symbol"/>
                <a:ea typeface="Tahoma"/>
              </a:rPr>
              <a:t></a:t>
            </a:r>
            <a:r>
              <a:rPr lang="en-US" sz="2000" strike="noStrike">
                <a:solidFill>
                  <a:srgbClr val="000000"/>
                </a:solidFill>
                <a:latin typeface="Constantia"/>
                <a:ea typeface="Tahoma"/>
              </a:rPr>
              <a:t>  </a:t>
            </a:r>
            <a:r>
              <a:rPr lang="en-US" sz="2800" strike="noStrike">
                <a:solidFill>
                  <a:srgbClr val="000000"/>
                </a:solidFill>
                <a:latin typeface="Colonna MT"/>
                <a:ea typeface="Tahoma"/>
              </a:rPr>
              <a:t>F</a:t>
            </a:r>
            <a:r>
              <a:rPr lang="en-US" sz="2000" strike="noStrike" baseline="30000">
                <a:solidFill>
                  <a:srgbClr val="000000"/>
                </a:solidFill>
                <a:latin typeface="Constantia"/>
                <a:ea typeface="Tahoma"/>
              </a:rPr>
              <a:t>+</a:t>
            </a:r>
            <a:r>
              <a:rPr lang="en-US" sz="2000" strike="noStrike">
                <a:solidFill>
                  <a:srgbClr val="000000"/>
                </a:solidFill>
                <a:latin typeface="Constantia"/>
                <a:ea typeface="Tahoma"/>
              </a:rPr>
              <a:t>}   </a:t>
            </a:r>
            <a:endParaRPr/>
          </a:p>
        </p:txBody>
      </p:sp>
      <p:sp>
        <p:nvSpPr>
          <p:cNvPr id="127" name="CustomShape 9"/>
          <p:cNvSpPr/>
          <p:nvPr/>
        </p:nvSpPr>
        <p:spPr>
          <a:xfrm>
            <a:off x="380880" y="4419720"/>
            <a:ext cx="1523520" cy="395280"/>
          </a:xfrm>
          <a:prstGeom prst="rect">
            <a:avLst/>
          </a:prstGeom>
          <a:noFill/>
          <a:ln>
            <a:noFill/>
          </a:ln>
        </p:spPr>
        <p:style>
          <a:lnRef idx="0"/>
          <a:fillRef idx="0"/>
          <a:effectRef idx="0"/>
          <a:fontRef idx="minor"/>
        </p:style>
        <p:txBody>
          <a:bodyPr lIns="90000" rIns="90000" tIns="45000" bIns="45000"/>
          <a:p>
            <a:pPr>
              <a:lnSpc>
                <a:spcPct val="100000"/>
              </a:lnSpc>
            </a:pPr>
            <a:r>
              <a:rPr lang="en-US" sz="2000" strike="noStrike">
                <a:solidFill>
                  <a:srgbClr val="ffffff"/>
                </a:solidFill>
                <a:latin typeface="Tahoma"/>
              </a:rPr>
              <a:t>{Manv}</a:t>
            </a:r>
            <a:r>
              <a:rPr lang="en-US" sz="2000" strike="noStrike" baseline="30000">
                <a:solidFill>
                  <a:srgbClr val="ffffff"/>
                </a:solidFill>
                <a:latin typeface="Tahoma"/>
              </a:rPr>
              <a:t>+</a:t>
            </a:r>
            <a:r>
              <a:rPr lang="en-US" sz="2000" strike="noStrike">
                <a:solidFill>
                  <a:srgbClr val="ffffff"/>
                </a:solidFill>
                <a:latin typeface="Tahoma"/>
              </a:rPr>
              <a:t> = </a:t>
            </a:r>
            <a:endParaRPr/>
          </a:p>
        </p:txBody>
      </p:sp>
      <p:sp>
        <p:nvSpPr>
          <p:cNvPr id="128" name="CustomShape 10"/>
          <p:cNvSpPr/>
          <p:nvPr/>
        </p:nvSpPr>
        <p:spPr>
          <a:xfrm>
            <a:off x="228600" y="1600200"/>
            <a:ext cx="8381520" cy="128952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a:lnSpc>
                <a:spcPct val="100000"/>
              </a:lnSpc>
            </a:pPr>
            <a:r>
              <a:rPr i="1" lang="en-US" sz="2000" strike="noStrike">
                <a:solidFill>
                  <a:srgbClr val="000000"/>
                </a:solidFill>
                <a:latin typeface="Constantia"/>
                <a:ea typeface="Tahoma"/>
              </a:rPr>
              <a:t>  </a:t>
            </a:r>
            <a:r>
              <a:rPr i="1" lang="en-US" sz="2000" strike="noStrike">
                <a:solidFill>
                  <a:srgbClr val="000000"/>
                </a:solidFill>
                <a:latin typeface="Constantia"/>
                <a:ea typeface="Tahoma"/>
              </a:rPr>
              <a:t>Định nghĩa : </a:t>
            </a:r>
            <a:r>
              <a:rPr lang="en-US" sz="2000" strike="noStrike">
                <a:solidFill>
                  <a:srgbClr val="000000"/>
                </a:solidFill>
                <a:latin typeface="Constantia"/>
                <a:ea typeface="Tahoma"/>
              </a:rPr>
              <a:t>Cho lược đồ quan hệ R (U), tập phụ thuộc hàm </a:t>
            </a:r>
            <a:r>
              <a:rPr lang="en-US" sz="2800" strike="noStrike">
                <a:solidFill>
                  <a:srgbClr val="000000"/>
                </a:solidFill>
                <a:latin typeface="Colonna MT"/>
                <a:ea typeface="Tahoma"/>
              </a:rPr>
              <a:t>F</a:t>
            </a:r>
            <a:r>
              <a:rPr lang="en-US" sz="2000" strike="noStrike">
                <a:solidFill>
                  <a:srgbClr val="000000"/>
                </a:solidFill>
                <a:latin typeface="Constantia"/>
                <a:ea typeface="Tahoma"/>
              </a:rPr>
              <a:t>; X là một  tập thuộc tính của R; gọi X</a:t>
            </a:r>
            <a:r>
              <a:rPr lang="en-US" sz="2000" strike="noStrike" baseline="30000">
                <a:solidFill>
                  <a:srgbClr val="000000"/>
                </a:solidFill>
                <a:latin typeface="Constantia"/>
                <a:ea typeface="Tahoma"/>
              </a:rPr>
              <a:t>+</a:t>
            </a:r>
            <a:r>
              <a:rPr lang="en-US" sz="2000" strike="noStrike" baseline="-25000">
                <a:solidFill>
                  <a:srgbClr val="000000"/>
                </a:solidFill>
                <a:latin typeface="Colonna MT"/>
                <a:ea typeface="Tahoma"/>
              </a:rPr>
              <a:t>F </a:t>
            </a:r>
            <a:r>
              <a:rPr lang="en-US" sz="2000" strike="noStrike">
                <a:solidFill>
                  <a:srgbClr val="000000"/>
                </a:solidFill>
                <a:latin typeface="Constantia"/>
                <a:ea typeface="Tahoma"/>
              </a:rPr>
              <a:t> là bao đóng của X theo </a:t>
            </a:r>
            <a:r>
              <a:rPr lang="en-US" sz="2800" strike="noStrike">
                <a:solidFill>
                  <a:srgbClr val="000000"/>
                </a:solidFill>
                <a:latin typeface="Colonna MT"/>
                <a:ea typeface="Tahoma"/>
              </a:rPr>
              <a:t>F </a:t>
            </a:r>
            <a:endParaRPr/>
          </a:p>
        </p:txBody>
      </p:sp>
      <p:sp>
        <p:nvSpPr>
          <p:cNvPr id="129" name="CustomShape 11"/>
          <p:cNvSpPr/>
          <p:nvPr/>
        </p:nvSpPr>
        <p:spPr>
          <a:xfrm>
            <a:off x="1752480" y="4419720"/>
            <a:ext cx="3504960" cy="395280"/>
          </a:xfrm>
          <a:prstGeom prst="rect">
            <a:avLst/>
          </a:prstGeom>
          <a:noFill/>
          <a:ln>
            <a:noFill/>
          </a:ln>
        </p:spPr>
        <p:style>
          <a:lnRef idx="0"/>
          <a:fillRef idx="0"/>
          <a:effectRef idx="0"/>
          <a:fontRef idx="minor"/>
        </p:style>
        <p:txBody>
          <a:bodyPr lIns="90000" rIns="90000" tIns="45000" bIns="45000"/>
          <a:p>
            <a:pPr>
              <a:lnSpc>
                <a:spcPct val="100000"/>
              </a:lnSpc>
            </a:pPr>
            <a:r>
              <a:rPr lang="en-US" sz="2000" strike="noStrike">
                <a:solidFill>
                  <a:srgbClr val="ffffff"/>
                </a:solidFill>
                <a:latin typeface="Tahoma"/>
              </a:rPr>
              <a:t> </a:t>
            </a:r>
            <a:r>
              <a:rPr lang="en-US" sz="2000" strike="noStrike">
                <a:solidFill>
                  <a:srgbClr val="ffffff"/>
                </a:solidFill>
                <a:latin typeface="Tahoma"/>
              </a:rPr>
              <a:t>{Manv, Hoten}</a:t>
            </a:r>
            <a:endParaRPr/>
          </a:p>
        </p:txBody>
      </p:sp>
      <p:sp>
        <p:nvSpPr>
          <p:cNvPr id="130" name="CustomShape 12"/>
          <p:cNvSpPr/>
          <p:nvPr/>
        </p:nvSpPr>
        <p:spPr>
          <a:xfrm>
            <a:off x="380880" y="5029200"/>
            <a:ext cx="1523520" cy="395280"/>
          </a:xfrm>
          <a:prstGeom prst="rect">
            <a:avLst/>
          </a:prstGeom>
          <a:noFill/>
          <a:ln>
            <a:noFill/>
          </a:ln>
        </p:spPr>
        <p:style>
          <a:lnRef idx="0"/>
          <a:fillRef idx="0"/>
          <a:effectRef idx="0"/>
          <a:fontRef idx="minor"/>
        </p:style>
        <p:txBody>
          <a:bodyPr lIns="90000" rIns="90000" tIns="45000" bIns="45000"/>
          <a:p>
            <a:pPr>
              <a:lnSpc>
                <a:spcPct val="100000"/>
              </a:lnSpc>
            </a:pPr>
            <a:r>
              <a:rPr lang="en-US" sz="2000" strike="noStrike">
                <a:solidFill>
                  <a:srgbClr val="ffffff"/>
                </a:solidFill>
                <a:latin typeface="Tahoma"/>
              </a:rPr>
              <a:t>{Mada}</a:t>
            </a:r>
            <a:r>
              <a:rPr lang="en-US" sz="2000" strike="noStrike" baseline="30000">
                <a:solidFill>
                  <a:srgbClr val="ffffff"/>
                </a:solidFill>
                <a:latin typeface="Tahoma"/>
              </a:rPr>
              <a:t>+</a:t>
            </a:r>
            <a:r>
              <a:rPr lang="en-US" sz="2000" strike="noStrike">
                <a:solidFill>
                  <a:srgbClr val="ffffff"/>
                </a:solidFill>
                <a:latin typeface="Tahoma"/>
              </a:rPr>
              <a:t> = </a:t>
            </a:r>
            <a:endParaRPr/>
          </a:p>
        </p:txBody>
      </p:sp>
      <p:sp>
        <p:nvSpPr>
          <p:cNvPr id="131" name="CustomShape 13"/>
          <p:cNvSpPr/>
          <p:nvPr/>
        </p:nvSpPr>
        <p:spPr>
          <a:xfrm>
            <a:off x="1905120" y="5029200"/>
            <a:ext cx="3504960" cy="395280"/>
          </a:xfrm>
          <a:prstGeom prst="rect">
            <a:avLst/>
          </a:prstGeom>
          <a:noFill/>
          <a:ln>
            <a:noFill/>
          </a:ln>
        </p:spPr>
        <p:style>
          <a:lnRef idx="0"/>
          <a:fillRef idx="0"/>
          <a:effectRef idx="0"/>
          <a:fontRef idx="minor"/>
        </p:style>
        <p:txBody>
          <a:bodyPr lIns="90000" rIns="90000" tIns="45000" bIns="45000"/>
          <a:p>
            <a:pPr>
              <a:lnSpc>
                <a:spcPct val="100000"/>
              </a:lnSpc>
            </a:pPr>
            <a:r>
              <a:rPr lang="en-US" sz="2000" strike="noStrike">
                <a:solidFill>
                  <a:srgbClr val="ffffff"/>
                </a:solidFill>
                <a:latin typeface="Tahoma"/>
              </a:rPr>
              <a:t> </a:t>
            </a:r>
            <a:r>
              <a:rPr lang="en-US" sz="2000" strike="noStrike">
                <a:solidFill>
                  <a:srgbClr val="ffffff"/>
                </a:solidFill>
                <a:latin typeface="Tahoma"/>
              </a:rPr>
              <a:t>{Mada, Tenda, DD}</a:t>
            </a:r>
            <a:endParaRPr/>
          </a:p>
        </p:txBody>
      </p:sp>
      <p:sp>
        <p:nvSpPr>
          <p:cNvPr id="132" name="CustomShape 14"/>
          <p:cNvSpPr/>
          <p:nvPr/>
        </p:nvSpPr>
        <p:spPr>
          <a:xfrm>
            <a:off x="380880" y="5715000"/>
            <a:ext cx="2285640" cy="395280"/>
          </a:xfrm>
          <a:prstGeom prst="rect">
            <a:avLst/>
          </a:prstGeom>
          <a:noFill/>
          <a:ln>
            <a:noFill/>
          </a:ln>
        </p:spPr>
        <p:style>
          <a:lnRef idx="0"/>
          <a:fillRef idx="0"/>
          <a:effectRef idx="0"/>
          <a:fontRef idx="minor"/>
        </p:style>
        <p:txBody>
          <a:bodyPr lIns="90000" rIns="90000" tIns="45000" bIns="45000"/>
          <a:p>
            <a:pPr>
              <a:lnSpc>
                <a:spcPct val="100000"/>
              </a:lnSpc>
            </a:pPr>
            <a:r>
              <a:rPr lang="en-US" sz="2000" strike="noStrike">
                <a:solidFill>
                  <a:srgbClr val="ffffff"/>
                </a:solidFill>
                <a:latin typeface="Tahoma"/>
              </a:rPr>
              <a:t>{Manv, Mada}</a:t>
            </a:r>
            <a:r>
              <a:rPr lang="en-US" sz="2000" strike="noStrike" baseline="30000">
                <a:solidFill>
                  <a:srgbClr val="ffffff"/>
                </a:solidFill>
                <a:latin typeface="Tahoma"/>
              </a:rPr>
              <a:t>+</a:t>
            </a:r>
            <a:r>
              <a:rPr lang="en-US" sz="2000" strike="noStrike">
                <a:solidFill>
                  <a:srgbClr val="ffffff"/>
                </a:solidFill>
                <a:latin typeface="Tahoma"/>
              </a:rPr>
              <a:t> = </a:t>
            </a:r>
            <a:endParaRPr/>
          </a:p>
        </p:txBody>
      </p:sp>
      <p:sp>
        <p:nvSpPr>
          <p:cNvPr id="133" name="CustomShape 15"/>
          <p:cNvSpPr/>
          <p:nvPr/>
        </p:nvSpPr>
        <p:spPr>
          <a:xfrm>
            <a:off x="2666880" y="5715000"/>
            <a:ext cx="6095520" cy="395280"/>
          </a:xfrm>
          <a:prstGeom prst="rect">
            <a:avLst/>
          </a:prstGeom>
          <a:noFill/>
          <a:ln>
            <a:noFill/>
          </a:ln>
        </p:spPr>
        <p:style>
          <a:lnRef idx="0"/>
          <a:fillRef idx="0"/>
          <a:effectRef idx="0"/>
          <a:fontRef idx="minor"/>
        </p:style>
        <p:txBody>
          <a:bodyPr lIns="90000" rIns="90000" tIns="45000" bIns="45000"/>
          <a:p>
            <a:pPr>
              <a:lnSpc>
                <a:spcPct val="100000"/>
              </a:lnSpc>
            </a:pPr>
            <a:r>
              <a:rPr lang="en-US" sz="2000" strike="noStrike">
                <a:solidFill>
                  <a:srgbClr val="ffffff"/>
                </a:solidFill>
                <a:latin typeface="Tahoma"/>
              </a:rPr>
              <a:t> </a:t>
            </a:r>
            <a:r>
              <a:rPr lang="en-US" sz="2000" strike="noStrike">
                <a:solidFill>
                  <a:srgbClr val="ffffff"/>
                </a:solidFill>
                <a:latin typeface="Tahoma"/>
              </a:rPr>
              <a:t>{Manv, Hoten, Mada, Tenda, DD, Sogio}</a:t>
            </a:r>
            <a:endParaRPr/>
          </a:p>
        </p:txBody>
      </p:sp>
    </p:spTree>
  </p:cSld>
  <p:timing>
    <p:tnLst>
      <p:par>
        <p:cTn id="128" dur="indefinite" restart="never" nodeType="tmRoot">
          <p:childTnLst>
            <p:seq>
              <p:cTn id="129" dur="indefinite" nodeType="mainSeq">
                <p:childTnLst>
                  <p:par>
                    <p:cTn id="130" fill="hold">
                      <p:stCondLst>
                        <p:cond delay="indefinite"/>
                      </p:stCondLst>
                      <p:childTnLst>
                        <p:par>
                          <p:cTn id="131" fill="hold">
                            <p:stCondLst>
                              <p:cond delay="0"/>
                            </p:stCondLst>
                            <p:childTnLst>
                              <p:par>
                                <p:cTn id="132" nodeType="clickEffect" fill="hold" presetClass="entr" presetID="4" presetSubtype="16">
                                  <p:stCondLst>
                                    <p:cond delay="0"/>
                                  </p:stCondLst>
                                  <p:childTnLst>
                                    <p:set>
                                      <p:cBhvr>
                                        <p:cTn id="133" dur="1" fill="hold">
                                          <p:stCondLst>
                                            <p:cond delay="0"/>
                                          </p:stCondLst>
                                        </p:cTn>
                                        <p:tgtEl>
                                          <p:spTgt spid="124"/>
                                        </p:tgtEl>
                                        <p:attrNameLst>
                                          <p:attrName>style.visibility</p:attrName>
                                        </p:attrNameLst>
                                      </p:cBhvr>
                                      <p:to>
                                        <p:strVal val="visible"/>
                                      </p:to>
                                    </p:set>
                                    <p:animEffect filter="box(in)" transition="out">
                                      <p:cBhvr additive="repl">
                                        <p:cTn id="134" dur="500"/>
                                        <p:tgtEl>
                                          <p:spTgt spid="124"/>
                                        </p:tgtEl>
                                      </p:cBhvr>
                                    </p:animEffect>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4" presetSubtype="16">
                                  <p:stCondLst>
                                    <p:cond delay="0"/>
                                  </p:stCondLst>
                                  <p:childTnLst>
                                    <p:set>
                                      <p:cBhvr>
                                        <p:cTn id="138" dur="1" fill="hold">
                                          <p:stCondLst>
                                            <p:cond delay="0"/>
                                          </p:stCondLst>
                                        </p:cTn>
                                        <p:tgtEl>
                                          <p:spTgt spid="127"/>
                                        </p:tgtEl>
                                        <p:attrNameLst>
                                          <p:attrName>style.visibility</p:attrName>
                                        </p:attrNameLst>
                                      </p:cBhvr>
                                      <p:to>
                                        <p:strVal val="visible"/>
                                      </p:to>
                                    </p:set>
                                    <p:animEffect filter="box(in)" transition="out">
                                      <p:cBhvr additive="repl">
                                        <p:cTn id="139" dur="500"/>
                                        <p:tgtEl>
                                          <p:spTgt spid="127"/>
                                        </p:tgtEl>
                                      </p:cBhvr>
                                    </p:animEffect>
                                  </p:childTnLst>
                                </p:cTn>
                              </p:par>
                            </p:childTnLst>
                          </p:cTn>
                        </p:par>
                      </p:childTnLst>
                    </p:cTn>
                  </p:par>
                  <p:par>
                    <p:cTn id="140" fill="hold">
                      <p:stCondLst>
                        <p:cond delay="indefinite"/>
                      </p:stCondLst>
                      <p:childTnLst>
                        <p:par>
                          <p:cTn id="141" fill="hold">
                            <p:stCondLst>
                              <p:cond delay="0"/>
                            </p:stCondLst>
                            <p:childTnLst>
                              <p:par>
                                <p:cTn id="142" nodeType="clickEffect" fill="hold" presetClass="entr" presetID="4" presetSubtype="16">
                                  <p:stCondLst>
                                    <p:cond delay="0"/>
                                  </p:stCondLst>
                                  <p:childTnLst>
                                    <p:set>
                                      <p:cBhvr>
                                        <p:cTn id="143" dur="1" fill="hold">
                                          <p:stCondLst>
                                            <p:cond delay="0"/>
                                          </p:stCondLst>
                                        </p:cTn>
                                        <p:tgtEl>
                                          <p:spTgt spid="129"/>
                                        </p:tgtEl>
                                        <p:attrNameLst>
                                          <p:attrName>style.visibility</p:attrName>
                                        </p:attrNameLst>
                                      </p:cBhvr>
                                      <p:to>
                                        <p:strVal val="visible"/>
                                      </p:to>
                                    </p:set>
                                    <p:animEffect filter="box(in)" transition="out">
                                      <p:cBhvr additive="repl">
                                        <p:cTn id="144" dur="500"/>
                                        <p:tgtEl>
                                          <p:spTgt spid="129"/>
                                        </p:tgtEl>
                                      </p:cBhvr>
                                    </p:animEffec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4" presetSubtype="16">
                                  <p:stCondLst>
                                    <p:cond delay="0"/>
                                  </p:stCondLst>
                                  <p:childTnLst>
                                    <p:set>
                                      <p:cBhvr>
                                        <p:cTn id="148" dur="1" fill="hold">
                                          <p:stCondLst>
                                            <p:cond delay="0"/>
                                          </p:stCondLst>
                                        </p:cTn>
                                        <p:tgtEl>
                                          <p:spTgt spid="130"/>
                                        </p:tgtEl>
                                        <p:attrNameLst>
                                          <p:attrName>style.visibility</p:attrName>
                                        </p:attrNameLst>
                                      </p:cBhvr>
                                      <p:to>
                                        <p:strVal val="visible"/>
                                      </p:to>
                                    </p:set>
                                    <p:animEffect filter="box(in)" transition="out">
                                      <p:cBhvr additive="repl">
                                        <p:cTn id="149" dur="500"/>
                                        <p:tgtEl>
                                          <p:spTgt spid="130"/>
                                        </p:tgtEl>
                                      </p:cBhvr>
                                    </p:animEffect>
                                  </p:childTnLst>
                                </p:cTn>
                              </p:par>
                            </p:childTnLst>
                          </p:cTn>
                        </p:par>
                      </p:childTnLst>
                    </p:cTn>
                  </p:par>
                  <p:par>
                    <p:cTn id="150" fill="hold">
                      <p:stCondLst>
                        <p:cond delay="indefinite"/>
                      </p:stCondLst>
                      <p:childTnLst>
                        <p:par>
                          <p:cTn id="151" fill="hold">
                            <p:stCondLst>
                              <p:cond delay="0"/>
                            </p:stCondLst>
                            <p:childTnLst>
                              <p:par>
                                <p:cTn id="152" nodeType="clickEffect" fill="hold" presetClass="entr" presetID="4" presetSubtype="16">
                                  <p:stCondLst>
                                    <p:cond delay="0"/>
                                  </p:stCondLst>
                                  <p:childTnLst>
                                    <p:set>
                                      <p:cBhvr>
                                        <p:cTn id="153" dur="1" fill="hold">
                                          <p:stCondLst>
                                            <p:cond delay="0"/>
                                          </p:stCondLst>
                                        </p:cTn>
                                        <p:tgtEl>
                                          <p:spTgt spid="131"/>
                                        </p:tgtEl>
                                        <p:attrNameLst>
                                          <p:attrName>style.visibility</p:attrName>
                                        </p:attrNameLst>
                                      </p:cBhvr>
                                      <p:to>
                                        <p:strVal val="visible"/>
                                      </p:to>
                                    </p:set>
                                    <p:animEffect filter="box(in)" transition="out">
                                      <p:cBhvr additive="repl">
                                        <p:cTn id="154" dur="500"/>
                                        <p:tgtEl>
                                          <p:spTgt spid="131"/>
                                        </p:tgtEl>
                                      </p:cBhvr>
                                    </p:animEffec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4" presetSubtype="16">
                                  <p:stCondLst>
                                    <p:cond delay="0"/>
                                  </p:stCondLst>
                                  <p:childTnLst>
                                    <p:set>
                                      <p:cBhvr>
                                        <p:cTn id="158" dur="1" fill="hold">
                                          <p:stCondLst>
                                            <p:cond delay="0"/>
                                          </p:stCondLst>
                                        </p:cTn>
                                        <p:tgtEl>
                                          <p:spTgt spid="132"/>
                                        </p:tgtEl>
                                        <p:attrNameLst>
                                          <p:attrName>style.visibility</p:attrName>
                                        </p:attrNameLst>
                                      </p:cBhvr>
                                      <p:to>
                                        <p:strVal val="visible"/>
                                      </p:to>
                                    </p:set>
                                    <p:animEffect filter="box(in)" transition="out">
                                      <p:cBhvr additive="repl">
                                        <p:cTn id="159" dur="500"/>
                                        <p:tgtEl>
                                          <p:spTgt spid="132"/>
                                        </p:tgtEl>
                                      </p:cBhvr>
                                    </p:animEffect>
                                  </p:childTnLst>
                                </p:cTn>
                              </p:par>
                            </p:childTnLst>
                          </p:cTn>
                        </p:par>
                      </p:childTnLst>
                    </p:cTn>
                  </p:par>
                  <p:par>
                    <p:cTn id="160" fill="hold">
                      <p:stCondLst>
                        <p:cond delay="indefinite"/>
                      </p:stCondLst>
                      <p:childTnLst>
                        <p:par>
                          <p:cTn id="161" fill="hold">
                            <p:stCondLst>
                              <p:cond delay="0"/>
                            </p:stCondLst>
                            <p:childTnLst>
                              <p:par>
                                <p:cTn id="162" nodeType="clickEffect" fill="hold" presetClass="entr" presetID="4" presetSubtype="16">
                                  <p:stCondLst>
                                    <p:cond delay="0"/>
                                  </p:stCondLst>
                                  <p:childTnLst>
                                    <p:set>
                                      <p:cBhvr>
                                        <p:cTn id="163" dur="1" fill="hold">
                                          <p:stCondLst>
                                            <p:cond delay="0"/>
                                          </p:stCondLst>
                                        </p:cTn>
                                        <p:tgtEl>
                                          <p:spTgt spid="133"/>
                                        </p:tgtEl>
                                        <p:attrNameLst>
                                          <p:attrName>style.visibility</p:attrName>
                                        </p:attrNameLst>
                                      </p:cBhvr>
                                      <p:to>
                                        <p:strVal val="visible"/>
                                      </p:to>
                                    </p:set>
                                    <p:animEffect filter="box(in)" transition="out">
                                      <p:cBhvr additive="repl">
                                        <p:cTn id="164" dur="500"/>
                                        <p:tgtEl>
                                          <p:spTgt spid="13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4" name="Picture 3" descr=""/>
          <p:cNvPicPr/>
          <p:nvPr/>
        </p:nvPicPr>
        <p:blipFill>
          <a:blip r:embed="rId1"/>
          <a:stretch/>
        </p:blipFill>
        <p:spPr>
          <a:xfrm>
            <a:off x="0" y="628560"/>
            <a:ext cx="9107640" cy="56880"/>
          </a:xfrm>
          <a:prstGeom prst="rect">
            <a:avLst/>
          </a:prstGeom>
          <a:ln>
            <a:noFill/>
          </a:ln>
        </p:spPr>
      </p:pic>
      <p:sp>
        <p:nvSpPr>
          <p:cNvPr id="135"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136"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137"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12:11:21 AM</a:t>
            </a:r>
            <a:endParaRPr/>
          </a:p>
        </p:txBody>
      </p:sp>
      <p:sp>
        <p:nvSpPr>
          <p:cNvPr id="138"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139"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B28FFC2B-EF56-4FB4-BDF7-E0E4DC8BF715}" type="slidenum">
              <a:rPr lang="en-US" sz="1200" strike="noStrike">
                <a:solidFill>
                  <a:srgbClr val="d1eaed"/>
                </a:solidFill>
                <a:latin typeface="Tahoma"/>
              </a:rPr>
              <a:t>&lt;number&gt;</a:t>
            </a:fld>
            <a:endParaRPr/>
          </a:p>
        </p:txBody>
      </p:sp>
      <p:sp>
        <p:nvSpPr>
          <p:cNvPr id="140" name="CustomShape 6"/>
          <p:cNvSpPr/>
          <p:nvPr/>
        </p:nvSpPr>
        <p:spPr>
          <a:xfrm>
            <a:off x="228600" y="762120"/>
            <a:ext cx="6400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trike="noStrike">
                <a:solidFill>
                  <a:srgbClr val="ffffff"/>
                </a:solidFill>
                <a:latin typeface="Tahoma"/>
              </a:rPr>
              <a:t>4.6</a:t>
            </a:r>
            <a:r>
              <a:rPr lang="en-US" sz="2400" strike="noStrike">
                <a:solidFill>
                  <a:srgbClr val="ffffff"/>
                </a:solidFill>
                <a:latin typeface="Tahoma"/>
              </a:rPr>
              <a:t> – </a:t>
            </a:r>
            <a:r>
              <a:rPr b="1" lang="en-US" sz="2000" strike="noStrike">
                <a:solidFill>
                  <a:srgbClr val="ffffff"/>
                </a:solidFill>
                <a:latin typeface="Tahoma"/>
              </a:rPr>
              <a:t>Bao đóng của tập thuộc tính</a:t>
            </a:r>
            <a:endParaRPr/>
          </a:p>
        </p:txBody>
      </p:sp>
      <p:sp>
        <p:nvSpPr>
          <p:cNvPr id="141" name="CustomShape 7"/>
          <p:cNvSpPr/>
          <p:nvPr/>
        </p:nvSpPr>
        <p:spPr>
          <a:xfrm>
            <a:off x="228600" y="1523880"/>
            <a:ext cx="8534160" cy="117972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a:lnSpc>
                <a:spcPct val="100000"/>
              </a:lnSpc>
            </a:pPr>
            <a:r>
              <a:rPr b="1" lang="en-US" strike="noStrike">
                <a:solidFill>
                  <a:srgbClr val="000000"/>
                </a:solidFill>
                <a:latin typeface="Constantia"/>
              </a:rPr>
              <a:t>Bổ đề 3:  </a:t>
            </a:r>
            <a:r>
              <a:rPr lang="en-US" strike="noStrike">
                <a:solidFill>
                  <a:srgbClr val="000000"/>
                </a:solidFill>
                <a:latin typeface="Constantia"/>
              </a:rPr>
              <a:t>X</a:t>
            </a:r>
            <a:r>
              <a:rPr lang="en-US" sz="2000" strike="noStrike">
                <a:solidFill>
                  <a:srgbClr val="000000"/>
                </a:solidFill>
                <a:latin typeface="Arial"/>
              </a:rPr>
              <a:t> </a:t>
            </a:r>
            <a:r>
              <a:rPr lang="en-US" sz="2000" strike="noStrike">
                <a:solidFill>
                  <a:srgbClr val="000000"/>
                </a:solidFill>
                <a:latin typeface="Wingdings"/>
              </a:rPr>
              <a:t></a:t>
            </a:r>
            <a:r>
              <a:rPr lang="en-US" sz="2000" strike="noStrike">
                <a:solidFill>
                  <a:srgbClr val="000000"/>
                </a:solidFill>
                <a:latin typeface="Arial"/>
              </a:rPr>
              <a:t>Y được suy diễn từ tập phụ thuộc hàm </a:t>
            </a:r>
            <a:r>
              <a:rPr lang="en-US" sz="2800" strike="noStrike">
                <a:solidFill>
                  <a:srgbClr val="000000"/>
                </a:solidFill>
                <a:latin typeface="Colonna MT"/>
                <a:ea typeface="Tahoma"/>
              </a:rPr>
              <a:t>F</a:t>
            </a:r>
            <a:r>
              <a:rPr lang="en-US" sz="2000" strike="noStrike">
                <a:solidFill>
                  <a:srgbClr val="000000"/>
                </a:solidFill>
                <a:latin typeface="Arial"/>
                <a:ea typeface="Tahoma"/>
              </a:rPr>
              <a:t> theo quy tắc</a:t>
            </a:r>
            <a:endParaRPr/>
          </a:p>
          <a:p>
            <a:pPr>
              <a:lnSpc>
                <a:spcPct val="100000"/>
              </a:lnSpc>
            </a:pPr>
            <a:r>
              <a:rPr lang="en-US" sz="2000" strike="noStrike">
                <a:solidFill>
                  <a:srgbClr val="000000"/>
                </a:solidFill>
                <a:latin typeface="Arial"/>
                <a:ea typeface="Tahoma"/>
              </a:rPr>
              <a:t>               </a:t>
            </a:r>
            <a:r>
              <a:rPr lang="en-US" sz="2000" strike="noStrike">
                <a:solidFill>
                  <a:srgbClr val="000000"/>
                </a:solidFill>
                <a:latin typeface="Arial"/>
                <a:ea typeface="Tahoma"/>
              </a:rPr>
              <a:t>Armstrong khi và chỉ khi  Y </a:t>
            </a:r>
            <a:r>
              <a:rPr lang="en-US" sz="2000" strike="noStrike">
                <a:solidFill>
                  <a:srgbClr val="000000"/>
                </a:solidFill>
                <a:latin typeface="Symbol"/>
                <a:ea typeface="Tahoma"/>
              </a:rPr>
              <a:t></a:t>
            </a:r>
            <a:r>
              <a:rPr lang="en-US" sz="2000" strike="noStrike">
                <a:solidFill>
                  <a:srgbClr val="000000"/>
                </a:solidFill>
                <a:latin typeface="Arial"/>
                <a:ea typeface="Tahoma"/>
              </a:rPr>
              <a:t> </a:t>
            </a:r>
            <a:r>
              <a:rPr lang="en-US" sz="2400" strike="noStrike">
                <a:solidFill>
                  <a:srgbClr val="000000"/>
                </a:solidFill>
                <a:latin typeface="Arial"/>
                <a:ea typeface="Tahoma"/>
              </a:rPr>
              <a:t>X</a:t>
            </a:r>
            <a:r>
              <a:rPr lang="en-US" sz="2400" strike="noStrike" baseline="30000">
                <a:solidFill>
                  <a:srgbClr val="000000"/>
                </a:solidFill>
                <a:latin typeface="Arial"/>
                <a:ea typeface="Tahoma"/>
              </a:rPr>
              <a:t>+</a:t>
            </a:r>
            <a:r>
              <a:rPr lang="en-US" sz="2800" strike="noStrike" baseline="-25000">
                <a:solidFill>
                  <a:srgbClr val="000000"/>
                </a:solidFill>
                <a:latin typeface="Colonna MT"/>
                <a:ea typeface="Tahoma"/>
              </a:rPr>
              <a:t>F</a:t>
            </a:r>
            <a:endParaRPr/>
          </a:p>
        </p:txBody>
      </p:sp>
      <p:sp>
        <p:nvSpPr>
          <p:cNvPr id="142" name="CustomShape 8"/>
          <p:cNvSpPr/>
          <p:nvPr/>
        </p:nvSpPr>
        <p:spPr>
          <a:xfrm>
            <a:off x="228600" y="2590920"/>
            <a:ext cx="7848360" cy="516960"/>
          </a:xfrm>
          <a:prstGeom prst="rect">
            <a:avLst/>
          </a:prstGeom>
          <a:noFill/>
          <a:ln>
            <a:noFill/>
          </a:ln>
        </p:spPr>
        <p:style>
          <a:lnRef idx="0"/>
          <a:fillRef idx="0"/>
          <a:effectRef idx="0"/>
          <a:fontRef idx="minor"/>
        </p:style>
        <p:txBody>
          <a:bodyPr lIns="90000" rIns="90000" tIns="45000" bIns="45000"/>
          <a:p>
            <a:pPr>
              <a:lnSpc>
                <a:spcPct val="100000"/>
              </a:lnSpc>
            </a:pPr>
            <a:r>
              <a:rPr i="1" lang="en-US" strike="noStrike">
                <a:solidFill>
                  <a:srgbClr val="ffffff"/>
                </a:solidFill>
                <a:latin typeface="Tahoma"/>
              </a:rPr>
              <a:t>Ví dụ 1</a:t>
            </a:r>
            <a:r>
              <a:rPr lang="en-US" strike="noStrike">
                <a:solidFill>
                  <a:srgbClr val="ffffff"/>
                </a:solidFill>
                <a:latin typeface="Tahoma"/>
              </a:rPr>
              <a:t>: Cho </a:t>
            </a:r>
            <a:r>
              <a:rPr lang="en-US" sz="2800" strike="noStrike">
                <a:solidFill>
                  <a:srgbClr val="ffffff"/>
                </a:solidFill>
                <a:latin typeface="Colonna MT"/>
                <a:ea typeface="Tahoma"/>
              </a:rPr>
              <a:t>F</a:t>
            </a:r>
            <a:r>
              <a:rPr lang="en-US" strike="noStrike">
                <a:solidFill>
                  <a:srgbClr val="ffffff"/>
                </a:solidFill>
                <a:latin typeface="Tahoma"/>
                <a:ea typeface="Tahoma"/>
              </a:rPr>
              <a:t>={</a:t>
            </a:r>
            <a:r>
              <a:rPr lang="en-US" sz="2000" strike="noStrike">
                <a:solidFill>
                  <a:srgbClr val="ffffff"/>
                </a:solidFill>
                <a:latin typeface="Tahoma"/>
                <a:ea typeface="Tahoma"/>
              </a:rPr>
              <a:t> AB </a:t>
            </a:r>
            <a:r>
              <a:rPr lang="en-US" sz="2000" strike="noStrike">
                <a:solidFill>
                  <a:srgbClr val="ffffff"/>
                </a:solidFill>
                <a:latin typeface="Wingdings"/>
                <a:ea typeface="Tahoma"/>
              </a:rPr>
              <a:t></a:t>
            </a:r>
            <a:r>
              <a:rPr lang="en-US" sz="2000" strike="noStrike">
                <a:solidFill>
                  <a:srgbClr val="ffffff"/>
                </a:solidFill>
                <a:latin typeface="Arial"/>
                <a:ea typeface="Tahoma"/>
              </a:rPr>
              <a:t> C, A </a:t>
            </a:r>
            <a:r>
              <a:rPr lang="en-US" sz="2000" strike="noStrike">
                <a:solidFill>
                  <a:srgbClr val="ffffff"/>
                </a:solidFill>
                <a:latin typeface="Wingdings"/>
                <a:ea typeface="Tahoma"/>
              </a:rPr>
              <a:t></a:t>
            </a:r>
            <a:r>
              <a:rPr lang="en-US" sz="2000" strike="noStrike">
                <a:solidFill>
                  <a:srgbClr val="ffffff"/>
                </a:solidFill>
                <a:latin typeface="Arial"/>
                <a:ea typeface="Tahoma"/>
              </a:rPr>
              <a:t> D, D </a:t>
            </a:r>
            <a:r>
              <a:rPr lang="en-US" sz="2000" strike="noStrike">
                <a:solidFill>
                  <a:srgbClr val="ffffff"/>
                </a:solidFill>
                <a:latin typeface="Wingdings"/>
                <a:ea typeface="Tahoma"/>
              </a:rPr>
              <a:t></a:t>
            </a:r>
            <a:r>
              <a:rPr lang="en-US" sz="2000" strike="noStrike">
                <a:solidFill>
                  <a:srgbClr val="ffffff"/>
                </a:solidFill>
                <a:latin typeface="Arial"/>
                <a:ea typeface="Tahoma"/>
              </a:rPr>
              <a:t> E, AC </a:t>
            </a:r>
            <a:r>
              <a:rPr lang="en-US" sz="2000" strike="noStrike">
                <a:solidFill>
                  <a:srgbClr val="ffffff"/>
                </a:solidFill>
                <a:latin typeface="Wingdings"/>
                <a:ea typeface="Tahoma"/>
              </a:rPr>
              <a:t></a:t>
            </a:r>
            <a:r>
              <a:rPr lang="en-US" sz="2000" strike="noStrike">
                <a:solidFill>
                  <a:srgbClr val="ffffff"/>
                </a:solidFill>
                <a:latin typeface="Arial"/>
                <a:ea typeface="Tahoma"/>
              </a:rPr>
              <a:t>B}</a:t>
            </a:r>
            <a:endParaRPr/>
          </a:p>
        </p:txBody>
      </p:sp>
      <p:sp>
        <p:nvSpPr>
          <p:cNvPr id="143" name="CustomShape 9"/>
          <p:cNvSpPr/>
          <p:nvPr/>
        </p:nvSpPr>
        <p:spPr>
          <a:xfrm>
            <a:off x="152280" y="3048120"/>
            <a:ext cx="3885840" cy="364680"/>
          </a:xfrm>
          <a:prstGeom prst="rect">
            <a:avLst/>
          </a:prstGeom>
          <a:noFill/>
          <a:ln>
            <a:noFill/>
          </a:ln>
        </p:spPr>
        <p:style>
          <a:lnRef idx="0"/>
          <a:fillRef idx="0"/>
          <a:effectRef idx="0"/>
          <a:fontRef idx="minor"/>
        </p:style>
        <p:txBody>
          <a:bodyPr lIns="90000" rIns="90000" tIns="45000" bIns="45000"/>
          <a:p>
            <a:pPr>
              <a:lnSpc>
                <a:spcPct val="100000"/>
              </a:lnSpc>
            </a:pPr>
            <a:r>
              <a:rPr i="1" lang="en-US" strike="noStrike">
                <a:solidFill>
                  <a:srgbClr val="ffffff"/>
                </a:solidFill>
                <a:latin typeface="Tahoma"/>
              </a:rPr>
              <a:t>Xác định các bao đóng sau:</a:t>
            </a:r>
            <a:endParaRPr/>
          </a:p>
        </p:txBody>
      </p:sp>
      <p:sp>
        <p:nvSpPr>
          <p:cNvPr id="144" name="CustomShape 10"/>
          <p:cNvSpPr/>
          <p:nvPr/>
        </p:nvSpPr>
        <p:spPr>
          <a:xfrm>
            <a:off x="609480" y="3657600"/>
            <a:ext cx="1752120" cy="395280"/>
          </a:xfrm>
          <a:prstGeom prst="rect">
            <a:avLst/>
          </a:prstGeom>
          <a:noFill/>
          <a:ln>
            <a:noFill/>
          </a:ln>
        </p:spPr>
        <p:style>
          <a:lnRef idx="0"/>
          <a:fillRef idx="0"/>
          <a:effectRef idx="0"/>
          <a:fontRef idx="minor"/>
        </p:style>
        <p:txBody>
          <a:bodyPr lIns="90000" rIns="90000" tIns="45000" bIns="45000"/>
          <a:p>
            <a:pPr>
              <a:lnSpc>
                <a:spcPct val="100000"/>
              </a:lnSpc>
            </a:pPr>
            <a:r>
              <a:rPr i="1" lang="en-US" sz="2000" strike="noStrike">
                <a:solidFill>
                  <a:srgbClr val="ffffff"/>
                </a:solidFill>
                <a:latin typeface="Tahoma"/>
              </a:rPr>
              <a:t>A</a:t>
            </a:r>
            <a:r>
              <a:rPr i="1" lang="en-US" sz="2000" strike="noStrike" baseline="30000">
                <a:solidFill>
                  <a:srgbClr val="ffffff"/>
                </a:solidFill>
                <a:latin typeface="Tahoma"/>
              </a:rPr>
              <a:t>+     </a:t>
            </a:r>
            <a:r>
              <a:rPr lang="en-US" sz="2000" strike="noStrike">
                <a:solidFill>
                  <a:srgbClr val="ffffff"/>
                </a:solidFill>
                <a:latin typeface="Tahoma"/>
              </a:rPr>
              <a:t>=</a:t>
            </a:r>
            <a:endParaRPr/>
          </a:p>
        </p:txBody>
      </p:sp>
      <p:sp>
        <p:nvSpPr>
          <p:cNvPr id="145" name="CustomShape 11"/>
          <p:cNvSpPr/>
          <p:nvPr/>
        </p:nvSpPr>
        <p:spPr>
          <a:xfrm>
            <a:off x="609480" y="4191120"/>
            <a:ext cx="1752120" cy="395280"/>
          </a:xfrm>
          <a:prstGeom prst="rect">
            <a:avLst/>
          </a:prstGeom>
          <a:noFill/>
          <a:ln>
            <a:noFill/>
          </a:ln>
        </p:spPr>
        <p:style>
          <a:lnRef idx="0"/>
          <a:fillRef idx="0"/>
          <a:effectRef idx="0"/>
          <a:fontRef idx="minor"/>
        </p:style>
        <p:txBody>
          <a:bodyPr lIns="90000" rIns="90000" tIns="45000" bIns="45000"/>
          <a:p>
            <a:pPr>
              <a:lnSpc>
                <a:spcPct val="100000"/>
              </a:lnSpc>
            </a:pPr>
            <a:r>
              <a:rPr i="1" lang="en-US" sz="2000" strike="noStrike">
                <a:solidFill>
                  <a:srgbClr val="ffffff"/>
                </a:solidFill>
                <a:latin typeface="Tahoma"/>
              </a:rPr>
              <a:t>AB</a:t>
            </a:r>
            <a:r>
              <a:rPr i="1" lang="en-US" sz="2000" strike="noStrike" baseline="30000">
                <a:solidFill>
                  <a:srgbClr val="ffffff"/>
                </a:solidFill>
                <a:latin typeface="Tahoma"/>
              </a:rPr>
              <a:t>+  </a:t>
            </a:r>
            <a:r>
              <a:rPr lang="en-US" sz="2000" strike="noStrike">
                <a:solidFill>
                  <a:srgbClr val="ffffff"/>
                </a:solidFill>
                <a:latin typeface="Tahoma"/>
              </a:rPr>
              <a:t>=</a:t>
            </a:r>
            <a:endParaRPr/>
          </a:p>
        </p:txBody>
      </p:sp>
      <p:sp>
        <p:nvSpPr>
          <p:cNvPr id="146" name="CustomShape 12"/>
          <p:cNvSpPr/>
          <p:nvPr/>
        </p:nvSpPr>
        <p:spPr>
          <a:xfrm>
            <a:off x="609480" y="4648320"/>
            <a:ext cx="1752120" cy="395280"/>
          </a:xfrm>
          <a:prstGeom prst="rect">
            <a:avLst/>
          </a:prstGeom>
          <a:noFill/>
          <a:ln>
            <a:noFill/>
          </a:ln>
        </p:spPr>
        <p:style>
          <a:lnRef idx="0"/>
          <a:fillRef idx="0"/>
          <a:effectRef idx="0"/>
          <a:fontRef idx="minor"/>
        </p:style>
        <p:txBody>
          <a:bodyPr lIns="90000" rIns="90000" tIns="45000" bIns="45000"/>
          <a:p>
            <a:pPr>
              <a:lnSpc>
                <a:spcPct val="100000"/>
              </a:lnSpc>
            </a:pPr>
            <a:r>
              <a:rPr i="1" lang="en-US" sz="2000" strike="noStrike">
                <a:solidFill>
                  <a:srgbClr val="ffffff"/>
                </a:solidFill>
                <a:latin typeface="Tahoma"/>
              </a:rPr>
              <a:t>B</a:t>
            </a:r>
            <a:r>
              <a:rPr i="1" lang="en-US" sz="2000" strike="noStrike" baseline="30000">
                <a:solidFill>
                  <a:srgbClr val="ffffff"/>
                </a:solidFill>
                <a:latin typeface="Tahoma"/>
              </a:rPr>
              <a:t>+     </a:t>
            </a:r>
            <a:r>
              <a:rPr lang="en-US" sz="2000" strike="noStrike">
                <a:solidFill>
                  <a:srgbClr val="ffffff"/>
                </a:solidFill>
                <a:latin typeface="Tahoma"/>
              </a:rPr>
              <a:t>=</a:t>
            </a:r>
            <a:endParaRPr/>
          </a:p>
        </p:txBody>
      </p:sp>
      <p:sp>
        <p:nvSpPr>
          <p:cNvPr id="147" name="CustomShape 13"/>
          <p:cNvSpPr/>
          <p:nvPr/>
        </p:nvSpPr>
        <p:spPr>
          <a:xfrm>
            <a:off x="609480" y="5029200"/>
            <a:ext cx="1752120" cy="395280"/>
          </a:xfrm>
          <a:prstGeom prst="rect">
            <a:avLst/>
          </a:prstGeom>
          <a:noFill/>
          <a:ln>
            <a:noFill/>
          </a:ln>
        </p:spPr>
        <p:style>
          <a:lnRef idx="0"/>
          <a:fillRef idx="0"/>
          <a:effectRef idx="0"/>
          <a:fontRef idx="minor"/>
        </p:style>
        <p:txBody>
          <a:bodyPr lIns="90000" rIns="90000" tIns="45000" bIns="45000"/>
          <a:p>
            <a:pPr>
              <a:lnSpc>
                <a:spcPct val="100000"/>
              </a:lnSpc>
            </a:pPr>
            <a:r>
              <a:rPr i="1" lang="en-US" sz="2000" strike="noStrike">
                <a:solidFill>
                  <a:srgbClr val="ffffff"/>
                </a:solidFill>
                <a:latin typeface="Tahoma"/>
              </a:rPr>
              <a:t>D</a:t>
            </a:r>
            <a:r>
              <a:rPr i="1" lang="en-US" strike="noStrike" baseline="30000">
                <a:solidFill>
                  <a:srgbClr val="ffffff"/>
                </a:solidFill>
                <a:latin typeface="Tahoma"/>
              </a:rPr>
              <a:t>+     </a:t>
            </a:r>
            <a:r>
              <a:rPr lang="en-US" strike="noStrike">
                <a:solidFill>
                  <a:srgbClr val="ffffff"/>
                </a:solidFill>
                <a:latin typeface="Tahoma"/>
              </a:rPr>
              <a:t>= </a:t>
            </a:r>
            <a:endParaRPr/>
          </a:p>
        </p:txBody>
      </p:sp>
      <p:sp>
        <p:nvSpPr>
          <p:cNvPr id="148" name="CustomShape 14"/>
          <p:cNvSpPr/>
          <p:nvPr/>
        </p:nvSpPr>
        <p:spPr>
          <a:xfrm>
            <a:off x="5715000" y="3962520"/>
            <a:ext cx="2895120" cy="2133360"/>
          </a:xfrm>
          <a:prstGeom prst="rect">
            <a:avLst/>
          </a:prstGeom>
          <a:ln>
            <a:solidFill>
              <a:srgbClr val="069ba2"/>
            </a:solidFill>
            <a:round/>
          </a:ln>
          <a:effectLst>
            <a:outerShdw algn="ctr" blurRad="57150" dir="5400000" dist="38100" rotWithShape="0">
              <a:schemeClr val="phClr">
                <a:shade val="9000"/>
                <a:satMod val="105000"/>
                <a:alpha val="48000"/>
              </a:schemeClr>
            </a:outerShdw>
          </a:effectLst>
        </p:spPr>
        <p:style>
          <a:lnRef idx="1">
            <a:schemeClr val="accent3"/>
          </a:lnRef>
          <a:fillRef idx="2">
            <a:schemeClr val="accent3"/>
          </a:fillRef>
          <a:effectRef idx="1">
            <a:schemeClr val="accent3"/>
          </a:effectRef>
          <a:fontRef idx="minor"/>
        </p:style>
        <p:txBody>
          <a:bodyPr lIns="90000" rIns="90000" tIns="45000" bIns="45000"/>
          <a:p>
            <a:pPr algn="just">
              <a:lnSpc>
                <a:spcPct val="100000"/>
              </a:lnSpc>
              <a:buFont typeface="Wingdings 2" charset="2"/>
              <a:buChar char=""/>
            </a:pPr>
            <a:r>
              <a:rPr lang="en-US" sz="2800" strike="noStrike">
                <a:solidFill>
                  <a:srgbClr val="000000"/>
                </a:solidFill>
                <a:latin typeface="Colonna MT"/>
                <a:ea typeface="Tahoma"/>
              </a:rPr>
              <a:t>F </a:t>
            </a:r>
            <a:r>
              <a:rPr b="1" lang="en-US" sz="2000" strike="noStrike">
                <a:solidFill>
                  <a:srgbClr val="000000"/>
                </a:solidFill>
                <a:latin typeface="Arial"/>
                <a:ea typeface="Tahoma"/>
              </a:rPr>
              <a:t>|= AB</a:t>
            </a:r>
            <a:r>
              <a:rPr b="1" lang="en-US" sz="2000" strike="noStrike">
                <a:solidFill>
                  <a:srgbClr val="000000"/>
                </a:solidFill>
                <a:latin typeface="Wingdings"/>
                <a:ea typeface="Tahoma"/>
              </a:rPr>
              <a:t></a:t>
            </a:r>
            <a:r>
              <a:rPr b="1" lang="en-US" sz="2000" strike="noStrike">
                <a:solidFill>
                  <a:srgbClr val="000000"/>
                </a:solidFill>
                <a:latin typeface="Arial"/>
                <a:ea typeface="Tahoma"/>
              </a:rPr>
              <a:t> E ?</a:t>
            </a:r>
            <a:endParaRPr/>
          </a:p>
          <a:p>
            <a:pPr algn="just">
              <a:lnSpc>
                <a:spcPct val="100000"/>
              </a:lnSpc>
              <a:buFont typeface="Wingdings 2" charset="2"/>
              <a:buChar char=""/>
            </a:pPr>
            <a:r>
              <a:rPr lang="en-US" sz="2800" strike="noStrike">
                <a:solidFill>
                  <a:srgbClr val="000000"/>
                </a:solidFill>
                <a:latin typeface="Colonna MT"/>
                <a:ea typeface="Tahoma"/>
              </a:rPr>
              <a:t>F</a:t>
            </a:r>
            <a:r>
              <a:rPr b="1" lang="en-US" sz="2000" strike="noStrike">
                <a:solidFill>
                  <a:srgbClr val="000000"/>
                </a:solidFill>
                <a:latin typeface="Arial"/>
                <a:ea typeface="Tahoma"/>
              </a:rPr>
              <a:t> |= D</a:t>
            </a:r>
            <a:r>
              <a:rPr b="1" lang="en-US" sz="2000" strike="noStrike">
                <a:solidFill>
                  <a:srgbClr val="000000"/>
                </a:solidFill>
                <a:latin typeface="Wingdings"/>
                <a:ea typeface="Tahoma"/>
              </a:rPr>
              <a:t></a:t>
            </a:r>
            <a:r>
              <a:rPr b="1" lang="en-US" sz="2000" strike="noStrike">
                <a:solidFill>
                  <a:srgbClr val="000000"/>
                </a:solidFill>
                <a:latin typeface="Arial"/>
                <a:ea typeface="Tahoma"/>
              </a:rPr>
              <a:t>C ?</a:t>
            </a:r>
            <a:endParaRPr/>
          </a:p>
          <a:p>
            <a:pPr algn="just">
              <a:lnSpc>
                <a:spcPct val="100000"/>
              </a:lnSpc>
              <a:buFont typeface="Wingdings 2" charset="2"/>
              <a:buChar char=""/>
            </a:pPr>
            <a:r>
              <a:rPr lang="en-US" sz="2800" strike="noStrike">
                <a:solidFill>
                  <a:srgbClr val="000000"/>
                </a:solidFill>
                <a:latin typeface="Colonna MT"/>
                <a:ea typeface="Tahoma"/>
              </a:rPr>
              <a:t>F </a:t>
            </a:r>
            <a:r>
              <a:rPr b="1" lang="en-US" sz="2000" strike="noStrike">
                <a:solidFill>
                  <a:srgbClr val="000000"/>
                </a:solidFill>
                <a:latin typeface="Arial"/>
                <a:ea typeface="Tahoma"/>
              </a:rPr>
              <a:t>|= AD </a:t>
            </a:r>
            <a:r>
              <a:rPr b="1" lang="en-US" sz="2000" strike="noStrike">
                <a:solidFill>
                  <a:srgbClr val="000000"/>
                </a:solidFill>
                <a:latin typeface="Wingdings"/>
                <a:ea typeface="Tahoma"/>
              </a:rPr>
              <a:t></a:t>
            </a:r>
            <a:r>
              <a:rPr b="1" lang="en-US" sz="2000" strike="noStrike">
                <a:solidFill>
                  <a:srgbClr val="000000"/>
                </a:solidFill>
                <a:latin typeface="Arial"/>
                <a:ea typeface="Tahoma"/>
              </a:rPr>
              <a:t>CDE ?</a:t>
            </a:r>
            <a:endParaRPr/>
          </a:p>
          <a:p>
            <a:pPr algn="just">
              <a:lnSpc>
                <a:spcPct val="100000"/>
              </a:lnSpc>
              <a:buFont typeface="Wingdings 2" charset="2"/>
              <a:buChar char=""/>
            </a:pPr>
            <a:r>
              <a:rPr lang="en-US" sz="2800" strike="noStrike">
                <a:solidFill>
                  <a:srgbClr val="000000"/>
                </a:solidFill>
                <a:latin typeface="Colonna MT"/>
                <a:ea typeface="Tahoma"/>
              </a:rPr>
              <a:t>F </a:t>
            </a:r>
            <a:r>
              <a:rPr b="1" lang="en-US" sz="2000" strike="noStrike">
                <a:solidFill>
                  <a:srgbClr val="000000"/>
                </a:solidFill>
                <a:latin typeface="Arial"/>
                <a:ea typeface="Tahoma"/>
              </a:rPr>
              <a:t>|=AB</a:t>
            </a:r>
            <a:r>
              <a:rPr lang="en-US" sz="2000" strike="noStrike">
                <a:solidFill>
                  <a:srgbClr val="000000"/>
                </a:solidFill>
                <a:latin typeface="Arial"/>
                <a:ea typeface="Tahoma"/>
              </a:rPr>
              <a:t> </a:t>
            </a:r>
            <a:r>
              <a:rPr lang="en-US" sz="2000" strike="noStrike">
                <a:solidFill>
                  <a:srgbClr val="000000"/>
                </a:solidFill>
                <a:latin typeface="Wingdings"/>
                <a:ea typeface="Tahoma"/>
              </a:rPr>
              <a:t></a:t>
            </a:r>
            <a:r>
              <a:rPr lang="en-US" sz="2000" strike="noStrike">
                <a:solidFill>
                  <a:srgbClr val="000000"/>
                </a:solidFill>
                <a:latin typeface="Arial"/>
                <a:ea typeface="Tahoma"/>
              </a:rPr>
              <a:t>CDE</a:t>
            </a:r>
            <a:endParaRPr/>
          </a:p>
        </p:txBody>
      </p:sp>
      <p:sp>
        <p:nvSpPr>
          <p:cNvPr id="149" name="CustomShape 15"/>
          <p:cNvSpPr/>
          <p:nvPr/>
        </p:nvSpPr>
        <p:spPr>
          <a:xfrm>
            <a:off x="1828800" y="3657600"/>
            <a:ext cx="1752120" cy="395280"/>
          </a:xfrm>
          <a:prstGeom prst="rect">
            <a:avLst/>
          </a:prstGeom>
          <a:noFill/>
          <a:ln>
            <a:noFill/>
          </a:ln>
        </p:spPr>
        <p:style>
          <a:lnRef idx="0"/>
          <a:fillRef idx="0"/>
          <a:effectRef idx="0"/>
          <a:fontRef idx="minor"/>
        </p:style>
        <p:txBody>
          <a:bodyPr lIns="90000" rIns="90000" tIns="45000" bIns="45000"/>
          <a:p>
            <a:pPr>
              <a:lnSpc>
                <a:spcPct val="100000"/>
              </a:lnSpc>
            </a:pPr>
            <a:r>
              <a:rPr lang="en-US" sz="2000" strike="noStrike">
                <a:solidFill>
                  <a:srgbClr val="ffffff"/>
                </a:solidFill>
                <a:latin typeface="Tahoma"/>
              </a:rPr>
              <a:t>{A, D,E }</a:t>
            </a:r>
            <a:endParaRPr/>
          </a:p>
        </p:txBody>
      </p:sp>
      <p:sp>
        <p:nvSpPr>
          <p:cNvPr id="150" name="CustomShape 16"/>
          <p:cNvSpPr/>
          <p:nvPr/>
        </p:nvSpPr>
        <p:spPr>
          <a:xfrm>
            <a:off x="1828800" y="4191120"/>
            <a:ext cx="2590560" cy="395280"/>
          </a:xfrm>
          <a:prstGeom prst="rect">
            <a:avLst/>
          </a:prstGeom>
          <a:noFill/>
          <a:ln>
            <a:noFill/>
          </a:ln>
        </p:spPr>
        <p:style>
          <a:lnRef idx="0"/>
          <a:fillRef idx="0"/>
          <a:effectRef idx="0"/>
          <a:fontRef idx="minor"/>
        </p:style>
        <p:txBody>
          <a:bodyPr lIns="90000" rIns="90000" tIns="45000" bIns="45000"/>
          <a:p>
            <a:pPr>
              <a:lnSpc>
                <a:spcPct val="100000"/>
              </a:lnSpc>
            </a:pPr>
            <a:r>
              <a:rPr lang="en-US" sz="2000" strike="noStrike">
                <a:solidFill>
                  <a:srgbClr val="ffffff"/>
                </a:solidFill>
                <a:latin typeface="Tahoma"/>
              </a:rPr>
              <a:t>{A, B, C, D, E }</a:t>
            </a:r>
            <a:endParaRPr/>
          </a:p>
        </p:txBody>
      </p:sp>
      <p:sp>
        <p:nvSpPr>
          <p:cNvPr id="151" name="CustomShape 17"/>
          <p:cNvSpPr/>
          <p:nvPr/>
        </p:nvSpPr>
        <p:spPr>
          <a:xfrm>
            <a:off x="1828800" y="4648320"/>
            <a:ext cx="2590560" cy="395280"/>
          </a:xfrm>
          <a:prstGeom prst="rect">
            <a:avLst/>
          </a:prstGeom>
          <a:noFill/>
          <a:ln>
            <a:noFill/>
          </a:ln>
        </p:spPr>
        <p:style>
          <a:lnRef idx="0"/>
          <a:fillRef idx="0"/>
          <a:effectRef idx="0"/>
          <a:fontRef idx="minor"/>
        </p:style>
        <p:txBody>
          <a:bodyPr lIns="90000" rIns="90000" tIns="45000" bIns="45000"/>
          <a:p>
            <a:pPr>
              <a:lnSpc>
                <a:spcPct val="100000"/>
              </a:lnSpc>
            </a:pPr>
            <a:r>
              <a:rPr lang="en-US" sz="2000" strike="noStrike">
                <a:solidFill>
                  <a:srgbClr val="ffffff"/>
                </a:solidFill>
                <a:latin typeface="Tahoma"/>
              </a:rPr>
              <a:t>{B}</a:t>
            </a:r>
            <a:endParaRPr/>
          </a:p>
        </p:txBody>
      </p:sp>
      <p:sp>
        <p:nvSpPr>
          <p:cNvPr id="152" name="CustomShape 18"/>
          <p:cNvSpPr/>
          <p:nvPr/>
        </p:nvSpPr>
        <p:spPr>
          <a:xfrm>
            <a:off x="1853640" y="5029200"/>
            <a:ext cx="2590560" cy="395280"/>
          </a:xfrm>
          <a:prstGeom prst="rect">
            <a:avLst/>
          </a:prstGeom>
          <a:noFill/>
          <a:ln>
            <a:noFill/>
          </a:ln>
        </p:spPr>
        <p:style>
          <a:lnRef idx="0"/>
          <a:fillRef idx="0"/>
          <a:effectRef idx="0"/>
          <a:fontRef idx="minor"/>
        </p:style>
        <p:txBody>
          <a:bodyPr lIns="90000" rIns="90000" tIns="45000" bIns="45000"/>
          <a:p>
            <a:pPr>
              <a:lnSpc>
                <a:spcPct val="100000"/>
              </a:lnSpc>
            </a:pPr>
            <a:r>
              <a:rPr lang="en-US" sz="2000" strike="noStrike">
                <a:solidFill>
                  <a:srgbClr val="ffffff"/>
                </a:solidFill>
                <a:latin typeface="Tahoma"/>
              </a:rPr>
              <a:t>{D, E}</a:t>
            </a:r>
            <a:endParaRPr/>
          </a:p>
        </p:txBody>
      </p:sp>
      <p:sp>
        <p:nvSpPr>
          <p:cNvPr id="153" name="CustomShape 19"/>
          <p:cNvSpPr/>
          <p:nvPr/>
        </p:nvSpPr>
        <p:spPr>
          <a:xfrm>
            <a:off x="533520" y="5562720"/>
            <a:ext cx="1752120" cy="395280"/>
          </a:xfrm>
          <a:prstGeom prst="rect">
            <a:avLst/>
          </a:prstGeom>
          <a:noFill/>
          <a:ln>
            <a:noFill/>
          </a:ln>
        </p:spPr>
        <p:style>
          <a:lnRef idx="0"/>
          <a:fillRef idx="0"/>
          <a:effectRef idx="0"/>
          <a:fontRef idx="minor"/>
        </p:style>
        <p:txBody>
          <a:bodyPr lIns="90000" rIns="90000" tIns="45000" bIns="45000"/>
          <a:p>
            <a:pPr>
              <a:lnSpc>
                <a:spcPct val="100000"/>
              </a:lnSpc>
            </a:pPr>
            <a:r>
              <a:rPr i="1" lang="en-US" sz="2000" strike="noStrike">
                <a:solidFill>
                  <a:srgbClr val="ffffff"/>
                </a:solidFill>
                <a:latin typeface="Tahoma"/>
              </a:rPr>
              <a:t>AD</a:t>
            </a:r>
            <a:r>
              <a:rPr i="1" lang="en-US" strike="noStrike" baseline="30000">
                <a:solidFill>
                  <a:srgbClr val="ffffff"/>
                </a:solidFill>
                <a:latin typeface="Tahoma"/>
              </a:rPr>
              <a:t>+   </a:t>
            </a:r>
            <a:r>
              <a:rPr lang="en-US" strike="noStrike">
                <a:solidFill>
                  <a:srgbClr val="ffffff"/>
                </a:solidFill>
                <a:latin typeface="Tahoma"/>
              </a:rPr>
              <a:t>= </a:t>
            </a:r>
            <a:endParaRPr/>
          </a:p>
        </p:txBody>
      </p:sp>
      <p:sp>
        <p:nvSpPr>
          <p:cNvPr id="154" name="CustomShape 20"/>
          <p:cNvSpPr/>
          <p:nvPr/>
        </p:nvSpPr>
        <p:spPr>
          <a:xfrm>
            <a:off x="1828800" y="5562720"/>
            <a:ext cx="2590560" cy="395280"/>
          </a:xfrm>
          <a:prstGeom prst="rect">
            <a:avLst/>
          </a:prstGeom>
          <a:noFill/>
          <a:ln>
            <a:noFill/>
          </a:ln>
        </p:spPr>
        <p:style>
          <a:lnRef idx="0"/>
          <a:fillRef idx="0"/>
          <a:effectRef idx="0"/>
          <a:fontRef idx="minor"/>
        </p:style>
        <p:txBody>
          <a:bodyPr lIns="90000" rIns="90000" tIns="45000" bIns="45000"/>
          <a:p>
            <a:pPr>
              <a:lnSpc>
                <a:spcPct val="100000"/>
              </a:lnSpc>
            </a:pPr>
            <a:r>
              <a:rPr lang="en-US" sz="2000" strike="noStrike">
                <a:solidFill>
                  <a:srgbClr val="ffffff"/>
                </a:solidFill>
                <a:latin typeface="Tahoma"/>
              </a:rPr>
              <a:t>{A, D, E}</a:t>
            </a:r>
            <a:endParaRPr/>
          </a:p>
        </p:txBody>
      </p:sp>
    </p:spTree>
  </p:cSld>
  <p:timing>
    <p:tnLst>
      <p:par>
        <p:cTn id="165" dur="indefinite" restart="never" nodeType="tmRoot">
          <p:childTnLst>
            <p:seq>
              <p:cTn id="166" dur="indefinite" nodeType="mainSeq">
                <p:childTnLst>
                  <p:par>
                    <p:cTn id="167" fill="hold">
                      <p:stCondLst>
                        <p:cond delay="indefinite"/>
                      </p:stCondLst>
                      <p:childTnLst>
                        <p:par>
                          <p:cTn id="168" fill="hold">
                            <p:stCondLst>
                              <p:cond delay="0"/>
                            </p:stCondLst>
                            <p:childTnLst>
                              <p:par>
                                <p:cTn id="169" nodeType="clickEffect" fill="hold" presetClass="entr" presetID="4" presetSubtype="16">
                                  <p:stCondLst>
                                    <p:cond delay="0"/>
                                  </p:stCondLst>
                                  <p:childTnLst>
                                    <p:set>
                                      <p:cBhvr>
                                        <p:cTn id="170" dur="1" fill="hold">
                                          <p:stCondLst>
                                            <p:cond delay="0"/>
                                          </p:stCondLst>
                                        </p:cTn>
                                        <p:tgtEl>
                                          <p:spTgt spid="142"/>
                                        </p:tgtEl>
                                        <p:attrNameLst>
                                          <p:attrName>style.visibility</p:attrName>
                                        </p:attrNameLst>
                                      </p:cBhvr>
                                      <p:to>
                                        <p:strVal val="visible"/>
                                      </p:to>
                                    </p:set>
                                    <p:animEffect filter="box(in)" transition="out">
                                      <p:cBhvr additive="repl">
                                        <p:cTn id="171" dur="500"/>
                                        <p:tgtEl>
                                          <p:spTgt spid="142"/>
                                        </p:tgtEl>
                                      </p:cBhvr>
                                    </p:animEffect>
                                  </p:childTnLst>
                                </p:cTn>
                              </p:par>
                            </p:childTnLst>
                          </p:cTn>
                        </p:par>
                        <p:par>
                          <p:cTn id="172" fill="hold">
                            <p:stCondLst>
                              <p:cond delay="500"/>
                            </p:stCondLst>
                            <p:childTnLst>
                              <p:par>
                                <p:cTn id="173" nodeType="afterEffect" fill="hold" presetClass="entr" presetID="4" presetSubtype="16">
                                  <p:stCondLst>
                                    <p:cond delay="0"/>
                                  </p:stCondLst>
                                  <p:childTnLst>
                                    <p:set>
                                      <p:cBhvr>
                                        <p:cTn id="174" dur="1" fill="hold">
                                          <p:stCondLst>
                                            <p:cond delay="0"/>
                                          </p:stCondLst>
                                        </p:cTn>
                                        <p:tgtEl>
                                          <p:spTgt spid="143"/>
                                        </p:tgtEl>
                                        <p:attrNameLst>
                                          <p:attrName>style.visibility</p:attrName>
                                        </p:attrNameLst>
                                      </p:cBhvr>
                                      <p:to>
                                        <p:strVal val="visible"/>
                                      </p:to>
                                    </p:set>
                                    <p:animEffect filter="box(in)" transition="out">
                                      <p:cBhvr additive="repl">
                                        <p:cTn id="175" dur="500"/>
                                        <p:tgtEl>
                                          <p:spTgt spid="143"/>
                                        </p:tgtEl>
                                      </p:cBhvr>
                                    </p:animEffect>
                                  </p:childTnLst>
                                </p:cTn>
                              </p:par>
                            </p:childTnLst>
                          </p:cTn>
                        </p:par>
                        <p:par>
                          <p:cTn id="176" fill="hold">
                            <p:stCondLst>
                              <p:cond delay="1000"/>
                            </p:stCondLst>
                            <p:childTnLst>
                              <p:par>
                                <p:cTn id="177" nodeType="afterEffect" fill="hold" presetClass="entr" presetID="4" presetSubtype="16">
                                  <p:stCondLst>
                                    <p:cond delay="0"/>
                                  </p:stCondLst>
                                  <p:childTnLst>
                                    <p:set>
                                      <p:cBhvr>
                                        <p:cTn id="178" dur="1" fill="hold">
                                          <p:stCondLst>
                                            <p:cond delay="0"/>
                                          </p:stCondLst>
                                        </p:cTn>
                                        <p:tgtEl>
                                          <p:spTgt spid="144"/>
                                        </p:tgtEl>
                                        <p:attrNameLst>
                                          <p:attrName>style.visibility</p:attrName>
                                        </p:attrNameLst>
                                      </p:cBhvr>
                                      <p:to>
                                        <p:strVal val="visible"/>
                                      </p:to>
                                    </p:set>
                                    <p:animEffect filter="box(in)" transition="out">
                                      <p:cBhvr additive="repl">
                                        <p:cTn id="179" dur="500"/>
                                        <p:tgtEl>
                                          <p:spTgt spid="144"/>
                                        </p:tgtEl>
                                      </p:cBhvr>
                                    </p:animEffect>
                                  </p:childTnLst>
                                </p:cTn>
                              </p:par>
                            </p:childTnLst>
                          </p:cTn>
                        </p:par>
                        <p:par>
                          <p:cTn id="180" fill="hold">
                            <p:stCondLst>
                              <p:cond delay="1500"/>
                            </p:stCondLst>
                            <p:childTnLst>
                              <p:par>
                                <p:cTn id="181" nodeType="afterEffect" fill="hold" presetClass="entr" presetID="4" presetSubtype="16">
                                  <p:stCondLst>
                                    <p:cond delay="0"/>
                                  </p:stCondLst>
                                  <p:childTnLst>
                                    <p:set>
                                      <p:cBhvr>
                                        <p:cTn id="182" dur="1" fill="hold">
                                          <p:stCondLst>
                                            <p:cond delay="0"/>
                                          </p:stCondLst>
                                        </p:cTn>
                                        <p:tgtEl>
                                          <p:spTgt spid="145"/>
                                        </p:tgtEl>
                                        <p:attrNameLst>
                                          <p:attrName>style.visibility</p:attrName>
                                        </p:attrNameLst>
                                      </p:cBhvr>
                                      <p:to>
                                        <p:strVal val="visible"/>
                                      </p:to>
                                    </p:set>
                                    <p:animEffect filter="box(in)" transition="out">
                                      <p:cBhvr additive="repl">
                                        <p:cTn id="183" dur="500"/>
                                        <p:tgtEl>
                                          <p:spTgt spid="145"/>
                                        </p:tgtEl>
                                      </p:cBhvr>
                                    </p:animEffect>
                                  </p:childTnLst>
                                </p:cTn>
                              </p:par>
                            </p:childTnLst>
                          </p:cTn>
                        </p:par>
                        <p:par>
                          <p:cTn id="184" fill="hold">
                            <p:stCondLst>
                              <p:cond delay="2000"/>
                            </p:stCondLst>
                            <p:childTnLst>
                              <p:par>
                                <p:cTn id="185" nodeType="afterEffect" fill="hold" presetClass="entr" presetID="4" presetSubtype="16">
                                  <p:stCondLst>
                                    <p:cond delay="0"/>
                                  </p:stCondLst>
                                  <p:childTnLst>
                                    <p:set>
                                      <p:cBhvr>
                                        <p:cTn id="186" dur="1" fill="hold">
                                          <p:stCondLst>
                                            <p:cond delay="0"/>
                                          </p:stCondLst>
                                        </p:cTn>
                                        <p:tgtEl>
                                          <p:spTgt spid="146"/>
                                        </p:tgtEl>
                                        <p:attrNameLst>
                                          <p:attrName>style.visibility</p:attrName>
                                        </p:attrNameLst>
                                      </p:cBhvr>
                                      <p:to>
                                        <p:strVal val="visible"/>
                                      </p:to>
                                    </p:set>
                                    <p:animEffect filter="box(in)" transition="out">
                                      <p:cBhvr additive="repl">
                                        <p:cTn id="187" dur="500"/>
                                        <p:tgtEl>
                                          <p:spTgt spid="146"/>
                                        </p:tgtEl>
                                      </p:cBhvr>
                                    </p:animEffect>
                                  </p:childTnLst>
                                </p:cTn>
                              </p:par>
                              <p:par>
                                <p:cTn id="188" nodeType="withEffect" fill="hold" presetClass="entr" presetID="4" presetSubtype="16">
                                  <p:stCondLst>
                                    <p:cond delay="0"/>
                                  </p:stCondLst>
                                  <p:childTnLst>
                                    <p:set>
                                      <p:cBhvr>
                                        <p:cTn id="189" dur="1" fill="hold">
                                          <p:stCondLst>
                                            <p:cond delay="0"/>
                                          </p:stCondLst>
                                        </p:cTn>
                                        <p:tgtEl>
                                          <p:spTgt spid="147"/>
                                        </p:tgtEl>
                                        <p:attrNameLst>
                                          <p:attrName>style.visibility</p:attrName>
                                        </p:attrNameLst>
                                      </p:cBhvr>
                                      <p:to>
                                        <p:strVal val="visible"/>
                                      </p:to>
                                    </p:set>
                                    <p:animEffect filter="box(in)" transition="out">
                                      <p:cBhvr additive="repl">
                                        <p:cTn id="190" dur="500"/>
                                        <p:tgtEl>
                                          <p:spTgt spid="147"/>
                                        </p:tgtEl>
                                      </p:cBhvr>
                                    </p:animEffect>
                                  </p:childTnLst>
                                </p:cTn>
                              </p:par>
                            </p:childTnLst>
                          </p:cTn>
                        </p:par>
                        <p:par>
                          <p:cTn id="191" fill="hold">
                            <p:stCondLst>
                              <p:cond delay="2500"/>
                            </p:stCondLst>
                            <p:childTnLst>
                              <p:par>
                                <p:cTn id="192" nodeType="afterEffect" fill="hold" presetClass="entr" presetID="4" presetSubtype="16">
                                  <p:stCondLst>
                                    <p:cond delay="0"/>
                                  </p:stCondLst>
                                  <p:childTnLst>
                                    <p:set>
                                      <p:cBhvr>
                                        <p:cTn id="193" dur="1" fill="hold">
                                          <p:stCondLst>
                                            <p:cond delay="0"/>
                                          </p:stCondLst>
                                        </p:cTn>
                                        <p:tgtEl>
                                          <p:spTgt spid="153"/>
                                        </p:tgtEl>
                                        <p:attrNameLst>
                                          <p:attrName>style.visibility</p:attrName>
                                        </p:attrNameLst>
                                      </p:cBhvr>
                                      <p:to>
                                        <p:strVal val="visible"/>
                                      </p:to>
                                    </p:set>
                                    <p:animEffect filter="box(in)" transition="out">
                                      <p:cBhvr additive="repl">
                                        <p:cTn id="194" dur="500"/>
                                        <p:tgtEl>
                                          <p:spTgt spid="153"/>
                                        </p:tgtEl>
                                      </p:cBhvr>
                                    </p:animEffect>
                                  </p:childTnLst>
                                </p:cTn>
                              </p:par>
                              <p:par>
                                <p:cTn id="195" nodeType="withEffect" fill="hold" presetClass="entr" presetID="4" presetSubtype="16">
                                  <p:stCondLst>
                                    <p:cond delay="0"/>
                                  </p:stCondLst>
                                  <p:childTnLst>
                                    <p:set>
                                      <p:cBhvr>
                                        <p:cTn id="196" dur="1" fill="hold">
                                          <p:stCondLst>
                                            <p:cond delay="0"/>
                                          </p:stCondLst>
                                        </p:cTn>
                                        <p:tgtEl>
                                          <p:spTgt spid="148"/>
                                        </p:tgtEl>
                                        <p:attrNameLst>
                                          <p:attrName>style.visibility</p:attrName>
                                        </p:attrNameLst>
                                      </p:cBhvr>
                                      <p:to>
                                        <p:strVal val="visible"/>
                                      </p:to>
                                    </p:set>
                                    <p:animEffect filter="box(in)" transition="out">
                                      <p:cBhvr additive="repl">
                                        <p:cTn id="197" dur="500"/>
                                        <p:tgtEl>
                                          <p:spTgt spid="148"/>
                                        </p:tgtEl>
                                      </p:cBhvr>
                                    </p:animEffect>
                                  </p:childTnLst>
                                </p:cTn>
                              </p:par>
                            </p:childTnLst>
                          </p:cTn>
                        </p:par>
                      </p:childTnLst>
                    </p:cTn>
                  </p:par>
                  <p:par>
                    <p:cTn id="198" fill="hold">
                      <p:stCondLst>
                        <p:cond delay="indefinite"/>
                      </p:stCondLst>
                      <p:childTnLst>
                        <p:par>
                          <p:cTn id="199" fill="hold">
                            <p:stCondLst>
                              <p:cond delay="0"/>
                            </p:stCondLst>
                            <p:childTnLst>
                              <p:par>
                                <p:cTn id="200" nodeType="clickEffect" fill="hold" presetClass="entr" presetID="4" presetSubtype="16">
                                  <p:stCondLst>
                                    <p:cond delay="0"/>
                                  </p:stCondLst>
                                  <p:childTnLst>
                                    <p:set>
                                      <p:cBhvr>
                                        <p:cTn id="201" dur="1" fill="hold">
                                          <p:stCondLst>
                                            <p:cond delay="0"/>
                                          </p:stCondLst>
                                        </p:cTn>
                                        <p:tgtEl>
                                          <p:spTgt spid="149"/>
                                        </p:tgtEl>
                                        <p:attrNameLst>
                                          <p:attrName>style.visibility</p:attrName>
                                        </p:attrNameLst>
                                      </p:cBhvr>
                                      <p:to>
                                        <p:strVal val="visible"/>
                                      </p:to>
                                    </p:set>
                                    <p:animEffect filter="box(in)" transition="out">
                                      <p:cBhvr additive="repl">
                                        <p:cTn id="202" dur="500"/>
                                        <p:tgtEl>
                                          <p:spTgt spid="149"/>
                                        </p:tgtEl>
                                      </p:cBhvr>
                                    </p:animEffect>
                                  </p:childTnLst>
                                </p:cTn>
                              </p:par>
                            </p:childTnLst>
                          </p:cTn>
                        </p:par>
                      </p:childTnLst>
                    </p:cTn>
                  </p:par>
                  <p:par>
                    <p:cTn id="203" fill="hold">
                      <p:stCondLst>
                        <p:cond delay="indefinite"/>
                      </p:stCondLst>
                      <p:childTnLst>
                        <p:par>
                          <p:cTn id="204" fill="hold">
                            <p:stCondLst>
                              <p:cond delay="0"/>
                            </p:stCondLst>
                            <p:childTnLst>
                              <p:par>
                                <p:cTn id="205" nodeType="clickEffect" fill="hold" presetClass="entr" presetID="4" presetSubtype="16">
                                  <p:stCondLst>
                                    <p:cond delay="0"/>
                                  </p:stCondLst>
                                  <p:childTnLst>
                                    <p:set>
                                      <p:cBhvr>
                                        <p:cTn id="206" dur="1" fill="hold">
                                          <p:stCondLst>
                                            <p:cond delay="0"/>
                                          </p:stCondLst>
                                        </p:cTn>
                                        <p:tgtEl>
                                          <p:spTgt spid="150"/>
                                        </p:tgtEl>
                                        <p:attrNameLst>
                                          <p:attrName>style.visibility</p:attrName>
                                        </p:attrNameLst>
                                      </p:cBhvr>
                                      <p:to>
                                        <p:strVal val="visible"/>
                                      </p:to>
                                    </p:set>
                                    <p:animEffect filter="box(in)" transition="out">
                                      <p:cBhvr additive="repl">
                                        <p:cTn id="207" dur="500"/>
                                        <p:tgtEl>
                                          <p:spTgt spid="150"/>
                                        </p:tgtEl>
                                      </p:cBhvr>
                                    </p:animEffect>
                                  </p:childTnLst>
                                </p:cTn>
                              </p:par>
                            </p:childTnLst>
                          </p:cTn>
                        </p:par>
                      </p:childTnLst>
                    </p:cTn>
                  </p:par>
                  <p:par>
                    <p:cTn id="208" fill="hold">
                      <p:stCondLst>
                        <p:cond delay="indefinite"/>
                      </p:stCondLst>
                      <p:childTnLst>
                        <p:par>
                          <p:cTn id="209" fill="hold">
                            <p:stCondLst>
                              <p:cond delay="0"/>
                            </p:stCondLst>
                            <p:childTnLst>
                              <p:par>
                                <p:cTn id="210" nodeType="clickEffect" fill="hold" presetClass="entr" presetID="4" presetSubtype="16">
                                  <p:stCondLst>
                                    <p:cond delay="0"/>
                                  </p:stCondLst>
                                  <p:childTnLst>
                                    <p:set>
                                      <p:cBhvr>
                                        <p:cTn id="211" dur="1" fill="hold">
                                          <p:stCondLst>
                                            <p:cond delay="0"/>
                                          </p:stCondLst>
                                        </p:cTn>
                                        <p:tgtEl>
                                          <p:spTgt spid="151"/>
                                        </p:tgtEl>
                                        <p:attrNameLst>
                                          <p:attrName>style.visibility</p:attrName>
                                        </p:attrNameLst>
                                      </p:cBhvr>
                                      <p:to>
                                        <p:strVal val="visible"/>
                                      </p:to>
                                    </p:set>
                                    <p:animEffect filter="box(in)" transition="out">
                                      <p:cBhvr additive="repl">
                                        <p:cTn id="212" dur="500"/>
                                        <p:tgtEl>
                                          <p:spTgt spid="151"/>
                                        </p:tgtEl>
                                      </p:cBhvr>
                                    </p:animEffect>
                                  </p:childTnLst>
                                </p:cTn>
                              </p:par>
                            </p:childTnLst>
                          </p:cTn>
                        </p:par>
                      </p:childTnLst>
                    </p:cTn>
                  </p:par>
                  <p:par>
                    <p:cTn id="213" fill="hold">
                      <p:stCondLst>
                        <p:cond delay="indefinite"/>
                      </p:stCondLst>
                      <p:childTnLst>
                        <p:par>
                          <p:cTn id="214" fill="hold">
                            <p:stCondLst>
                              <p:cond delay="0"/>
                            </p:stCondLst>
                            <p:childTnLst>
                              <p:par>
                                <p:cTn id="215" nodeType="clickEffect" fill="hold" presetClass="entr" presetID="4" presetSubtype="16">
                                  <p:stCondLst>
                                    <p:cond delay="0"/>
                                  </p:stCondLst>
                                  <p:childTnLst>
                                    <p:set>
                                      <p:cBhvr>
                                        <p:cTn id="216" dur="1" fill="hold">
                                          <p:stCondLst>
                                            <p:cond delay="0"/>
                                          </p:stCondLst>
                                        </p:cTn>
                                        <p:tgtEl>
                                          <p:spTgt spid="152"/>
                                        </p:tgtEl>
                                        <p:attrNameLst>
                                          <p:attrName>style.visibility</p:attrName>
                                        </p:attrNameLst>
                                      </p:cBhvr>
                                      <p:to>
                                        <p:strVal val="visible"/>
                                      </p:to>
                                    </p:set>
                                    <p:animEffect filter="box(in)" transition="out">
                                      <p:cBhvr additive="repl">
                                        <p:cTn id="217" dur="500"/>
                                        <p:tgtEl>
                                          <p:spTgt spid="152"/>
                                        </p:tgtEl>
                                      </p:cBhvr>
                                    </p:animEffect>
                                  </p:childTnLst>
                                </p:cTn>
                              </p:par>
                            </p:childTnLst>
                          </p:cTn>
                        </p:par>
                      </p:childTnLst>
                    </p:cTn>
                  </p:par>
                  <p:par>
                    <p:cTn id="218" fill="hold">
                      <p:stCondLst>
                        <p:cond delay="indefinite"/>
                      </p:stCondLst>
                      <p:childTnLst>
                        <p:par>
                          <p:cTn id="219" fill="hold">
                            <p:stCondLst>
                              <p:cond delay="0"/>
                            </p:stCondLst>
                            <p:childTnLst>
                              <p:par>
                                <p:cTn id="220" nodeType="clickEffect" fill="hold" presetClass="entr" presetID="4" presetSubtype="16">
                                  <p:stCondLst>
                                    <p:cond delay="0"/>
                                  </p:stCondLst>
                                  <p:childTnLst>
                                    <p:set>
                                      <p:cBhvr>
                                        <p:cTn id="221" dur="1" fill="hold">
                                          <p:stCondLst>
                                            <p:cond delay="0"/>
                                          </p:stCondLst>
                                        </p:cTn>
                                        <p:tgtEl>
                                          <p:spTgt spid="154"/>
                                        </p:tgtEl>
                                        <p:attrNameLst>
                                          <p:attrName>style.visibility</p:attrName>
                                        </p:attrNameLst>
                                      </p:cBhvr>
                                      <p:to>
                                        <p:strVal val="visible"/>
                                      </p:to>
                                    </p:set>
                                    <p:animEffect filter="box(in)" transition="out">
                                      <p:cBhvr additive="repl">
                                        <p:cTn id="222" dur="500"/>
                                        <p:tgtEl>
                                          <p:spTgt spid="15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55" name="Picture 3" descr=""/>
          <p:cNvPicPr/>
          <p:nvPr/>
        </p:nvPicPr>
        <p:blipFill>
          <a:blip r:embed="rId1"/>
          <a:stretch/>
        </p:blipFill>
        <p:spPr>
          <a:xfrm>
            <a:off x="0" y="628560"/>
            <a:ext cx="9107640" cy="56880"/>
          </a:xfrm>
          <a:prstGeom prst="rect">
            <a:avLst/>
          </a:prstGeom>
          <a:ln>
            <a:noFill/>
          </a:ln>
        </p:spPr>
      </p:pic>
      <p:sp>
        <p:nvSpPr>
          <p:cNvPr id="156" name="CustomShape 1"/>
          <p:cNvSpPr/>
          <p:nvPr/>
        </p:nvSpPr>
        <p:spPr>
          <a:xfrm>
            <a:off x="6553080" y="152280"/>
            <a:ext cx="2590560" cy="272880"/>
          </a:xfrm>
          <a:prstGeom prst="rect">
            <a:avLst/>
          </a:prstGeom>
          <a:noFill/>
          <a:ln>
            <a:noFill/>
          </a:ln>
        </p:spPr>
        <p:style>
          <a:lnRef idx="0"/>
          <a:fillRef idx="0"/>
          <a:effectRef idx="0"/>
          <a:fontRef idx="minor"/>
        </p:style>
        <p:txBody>
          <a:bodyPr lIns="90000" rIns="90000" tIns="45000" bIns="45000"/>
          <a:p>
            <a:pPr algn="ctr">
              <a:lnSpc>
                <a:spcPct val="100000"/>
              </a:lnSpc>
            </a:pPr>
            <a:r>
              <a:rPr i="1" lang="en-US" sz="1200" strike="noStrike">
                <a:solidFill>
                  <a:srgbClr val="000000"/>
                </a:solidFill>
                <a:latin typeface="Tahoma"/>
              </a:rPr>
              <a:t>Nhập môn Cơ sở Dữ liệu</a:t>
            </a:r>
            <a:endParaRPr/>
          </a:p>
        </p:txBody>
      </p:sp>
      <p:sp>
        <p:nvSpPr>
          <p:cNvPr id="157" name="CustomShape 2"/>
          <p:cNvSpPr/>
          <p:nvPr/>
        </p:nvSpPr>
        <p:spPr>
          <a:xfrm>
            <a:off x="16200" y="152280"/>
            <a:ext cx="4640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ffffff"/>
                </a:solidFill>
                <a:latin typeface="Tahoma"/>
              </a:rPr>
              <a:t>Phụ thuộc hàm và chuẩn hóa CSDL quan hệ</a:t>
            </a:r>
            <a:endParaRPr/>
          </a:p>
        </p:txBody>
      </p:sp>
      <p:sp>
        <p:nvSpPr>
          <p:cNvPr id="158" name="TextShape 3"/>
          <p:cNvSpPr txBox="1"/>
          <p:nvPr/>
        </p:nvSpPr>
        <p:spPr>
          <a:xfrm>
            <a:off x="457200" y="6356520"/>
            <a:ext cx="213336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12:11:21 AM</a:t>
            </a:r>
            <a:endParaRPr/>
          </a:p>
        </p:txBody>
      </p:sp>
      <p:sp>
        <p:nvSpPr>
          <p:cNvPr id="159" name="TextShape 4"/>
          <p:cNvSpPr txBox="1"/>
          <p:nvPr/>
        </p:nvSpPr>
        <p:spPr>
          <a:xfrm>
            <a:off x="2666880" y="6356520"/>
            <a:ext cx="3352320" cy="364680"/>
          </a:xfrm>
          <a:prstGeom prst="rect">
            <a:avLst/>
          </a:prstGeom>
          <a:noFill/>
          <a:ln>
            <a:noFill/>
          </a:ln>
        </p:spPr>
        <p:txBody>
          <a:bodyPr lIns="0" rIns="0" tIns="0" bIns="0" anchor="b"/>
          <a:p>
            <a:pPr>
              <a:lnSpc>
                <a:spcPct val="100000"/>
              </a:lnSpc>
            </a:pPr>
            <a:r>
              <a:rPr lang="en-US" sz="1200" strike="noStrike">
                <a:solidFill>
                  <a:srgbClr val="d1eaed"/>
                </a:solidFill>
                <a:latin typeface="Tahoma"/>
              </a:rPr>
              <a:t>Khoa CNTT</a:t>
            </a:r>
            <a:endParaRPr/>
          </a:p>
        </p:txBody>
      </p:sp>
      <p:sp>
        <p:nvSpPr>
          <p:cNvPr id="160" name="TextShape 5"/>
          <p:cNvSpPr txBox="1"/>
          <p:nvPr/>
        </p:nvSpPr>
        <p:spPr>
          <a:xfrm>
            <a:off x="7924680" y="6356520"/>
            <a:ext cx="761760" cy="364680"/>
          </a:xfrm>
          <a:prstGeom prst="rect">
            <a:avLst/>
          </a:prstGeom>
          <a:noFill/>
          <a:ln>
            <a:noFill/>
          </a:ln>
        </p:spPr>
        <p:txBody>
          <a:bodyPr lIns="0" rIns="0" tIns="0" bIns="0" anchor="b"/>
          <a:p>
            <a:pPr algn="r">
              <a:lnSpc>
                <a:spcPct val="100000"/>
              </a:lnSpc>
            </a:pPr>
            <a:fld id="{18E7846F-5821-447D-9E8D-3F0AC50BE8B2}" type="slidenum">
              <a:rPr lang="en-US" sz="1200" strike="noStrike">
                <a:solidFill>
                  <a:srgbClr val="d1eaed"/>
                </a:solidFill>
                <a:latin typeface="Tahoma"/>
              </a:rPr>
              <a:t>&lt;number&gt;</a:t>
            </a:fld>
            <a:endParaRPr/>
          </a:p>
        </p:txBody>
      </p:sp>
      <p:sp>
        <p:nvSpPr>
          <p:cNvPr id="161" name="CustomShape 6"/>
          <p:cNvSpPr/>
          <p:nvPr/>
        </p:nvSpPr>
        <p:spPr>
          <a:xfrm>
            <a:off x="228600" y="762120"/>
            <a:ext cx="6400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trike="noStrike">
                <a:solidFill>
                  <a:srgbClr val="ffffff"/>
                </a:solidFill>
                <a:latin typeface="Tahoma"/>
              </a:rPr>
              <a:t>4.6</a:t>
            </a:r>
            <a:r>
              <a:rPr lang="en-US" sz="2400" strike="noStrike">
                <a:solidFill>
                  <a:srgbClr val="ffffff"/>
                </a:solidFill>
                <a:latin typeface="Tahoma"/>
              </a:rPr>
              <a:t> – </a:t>
            </a:r>
            <a:r>
              <a:rPr b="1" lang="en-US" sz="2000" strike="noStrike">
                <a:solidFill>
                  <a:srgbClr val="ffffff"/>
                </a:solidFill>
                <a:latin typeface="Tahoma"/>
              </a:rPr>
              <a:t>Bao đóng của tập thuộc tính</a:t>
            </a:r>
            <a:endParaRPr/>
          </a:p>
        </p:txBody>
      </p:sp>
      <p:sp>
        <p:nvSpPr>
          <p:cNvPr id="162" name="CustomShape 7"/>
          <p:cNvSpPr/>
          <p:nvPr/>
        </p:nvSpPr>
        <p:spPr>
          <a:xfrm>
            <a:off x="304920" y="1295280"/>
            <a:ext cx="7848360" cy="705240"/>
          </a:xfrm>
          <a:prstGeom prst="rect">
            <a:avLst/>
          </a:prstGeom>
          <a:noFill/>
          <a:ln>
            <a:noFill/>
          </a:ln>
        </p:spPr>
        <p:style>
          <a:lnRef idx="0"/>
          <a:fillRef idx="0"/>
          <a:effectRef idx="0"/>
          <a:fontRef idx="minor"/>
        </p:style>
        <p:txBody>
          <a:bodyPr lIns="90000" rIns="90000" tIns="45000" bIns="45000"/>
          <a:p>
            <a:pPr>
              <a:lnSpc>
                <a:spcPct val="100000"/>
              </a:lnSpc>
            </a:pPr>
            <a:r>
              <a:rPr b="1" i="1" lang="en-US" strike="noStrike">
                <a:solidFill>
                  <a:srgbClr val="ffffff"/>
                </a:solidFill>
                <a:latin typeface="Tahoma"/>
              </a:rPr>
              <a:t>Thuật toán (4.6) tìm bao đóng </a:t>
            </a:r>
            <a:r>
              <a:rPr b="1" lang="en-US" strike="noStrike">
                <a:solidFill>
                  <a:srgbClr val="ffffff"/>
                </a:solidFill>
                <a:latin typeface="Tahoma"/>
              </a:rPr>
              <a:t>X</a:t>
            </a:r>
            <a:r>
              <a:rPr b="1" lang="en-US" strike="noStrike" baseline="40000">
                <a:solidFill>
                  <a:srgbClr val="ffffff"/>
                </a:solidFill>
                <a:latin typeface="Tahoma"/>
              </a:rPr>
              <a:t>+</a:t>
            </a:r>
            <a:r>
              <a:rPr b="1" lang="en-US" sz="3200" strike="noStrike" baseline="-40000">
                <a:solidFill>
                  <a:srgbClr val="ffffff"/>
                </a:solidFill>
                <a:latin typeface="Colonna MT"/>
              </a:rPr>
              <a:t>F</a:t>
            </a:r>
            <a:endParaRPr/>
          </a:p>
        </p:txBody>
      </p:sp>
      <p:sp>
        <p:nvSpPr>
          <p:cNvPr id="163" name="CustomShape 8"/>
          <p:cNvSpPr/>
          <p:nvPr/>
        </p:nvSpPr>
        <p:spPr>
          <a:xfrm>
            <a:off x="533520" y="1828800"/>
            <a:ext cx="8000640" cy="3428640"/>
          </a:xfrm>
          <a:prstGeom prst="rect">
            <a:avLst/>
          </a:prstGeom>
          <a:ln>
            <a:round/>
          </a:ln>
        </p:spPr>
        <p:style>
          <a:lnRef idx="2">
            <a:schemeClr val="accent5">
              <a:shade val="50000"/>
            </a:schemeClr>
          </a:lnRef>
          <a:fillRef idx="1">
            <a:schemeClr val="accent5"/>
          </a:fillRef>
          <a:effectRef idx="0">
            <a:schemeClr val="accent5"/>
          </a:effectRef>
          <a:fontRef idx="minor"/>
        </p:style>
        <p:txBody>
          <a:bodyPr lIns="0" rIns="18360"/>
          <a:p>
            <a:pPr>
              <a:lnSpc>
                <a:spcPct val="100000"/>
              </a:lnSpc>
            </a:pPr>
            <a:r>
              <a:rPr lang="en-US" sz="3000" strike="noStrike">
                <a:solidFill>
                  <a:srgbClr val="000000"/>
                </a:solidFill>
                <a:latin typeface="Constantia"/>
              </a:rPr>
              <a:t>X</a:t>
            </a:r>
            <a:r>
              <a:rPr lang="en-US" sz="3000" strike="noStrike" baseline="30000">
                <a:solidFill>
                  <a:srgbClr val="000000"/>
                </a:solidFill>
                <a:latin typeface="Constantia"/>
              </a:rPr>
              <a:t>+</a:t>
            </a:r>
            <a:r>
              <a:rPr lang="en-US" sz="3000" strike="noStrike">
                <a:solidFill>
                  <a:srgbClr val="000000"/>
                </a:solidFill>
                <a:latin typeface="Constantia"/>
              </a:rPr>
              <a:t>  = X;</a:t>
            </a:r>
            <a:endParaRPr/>
          </a:p>
          <a:p>
            <a:pPr>
              <a:lnSpc>
                <a:spcPct val="100000"/>
              </a:lnSpc>
            </a:pPr>
            <a:r>
              <a:rPr b="1" lang="en-US" sz="3000" strike="noStrike">
                <a:solidFill>
                  <a:srgbClr val="000000"/>
                </a:solidFill>
                <a:latin typeface="Constantia"/>
              </a:rPr>
              <a:t>Repeat</a:t>
            </a:r>
            <a:endParaRPr/>
          </a:p>
          <a:p>
            <a:pPr>
              <a:lnSpc>
                <a:spcPct val="100000"/>
              </a:lnSpc>
            </a:pPr>
            <a:r>
              <a:rPr lang="en-US" sz="2700" strike="noStrike">
                <a:solidFill>
                  <a:srgbClr val="000000"/>
                </a:solidFill>
                <a:latin typeface="Constantia"/>
              </a:rPr>
              <a:t>	</a:t>
            </a:r>
            <a:r>
              <a:rPr lang="en-US" sz="2700" strike="noStrike">
                <a:solidFill>
                  <a:srgbClr val="000000"/>
                </a:solidFill>
                <a:latin typeface="Constantia"/>
              </a:rPr>
              <a:t>Old X</a:t>
            </a:r>
            <a:r>
              <a:rPr lang="en-US" sz="2700" strike="noStrike" baseline="30000">
                <a:solidFill>
                  <a:srgbClr val="000000"/>
                </a:solidFill>
                <a:latin typeface="Constantia"/>
              </a:rPr>
              <a:t>+</a:t>
            </a:r>
            <a:r>
              <a:rPr lang="en-US" sz="2700" strike="noStrike">
                <a:solidFill>
                  <a:srgbClr val="000000"/>
                </a:solidFill>
                <a:latin typeface="Constantia"/>
              </a:rPr>
              <a:t> = X</a:t>
            </a:r>
            <a:r>
              <a:rPr lang="en-US" sz="2700" strike="noStrike" baseline="30000">
                <a:solidFill>
                  <a:srgbClr val="000000"/>
                </a:solidFill>
                <a:latin typeface="Constantia"/>
              </a:rPr>
              <a:t>+</a:t>
            </a:r>
            <a:r>
              <a:rPr lang="en-US" sz="2700" strike="noStrike">
                <a:solidFill>
                  <a:srgbClr val="000000"/>
                </a:solidFill>
                <a:latin typeface="Constantia"/>
              </a:rPr>
              <a:t> ;</a:t>
            </a:r>
            <a:endParaRPr/>
          </a:p>
          <a:p>
            <a:pPr>
              <a:lnSpc>
                <a:spcPct val="100000"/>
              </a:lnSpc>
            </a:pPr>
            <a:r>
              <a:rPr lang="en-US" sz="2700" strike="noStrike">
                <a:solidFill>
                  <a:srgbClr val="000000"/>
                </a:solidFill>
                <a:latin typeface="Constantia"/>
              </a:rPr>
              <a:t>	</a:t>
            </a:r>
            <a:r>
              <a:rPr lang="en-US" sz="2700" strike="noStrike">
                <a:solidFill>
                  <a:srgbClr val="000000"/>
                </a:solidFill>
                <a:latin typeface="Constantia"/>
              </a:rPr>
              <a:t>Với mỗi phụ thuộc hàm Y </a:t>
            </a:r>
            <a:r>
              <a:rPr lang="en-US" sz="2700" strike="noStrike">
                <a:solidFill>
                  <a:srgbClr val="000000"/>
                </a:solidFill>
                <a:latin typeface="Symbol"/>
              </a:rPr>
              <a:t></a:t>
            </a:r>
            <a:r>
              <a:rPr lang="en-US" sz="2700" strike="noStrike">
                <a:solidFill>
                  <a:srgbClr val="000000"/>
                </a:solidFill>
                <a:latin typeface="Constantia"/>
              </a:rPr>
              <a:t> Z trong </a:t>
            </a:r>
            <a:r>
              <a:rPr lang="en-US" sz="3600" strike="noStrike">
                <a:solidFill>
                  <a:srgbClr val="000000"/>
                </a:solidFill>
                <a:latin typeface="Colonna MT"/>
              </a:rPr>
              <a:t>F</a:t>
            </a:r>
            <a:r>
              <a:rPr lang="en-US" sz="2700" strike="noStrike">
                <a:solidFill>
                  <a:srgbClr val="000000"/>
                </a:solidFill>
                <a:latin typeface="Constantia"/>
              </a:rPr>
              <a:t> </a:t>
            </a:r>
            <a:endParaRPr/>
          </a:p>
          <a:p>
            <a:pPr>
              <a:lnSpc>
                <a:spcPct val="100000"/>
              </a:lnSpc>
            </a:pPr>
            <a:r>
              <a:rPr lang="en-US" sz="2700" strike="noStrike">
                <a:solidFill>
                  <a:srgbClr val="000000"/>
                </a:solidFill>
                <a:latin typeface="Constantia"/>
              </a:rPr>
              <a:t>        </a:t>
            </a:r>
            <a:r>
              <a:rPr lang="en-US" sz="2700" strike="noStrike">
                <a:solidFill>
                  <a:srgbClr val="000000"/>
                </a:solidFill>
                <a:latin typeface="Constantia"/>
              </a:rPr>
              <a:t>thực hiện : </a:t>
            </a:r>
            <a:r>
              <a:rPr lang="en-US" sz="2400" strike="noStrike">
                <a:solidFill>
                  <a:srgbClr val="000000"/>
                </a:solidFill>
                <a:latin typeface="Constantia"/>
              </a:rPr>
              <a:t>nếu X</a:t>
            </a:r>
            <a:r>
              <a:rPr lang="en-US" sz="2400" strike="noStrike" baseline="30000">
                <a:solidFill>
                  <a:srgbClr val="000000"/>
                </a:solidFill>
                <a:latin typeface="Constantia"/>
              </a:rPr>
              <a:t>+</a:t>
            </a:r>
            <a:r>
              <a:rPr lang="en-US" sz="2400" strike="noStrike">
                <a:solidFill>
                  <a:srgbClr val="000000"/>
                </a:solidFill>
                <a:latin typeface="Constantia"/>
              </a:rPr>
              <a:t> </a:t>
            </a:r>
            <a:r>
              <a:rPr lang="en-US" sz="2400" strike="noStrike">
                <a:solidFill>
                  <a:srgbClr val="000000"/>
                </a:solidFill>
                <a:latin typeface="Symbol"/>
              </a:rPr>
              <a:t></a:t>
            </a:r>
            <a:r>
              <a:rPr lang="en-US" sz="2400" strike="noStrike">
                <a:solidFill>
                  <a:srgbClr val="000000"/>
                </a:solidFill>
                <a:latin typeface="Constantia"/>
              </a:rPr>
              <a:t> Y thì  X</a:t>
            </a:r>
            <a:r>
              <a:rPr lang="en-US" sz="2400" strike="noStrike" baseline="30000">
                <a:solidFill>
                  <a:srgbClr val="000000"/>
                </a:solidFill>
                <a:latin typeface="Constantia"/>
              </a:rPr>
              <a:t>+</a:t>
            </a:r>
            <a:r>
              <a:rPr lang="en-US" sz="2400" strike="noStrike">
                <a:solidFill>
                  <a:srgbClr val="000000"/>
                </a:solidFill>
                <a:latin typeface="Constantia"/>
              </a:rPr>
              <a:t> = X</a:t>
            </a:r>
            <a:r>
              <a:rPr lang="en-US" sz="2400" strike="noStrike" baseline="30000">
                <a:solidFill>
                  <a:srgbClr val="000000"/>
                </a:solidFill>
                <a:latin typeface="Constantia"/>
              </a:rPr>
              <a:t>+</a:t>
            </a:r>
            <a:r>
              <a:rPr lang="en-US" sz="2400" strike="noStrike">
                <a:solidFill>
                  <a:srgbClr val="000000"/>
                </a:solidFill>
                <a:latin typeface="Constantia"/>
              </a:rPr>
              <a:t> </a:t>
            </a:r>
            <a:r>
              <a:rPr lang="en-US" sz="2400" strike="noStrike">
                <a:solidFill>
                  <a:srgbClr val="000000"/>
                </a:solidFill>
                <a:latin typeface="Symbol"/>
              </a:rPr>
              <a:t></a:t>
            </a:r>
            <a:r>
              <a:rPr lang="en-US" sz="2400" strike="noStrike">
                <a:solidFill>
                  <a:srgbClr val="000000"/>
                </a:solidFill>
                <a:latin typeface="Constantia"/>
              </a:rPr>
              <a:t> Z;</a:t>
            </a:r>
            <a:endParaRPr/>
          </a:p>
          <a:p>
            <a:pPr>
              <a:lnSpc>
                <a:spcPct val="100000"/>
              </a:lnSpc>
            </a:pPr>
            <a:r>
              <a:rPr b="1" lang="en-US" sz="3000" strike="noStrike">
                <a:solidFill>
                  <a:srgbClr val="000000"/>
                </a:solidFill>
                <a:latin typeface="Constantia"/>
              </a:rPr>
              <a:t>Until</a:t>
            </a:r>
            <a:r>
              <a:rPr lang="en-US" sz="3000" strike="noStrike">
                <a:solidFill>
                  <a:srgbClr val="000000"/>
                </a:solidFill>
                <a:latin typeface="Constantia"/>
              </a:rPr>
              <a:t> ( X</a:t>
            </a:r>
            <a:r>
              <a:rPr lang="en-US" sz="3000" strike="noStrike" baseline="30000">
                <a:solidFill>
                  <a:srgbClr val="000000"/>
                </a:solidFill>
                <a:latin typeface="Constantia"/>
              </a:rPr>
              <a:t>+</a:t>
            </a:r>
            <a:r>
              <a:rPr lang="en-US" sz="3000" strike="noStrike">
                <a:solidFill>
                  <a:srgbClr val="000000"/>
                </a:solidFill>
                <a:latin typeface="Constantia"/>
              </a:rPr>
              <a:t> = Old X</a:t>
            </a:r>
            <a:r>
              <a:rPr lang="en-US" sz="3000" strike="noStrike" baseline="30000">
                <a:solidFill>
                  <a:srgbClr val="000000"/>
                </a:solidFill>
                <a:latin typeface="Constantia"/>
              </a:rPr>
              <a:t>+</a:t>
            </a:r>
            <a:r>
              <a:rPr lang="en-US" sz="3000" strike="noStrike">
                <a:solidFill>
                  <a:srgbClr val="000000"/>
                </a:solidFill>
                <a:latin typeface="Constantia"/>
              </a:rPr>
              <a:t> );</a:t>
            </a:r>
            <a:endParaRPr/>
          </a:p>
        </p:txBody>
      </p:sp>
      <p:sp>
        <p:nvSpPr>
          <p:cNvPr id="164" name="CustomShape 9"/>
          <p:cNvSpPr/>
          <p:nvPr/>
        </p:nvSpPr>
        <p:spPr>
          <a:xfrm>
            <a:off x="495720" y="5638680"/>
            <a:ext cx="8076960" cy="364680"/>
          </a:xfrm>
          <a:prstGeom prst="rect">
            <a:avLst/>
          </a:prstGeom>
          <a:ln>
            <a:solidFill>
              <a:srgbClr val="0074a0"/>
            </a:solidFill>
            <a:round/>
          </a:ln>
          <a:effectLst>
            <a:outerShdw algn="ctr" blurRad="57150" dir="5400000" dist="38100" rotWithShape="0">
              <a:schemeClr val="phClr">
                <a:shade val="9000"/>
                <a:satMod val="105000"/>
                <a:alpha val="48000"/>
              </a:schemeClr>
            </a:outerShdw>
          </a:effectLst>
        </p:spPr>
        <p:style>
          <a:lnRef idx="1">
            <a:schemeClr val="accent2"/>
          </a:lnRef>
          <a:fillRef idx="2">
            <a:schemeClr val="accent2"/>
          </a:fillRef>
          <a:effectRef idx="1">
            <a:schemeClr val="accent2"/>
          </a:effectRef>
          <a:fontRef idx="minor"/>
        </p:style>
        <p:txBody>
          <a:bodyPr lIns="90000" rIns="90000" tIns="45000" bIns="45000"/>
          <a:p>
            <a:pPr>
              <a:lnSpc>
                <a:spcPct val="100000"/>
              </a:lnSpc>
            </a:pPr>
            <a:r>
              <a:rPr b="1" lang="en-US" strike="noStrike">
                <a:solidFill>
                  <a:srgbClr val="000000"/>
                </a:solidFill>
                <a:latin typeface="Constantia"/>
              </a:rPr>
              <a:t>Định lý 2 </a:t>
            </a:r>
            <a:r>
              <a:rPr lang="en-US" strike="noStrike">
                <a:solidFill>
                  <a:srgbClr val="000000"/>
                </a:solidFill>
                <a:latin typeface="Constantia"/>
              </a:rPr>
              <a:t>-  </a:t>
            </a:r>
            <a:r>
              <a:rPr b="1" lang="en-US" strike="noStrike">
                <a:solidFill>
                  <a:srgbClr val="000000"/>
                </a:solidFill>
                <a:latin typeface="Constantia"/>
              </a:rPr>
              <a:t>Thuật toán tìm bao đóng (4.6) là đúng </a:t>
            </a:r>
            <a:endParaRPr/>
          </a:p>
        </p:txBody>
      </p:sp>
    </p:spTree>
  </p:cSld>
  <p:timing>
    <p:tnLst>
      <p:par>
        <p:cTn id="223" dur="indefinite" restart="never" nodeType="tmRoot">
          <p:childTnLst>
            <p:seq>
              <p:cTn id="224" dur="indefinite" nodeType="mainSeq">
                <p:childTnLst>
                  <p:par>
                    <p:cTn id="225" fill="hold">
                      <p:stCondLst>
                        <p:cond delay="indefinite"/>
                      </p:stCondLst>
                      <p:childTnLst>
                        <p:par>
                          <p:cTn id="226" fill="hold">
                            <p:stCondLst>
                              <p:cond delay="0"/>
                            </p:stCondLst>
                            <p:childTnLst>
                              <p:par>
                                <p:cTn id="227" nodeType="clickEffect" fill="hold" presetClass="entr" presetID="4" presetSubtype="16">
                                  <p:stCondLst>
                                    <p:cond delay="0"/>
                                  </p:stCondLst>
                                  <p:childTnLst>
                                    <p:set>
                                      <p:cBhvr>
                                        <p:cTn id="228" dur="1" fill="hold">
                                          <p:stCondLst>
                                            <p:cond delay="0"/>
                                          </p:stCondLst>
                                        </p:cTn>
                                        <p:tgtEl>
                                          <p:spTgt spid="162"/>
                                        </p:tgtEl>
                                        <p:attrNameLst>
                                          <p:attrName>style.visibility</p:attrName>
                                        </p:attrNameLst>
                                      </p:cBhvr>
                                      <p:to>
                                        <p:strVal val="visible"/>
                                      </p:to>
                                    </p:set>
                                    <p:animEffect filter="box(in)" transition="out">
                                      <p:cBhvr additive="repl">
                                        <p:cTn id="229" dur="500"/>
                                        <p:tgtEl>
                                          <p:spTgt spid="162"/>
                                        </p:tgtEl>
                                      </p:cBhvr>
                                    </p:animEffect>
                                  </p:childTnLst>
                                </p:cTn>
                              </p:par>
                            </p:childTnLst>
                          </p:cTn>
                        </p:par>
                      </p:childTnLst>
                    </p:cTn>
                  </p:par>
                  <p:par>
                    <p:cTn id="230" fill="hold">
                      <p:stCondLst>
                        <p:cond delay="indefinite"/>
                      </p:stCondLst>
                      <p:childTnLst>
                        <p:par>
                          <p:cTn id="231" fill="hold">
                            <p:stCondLst>
                              <p:cond delay="0"/>
                            </p:stCondLst>
                            <p:childTnLst>
                              <p:par>
                                <p:cTn id="232" nodeType="clickEffect" fill="hold" presetClass="entr" presetID="4" presetSubtype="16">
                                  <p:stCondLst>
                                    <p:cond delay="0"/>
                                  </p:stCondLst>
                                  <p:childTnLst>
                                    <p:set>
                                      <p:cBhvr>
                                        <p:cTn id="233" dur="1" fill="hold">
                                          <p:stCondLst>
                                            <p:cond delay="0"/>
                                          </p:stCondLst>
                                        </p:cTn>
                                        <p:tgtEl>
                                          <p:spTgt spid="163"/>
                                        </p:tgtEl>
                                        <p:attrNameLst>
                                          <p:attrName>style.visibility</p:attrName>
                                        </p:attrNameLst>
                                      </p:cBhvr>
                                      <p:to>
                                        <p:strVal val="visible"/>
                                      </p:to>
                                    </p:set>
                                    <p:animEffect filter="box(in)" transition="out">
                                      <p:cBhvr additive="repl">
                                        <p:cTn id="234" dur="500"/>
                                        <p:tgtEl>
                                          <p:spTgt spid="163"/>
                                        </p:tgtEl>
                                      </p:cBhvr>
                                    </p:animEffect>
                                  </p:childTnLst>
                                </p:cTn>
                              </p:par>
                            </p:childTnLst>
                          </p:cTn>
                        </p:par>
                      </p:childTnLst>
                    </p:cTn>
                  </p:par>
                  <p:par>
                    <p:cTn id="235" fill="hold">
                      <p:stCondLst>
                        <p:cond delay="indefinite"/>
                      </p:stCondLst>
                      <p:childTnLst>
                        <p:par>
                          <p:cTn id="236" fill="hold">
                            <p:stCondLst>
                              <p:cond delay="0"/>
                            </p:stCondLst>
                            <p:childTnLst>
                              <p:par>
                                <p:cTn id="237" nodeType="clickEffect" fill="hold" presetClass="entr" presetID="4" presetSubtype="16">
                                  <p:stCondLst>
                                    <p:cond delay="0"/>
                                  </p:stCondLst>
                                  <p:childTnLst>
                                    <p:set>
                                      <p:cBhvr>
                                        <p:cTn id="238" dur="1" fill="hold">
                                          <p:stCondLst>
                                            <p:cond delay="0"/>
                                          </p:stCondLst>
                                        </p:cTn>
                                        <p:tgtEl>
                                          <p:spTgt spid="164"/>
                                        </p:tgtEl>
                                        <p:attrNameLst>
                                          <p:attrName>style.visibility</p:attrName>
                                        </p:attrNameLst>
                                      </p:cBhvr>
                                      <p:to>
                                        <p:strVal val="visible"/>
                                      </p:to>
                                    </p:set>
                                    <p:animEffect filter="box(in)" transition="out">
                                      <p:cBhvr additive="repl">
                                        <p:cTn id="239" dur="500"/>
                                        <p:tgtEl>
                                          <p:spTgt spid="16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Flow</Template>
  <TotalTime>347</TotalTime>
  <Application>LibreOffice/4.4.6.3$Linux_X86_64 LibreOffice_project/40m0$Build-3</Application>
  <Paragraphs>1873</Paragraphs>
  <Company>SRDC METU</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2003-05-25T12:47:52Z</dcterms:created>
  <dc:creator>Asuman Dogac</dc:creator>
  <dc:language>en-US</dc:language>
  <dcterms:modified xsi:type="dcterms:W3CDTF">2015-12-30T00:11:20Z</dcterms:modified>
  <cp:revision>1417</cp:revision>
  <dc:title>Semantics of Web Services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SRDC METU</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96</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96</vt:i4>
  </property>
</Properties>
</file>