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323" r:id="rId2"/>
    <p:sldId id="256" r:id="rId3"/>
    <p:sldId id="258" r:id="rId4"/>
    <p:sldId id="324" r:id="rId5"/>
    <p:sldId id="325" r:id="rId6"/>
    <p:sldId id="301" r:id="rId7"/>
    <p:sldId id="305" r:id="rId8"/>
    <p:sldId id="302" r:id="rId9"/>
    <p:sldId id="303" r:id="rId10"/>
    <p:sldId id="304" r:id="rId11"/>
    <p:sldId id="322" r:id="rId12"/>
    <p:sldId id="307" r:id="rId13"/>
    <p:sldId id="308" r:id="rId14"/>
    <p:sldId id="309" r:id="rId15"/>
    <p:sldId id="326" r:id="rId16"/>
    <p:sldId id="311" r:id="rId17"/>
    <p:sldId id="312" r:id="rId18"/>
    <p:sldId id="313" r:id="rId19"/>
    <p:sldId id="314" r:id="rId20"/>
    <p:sldId id="315" r:id="rId21"/>
    <p:sldId id="316" r:id="rId22"/>
    <p:sldId id="317" r:id="rId23"/>
    <p:sldId id="318" r:id="rId24"/>
    <p:sldId id="321" r:id="rId25"/>
    <p:sldId id="297" r:id="rId26"/>
    <p:sldId id="327" r:id="rId27"/>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777777"/>
    <a:srgbClr val="FF3333"/>
    <a:srgbClr val="CC0000"/>
    <a:srgbClr val="FF3300"/>
    <a:srgbClr val="FFFF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40"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80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Nhập môn CSDL</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38CD13-B734-4284-894E-3E59B4D04F49}" type="datetime12">
              <a:rPr lang="vi-VN" smtClean="0"/>
              <a:pPr/>
              <a:t>06:07</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48AFC6-9DDF-457F-842E-1E6A9B231D0B}" type="slidenum">
              <a:rPr lang="vi-VN" smtClean="0"/>
              <a:pPr/>
              <a:t>‹#›</a:t>
            </a:fld>
            <a:endParaRPr lang="vi-VN"/>
          </a:p>
        </p:txBody>
      </p:sp>
    </p:spTree>
    <p:extLst>
      <p:ext uri="{BB962C8B-B14F-4D97-AF65-F5344CB8AC3E}">
        <p14:creationId xmlns:p14="http://schemas.microsoft.com/office/powerpoint/2010/main" val="229960256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smtClean="0">
                <a:latin typeface="Arial" charset="0"/>
              </a:defRPr>
            </a:lvl1pPr>
          </a:lstStyle>
          <a:p>
            <a:pPr>
              <a:defRPr/>
            </a:pPr>
            <a:fld id="{AD4C88EF-EF88-42A9-8D60-441809A35AE6}" type="datetime12">
              <a:rPr lang="vi-VN" smtClean="0"/>
              <a:pPr>
                <a:defRPr/>
              </a:pPr>
              <a:t>06:07</a:t>
            </a:fld>
            <a:endParaRPr lang="en-US"/>
          </a:p>
        </p:txBody>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smtClean="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atin typeface="Arial" charset="0"/>
              </a:defRPr>
            </a:lvl1pPr>
          </a:lstStyle>
          <a:p>
            <a:pPr>
              <a:defRPr/>
            </a:pPr>
            <a:fld id="{4624C314-689F-4CB9-802E-A562F53C75DE}" type="slidenum">
              <a:rPr lang="en-US"/>
              <a:pPr>
                <a:defRPr/>
              </a:pPr>
              <a:t>‹#›</a:t>
            </a:fld>
            <a:endParaRPr lang="en-US"/>
          </a:p>
        </p:txBody>
      </p:sp>
      <p:sp>
        <p:nvSpPr>
          <p:cNvPr id="8" name="Slide Image Placeholder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9" name="Header Placeholder 8"/>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Nhập môn Cơ sở Dữ liệu</a:t>
            </a:r>
          </a:p>
          <a:p>
            <a:r>
              <a:rPr lang="en-US" smtClean="0"/>
              <a:t>----------------------------------------------</a:t>
            </a:r>
            <a:endParaRPr lang="vi-VN"/>
          </a:p>
        </p:txBody>
      </p:sp>
    </p:spTree>
    <p:extLst>
      <p:ext uri="{BB962C8B-B14F-4D97-AF65-F5344CB8AC3E}">
        <p14:creationId xmlns:p14="http://schemas.microsoft.com/office/powerpoint/2010/main" val="50281575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pPr>
              <a:defRPr/>
            </a:pPr>
            <a:fld id="{4624C314-689F-4CB9-802E-A562F53C75DE}" type="slidenum">
              <a:rPr lang="en-US" smtClean="0"/>
              <a:pPr>
                <a:defRPr/>
              </a:pPr>
              <a:t>1</a:t>
            </a:fld>
            <a:endParaRPr lang="en-US"/>
          </a:p>
        </p:txBody>
      </p:sp>
      <p:sp>
        <p:nvSpPr>
          <p:cNvPr id="5" name="Date Placeholder 4"/>
          <p:cNvSpPr>
            <a:spLocks noGrp="1"/>
          </p:cNvSpPr>
          <p:nvPr>
            <p:ph type="dt" idx="11"/>
          </p:nvPr>
        </p:nvSpPr>
        <p:spPr/>
        <p:txBody>
          <a:bodyPr/>
          <a:lstStyle/>
          <a:p>
            <a:pPr>
              <a:defRPr/>
            </a:pPr>
            <a:fld id="{1EF76AFA-89ED-45AC-9937-74051C6B8B25}" type="datetime12">
              <a:rPr lang="vi-VN" smtClean="0"/>
              <a:pPr>
                <a:defRPr/>
              </a:pPr>
              <a:t>06:07</a:t>
            </a:fld>
            <a:endParaRPr lang="en-US"/>
          </a:p>
        </p:txBody>
      </p:sp>
      <p:sp>
        <p:nvSpPr>
          <p:cNvPr id="6" name="Header Placeholder 5"/>
          <p:cNvSpPr>
            <a:spLocks noGrp="1"/>
          </p:cNvSpPr>
          <p:nvPr>
            <p:ph type="hdr" sz="quarter" idx="12"/>
          </p:nvPr>
        </p:nvSpPr>
        <p:spPr>
          <a:xfrm>
            <a:off x="0" y="0"/>
            <a:ext cx="2971800" cy="457200"/>
          </a:xfrm>
          <a:prstGeom prst="rect">
            <a:avLst/>
          </a:prstGeom>
        </p:spPr>
        <p:txBody>
          <a:bodyPr/>
          <a:lstStyle/>
          <a:p>
            <a:pPr>
              <a:defRPr/>
            </a:pPr>
            <a:r>
              <a:rPr lang="en-US" smtClean="0"/>
              <a:t>Nhập môn CSDL</a:t>
            </a:r>
            <a:endParaRPr lang="en-US"/>
          </a:p>
        </p:txBody>
      </p:sp>
    </p:spTree>
    <p:extLst>
      <p:ext uri="{BB962C8B-B14F-4D97-AF65-F5344CB8AC3E}">
        <p14:creationId xmlns:p14="http://schemas.microsoft.com/office/powerpoint/2010/main" val="182714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pPr>
              <a:defRPr/>
            </a:pPr>
            <a:fld id="{4624C314-689F-4CB9-802E-A562F53C75DE}" type="slidenum">
              <a:rPr lang="en-US" smtClean="0"/>
              <a:pPr>
                <a:defRPr/>
              </a:pPr>
              <a:t>2</a:t>
            </a:fld>
            <a:endParaRPr lang="en-US"/>
          </a:p>
        </p:txBody>
      </p:sp>
      <p:sp>
        <p:nvSpPr>
          <p:cNvPr id="5" name="Date Placeholder 4"/>
          <p:cNvSpPr>
            <a:spLocks noGrp="1"/>
          </p:cNvSpPr>
          <p:nvPr>
            <p:ph type="dt" idx="11"/>
          </p:nvPr>
        </p:nvSpPr>
        <p:spPr/>
        <p:txBody>
          <a:bodyPr/>
          <a:lstStyle/>
          <a:p>
            <a:pPr>
              <a:defRPr/>
            </a:pPr>
            <a:fld id="{1EF76AFA-89ED-45AC-9937-74051C6B8B25}" type="datetime12">
              <a:rPr lang="vi-VN" smtClean="0"/>
              <a:pPr>
                <a:defRPr/>
              </a:pPr>
              <a:t>06:07</a:t>
            </a:fld>
            <a:endParaRPr lang="en-US"/>
          </a:p>
        </p:txBody>
      </p:sp>
      <p:sp>
        <p:nvSpPr>
          <p:cNvPr id="6" name="Header Placeholder 5"/>
          <p:cNvSpPr>
            <a:spLocks noGrp="1"/>
          </p:cNvSpPr>
          <p:nvPr>
            <p:ph type="hdr" sz="quarter" idx="12"/>
          </p:nvPr>
        </p:nvSpPr>
        <p:spPr>
          <a:xfrm>
            <a:off x="0" y="0"/>
            <a:ext cx="2971800" cy="457200"/>
          </a:xfrm>
          <a:prstGeom prst="rect">
            <a:avLst/>
          </a:prstGeom>
        </p:spPr>
        <p:txBody>
          <a:bodyPr/>
          <a:lstStyle/>
          <a:p>
            <a:pPr>
              <a:defRPr/>
            </a:pPr>
            <a:r>
              <a:rPr lang="en-US" smtClean="0"/>
              <a:t>Nhập môn CSDL</a:t>
            </a:r>
            <a:endParaRPr lang="en-US"/>
          </a:p>
        </p:txBody>
      </p:sp>
    </p:spTree>
    <p:extLst>
      <p:ext uri="{BB962C8B-B14F-4D97-AF65-F5344CB8AC3E}">
        <p14:creationId xmlns:p14="http://schemas.microsoft.com/office/powerpoint/2010/main" val="38114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7AB1B5C-1E08-46E6-A4AC-9C82B194FC82}" type="slidenum">
              <a:rPr lang="en-US"/>
              <a:pPr/>
              <a:t>3</a:t>
            </a:fld>
            <a:endParaRPr lang="en-US"/>
          </a:p>
        </p:txBody>
      </p:sp>
      <p:sp>
        <p:nvSpPr>
          <p:cNvPr id="32771" name="Rectangle 2"/>
          <p:cNvSpPr>
            <a:spLocks noGrp="1" noRot="1" noChangeAspect="1" noChangeArrowheads="1" noTextEdit="1"/>
          </p:cNvSpPr>
          <p:nvPr>
            <p:ph type="sldImg"/>
          </p:nvPr>
        </p:nvSpPr>
        <p:spPr>
          <a:xfrm>
            <a:off x="1143000" y="685800"/>
            <a:ext cx="4572000" cy="3429000"/>
          </a:xfrm>
          <a:prstGeom prst="rect">
            <a:avLst/>
          </a:prstGeom>
          <a:ln/>
        </p:spPr>
      </p:sp>
      <p:sp>
        <p:nvSpPr>
          <p:cNvPr id="32772" name="Rectangle 3"/>
          <p:cNvSpPr>
            <a:spLocks noGrp="1" noChangeArrowheads="1"/>
          </p:cNvSpPr>
          <p:nvPr>
            <p:ph type="body" idx="1"/>
          </p:nvPr>
        </p:nvSpPr>
        <p:spPr>
          <a:noFill/>
          <a:ln/>
        </p:spPr>
        <p:txBody>
          <a:bodyPr/>
          <a:lstStyle/>
          <a:p>
            <a:pPr eaLnBrk="1" hangingPunct="1"/>
            <a:endParaRPr lang="vi-VN" smtClean="0"/>
          </a:p>
        </p:txBody>
      </p:sp>
      <p:sp>
        <p:nvSpPr>
          <p:cNvPr id="5" name="Date Placeholder 4"/>
          <p:cNvSpPr>
            <a:spLocks noGrp="1"/>
          </p:cNvSpPr>
          <p:nvPr>
            <p:ph type="dt" idx="10"/>
          </p:nvPr>
        </p:nvSpPr>
        <p:spPr/>
        <p:txBody>
          <a:bodyPr/>
          <a:lstStyle/>
          <a:p>
            <a:pPr>
              <a:defRPr/>
            </a:pPr>
            <a:fld id="{DFFED892-BC2D-4A75-8B45-AAEBE5A27119}" type="datetime12">
              <a:rPr lang="vi-VN" smtClean="0"/>
              <a:pPr>
                <a:defRPr/>
              </a:pPr>
              <a:t>06:07</a:t>
            </a:fld>
            <a:endParaRPr lang="en-US"/>
          </a:p>
        </p:txBody>
      </p:sp>
      <p:sp>
        <p:nvSpPr>
          <p:cNvPr id="6" name="Header Placeholder 5"/>
          <p:cNvSpPr>
            <a:spLocks noGrp="1"/>
          </p:cNvSpPr>
          <p:nvPr>
            <p:ph type="hdr" sz="quarter" idx="11"/>
          </p:nvPr>
        </p:nvSpPr>
        <p:spPr>
          <a:xfrm>
            <a:off x="0" y="0"/>
            <a:ext cx="2971800" cy="457200"/>
          </a:xfrm>
          <a:prstGeom prst="rect">
            <a:avLst/>
          </a:prstGeom>
        </p:spPr>
        <p:txBody>
          <a:bodyPr/>
          <a:lstStyle/>
          <a:p>
            <a:pPr>
              <a:defRPr/>
            </a:pPr>
            <a:r>
              <a:rPr lang="en-US" smtClean="0"/>
              <a:t>Nhập môn CSDL</a:t>
            </a:r>
            <a:endParaRPr lang="en-US"/>
          </a:p>
        </p:txBody>
      </p:sp>
    </p:spTree>
    <p:extLst>
      <p:ext uri="{BB962C8B-B14F-4D97-AF65-F5344CB8AC3E}">
        <p14:creationId xmlns:p14="http://schemas.microsoft.com/office/powerpoint/2010/main" val="239694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vi-VN"/>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en-US" smtClean="0"/>
              <a:t>Nhập môn CSDL</a:t>
            </a:r>
            <a:endParaRPr lang="en-US"/>
          </a:p>
        </p:txBody>
      </p:sp>
      <p:sp>
        <p:nvSpPr>
          <p:cNvPr id="5" name="Date Placeholder 4"/>
          <p:cNvSpPr>
            <a:spLocks noGrp="1"/>
          </p:cNvSpPr>
          <p:nvPr>
            <p:ph type="dt" idx="11"/>
          </p:nvPr>
        </p:nvSpPr>
        <p:spPr/>
        <p:txBody>
          <a:bodyPr/>
          <a:lstStyle/>
          <a:p>
            <a:pPr>
              <a:defRPr/>
            </a:pPr>
            <a:fld id="{AD4C88EF-EF88-42A9-8D60-441809A35AE6}" type="datetime12">
              <a:rPr lang="vi-VN" smtClean="0"/>
              <a:pPr>
                <a:defRPr/>
              </a:pPr>
              <a:t>06:07</a:t>
            </a:fld>
            <a:endParaRPr lang="en-US"/>
          </a:p>
        </p:txBody>
      </p:sp>
      <p:sp>
        <p:nvSpPr>
          <p:cNvPr id="6" name="Slide Number Placeholder 5"/>
          <p:cNvSpPr>
            <a:spLocks noGrp="1"/>
          </p:cNvSpPr>
          <p:nvPr>
            <p:ph type="sldNum" sz="quarter" idx="12"/>
          </p:nvPr>
        </p:nvSpPr>
        <p:spPr/>
        <p:txBody>
          <a:bodyPr/>
          <a:lstStyle/>
          <a:p>
            <a:pPr>
              <a:defRPr/>
            </a:pPr>
            <a:fld id="{4624C314-689F-4CB9-802E-A562F53C75DE}" type="slidenum">
              <a:rPr lang="en-US" smtClean="0"/>
              <a:pPr>
                <a:defRPr/>
              </a:pPr>
              <a:t>6</a:t>
            </a:fld>
            <a:endParaRPr lang="en-US"/>
          </a:p>
        </p:txBody>
      </p:sp>
    </p:spTree>
    <p:extLst>
      <p:ext uri="{BB962C8B-B14F-4D97-AF65-F5344CB8AC3E}">
        <p14:creationId xmlns:p14="http://schemas.microsoft.com/office/powerpoint/2010/main" val="97940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24F5E88-02DC-4D78-AFA1-57A0219861C8}" type="slidenum">
              <a:rPr lang="en-US"/>
              <a:pPr/>
              <a:t>25</a:t>
            </a:fld>
            <a:endParaRPr lang="en-US"/>
          </a:p>
        </p:txBody>
      </p:sp>
      <p:sp>
        <p:nvSpPr>
          <p:cNvPr id="33795" name="Rectangle 2"/>
          <p:cNvSpPr>
            <a:spLocks noGrp="1" noRot="1" noChangeAspect="1" noChangeArrowheads="1" noTextEdit="1"/>
          </p:cNvSpPr>
          <p:nvPr>
            <p:ph type="sldImg"/>
          </p:nvPr>
        </p:nvSpPr>
        <p:spPr>
          <a:xfrm>
            <a:off x="1143000" y="685800"/>
            <a:ext cx="4572000" cy="3429000"/>
          </a:xfrm>
          <a:prstGeom prst="rect">
            <a:avLst/>
          </a:prstGeom>
          <a:ln/>
        </p:spPr>
      </p:sp>
      <p:sp>
        <p:nvSpPr>
          <p:cNvPr id="33796" name="Rectangle 3"/>
          <p:cNvSpPr>
            <a:spLocks noGrp="1" noChangeArrowheads="1"/>
          </p:cNvSpPr>
          <p:nvPr>
            <p:ph type="body" idx="1"/>
          </p:nvPr>
        </p:nvSpPr>
        <p:spPr>
          <a:noFill/>
          <a:ln/>
        </p:spPr>
        <p:txBody>
          <a:bodyPr/>
          <a:lstStyle/>
          <a:p>
            <a:pPr eaLnBrk="1" hangingPunct="1"/>
            <a:endParaRPr lang="vi-VN" smtClean="0"/>
          </a:p>
        </p:txBody>
      </p:sp>
      <p:sp>
        <p:nvSpPr>
          <p:cNvPr id="5" name="Date Placeholder 4"/>
          <p:cNvSpPr>
            <a:spLocks noGrp="1"/>
          </p:cNvSpPr>
          <p:nvPr>
            <p:ph type="dt" idx="10"/>
          </p:nvPr>
        </p:nvSpPr>
        <p:spPr/>
        <p:txBody>
          <a:bodyPr/>
          <a:lstStyle/>
          <a:p>
            <a:pPr>
              <a:defRPr/>
            </a:pPr>
            <a:fld id="{50A30990-3843-4B25-9B97-924346E0C0D4}" type="datetime12">
              <a:rPr lang="vi-VN" smtClean="0"/>
              <a:pPr>
                <a:defRPr/>
              </a:pPr>
              <a:t>06:07</a:t>
            </a:fld>
            <a:endParaRPr lang="en-US"/>
          </a:p>
        </p:txBody>
      </p:sp>
      <p:sp>
        <p:nvSpPr>
          <p:cNvPr id="6" name="Header Placeholder 5"/>
          <p:cNvSpPr>
            <a:spLocks noGrp="1"/>
          </p:cNvSpPr>
          <p:nvPr>
            <p:ph type="hdr" sz="quarter" idx="11"/>
          </p:nvPr>
        </p:nvSpPr>
        <p:spPr>
          <a:xfrm>
            <a:off x="0" y="0"/>
            <a:ext cx="2971800" cy="457200"/>
          </a:xfrm>
          <a:prstGeom prst="rect">
            <a:avLst/>
          </a:prstGeom>
        </p:spPr>
        <p:txBody>
          <a:bodyPr/>
          <a:lstStyle/>
          <a:p>
            <a:pPr>
              <a:defRPr/>
            </a:pPr>
            <a:r>
              <a:rPr lang="en-US" smtClean="0"/>
              <a:t>Nhập môn CSDL</a:t>
            </a:r>
            <a:endParaRPr lang="en-US"/>
          </a:p>
        </p:txBody>
      </p:sp>
    </p:spTree>
    <p:extLst>
      <p:ext uri="{BB962C8B-B14F-4D97-AF65-F5344CB8AC3E}">
        <p14:creationId xmlns:p14="http://schemas.microsoft.com/office/powerpoint/2010/main" val="195463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24F5E88-02DC-4D78-AFA1-57A0219861C8}" type="slidenum">
              <a:rPr lang="en-US"/>
              <a:pPr/>
              <a:t>26</a:t>
            </a:fld>
            <a:endParaRPr lang="en-US"/>
          </a:p>
        </p:txBody>
      </p:sp>
      <p:sp>
        <p:nvSpPr>
          <p:cNvPr id="33795" name="Rectangle 2"/>
          <p:cNvSpPr>
            <a:spLocks noGrp="1" noRot="1" noChangeAspect="1" noChangeArrowheads="1" noTextEdit="1"/>
          </p:cNvSpPr>
          <p:nvPr>
            <p:ph type="sldImg"/>
          </p:nvPr>
        </p:nvSpPr>
        <p:spPr>
          <a:xfrm>
            <a:off x="1143000" y="685800"/>
            <a:ext cx="4572000" cy="3429000"/>
          </a:xfrm>
          <a:prstGeom prst="rect">
            <a:avLst/>
          </a:prstGeom>
          <a:ln/>
        </p:spPr>
      </p:sp>
      <p:sp>
        <p:nvSpPr>
          <p:cNvPr id="33796" name="Rectangle 3"/>
          <p:cNvSpPr>
            <a:spLocks noGrp="1" noChangeArrowheads="1"/>
          </p:cNvSpPr>
          <p:nvPr>
            <p:ph type="body" idx="1"/>
          </p:nvPr>
        </p:nvSpPr>
        <p:spPr>
          <a:noFill/>
          <a:ln/>
        </p:spPr>
        <p:txBody>
          <a:bodyPr/>
          <a:lstStyle/>
          <a:p>
            <a:pPr eaLnBrk="1" hangingPunct="1"/>
            <a:endParaRPr lang="vi-VN" smtClean="0"/>
          </a:p>
        </p:txBody>
      </p:sp>
      <p:sp>
        <p:nvSpPr>
          <p:cNvPr id="5" name="Date Placeholder 4"/>
          <p:cNvSpPr>
            <a:spLocks noGrp="1"/>
          </p:cNvSpPr>
          <p:nvPr>
            <p:ph type="dt" idx="10"/>
          </p:nvPr>
        </p:nvSpPr>
        <p:spPr/>
        <p:txBody>
          <a:bodyPr/>
          <a:lstStyle/>
          <a:p>
            <a:pPr>
              <a:defRPr/>
            </a:pPr>
            <a:fld id="{50A30990-3843-4B25-9B97-924346E0C0D4}" type="datetime12">
              <a:rPr lang="vi-VN" smtClean="0"/>
              <a:pPr>
                <a:defRPr/>
              </a:pPr>
              <a:t>06:07</a:t>
            </a:fld>
            <a:endParaRPr lang="en-US"/>
          </a:p>
        </p:txBody>
      </p:sp>
      <p:sp>
        <p:nvSpPr>
          <p:cNvPr id="6" name="Header Placeholder 5"/>
          <p:cNvSpPr>
            <a:spLocks noGrp="1"/>
          </p:cNvSpPr>
          <p:nvPr>
            <p:ph type="hdr" sz="quarter" idx="11"/>
          </p:nvPr>
        </p:nvSpPr>
        <p:spPr>
          <a:xfrm>
            <a:off x="0" y="0"/>
            <a:ext cx="2971800" cy="457200"/>
          </a:xfrm>
          <a:prstGeom prst="rect">
            <a:avLst/>
          </a:prstGeom>
        </p:spPr>
        <p:txBody>
          <a:bodyPr/>
          <a:lstStyle/>
          <a:p>
            <a:pPr>
              <a:defRPr/>
            </a:pPr>
            <a:r>
              <a:rPr lang="en-US" smtClean="0"/>
              <a:t>Nhập môn CSDL</a:t>
            </a:r>
            <a:endParaRPr lang="en-US"/>
          </a:p>
        </p:txBody>
      </p:sp>
    </p:spTree>
    <p:extLst>
      <p:ext uri="{BB962C8B-B14F-4D97-AF65-F5344CB8AC3E}">
        <p14:creationId xmlns:p14="http://schemas.microsoft.com/office/powerpoint/2010/main" val="415509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21AD7C72-DAD7-436C-9501-9E5E00033D76}" type="datetime12">
              <a:rPr lang="vi-VN" altLang="en-US" smtClean="0"/>
              <a:pPr>
                <a:defRPr/>
              </a:pPr>
              <a:t>06:07</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421314D1-9B81-4B7D-A83D-866F3ED554A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02195E0-729D-44A5-BAED-9E60184239CC}" type="datetime12">
              <a:rPr lang="vi-VN" altLang="en-US" smtClean="0"/>
              <a:pPr>
                <a:defRPr/>
              </a:pPr>
              <a:t>06:07</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A9309937-7129-42AD-A61B-58A623DEB32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E83C13E-48C3-4A0E-95C0-CA23554EEA6D}" type="datetime12">
              <a:rPr lang="vi-VN" altLang="en-US" smtClean="0"/>
              <a:pPr>
                <a:defRPr/>
              </a:pPr>
              <a:t>06:07</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E34163C2-1A42-4954-B2A9-E217827DCBA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778D5DF-6B8F-4C0B-823A-207E0A593136}" type="datetime12">
              <a:rPr lang="vi-VN" altLang="en-US" smtClean="0"/>
              <a:pPr>
                <a:defRPr/>
              </a:pPr>
              <a:t>06:07</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119313C4-467D-4A67-878B-83F2B8927B84}"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30C83AAB-7529-46DF-A121-A3D0801F9BB4}" type="datetime12">
              <a:rPr lang="vi-VN" altLang="en-US" smtClean="0"/>
              <a:pPr>
                <a:defRPr/>
              </a:pPr>
              <a:t>06:07</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E3455E08-9246-44FC-93A3-564B7FC07BD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5512E81-9449-4D51-B772-ABF8D1F6CAC1}" type="datetime12">
              <a:rPr lang="vi-VN" altLang="en-US" smtClean="0"/>
              <a:pPr>
                <a:defRPr/>
              </a:pPr>
              <a:t>06:07</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E27BB1F6-16B4-4203-B849-EEEDAEFD30CD}"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A43FEA1-E584-4B52-A50C-8E502A2F9664}" type="datetime12">
              <a:rPr lang="vi-VN" altLang="en-US" smtClean="0"/>
              <a:pPr>
                <a:defRPr/>
              </a:pPr>
              <a:t>06:07</a:t>
            </a:fld>
            <a:endParaRPr lang="en-US" altLang="en-US"/>
          </a:p>
        </p:txBody>
      </p:sp>
      <p:sp>
        <p:nvSpPr>
          <p:cNvPr id="8"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9" name="Slide Number Placeholder 17"/>
          <p:cNvSpPr>
            <a:spLocks noGrp="1"/>
          </p:cNvSpPr>
          <p:nvPr>
            <p:ph type="sldNum" sz="quarter" idx="12"/>
          </p:nvPr>
        </p:nvSpPr>
        <p:spPr/>
        <p:txBody>
          <a:bodyPr/>
          <a:lstStyle>
            <a:lvl1pPr>
              <a:defRPr/>
            </a:lvl1pPr>
          </a:lstStyle>
          <a:p>
            <a:pPr>
              <a:defRPr/>
            </a:pPr>
            <a:fld id="{4DACE643-1DD8-46A6-AA42-76CCCC013964}"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B4C4FEF-6D3C-4C9A-94F0-94A99DD95F29}" type="datetime12">
              <a:rPr lang="vi-VN" altLang="en-US" smtClean="0"/>
              <a:pPr>
                <a:defRPr/>
              </a:pPr>
              <a:t>06:07</a:t>
            </a:fld>
            <a:endParaRPr lang="en-US" altLang="en-US"/>
          </a:p>
        </p:txBody>
      </p:sp>
      <p:sp>
        <p:nvSpPr>
          <p:cNvPr id="4"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5" name="Slide Number Placeholder 17"/>
          <p:cNvSpPr>
            <a:spLocks noGrp="1"/>
          </p:cNvSpPr>
          <p:nvPr>
            <p:ph type="sldNum" sz="quarter" idx="12"/>
          </p:nvPr>
        </p:nvSpPr>
        <p:spPr/>
        <p:txBody>
          <a:bodyPr/>
          <a:lstStyle>
            <a:lvl1pPr>
              <a:defRPr/>
            </a:lvl1pPr>
          </a:lstStyle>
          <a:p>
            <a:pPr>
              <a:defRPr/>
            </a:pPr>
            <a:fld id="{E5E070FA-08F9-44C9-8944-02C74C40CFFF}"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9266C84-4A51-4718-B3B1-80360AC2C2B9}" type="datetime12">
              <a:rPr lang="vi-VN" altLang="en-US" smtClean="0"/>
              <a:pPr>
                <a:defRPr/>
              </a:pPr>
              <a:t>06:07</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4" name="Slide Number Placeholder 17"/>
          <p:cNvSpPr>
            <a:spLocks noGrp="1"/>
          </p:cNvSpPr>
          <p:nvPr>
            <p:ph type="sldNum" sz="quarter" idx="12"/>
          </p:nvPr>
        </p:nvSpPr>
        <p:spPr/>
        <p:txBody>
          <a:bodyPr/>
          <a:lstStyle>
            <a:lvl1pPr>
              <a:defRPr/>
            </a:lvl1pPr>
          </a:lstStyle>
          <a:p>
            <a:pPr>
              <a:defRPr/>
            </a:pPr>
            <a:fld id="{F4C2A1D1-A825-4B3E-A172-8B29D62C184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2B1A4B6-46E0-45AE-BC9D-744AFE593FC0}" type="datetime12">
              <a:rPr lang="vi-VN" altLang="en-US" smtClean="0"/>
              <a:pPr>
                <a:defRPr/>
              </a:pPr>
              <a:t>06:07</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1FCC4CFF-DF19-4944-BE74-1CE683C5EFE0}"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18DE408-226F-4B4D-B1AD-7FAC6734F28B}" type="datetime12">
              <a:rPr lang="vi-VN" altLang="en-US" smtClean="0"/>
              <a:pPr>
                <a:defRPr/>
              </a:pPr>
              <a:t>06:07</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Nhập môn CSDL</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0977DBC-C059-4D92-BEA3-D514F71E37A5}"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BC352F4A-B92C-4A8E-8B9D-22EB523B30BC}" type="datetime12">
              <a:rPr lang="vi-VN" altLang="en-US" smtClean="0"/>
              <a:pPr>
                <a:defRPr/>
              </a:pPr>
              <a:t>06:07</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en-US" smtClean="0"/>
              <a:t>Nhập môn CSDL</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25A5934B-CB8B-4CD3-B0F5-C038E73DE572}"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4" r:id="rId9"/>
    <p:sldLayoutId id="2147483682" r:id="rId10"/>
    <p:sldLayoutId id="2147483683" r:id="rId11"/>
  </p:sldLayoutIdLst>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ubTitle" idx="1"/>
          </p:nvPr>
        </p:nvSpPr>
        <p:spPr>
          <a:xfrm>
            <a:off x="381000" y="1828800"/>
            <a:ext cx="8534400" cy="4800600"/>
          </a:xfrm>
        </p:spPr>
        <p:txBody>
          <a:bodyPr/>
          <a:lstStyle/>
          <a:p>
            <a:pPr marL="274320" indent="-274320" algn="l" fontAlgn="auto">
              <a:spcAft>
                <a:spcPts val="0"/>
              </a:spcAft>
              <a:buClr>
                <a:schemeClr val="accent3"/>
              </a:buClr>
              <a:buFont typeface="Wingdings 2"/>
              <a:buChar char=""/>
              <a:defRPr/>
            </a:pPr>
            <a:r>
              <a:rPr lang="en-US" b="1" smtClean="0"/>
              <a:t>Tại sao cần EER? </a:t>
            </a:r>
          </a:p>
          <a:p>
            <a:pPr marL="274320" indent="-274320" algn="l" fontAlgn="auto">
              <a:spcAft>
                <a:spcPts val="0"/>
              </a:spcAft>
              <a:buClr>
                <a:schemeClr val="accent3"/>
              </a:buClr>
              <a:defRPr/>
            </a:pPr>
            <a:r>
              <a:rPr lang="en-US" b="1" smtClean="0"/>
              <a:t> </a:t>
            </a:r>
            <a:r>
              <a:rPr lang="en-US" sz="2000" smtClean="0"/>
              <a:t>Ví dụ:  NHANVIEN gồm các loại: nhân viên cơ hữu (hưởng lương tháng), nhân viên hưởng  theo thời gian, kỹ sư, thư kí,.. </a:t>
            </a:r>
            <a:endParaRPr lang="en-US" sz="2400" smtClean="0"/>
          </a:p>
        </p:txBody>
      </p:sp>
      <p:sp>
        <p:nvSpPr>
          <p:cNvPr id="2053" name="Rectangle 5"/>
          <p:cNvSpPr>
            <a:spLocks noChangeArrowheads="1"/>
          </p:cNvSpPr>
          <p:nvPr/>
        </p:nvSpPr>
        <p:spPr bwMode="auto">
          <a:xfrm>
            <a:off x="228600" y="762000"/>
            <a:ext cx="8686800" cy="914400"/>
          </a:xfrm>
          <a:prstGeom prst="rect">
            <a:avLst/>
          </a:prstGeom>
          <a:noFill/>
          <a:ln w="9525">
            <a:noFill/>
            <a:miter lim="800000"/>
            <a:headEnd/>
            <a:tailEnd/>
          </a:ln>
          <a:effectLst/>
        </p:spPr>
        <p:txBody>
          <a:bodyPr/>
          <a:lstStyle/>
          <a:p>
            <a:pPr>
              <a:spcBef>
                <a:spcPct val="0"/>
              </a:spcBef>
              <a:defRPr/>
            </a:pPr>
            <a:r>
              <a:rPr lang="en-US" sz="2000" b="1" smtClean="0">
                <a:effectLst>
                  <a:outerShdw blurRad="38100" dist="38100" dir="2700000" algn="tl">
                    <a:srgbClr val="C0C0C0"/>
                  </a:outerShdw>
                </a:effectLst>
                <a:latin typeface="Verdana" pitchFamily="34" charset="0"/>
              </a:rPr>
              <a:t>2.3- Mô </a:t>
            </a:r>
            <a:r>
              <a:rPr lang="en-US" sz="2000" b="1">
                <a:effectLst>
                  <a:outerShdw blurRad="38100" dist="38100" dir="2700000" algn="tl">
                    <a:srgbClr val="C0C0C0"/>
                  </a:outerShdw>
                </a:effectLst>
                <a:latin typeface="Verdana" pitchFamily="34" charset="0"/>
              </a:rPr>
              <a:t>hình thực thể </a:t>
            </a:r>
            <a:r>
              <a:rPr lang="en-US" sz="2000" b="1" smtClean="0">
                <a:effectLst>
                  <a:outerShdw blurRad="38100" dist="38100" dir="2700000" algn="tl">
                    <a:srgbClr val="C0C0C0"/>
                  </a:outerShdw>
                </a:effectLst>
                <a:latin typeface="Verdana" pitchFamily="34" charset="0"/>
              </a:rPr>
              <a:t>- Liên </a:t>
            </a:r>
            <a:r>
              <a:rPr lang="en-US" sz="2000" b="1">
                <a:effectLst>
                  <a:outerShdw blurRad="38100" dist="38100" dir="2700000" algn="tl">
                    <a:srgbClr val="C0C0C0"/>
                  </a:outerShdw>
                </a:effectLst>
                <a:latin typeface="Verdana" pitchFamily="34" charset="0"/>
              </a:rPr>
              <a:t>kết mở </a:t>
            </a:r>
            <a:r>
              <a:rPr lang="en-US" sz="2000" b="1" smtClean="0">
                <a:effectLst>
                  <a:outerShdw blurRad="38100" dist="38100" dir="2700000" algn="tl">
                    <a:srgbClr val="C0C0C0"/>
                  </a:outerShdw>
                </a:effectLst>
                <a:latin typeface="Verdana" pitchFamily="34" charset="0"/>
              </a:rPr>
              <a:t>rộng</a:t>
            </a:r>
          </a:p>
          <a:p>
            <a:pPr>
              <a:spcBef>
                <a:spcPct val="0"/>
              </a:spcBef>
              <a:defRPr/>
            </a:pPr>
            <a:r>
              <a:rPr lang="en-US" sz="2000" b="1" smtClean="0">
                <a:effectLst>
                  <a:outerShdw blurRad="38100" dist="38100" dir="2700000" algn="tl">
                    <a:srgbClr val="C0C0C0"/>
                  </a:outerShdw>
                </a:effectLst>
                <a:latin typeface="Verdana" pitchFamily="34" charset="0"/>
              </a:rPr>
              <a:t>(EER:Enhanced Entity-Relationship)</a:t>
            </a:r>
            <a:endParaRPr lang="en-US" sz="2000" b="1">
              <a:effectLst>
                <a:outerShdw blurRad="38100" dist="38100" dir="2700000" algn="tl">
                  <a:srgbClr val="C0C0C0"/>
                </a:outerShdw>
              </a:effectLst>
              <a:latin typeface="Verdana" pitchFamily="34" charset="0"/>
            </a:endParaRPr>
          </a:p>
          <a:p>
            <a:pPr>
              <a:spcBef>
                <a:spcPct val="0"/>
              </a:spcBef>
              <a:defRPr/>
            </a:pPr>
            <a:endParaRPr lang="en-US" sz="3200">
              <a:effectLst>
                <a:outerShdw blurRad="38100" dist="38100" dir="2700000" algn="tl">
                  <a:srgbClr val="C0C0C0"/>
                </a:outerShdw>
              </a:effectLst>
              <a:latin typeface="Verdana" pitchFamily="34" charset="0"/>
            </a:endParaRPr>
          </a:p>
        </p:txBody>
      </p:sp>
      <p:grpSp>
        <p:nvGrpSpPr>
          <p:cNvPr id="43" name="Group 42"/>
          <p:cNvGrpSpPr/>
          <p:nvPr/>
        </p:nvGrpSpPr>
        <p:grpSpPr>
          <a:xfrm>
            <a:off x="0" y="152400"/>
            <a:ext cx="9144000" cy="579118"/>
            <a:chOff x="0" y="152400"/>
            <a:chExt cx="9144000" cy="579118"/>
          </a:xfrm>
        </p:grpSpPr>
        <p:pic>
          <p:nvPicPr>
            <p:cNvPr id="7"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8" name="TextBox 7"/>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grpSp>
      <p:sp>
        <p:nvSpPr>
          <p:cNvPr id="9" name="TextBox 8"/>
          <p:cNvSpPr txBox="1"/>
          <p:nvPr/>
        </p:nvSpPr>
        <p:spPr>
          <a:xfrm>
            <a:off x="3505200" y="3962400"/>
            <a:ext cx="1676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NHANVIEN</a:t>
            </a:r>
            <a:endParaRPr lang="vi-VN"/>
          </a:p>
        </p:txBody>
      </p:sp>
      <p:grpSp>
        <p:nvGrpSpPr>
          <p:cNvPr id="76" name="Group 75"/>
          <p:cNvGrpSpPr/>
          <p:nvPr/>
        </p:nvGrpSpPr>
        <p:grpSpPr>
          <a:xfrm>
            <a:off x="457200" y="3124200"/>
            <a:ext cx="8382000" cy="3124200"/>
            <a:chOff x="457200" y="3124200"/>
            <a:chExt cx="8382000" cy="3124200"/>
          </a:xfrm>
        </p:grpSpPr>
        <p:sp>
          <p:nvSpPr>
            <p:cNvPr id="10" name="TextBox 9"/>
            <p:cNvSpPr txBox="1"/>
            <p:nvPr/>
          </p:nvSpPr>
          <p:spPr>
            <a:xfrm>
              <a:off x="1524000" y="5029200"/>
              <a:ext cx="94288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mtClean="0"/>
                <a:t>COHUU</a:t>
              </a:r>
              <a:endParaRPr lang="vi-VN"/>
            </a:p>
          </p:txBody>
        </p:sp>
        <p:sp>
          <p:nvSpPr>
            <p:cNvPr id="11" name="TextBox 10"/>
            <p:cNvSpPr txBox="1"/>
            <p:nvPr/>
          </p:nvSpPr>
          <p:spPr>
            <a:xfrm>
              <a:off x="4343400" y="5029200"/>
              <a:ext cx="168360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mtClean="0"/>
                <a:t>NV_THEO_TG</a:t>
              </a:r>
              <a:endParaRPr lang="vi-VN"/>
            </a:p>
          </p:txBody>
        </p:sp>
        <p:sp>
          <p:nvSpPr>
            <p:cNvPr id="12" name="TextBox 11"/>
            <p:cNvSpPr txBox="1"/>
            <p:nvPr/>
          </p:nvSpPr>
          <p:spPr>
            <a:xfrm>
              <a:off x="2895600" y="5029200"/>
              <a:ext cx="7589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mtClean="0"/>
                <a:t>KYSU</a:t>
              </a:r>
              <a:endParaRPr lang="vi-VN"/>
            </a:p>
          </p:txBody>
        </p:sp>
        <p:sp>
          <p:nvSpPr>
            <p:cNvPr id="16" name="TextBox 15"/>
            <p:cNvSpPr txBox="1"/>
            <p:nvPr/>
          </p:nvSpPr>
          <p:spPr>
            <a:xfrm>
              <a:off x="6858000" y="5029200"/>
              <a:ext cx="9108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mtClean="0"/>
                <a:t>THUKI</a:t>
              </a:r>
              <a:endParaRPr lang="vi-VN"/>
            </a:p>
          </p:txBody>
        </p:sp>
        <p:cxnSp>
          <p:nvCxnSpPr>
            <p:cNvPr id="18" name="Straight Arrow Connector 17"/>
            <p:cNvCxnSpPr>
              <a:stCxn id="10" idx="0"/>
            </p:cNvCxnSpPr>
            <p:nvPr/>
          </p:nvCxnSpPr>
          <p:spPr>
            <a:xfrm rot="5400000" flipH="1" flipV="1">
              <a:off x="2674122" y="3664722"/>
              <a:ext cx="685800" cy="2043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p:cNvCxnSpPr>
            <p:nvPr/>
          </p:nvCxnSpPr>
          <p:spPr>
            <a:xfrm rot="5400000" flipH="1" flipV="1">
              <a:off x="3352032" y="4266432"/>
              <a:ext cx="685800" cy="839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0"/>
            </p:cNvCxnSpPr>
            <p:nvPr/>
          </p:nvCxnSpPr>
          <p:spPr>
            <a:xfrm rot="16200000" flipV="1">
              <a:off x="4497601" y="4341599"/>
              <a:ext cx="685800" cy="689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rot="16200000" flipV="1">
              <a:off x="5637907" y="3353693"/>
              <a:ext cx="685800" cy="2665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981200" y="35814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manv</a:t>
              </a:r>
              <a:endParaRPr lang="vi-VN" sz="1400">
                <a:solidFill>
                  <a:schemeClr val="tx1"/>
                </a:solidFill>
              </a:endParaRPr>
            </a:p>
          </p:txBody>
        </p:sp>
        <p:sp>
          <p:nvSpPr>
            <p:cNvPr id="33" name="Oval 32"/>
            <p:cNvSpPr/>
            <p:nvPr/>
          </p:nvSpPr>
          <p:spPr>
            <a:xfrm>
              <a:off x="5486400" y="37338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hoten</a:t>
              </a:r>
              <a:endParaRPr lang="vi-VN" sz="1400">
                <a:solidFill>
                  <a:schemeClr val="tx1"/>
                </a:solidFill>
              </a:endParaRPr>
            </a:p>
          </p:txBody>
        </p:sp>
        <p:sp>
          <p:nvSpPr>
            <p:cNvPr id="34" name="Oval 33"/>
            <p:cNvSpPr/>
            <p:nvPr/>
          </p:nvSpPr>
          <p:spPr>
            <a:xfrm>
              <a:off x="5791200" y="31242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a:t>
              </a:r>
              <a:endParaRPr lang="vi-VN" sz="1400">
                <a:solidFill>
                  <a:schemeClr val="tx1"/>
                </a:solidFill>
              </a:endParaRPr>
            </a:p>
          </p:txBody>
        </p:sp>
        <p:sp>
          <p:nvSpPr>
            <p:cNvPr id="35" name="Oval 34"/>
            <p:cNvSpPr/>
            <p:nvPr/>
          </p:nvSpPr>
          <p:spPr>
            <a:xfrm>
              <a:off x="7010400" y="38100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ten</a:t>
              </a:r>
              <a:endParaRPr lang="vi-VN" sz="1400">
                <a:solidFill>
                  <a:schemeClr val="tx1"/>
                </a:solidFill>
              </a:endParaRPr>
            </a:p>
          </p:txBody>
        </p:sp>
        <p:sp>
          <p:nvSpPr>
            <p:cNvPr id="36" name="Oval 35"/>
            <p:cNvSpPr/>
            <p:nvPr/>
          </p:nvSpPr>
          <p:spPr>
            <a:xfrm>
              <a:off x="6858000" y="32766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dem</a:t>
              </a:r>
              <a:endParaRPr lang="vi-VN" sz="1400">
                <a:solidFill>
                  <a:schemeClr val="tx1"/>
                </a:solidFill>
              </a:endParaRPr>
            </a:p>
          </p:txBody>
        </p:sp>
        <p:cxnSp>
          <p:nvCxnSpPr>
            <p:cNvPr id="40" name="Straight Connector 39"/>
            <p:cNvCxnSpPr>
              <a:stCxn id="31" idx="5"/>
              <a:endCxn id="9" idx="1"/>
            </p:cNvCxnSpPr>
            <p:nvPr/>
          </p:nvCxnSpPr>
          <p:spPr>
            <a:xfrm rot="16200000" flipH="1">
              <a:off x="3013213" y="3655079"/>
              <a:ext cx="240462" cy="74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3" idx="3"/>
            </p:cNvCxnSpPr>
            <p:nvPr/>
          </p:nvCxnSpPr>
          <p:spPr>
            <a:xfrm flipV="1">
              <a:off x="5181600" y="4059004"/>
              <a:ext cx="438711" cy="55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0"/>
              <a:endCxn id="34" idx="4"/>
            </p:cNvCxnSpPr>
            <p:nvPr/>
          </p:nvCxnSpPr>
          <p:spPr>
            <a:xfrm rot="5400000" flipH="1" flipV="1">
              <a:off x="5981700" y="3467100"/>
              <a:ext cx="228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6"/>
              <a:endCxn id="35" idx="2"/>
            </p:cNvCxnSpPr>
            <p:nvPr/>
          </p:nvCxnSpPr>
          <p:spPr>
            <a:xfrm>
              <a:off x="6400800" y="3924300"/>
              <a:ext cx="60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3" idx="7"/>
              <a:endCxn id="36" idx="3"/>
            </p:cNvCxnSpPr>
            <p:nvPr/>
          </p:nvCxnSpPr>
          <p:spPr>
            <a:xfrm rot="5400000" flipH="1" flipV="1">
              <a:off x="6535504" y="3333189"/>
              <a:ext cx="187792" cy="725022"/>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57200" y="5867400"/>
              <a:ext cx="1524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hesoluong</a:t>
              </a:r>
              <a:endParaRPr lang="vi-VN" sz="1400">
                <a:solidFill>
                  <a:schemeClr val="tx1"/>
                </a:solidFill>
              </a:endParaRPr>
            </a:p>
          </p:txBody>
        </p:sp>
        <p:sp>
          <p:nvSpPr>
            <p:cNvPr id="52" name="Oval 51"/>
            <p:cNvSpPr/>
            <p:nvPr/>
          </p:nvSpPr>
          <p:spPr>
            <a:xfrm>
              <a:off x="2133600" y="5867400"/>
              <a:ext cx="1905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solidFill>
                    <a:schemeClr val="tx1"/>
                  </a:solidFill>
                </a:rPr>
                <a:t>c</a:t>
              </a:r>
              <a:r>
                <a:rPr lang="en-US" sz="1400" smtClean="0">
                  <a:solidFill>
                    <a:schemeClr val="tx1"/>
                  </a:solidFill>
                </a:rPr>
                <a:t>huyen nganh</a:t>
              </a:r>
              <a:endParaRPr lang="vi-VN" sz="1400">
                <a:solidFill>
                  <a:schemeClr val="tx1"/>
                </a:solidFill>
              </a:endParaRPr>
            </a:p>
          </p:txBody>
        </p:sp>
        <p:sp>
          <p:nvSpPr>
            <p:cNvPr id="53" name="Oval 52"/>
            <p:cNvSpPr/>
            <p:nvPr/>
          </p:nvSpPr>
          <p:spPr>
            <a:xfrm>
              <a:off x="4191000" y="5867400"/>
              <a:ext cx="1295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thoigian</a:t>
              </a:r>
              <a:endParaRPr lang="vi-VN" sz="1400">
                <a:solidFill>
                  <a:schemeClr val="tx1"/>
                </a:solidFill>
              </a:endParaRPr>
            </a:p>
          </p:txBody>
        </p:sp>
        <p:sp>
          <p:nvSpPr>
            <p:cNvPr id="54" name="Oval 53"/>
            <p:cNvSpPr/>
            <p:nvPr/>
          </p:nvSpPr>
          <p:spPr>
            <a:xfrm>
              <a:off x="5562600" y="5867400"/>
              <a:ext cx="1219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luongtg</a:t>
              </a:r>
              <a:endParaRPr lang="vi-VN" sz="1400">
                <a:solidFill>
                  <a:schemeClr val="tx1"/>
                </a:solidFill>
              </a:endParaRPr>
            </a:p>
          </p:txBody>
        </p:sp>
        <p:sp>
          <p:nvSpPr>
            <p:cNvPr id="55" name="Oval 54"/>
            <p:cNvSpPr/>
            <p:nvPr/>
          </p:nvSpPr>
          <p:spPr>
            <a:xfrm>
              <a:off x="6858000" y="5867400"/>
              <a:ext cx="1981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tocdodanhmay</a:t>
              </a:r>
              <a:endParaRPr lang="vi-VN" sz="1400">
                <a:solidFill>
                  <a:schemeClr val="tx1"/>
                </a:solidFill>
              </a:endParaRPr>
            </a:p>
          </p:txBody>
        </p:sp>
        <p:cxnSp>
          <p:nvCxnSpPr>
            <p:cNvPr id="57" name="Straight Connector 56"/>
            <p:cNvCxnSpPr>
              <a:stCxn id="51" idx="0"/>
              <a:endCxn id="10" idx="2"/>
            </p:cNvCxnSpPr>
            <p:nvPr/>
          </p:nvCxnSpPr>
          <p:spPr>
            <a:xfrm rot="5400000" flipH="1" flipV="1">
              <a:off x="1372888" y="5244844"/>
              <a:ext cx="468868" cy="776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2" idx="2"/>
              <a:endCxn id="52" idx="0"/>
            </p:cNvCxnSpPr>
            <p:nvPr/>
          </p:nvCxnSpPr>
          <p:spPr>
            <a:xfrm rot="5400000">
              <a:off x="2946148" y="5538484"/>
              <a:ext cx="468868" cy="18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53" idx="0"/>
            </p:cNvCxnSpPr>
            <p:nvPr/>
          </p:nvCxnSpPr>
          <p:spPr>
            <a:xfrm rot="5400000">
              <a:off x="4705351" y="5543551"/>
              <a:ext cx="457198"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38800" y="5410200"/>
              <a:ext cx="762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6" idx="2"/>
            </p:cNvCxnSpPr>
            <p:nvPr/>
          </p:nvCxnSpPr>
          <p:spPr>
            <a:xfrm rot="16200000" flipH="1">
              <a:off x="7422773" y="5289173"/>
              <a:ext cx="468868" cy="687586"/>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505200" y="3352800"/>
              <a:ext cx="1371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ngaysinh</a:t>
              </a:r>
              <a:endParaRPr lang="vi-VN" sz="1400">
                <a:solidFill>
                  <a:schemeClr val="tx1"/>
                </a:solidFill>
              </a:endParaRPr>
            </a:p>
          </p:txBody>
        </p:sp>
        <p:cxnSp>
          <p:nvCxnSpPr>
            <p:cNvPr id="73" name="Straight Connector 72"/>
            <p:cNvCxnSpPr>
              <a:stCxn id="71" idx="4"/>
              <a:endCxn id="9" idx="0"/>
            </p:cNvCxnSpPr>
            <p:nvPr/>
          </p:nvCxnSpPr>
          <p:spPr>
            <a:xfrm rot="16200000" flipH="1">
              <a:off x="4152900" y="3771900"/>
              <a:ext cx="2286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Date Placeholder 37"/>
          <p:cNvSpPr>
            <a:spLocks noGrp="1"/>
          </p:cNvSpPr>
          <p:nvPr>
            <p:ph type="dt" sz="half" idx="10"/>
          </p:nvPr>
        </p:nvSpPr>
        <p:spPr/>
        <p:txBody>
          <a:bodyPr/>
          <a:lstStyle/>
          <a:p>
            <a:pPr>
              <a:defRPr/>
            </a:pPr>
            <a:fld id="{B0723B08-75BA-4AFA-A6F5-84F1AEF15162}" type="datetime12">
              <a:rPr lang="vi-VN" altLang="en-US" smtClean="0"/>
              <a:pPr>
                <a:defRPr/>
              </a:pPr>
              <a:t>06:07</a:t>
            </a:fld>
            <a:endParaRPr lang="en-US" altLang="en-US"/>
          </a:p>
        </p:txBody>
      </p:sp>
      <p:sp>
        <p:nvSpPr>
          <p:cNvPr id="39" name="Slide Number Placeholder 38"/>
          <p:cNvSpPr>
            <a:spLocks noGrp="1"/>
          </p:cNvSpPr>
          <p:nvPr>
            <p:ph type="sldNum" sz="quarter" idx="12"/>
          </p:nvPr>
        </p:nvSpPr>
        <p:spPr/>
        <p:txBody>
          <a:bodyPr/>
          <a:lstStyle/>
          <a:p>
            <a:pPr>
              <a:defRPr/>
            </a:pPr>
            <a:fld id="{421314D1-9B81-4B7D-A83D-866F3ED554AE}" type="slidenum">
              <a:rPr lang="en-US" altLang="en-US" smtClean="0"/>
              <a:pPr>
                <a:defRPr/>
              </a:pPr>
              <a:t>1</a:t>
            </a:fld>
            <a:endParaRPr lang="en-US" altLang="en-US"/>
          </a:p>
        </p:txBody>
      </p:sp>
      <p:sp>
        <p:nvSpPr>
          <p:cNvPr id="41" name="Footer Placeholder 40"/>
          <p:cNvSpPr>
            <a:spLocks noGrp="1"/>
          </p:cNvSpPr>
          <p:nvPr>
            <p:ph type="ftr" sz="quarter" idx="11"/>
          </p:nvPr>
        </p:nvSpPr>
        <p:spPr/>
        <p:txBody>
          <a:bodyPr/>
          <a:lstStyle/>
          <a:p>
            <a:pPr>
              <a:defRPr/>
            </a:pPr>
            <a:r>
              <a:rPr lang="en-US" altLang="en-US" smtClean="0"/>
              <a:t>Nhập môn CSDL</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0"/>
            <a:ext cx="8229600" cy="742950"/>
          </a:xfrm>
        </p:spPr>
        <p:txBody>
          <a:bodyPr/>
          <a:lstStyle/>
          <a:p>
            <a:pPr marL="514350" indent="-468000">
              <a:buFont typeface="Wingdings" pitchFamily="2" charset="2"/>
              <a:buChar char="§"/>
            </a:pPr>
            <a:r>
              <a:rPr lang="en-US" sz="2800" b="1" smtClean="0"/>
              <a:t>Tổng quát hóa</a:t>
            </a:r>
          </a:p>
        </p:txBody>
      </p:sp>
      <p:sp>
        <p:nvSpPr>
          <p:cNvPr id="329731" name="Rectangle 3"/>
          <p:cNvSpPr>
            <a:spLocks noGrp="1" noChangeArrowheads="1"/>
          </p:cNvSpPr>
          <p:nvPr>
            <p:ph idx="1"/>
          </p:nvPr>
        </p:nvSpPr>
        <p:spPr>
          <a:xfrm>
            <a:off x="457200" y="1524001"/>
            <a:ext cx="8229600" cy="4800600"/>
          </a:xfrm>
        </p:spPr>
        <p:txBody>
          <a:bodyPr>
            <a:normAutofit lnSpcReduction="10000"/>
          </a:bodyPr>
          <a:lstStyle/>
          <a:p>
            <a:pPr marL="274320" indent="-274320" fontAlgn="auto">
              <a:spcAft>
                <a:spcPts val="0"/>
              </a:spcAft>
              <a:buClr>
                <a:schemeClr val="accent3"/>
              </a:buClr>
              <a:buFont typeface="Wingdings 2"/>
              <a:buChar char=""/>
              <a:defRPr/>
            </a:pPr>
            <a:r>
              <a:rPr lang="en-US" sz="2400" smtClean="0"/>
              <a:t>Quá trình xác định lớp cha từ các lớp con có chung một số thuộc tính.</a:t>
            </a:r>
          </a:p>
          <a:p>
            <a:pPr marL="274320" indent="-274320" fontAlgn="auto">
              <a:spcAft>
                <a:spcPts val="0"/>
              </a:spcAft>
              <a:buClr>
                <a:schemeClr val="accent3"/>
              </a:buClr>
              <a:buFont typeface="Wingdings 2"/>
              <a:buChar char=""/>
              <a:defRPr/>
            </a:pPr>
            <a:r>
              <a:rPr lang="en-US" sz="2400" smtClean="0"/>
              <a:t>Một </a:t>
            </a:r>
            <a:r>
              <a:rPr lang="en-US" sz="2400"/>
              <a:t>số các lớp chia sẻ một số thuộc tính chung được nhóm lại vào một lớp </a:t>
            </a:r>
            <a:r>
              <a:rPr lang="en-US" sz="2400" smtClean="0"/>
              <a:t>cha.</a:t>
            </a:r>
            <a:endParaRPr lang="en-US" sz="2400"/>
          </a:p>
          <a:p>
            <a:pPr marL="274320" indent="-274320" fontAlgn="auto">
              <a:spcAft>
                <a:spcPts val="0"/>
              </a:spcAft>
              <a:buClr>
                <a:schemeClr val="accent3"/>
              </a:buClr>
              <a:buNone/>
              <a:defRPr/>
            </a:pPr>
            <a:r>
              <a:rPr lang="en-US" sz="2400" i="1"/>
              <a:t>Ví dụ</a:t>
            </a:r>
          </a:p>
          <a:p>
            <a:pPr marL="640080" lvl="1" indent="-246888" fontAlgn="auto">
              <a:spcAft>
                <a:spcPts val="0"/>
              </a:spcAft>
              <a:buFont typeface="Courier New" pitchFamily="49" charset="0"/>
              <a:buChar char="o"/>
              <a:defRPr/>
            </a:pPr>
            <a:r>
              <a:rPr lang="en-US" sz="2000" b="1"/>
              <a:t>Sinh viên </a:t>
            </a:r>
            <a:r>
              <a:rPr lang="en-US" sz="2000"/>
              <a:t>và </a:t>
            </a:r>
            <a:r>
              <a:rPr lang="en-US" sz="2000" b="1"/>
              <a:t>giáo viên </a:t>
            </a:r>
            <a:r>
              <a:rPr lang="en-US" sz="2000"/>
              <a:t>chia sẻ nhau chung một số thuộc tính như tên, tuổi, địa chỉ, giới tính, ….</a:t>
            </a:r>
          </a:p>
          <a:p>
            <a:pPr marL="640080" lvl="1" indent="-246888" fontAlgn="auto">
              <a:spcAft>
                <a:spcPts val="0"/>
              </a:spcAft>
              <a:buFont typeface="Courier New" pitchFamily="49" charset="0"/>
              <a:buChar char="o"/>
              <a:defRPr/>
            </a:pPr>
            <a:r>
              <a:rPr lang="en-US" sz="2000"/>
              <a:t>Nhóm lại thành 1 lớp cha: </a:t>
            </a:r>
            <a:r>
              <a:rPr lang="en-US" sz="2000" b="1"/>
              <a:t>Người</a:t>
            </a:r>
          </a:p>
          <a:p>
            <a:pPr marL="640080" lvl="1" indent="-246888" fontAlgn="auto">
              <a:spcAft>
                <a:spcPts val="0"/>
              </a:spcAft>
              <a:buFont typeface="Wingdings 2"/>
              <a:buChar char=""/>
              <a:defRPr/>
            </a:pPr>
            <a:endParaRPr lang="en-US" sz="2000"/>
          </a:p>
          <a:p>
            <a:pPr marL="274320" indent="-274320" fontAlgn="auto">
              <a:spcAft>
                <a:spcPts val="0"/>
              </a:spcAft>
              <a:buClr>
                <a:schemeClr val="accent3"/>
              </a:buClr>
              <a:buFont typeface="Wingdings 2"/>
              <a:buChar char=""/>
              <a:defRPr/>
            </a:pPr>
            <a:r>
              <a:rPr lang="en-US" sz="2400" i="1"/>
              <a:t>Chuyên biệt hóa và Tổng quát hóa là 2 cách tiếp ngược nhau </a:t>
            </a:r>
          </a:p>
          <a:p>
            <a:pPr marL="640080" lvl="1" indent="-246888" fontAlgn="auto">
              <a:spcAft>
                <a:spcPts val="0"/>
              </a:spcAft>
              <a:buFont typeface="Courier New" pitchFamily="49" charset="0"/>
              <a:buChar char="o"/>
              <a:defRPr/>
            </a:pPr>
            <a:r>
              <a:rPr lang="en-US" sz="2000" i="1"/>
              <a:t>Tổng quát hóa = </a:t>
            </a:r>
            <a:r>
              <a:rPr lang="en-US" sz="2000" i="1">
                <a:solidFill>
                  <a:srgbClr val="FF3300"/>
                </a:solidFill>
              </a:rPr>
              <a:t>bottom up</a:t>
            </a:r>
          </a:p>
          <a:p>
            <a:pPr marL="640080" lvl="1" indent="-246888" fontAlgn="auto">
              <a:spcAft>
                <a:spcPts val="0"/>
              </a:spcAft>
              <a:buFont typeface="Courier New" pitchFamily="49" charset="0"/>
              <a:buChar char="o"/>
              <a:defRPr/>
            </a:pPr>
            <a:r>
              <a:rPr lang="en-US" sz="2000" i="1"/>
              <a:t>Chuyên biệt hóa = </a:t>
            </a:r>
            <a:r>
              <a:rPr lang="en-US" sz="2000" i="1">
                <a:solidFill>
                  <a:srgbClr val="FF3300"/>
                </a:solidFill>
              </a:rPr>
              <a:t>Top down</a:t>
            </a:r>
          </a:p>
        </p:txBody>
      </p:sp>
      <p:sp>
        <p:nvSpPr>
          <p:cNvPr id="4" name="Date Placeholder 3"/>
          <p:cNvSpPr>
            <a:spLocks noGrp="1"/>
          </p:cNvSpPr>
          <p:nvPr>
            <p:ph type="dt" sz="quarter" idx="10"/>
          </p:nvPr>
        </p:nvSpPr>
        <p:spPr/>
        <p:txBody>
          <a:bodyPr/>
          <a:lstStyle/>
          <a:p>
            <a:pPr>
              <a:defRPr/>
            </a:pPr>
            <a:fld id="{A4D124DA-32A6-4816-A96A-4676716C2779}"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C2FCE788-3DAF-4746-8A8C-3C6FA4173676}" type="slidenum">
              <a:rPr lang="en-US" altLang="en-US"/>
              <a:pPr>
                <a:defRPr/>
              </a:pPr>
              <a:t>10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9731">
                                            <p:txEl>
                                              <p:pRg st="6" end="6"/>
                                            </p:txEl>
                                          </p:spTgt>
                                        </p:tgtEl>
                                        <p:attrNameLst>
                                          <p:attrName>style.visibility</p:attrName>
                                        </p:attrNameLst>
                                      </p:cBhvr>
                                      <p:to>
                                        <p:strVal val="visible"/>
                                      </p:to>
                                    </p:set>
                                    <p:anim calcmode="lin" valueType="num">
                                      <p:cBhvr additive="base">
                                        <p:cTn id="7" dur="500" fill="hold"/>
                                        <p:tgtEl>
                                          <p:spTgt spid="3297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973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9731">
                                            <p:txEl>
                                              <p:pRg st="7" end="7"/>
                                            </p:txEl>
                                          </p:spTgt>
                                        </p:tgtEl>
                                        <p:attrNameLst>
                                          <p:attrName>style.visibility</p:attrName>
                                        </p:attrNameLst>
                                      </p:cBhvr>
                                      <p:to>
                                        <p:strVal val="visible"/>
                                      </p:to>
                                    </p:set>
                                    <p:anim calcmode="lin" valueType="num">
                                      <p:cBhvr additive="base">
                                        <p:cTn id="11" dur="500" fill="hold"/>
                                        <p:tgtEl>
                                          <p:spTgt spid="32973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9731">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9731">
                                            <p:txEl>
                                              <p:pRg st="8" end="8"/>
                                            </p:txEl>
                                          </p:spTgt>
                                        </p:tgtEl>
                                        <p:attrNameLst>
                                          <p:attrName>style.visibility</p:attrName>
                                        </p:attrNameLst>
                                      </p:cBhvr>
                                      <p:to>
                                        <p:strVal val="visible"/>
                                      </p:to>
                                    </p:set>
                                    <p:anim calcmode="lin" valueType="num">
                                      <p:cBhvr additive="base">
                                        <p:cTn id="15" dur="500" fill="hold"/>
                                        <p:tgtEl>
                                          <p:spTgt spid="329731">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97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590550"/>
          </a:xfrm>
        </p:spPr>
        <p:txBody>
          <a:bodyPr/>
          <a:lstStyle/>
          <a:p>
            <a:r>
              <a:rPr lang="en-US" sz="2400" b="1" i="1" smtClean="0"/>
              <a:t>Ví dụ</a:t>
            </a:r>
          </a:p>
        </p:txBody>
      </p:sp>
      <p:sp>
        <p:nvSpPr>
          <p:cNvPr id="68" name="Date Placeholder 3"/>
          <p:cNvSpPr>
            <a:spLocks noGrp="1"/>
          </p:cNvSpPr>
          <p:nvPr>
            <p:ph type="dt" sz="quarter" idx="10"/>
          </p:nvPr>
        </p:nvSpPr>
        <p:spPr/>
        <p:txBody>
          <a:bodyPr/>
          <a:lstStyle/>
          <a:p>
            <a:pPr>
              <a:defRPr/>
            </a:pPr>
            <a:fld id="{6A5E2884-5252-425C-B2BB-6F46FDBD9E1F}" type="datetime12">
              <a:rPr lang="vi-VN" altLang="en-US" smtClean="0"/>
              <a:pPr>
                <a:defRPr/>
              </a:pPr>
              <a:t>06:07</a:t>
            </a:fld>
            <a:endParaRPr lang="en-US" altLang="en-US"/>
          </a:p>
        </p:txBody>
      </p:sp>
      <p:sp>
        <p:nvSpPr>
          <p:cNvPr id="70" name="Slide Number Placeholder 5"/>
          <p:cNvSpPr>
            <a:spLocks noGrp="1"/>
          </p:cNvSpPr>
          <p:nvPr>
            <p:ph type="sldNum" sz="quarter" idx="12"/>
          </p:nvPr>
        </p:nvSpPr>
        <p:spPr/>
        <p:txBody>
          <a:bodyPr/>
          <a:lstStyle/>
          <a:p>
            <a:pPr>
              <a:defRPr/>
            </a:pPr>
            <a:fld id="{92F30290-9B17-4D9B-B434-A0C9020F27B3}" type="slidenum">
              <a:rPr lang="en-US" altLang="en-US"/>
              <a:pPr>
                <a:defRPr/>
              </a:pPr>
              <a:t>11</a:t>
            </a:fld>
            <a:endParaRPr lang="en-US" altLang="en-US"/>
          </a:p>
        </p:txBody>
      </p:sp>
      <p:grpSp>
        <p:nvGrpSpPr>
          <p:cNvPr id="13317" name="Group 64"/>
          <p:cNvGrpSpPr>
            <a:grpSpLocks/>
          </p:cNvGrpSpPr>
          <p:nvPr/>
        </p:nvGrpSpPr>
        <p:grpSpPr bwMode="auto">
          <a:xfrm>
            <a:off x="517525" y="1524000"/>
            <a:ext cx="3368675" cy="1585913"/>
            <a:chOff x="96" y="1200"/>
            <a:chExt cx="2122" cy="999"/>
          </a:xfrm>
        </p:grpSpPr>
        <p:sp>
          <p:nvSpPr>
            <p:cNvPr id="13368" name="Rectangle 4"/>
            <p:cNvSpPr>
              <a:spLocks noChangeArrowheads="1"/>
            </p:cNvSpPr>
            <p:nvPr/>
          </p:nvSpPr>
          <p:spPr bwMode="auto">
            <a:xfrm>
              <a:off x="1018" y="1551"/>
              <a:ext cx="768" cy="240"/>
            </a:xfrm>
            <a:prstGeom prst="rect">
              <a:avLst/>
            </a:prstGeom>
            <a:noFill/>
            <a:ln w="9525">
              <a:solidFill>
                <a:schemeClr val="tx1"/>
              </a:solidFill>
              <a:miter lim="800000"/>
              <a:headEnd/>
              <a:tailEnd/>
            </a:ln>
          </p:spPr>
          <p:txBody>
            <a:bodyPr wrap="none" anchor="ctr"/>
            <a:lstStyle/>
            <a:p>
              <a:endParaRPr lang="vi-VN"/>
            </a:p>
          </p:txBody>
        </p:sp>
        <p:sp>
          <p:nvSpPr>
            <p:cNvPr id="13369" name="Oval 9"/>
            <p:cNvSpPr>
              <a:spLocks noChangeArrowheads="1"/>
            </p:cNvSpPr>
            <p:nvPr/>
          </p:nvSpPr>
          <p:spPr bwMode="auto">
            <a:xfrm>
              <a:off x="490" y="1215"/>
              <a:ext cx="672" cy="192"/>
            </a:xfrm>
            <a:prstGeom prst="ellipse">
              <a:avLst/>
            </a:prstGeom>
            <a:noFill/>
            <a:ln w="9525">
              <a:solidFill>
                <a:schemeClr val="tx1"/>
              </a:solidFill>
              <a:round/>
              <a:headEnd/>
              <a:tailEnd/>
            </a:ln>
          </p:spPr>
          <p:txBody>
            <a:bodyPr wrap="none" anchor="ctr"/>
            <a:lstStyle/>
            <a:p>
              <a:endParaRPr lang="vi-VN"/>
            </a:p>
          </p:txBody>
        </p:sp>
        <p:sp>
          <p:nvSpPr>
            <p:cNvPr id="13370" name="Oval 10"/>
            <p:cNvSpPr>
              <a:spLocks noChangeArrowheads="1"/>
            </p:cNvSpPr>
            <p:nvPr/>
          </p:nvSpPr>
          <p:spPr bwMode="auto">
            <a:xfrm>
              <a:off x="106" y="1983"/>
              <a:ext cx="672" cy="192"/>
            </a:xfrm>
            <a:prstGeom prst="ellipse">
              <a:avLst/>
            </a:prstGeom>
            <a:noFill/>
            <a:ln w="9525">
              <a:solidFill>
                <a:schemeClr val="tx1"/>
              </a:solidFill>
              <a:round/>
              <a:headEnd/>
              <a:tailEnd/>
            </a:ln>
          </p:spPr>
          <p:txBody>
            <a:bodyPr wrap="none" anchor="ctr"/>
            <a:lstStyle/>
            <a:p>
              <a:endParaRPr lang="vi-VN"/>
            </a:p>
          </p:txBody>
        </p:sp>
        <p:sp>
          <p:nvSpPr>
            <p:cNvPr id="13371" name="Oval 11"/>
            <p:cNvSpPr>
              <a:spLocks noChangeArrowheads="1"/>
            </p:cNvSpPr>
            <p:nvPr/>
          </p:nvSpPr>
          <p:spPr bwMode="auto">
            <a:xfrm>
              <a:off x="202" y="1647"/>
              <a:ext cx="672" cy="192"/>
            </a:xfrm>
            <a:prstGeom prst="ellipse">
              <a:avLst/>
            </a:prstGeom>
            <a:noFill/>
            <a:ln w="9525">
              <a:solidFill>
                <a:schemeClr val="tx1"/>
              </a:solidFill>
              <a:round/>
              <a:headEnd/>
              <a:tailEnd/>
            </a:ln>
          </p:spPr>
          <p:txBody>
            <a:bodyPr wrap="none" anchor="ctr"/>
            <a:lstStyle/>
            <a:p>
              <a:endParaRPr lang="vi-VN"/>
            </a:p>
          </p:txBody>
        </p:sp>
        <p:sp>
          <p:nvSpPr>
            <p:cNvPr id="13372" name="Oval 12"/>
            <p:cNvSpPr>
              <a:spLocks noChangeArrowheads="1"/>
            </p:cNvSpPr>
            <p:nvPr/>
          </p:nvSpPr>
          <p:spPr bwMode="auto">
            <a:xfrm>
              <a:off x="1546" y="1263"/>
              <a:ext cx="672" cy="192"/>
            </a:xfrm>
            <a:prstGeom prst="ellipse">
              <a:avLst/>
            </a:prstGeom>
            <a:noFill/>
            <a:ln w="9525">
              <a:solidFill>
                <a:schemeClr val="tx1"/>
              </a:solidFill>
              <a:round/>
              <a:headEnd/>
              <a:tailEnd/>
            </a:ln>
          </p:spPr>
          <p:txBody>
            <a:bodyPr wrap="none" anchor="ctr"/>
            <a:lstStyle/>
            <a:p>
              <a:endParaRPr lang="vi-VN"/>
            </a:p>
          </p:txBody>
        </p:sp>
        <p:sp>
          <p:nvSpPr>
            <p:cNvPr id="13373" name="Text Box 23"/>
            <p:cNvSpPr txBox="1">
              <a:spLocks noChangeArrowheads="1"/>
            </p:cNvSpPr>
            <p:nvPr/>
          </p:nvSpPr>
          <p:spPr bwMode="auto">
            <a:xfrm>
              <a:off x="1258" y="1497"/>
              <a:ext cx="41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CAR</a:t>
              </a:r>
              <a:endParaRPr lang="en-GB" altLang="en-GB" sz="2400">
                <a:latin typeface="Times" charset="0"/>
              </a:endParaRPr>
            </a:p>
          </p:txBody>
        </p:sp>
        <p:sp>
          <p:nvSpPr>
            <p:cNvPr id="13374" name="Text Box 28"/>
            <p:cNvSpPr txBox="1">
              <a:spLocks noChangeArrowheads="1"/>
            </p:cNvSpPr>
            <p:nvPr/>
          </p:nvSpPr>
          <p:spPr bwMode="auto">
            <a:xfrm>
              <a:off x="528" y="1200"/>
              <a:ext cx="540"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Nopass</a:t>
              </a:r>
            </a:p>
          </p:txBody>
        </p:sp>
        <p:sp>
          <p:nvSpPr>
            <p:cNvPr id="13375" name="Text Box 29"/>
            <p:cNvSpPr txBox="1">
              <a:spLocks noChangeArrowheads="1"/>
            </p:cNvSpPr>
            <p:nvPr/>
          </p:nvSpPr>
          <p:spPr bwMode="auto">
            <a:xfrm>
              <a:off x="288" y="1676"/>
              <a:ext cx="511" cy="173"/>
            </a:xfrm>
            <a:prstGeom prst="rect">
              <a:avLst/>
            </a:prstGeom>
            <a:noFill/>
            <a:ln w="9525">
              <a:noFill/>
              <a:miter lim="800000"/>
              <a:headEnd/>
              <a:tailEnd/>
            </a:ln>
          </p:spPr>
          <p:txBody>
            <a:bodyPr wrap="none">
              <a:spAutoFit/>
            </a:bodyPr>
            <a:lstStyle/>
            <a:p>
              <a:pPr algn="l" eaLnBrk="0" hangingPunct="0">
                <a:spcBef>
                  <a:spcPct val="0"/>
                </a:spcBef>
              </a:pPr>
              <a:r>
                <a:rPr lang="en-GB" altLang="en-GB" sz="1200">
                  <a:latin typeface="Times" charset="0"/>
                </a:rPr>
                <a:t>Maxspeed</a:t>
              </a:r>
              <a:endParaRPr lang="en-GB" altLang="en-GB">
                <a:latin typeface="Times" charset="0"/>
              </a:endParaRPr>
            </a:p>
          </p:txBody>
        </p:sp>
        <p:sp>
          <p:nvSpPr>
            <p:cNvPr id="13376" name="Text Box 30"/>
            <p:cNvSpPr txBox="1">
              <a:spLocks noChangeArrowheads="1"/>
            </p:cNvSpPr>
            <p:nvPr/>
          </p:nvSpPr>
          <p:spPr bwMode="auto">
            <a:xfrm>
              <a:off x="96" y="1968"/>
              <a:ext cx="508" cy="231"/>
            </a:xfrm>
            <a:prstGeom prst="rect">
              <a:avLst/>
            </a:prstGeom>
            <a:noFill/>
            <a:ln w="9525">
              <a:noFill/>
              <a:miter lim="800000"/>
              <a:headEnd/>
              <a:tailEnd/>
            </a:ln>
          </p:spPr>
          <p:txBody>
            <a:bodyPr wrap="none">
              <a:spAutoFit/>
            </a:bodyPr>
            <a:lstStyle/>
            <a:p>
              <a:pPr algn="l" eaLnBrk="0" hangingPunct="0">
                <a:spcBef>
                  <a:spcPct val="0"/>
                </a:spcBef>
              </a:pPr>
              <a:r>
                <a:rPr lang="en-GB" altLang="en-GB" u="sng">
                  <a:latin typeface="Times" charset="0"/>
                </a:rPr>
                <a:t>VehID</a:t>
              </a:r>
              <a:endParaRPr lang="en-GB" altLang="en-GB">
                <a:latin typeface="Times" charset="0"/>
              </a:endParaRPr>
            </a:p>
          </p:txBody>
        </p:sp>
        <p:sp>
          <p:nvSpPr>
            <p:cNvPr id="13377" name="Text Box 36"/>
            <p:cNvSpPr txBox="1">
              <a:spLocks noChangeArrowheads="1"/>
            </p:cNvSpPr>
            <p:nvPr/>
          </p:nvSpPr>
          <p:spPr bwMode="auto">
            <a:xfrm>
              <a:off x="1584" y="1248"/>
              <a:ext cx="41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Price</a:t>
              </a:r>
            </a:p>
          </p:txBody>
        </p:sp>
        <p:sp>
          <p:nvSpPr>
            <p:cNvPr id="13378" name="Line 43"/>
            <p:cNvSpPr>
              <a:spLocks noChangeShapeType="1"/>
            </p:cNvSpPr>
            <p:nvPr/>
          </p:nvSpPr>
          <p:spPr bwMode="auto">
            <a:xfrm flipV="1">
              <a:off x="1642" y="1455"/>
              <a:ext cx="192" cy="96"/>
            </a:xfrm>
            <a:prstGeom prst="line">
              <a:avLst/>
            </a:prstGeom>
            <a:noFill/>
            <a:ln w="9525">
              <a:solidFill>
                <a:schemeClr val="tx1"/>
              </a:solidFill>
              <a:round/>
              <a:headEnd/>
              <a:tailEnd/>
            </a:ln>
          </p:spPr>
          <p:txBody>
            <a:bodyPr wrap="none" anchor="ctr"/>
            <a:lstStyle/>
            <a:p>
              <a:endParaRPr lang="vi-VN"/>
            </a:p>
          </p:txBody>
        </p:sp>
        <p:sp>
          <p:nvSpPr>
            <p:cNvPr id="13379" name="Line 44"/>
            <p:cNvSpPr>
              <a:spLocks noChangeShapeType="1"/>
            </p:cNvSpPr>
            <p:nvPr/>
          </p:nvSpPr>
          <p:spPr bwMode="auto">
            <a:xfrm flipH="1" flipV="1">
              <a:off x="1066" y="1407"/>
              <a:ext cx="144" cy="144"/>
            </a:xfrm>
            <a:prstGeom prst="line">
              <a:avLst/>
            </a:prstGeom>
            <a:noFill/>
            <a:ln w="9525">
              <a:solidFill>
                <a:schemeClr val="tx1"/>
              </a:solidFill>
              <a:round/>
              <a:headEnd/>
              <a:tailEnd/>
            </a:ln>
          </p:spPr>
          <p:txBody>
            <a:bodyPr wrap="none" anchor="ctr"/>
            <a:lstStyle/>
            <a:p>
              <a:endParaRPr lang="vi-VN"/>
            </a:p>
          </p:txBody>
        </p:sp>
        <p:sp>
          <p:nvSpPr>
            <p:cNvPr id="13380" name="Line 45"/>
            <p:cNvSpPr>
              <a:spLocks noChangeShapeType="1"/>
            </p:cNvSpPr>
            <p:nvPr/>
          </p:nvSpPr>
          <p:spPr bwMode="auto">
            <a:xfrm flipH="1">
              <a:off x="826" y="1647"/>
              <a:ext cx="192" cy="48"/>
            </a:xfrm>
            <a:prstGeom prst="line">
              <a:avLst/>
            </a:prstGeom>
            <a:noFill/>
            <a:ln w="9525">
              <a:solidFill>
                <a:schemeClr val="tx1"/>
              </a:solidFill>
              <a:round/>
              <a:headEnd/>
              <a:tailEnd/>
            </a:ln>
          </p:spPr>
          <p:txBody>
            <a:bodyPr wrap="none" anchor="ctr"/>
            <a:lstStyle/>
            <a:p>
              <a:endParaRPr lang="vi-VN"/>
            </a:p>
          </p:txBody>
        </p:sp>
        <p:sp>
          <p:nvSpPr>
            <p:cNvPr id="13381" name="Line 46"/>
            <p:cNvSpPr>
              <a:spLocks noChangeShapeType="1"/>
            </p:cNvSpPr>
            <p:nvPr/>
          </p:nvSpPr>
          <p:spPr bwMode="auto">
            <a:xfrm flipH="1">
              <a:off x="778" y="1791"/>
              <a:ext cx="480" cy="288"/>
            </a:xfrm>
            <a:prstGeom prst="line">
              <a:avLst/>
            </a:prstGeom>
            <a:noFill/>
            <a:ln w="9525">
              <a:solidFill>
                <a:schemeClr val="tx1"/>
              </a:solidFill>
              <a:round/>
              <a:headEnd/>
              <a:tailEnd/>
            </a:ln>
          </p:spPr>
          <p:txBody>
            <a:bodyPr wrap="none" anchor="ctr"/>
            <a:lstStyle/>
            <a:p>
              <a:endParaRPr lang="vi-VN"/>
            </a:p>
          </p:txBody>
        </p:sp>
      </p:grpSp>
      <p:grpSp>
        <p:nvGrpSpPr>
          <p:cNvPr id="13318" name="Group 65"/>
          <p:cNvGrpSpPr>
            <a:grpSpLocks/>
          </p:cNvGrpSpPr>
          <p:nvPr/>
        </p:nvGrpSpPr>
        <p:grpSpPr bwMode="auto">
          <a:xfrm>
            <a:off x="5105400" y="1447800"/>
            <a:ext cx="3581400" cy="1333500"/>
            <a:chOff x="3216" y="864"/>
            <a:chExt cx="2256" cy="840"/>
          </a:xfrm>
        </p:grpSpPr>
        <p:sp>
          <p:nvSpPr>
            <p:cNvPr id="13354" name="Rectangle 8"/>
            <p:cNvSpPr>
              <a:spLocks noChangeArrowheads="1"/>
            </p:cNvSpPr>
            <p:nvPr/>
          </p:nvSpPr>
          <p:spPr bwMode="auto">
            <a:xfrm>
              <a:off x="3792" y="1296"/>
              <a:ext cx="768" cy="240"/>
            </a:xfrm>
            <a:prstGeom prst="rect">
              <a:avLst/>
            </a:prstGeom>
            <a:noFill/>
            <a:ln w="9525">
              <a:solidFill>
                <a:schemeClr val="tx1"/>
              </a:solidFill>
              <a:miter lim="800000"/>
              <a:headEnd/>
              <a:tailEnd/>
            </a:ln>
          </p:spPr>
          <p:txBody>
            <a:bodyPr wrap="none" anchor="ctr"/>
            <a:lstStyle/>
            <a:p>
              <a:endParaRPr lang="vi-VN"/>
            </a:p>
          </p:txBody>
        </p:sp>
        <p:sp>
          <p:nvSpPr>
            <p:cNvPr id="13355" name="Oval 13"/>
            <p:cNvSpPr>
              <a:spLocks noChangeArrowheads="1"/>
            </p:cNvSpPr>
            <p:nvPr/>
          </p:nvSpPr>
          <p:spPr bwMode="auto">
            <a:xfrm>
              <a:off x="4800" y="1488"/>
              <a:ext cx="672" cy="192"/>
            </a:xfrm>
            <a:prstGeom prst="ellipse">
              <a:avLst/>
            </a:prstGeom>
            <a:noFill/>
            <a:ln w="9525">
              <a:solidFill>
                <a:schemeClr val="tx1"/>
              </a:solidFill>
              <a:round/>
              <a:headEnd/>
              <a:tailEnd/>
            </a:ln>
          </p:spPr>
          <p:txBody>
            <a:bodyPr wrap="none" anchor="ctr"/>
            <a:lstStyle/>
            <a:p>
              <a:endParaRPr lang="vi-VN"/>
            </a:p>
          </p:txBody>
        </p:sp>
        <p:sp>
          <p:nvSpPr>
            <p:cNvPr id="13356" name="Oval 14"/>
            <p:cNvSpPr>
              <a:spLocks noChangeArrowheads="1"/>
            </p:cNvSpPr>
            <p:nvPr/>
          </p:nvSpPr>
          <p:spPr bwMode="auto">
            <a:xfrm>
              <a:off x="4800" y="1104"/>
              <a:ext cx="672" cy="192"/>
            </a:xfrm>
            <a:prstGeom prst="ellipse">
              <a:avLst/>
            </a:prstGeom>
            <a:noFill/>
            <a:ln w="9525">
              <a:solidFill>
                <a:schemeClr val="tx1"/>
              </a:solidFill>
              <a:round/>
              <a:headEnd/>
              <a:tailEnd/>
            </a:ln>
          </p:spPr>
          <p:txBody>
            <a:bodyPr wrap="none" anchor="ctr"/>
            <a:lstStyle/>
            <a:p>
              <a:endParaRPr lang="vi-VN"/>
            </a:p>
          </p:txBody>
        </p:sp>
        <p:sp>
          <p:nvSpPr>
            <p:cNvPr id="13357" name="Oval 15"/>
            <p:cNvSpPr>
              <a:spLocks noChangeArrowheads="1"/>
            </p:cNvSpPr>
            <p:nvPr/>
          </p:nvSpPr>
          <p:spPr bwMode="auto">
            <a:xfrm>
              <a:off x="4080" y="864"/>
              <a:ext cx="672" cy="192"/>
            </a:xfrm>
            <a:prstGeom prst="ellipse">
              <a:avLst/>
            </a:prstGeom>
            <a:noFill/>
            <a:ln w="9525">
              <a:solidFill>
                <a:schemeClr val="tx1"/>
              </a:solidFill>
              <a:round/>
              <a:headEnd/>
              <a:tailEnd/>
            </a:ln>
          </p:spPr>
          <p:txBody>
            <a:bodyPr wrap="none" anchor="ctr"/>
            <a:lstStyle/>
            <a:p>
              <a:endParaRPr lang="vi-VN"/>
            </a:p>
          </p:txBody>
        </p:sp>
        <p:sp>
          <p:nvSpPr>
            <p:cNvPr id="13358" name="Oval 16"/>
            <p:cNvSpPr>
              <a:spLocks noChangeArrowheads="1"/>
            </p:cNvSpPr>
            <p:nvPr/>
          </p:nvSpPr>
          <p:spPr bwMode="auto">
            <a:xfrm>
              <a:off x="3216" y="912"/>
              <a:ext cx="672" cy="192"/>
            </a:xfrm>
            <a:prstGeom prst="ellipse">
              <a:avLst/>
            </a:prstGeom>
            <a:noFill/>
            <a:ln w="9525">
              <a:solidFill>
                <a:schemeClr val="tx1"/>
              </a:solidFill>
              <a:round/>
              <a:headEnd/>
              <a:tailEnd/>
            </a:ln>
          </p:spPr>
          <p:txBody>
            <a:bodyPr wrap="none" anchor="ctr"/>
            <a:lstStyle/>
            <a:p>
              <a:endParaRPr lang="vi-VN"/>
            </a:p>
          </p:txBody>
        </p:sp>
        <p:sp>
          <p:nvSpPr>
            <p:cNvPr id="13359" name="Text Box 25"/>
            <p:cNvSpPr txBox="1">
              <a:spLocks noChangeArrowheads="1"/>
            </p:cNvSpPr>
            <p:nvPr/>
          </p:nvSpPr>
          <p:spPr bwMode="auto">
            <a:xfrm>
              <a:off x="3956" y="1281"/>
              <a:ext cx="604"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TRUCK</a:t>
              </a:r>
            </a:p>
          </p:txBody>
        </p:sp>
        <p:sp>
          <p:nvSpPr>
            <p:cNvPr id="13360" name="Text Box 34"/>
            <p:cNvSpPr txBox="1">
              <a:spLocks noChangeArrowheads="1"/>
            </p:cNvSpPr>
            <p:nvPr/>
          </p:nvSpPr>
          <p:spPr bwMode="auto">
            <a:xfrm>
              <a:off x="4128" y="864"/>
              <a:ext cx="571" cy="212"/>
            </a:xfrm>
            <a:prstGeom prst="rect">
              <a:avLst/>
            </a:prstGeom>
            <a:noFill/>
            <a:ln w="9525">
              <a:noFill/>
              <a:miter lim="800000"/>
              <a:headEnd/>
              <a:tailEnd/>
            </a:ln>
          </p:spPr>
          <p:txBody>
            <a:bodyPr wrap="none">
              <a:spAutoFit/>
            </a:bodyPr>
            <a:lstStyle/>
            <a:p>
              <a:pPr algn="l" eaLnBrk="0" hangingPunct="0">
                <a:spcBef>
                  <a:spcPct val="0"/>
                </a:spcBef>
              </a:pPr>
              <a:r>
                <a:rPr lang="en-GB" altLang="en-GB" sz="1600">
                  <a:latin typeface="Times" charset="0"/>
                </a:rPr>
                <a:t>NoAxles</a:t>
              </a:r>
            </a:p>
          </p:txBody>
        </p:sp>
        <p:sp>
          <p:nvSpPr>
            <p:cNvPr id="13361" name="Text Box 37"/>
            <p:cNvSpPr txBox="1">
              <a:spLocks noChangeArrowheads="1"/>
            </p:cNvSpPr>
            <p:nvPr/>
          </p:nvSpPr>
          <p:spPr bwMode="auto">
            <a:xfrm>
              <a:off x="3254" y="897"/>
              <a:ext cx="41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Price</a:t>
              </a:r>
            </a:p>
          </p:txBody>
        </p:sp>
        <p:sp>
          <p:nvSpPr>
            <p:cNvPr id="13362" name="Text Box 39"/>
            <p:cNvSpPr txBox="1">
              <a:spLocks noChangeArrowheads="1"/>
            </p:cNvSpPr>
            <p:nvPr/>
          </p:nvSpPr>
          <p:spPr bwMode="auto">
            <a:xfrm>
              <a:off x="4838" y="1103"/>
              <a:ext cx="564" cy="212"/>
            </a:xfrm>
            <a:prstGeom prst="rect">
              <a:avLst/>
            </a:prstGeom>
            <a:noFill/>
            <a:ln w="9525">
              <a:noFill/>
              <a:miter lim="800000"/>
              <a:headEnd/>
              <a:tailEnd/>
            </a:ln>
          </p:spPr>
          <p:txBody>
            <a:bodyPr wrap="none">
              <a:spAutoFit/>
            </a:bodyPr>
            <a:lstStyle/>
            <a:p>
              <a:pPr algn="l" eaLnBrk="0" hangingPunct="0">
                <a:spcBef>
                  <a:spcPct val="0"/>
                </a:spcBef>
              </a:pPr>
              <a:r>
                <a:rPr lang="en-GB" altLang="en-GB" sz="1600">
                  <a:latin typeface="Times" charset="0"/>
                </a:rPr>
                <a:t>Tonnage</a:t>
              </a:r>
              <a:endParaRPr lang="en-GB" altLang="en-GB">
                <a:latin typeface="Times" charset="0"/>
              </a:endParaRPr>
            </a:p>
          </p:txBody>
        </p:sp>
        <p:sp>
          <p:nvSpPr>
            <p:cNvPr id="13363" name="Text Box 47"/>
            <p:cNvSpPr txBox="1">
              <a:spLocks noChangeArrowheads="1"/>
            </p:cNvSpPr>
            <p:nvPr/>
          </p:nvSpPr>
          <p:spPr bwMode="auto">
            <a:xfrm>
              <a:off x="4838" y="1473"/>
              <a:ext cx="508" cy="231"/>
            </a:xfrm>
            <a:prstGeom prst="rect">
              <a:avLst/>
            </a:prstGeom>
            <a:noFill/>
            <a:ln w="9525">
              <a:noFill/>
              <a:miter lim="800000"/>
              <a:headEnd/>
              <a:tailEnd/>
            </a:ln>
          </p:spPr>
          <p:txBody>
            <a:bodyPr wrap="none">
              <a:spAutoFit/>
            </a:bodyPr>
            <a:lstStyle/>
            <a:p>
              <a:pPr algn="l" eaLnBrk="0" hangingPunct="0">
                <a:spcBef>
                  <a:spcPct val="0"/>
                </a:spcBef>
              </a:pPr>
              <a:r>
                <a:rPr lang="en-GB" altLang="en-GB" u="sng">
                  <a:latin typeface="Times" charset="0"/>
                </a:rPr>
                <a:t>VehID</a:t>
              </a:r>
            </a:p>
          </p:txBody>
        </p:sp>
        <p:sp>
          <p:nvSpPr>
            <p:cNvPr id="13364" name="Line 52"/>
            <p:cNvSpPr>
              <a:spLocks noChangeShapeType="1"/>
            </p:cNvSpPr>
            <p:nvPr/>
          </p:nvSpPr>
          <p:spPr bwMode="auto">
            <a:xfrm>
              <a:off x="3552" y="1104"/>
              <a:ext cx="384" cy="192"/>
            </a:xfrm>
            <a:prstGeom prst="line">
              <a:avLst/>
            </a:prstGeom>
            <a:noFill/>
            <a:ln w="9525">
              <a:solidFill>
                <a:schemeClr val="tx1"/>
              </a:solidFill>
              <a:round/>
              <a:headEnd/>
              <a:tailEnd/>
            </a:ln>
          </p:spPr>
          <p:txBody>
            <a:bodyPr wrap="none" anchor="ctr"/>
            <a:lstStyle/>
            <a:p>
              <a:endParaRPr lang="vi-VN"/>
            </a:p>
          </p:txBody>
        </p:sp>
        <p:sp>
          <p:nvSpPr>
            <p:cNvPr id="13365" name="Line 53"/>
            <p:cNvSpPr>
              <a:spLocks noChangeShapeType="1"/>
            </p:cNvSpPr>
            <p:nvPr/>
          </p:nvSpPr>
          <p:spPr bwMode="auto">
            <a:xfrm flipH="1">
              <a:off x="4272" y="1056"/>
              <a:ext cx="144" cy="240"/>
            </a:xfrm>
            <a:prstGeom prst="line">
              <a:avLst/>
            </a:prstGeom>
            <a:noFill/>
            <a:ln w="9525">
              <a:solidFill>
                <a:schemeClr val="tx1"/>
              </a:solidFill>
              <a:round/>
              <a:headEnd/>
              <a:tailEnd/>
            </a:ln>
          </p:spPr>
          <p:txBody>
            <a:bodyPr wrap="none" anchor="ctr"/>
            <a:lstStyle/>
            <a:p>
              <a:endParaRPr lang="vi-VN"/>
            </a:p>
          </p:txBody>
        </p:sp>
        <p:sp>
          <p:nvSpPr>
            <p:cNvPr id="13366" name="Line 54"/>
            <p:cNvSpPr>
              <a:spLocks noChangeShapeType="1"/>
            </p:cNvSpPr>
            <p:nvPr/>
          </p:nvSpPr>
          <p:spPr bwMode="auto">
            <a:xfrm flipH="1">
              <a:off x="4560" y="1248"/>
              <a:ext cx="288" cy="96"/>
            </a:xfrm>
            <a:prstGeom prst="line">
              <a:avLst/>
            </a:prstGeom>
            <a:noFill/>
            <a:ln w="9525">
              <a:solidFill>
                <a:schemeClr val="tx1"/>
              </a:solidFill>
              <a:round/>
              <a:headEnd/>
              <a:tailEnd/>
            </a:ln>
          </p:spPr>
          <p:txBody>
            <a:bodyPr wrap="none" anchor="ctr"/>
            <a:lstStyle/>
            <a:p>
              <a:endParaRPr lang="vi-VN"/>
            </a:p>
          </p:txBody>
        </p:sp>
        <p:sp>
          <p:nvSpPr>
            <p:cNvPr id="13367" name="Line 55"/>
            <p:cNvSpPr>
              <a:spLocks noChangeShapeType="1"/>
            </p:cNvSpPr>
            <p:nvPr/>
          </p:nvSpPr>
          <p:spPr bwMode="auto">
            <a:xfrm flipH="1" flipV="1">
              <a:off x="4560" y="1488"/>
              <a:ext cx="288" cy="48"/>
            </a:xfrm>
            <a:prstGeom prst="line">
              <a:avLst/>
            </a:prstGeom>
            <a:noFill/>
            <a:ln w="9525">
              <a:solidFill>
                <a:schemeClr val="tx1"/>
              </a:solidFill>
              <a:round/>
              <a:headEnd/>
              <a:tailEnd/>
            </a:ln>
          </p:spPr>
          <p:txBody>
            <a:bodyPr wrap="none" anchor="ctr"/>
            <a:lstStyle/>
            <a:p>
              <a:endParaRPr lang="vi-VN"/>
            </a:p>
          </p:txBody>
        </p:sp>
      </p:grpSp>
      <p:grpSp>
        <p:nvGrpSpPr>
          <p:cNvPr id="13319" name="Group 66"/>
          <p:cNvGrpSpPr>
            <a:grpSpLocks/>
          </p:cNvGrpSpPr>
          <p:nvPr/>
        </p:nvGrpSpPr>
        <p:grpSpPr bwMode="auto">
          <a:xfrm>
            <a:off x="533400" y="3603625"/>
            <a:ext cx="7696200" cy="2644775"/>
            <a:chOff x="576" y="1809"/>
            <a:chExt cx="4848" cy="1666"/>
          </a:xfrm>
        </p:grpSpPr>
        <p:sp>
          <p:nvSpPr>
            <p:cNvPr id="13322" name="Rectangle 5"/>
            <p:cNvSpPr>
              <a:spLocks noChangeArrowheads="1"/>
            </p:cNvSpPr>
            <p:nvPr/>
          </p:nvSpPr>
          <p:spPr bwMode="auto">
            <a:xfrm>
              <a:off x="3936" y="2928"/>
              <a:ext cx="768" cy="240"/>
            </a:xfrm>
            <a:prstGeom prst="rect">
              <a:avLst/>
            </a:prstGeom>
            <a:noFill/>
            <a:ln w="9525">
              <a:solidFill>
                <a:schemeClr val="tx1"/>
              </a:solidFill>
              <a:miter lim="800000"/>
              <a:headEnd/>
              <a:tailEnd/>
            </a:ln>
          </p:spPr>
          <p:txBody>
            <a:bodyPr wrap="none" anchor="ctr"/>
            <a:lstStyle/>
            <a:p>
              <a:endParaRPr lang="vi-VN"/>
            </a:p>
          </p:txBody>
        </p:sp>
        <p:sp>
          <p:nvSpPr>
            <p:cNvPr id="13323" name="Rectangle 6"/>
            <p:cNvSpPr>
              <a:spLocks noChangeArrowheads="1"/>
            </p:cNvSpPr>
            <p:nvPr/>
          </p:nvSpPr>
          <p:spPr bwMode="auto">
            <a:xfrm>
              <a:off x="1728" y="2928"/>
              <a:ext cx="768" cy="240"/>
            </a:xfrm>
            <a:prstGeom prst="rect">
              <a:avLst/>
            </a:prstGeom>
            <a:noFill/>
            <a:ln w="9525">
              <a:solidFill>
                <a:schemeClr val="tx1"/>
              </a:solidFill>
              <a:miter lim="800000"/>
              <a:headEnd/>
              <a:tailEnd/>
            </a:ln>
          </p:spPr>
          <p:txBody>
            <a:bodyPr wrap="none" anchor="ctr"/>
            <a:lstStyle/>
            <a:p>
              <a:endParaRPr lang="vi-VN"/>
            </a:p>
          </p:txBody>
        </p:sp>
        <p:sp>
          <p:nvSpPr>
            <p:cNvPr id="13324" name="Rectangle 7"/>
            <p:cNvSpPr>
              <a:spLocks noChangeArrowheads="1"/>
            </p:cNvSpPr>
            <p:nvPr/>
          </p:nvSpPr>
          <p:spPr bwMode="auto">
            <a:xfrm>
              <a:off x="2832" y="2112"/>
              <a:ext cx="768" cy="240"/>
            </a:xfrm>
            <a:prstGeom prst="rect">
              <a:avLst/>
            </a:prstGeom>
            <a:noFill/>
            <a:ln w="9525">
              <a:solidFill>
                <a:schemeClr val="tx1"/>
              </a:solidFill>
              <a:miter lim="800000"/>
              <a:headEnd/>
              <a:tailEnd/>
            </a:ln>
          </p:spPr>
          <p:txBody>
            <a:bodyPr wrap="none" anchor="ctr"/>
            <a:lstStyle/>
            <a:p>
              <a:endParaRPr lang="vi-VN"/>
            </a:p>
          </p:txBody>
        </p:sp>
        <p:sp>
          <p:nvSpPr>
            <p:cNvPr id="13325" name="Oval 17"/>
            <p:cNvSpPr>
              <a:spLocks noChangeArrowheads="1"/>
            </p:cNvSpPr>
            <p:nvPr/>
          </p:nvSpPr>
          <p:spPr bwMode="auto">
            <a:xfrm>
              <a:off x="2400" y="1824"/>
              <a:ext cx="672" cy="192"/>
            </a:xfrm>
            <a:prstGeom prst="ellipse">
              <a:avLst/>
            </a:prstGeom>
            <a:noFill/>
            <a:ln w="9525">
              <a:solidFill>
                <a:schemeClr val="tx1"/>
              </a:solidFill>
              <a:round/>
              <a:headEnd/>
              <a:tailEnd/>
            </a:ln>
          </p:spPr>
          <p:txBody>
            <a:bodyPr wrap="none" anchor="ctr"/>
            <a:lstStyle/>
            <a:p>
              <a:endParaRPr lang="vi-VN"/>
            </a:p>
          </p:txBody>
        </p:sp>
        <p:sp>
          <p:nvSpPr>
            <p:cNvPr id="13326" name="Oval 18"/>
            <p:cNvSpPr>
              <a:spLocks noChangeArrowheads="1"/>
            </p:cNvSpPr>
            <p:nvPr/>
          </p:nvSpPr>
          <p:spPr bwMode="auto">
            <a:xfrm>
              <a:off x="576" y="2736"/>
              <a:ext cx="672" cy="192"/>
            </a:xfrm>
            <a:prstGeom prst="ellipse">
              <a:avLst/>
            </a:prstGeom>
            <a:noFill/>
            <a:ln w="9525">
              <a:solidFill>
                <a:schemeClr val="tx1"/>
              </a:solidFill>
              <a:round/>
              <a:headEnd/>
              <a:tailEnd/>
            </a:ln>
          </p:spPr>
          <p:txBody>
            <a:bodyPr wrap="none" anchor="ctr"/>
            <a:lstStyle/>
            <a:p>
              <a:endParaRPr lang="vi-VN"/>
            </a:p>
          </p:txBody>
        </p:sp>
        <p:sp>
          <p:nvSpPr>
            <p:cNvPr id="13327" name="Oval 19"/>
            <p:cNvSpPr>
              <a:spLocks noChangeArrowheads="1"/>
            </p:cNvSpPr>
            <p:nvPr/>
          </p:nvSpPr>
          <p:spPr bwMode="auto">
            <a:xfrm>
              <a:off x="3840" y="2064"/>
              <a:ext cx="672" cy="192"/>
            </a:xfrm>
            <a:prstGeom prst="ellipse">
              <a:avLst/>
            </a:prstGeom>
            <a:noFill/>
            <a:ln w="9525">
              <a:solidFill>
                <a:schemeClr val="tx1"/>
              </a:solidFill>
              <a:round/>
              <a:headEnd/>
              <a:tailEnd/>
            </a:ln>
          </p:spPr>
          <p:txBody>
            <a:bodyPr wrap="none" anchor="ctr"/>
            <a:lstStyle/>
            <a:p>
              <a:endParaRPr lang="vi-VN"/>
            </a:p>
          </p:txBody>
        </p:sp>
        <p:sp>
          <p:nvSpPr>
            <p:cNvPr id="13328" name="Oval 20"/>
            <p:cNvSpPr>
              <a:spLocks noChangeArrowheads="1"/>
            </p:cNvSpPr>
            <p:nvPr/>
          </p:nvSpPr>
          <p:spPr bwMode="auto">
            <a:xfrm>
              <a:off x="768" y="3216"/>
              <a:ext cx="672" cy="192"/>
            </a:xfrm>
            <a:prstGeom prst="ellipse">
              <a:avLst/>
            </a:prstGeom>
            <a:noFill/>
            <a:ln w="9525">
              <a:solidFill>
                <a:schemeClr val="tx1"/>
              </a:solidFill>
              <a:round/>
              <a:headEnd/>
              <a:tailEnd/>
            </a:ln>
          </p:spPr>
          <p:txBody>
            <a:bodyPr wrap="none" anchor="ctr"/>
            <a:lstStyle/>
            <a:p>
              <a:endParaRPr lang="vi-VN"/>
            </a:p>
          </p:txBody>
        </p:sp>
        <p:sp>
          <p:nvSpPr>
            <p:cNvPr id="13329" name="Oval 21"/>
            <p:cNvSpPr>
              <a:spLocks noChangeArrowheads="1"/>
            </p:cNvSpPr>
            <p:nvPr/>
          </p:nvSpPr>
          <p:spPr bwMode="auto">
            <a:xfrm>
              <a:off x="4752" y="3264"/>
              <a:ext cx="672" cy="192"/>
            </a:xfrm>
            <a:prstGeom prst="ellipse">
              <a:avLst/>
            </a:prstGeom>
            <a:noFill/>
            <a:ln w="9525">
              <a:solidFill>
                <a:schemeClr val="tx1"/>
              </a:solidFill>
              <a:round/>
              <a:headEnd/>
              <a:tailEnd/>
            </a:ln>
          </p:spPr>
          <p:txBody>
            <a:bodyPr wrap="none" anchor="ctr"/>
            <a:lstStyle/>
            <a:p>
              <a:endParaRPr lang="vi-VN"/>
            </a:p>
          </p:txBody>
        </p:sp>
        <p:sp>
          <p:nvSpPr>
            <p:cNvPr id="13330" name="Oval 22"/>
            <p:cNvSpPr>
              <a:spLocks noChangeArrowheads="1"/>
            </p:cNvSpPr>
            <p:nvPr/>
          </p:nvSpPr>
          <p:spPr bwMode="auto">
            <a:xfrm>
              <a:off x="4704" y="2592"/>
              <a:ext cx="672" cy="192"/>
            </a:xfrm>
            <a:prstGeom prst="ellipse">
              <a:avLst/>
            </a:prstGeom>
            <a:noFill/>
            <a:ln w="9525">
              <a:solidFill>
                <a:schemeClr val="tx1"/>
              </a:solidFill>
              <a:round/>
              <a:headEnd/>
              <a:tailEnd/>
            </a:ln>
          </p:spPr>
          <p:txBody>
            <a:bodyPr wrap="none" anchor="ctr"/>
            <a:lstStyle/>
            <a:p>
              <a:endParaRPr lang="vi-VN"/>
            </a:p>
          </p:txBody>
        </p:sp>
        <p:sp>
          <p:nvSpPr>
            <p:cNvPr id="13331" name="Text Box 24"/>
            <p:cNvSpPr txBox="1">
              <a:spLocks noChangeArrowheads="1"/>
            </p:cNvSpPr>
            <p:nvPr/>
          </p:nvSpPr>
          <p:spPr bwMode="auto">
            <a:xfrm>
              <a:off x="2916" y="2097"/>
              <a:ext cx="73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VEHICLE</a:t>
              </a:r>
            </a:p>
          </p:txBody>
        </p:sp>
        <p:sp>
          <p:nvSpPr>
            <p:cNvPr id="13332" name="Text Box 26"/>
            <p:cNvSpPr txBox="1">
              <a:spLocks noChangeArrowheads="1"/>
            </p:cNvSpPr>
            <p:nvPr/>
          </p:nvSpPr>
          <p:spPr bwMode="auto">
            <a:xfrm>
              <a:off x="4128" y="2913"/>
              <a:ext cx="604"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TRUCK</a:t>
              </a:r>
            </a:p>
          </p:txBody>
        </p:sp>
        <p:sp>
          <p:nvSpPr>
            <p:cNvPr id="13333" name="Text Box 27"/>
            <p:cNvSpPr txBox="1">
              <a:spLocks noChangeArrowheads="1"/>
            </p:cNvSpPr>
            <p:nvPr/>
          </p:nvSpPr>
          <p:spPr bwMode="auto">
            <a:xfrm>
              <a:off x="1940" y="2961"/>
              <a:ext cx="41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CAR</a:t>
              </a:r>
            </a:p>
          </p:txBody>
        </p:sp>
        <p:sp>
          <p:nvSpPr>
            <p:cNvPr id="13334" name="Text Box 31"/>
            <p:cNvSpPr txBox="1">
              <a:spLocks noChangeArrowheads="1"/>
            </p:cNvSpPr>
            <p:nvPr/>
          </p:nvSpPr>
          <p:spPr bwMode="auto">
            <a:xfrm>
              <a:off x="614" y="2721"/>
              <a:ext cx="540"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Nopass</a:t>
              </a:r>
            </a:p>
          </p:txBody>
        </p:sp>
        <p:sp>
          <p:nvSpPr>
            <p:cNvPr id="13335" name="Text Box 32"/>
            <p:cNvSpPr txBox="1">
              <a:spLocks noChangeArrowheads="1"/>
            </p:cNvSpPr>
            <p:nvPr/>
          </p:nvSpPr>
          <p:spPr bwMode="auto">
            <a:xfrm>
              <a:off x="806" y="3245"/>
              <a:ext cx="511" cy="173"/>
            </a:xfrm>
            <a:prstGeom prst="rect">
              <a:avLst/>
            </a:prstGeom>
            <a:noFill/>
            <a:ln w="9525">
              <a:noFill/>
              <a:miter lim="800000"/>
              <a:headEnd/>
              <a:tailEnd/>
            </a:ln>
          </p:spPr>
          <p:txBody>
            <a:bodyPr wrap="none">
              <a:spAutoFit/>
            </a:bodyPr>
            <a:lstStyle/>
            <a:p>
              <a:pPr algn="l" eaLnBrk="0" hangingPunct="0">
                <a:spcBef>
                  <a:spcPct val="0"/>
                </a:spcBef>
              </a:pPr>
              <a:r>
                <a:rPr lang="en-GB" altLang="en-GB" sz="1200">
                  <a:latin typeface="Times" charset="0"/>
                </a:rPr>
                <a:t>Maxspeed</a:t>
              </a:r>
              <a:endParaRPr lang="en-GB" altLang="en-GB">
                <a:latin typeface="Times" charset="0"/>
              </a:endParaRPr>
            </a:p>
          </p:txBody>
        </p:sp>
        <p:sp>
          <p:nvSpPr>
            <p:cNvPr id="13336" name="Text Box 33"/>
            <p:cNvSpPr txBox="1">
              <a:spLocks noChangeArrowheads="1"/>
            </p:cNvSpPr>
            <p:nvPr/>
          </p:nvSpPr>
          <p:spPr bwMode="auto">
            <a:xfrm>
              <a:off x="4742" y="2591"/>
              <a:ext cx="571" cy="212"/>
            </a:xfrm>
            <a:prstGeom prst="rect">
              <a:avLst/>
            </a:prstGeom>
            <a:noFill/>
            <a:ln w="9525">
              <a:noFill/>
              <a:miter lim="800000"/>
              <a:headEnd/>
              <a:tailEnd/>
            </a:ln>
          </p:spPr>
          <p:txBody>
            <a:bodyPr wrap="none">
              <a:spAutoFit/>
            </a:bodyPr>
            <a:lstStyle/>
            <a:p>
              <a:pPr algn="l" eaLnBrk="0" hangingPunct="0">
                <a:spcBef>
                  <a:spcPct val="0"/>
                </a:spcBef>
              </a:pPr>
              <a:r>
                <a:rPr lang="en-GB" altLang="en-GB" sz="1600">
                  <a:latin typeface="Times" charset="0"/>
                </a:rPr>
                <a:t>NoAxles</a:t>
              </a:r>
              <a:endParaRPr lang="en-GB" altLang="en-GB">
                <a:latin typeface="Times" charset="0"/>
              </a:endParaRPr>
            </a:p>
          </p:txBody>
        </p:sp>
        <p:sp>
          <p:nvSpPr>
            <p:cNvPr id="13337" name="Text Box 35"/>
            <p:cNvSpPr txBox="1">
              <a:spLocks noChangeArrowheads="1"/>
            </p:cNvSpPr>
            <p:nvPr/>
          </p:nvSpPr>
          <p:spPr bwMode="auto">
            <a:xfrm>
              <a:off x="2438" y="1809"/>
              <a:ext cx="412"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rPr>
                <a:t>Price</a:t>
              </a:r>
            </a:p>
          </p:txBody>
        </p:sp>
        <p:sp>
          <p:nvSpPr>
            <p:cNvPr id="13338" name="Text Box 38"/>
            <p:cNvSpPr txBox="1">
              <a:spLocks noChangeArrowheads="1"/>
            </p:cNvSpPr>
            <p:nvPr/>
          </p:nvSpPr>
          <p:spPr bwMode="auto">
            <a:xfrm>
              <a:off x="3878" y="2049"/>
              <a:ext cx="508" cy="231"/>
            </a:xfrm>
            <a:prstGeom prst="rect">
              <a:avLst/>
            </a:prstGeom>
            <a:noFill/>
            <a:ln w="9525">
              <a:noFill/>
              <a:miter lim="800000"/>
              <a:headEnd/>
              <a:tailEnd/>
            </a:ln>
          </p:spPr>
          <p:txBody>
            <a:bodyPr wrap="none">
              <a:spAutoFit/>
            </a:bodyPr>
            <a:lstStyle/>
            <a:p>
              <a:pPr algn="l" eaLnBrk="0" hangingPunct="0">
                <a:spcBef>
                  <a:spcPct val="0"/>
                </a:spcBef>
              </a:pPr>
              <a:r>
                <a:rPr lang="en-GB" altLang="en-GB" u="sng">
                  <a:latin typeface="Times" charset="0"/>
                </a:rPr>
                <a:t>VehID</a:t>
              </a:r>
              <a:endParaRPr lang="en-GB" altLang="en-GB">
                <a:latin typeface="Times" charset="0"/>
              </a:endParaRPr>
            </a:p>
          </p:txBody>
        </p:sp>
        <p:sp>
          <p:nvSpPr>
            <p:cNvPr id="13339" name="Text Box 40"/>
            <p:cNvSpPr txBox="1">
              <a:spLocks noChangeArrowheads="1"/>
            </p:cNvSpPr>
            <p:nvPr/>
          </p:nvSpPr>
          <p:spPr bwMode="auto">
            <a:xfrm>
              <a:off x="4790" y="3263"/>
              <a:ext cx="564" cy="212"/>
            </a:xfrm>
            <a:prstGeom prst="rect">
              <a:avLst/>
            </a:prstGeom>
            <a:noFill/>
            <a:ln w="9525">
              <a:noFill/>
              <a:miter lim="800000"/>
              <a:headEnd/>
              <a:tailEnd/>
            </a:ln>
          </p:spPr>
          <p:txBody>
            <a:bodyPr wrap="none">
              <a:spAutoFit/>
            </a:bodyPr>
            <a:lstStyle/>
            <a:p>
              <a:pPr algn="l" eaLnBrk="0" hangingPunct="0">
                <a:spcBef>
                  <a:spcPct val="0"/>
                </a:spcBef>
              </a:pPr>
              <a:r>
                <a:rPr lang="en-GB" altLang="en-GB" sz="1600">
                  <a:latin typeface="Times" charset="0"/>
                </a:rPr>
                <a:t>Tonnage</a:t>
              </a:r>
            </a:p>
          </p:txBody>
        </p:sp>
        <p:sp>
          <p:nvSpPr>
            <p:cNvPr id="13340" name="Oval 41"/>
            <p:cNvSpPr>
              <a:spLocks noChangeArrowheads="1"/>
            </p:cNvSpPr>
            <p:nvPr/>
          </p:nvSpPr>
          <p:spPr bwMode="auto">
            <a:xfrm>
              <a:off x="3072" y="2544"/>
              <a:ext cx="144" cy="144"/>
            </a:xfrm>
            <a:prstGeom prst="ellipse">
              <a:avLst/>
            </a:prstGeom>
            <a:noFill/>
            <a:ln w="9525">
              <a:solidFill>
                <a:schemeClr val="tx1"/>
              </a:solidFill>
              <a:round/>
              <a:headEnd/>
              <a:tailEnd/>
            </a:ln>
          </p:spPr>
          <p:txBody>
            <a:bodyPr wrap="none" anchor="ctr"/>
            <a:lstStyle/>
            <a:p>
              <a:endParaRPr lang="vi-VN"/>
            </a:p>
          </p:txBody>
        </p:sp>
        <p:sp>
          <p:nvSpPr>
            <p:cNvPr id="13341" name="Text Box 42"/>
            <p:cNvSpPr txBox="1">
              <a:spLocks noChangeArrowheads="1"/>
            </p:cNvSpPr>
            <p:nvPr/>
          </p:nvSpPr>
          <p:spPr bwMode="auto">
            <a:xfrm>
              <a:off x="3062" y="2510"/>
              <a:ext cx="172" cy="192"/>
            </a:xfrm>
            <a:prstGeom prst="rect">
              <a:avLst/>
            </a:prstGeom>
            <a:noFill/>
            <a:ln w="9525">
              <a:noFill/>
              <a:miter lim="800000"/>
              <a:headEnd/>
              <a:tailEnd/>
            </a:ln>
          </p:spPr>
          <p:txBody>
            <a:bodyPr wrap="none">
              <a:spAutoFit/>
            </a:bodyPr>
            <a:lstStyle/>
            <a:p>
              <a:pPr algn="l" eaLnBrk="0" hangingPunct="0">
                <a:spcBef>
                  <a:spcPct val="0"/>
                </a:spcBef>
              </a:pPr>
              <a:r>
                <a:rPr lang="en-GB" altLang="en-GB" sz="1400">
                  <a:latin typeface="Times" charset="0"/>
                </a:rPr>
                <a:t>d</a:t>
              </a:r>
              <a:endParaRPr lang="en-GB" altLang="en-GB">
                <a:latin typeface="Times" charset="0"/>
              </a:endParaRPr>
            </a:p>
          </p:txBody>
        </p:sp>
        <p:sp>
          <p:nvSpPr>
            <p:cNvPr id="13342" name="Line 48"/>
            <p:cNvSpPr>
              <a:spLocks noChangeShapeType="1"/>
            </p:cNvSpPr>
            <p:nvPr/>
          </p:nvSpPr>
          <p:spPr bwMode="auto">
            <a:xfrm flipH="1" flipV="1">
              <a:off x="1248" y="2832"/>
              <a:ext cx="480" cy="192"/>
            </a:xfrm>
            <a:prstGeom prst="line">
              <a:avLst/>
            </a:prstGeom>
            <a:noFill/>
            <a:ln w="9525">
              <a:solidFill>
                <a:schemeClr val="tx1"/>
              </a:solidFill>
              <a:round/>
              <a:headEnd/>
              <a:tailEnd/>
            </a:ln>
          </p:spPr>
          <p:txBody>
            <a:bodyPr wrap="none" anchor="ctr"/>
            <a:lstStyle/>
            <a:p>
              <a:endParaRPr lang="vi-VN"/>
            </a:p>
          </p:txBody>
        </p:sp>
        <p:sp>
          <p:nvSpPr>
            <p:cNvPr id="13343" name="Line 49"/>
            <p:cNvSpPr>
              <a:spLocks noChangeShapeType="1"/>
            </p:cNvSpPr>
            <p:nvPr/>
          </p:nvSpPr>
          <p:spPr bwMode="auto">
            <a:xfrm flipH="1">
              <a:off x="1392" y="3120"/>
              <a:ext cx="336" cy="144"/>
            </a:xfrm>
            <a:prstGeom prst="line">
              <a:avLst/>
            </a:prstGeom>
            <a:noFill/>
            <a:ln w="9525">
              <a:solidFill>
                <a:schemeClr val="tx1"/>
              </a:solidFill>
              <a:round/>
              <a:headEnd/>
              <a:tailEnd/>
            </a:ln>
          </p:spPr>
          <p:txBody>
            <a:bodyPr wrap="none" anchor="ctr"/>
            <a:lstStyle/>
            <a:p>
              <a:endParaRPr lang="vi-VN"/>
            </a:p>
          </p:txBody>
        </p:sp>
        <p:sp>
          <p:nvSpPr>
            <p:cNvPr id="13344" name="Line 50"/>
            <p:cNvSpPr>
              <a:spLocks noChangeShapeType="1"/>
            </p:cNvSpPr>
            <p:nvPr/>
          </p:nvSpPr>
          <p:spPr bwMode="auto">
            <a:xfrm flipV="1">
              <a:off x="4560" y="2784"/>
              <a:ext cx="336" cy="144"/>
            </a:xfrm>
            <a:prstGeom prst="line">
              <a:avLst/>
            </a:prstGeom>
            <a:noFill/>
            <a:ln w="9525">
              <a:solidFill>
                <a:schemeClr val="tx1"/>
              </a:solidFill>
              <a:round/>
              <a:headEnd/>
              <a:tailEnd/>
            </a:ln>
          </p:spPr>
          <p:txBody>
            <a:bodyPr wrap="none" anchor="ctr"/>
            <a:lstStyle/>
            <a:p>
              <a:endParaRPr lang="vi-VN"/>
            </a:p>
          </p:txBody>
        </p:sp>
        <p:sp>
          <p:nvSpPr>
            <p:cNvPr id="13345" name="Line 51"/>
            <p:cNvSpPr>
              <a:spLocks noChangeShapeType="1"/>
            </p:cNvSpPr>
            <p:nvPr/>
          </p:nvSpPr>
          <p:spPr bwMode="auto">
            <a:xfrm>
              <a:off x="4416" y="3168"/>
              <a:ext cx="336" cy="144"/>
            </a:xfrm>
            <a:prstGeom prst="line">
              <a:avLst/>
            </a:prstGeom>
            <a:noFill/>
            <a:ln w="9525">
              <a:solidFill>
                <a:schemeClr val="tx1"/>
              </a:solidFill>
              <a:round/>
              <a:headEnd/>
              <a:tailEnd/>
            </a:ln>
          </p:spPr>
          <p:txBody>
            <a:bodyPr wrap="none" anchor="ctr"/>
            <a:lstStyle/>
            <a:p>
              <a:endParaRPr lang="vi-VN"/>
            </a:p>
          </p:txBody>
        </p:sp>
        <p:sp>
          <p:nvSpPr>
            <p:cNvPr id="13346" name="Line 56"/>
            <p:cNvSpPr>
              <a:spLocks noChangeShapeType="1"/>
            </p:cNvSpPr>
            <p:nvPr/>
          </p:nvSpPr>
          <p:spPr bwMode="auto">
            <a:xfrm>
              <a:off x="2832" y="2016"/>
              <a:ext cx="192" cy="96"/>
            </a:xfrm>
            <a:prstGeom prst="line">
              <a:avLst/>
            </a:prstGeom>
            <a:noFill/>
            <a:ln w="9525">
              <a:solidFill>
                <a:schemeClr val="tx1"/>
              </a:solidFill>
              <a:round/>
              <a:headEnd/>
              <a:tailEnd/>
            </a:ln>
          </p:spPr>
          <p:txBody>
            <a:bodyPr wrap="none" anchor="ctr"/>
            <a:lstStyle/>
            <a:p>
              <a:endParaRPr lang="vi-VN"/>
            </a:p>
          </p:txBody>
        </p:sp>
        <p:sp>
          <p:nvSpPr>
            <p:cNvPr id="13347" name="Line 57"/>
            <p:cNvSpPr>
              <a:spLocks noChangeShapeType="1"/>
            </p:cNvSpPr>
            <p:nvPr/>
          </p:nvSpPr>
          <p:spPr bwMode="auto">
            <a:xfrm flipH="1">
              <a:off x="3600" y="2208"/>
              <a:ext cx="240" cy="48"/>
            </a:xfrm>
            <a:prstGeom prst="line">
              <a:avLst/>
            </a:prstGeom>
            <a:noFill/>
            <a:ln w="9525">
              <a:solidFill>
                <a:schemeClr val="tx1"/>
              </a:solidFill>
              <a:round/>
              <a:headEnd/>
              <a:tailEnd/>
            </a:ln>
          </p:spPr>
          <p:txBody>
            <a:bodyPr wrap="none" anchor="ctr"/>
            <a:lstStyle/>
            <a:p>
              <a:endParaRPr lang="vi-VN"/>
            </a:p>
          </p:txBody>
        </p:sp>
        <p:sp>
          <p:nvSpPr>
            <p:cNvPr id="13348" name="Line 58"/>
            <p:cNvSpPr>
              <a:spLocks noChangeShapeType="1"/>
            </p:cNvSpPr>
            <p:nvPr/>
          </p:nvSpPr>
          <p:spPr bwMode="auto">
            <a:xfrm flipH="1">
              <a:off x="2496" y="2640"/>
              <a:ext cx="576" cy="384"/>
            </a:xfrm>
            <a:prstGeom prst="line">
              <a:avLst/>
            </a:prstGeom>
            <a:noFill/>
            <a:ln w="9525">
              <a:solidFill>
                <a:schemeClr val="tx1"/>
              </a:solidFill>
              <a:round/>
              <a:headEnd/>
              <a:tailEnd/>
            </a:ln>
          </p:spPr>
          <p:txBody>
            <a:bodyPr wrap="none" anchor="ctr"/>
            <a:lstStyle/>
            <a:p>
              <a:endParaRPr lang="vi-VN"/>
            </a:p>
          </p:txBody>
        </p:sp>
        <p:sp>
          <p:nvSpPr>
            <p:cNvPr id="13349" name="Line 59"/>
            <p:cNvSpPr>
              <a:spLocks noChangeShapeType="1"/>
            </p:cNvSpPr>
            <p:nvPr/>
          </p:nvSpPr>
          <p:spPr bwMode="auto">
            <a:xfrm>
              <a:off x="3216" y="2640"/>
              <a:ext cx="720" cy="384"/>
            </a:xfrm>
            <a:prstGeom prst="line">
              <a:avLst/>
            </a:prstGeom>
            <a:noFill/>
            <a:ln w="9525">
              <a:solidFill>
                <a:schemeClr val="tx1"/>
              </a:solidFill>
              <a:round/>
              <a:headEnd/>
              <a:tailEnd/>
            </a:ln>
          </p:spPr>
          <p:txBody>
            <a:bodyPr wrap="none" anchor="ctr"/>
            <a:lstStyle/>
            <a:p>
              <a:endParaRPr lang="vi-VN"/>
            </a:p>
          </p:txBody>
        </p:sp>
        <p:sp>
          <p:nvSpPr>
            <p:cNvPr id="13350" name="Line 60"/>
            <p:cNvSpPr>
              <a:spLocks noChangeShapeType="1"/>
            </p:cNvSpPr>
            <p:nvPr/>
          </p:nvSpPr>
          <p:spPr bwMode="auto">
            <a:xfrm>
              <a:off x="3120" y="2352"/>
              <a:ext cx="0" cy="192"/>
            </a:xfrm>
            <a:prstGeom prst="line">
              <a:avLst/>
            </a:prstGeom>
            <a:noFill/>
            <a:ln w="9525">
              <a:solidFill>
                <a:schemeClr val="tx1"/>
              </a:solidFill>
              <a:round/>
              <a:headEnd/>
              <a:tailEnd/>
            </a:ln>
          </p:spPr>
          <p:txBody>
            <a:bodyPr wrap="none" anchor="ctr"/>
            <a:lstStyle/>
            <a:p>
              <a:endParaRPr lang="vi-VN"/>
            </a:p>
          </p:txBody>
        </p:sp>
        <p:sp>
          <p:nvSpPr>
            <p:cNvPr id="13351" name="Line 61"/>
            <p:cNvSpPr>
              <a:spLocks noChangeShapeType="1"/>
            </p:cNvSpPr>
            <p:nvPr/>
          </p:nvSpPr>
          <p:spPr bwMode="auto">
            <a:xfrm>
              <a:off x="3168" y="2352"/>
              <a:ext cx="0" cy="192"/>
            </a:xfrm>
            <a:prstGeom prst="line">
              <a:avLst/>
            </a:prstGeom>
            <a:noFill/>
            <a:ln w="9525">
              <a:solidFill>
                <a:schemeClr val="tx1"/>
              </a:solidFill>
              <a:round/>
              <a:headEnd/>
              <a:tailEnd/>
            </a:ln>
          </p:spPr>
          <p:txBody>
            <a:bodyPr wrap="none" anchor="ctr"/>
            <a:lstStyle/>
            <a:p>
              <a:endParaRPr lang="vi-VN"/>
            </a:p>
          </p:txBody>
        </p:sp>
        <p:sp>
          <p:nvSpPr>
            <p:cNvPr id="13352" name="Text Box 62"/>
            <p:cNvSpPr txBox="1">
              <a:spLocks noChangeArrowheads="1"/>
            </p:cNvSpPr>
            <p:nvPr/>
          </p:nvSpPr>
          <p:spPr bwMode="auto">
            <a:xfrm rot="8138495">
              <a:off x="2740" y="2716"/>
              <a:ext cx="219" cy="231"/>
            </a:xfrm>
            <a:prstGeom prst="rect">
              <a:avLst/>
            </a:prstGeom>
            <a:noFill/>
            <a:ln w="9525">
              <a:noFill/>
              <a:miter lim="800000"/>
              <a:headEnd/>
              <a:tailEnd/>
            </a:ln>
          </p:spPr>
          <p:txBody>
            <a:bodyPr wrap="none">
              <a:spAutoFit/>
            </a:bodyPr>
            <a:lstStyle/>
            <a:p>
              <a:pPr algn="l" eaLnBrk="0" hangingPunct="0">
                <a:spcBef>
                  <a:spcPct val="0"/>
                </a:spcBef>
              </a:pPr>
              <a:r>
                <a:rPr lang="en-GB" altLang="en-GB">
                  <a:latin typeface="Times" charset="0"/>
                  <a:sym typeface="Symbol" pitchFamily="18" charset="2"/>
                </a:rPr>
                <a:t></a:t>
              </a:r>
              <a:endParaRPr lang="en-GB" altLang="en-GB">
                <a:latin typeface="Times" charset="0"/>
              </a:endParaRPr>
            </a:p>
          </p:txBody>
        </p:sp>
        <p:sp>
          <p:nvSpPr>
            <p:cNvPr id="13353" name="Text Box 63"/>
            <p:cNvSpPr txBox="1">
              <a:spLocks noChangeArrowheads="1"/>
            </p:cNvSpPr>
            <p:nvPr/>
          </p:nvSpPr>
          <p:spPr bwMode="auto">
            <a:xfrm rot="1716865">
              <a:off x="3478" y="2697"/>
              <a:ext cx="244" cy="231"/>
            </a:xfrm>
            <a:prstGeom prst="rect">
              <a:avLst/>
            </a:prstGeom>
            <a:noFill/>
            <a:ln w="9525">
              <a:noFill/>
              <a:miter lim="800000"/>
              <a:headEnd/>
              <a:tailEnd/>
            </a:ln>
          </p:spPr>
          <p:txBody>
            <a:bodyPr>
              <a:spAutoFit/>
            </a:bodyPr>
            <a:lstStyle/>
            <a:p>
              <a:pPr algn="l" eaLnBrk="0" hangingPunct="0">
                <a:spcBef>
                  <a:spcPct val="0"/>
                </a:spcBef>
              </a:pPr>
              <a:r>
                <a:rPr lang="en-GB" altLang="en-GB">
                  <a:latin typeface="Times" charset="0"/>
                  <a:sym typeface="Symbol" pitchFamily="18" charset="2"/>
                </a:rPr>
                <a:t></a:t>
              </a:r>
              <a:endParaRPr lang="en-GB" altLang="en-GB">
                <a:latin typeface="Times" charset="0"/>
              </a:endParaRPr>
            </a:p>
          </p:txBody>
        </p:sp>
      </p:grpSp>
      <p:sp>
        <p:nvSpPr>
          <p:cNvPr id="13320" name="Line 70"/>
          <p:cNvSpPr>
            <a:spLocks noChangeShapeType="1"/>
          </p:cNvSpPr>
          <p:nvPr/>
        </p:nvSpPr>
        <p:spPr bwMode="auto">
          <a:xfrm>
            <a:off x="2971800" y="2590800"/>
            <a:ext cx="914400" cy="762000"/>
          </a:xfrm>
          <a:prstGeom prst="line">
            <a:avLst/>
          </a:prstGeom>
          <a:noFill/>
          <a:ln w="76200">
            <a:solidFill>
              <a:srgbClr val="FF3300"/>
            </a:solidFill>
            <a:round/>
            <a:headEnd/>
            <a:tailEnd type="triangle" w="med" len="med"/>
          </a:ln>
        </p:spPr>
        <p:txBody>
          <a:bodyPr wrap="none" anchor="ctr">
            <a:spAutoFit/>
          </a:bodyPr>
          <a:lstStyle/>
          <a:p>
            <a:endParaRPr lang="vi-VN"/>
          </a:p>
        </p:txBody>
      </p:sp>
      <p:sp>
        <p:nvSpPr>
          <p:cNvPr id="13321" name="Line 71"/>
          <p:cNvSpPr>
            <a:spLocks noChangeShapeType="1"/>
          </p:cNvSpPr>
          <p:nvPr/>
        </p:nvSpPr>
        <p:spPr bwMode="auto">
          <a:xfrm flipH="1">
            <a:off x="5257800" y="2667000"/>
            <a:ext cx="914400" cy="762000"/>
          </a:xfrm>
          <a:prstGeom prst="line">
            <a:avLst/>
          </a:prstGeom>
          <a:noFill/>
          <a:ln w="76200">
            <a:solidFill>
              <a:srgbClr val="FF3300"/>
            </a:solidFill>
            <a:round/>
            <a:headEnd/>
            <a:tailEnd type="triangle" w="med" len="med"/>
          </a:ln>
        </p:spPr>
        <p:txBody>
          <a:bodyPr anchor="ctr">
            <a:spAutoFit/>
          </a:bodyPr>
          <a:lstStyle/>
          <a:p>
            <a:endParaRPr lang="vi-VN"/>
          </a:p>
        </p:txBody>
      </p:sp>
      <p:sp>
        <p:nvSpPr>
          <p:cNvPr id="71" name="Footer Placeholder 70"/>
          <p:cNvSpPr>
            <a:spLocks noGrp="1"/>
          </p:cNvSpPr>
          <p:nvPr>
            <p:ph type="ftr" sz="quarter" idx="11"/>
          </p:nvPr>
        </p:nvSpPr>
        <p:spPr/>
        <p:txBody>
          <a:bodyPr/>
          <a:lstStyle/>
          <a:p>
            <a:pPr>
              <a:defRPr/>
            </a:pPr>
            <a:r>
              <a:rPr lang="en-US" altLang="en-US" smtClean="0"/>
              <a:t>Nhập môn CSDL</a:t>
            </a:r>
            <a:endParaRPr lang="en-US" altLang="en-US"/>
          </a:p>
        </p:txBody>
      </p:sp>
      <p:grpSp>
        <p:nvGrpSpPr>
          <p:cNvPr id="72" name="Group 71"/>
          <p:cNvGrpSpPr/>
          <p:nvPr/>
        </p:nvGrpSpPr>
        <p:grpSpPr>
          <a:xfrm>
            <a:off x="0" y="152400"/>
            <a:ext cx="9144000" cy="579118"/>
            <a:chOff x="0" y="152400"/>
            <a:chExt cx="9144000" cy="579118"/>
          </a:xfrm>
        </p:grpSpPr>
        <p:pic>
          <p:nvPicPr>
            <p:cNvPr id="73"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74" name="TextBox 73"/>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75"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04850"/>
            <a:ext cx="8229600" cy="971550"/>
          </a:xfrm>
        </p:spPr>
        <p:txBody>
          <a:bodyPr/>
          <a:lstStyle/>
          <a:p>
            <a:pPr>
              <a:buFont typeface="Wingdings" pitchFamily="2" charset="2"/>
              <a:buChar char="§"/>
            </a:pPr>
            <a:r>
              <a:rPr lang="en-US" sz="3500" smtClean="0"/>
              <a:t> </a:t>
            </a:r>
            <a:r>
              <a:rPr lang="en-US" sz="3200" b="1" smtClean="0"/>
              <a:t>Ràng buộc rời rạc</a:t>
            </a:r>
          </a:p>
        </p:txBody>
      </p:sp>
      <p:sp>
        <p:nvSpPr>
          <p:cNvPr id="14339" name="Rectangle 3"/>
          <p:cNvSpPr>
            <a:spLocks noGrp="1" noChangeArrowheads="1"/>
          </p:cNvSpPr>
          <p:nvPr>
            <p:ph idx="1"/>
          </p:nvPr>
        </p:nvSpPr>
        <p:spPr/>
        <p:txBody>
          <a:bodyPr/>
          <a:lstStyle/>
          <a:p>
            <a:r>
              <a:rPr lang="en-US" smtClean="0"/>
              <a:t>Ràng buộc rời rạc(disjointness constraint) mô tả quan hệ giữa lớp cha và các lớp con; các lớp con phải độc lập hoàn toàn với nhau(một thực thể là thành viên của lớp cha chỉ thuộc một lớp con được chuyên biệt hóa)</a:t>
            </a:r>
          </a:p>
          <a:p>
            <a:endParaRPr lang="en-US" smtClean="0"/>
          </a:p>
          <a:p>
            <a:r>
              <a:rPr lang="en-US" smtClean="0"/>
              <a:t>Trong lược đồ EER, ràng buộc rời rạc được ký hiệu bởi chữ d (</a:t>
            </a:r>
            <a:r>
              <a:rPr lang="en-US" b="1" smtClean="0"/>
              <a:t>d</a:t>
            </a:r>
            <a:r>
              <a:rPr lang="en-US" smtClean="0"/>
              <a:t>isjoint) nằm trong vòng tròn</a:t>
            </a:r>
          </a:p>
        </p:txBody>
      </p:sp>
      <p:sp>
        <p:nvSpPr>
          <p:cNvPr id="4" name="Date Placeholder 3"/>
          <p:cNvSpPr>
            <a:spLocks noGrp="1"/>
          </p:cNvSpPr>
          <p:nvPr>
            <p:ph type="dt" sz="quarter" idx="10"/>
          </p:nvPr>
        </p:nvSpPr>
        <p:spPr/>
        <p:txBody>
          <a:bodyPr/>
          <a:lstStyle/>
          <a:p>
            <a:pPr>
              <a:defRPr/>
            </a:pPr>
            <a:fld id="{5CC7DE89-7A47-4BE4-822C-8E68503297BE}"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87589CDB-3D13-4171-8A9E-126557E8700E}" type="slidenum">
              <a:rPr lang="en-US" altLang="en-US"/>
              <a:pPr>
                <a:defRPr/>
              </a:pPr>
              <a:t>12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
        <p:nvSpPr>
          <p:cNvPr id="12" name="Oval 11"/>
          <p:cNvSpPr/>
          <p:nvPr/>
        </p:nvSpPr>
        <p:spPr>
          <a:xfrm>
            <a:off x="6705600" y="4572000"/>
            <a:ext cx="381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d</a:t>
            </a:r>
            <a:endParaRPr lang="vi-VN">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850"/>
            <a:ext cx="1828800" cy="742950"/>
          </a:xfrm>
        </p:spPr>
        <p:txBody>
          <a:bodyPr/>
          <a:lstStyle/>
          <a:p>
            <a:r>
              <a:rPr lang="en-US" sz="2800" b="1" i="1" smtClean="0"/>
              <a:t>Ví dụ </a:t>
            </a:r>
          </a:p>
        </p:txBody>
      </p:sp>
      <p:sp>
        <p:nvSpPr>
          <p:cNvPr id="71" name="Date Placeholder 3"/>
          <p:cNvSpPr>
            <a:spLocks noGrp="1"/>
          </p:cNvSpPr>
          <p:nvPr>
            <p:ph type="dt" sz="quarter" idx="10"/>
          </p:nvPr>
        </p:nvSpPr>
        <p:spPr/>
        <p:txBody>
          <a:bodyPr/>
          <a:lstStyle/>
          <a:p>
            <a:pPr>
              <a:defRPr/>
            </a:pPr>
            <a:fld id="{6D1631D6-4BAA-4E80-B9CE-5FC0F1B93782}" type="datetime12">
              <a:rPr lang="vi-VN" altLang="en-US" smtClean="0"/>
              <a:pPr>
                <a:defRPr/>
              </a:pPr>
              <a:t>06:07</a:t>
            </a:fld>
            <a:endParaRPr lang="en-US" altLang="en-US"/>
          </a:p>
        </p:txBody>
      </p:sp>
      <p:sp>
        <p:nvSpPr>
          <p:cNvPr id="73" name="Slide Number Placeholder 5"/>
          <p:cNvSpPr>
            <a:spLocks noGrp="1"/>
          </p:cNvSpPr>
          <p:nvPr>
            <p:ph type="sldNum" sz="quarter" idx="12"/>
          </p:nvPr>
        </p:nvSpPr>
        <p:spPr/>
        <p:txBody>
          <a:bodyPr/>
          <a:lstStyle/>
          <a:p>
            <a:pPr>
              <a:defRPr/>
            </a:pPr>
            <a:fld id="{E0BFC6E8-6478-4C01-93C9-E845B7A4B79F}" type="slidenum">
              <a:rPr lang="en-US" altLang="en-US"/>
              <a:pPr>
                <a:defRPr/>
              </a:pPr>
              <a:t>13</a:t>
            </a:fld>
            <a:endParaRPr lang="en-US" altLang="en-US"/>
          </a:p>
        </p:txBody>
      </p:sp>
      <p:sp>
        <p:nvSpPr>
          <p:cNvPr id="15365" name="Line 3"/>
          <p:cNvSpPr>
            <a:spLocks noChangeShapeType="1"/>
          </p:cNvSpPr>
          <p:nvPr/>
        </p:nvSpPr>
        <p:spPr bwMode="auto">
          <a:xfrm flipH="1">
            <a:off x="3151188" y="2103438"/>
            <a:ext cx="1228725" cy="806450"/>
          </a:xfrm>
          <a:prstGeom prst="line">
            <a:avLst/>
          </a:prstGeom>
          <a:noFill/>
          <a:ln w="9525">
            <a:solidFill>
              <a:schemeClr val="tx1"/>
            </a:solidFill>
            <a:round/>
            <a:headEnd/>
            <a:tailEnd/>
          </a:ln>
        </p:spPr>
        <p:txBody>
          <a:bodyPr/>
          <a:lstStyle/>
          <a:p>
            <a:endParaRPr lang="vi-VN"/>
          </a:p>
        </p:txBody>
      </p:sp>
      <p:grpSp>
        <p:nvGrpSpPr>
          <p:cNvPr id="15366" name="Group 4"/>
          <p:cNvGrpSpPr>
            <a:grpSpLocks/>
          </p:cNvGrpSpPr>
          <p:nvPr/>
        </p:nvGrpSpPr>
        <p:grpSpPr bwMode="auto">
          <a:xfrm>
            <a:off x="2728913" y="1066800"/>
            <a:ext cx="3917950" cy="1017588"/>
            <a:chOff x="1912" y="733"/>
            <a:chExt cx="2468" cy="641"/>
          </a:xfrm>
        </p:grpSpPr>
        <p:sp>
          <p:nvSpPr>
            <p:cNvPr id="15416" name="Text Box 5"/>
            <p:cNvSpPr txBox="1">
              <a:spLocks noChangeArrowheads="1"/>
            </p:cNvSpPr>
            <p:nvPr/>
          </p:nvSpPr>
          <p:spPr bwMode="auto">
            <a:xfrm>
              <a:off x="2493" y="1144"/>
              <a:ext cx="1113" cy="230"/>
            </a:xfrm>
            <a:prstGeom prst="rect">
              <a:avLst/>
            </a:prstGeom>
            <a:noFill/>
            <a:ln w="28575">
              <a:solidFill>
                <a:schemeClr val="tx1"/>
              </a:solidFill>
              <a:miter lim="800000"/>
              <a:headEnd/>
              <a:tailEnd/>
            </a:ln>
          </p:spPr>
          <p:txBody>
            <a:bodyPr>
              <a:spAutoFit/>
            </a:bodyPr>
            <a:lstStyle/>
            <a:p>
              <a:r>
                <a:rPr lang="en-US" sz="1600" b="1">
                  <a:latin typeface="Arial" charset="0"/>
                </a:rPr>
                <a:t>EMPLOYEE</a:t>
              </a:r>
              <a:endParaRPr lang="en-US" sz="1600" b="1" baseline="-14000">
                <a:latin typeface="Arial" charset="0"/>
              </a:endParaRPr>
            </a:p>
          </p:txBody>
        </p:sp>
        <p:sp>
          <p:nvSpPr>
            <p:cNvPr id="15417" name="Line 6"/>
            <p:cNvSpPr>
              <a:spLocks noChangeShapeType="1"/>
            </p:cNvSpPr>
            <p:nvPr/>
          </p:nvSpPr>
          <p:spPr bwMode="auto">
            <a:xfrm flipV="1">
              <a:off x="3606" y="975"/>
              <a:ext cx="288" cy="192"/>
            </a:xfrm>
            <a:prstGeom prst="line">
              <a:avLst/>
            </a:prstGeom>
            <a:noFill/>
            <a:ln w="9525">
              <a:solidFill>
                <a:schemeClr val="tx1"/>
              </a:solidFill>
              <a:round/>
              <a:headEnd/>
              <a:tailEnd/>
            </a:ln>
          </p:spPr>
          <p:txBody>
            <a:bodyPr/>
            <a:lstStyle/>
            <a:p>
              <a:endParaRPr lang="vi-VN"/>
            </a:p>
          </p:txBody>
        </p:sp>
        <p:sp>
          <p:nvSpPr>
            <p:cNvPr id="15418" name="Line 7"/>
            <p:cNvSpPr>
              <a:spLocks noChangeShapeType="1"/>
            </p:cNvSpPr>
            <p:nvPr/>
          </p:nvSpPr>
          <p:spPr bwMode="auto">
            <a:xfrm>
              <a:off x="2227" y="975"/>
              <a:ext cx="265" cy="192"/>
            </a:xfrm>
            <a:prstGeom prst="line">
              <a:avLst/>
            </a:prstGeom>
            <a:noFill/>
            <a:ln w="9525">
              <a:solidFill>
                <a:schemeClr val="tx1"/>
              </a:solidFill>
              <a:round/>
              <a:headEnd/>
              <a:tailEnd/>
            </a:ln>
          </p:spPr>
          <p:txBody>
            <a:bodyPr/>
            <a:lstStyle/>
            <a:p>
              <a:endParaRPr lang="vi-VN"/>
            </a:p>
          </p:txBody>
        </p:sp>
        <p:grpSp>
          <p:nvGrpSpPr>
            <p:cNvPr id="15419" name="Group 8"/>
            <p:cNvGrpSpPr>
              <a:grpSpLocks/>
            </p:cNvGrpSpPr>
            <p:nvPr/>
          </p:nvGrpSpPr>
          <p:grpSpPr bwMode="auto">
            <a:xfrm>
              <a:off x="1912" y="757"/>
              <a:ext cx="532" cy="216"/>
              <a:chOff x="2203" y="757"/>
              <a:chExt cx="532" cy="216"/>
            </a:xfrm>
          </p:grpSpPr>
          <p:sp>
            <p:nvSpPr>
              <p:cNvPr id="15431" name="Oval 9"/>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5432" name="Text Box 10"/>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Name</a:t>
                </a:r>
              </a:p>
            </p:txBody>
          </p:sp>
        </p:grpSp>
        <p:grpSp>
          <p:nvGrpSpPr>
            <p:cNvPr id="15420" name="Group 11"/>
            <p:cNvGrpSpPr>
              <a:grpSpLocks/>
            </p:cNvGrpSpPr>
            <p:nvPr/>
          </p:nvGrpSpPr>
          <p:grpSpPr bwMode="auto">
            <a:xfrm>
              <a:off x="2517" y="733"/>
              <a:ext cx="412" cy="216"/>
              <a:chOff x="2203" y="757"/>
              <a:chExt cx="532" cy="216"/>
            </a:xfrm>
          </p:grpSpPr>
          <p:sp>
            <p:nvSpPr>
              <p:cNvPr id="15429" name="Oval 12"/>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5430" name="Text Box 13"/>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u="sng">
                    <a:latin typeface="Arial" charset="0"/>
                  </a:rPr>
                  <a:t>SSN</a:t>
                </a:r>
              </a:p>
            </p:txBody>
          </p:sp>
        </p:grpSp>
        <p:grpSp>
          <p:nvGrpSpPr>
            <p:cNvPr id="15421" name="Group 14"/>
            <p:cNvGrpSpPr>
              <a:grpSpLocks/>
            </p:cNvGrpSpPr>
            <p:nvPr/>
          </p:nvGrpSpPr>
          <p:grpSpPr bwMode="auto">
            <a:xfrm>
              <a:off x="3001" y="733"/>
              <a:ext cx="702" cy="216"/>
              <a:chOff x="2203" y="757"/>
              <a:chExt cx="532" cy="216"/>
            </a:xfrm>
          </p:grpSpPr>
          <p:sp>
            <p:nvSpPr>
              <p:cNvPr id="15427" name="Oval 15"/>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5428" name="Text Box 16"/>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BirthDate</a:t>
                </a:r>
              </a:p>
            </p:txBody>
          </p:sp>
        </p:grpSp>
        <p:grpSp>
          <p:nvGrpSpPr>
            <p:cNvPr id="15422" name="Group 17"/>
            <p:cNvGrpSpPr>
              <a:grpSpLocks/>
            </p:cNvGrpSpPr>
            <p:nvPr/>
          </p:nvGrpSpPr>
          <p:grpSpPr bwMode="auto">
            <a:xfrm>
              <a:off x="3775" y="757"/>
              <a:ext cx="605" cy="216"/>
              <a:chOff x="2203" y="757"/>
              <a:chExt cx="532" cy="216"/>
            </a:xfrm>
          </p:grpSpPr>
          <p:sp>
            <p:nvSpPr>
              <p:cNvPr id="15425" name="Oval 18"/>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5426" name="Text Box 19"/>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Address</a:t>
                </a:r>
              </a:p>
            </p:txBody>
          </p:sp>
        </p:grpSp>
        <p:sp>
          <p:nvSpPr>
            <p:cNvPr id="15423" name="Line 20"/>
            <p:cNvSpPr>
              <a:spLocks noChangeShapeType="1"/>
            </p:cNvSpPr>
            <p:nvPr/>
          </p:nvSpPr>
          <p:spPr bwMode="auto">
            <a:xfrm flipH="1">
              <a:off x="3243" y="950"/>
              <a:ext cx="121" cy="194"/>
            </a:xfrm>
            <a:prstGeom prst="line">
              <a:avLst/>
            </a:prstGeom>
            <a:noFill/>
            <a:ln w="9525">
              <a:solidFill>
                <a:schemeClr val="tx1"/>
              </a:solidFill>
              <a:round/>
              <a:headEnd/>
              <a:tailEnd/>
            </a:ln>
          </p:spPr>
          <p:txBody>
            <a:bodyPr/>
            <a:lstStyle/>
            <a:p>
              <a:endParaRPr lang="vi-VN"/>
            </a:p>
          </p:txBody>
        </p:sp>
        <p:sp>
          <p:nvSpPr>
            <p:cNvPr id="15424" name="Line 21"/>
            <p:cNvSpPr>
              <a:spLocks noChangeShapeType="1"/>
            </p:cNvSpPr>
            <p:nvPr/>
          </p:nvSpPr>
          <p:spPr bwMode="auto">
            <a:xfrm>
              <a:off x="2711" y="950"/>
              <a:ext cx="72" cy="194"/>
            </a:xfrm>
            <a:prstGeom prst="line">
              <a:avLst/>
            </a:prstGeom>
            <a:noFill/>
            <a:ln w="9525">
              <a:solidFill>
                <a:schemeClr val="tx1"/>
              </a:solidFill>
              <a:round/>
              <a:headEnd/>
              <a:tailEnd/>
            </a:ln>
          </p:spPr>
          <p:txBody>
            <a:bodyPr/>
            <a:lstStyle/>
            <a:p>
              <a:endParaRPr lang="vi-VN"/>
            </a:p>
          </p:txBody>
        </p:sp>
      </p:grpSp>
      <p:grpSp>
        <p:nvGrpSpPr>
          <p:cNvPr id="15367" name="Group 22"/>
          <p:cNvGrpSpPr>
            <a:grpSpLocks/>
          </p:cNvGrpSpPr>
          <p:nvPr/>
        </p:nvGrpSpPr>
        <p:grpSpPr bwMode="auto">
          <a:xfrm>
            <a:off x="269875" y="2794000"/>
            <a:ext cx="4764088" cy="2401888"/>
            <a:chOff x="170" y="1845"/>
            <a:chExt cx="3001" cy="1513"/>
          </a:xfrm>
        </p:grpSpPr>
        <p:sp>
          <p:nvSpPr>
            <p:cNvPr id="15393" name="Text Box 23"/>
            <p:cNvSpPr txBox="1">
              <a:spLocks noChangeArrowheads="1"/>
            </p:cNvSpPr>
            <p:nvPr/>
          </p:nvSpPr>
          <p:spPr bwMode="auto">
            <a:xfrm>
              <a:off x="267" y="3128"/>
              <a:ext cx="871"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SECRETARY</a:t>
              </a:r>
              <a:endParaRPr lang="en-US" sz="1600" b="1" baseline="-14000">
                <a:latin typeface="Arial" charset="0"/>
              </a:endParaRPr>
            </a:p>
          </p:txBody>
        </p:sp>
        <p:sp>
          <p:nvSpPr>
            <p:cNvPr id="15394" name="Line 24"/>
            <p:cNvSpPr>
              <a:spLocks noChangeShapeType="1"/>
            </p:cNvSpPr>
            <p:nvPr/>
          </p:nvSpPr>
          <p:spPr bwMode="auto">
            <a:xfrm>
              <a:off x="582" y="2910"/>
              <a:ext cx="23" cy="216"/>
            </a:xfrm>
            <a:prstGeom prst="line">
              <a:avLst/>
            </a:prstGeom>
            <a:noFill/>
            <a:ln w="9525">
              <a:solidFill>
                <a:schemeClr val="tx1"/>
              </a:solidFill>
              <a:round/>
              <a:headEnd/>
              <a:tailEnd/>
            </a:ln>
          </p:spPr>
          <p:txBody>
            <a:bodyPr/>
            <a:lstStyle/>
            <a:p>
              <a:endParaRPr lang="vi-VN"/>
            </a:p>
          </p:txBody>
        </p:sp>
        <p:sp>
          <p:nvSpPr>
            <p:cNvPr id="15395" name="Oval 25"/>
            <p:cNvSpPr>
              <a:spLocks noChangeArrowheads="1"/>
            </p:cNvSpPr>
            <p:nvPr/>
          </p:nvSpPr>
          <p:spPr bwMode="auto">
            <a:xfrm>
              <a:off x="1864" y="1894"/>
              <a:ext cx="144" cy="144"/>
            </a:xfrm>
            <a:prstGeom prst="ellipse">
              <a:avLst/>
            </a:prstGeom>
            <a:noFill/>
            <a:ln w="9525">
              <a:solidFill>
                <a:schemeClr val="tx1"/>
              </a:solidFill>
              <a:round/>
              <a:headEnd/>
              <a:tailEnd/>
            </a:ln>
          </p:spPr>
          <p:txBody>
            <a:bodyPr wrap="none" anchor="ctr"/>
            <a:lstStyle/>
            <a:p>
              <a:endParaRPr lang="vi-VN"/>
            </a:p>
          </p:txBody>
        </p:sp>
        <p:sp>
          <p:nvSpPr>
            <p:cNvPr id="15396" name="Line 26"/>
            <p:cNvSpPr>
              <a:spLocks noChangeShapeType="1"/>
            </p:cNvSpPr>
            <p:nvPr/>
          </p:nvSpPr>
          <p:spPr bwMode="auto">
            <a:xfrm>
              <a:off x="1960" y="2039"/>
              <a:ext cx="436" cy="1089"/>
            </a:xfrm>
            <a:prstGeom prst="line">
              <a:avLst/>
            </a:prstGeom>
            <a:noFill/>
            <a:ln w="9525">
              <a:solidFill>
                <a:schemeClr val="tx1"/>
              </a:solidFill>
              <a:round/>
              <a:headEnd/>
              <a:tailEnd/>
            </a:ln>
          </p:spPr>
          <p:txBody>
            <a:bodyPr/>
            <a:lstStyle/>
            <a:p>
              <a:endParaRPr lang="vi-VN"/>
            </a:p>
          </p:txBody>
        </p:sp>
        <p:sp>
          <p:nvSpPr>
            <p:cNvPr id="15397" name="Text Box 27"/>
            <p:cNvSpPr txBox="1">
              <a:spLocks noChangeArrowheads="1"/>
            </p:cNvSpPr>
            <p:nvPr/>
          </p:nvSpPr>
          <p:spPr bwMode="auto">
            <a:xfrm rot="2468162">
              <a:off x="1428" y="2160"/>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5398" name="Text Box 28"/>
            <p:cNvSpPr txBox="1">
              <a:spLocks noChangeArrowheads="1"/>
            </p:cNvSpPr>
            <p:nvPr/>
          </p:nvSpPr>
          <p:spPr bwMode="auto">
            <a:xfrm rot="1284953">
              <a:off x="1598" y="2329"/>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5399" name="Text Box 29"/>
            <p:cNvSpPr txBox="1">
              <a:spLocks noChangeArrowheads="1"/>
            </p:cNvSpPr>
            <p:nvPr/>
          </p:nvSpPr>
          <p:spPr bwMode="auto">
            <a:xfrm>
              <a:off x="1840" y="1845"/>
              <a:ext cx="314" cy="212"/>
            </a:xfrm>
            <a:prstGeom prst="rect">
              <a:avLst/>
            </a:prstGeom>
            <a:noFill/>
            <a:ln w="9525">
              <a:noFill/>
              <a:miter lim="800000"/>
              <a:headEnd/>
              <a:tailEnd/>
            </a:ln>
          </p:spPr>
          <p:txBody>
            <a:bodyPr>
              <a:spAutoFit/>
            </a:bodyPr>
            <a:lstStyle/>
            <a:p>
              <a:pPr algn="l"/>
              <a:r>
                <a:rPr lang="en-US" sz="1600" b="1" i="1">
                  <a:latin typeface="Arial" charset="0"/>
                </a:rPr>
                <a:t>d</a:t>
              </a:r>
            </a:p>
          </p:txBody>
        </p:sp>
        <p:grpSp>
          <p:nvGrpSpPr>
            <p:cNvPr id="15400" name="Group 30"/>
            <p:cNvGrpSpPr>
              <a:grpSpLocks/>
            </p:cNvGrpSpPr>
            <p:nvPr/>
          </p:nvGrpSpPr>
          <p:grpSpPr bwMode="auto">
            <a:xfrm>
              <a:off x="170" y="2668"/>
              <a:ext cx="895" cy="241"/>
              <a:chOff x="340" y="2644"/>
              <a:chExt cx="895" cy="241"/>
            </a:xfrm>
          </p:grpSpPr>
          <p:sp>
            <p:nvSpPr>
              <p:cNvPr id="15414" name="Oval 31"/>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5415" name="Text Box 32"/>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TypeSpeed</a:t>
                </a:r>
              </a:p>
            </p:txBody>
          </p:sp>
        </p:grpSp>
        <p:sp>
          <p:nvSpPr>
            <p:cNvPr id="15401" name="Text Box 33"/>
            <p:cNvSpPr txBox="1">
              <a:spLocks noChangeArrowheads="1"/>
            </p:cNvSpPr>
            <p:nvPr/>
          </p:nvSpPr>
          <p:spPr bwMode="auto">
            <a:xfrm>
              <a:off x="1283" y="3128"/>
              <a:ext cx="871"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TECHNICIAN</a:t>
              </a:r>
            </a:p>
          </p:txBody>
        </p:sp>
        <p:grpSp>
          <p:nvGrpSpPr>
            <p:cNvPr id="15402" name="Group 34"/>
            <p:cNvGrpSpPr>
              <a:grpSpLocks/>
            </p:cNvGrpSpPr>
            <p:nvPr/>
          </p:nvGrpSpPr>
          <p:grpSpPr bwMode="auto">
            <a:xfrm>
              <a:off x="1622" y="2692"/>
              <a:ext cx="653" cy="217"/>
              <a:chOff x="340" y="2644"/>
              <a:chExt cx="895" cy="241"/>
            </a:xfrm>
          </p:grpSpPr>
          <p:sp>
            <p:nvSpPr>
              <p:cNvPr id="15412" name="Oval 35"/>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5413" name="Text Box 36"/>
              <p:cNvSpPr txBox="1">
                <a:spLocks noChangeArrowheads="1"/>
              </p:cNvSpPr>
              <p:nvPr/>
            </p:nvSpPr>
            <p:spPr bwMode="auto">
              <a:xfrm>
                <a:off x="340" y="2644"/>
                <a:ext cx="895" cy="235"/>
              </a:xfrm>
              <a:prstGeom prst="rect">
                <a:avLst/>
              </a:prstGeom>
              <a:noFill/>
              <a:ln w="9525">
                <a:noFill/>
                <a:miter lim="800000"/>
                <a:headEnd/>
                <a:tailEnd/>
              </a:ln>
            </p:spPr>
            <p:txBody>
              <a:bodyPr>
                <a:spAutoFit/>
              </a:bodyPr>
              <a:lstStyle/>
              <a:p>
                <a:r>
                  <a:rPr lang="en-US" sz="1600">
                    <a:latin typeface="Arial" charset="0"/>
                  </a:rPr>
                  <a:t>TGrade</a:t>
                </a:r>
              </a:p>
            </p:txBody>
          </p:sp>
        </p:grpSp>
        <p:sp>
          <p:nvSpPr>
            <p:cNvPr id="15403" name="Text Box 37"/>
            <p:cNvSpPr txBox="1">
              <a:spLocks noChangeArrowheads="1"/>
            </p:cNvSpPr>
            <p:nvPr/>
          </p:nvSpPr>
          <p:spPr bwMode="auto">
            <a:xfrm>
              <a:off x="2299" y="3128"/>
              <a:ext cx="750"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ENGINEER</a:t>
              </a:r>
            </a:p>
          </p:txBody>
        </p:sp>
        <p:grpSp>
          <p:nvGrpSpPr>
            <p:cNvPr id="15404" name="Group 38"/>
            <p:cNvGrpSpPr>
              <a:grpSpLocks/>
            </p:cNvGrpSpPr>
            <p:nvPr/>
          </p:nvGrpSpPr>
          <p:grpSpPr bwMode="auto">
            <a:xfrm>
              <a:off x="2444" y="2692"/>
              <a:ext cx="727" cy="241"/>
              <a:chOff x="340" y="2644"/>
              <a:chExt cx="895" cy="241"/>
            </a:xfrm>
          </p:grpSpPr>
          <p:sp>
            <p:nvSpPr>
              <p:cNvPr id="15410" name="Oval 39"/>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5411" name="Text Box 40"/>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EngType</a:t>
                </a:r>
              </a:p>
            </p:txBody>
          </p:sp>
        </p:grpSp>
        <p:sp>
          <p:nvSpPr>
            <p:cNvPr id="15405" name="Line 41"/>
            <p:cNvSpPr>
              <a:spLocks noChangeShapeType="1"/>
            </p:cNvSpPr>
            <p:nvPr/>
          </p:nvSpPr>
          <p:spPr bwMode="auto">
            <a:xfrm flipH="1">
              <a:off x="1452" y="2039"/>
              <a:ext cx="460" cy="1089"/>
            </a:xfrm>
            <a:prstGeom prst="line">
              <a:avLst/>
            </a:prstGeom>
            <a:noFill/>
            <a:ln w="9525">
              <a:solidFill>
                <a:schemeClr val="tx1"/>
              </a:solidFill>
              <a:round/>
              <a:headEnd/>
              <a:tailEnd/>
            </a:ln>
          </p:spPr>
          <p:txBody>
            <a:bodyPr/>
            <a:lstStyle/>
            <a:p>
              <a:endParaRPr lang="vi-VN"/>
            </a:p>
          </p:txBody>
        </p:sp>
        <p:sp>
          <p:nvSpPr>
            <p:cNvPr id="15406" name="Line 42"/>
            <p:cNvSpPr>
              <a:spLocks noChangeShapeType="1"/>
            </p:cNvSpPr>
            <p:nvPr/>
          </p:nvSpPr>
          <p:spPr bwMode="auto">
            <a:xfrm flipH="1">
              <a:off x="751" y="2015"/>
              <a:ext cx="1113" cy="1113"/>
            </a:xfrm>
            <a:prstGeom prst="line">
              <a:avLst/>
            </a:prstGeom>
            <a:noFill/>
            <a:ln w="9525">
              <a:solidFill>
                <a:schemeClr val="tx1"/>
              </a:solidFill>
              <a:round/>
              <a:headEnd/>
              <a:tailEnd/>
            </a:ln>
          </p:spPr>
          <p:txBody>
            <a:bodyPr/>
            <a:lstStyle/>
            <a:p>
              <a:endParaRPr lang="vi-VN"/>
            </a:p>
          </p:txBody>
        </p:sp>
        <p:sp>
          <p:nvSpPr>
            <p:cNvPr id="15407" name="Line 43"/>
            <p:cNvSpPr>
              <a:spLocks noChangeShapeType="1"/>
            </p:cNvSpPr>
            <p:nvPr/>
          </p:nvSpPr>
          <p:spPr bwMode="auto">
            <a:xfrm flipH="1">
              <a:off x="1718" y="2910"/>
              <a:ext cx="218" cy="218"/>
            </a:xfrm>
            <a:prstGeom prst="line">
              <a:avLst/>
            </a:prstGeom>
            <a:noFill/>
            <a:ln w="9525">
              <a:solidFill>
                <a:schemeClr val="tx1"/>
              </a:solidFill>
              <a:round/>
              <a:headEnd/>
              <a:tailEnd/>
            </a:ln>
          </p:spPr>
          <p:txBody>
            <a:bodyPr/>
            <a:lstStyle/>
            <a:p>
              <a:endParaRPr lang="vi-VN"/>
            </a:p>
          </p:txBody>
        </p:sp>
        <p:sp>
          <p:nvSpPr>
            <p:cNvPr id="15408" name="Line 44"/>
            <p:cNvSpPr>
              <a:spLocks noChangeShapeType="1"/>
            </p:cNvSpPr>
            <p:nvPr/>
          </p:nvSpPr>
          <p:spPr bwMode="auto">
            <a:xfrm>
              <a:off x="2783" y="2934"/>
              <a:ext cx="0" cy="194"/>
            </a:xfrm>
            <a:prstGeom prst="line">
              <a:avLst/>
            </a:prstGeom>
            <a:noFill/>
            <a:ln w="9525">
              <a:solidFill>
                <a:schemeClr val="tx1"/>
              </a:solidFill>
              <a:round/>
              <a:headEnd/>
              <a:tailEnd/>
            </a:ln>
          </p:spPr>
          <p:txBody>
            <a:bodyPr/>
            <a:lstStyle/>
            <a:p>
              <a:endParaRPr lang="vi-VN"/>
            </a:p>
          </p:txBody>
        </p:sp>
        <p:sp>
          <p:nvSpPr>
            <p:cNvPr id="15409" name="Text Box 45"/>
            <p:cNvSpPr txBox="1">
              <a:spLocks noChangeArrowheads="1"/>
            </p:cNvSpPr>
            <p:nvPr/>
          </p:nvSpPr>
          <p:spPr bwMode="auto">
            <a:xfrm rot="-1179493">
              <a:off x="1936" y="2208"/>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grpSp>
      <p:sp>
        <p:nvSpPr>
          <p:cNvPr id="15368" name="Oval 46"/>
          <p:cNvSpPr>
            <a:spLocks noChangeArrowheads="1"/>
          </p:cNvSpPr>
          <p:nvPr/>
        </p:nvSpPr>
        <p:spPr bwMode="auto">
          <a:xfrm>
            <a:off x="6646863" y="2911475"/>
            <a:ext cx="228600" cy="228600"/>
          </a:xfrm>
          <a:prstGeom prst="ellipse">
            <a:avLst/>
          </a:prstGeom>
          <a:noFill/>
          <a:ln w="9525">
            <a:solidFill>
              <a:schemeClr val="tx1"/>
            </a:solidFill>
            <a:round/>
            <a:headEnd/>
            <a:tailEnd/>
          </a:ln>
        </p:spPr>
        <p:txBody>
          <a:bodyPr wrap="none" anchor="ctr"/>
          <a:lstStyle/>
          <a:p>
            <a:endParaRPr lang="vi-VN"/>
          </a:p>
        </p:txBody>
      </p:sp>
      <p:sp>
        <p:nvSpPr>
          <p:cNvPr id="15369" name="Line 47"/>
          <p:cNvSpPr>
            <a:spLocks noChangeShapeType="1"/>
          </p:cNvSpPr>
          <p:nvPr/>
        </p:nvSpPr>
        <p:spPr bwMode="auto">
          <a:xfrm>
            <a:off x="6799263" y="3141663"/>
            <a:ext cx="692150" cy="1728787"/>
          </a:xfrm>
          <a:prstGeom prst="line">
            <a:avLst/>
          </a:prstGeom>
          <a:noFill/>
          <a:ln w="9525">
            <a:solidFill>
              <a:schemeClr val="tx1"/>
            </a:solidFill>
            <a:round/>
            <a:headEnd/>
            <a:tailEnd/>
          </a:ln>
        </p:spPr>
        <p:txBody>
          <a:bodyPr/>
          <a:lstStyle/>
          <a:p>
            <a:endParaRPr lang="vi-VN"/>
          </a:p>
        </p:txBody>
      </p:sp>
      <p:sp>
        <p:nvSpPr>
          <p:cNvPr id="15370" name="Text Box 48"/>
          <p:cNvSpPr txBox="1">
            <a:spLocks noChangeArrowheads="1"/>
          </p:cNvSpPr>
          <p:nvPr/>
        </p:nvSpPr>
        <p:spPr bwMode="auto">
          <a:xfrm rot="1284953">
            <a:off x="6224588" y="3602038"/>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5371" name="Text Box 49"/>
          <p:cNvSpPr txBox="1">
            <a:spLocks noChangeArrowheads="1"/>
          </p:cNvSpPr>
          <p:nvPr/>
        </p:nvSpPr>
        <p:spPr bwMode="auto">
          <a:xfrm>
            <a:off x="6608763" y="2833688"/>
            <a:ext cx="498475" cy="336550"/>
          </a:xfrm>
          <a:prstGeom prst="rect">
            <a:avLst/>
          </a:prstGeom>
          <a:noFill/>
          <a:ln w="9525">
            <a:noFill/>
            <a:miter lim="800000"/>
            <a:headEnd/>
            <a:tailEnd/>
          </a:ln>
        </p:spPr>
        <p:txBody>
          <a:bodyPr>
            <a:spAutoFit/>
          </a:bodyPr>
          <a:lstStyle/>
          <a:p>
            <a:pPr algn="l"/>
            <a:r>
              <a:rPr lang="en-US" sz="1600" b="1" i="1">
                <a:latin typeface="Arial" charset="0"/>
              </a:rPr>
              <a:t>d</a:t>
            </a:r>
          </a:p>
        </p:txBody>
      </p:sp>
      <p:sp>
        <p:nvSpPr>
          <p:cNvPr id="15372" name="Text Box 50"/>
          <p:cNvSpPr txBox="1">
            <a:spLocks noChangeArrowheads="1"/>
          </p:cNvSpPr>
          <p:nvPr/>
        </p:nvSpPr>
        <p:spPr bwMode="auto">
          <a:xfrm>
            <a:off x="5340350" y="4870450"/>
            <a:ext cx="1766888" cy="365125"/>
          </a:xfrm>
          <a:prstGeom prst="rect">
            <a:avLst/>
          </a:prstGeom>
          <a:noFill/>
          <a:ln w="28575">
            <a:solidFill>
              <a:schemeClr val="tx1"/>
            </a:solidFill>
            <a:miter lim="800000"/>
            <a:headEnd/>
            <a:tailEnd/>
          </a:ln>
        </p:spPr>
        <p:txBody>
          <a:bodyPr lIns="45720" rIns="45720">
            <a:spAutoFit/>
          </a:bodyPr>
          <a:lstStyle/>
          <a:p>
            <a:r>
              <a:rPr lang="en-US" sz="1600" b="1">
                <a:latin typeface="Arial" charset="0"/>
              </a:rPr>
              <a:t>SALARIED_EMP</a:t>
            </a:r>
            <a:endParaRPr lang="en-US" sz="1600" b="1" baseline="-14000">
              <a:latin typeface="Arial" charset="0"/>
            </a:endParaRPr>
          </a:p>
        </p:txBody>
      </p:sp>
      <p:grpSp>
        <p:nvGrpSpPr>
          <p:cNvPr id="15373" name="Group 51"/>
          <p:cNvGrpSpPr>
            <a:grpSpLocks/>
          </p:cNvGrpSpPr>
          <p:nvPr/>
        </p:nvGrpSpPr>
        <p:grpSpPr bwMode="auto">
          <a:xfrm>
            <a:off x="6262688" y="4178300"/>
            <a:ext cx="1036637" cy="344488"/>
            <a:chOff x="340" y="2644"/>
            <a:chExt cx="895" cy="241"/>
          </a:xfrm>
        </p:grpSpPr>
        <p:sp>
          <p:nvSpPr>
            <p:cNvPr id="15391" name="Oval 52"/>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5392" name="Text Box 53"/>
            <p:cNvSpPr txBox="1">
              <a:spLocks noChangeArrowheads="1"/>
            </p:cNvSpPr>
            <p:nvPr/>
          </p:nvSpPr>
          <p:spPr bwMode="auto">
            <a:xfrm>
              <a:off x="340" y="2644"/>
              <a:ext cx="895" cy="235"/>
            </a:xfrm>
            <a:prstGeom prst="rect">
              <a:avLst/>
            </a:prstGeom>
            <a:noFill/>
            <a:ln w="9525">
              <a:noFill/>
              <a:miter lim="800000"/>
              <a:headEnd/>
              <a:tailEnd/>
            </a:ln>
          </p:spPr>
          <p:txBody>
            <a:bodyPr>
              <a:spAutoFit/>
            </a:bodyPr>
            <a:lstStyle/>
            <a:p>
              <a:r>
                <a:rPr lang="en-US" sz="1600">
                  <a:latin typeface="Arial" charset="0"/>
                </a:rPr>
                <a:t>Salary</a:t>
              </a:r>
            </a:p>
          </p:txBody>
        </p:sp>
      </p:grpSp>
      <p:sp>
        <p:nvSpPr>
          <p:cNvPr id="15374" name="Text Box 54"/>
          <p:cNvSpPr txBox="1">
            <a:spLocks noChangeArrowheads="1"/>
          </p:cNvSpPr>
          <p:nvPr/>
        </p:nvSpPr>
        <p:spPr bwMode="auto">
          <a:xfrm>
            <a:off x="7337425" y="4870450"/>
            <a:ext cx="1536700" cy="365125"/>
          </a:xfrm>
          <a:prstGeom prst="rect">
            <a:avLst/>
          </a:prstGeom>
          <a:noFill/>
          <a:ln w="28575">
            <a:solidFill>
              <a:schemeClr val="tx1"/>
            </a:solidFill>
            <a:miter lim="800000"/>
            <a:headEnd/>
            <a:tailEnd/>
          </a:ln>
        </p:spPr>
        <p:txBody>
          <a:bodyPr lIns="45720" rIns="45720">
            <a:spAutoFit/>
          </a:bodyPr>
          <a:lstStyle/>
          <a:p>
            <a:r>
              <a:rPr lang="en-US" sz="1600" b="1">
                <a:latin typeface="Arial" charset="0"/>
              </a:rPr>
              <a:t>HOURLY_EMP</a:t>
            </a:r>
          </a:p>
        </p:txBody>
      </p:sp>
      <p:grpSp>
        <p:nvGrpSpPr>
          <p:cNvPr id="15375" name="Group 55"/>
          <p:cNvGrpSpPr>
            <a:grpSpLocks/>
          </p:cNvGrpSpPr>
          <p:nvPr/>
        </p:nvGrpSpPr>
        <p:grpSpPr bwMode="auto">
          <a:xfrm>
            <a:off x="7567613" y="4176713"/>
            <a:ext cx="1228725" cy="384175"/>
            <a:chOff x="340" y="2644"/>
            <a:chExt cx="895" cy="241"/>
          </a:xfrm>
        </p:grpSpPr>
        <p:sp>
          <p:nvSpPr>
            <p:cNvPr id="15389" name="Oval 56"/>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5390" name="Text Box 57"/>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PayScale</a:t>
              </a:r>
            </a:p>
          </p:txBody>
        </p:sp>
      </p:grpSp>
      <p:sp>
        <p:nvSpPr>
          <p:cNvPr id="15376" name="Line 58"/>
          <p:cNvSpPr>
            <a:spLocks noChangeShapeType="1"/>
          </p:cNvSpPr>
          <p:nvPr/>
        </p:nvSpPr>
        <p:spPr bwMode="auto">
          <a:xfrm flipH="1">
            <a:off x="5992813" y="3141663"/>
            <a:ext cx="730250" cy="1728787"/>
          </a:xfrm>
          <a:prstGeom prst="line">
            <a:avLst/>
          </a:prstGeom>
          <a:noFill/>
          <a:ln w="9525">
            <a:solidFill>
              <a:schemeClr val="tx1"/>
            </a:solidFill>
            <a:round/>
            <a:headEnd/>
            <a:tailEnd/>
          </a:ln>
        </p:spPr>
        <p:txBody>
          <a:bodyPr/>
          <a:lstStyle/>
          <a:p>
            <a:endParaRPr lang="vi-VN"/>
          </a:p>
        </p:txBody>
      </p:sp>
      <p:sp>
        <p:nvSpPr>
          <p:cNvPr id="15377" name="Line 59"/>
          <p:cNvSpPr>
            <a:spLocks noChangeShapeType="1"/>
          </p:cNvSpPr>
          <p:nvPr/>
        </p:nvSpPr>
        <p:spPr bwMode="auto">
          <a:xfrm flipH="1">
            <a:off x="6415088" y="4524375"/>
            <a:ext cx="346075" cy="346075"/>
          </a:xfrm>
          <a:prstGeom prst="line">
            <a:avLst/>
          </a:prstGeom>
          <a:noFill/>
          <a:ln w="9525">
            <a:solidFill>
              <a:schemeClr val="tx1"/>
            </a:solidFill>
            <a:round/>
            <a:headEnd/>
            <a:tailEnd/>
          </a:ln>
        </p:spPr>
        <p:txBody>
          <a:bodyPr/>
          <a:lstStyle/>
          <a:p>
            <a:endParaRPr lang="vi-VN"/>
          </a:p>
        </p:txBody>
      </p:sp>
      <p:sp>
        <p:nvSpPr>
          <p:cNvPr id="15378" name="Line 60"/>
          <p:cNvSpPr>
            <a:spLocks noChangeShapeType="1"/>
          </p:cNvSpPr>
          <p:nvPr/>
        </p:nvSpPr>
        <p:spPr bwMode="auto">
          <a:xfrm>
            <a:off x="8105775" y="4562475"/>
            <a:ext cx="0" cy="307975"/>
          </a:xfrm>
          <a:prstGeom prst="line">
            <a:avLst/>
          </a:prstGeom>
          <a:noFill/>
          <a:ln w="9525">
            <a:solidFill>
              <a:schemeClr val="tx1"/>
            </a:solidFill>
            <a:round/>
            <a:headEnd/>
            <a:tailEnd/>
          </a:ln>
        </p:spPr>
        <p:txBody>
          <a:bodyPr/>
          <a:lstStyle/>
          <a:p>
            <a:endParaRPr lang="vi-VN"/>
          </a:p>
        </p:txBody>
      </p:sp>
      <p:sp>
        <p:nvSpPr>
          <p:cNvPr id="15379" name="Text Box 61"/>
          <p:cNvSpPr txBox="1">
            <a:spLocks noChangeArrowheads="1"/>
          </p:cNvSpPr>
          <p:nvPr/>
        </p:nvSpPr>
        <p:spPr bwMode="auto">
          <a:xfrm rot="-1179493">
            <a:off x="6761163" y="3409950"/>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5380" name="Line 62"/>
          <p:cNvSpPr>
            <a:spLocks noChangeShapeType="1"/>
          </p:cNvSpPr>
          <p:nvPr/>
        </p:nvSpPr>
        <p:spPr bwMode="auto">
          <a:xfrm>
            <a:off x="4918075" y="2103438"/>
            <a:ext cx="1804988" cy="844550"/>
          </a:xfrm>
          <a:prstGeom prst="line">
            <a:avLst/>
          </a:prstGeom>
          <a:noFill/>
          <a:ln w="9525">
            <a:solidFill>
              <a:schemeClr val="tx1"/>
            </a:solidFill>
            <a:round/>
            <a:headEnd/>
            <a:tailEnd/>
          </a:ln>
        </p:spPr>
        <p:txBody>
          <a:bodyPr/>
          <a:lstStyle/>
          <a:p>
            <a:endParaRPr lang="vi-VN"/>
          </a:p>
        </p:txBody>
      </p:sp>
      <p:sp>
        <p:nvSpPr>
          <p:cNvPr id="15381" name="Line 63"/>
          <p:cNvSpPr>
            <a:spLocks noChangeShapeType="1"/>
          </p:cNvSpPr>
          <p:nvPr/>
        </p:nvSpPr>
        <p:spPr bwMode="auto">
          <a:xfrm>
            <a:off x="4725988" y="2103438"/>
            <a:ext cx="1919287" cy="922337"/>
          </a:xfrm>
          <a:prstGeom prst="line">
            <a:avLst/>
          </a:prstGeom>
          <a:noFill/>
          <a:ln w="9525">
            <a:solidFill>
              <a:schemeClr val="tx1"/>
            </a:solidFill>
            <a:round/>
            <a:headEnd/>
            <a:tailEnd/>
          </a:ln>
        </p:spPr>
        <p:txBody>
          <a:bodyPr/>
          <a:lstStyle/>
          <a:p>
            <a:endParaRPr lang="vi-VN"/>
          </a:p>
        </p:txBody>
      </p:sp>
      <p:sp>
        <p:nvSpPr>
          <p:cNvPr id="15382" name="Text Box 64"/>
          <p:cNvSpPr txBox="1">
            <a:spLocks noChangeArrowheads="1"/>
          </p:cNvSpPr>
          <p:nvPr/>
        </p:nvSpPr>
        <p:spPr bwMode="auto">
          <a:xfrm>
            <a:off x="2344738" y="5981700"/>
            <a:ext cx="2151062" cy="336550"/>
          </a:xfrm>
          <a:prstGeom prst="rect">
            <a:avLst/>
          </a:prstGeom>
          <a:noFill/>
          <a:ln w="9525">
            <a:noFill/>
            <a:miter lim="800000"/>
            <a:headEnd/>
            <a:tailEnd/>
          </a:ln>
        </p:spPr>
        <p:txBody>
          <a:bodyPr>
            <a:spAutoFit/>
          </a:bodyPr>
          <a:lstStyle/>
          <a:p>
            <a:r>
              <a:rPr lang="en-US" sz="1600" b="1">
                <a:latin typeface="Arial" charset="0"/>
              </a:rPr>
              <a:t>Disjoint subclasses</a:t>
            </a:r>
          </a:p>
        </p:txBody>
      </p:sp>
      <p:sp>
        <p:nvSpPr>
          <p:cNvPr id="15383" name="Line 65"/>
          <p:cNvSpPr>
            <a:spLocks noChangeShapeType="1"/>
          </p:cNvSpPr>
          <p:nvPr/>
        </p:nvSpPr>
        <p:spPr bwMode="auto">
          <a:xfrm>
            <a:off x="1116013" y="5214938"/>
            <a:ext cx="1651000" cy="846137"/>
          </a:xfrm>
          <a:prstGeom prst="line">
            <a:avLst/>
          </a:prstGeom>
          <a:noFill/>
          <a:ln w="12700">
            <a:solidFill>
              <a:schemeClr val="tx1"/>
            </a:solidFill>
            <a:prstDash val="sysDot"/>
            <a:round/>
            <a:headEnd/>
            <a:tailEnd/>
          </a:ln>
        </p:spPr>
        <p:txBody>
          <a:bodyPr/>
          <a:lstStyle/>
          <a:p>
            <a:endParaRPr lang="vi-VN"/>
          </a:p>
        </p:txBody>
      </p:sp>
      <p:sp>
        <p:nvSpPr>
          <p:cNvPr id="15384" name="Line 66"/>
          <p:cNvSpPr>
            <a:spLocks noChangeShapeType="1"/>
          </p:cNvSpPr>
          <p:nvPr/>
        </p:nvSpPr>
        <p:spPr bwMode="auto">
          <a:xfrm>
            <a:off x="2767013" y="5175250"/>
            <a:ext cx="422275" cy="806450"/>
          </a:xfrm>
          <a:prstGeom prst="line">
            <a:avLst/>
          </a:prstGeom>
          <a:noFill/>
          <a:ln w="12700">
            <a:solidFill>
              <a:schemeClr val="tx1"/>
            </a:solidFill>
            <a:prstDash val="sysDot"/>
            <a:round/>
            <a:headEnd/>
            <a:tailEnd/>
          </a:ln>
        </p:spPr>
        <p:txBody>
          <a:bodyPr/>
          <a:lstStyle/>
          <a:p>
            <a:endParaRPr lang="vi-VN"/>
          </a:p>
        </p:txBody>
      </p:sp>
      <p:sp>
        <p:nvSpPr>
          <p:cNvPr id="15385" name="Line 67"/>
          <p:cNvSpPr>
            <a:spLocks noChangeShapeType="1"/>
          </p:cNvSpPr>
          <p:nvPr/>
        </p:nvSpPr>
        <p:spPr bwMode="auto">
          <a:xfrm flipH="1">
            <a:off x="3419475" y="5214938"/>
            <a:ext cx="922338" cy="730250"/>
          </a:xfrm>
          <a:prstGeom prst="line">
            <a:avLst/>
          </a:prstGeom>
          <a:noFill/>
          <a:ln w="12700">
            <a:solidFill>
              <a:schemeClr val="tx1"/>
            </a:solidFill>
            <a:prstDash val="sysDot"/>
            <a:round/>
            <a:headEnd/>
            <a:tailEnd/>
          </a:ln>
        </p:spPr>
        <p:txBody>
          <a:bodyPr/>
          <a:lstStyle/>
          <a:p>
            <a:endParaRPr lang="vi-VN"/>
          </a:p>
        </p:txBody>
      </p:sp>
      <p:sp>
        <p:nvSpPr>
          <p:cNvPr id="15386" name="Text Box 68"/>
          <p:cNvSpPr txBox="1">
            <a:spLocks noChangeArrowheads="1"/>
          </p:cNvSpPr>
          <p:nvPr/>
        </p:nvSpPr>
        <p:spPr bwMode="auto">
          <a:xfrm>
            <a:off x="5916613" y="5943600"/>
            <a:ext cx="2151062" cy="336550"/>
          </a:xfrm>
          <a:prstGeom prst="rect">
            <a:avLst/>
          </a:prstGeom>
          <a:noFill/>
          <a:ln w="9525">
            <a:noFill/>
            <a:miter lim="800000"/>
            <a:headEnd/>
            <a:tailEnd/>
          </a:ln>
        </p:spPr>
        <p:txBody>
          <a:bodyPr>
            <a:spAutoFit/>
          </a:bodyPr>
          <a:lstStyle/>
          <a:p>
            <a:r>
              <a:rPr lang="en-US" sz="1600" b="1">
                <a:latin typeface="Arial" charset="0"/>
              </a:rPr>
              <a:t>Disjoint subclasses</a:t>
            </a:r>
          </a:p>
        </p:txBody>
      </p:sp>
      <p:sp>
        <p:nvSpPr>
          <p:cNvPr id="15387" name="Line 69"/>
          <p:cNvSpPr>
            <a:spLocks noChangeShapeType="1"/>
          </p:cNvSpPr>
          <p:nvPr/>
        </p:nvSpPr>
        <p:spPr bwMode="auto">
          <a:xfrm>
            <a:off x="6376988" y="5253038"/>
            <a:ext cx="460375" cy="768350"/>
          </a:xfrm>
          <a:prstGeom prst="line">
            <a:avLst/>
          </a:prstGeom>
          <a:noFill/>
          <a:ln w="12700">
            <a:solidFill>
              <a:schemeClr val="tx1"/>
            </a:solidFill>
            <a:prstDash val="sysDot"/>
            <a:round/>
            <a:headEnd/>
            <a:tailEnd/>
          </a:ln>
        </p:spPr>
        <p:txBody>
          <a:bodyPr/>
          <a:lstStyle/>
          <a:p>
            <a:endParaRPr lang="vi-VN"/>
          </a:p>
        </p:txBody>
      </p:sp>
      <p:sp>
        <p:nvSpPr>
          <p:cNvPr id="15388" name="Line 70"/>
          <p:cNvSpPr>
            <a:spLocks noChangeShapeType="1"/>
          </p:cNvSpPr>
          <p:nvPr/>
        </p:nvSpPr>
        <p:spPr bwMode="auto">
          <a:xfrm flipH="1">
            <a:off x="7145338" y="5253038"/>
            <a:ext cx="960437" cy="768350"/>
          </a:xfrm>
          <a:prstGeom prst="line">
            <a:avLst/>
          </a:prstGeom>
          <a:noFill/>
          <a:ln w="12700">
            <a:solidFill>
              <a:schemeClr val="tx1"/>
            </a:solidFill>
            <a:prstDash val="sysDot"/>
            <a:round/>
            <a:headEnd/>
            <a:tailEnd/>
          </a:ln>
        </p:spPr>
        <p:txBody>
          <a:bodyPr/>
          <a:lstStyle/>
          <a:p>
            <a:endParaRPr lang="vi-VN"/>
          </a:p>
        </p:txBody>
      </p:sp>
      <p:sp>
        <p:nvSpPr>
          <p:cNvPr id="74" name="Footer Placeholder 73"/>
          <p:cNvSpPr>
            <a:spLocks noGrp="1"/>
          </p:cNvSpPr>
          <p:nvPr>
            <p:ph type="ftr" sz="quarter" idx="11"/>
          </p:nvPr>
        </p:nvSpPr>
        <p:spPr/>
        <p:txBody>
          <a:bodyPr/>
          <a:lstStyle/>
          <a:p>
            <a:pPr>
              <a:defRPr/>
            </a:pPr>
            <a:r>
              <a:rPr lang="en-US" altLang="en-US" smtClean="0"/>
              <a:t>Nhập môn CSDL</a:t>
            </a:r>
            <a:endParaRPr lang="en-US" altLang="en-US"/>
          </a:p>
        </p:txBody>
      </p:sp>
      <p:grpSp>
        <p:nvGrpSpPr>
          <p:cNvPr id="75" name="Group 74"/>
          <p:cNvGrpSpPr/>
          <p:nvPr/>
        </p:nvGrpSpPr>
        <p:grpSpPr>
          <a:xfrm>
            <a:off x="0" y="152400"/>
            <a:ext cx="9144000" cy="579118"/>
            <a:chOff x="0" y="152400"/>
            <a:chExt cx="9144000" cy="579118"/>
          </a:xfrm>
        </p:grpSpPr>
        <p:pic>
          <p:nvPicPr>
            <p:cNvPr id="76"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77" name="TextBox 76"/>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78"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04850"/>
            <a:ext cx="7315200" cy="742950"/>
          </a:xfrm>
        </p:spPr>
        <p:txBody>
          <a:bodyPr/>
          <a:lstStyle/>
          <a:p>
            <a:pPr>
              <a:buFont typeface="Wingdings" pitchFamily="2" charset="2"/>
              <a:buChar char="§"/>
            </a:pPr>
            <a:r>
              <a:rPr lang="en-US" sz="3600" smtClean="0"/>
              <a:t> </a:t>
            </a:r>
            <a:r>
              <a:rPr lang="en-US" sz="2800" b="1" smtClean="0"/>
              <a:t>Ràng buộc chồng chéo</a:t>
            </a:r>
          </a:p>
        </p:txBody>
      </p:sp>
      <p:sp>
        <p:nvSpPr>
          <p:cNvPr id="16387" name="Rectangle 3"/>
          <p:cNvSpPr>
            <a:spLocks noGrp="1" noChangeArrowheads="1"/>
          </p:cNvSpPr>
          <p:nvPr>
            <p:ph idx="1"/>
          </p:nvPr>
        </p:nvSpPr>
        <p:spPr/>
        <p:txBody>
          <a:bodyPr/>
          <a:lstStyle/>
          <a:p>
            <a:r>
              <a:rPr lang="en-US" smtClean="0"/>
              <a:t>Ràng buộc chồng chéo (Overlaping constraint) cho biết quan hệ giữa lớp cha và các thực thể ở lớp con; các thực thể lớp con là không tách biệt (một thực thể có thể là thành viên của nhiều lớp con theo sự chuyên biệt hóa)</a:t>
            </a:r>
          </a:p>
          <a:p>
            <a:endParaRPr lang="en-US" smtClean="0"/>
          </a:p>
          <a:p>
            <a:r>
              <a:rPr lang="en-US" smtClean="0"/>
              <a:t>Trong lược đồ EER, ràng buộc này được mô tả bởi chữ o (</a:t>
            </a:r>
            <a:r>
              <a:rPr lang="en-US" b="1" smtClean="0"/>
              <a:t>o</a:t>
            </a:r>
            <a:r>
              <a:rPr lang="en-US" smtClean="0"/>
              <a:t>verlap) bên trong vòng tròn</a:t>
            </a:r>
          </a:p>
        </p:txBody>
      </p:sp>
      <p:sp>
        <p:nvSpPr>
          <p:cNvPr id="4" name="Date Placeholder 3"/>
          <p:cNvSpPr>
            <a:spLocks noGrp="1"/>
          </p:cNvSpPr>
          <p:nvPr>
            <p:ph type="dt" sz="quarter" idx="10"/>
          </p:nvPr>
        </p:nvSpPr>
        <p:spPr/>
        <p:txBody>
          <a:bodyPr/>
          <a:lstStyle/>
          <a:p>
            <a:pPr>
              <a:defRPr/>
            </a:pPr>
            <a:fld id="{4D9826BC-A139-408A-8515-3A74BA81E490}"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8FB3306E-F796-44EC-835A-BD9AAA852432}" type="slidenum">
              <a:rPr lang="en-US" altLang="en-US"/>
              <a:pPr>
                <a:defRPr/>
              </a:pPr>
              <a:t>14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
        <p:nvSpPr>
          <p:cNvPr id="12" name="Oval 11"/>
          <p:cNvSpPr/>
          <p:nvPr/>
        </p:nvSpPr>
        <p:spPr>
          <a:xfrm>
            <a:off x="6096000" y="4953000"/>
            <a:ext cx="381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o</a:t>
            </a:r>
            <a:endParaRPr lang="vi-VN">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685800"/>
            <a:ext cx="8534400" cy="590550"/>
          </a:xfrm>
        </p:spPr>
        <p:txBody>
          <a:bodyPr/>
          <a:lstStyle/>
          <a:p>
            <a:pPr>
              <a:buFont typeface="Wingdings" pitchFamily="2" charset="2"/>
              <a:buChar char="§"/>
            </a:pPr>
            <a:r>
              <a:rPr lang="en-US" sz="3200" b="1" smtClean="0"/>
              <a:t> </a:t>
            </a:r>
            <a:r>
              <a:rPr lang="en-US" sz="2800" b="1" smtClean="0"/>
              <a:t>Ràng buộc chồng chéo</a:t>
            </a:r>
          </a:p>
        </p:txBody>
      </p:sp>
      <p:sp>
        <p:nvSpPr>
          <p:cNvPr id="13" name="Date Placeholder 3"/>
          <p:cNvSpPr>
            <a:spLocks noGrp="1"/>
          </p:cNvSpPr>
          <p:nvPr>
            <p:ph type="dt" sz="quarter" idx="10"/>
          </p:nvPr>
        </p:nvSpPr>
        <p:spPr/>
        <p:txBody>
          <a:bodyPr/>
          <a:lstStyle/>
          <a:p>
            <a:pPr>
              <a:defRPr/>
            </a:pPr>
            <a:fld id="{81F40D31-FA89-41D4-A1B3-C6AF812E3044}" type="datetime12">
              <a:rPr lang="vi-VN" altLang="en-US" smtClean="0"/>
              <a:pPr>
                <a:defRPr/>
              </a:pPr>
              <a:t>06:07</a:t>
            </a:fld>
            <a:endParaRPr lang="en-US" altLang="en-US"/>
          </a:p>
        </p:txBody>
      </p:sp>
      <p:sp>
        <p:nvSpPr>
          <p:cNvPr id="15" name="Slide Number Placeholder 5"/>
          <p:cNvSpPr>
            <a:spLocks noGrp="1"/>
          </p:cNvSpPr>
          <p:nvPr>
            <p:ph type="sldNum" sz="quarter" idx="12"/>
          </p:nvPr>
        </p:nvSpPr>
        <p:spPr/>
        <p:txBody>
          <a:bodyPr/>
          <a:lstStyle/>
          <a:p>
            <a:pPr>
              <a:defRPr/>
            </a:pPr>
            <a:fld id="{A38654DC-0BC6-4C5B-BA80-58EAE7908903}" type="slidenum">
              <a:rPr lang="en-US" altLang="en-US"/>
              <a:pPr>
                <a:defRPr/>
              </a:pPr>
              <a:t>15</a:t>
            </a:fld>
            <a:endParaRPr lang="en-US" altLang="en-US"/>
          </a:p>
        </p:txBody>
      </p:sp>
      <p:sp>
        <p:nvSpPr>
          <p:cNvPr id="7175" name="Rectangle 12"/>
          <p:cNvSpPr>
            <a:spLocks noChangeArrowheads="1"/>
          </p:cNvSpPr>
          <p:nvPr/>
        </p:nvSpPr>
        <p:spPr bwMode="auto">
          <a:xfrm>
            <a:off x="381000" y="1524000"/>
            <a:ext cx="8229600" cy="4876800"/>
          </a:xfrm>
          <a:prstGeom prst="rect">
            <a:avLst/>
          </a:prstGeom>
          <a:noFill/>
          <a:ln w="9525">
            <a:noFill/>
            <a:miter lim="800000"/>
            <a:headEnd/>
            <a:tailEnd/>
          </a:ln>
        </p:spPr>
        <p:txBody>
          <a:bodyPr/>
          <a:lstStyle/>
          <a:p>
            <a:pPr marL="669925" lvl="1" indent="-325438" algn="just">
              <a:spcBef>
                <a:spcPct val="20000"/>
              </a:spcBef>
              <a:buClr>
                <a:srgbClr val="CC0000"/>
              </a:buClr>
            </a:pPr>
            <a:endParaRPr lang="en-US" sz="2400">
              <a:latin typeface="Arial" charset="0"/>
            </a:endParaRPr>
          </a:p>
        </p:txBody>
      </p:sp>
      <p:sp>
        <p:nvSpPr>
          <p:cNvPr id="16" name="Footer Placeholder 15"/>
          <p:cNvSpPr>
            <a:spLocks noGrp="1"/>
          </p:cNvSpPr>
          <p:nvPr>
            <p:ph type="ftr" sz="quarter" idx="11"/>
          </p:nvPr>
        </p:nvSpPr>
        <p:spPr/>
        <p:txBody>
          <a:bodyPr/>
          <a:lstStyle/>
          <a:p>
            <a:pPr>
              <a:defRPr/>
            </a:pPr>
            <a:r>
              <a:rPr lang="en-US" altLang="en-US" smtClean="0"/>
              <a:t>Nhập môn CSDL</a:t>
            </a:r>
            <a:endParaRPr lang="en-US" altLang="en-US"/>
          </a:p>
        </p:txBody>
      </p:sp>
      <p:pic>
        <p:nvPicPr>
          <p:cNvPr id="17"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8" name="TextBox 17"/>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9"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nvGrpSpPr>
          <p:cNvPr id="2" name="Group 40"/>
          <p:cNvGrpSpPr/>
          <p:nvPr/>
        </p:nvGrpSpPr>
        <p:grpSpPr>
          <a:xfrm>
            <a:off x="1371600" y="1219200"/>
            <a:ext cx="5369169" cy="1676400"/>
            <a:chOff x="1718982" y="3048000"/>
            <a:chExt cx="6158753" cy="1676400"/>
          </a:xfrm>
        </p:grpSpPr>
        <p:sp>
          <p:nvSpPr>
            <p:cNvPr id="20" name="Rectangle 19"/>
            <p:cNvSpPr/>
            <p:nvPr/>
          </p:nvSpPr>
          <p:spPr>
            <a:xfrm>
              <a:off x="3962400" y="42672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NGUOI</a:t>
              </a:r>
              <a:endParaRPr lang="vi-VN">
                <a:solidFill>
                  <a:schemeClr val="tx1"/>
                </a:solidFill>
              </a:endParaRPr>
            </a:p>
          </p:txBody>
        </p:sp>
        <p:sp>
          <p:nvSpPr>
            <p:cNvPr id="22" name="Oval 21"/>
            <p:cNvSpPr/>
            <p:nvPr/>
          </p:nvSpPr>
          <p:spPr>
            <a:xfrm>
              <a:off x="1718982" y="3581400"/>
              <a:ext cx="1176617"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manv</a:t>
              </a:r>
              <a:endParaRPr lang="vi-VN" sz="1400">
                <a:solidFill>
                  <a:schemeClr val="tx1"/>
                </a:solidFill>
              </a:endParaRPr>
            </a:p>
          </p:txBody>
        </p:sp>
        <p:sp>
          <p:nvSpPr>
            <p:cNvPr id="23" name="Oval 22"/>
            <p:cNvSpPr/>
            <p:nvPr/>
          </p:nvSpPr>
          <p:spPr>
            <a:xfrm>
              <a:off x="5215219" y="3733800"/>
              <a:ext cx="1185582"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hoten</a:t>
              </a:r>
              <a:endParaRPr lang="vi-VN" sz="1400">
                <a:solidFill>
                  <a:schemeClr val="tx1"/>
                </a:solidFill>
              </a:endParaRPr>
            </a:p>
          </p:txBody>
        </p:sp>
        <p:sp>
          <p:nvSpPr>
            <p:cNvPr id="24" name="Oval 23"/>
            <p:cNvSpPr/>
            <p:nvPr/>
          </p:nvSpPr>
          <p:spPr>
            <a:xfrm>
              <a:off x="5127812" y="30480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a:t>
              </a:r>
              <a:endParaRPr lang="vi-VN" sz="1400">
                <a:solidFill>
                  <a:schemeClr val="tx1"/>
                </a:solidFill>
              </a:endParaRPr>
            </a:p>
          </p:txBody>
        </p:sp>
        <p:sp>
          <p:nvSpPr>
            <p:cNvPr id="25" name="Oval 24"/>
            <p:cNvSpPr/>
            <p:nvPr/>
          </p:nvSpPr>
          <p:spPr>
            <a:xfrm>
              <a:off x="6963335" y="35052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ten</a:t>
              </a:r>
              <a:endParaRPr lang="vi-VN" sz="1400">
                <a:solidFill>
                  <a:schemeClr val="tx1"/>
                </a:solidFill>
              </a:endParaRPr>
            </a:p>
          </p:txBody>
        </p:sp>
        <p:sp>
          <p:nvSpPr>
            <p:cNvPr id="26" name="Oval 25"/>
            <p:cNvSpPr/>
            <p:nvPr/>
          </p:nvSpPr>
          <p:spPr>
            <a:xfrm>
              <a:off x="6613712" y="30480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dem</a:t>
              </a:r>
              <a:endParaRPr lang="vi-VN" sz="1400">
                <a:solidFill>
                  <a:schemeClr val="tx1"/>
                </a:solidFill>
              </a:endParaRPr>
            </a:p>
          </p:txBody>
        </p:sp>
        <p:sp>
          <p:nvSpPr>
            <p:cNvPr id="27" name="Oval 26"/>
            <p:cNvSpPr/>
            <p:nvPr/>
          </p:nvSpPr>
          <p:spPr>
            <a:xfrm>
              <a:off x="3292288" y="3352800"/>
              <a:ext cx="1584512"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ngaysinh</a:t>
              </a:r>
              <a:endParaRPr lang="vi-VN" sz="1400">
                <a:solidFill>
                  <a:schemeClr val="tx1"/>
                </a:solidFill>
              </a:endParaRPr>
            </a:p>
          </p:txBody>
        </p:sp>
        <p:cxnSp>
          <p:nvCxnSpPr>
            <p:cNvPr id="29" name="Straight Connector 28"/>
            <p:cNvCxnSpPr>
              <a:stCxn id="22" idx="4"/>
              <a:endCxn id="20" idx="0"/>
            </p:cNvCxnSpPr>
            <p:nvPr/>
          </p:nvCxnSpPr>
          <p:spPr>
            <a:xfrm rot="16200000" flipH="1">
              <a:off x="3325346" y="2944346"/>
              <a:ext cx="304800" cy="2340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4"/>
              <a:endCxn id="20" idx="0"/>
            </p:cNvCxnSpPr>
            <p:nvPr/>
          </p:nvCxnSpPr>
          <p:spPr>
            <a:xfrm rot="16200000" flipH="1">
              <a:off x="4099672" y="3718672"/>
              <a:ext cx="533400" cy="563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3"/>
              <a:endCxn id="20" idx="0"/>
            </p:cNvCxnSpPr>
            <p:nvPr/>
          </p:nvCxnSpPr>
          <p:spPr>
            <a:xfrm rot="5400000">
              <a:off x="4914424" y="3792781"/>
              <a:ext cx="208196" cy="740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0"/>
              <a:endCxn id="24" idx="4"/>
            </p:cNvCxnSpPr>
            <p:nvPr/>
          </p:nvCxnSpPr>
          <p:spPr>
            <a:xfrm rot="16200000" flipV="1">
              <a:off x="5544111" y="3469901"/>
              <a:ext cx="304800" cy="22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3" idx="7"/>
              <a:endCxn id="26" idx="3"/>
            </p:cNvCxnSpPr>
            <p:nvPr/>
          </p:nvCxnSpPr>
          <p:spPr>
            <a:xfrm rot="5400000" flipH="1" flipV="1">
              <a:off x="6279203" y="3321177"/>
              <a:ext cx="416392" cy="520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3" idx="6"/>
              <a:endCxn id="25" idx="2"/>
            </p:cNvCxnSpPr>
            <p:nvPr/>
          </p:nvCxnSpPr>
          <p:spPr>
            <a:xfrm flipV="1">
              <a:off x="6400800" y="3695700"/>
              <a:ext cx="562535" cy="228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6096000" y="4724400"/>
            <a:ext cx="1454906"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NHANVIEN</a:t>
            </a:r>
            <a:endParaRPr lang="vi-VN">
              <a:solidFill>
                <a:schemeClr val="tx1"/>
              </a:solidFill>
            </a:endParaRPr>
          </a:p>
        </p:txBody>
      </p:sp>
      <p:sp>
        <p:nvSpPr>
          <p:cNvPr id="118" name="Oval 117"/>
          <p:cNvSpPr/>
          <p:nvPr/>
        </p:nvSpPr>
        <p:spPr>
          <a:xfrm>
            <a:off x="5791200" y="5867400"/>
            <a:ext cx="1066800" cy="3810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mtClean="0">
                <a:solidFill>
                  <a:schemeClr val="tx1"/>
                </a:solidFill>
              </a:rPr>
              <a:t>donvi</a:t>
            </a:r>
            <a:endParaRPr lang="vi-VN">
              <a:solidFill>
                <a:schemeClr val="tx1"/>
              </a:solidFill>
            </a:endParaRPr>
          </a:p>
        </p:txBody>
      </p:sp>
      <p:sp>
        <p:nvSpPr>
          <p:cNvPr id="133" name="Oval 132"/>
          <p:cNvSpPr/>
          <p:nvPr/>
        </p:nvSpPr>
        <p:spPr>
          <a:xfrm>
            <a:off x="7086600" y="5867400"/>
            <a:ext cx="1752600" cy="3810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mtClean="0">
                <a:solidFill>
                  <a:schemeClr val="tx1"/>
                </a:solidFill>
              </a:rPr>
              <a:t>hesoluong</a:t>
            </a:r>
            <a:endParaRPr lang="vi-VN">
              <a:solidFill>
                <a:schemeClr val="tx1"/>
              </a:solidFill>
            </a:endParaRPr>
          </a:p>
        </p:txBody>
      </p:sp>
      <p:cxnSp>
        <p:nvCxnSpPr>
          <p:cNvPr id="135" name="Straight Connector 134"/>
          <p:cNvCxnSpPr>
            <a:stCxn id="92" idx="2"/>
            <a:endCxn id="118" idx="0"/>
          </p:cNvCxnSpPr>
          <p:nvPr/>
        </p:nvCxnSpPr>
        <p:spPr>
          <a:xfrm rot="5400000">
            <a:off x="6231127" y="5275074"/>
            <a:ext cx="685800" cy="498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33" idx="0"/>
          </p:cNvCxnSpPr>
          <p:nvPr/>
        </p:nvCxnSpPr>
        <p:spPr>
          <a:xfrm>
            <a:off x="7010400" y="5181600"/>
            <a:ext cx="952500" cy="685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914400" y="4953000"/>
            <a:ext cx="1905000" cy="1295400"/>
            <a:chOff x="1524000" y="4495800"/>
            <a:chExt cx="1905000" cy="1295400"/>
          </a:xfrm>
        </p:grpSpPr>
        <p:sp>
          <p:nvSpPr>
            <p:cNvPr id="56" name="Oval 55"/>
            <p:cNvSpPr/>
            <p:nvPr/>
          </p:nvSpPr>
          <p:spPr>
            <a:xfrm>
              <a:off x="1524000" y="5410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lop</a:t>
              </a:r>
              <a:endParaRPr lang="vi-VN">
                <a:solidFill>
                  <a:schemeClr val="tx1"/>
                </a:solidFill>
              </a:endParaRPr>
            </a:p>
          </p:txBody>
        </p:sp>
        <p:sp>
          <p:nvSpPr>
            <p:cNvPr id="57" name="Oval 56"/>
            <p:cNvSpPr/>
            <p:nvPr/>
          </p:nvSpPr>
          <p:spPr>
            <a:xfrm>
              <a:off x="2590800" y="5410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dtb</a:t>
              </a:r>
              <a:endParaRPr lang="vi-VN">
                <a:solidFill>
                  <a:schemeClr val="tx1"/>
                </a:solidFill>
              </a:endParaRPr>
            </a:p>
          </p:txBody>
        </p:sp>
        <p:cxnSp>
          <p:nvCxnSpPr>
            <p:cNvPr id="59" name="Straight Connector 58"/>
            <p:cNvCxnSpPr>
              <a:stCxn id="43" idx="2"/>
              <a:endCxn id="56" idx="0"/>
            </p:cNvCxnSpPr>
            <p:nvPr/>
          </p:nvCxnSpPr>
          <p:spPr>
            <a:xfrm rot="5400000">
              <a:off x="1929099" y="4967001"/>
              <a:ext cx="457200" cy="429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2"/>
              <a:endCxn id="57" idx="0"/>
            </p:cNvCxnSpPr>
            <p:nvPr/>
          </p:nvCxnSpPr>
          <p:spPr>
            <a:xfrm rot="16200000" flipH="1">
              <a:off x="2462499" y="4862799"/>
              <a:ext cx="457200" cy="637602"/>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00200" y="4495800"/>
              <a:ext cx="1454906"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HOCVIEN</a:t>
              </a:r>
              <a:endParaRPr lang="vi-VN">
                <a:solidFill>
                  <a:schemeClr val="tx1"/>
                </a:solidFill>
              </a:endParaRPr>
            </a:p>
          </p:txBody>
        </p:sp>
      </p:grpSp>
      <p:sp>
        <p:nvSpPr>
          <p:cNvPr id="65" name="Oval 64"/>
          <p:cNvSpPr/>
          <p:nvPr/>
        </p:nvSpPr>
        <p:spPr>
          <a:xfrm>
            <a:off x="3785316" y="37338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O</a:t>
            </a:r>
            <a:endParaRPr lang="vi-VN">
              <a:solidFill>
                <a:schemeClr val="tx1"/>
              </a:solidFill>
            </a:endParaRPr>
          </a:p>
        </p:txBody>
      </p:sp>
      <p:cxnSp>
        <p:nvCxnSpPr>
          <p:cNvPr id="67" name="Straight Connector 66"/>
          <p:cNvCxnSpPr>
            <a:stCxn id="20" idx="2"/>
          </p:cNvCxnSpPr>
          <p:nvPr/>
        </p:nvCxnSpPr>
        <p:spPr>
          <a:xfrm rot="5400000">
            <a:off x="3505200" y="3313723"/>
            <a:ext cx="838201" cy="1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3"/>
            <a:endCxn id="63" idx="0"/>
          </p:cNvCxnSpPr>
          <p:nvPr/>
        </p:nvCxnSpPr>
        <p:spPr>
          <a:xfrm rot="5400000">
            <a:off x="2294485" y="3417531"/>
            <a:ext cx="959037" cy="211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5"/>
            <a:endCxn id="92" idx="0"/>
          </p:cNvCxnSpPr>
          <p:nvPr/>
        </p:nvCxnSpPr>
        <p:spPr>
          <a:xfrm rot="16200000" flipH="1">
            <a:off x="5069248" y="2970194"/>
            <a:ext cx="730437" cy="2777974"/>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 Box 27"/>
          <p:cNvSpPr txBox="1">
            <a:spLocks noChangeArrowheads="1"/>
          </p:cNvSpPr>
          <p:nvPr/>
        </p:nvSpPr>
        <p:spPr bwMode="auto">
          <a:xfrm rot="4524820">
            <a:off x="2765265" y="4159704"/>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74" name="Text Box 27"/>
          <p:cNvSpPr txBox="1">
            <a:spLocks noChangeArrowheads="1"/>
          </p:cNvSpPr>
          <p:nvPr/>
        </p:nvSpPr>
        <p:spPr bwMode="auto">
          <a:xfrm rot="16870633">
            <a:off x="5203666" y="4119992"/>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04850"/>
            <a:ext cx="8229600" cy="666750"/>
          </a:xfrm>
        </p:spPr>
        <p:txBody>
          <a:bodyPr/>
          <a:lstStyle/>
          <a:p>
            <a:pPr>
              <a:buFont typeface="Wingdings" pitchFamily="2" charset="2"/>
              <a:buChar char="§"/>
            </a:pPr>
            <a:r>
              <a:rPr lang="en-US" sz="3600" smtClean="0"/>
              <a:t> </a:t>
            </a:r>
            <a:r>
              <a:rPr lang="en-US" sz="2800" b="1" smtClean="0"/>
              <a:t>Ràng buộc đầy đủ</a:t>
            </a:r>
          </a:p>
        </p:txBody>
      </p:sp>
      <p:sp>
        <p:nvSpPr>
          <p:cNvPr id="18435" name="Rectangle 3"/>
          <p:cNvSpPr>
            <a:spLocks noGrp="1" noChangeArrowheads="1"/>
          </p:cNvSpPr>
          <p:nvPr>
            <p:ph idx="1"/>
          </p:nvPr>
        </p:nvSpPr>
        <p:spPr>
          <a:xfrm>
            <a:off x="533400" y="1447800"/>
            <a:ext cx="8229600" cy="4389437"/>
          </a:xfrm>
        </p:spPr>
        <p:txBody>
          <a:bodyPr/>
          <a:lstStyle/>
          <a:p>
            <a:r>
              <a:rPr lang="en-US" b="1" u="sng" smtClean="0">
                <a:solidFill>
                  <a:srgbClr val="CC0000"/>
                </a:solidFill>
              </a:rPr>
              <a:t>Ràng buộc đầy đủ</a:t>
            </a:r>
            <a:r>
              <a:rPr lang="en-US" smtClean="0"/>
              <a:t> (completeness constraint) bao gồm</a:t>
            </a:r>
          </a:p>
          <a:p>
            <a:pPr lvl="1"/>
            <a:r>
              <a:rPr lang="en-US" u="sng" smtClean="0">
                <a:solidFill>
                  <a:srgbClr val="CC0000"/>
                </a:solidFill>
              </a:rPr>
              <a:t>Ràng buộc toàn bộ</a:t>
            </a:r>
            <a:r>
              <a:rPr lang="en-US" smtClean="0"/>
              <a:t> (total) cho biết tất cả các thực thể trong lớp cha phải là thành viên của ít nhất một lớp con nào đó trong chuyên biệt </a:t>
            </a:r>
          </a:p>
          <a:p>
            <a:pPr lvl="2"/>
            <a:r>
              <a:rPr lang="en-US" smtClean="0"/>
              <a:t>Thể hiện bằng một đường nét đôi nối giữa lớp cha và vòng tròn chuyên biệt</a:t>
            </a:r>
          </a:p>
          <a:p>
            <a:pPr lvl="1"/>
            <a:r>
              <a:rPr lang="en-US" u="sng" smtClean="0">
                <a:solidFill>
                  <a:srgbClr val="CC0000"/>
                </a:solidFill>
              </a:rPr>
              <a:t>Ràng buộc từng phần</a:t>
            </a:r>
            <a:r>
              <a:rPr lang="en-US" smtClean="0"/>
              <a:t> (partial) cho phép một thực thể ở lớp cha có thể không thuộc bất kỳ một lớp con nào trong chuyên biệt</a:t>
            </a:r>
          </a:p>
          <a:p>
            <a:pPr lvl="2"/>
            <a:r>
              <a:rPr lang="en-US" smtClean="0"/>
              <a:t>Thể hiện bằng đường nét đơn</a:t>
            </a:r>
          </a:p>
          <a:p>
            <a:endParaRPr lang="en-US" smtClean="0"/>
          </a:p>
        </p:txBody>
      </p:sp>
      <p:sp>
        <p:nvSpPr>
          <p:cNvPr id="4" name="Date Placeholder 3"/>
          <p:cNvSpPr>
            <a:spLocks noGrp="1"/>
          </p:cNvSpPr>
          <p:nvPr>
            <p:ph type="dt" sz="quarter" idx="10"/>
          </p:nvPr>
        </p:nvSpPr>
        <p:spPr/>
        <p:txBody>
          <a:bodyPr/>
          <a:lstStyle/>
          <a:p>
            <a:pPr>
              <a:defRPr/>
            </a:pPr>
            <a:fld id="{577698DE-ED39-4E1F-AF6F-3E0E20516EE1}"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F841B07F-A2EE-4B76-90FB-F71789C8D795}" type="slidenum">
              <a:rPr lang="en-US" altLang="en-US"/>
              <a:pPr>
                <a:defRPr/>
              </a:pPr>
              <a:t>16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85800"/>
            <a:ext cx="8229600" cy="609600"/>
          </a:xfrm>
        </p:spPr>
        <p:txBody>
          <a:bodyPr/>
          <a:lstStyle/>
          <a:p>
            <a:r>
              <a:rPr lang="en-US" sz="2400" b="1" smtClean="0"/>
              <a:t>Ví dụ ràng buộc đầy đủ </a:t>
            </a:r>
          </a:p>
        </p:txBody>
      </p:sp>
      <p:sp>
        <p:nvSpPr>
          <p:cNvPr id="69" name="Date Placeholder 3"/>
          <p:cNvSpPr>
            <a:spLocks noGrp="1"/>
          </p:cNvSpPr>
          <p:nvPr>
            <p:ph type="dt" sz="quarter" idx="10"/>
          </p:nvPr>
        </p:nvSpPr>
        <p:spPr/>
        <p:txBody>
          <a:bodyPr/>
          <a:lstStyle/>
          <a:p>
            <a:pPr>
              <a:defRPr/>
            </a:pPr>
            <a:fld id="{83967A0C-5C89-4BD6-A2C6-3E7B5DBF87E1}" type="datetime12">
              <a:rPr lang="vi-VN" altLang="en-US" smtClean="0"/>
              <a:pPr>
                <a:defRPr/>
              </a:pPr>
              <a:t>06:07</a:t>
            </a:fld>
            <a:endParaRPr lang="en-US" altLang="en-US"/>
          </a:p>
        </p:txBody>
      </p:sp>
      <p:sp>
        <p:nvSpPr>
          <p:cNvPr id="71" name="Slide Number Placeholder 5"/>
          <p:cNvSpPr>
            <a:spLocks noGrp="1"/>
          </p:cNvSpPr>
          <p:nvPr>
            <p:ph type="sldNum" sz="quarter" idx="12"/>
          </p:nvPr>
        </p:nvSpPr>
        <p:spPr/>
        <p:txBody>
          <a:bodyPr/>
          <a:lstStyle/>
          <a:p>
            <a:pPr>
              <a:defRPr/>
            </a:pPr>
            <a:fld id="{F63D27D0-C023-4B29-AC06-1E422543E48A}" type="slidenum">
              <a:rPr lang="en-US" altLang="en-US"/>
              <a:pPr>
                <a:defRPr/>
              </a:pPr>
              <a:t>17</a:t>
            </a:fld>
            <a:endParaRPr lang="en-US" altLang="en-US"/>
          </a:p>
        </p:txBody>
      </p:sp>
      <p:grpSp>
        <p:nvGrpSpPr>
          <p:cNvPr id="19461" name="Group 3"/>
          <p:cNvGrpSpPr>
            <a:grpSpLocks/>
          </p:cNvGrpSpPr>
          <p:nvPr/>
        </p:nvGrpSpPr>
        <p:grpSpPr bwMode="auto">
          <a:xfrm>
            <a:off x="269875" y="1622425"/>
            <a:ext cx="8604250" cy="4168775"/>
            <a:chOff x="170" y="1022"/>
            <a:chExt cx="5420" cy="2626"/>
          </a:xfrm>
        </p:grpSpPr>
        <p:sp>
          <p:nvSpPr>
            <p:cNvPr id="19462" name="Line 4"/>
            <p:cNvSpPr>
              <a:spLocks noChangeShapeType="1"/>
            </p:cNvSpPr>
            <p:nvPr/>
          </p:nvSpPr>
          <p:spPr bwMode="auto">
            <a:xfrm flipH="1">
              <a:off x="1985" y="1675"/>
              <a:ext cx="774" cy="508"/>
            </a:xfrm>
            <a:prstGeom prst="line">
              <a:avLst/>
            </a:prstGeom>
            <a:noFill/>
            <a:ln w="9525">
              <a:solidFill>
                <a:schemeClr val="tx1"/>
              </a:solidFill>
              <a:round/>
              <a:headEnd/>
              <a:tailEnd/>
            </a:ln>
          </p:spPr>
          <p:txBody>
            <a:bodyPr/>
            <a:lstStyle/>
            <a:p>
              <a:endParaRPr lang="vi-VN"/>
            </a:p>
          </p:txBody>
        </p:sp>
        <p:grpSp>
          <p:nvGrpSpPr>
            <p:cNvPr id="19463" name="Group 5"/>
            <p:cNvGrpSpPr>
              <a:grpSpLocks/>
            </p:cNvGrpSpPr>
            <p:nvPr/>
          </p:nvGrpSpPr>
          <p:grpSpPr bwMode="auto">
            <a:xfrm>
              <a:off x="1719" y="1022"/>
              <a:ext cx="2468" cy="641"/>
              <a:chOff x="1912" y="733"/>
              <a:chExt cx="2468" cy="641"/>
            </a:xfrm>
          </p:grpSpPr>
          <p:sp>
            <p:nvSpPr>
              <p:cNvPr id="19510" name="Text Box 6"/>
              <p:cNvSpPr txBox="1">
                <a:spLocks noChangeArrowheads="1"/>
              </p:cNvSpPr>
              <p:nvPr/>
            </p:nvSpPr>
            <p:spPr bwMode="auto">
              <a:xfrm>
                <a:off x="2493" y="1144"/>
                <a:ext cx="1113" cy="230"/>
              </a:xfrm>
              <a:prstGeom prst="rect">
                <a:avLst/>
              </a:prstGeom>
              <a:noFill/>
              <a:ln w="28575">
                <a:solidFill>
                  <a:schemeClr val="tx1"/>
                </a:solidFill>
                <a:miter lim="800000"/>
                <a:headEnd/>
                <a:tailEnd/>
              </a:ln>
            </p:spPr>
            <p:txBody>
              <a:bodyPr>
                <a:spAutoFit/>
              </a:bodyPr>
              <a:lstStyle/>
              <a:p>
                <a:r>
                  <a:rPr lang="en-US" sz="1600" b="1">
                    <a:latin typeface="Arial" charset="0"/>
                  </a:rPr>
                  <a:t>EMPLOYEE</a:t>
                </a:r>
                <a:endParaRPr lang="en-US" sz="1600" b="1" baseline="-14000">
                  <a:latin typeface="Arial" charset="0"/>
                </a:endParaRPr>
              </a:p>
            </p:txBody>
          </p:sp>
          <p:sp>
            <p:nvSpPr>
              <p:cNvPr id="19511" name="Line 7"/>
              <p:cNvSpPr>
                <a:spLocks noChangeShapeType="1"/>
              </p:cNvSpPr>
              <p:nvPr/>
            </p:nvSpPr>
            <p:spPr bwMode="auto">
              <a:xfrm flipV="1">
                <a:off x="3606" y="975"/>
                <a:ext cx="288" cy="192"/>
              </a:xfrm>
              <a:prstGeom prst="line">
                <a:avLst/>
              </a:prstGeom>
              <a:noFill/>
              <a:ln w="9525">
                <a:solidFill>
                  <a:schemeClr val="tx1"/>
                </a:solidFill>
                <a:round/>
                <a:headEnd/>
                <a:tailEnd/>
              </a:ln>
            </p:spPr>
            <p:txBody>
              <a:bodyPr/>
              <a:lstStyle/>
              <a:p>
                <a:endParaRPr lang="vi-VN"/>
              </a:p>
            </p:txBody>
          </p:sp>
          <p:sp>
            <p:nvSpPr>
              <p:cNvPr id="19512" name="Line 8"/>
              <p:cNvSpPr>
                <a:spLocks noChangeShapeType="1"/>
              </p:cNvSpPr>
              <p:nvPr/>
            </p:nvSpPr>
            <p:spPr bwMode="auto">
              <a:xfrm>
                <a:off x="2227" y="975"/>
                <a:ext cx="265" cy="192"/>
              </a:xfrm>
              <a:prstGeom prst="line">
                <a:avLst/>
              </a:prstGeom>
              <a:noFill/>
              <a:ln w="9525">
                <a:solidFill>
                  <a:schemeClr val="tx1"/>
                </a:solidFill>
                <a:round/>
                <a:headEnd/>
                <a:tailEnd/>
              </a:ln>
            </p:spPr>
            <p:txBody>
              <a:bodyPr/>
              <a:lstStyle/>
              <a:p>
                <a:endParaRPr lang="vi-VN"/>
              </a:p>
            </p:txBody>
          </p:sp>
          <p:grpSp>
            <p:nvGrpSpPr>
              <p:cNvPr id="19513" name="Group 9"/>
              <p:cNvGrpSpPr>
                <a:grpSpLocks/>
              </p:cNvGrpSpPr>
              <p:nvPr/>
            </p:nvGrpSpPr>
            <p:grpSpPr bwMode="auto">
              <a:xfrm>
                <a:off x="1912" y="757"/>
                <a:ext cx="532" cy="216"/>
                <a:chOff x="2203" y="757"/>
                <a:chExt cx="532" cy="216"/>
              </a:xfrm>
            </p:grpSpPr>
            <p:sp>
              <p:nvSpPr>
                <p:cNvPr id="19525" name="Oval 10"/>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9526" name="Text Box 11"/>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Name</a:t>
                  </a:r>
                </a:p>
              </p:txBody>
            </p:sp>
          </p:grpSp>
          <p:grpSp>
            <p:nvGrpSpPr>
              <p:cNvPr id="19514" name="Group 12"/>
              <p:cNvGrpSpPr>
                <a:grpSpLocks/>
              </p:cNvGrpSpPr>
              <p:nvPr/>
            </p:nvGrpSpPr>
            <p:grpSpPr bwMode="auto">
              <a:xfrm>
                <a:off x="2517" y="733"/>
                <a:ext cx="412" cy="216"/>
                <a:chOff x="2203" y="757"/>
                <a:chExt cx="532" cy="216"/>
              </a:xfrm>
            </p:grpSpPr>
            <p:sp>
              <p:nvSpPr>
                <p:cNvPr id="19523" name="Oval 13"/>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9524" name="Text Box 14"/>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u="sng">
                      <a:latin typeface="Arial" charset="0"/>
                    </a:rPr>
                    <a:t>SSN</a:t>
                  </a:r>
                </a:p>
              </p:txBody>
            </p:sp>
          </p:grpSp>
          <p:grpSp>
            <p:nvGrpSpPr>
              <p:cNvPr id="19515" name="Group 15"/>
              <p:cNvGrpSpPr>
                <a:grpSpLocks/>
              </p:cNvGrpSpPr>
              <p:nvPr/>
            </p:nvGrpSpPr>
            <p:grpSpPr bwMode="auto">
              <a:xfrm>
                <a:off x="3001" y="733"/>
                <a:ext cx="702" cy="216"/>
                <a:chOff x="2203" y="757"/>
                <a:chExt cx="532" cy="216"/>
              </a:xfrm>
            </p:grpSpPr>
            <p:sp>
              <p:nvSpPr>
                <p:cNvPr id="19521" name="Oval 16"/>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9522" name="Text Box 17"/>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BirthDate</a:t>
                  </a:r>
                </a:p>
              </p:txBody>
            </p:sp>
          </p:grpSp>
          <p:grpSp>
            <p:nvGrpSpPr>
              <p:cNvPr id="19516" name="Group 18"/>
              <p:cNvGrpSpPr>
                <a:grpSpLocks/>
              </p:cNvGrpSpPr>
              <p:nvPr/>
            </p:nvGrpSpPr>
            <p:grpSpPr bwMode="auto">
              <a:xfrm>
                <a:off x="3775" y="757"/>
                <a:ext cx="605" cy="216"/>
                <a:chOff x="2203" y="757"/>
                <a:chExt cx="532" cy="216"/>
              </a:xfrm>
            </p:grpSpPr>
            <p:sp>
              <p:nvSpPr>
                <p:cNvPr id="19519" name="Oval 19"/>
                <p:cNvSpPr>
                  <a:spLocks noChangeArrowheads="1"/>
                </p:cNvSpPr>
                <p:nvPr/>
              </p:nvSpPr>
              <p:spPr bwMode="auto">
                <a:xfrm>
                  <a:off x="2203" y="757"/>
                  <a:ext cx="532" cy="216"/>
                </a:xfrm>
                <a:prstGeom prst="ellipse">
                  <a:avLst/>
                </a:prstGeom>
                <a:noFill/>
                <a:ln w="9525">
                  <a:solidFill>
                    <a:schemeClr val="tx1"/>
                  </a:solidFill>
                  <a:round/>
                  <a:headEnd/>
                  <a:tailEnd/>
                </a:ln>
              </p:spPr>
              <p:txBody>
                <a:bodyPr wrap="none" anchor="ctr"/>
                <a:lstStyle/>
                <a:p>
                  <a:endParaRPr lang="vi-VN"/>
                </a:p>
              </p:txBody>
            </p:sp>
            <p:sp>
              <p:nvSpPr>
                <p:cNvPr id="19520" name="Text Box 20"/>
                <p:cNvSpPr txBox="1">
                  <a:spLocks noChangeArrowheads="1"/>
                </p:cNvSpPr>
                <p:nvPr/>
              </p:nvSpPr>
              <p:spPr bwMode="auto">
                <a:xfrm>
                  <a:off x="2203" y="757"/>
                  <a:ext cx="532" cy="212"/>
                </a:xfrm>
                <a:prstGeom prst="rect">
                  <a:avLst/>
                </a:prstGeom>
                <a:noFill/>
                <a:ln w="9525">
                  <a:noFill/>
                  <a:miter lim="800000"/>
                  <a:headEnd/>
                  <a:tailEnd/>
                </a:ln>
              </p:spPr>
              <p:txBody>
                <a:bodyPr>
                  <a:spAutoFit/>
                </a:bodyPr>
                <a:lstStyle/>
                <a:p>
                  <a:r>
                    <a:rPr lang="en-US" sz="1600">
                      <a:latin typeface="Arial" charset="0"/>
                    </a:rPr>
                    <a:t>Address</a:t>
                  </a:r>
                </a:p>
              </p:txBody>
            </p:sp>
          </p:grpSp>
          <p:sp>
            <p:nvSpPr>
              <p:cNvPr id="19517" name="Line 21"/>
              <p:cNvSpPr>
                <a:spLocks noChangeShapeType="1"/>
              </p:cNvSpPr>
              <p:nvPr/>
            </p:nvSpPr>
            <p:spPr bwMode="auto">
              <a:xfrm flipH="1">
                <a:off x="3243" y="950"/>
                <a:ext cx="121" cy="194"/>
              </a:xfrm>
              <a:prstGeom prst="line">
                <a:avLst/>
              </a:prstGeom>
              <a:noFill/>
              <a:ln w="9525">
                <a:solidFill>
                  <a:schemeClr val="tx1"/>
                </a:solidFill>
                <a:round/>
                <a:headEnd/>
                <a:tailEnd/>
              </a:ln>
            </p:spPr>
            <p:txBody>
              <a:bodyPr/>
              <a:lstStyle/>
              <a:p>
                <a:endParaRPr lang="vi-VN"/>
              </a:p>
            </p:txBody>
          </p:sp>
          <p:sp>
            <p:nvSpPr>
              <p:cNvPr id="19518" name="Line 22"/>
              <p:cNvSpPr>
                <a:spLocks noChangeShapeType="1"/>
              </p:cNvSpPr>
              <p:nvPr/>
            </p:nvSpPr>
            <p:spPr bwMode="auto">
              <a:xfrm>
                <a:off x="2711" y="950"/>
                <a:ext cx="72" cy="194"/>
              </a:xfrm>
              <a:prstGeom prst="line">
                <a:avLst/>
              </a:prstGeom>
              <a:noFill/>
              <a:ln w="9525">
                <a:solidFill>
                  <a:schemeClr val="tx1"/>
                </a:solidFill>
                <a:round/>
                <a:headEnd/>
                <a:tailEnd/>
              </a:ln>
            </p:spPr>
            <p:txBody>
              <a:bodyPr/>
              <a:lstStyle/>
              <a:p>
                <a:endParaRPr lang="vi-VN"/>
              </a:p>
            </p:txBody>
          </p:sp>
        </p:grpSp>
        <p:grpSp>
          <p:nvGrpSpPr>
            <p:cNvPr id="19464" name="Group 23"/>
            <p:cNvGrpSpPr>
              <a:grpSpLocks/>
            </p:cNvGrpSpPr>
            <p:nvPr/>
          </p:nvGrpSpPr>
          <p:grpSpPr bwMode="auto">
            <a:xfrm>
              <a:off x="170" y="2110"/>
              <a:ext cx="3001" cy="1513"/>
              <a:chOff x="170" y="1845"/>
              <a:chExt cx="3001" cy="1513"/>
            </a:xfrm>
          </p:grpSpPr>
          <p:sp>
            <p:nvSpPr>
              <p:cNvPr id="19487" name="Text Box 24"/>
              <p:cNvSpPr txBox="1">
                <a:spLocks noChangeArrowheads="1"/>
              </p:cNvSpPr>
              <p:nvPr/>
            </p:nvSpPr>
            <p:spPr bwMode="auto">
              <a:xfrm>
                <a:off x="267" y="3128"/>
                <a:ext cx="871"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SECRETARY</a:t>
                </a:r>
                <a:endParaRPr lang="en-US" sz="1600" b="1" baseline="-14000">
                  <a:latin typeface="Arial" charset="0"/>
                </a:endParaRPr>
              </a:p>
            </p:txBody>
          </p:sp>
          <p:sp>
            <p:nvSpPr>
              <p:cNvPr id="19488" name="Line 25"/>
              <p:cNvSpPr>
                <a:spLocks noChangeShapeType="1"/>
              </p:cNvSpPr>
              <p:nvPr/>
            </p:nvSpPr>
            <p:spPr bwMode="auto">
              <a:xfrm>
                <a:off x="582" y="2910"/>
                <a:ext cx="23" cy="216"/>
              </a:xfrm>
              <a:prstGeom prst="line">
                <a:avLst/>
              </a:prstGeom>
              <a:noFill/>
              <a:ln w="9525">
                <a:solidFill>
                  <a:schemeClr val="tx1"/>
                </a:solidFill>
                <a:round/>
                <a:headEnd/>
                <a:tailEnd/>
              </a:ln>
            </p:spPr>
            <p:txBody>
              <a:bodyPr/>
              <a:lstStyle/>
              <a:p>
                <a:endParaRPr lang="vi-VN"/>
              </a:p>
            </p:txBody>
          </p:sp>
          <p:sp>
            <p:nvSpPr>
              <p:cNvPr id="19489" name="Oval 26"/>
              <p:cNvSpPr>
                <a:spLocks noChangeArrowheads="1"/>
              </p:cNvSpPr>
              <p:nvPr/>
            </p:nvSpPr>
            <p:spPr bwMode="auto">
              <a:xfrm>
                <a:off x="1864" y="1894"/>
                <a:ext cx="144" cy="144"/>
              </a:xfrm>
              <a:prstGeom prst="ellipse">
                <a:avLst/>
              </a:prstGeom>
              <a:noFill/>
              <a:ln w="9525">
                <a:solidFill>
                  <a:schemeClr val="tx1"/>
                </a:solidFill>
                <a:round/>
                <a:headEnd/>
                <a:tailEnd/>
              </a:ln>
            </p:spPr>
            <p:txBody>
              <a:bodyPr wrap="none" anchor="ctr"/>
              <a:lstStyle/>
              <a:p>
                <a:endParaRPr lang="vi-VN"/>
              </a:p>
            </p:txBody>
          </p:sp>
          <p:sp>
            <p:nvSpPr>
              <p:cNvPr id="19490" name="Line 27"/>
              <p:cNvSpPr>
                <a:spLocks noChangeShapeType="1"/>
              </p:cNvSpPr>
              <p:nvPr/>
            </p:nvSpPr>
            <p:spPr bwMode="auto">
              <a:xfrm>
                <a:off x="1960" y="2039"/>
                <a:ext cx="436" cy="1089"/>
              </a:xfrm>
              <a:prstGeom prst="line">
                <a:avLst/>
              </a:prstGeom>
              <a:noFill/>
              <a:ln w="9525">
                <a:solidFill>
                  <a:schemeClr val="tx1"/>
                </a:solidFill>
                <a:round/>
                <a:headEnd/>
                <a:tailEnd/>
              </a:ln>
            </p:spPr>
            <p:txBody>
              <a:bodyPr/>
              <a:lstStyle/>
              <a:p>
                <a:endParaRPr lang="vi-VN"/>
              </a:p>
            </p:txBody>
          </p:sp>
          <p:sp>
            <p:nvSpPr>
              <p:cNvPr id="19491" name="Text Box 28"/>
              <p:cNvSpPr txBox="1">
                <a:spLocks noChangeArrowheads="1"/>
              </p:cNvSpPr>
              <p:nvPr/>
            </p:nvSpPr>
            <p:spPr bwMode="auto">
              <a:xfrm rot="2468162">
                <a:off x="1428" y="2160"/>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9492" name="Text Box 29"/>
              <p:cNvSpPr txBox="1">
                <a:spLocks noChangeArrowheads="1"/>
              </p:cNvSpPr>
              <p:nvPr/>
            </p:nvSpPr>
            <p:spPr bwMode="auto">
              <a:xfrm rot="1284953">
                <a:off x="1598" y="2329"/>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9493" name="Text Box 30"/>
              <p:cNvSpPr txBox="1">
                <a:spLocks noChangeArrowheads="1"/>
              </p:cNvSpPr>
              <p:nvPr/>
            </p:nvSpPr>
            <p:spPr bwMode="auto">
              <a:xfrm>
                <a:off x="1840" y="1845"/>
                <a:ext cx="314" cy="212"/>
              </a:xfrm>
              <a:prstGeom prst="rect">
                <a:avLst/>
              </a:prstGeom>
              <a:noFill/>
              <a:ln w="9525">
                <a:noFill/>
                <a:miter lim="800000"/>
                <a:headEnd/>
                <a:tailEnd/>
              </a:ln>
            </p:spPr>
            <p:txBody>
              <a:bodyPr>
                <a:spAutoFit/>
              </a:bodyPr>
              <a:lstStyle/>
              <a:p>
                <a:pPr algn="l"/>
                <a:r>
                  <a:rPr lang="en-US" sz="1600" b="1" i="1">
                    <a:latin typeface="Arial" charset="0"/>
                  </a:rPr>
                  <a:t>d</a:t>
                </a:r>
              </a:p>
            </p:txBody>
          </p:sp>
          <p:grpSp>
            <p:nvGrpSpPr>
              <p:cNvPr id="19494" name="Group 31"/>
              <p:cNvGrpSpPr>
                <a:grpSpLocks/>
              </p:cNvGrpSpPr>
              <p:nvPr/>
            </p:nvGrpSpPr>
            <p:grpSpPr bwMode="auto">
              <a:xfrm>
                <a:off x="170" y="2668"/>
                <a:ext cx="895" cy="241"/>
                <a:chOff x="340" y="2644"/>
                <a:chExt cx="895" cy="241"/>
              </a:xfrm>
            </p:grpSpPr>
            <p:sp>
              <p:nvSpPr>
                <p:cNvPr id="19508" name="Oval 32"/>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9509" name="Text Box 33"/>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TypeSpeed</a:t>
                  </a:r>
                </a:p>
              </p:txBody>
            </p:sp>
          </p:grpSp>
          <p:sp>
            <p:nvSpPr>
              <p:cNvPr id="19495" name="Text Box 34"/>
              <p:cNvSpPr txBox="1">
                <a:spLocks noChangeArrowheads="1"/>
              </p:cNvSpPr>
              <p:nvPr/>
            </p:nvSpPr>
            <p:spPr bwMode="auto">
              <a:xfrm>
                <a:off x="1283" y="3128"/>
                <a:ext cx="871"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TECHNICIAN</a:t>
                </a:r>
              </a:p>
            </p:txBody>
          </p:sp>
          <p:grpSp>
            <p:nvGrpSpPr>
              <p:cNvPr id="19496" name="Group 35"/>
              <p:cNvGrpSpPr>
                <a:grpSpLocks/>
              </p:cNvGrpSpPr>
              <p:nvPr/>
            </p:nvGrpSpPr>
            <p:grpSpPr bwMode="auto">
              <a:xfrm>
                <a:off x="1622" y="2692"/>
                <a:ext cx="653" cy="217"/>
                <a:chOff x="340" y="2644"/>
                <a:chExt cx="895" cy="241"/>
              </a:xfrm>
            </p:grpSpPr>
            <p:sp>
              <p:nvSpPr>
                <p:cNvPr id="19506" name="Oval 36"/>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9507" name="Text Box 37"/>
                <p:cNvSpPr txBox="1">
                  <a:spLocks noChangeArrowheads="1"/>
                </p:cNvSpPr>
                <p:nvPr/>
              </p:nvSpPr>
              <p:spPr bwMode="auto">
                <a:xfrm>
                  <a:off x="340" y="2644"/>
                  <a:ext cx="895" cy="235"/>
                </a:xfrm>
                <a:prstGeom prst="rect">
                  <a:avLst/>
                </a:prstGeom>
                <a:noFill/>
                <a:ln w="9525">
                  <a:noFill/>
                  <a:miter lim="800000"/>
                  <a:headEnd/>
                  <a:tailEnd/>
                </a:ln>
              </p:spPr>
              <p:txBody>
                <a:bodyPr>
                  <a:spAutoFit/>
                </a:bodyPr>
                <a:lstStyle/>
                <a:p>
                  <a:r>
                    <a:rPr lang="en-US" sz="1600">
                      <a:latin typeface="Arial" charset="0"/>
                    </a:rPr>
                    <a:t>TGrade</a:t>
                  </a:r>
                </a:p>
              </p:txBody>
            </p:sp>
          </p:grpSp>
          <p:sp>
            <p:nvSpPr>
              <p:cNvPr id="19497" name="Text Box 38"/>
              <p:cNvSpPr txBox="1">
                <a:spLocks noChangeArrowheads="1"/>
              </p:cNvSpPr>
              <p:nvPr/>
            </p:nvSpPr>
            <p:spPr bwMode="auto">
              <a:xfrm>
                <a:off x="2299" y="3128"/>
                <a:ext cx="750" cy="230"/>
              </a:xfrm>
              <a:prstGeom prst="rect">
                <a:avLst/>
              </a:prstGeom>
              <a:noFill/>
              <a:ln w="28575">
                <a:solidFill>
                  <a:schemeClr val="tx1"/>
                </a:solidFill>
                <a:miter lim="800000"/>
                <a:headEnd/>
                <a:tailEnd/>
              </a:ln>
            </p:spPr>
            <p:txBody>
              <a:bodyPr lIns="45720" rIns="45720">
                <a:spAutoFit/>
              </a:bodyPr>
              <a:lstStyle/>
              <a:p>
                <a:pPr algn="l"/>
                <a:r>
                  <a:rPr lang="en-US" sz="1600" b="1">
                    <a:latin typeface="Arial" charset="0"/>
                  </a:rPr>
                  <a:t>ENGINEER</a:t>
                </a:r>
              </a:p>
            </p:txBody>
          </p:sp>
          <p:grpSp>
            <p:nvGrpSpPr>
              <p:cNvPr id="19498" name="Group 39"/>
              <p:cNvGrpSpPr>
                <a:grpSpLocks/>
              </p:cNvGrpSpPr>
              <p:nvPr/>
            </p:nvGrpSpPr>
            <p:grpSpPr bwMode="auto">
              <a:xfrm>
                <a:off x="2444" y="2692"/>
                <a:ext cx="727" cy="241"/>
                <a:chOff x="340" y="2644"/>
                <a:chExt cx="895" cy="241"/>
              </a:xfrm>
            </p:grpSpPr>
            <p:sp>
              <p:nvSpPr>
                <p:cNvPr id="19504" name="Oval 40"/>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9505" name="Text Box 41"/>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EngType</a:t>
                  </a:r>
                </a:p>
              </p:txBody>
            </p:sp>
          </p:grpSp>
          <p:sp>
            <p:nvSpPr>
              <p:cNvPr id="19499" name="Line 42"/>
              <p:cNvSpPr>
                <a:spLocks noChangeShapeType="1"/>
              </p:cNvSpPr>
              <p:nvPr/>
            </p:nvSpPr>
            <p:spPr bwMode="auto">
              <a:xfrm flipH="1">
                <a:off x="1452" y="2039"/>
                <a:ext cx="460" cy="1089"/>
              </a:xfrm>
              <a:prstGeom prst="line">
                <a:avLst/>
              </a:prstGeom>
              <a:noFill/>
              <a:ln w="9525">
                <a:solidFill>
                  <a:schemeClr val="tx1"/>
                </a:solidFill>
                <a:round/>
                <a:headEnd/>
                <a:tailEnd/>
              </a:ln>
            </p:spPr>
            <p:txBody>
              <a:bodyPr/>
              <a:lstStyle/>
              <a:p>
                <a:endParaRPr lang="vi-VN"/>
              </a:p>
            </p:txBody>
          </p:sp>
          <p:sp>
            <p:nvSpPr>
              <p:cNvPr id="19500" name="Line 43"/>
              <p:cNvSpPr>
                <a:spLocks noChangeShapeType="1"/>
              </p:cNvSpPr>
              <p:nvPr/>
            </p:nvSpPr>
            <p:spPr bwMode="auto">
              <a:xfrm flipH="1">
                <a:off x="751" y="2015"/>
                <a:ext cx="1113" cy="1113"/>
              </a:xfrm>
              <a:prstGeom prst="line">
                <a:avLst/>
              </a:prstGeom>
              <a:noFill/>
              <a:ln w="9525">
                <a:solidFill>
                  <a:schemeClr val="tx1"/>
                </a:solidFill>
                <a:round/>
                <a:headEnd/>
                <a:tailEnd/>
              </a:ln>
            </p:spPr>
            <p:txBody>
              <a:bodyPr/>
              <a:lstStyle/>
              <a:p>
                <a:endParaRPr lang="vi-VN"/>
              </a:p>
            </p:txBody>
          </p:sp>
          <p:sp>
            <p:nvSpPr>
              <p:cNvPr id="19501" name="Line 44"/>
              <p:cNvSpPr>
                <a:spLocks noChangeShapeType="1"/>
              </p:cNvSpPr>
              <p:nvPr/>
            </p:nvSpPr>
            <p:spPr bwMode="auto">
              <a:xfrm flipH="1">
                <a:off x="1718" y="2910"/>
                <a:ext cx="218" cy="218"/>
              </a:xfrm>
              <a:prstGeom prst="line">
                <a:avLst/>
              </a:prstGeom>
              <a:noFill/>
              <a:ln w="9525">
                <a:solidFill>
                  <a:schemeClr val="tx1"/>
                </a:solidFill>
                <a:round/>
                <a:headEnd/>
                <a:tailEnd/>
              </a:ln>
            </p:spPr>
            <p:txBody>
              <a:bodyPr/>
              <a:lstStyle/>
              <a:p>
                <a:endParaRPr lang="vi-VN"/>
              </a:p>
            </p:txBody>
          </p:sp>
          <p:sp>
            <p:nvSpPr>
              <p:cNvPr id="19502" name="Line 45"/>
              <p:cNvSpPr>
                <a:spLocks noChangeShapeType="1"/>
              </p:cNvSpPr>
              <p:nvPr/>
            </p:nvSpPr>
            <p:spPr bwMode="auto">
              <a:xfrm>
                <a:off x="2783" y="2934"/>
                <a:ext cx="0" cy="194"/>
              </a:xfrm>
              <a:prstGeom prst="line">
                <a:avLst/>
              </a:prstGeom>
              <a:noFill/>
              <a:ln w="9525">
                <a:solidFill>
                  <a:schemeClr val="tx1"/>
                </a:solidFill>
                <a:round/>
                <a:headEnd/>
                <a:tailEnd/>
              </a:ln>
            </p:spPr>
            <p:txBody>
              <a:bodyPr/>
              <a:lstStyle/>
              <a:p>
                <a:endParaRPr lang="vi-VN"/>
              </a:p>
            </p:txBody>
          </p:sp>
          <p:sp>
            <p:nvSpPr>
              <p:cNvPr id="19503" name="Text Box 46"/>
              <p:cNvSpPr txBox="1">
                <a:spLocks noChangeArrowheads="1"/>
              </p:cNvSpPr>
              <p:nvPr/>
            </p:nvSpPr>
            <p:spPr bwMode="auto">
              <a:xfrm rot="-1179493">
                <a:off x="1936" y="2208"/>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grpSp>
        <p:sp>
          <p:nvSpPr>
            <p:cNvPr id="19465" name="Oval 47"/>
            <p:cNvSpPr>
              <a:spLocks noChangeArrowheads="1"/>
            </p:cNvSpPr>
            <p:nvPr/>
          </p:nvSpPr>
          <p:spPr bwMode="auto">
            <a:xfrm>
              <a:off x="4187" y="2184"/>
              <a:ext cx="144" cy="144"/>
            </a:xfrm>
            <a:prstGeom prst="ellipse">
              <a:avLst/>
            </a:prstGeom>
            <a:noFill/>
            <a:ln w="9525">
              <a:solidFill>
                <a:schemeClr val="tx1"/>
              </a:solidFill>
              <a:round/>
              <a:headEnd/>
              <a:tailEnd/>
            </a:ln>
          </p:spPr>
          <p:txBody>
            <a:bodyPr wrap="none" anchor="ctr"/>
            <a:lstStyle/>
            <a:p>
              <a:endParaRPr lang="vi-VN"/>
            </a:p>
          </p:txBody>
        </p:sp>
        <p:sp>
          <p:nvSpPr>
            <p:cNvPr id="19466" name="Line 48"/>
            <p:cNvSpPr>
              <a:spLocks noChangeShapeType="1"/>
            </p:cNvSpPr>
            <p:nvPr/>
          </p:nvSpPr>
          <p:spPr bwMode="auto">
            <a:xfrm>
              <a:off x="4283" y="2329"/>
              <a:ext cx="436" cy="1089"/>
            </a:xfrm>
            <a:prstGeom prst="line">
              <a:avLst/>
            </a:prstGeom>
            <a:noFill/>
            <a:ln w="9525">
              <a:solidFill>
                <a:schemeClr val="tx1"/>
              </a:solidFill>
              <a:round/>
              <a:headEnd/>
              <a:tailEnd/>
            </a:ln>
          </p:spPr>
          <p:txBody>
            <a:bodyPr/>
            <a:lstStyle/>
            <a:p>
              <a:endParaRPr lang="vi-VN"/>
            </a:p>
          </p:txBody>
        </p:sp>
        <p:sp>
          <p:nvSpPr>
            <p:cNvPr id="19467" name="Text Box 49"/>
            <p:cNvSpPr txBox="1">
              <a:spLocks noChangeArrowheads="1"/>
            </p:cNvSpPr>
            <p:nvPr/>
          </p:nvSpPr>
          <p:spPr bwMode="auto">
            <a:xfrm rot="1284953">
              <a:off x="3921" y="2619"/>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9468" name="Text Box 50"/>
            <p:cNvSpPr txBox="1">
              <a:spLocks noChangeArrowheads="1"/>
            </p:cNvSpPr>
            <p:nvPr/>
          </p:nvSpPr>
          <p:spPr bwMode="auto">
            <a:xfrm>
              <a:off x="4163" y="2135"/>
              <a:ext cx="314" cy="212"/>
            </a:xfrm>
            <a:prstGeom prst="rect">
              <a:avLst/>
            </a:prstGeom>
            <a:noFill/>
            <a:ln w="9525">
              <a:noFill/>
              <a:miter lim="800000"/>
              <a:headEnd/>
              <a:tailEnd/>
            </a:ln>
          </p:spPr>
          <p:txBody>
            <a:bodyPr>
              <a:spAutoFit/>
            </a:bodyPr>
            <a:lstStyle/>
            <a:p>
              <a:pPr algn="l"/>
              <a:r>
                <a:rPr lang="en-US" sz="1600" b="1" i="1">
                  <a:latin typeface="Arial" charset="0"/>
                </a:rPr>
                <a:t>d</a:t>
              </a:r>
            </a:p>
          </p:txBody>
        </p:sp>
        <p:sp>
          <p:nvSpPr>
            <p:cNvPr id="19469" name="Text Box 51"/>
            <p:cNvSpPr txBox="1">
              <a:spLocks noChangeArrowheads="1"/>
            </p:cNvSpPr>
            <p:nvPr/>
          </p:nvSpPr>
          <p:spPr bwMode="auto">
            <a:xfrm>
              <a:off x="3364" y="3418"/>
              <a:ext cx="1113" cy="230"/>
            </a:xfrm>
            <a:prstGeom prst="rect">
              <a:avLst/>
            </a:prstGeom>
            <a:noFill/>
            <a:ln w="28575">
              <a:solidFill>
                <a:schemeClr val="tx1"/>
              </a:solidFill>
              <a:miter lim="800000"/>
              <a:headEnd/>
              <a:tailEnd/>
            </a:ln>
          </p:spPr>
          <p:txBody>
            <a:bodyPr lIns="45720" rIns="45720">
              <a:spAutoFit/>
            </a:bodyPr>
            <a:lstStyle/>
            <a:p>
              <a:r>
                <a:rPr lang="en-US" sz="1600" b="1">
                  <a:latin typeface="Arial" charset="0"/>
                </a:rPr>
                <a:t>SALARIED_EMP</a:t>
              </a:r>
              <a:endParaRPr lang="en-US" sz="1600" b="1" baseline="-14000">
                <a:latin typeface="Arial" charset="0"/>
              </a:endParaRPr>
            </a:p>
          </p:txBody>
        </p:sp>
        <p:grpSp>
          <p:nvGrpSpPr>
            <p:cNvPr id="19470" name="Group 52"/>
            <p:cNvGrpSpPr>
              <a:grpSpLocks/>
            </p:cNvGrpSpPr>
            <p:nvPr/>
          </p:nvGrpSpPr>
          <p:grpSpPr bwMode="auto">
            <a:xfrm>
              <a:off x="3945" y="2982"/>
              <a:ext cx="653" cy="217"/>
              <a:chOff x="340" y="2644"/>
              <a:chExt cx="895" cy="241"/>
            </a:xfrm>
          </p:grpSpPr>
          <p:sp>
            <p:nvSpPr>
              <p:cNvPr id="19485" name="Oval 53"/>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9486" name="Text Box 54"/>
              <p:cNvSpPr txBox="1">
                <a:spLocks noChangeArrowheads="1"/>
              </p:cNvSpPr>
              <p:nvPr/>
            </p:nvSpPr>
            <p:spPr bwMode="auto">
              <a:xfrm>
                <a:off x="340" y="2644"/>
                <a:ext cx="895" cy="235"/>
              </a:xfrm>
              <a:prstGeom prst="rect">
                <a:avLst/>
              </a:prstGeom>
              <a:noFill/>
              <a:ln w="9525">
                <a:noFill/>
                <a:miter lim="800000"/>
                <a:headEnd/>
                <a:tailEnd/>
              </a:ln>
            </p:spPr>
            <p:txBody>
              <a:bodyPr>
                <a:spAutoFit/>
              </a:bodyPr>
              <a:lstStyle/>
              <a:p>
                <a:r>
                  <a:rPr lang="en-US" sz="1600">
                    <a:latin typeface="Arial" charset="0"/>
                  </a:rPr>
                  <a:t>Salary</a:t>
                </a:r>
              </a:p>
            </p:txBody>
          </p:sp>
        </p:grpSp>
        <p:sp>
          <p:nvSpPr>
            <p:cNvPr id="19471" name="Text Box 55"/>
            <p:cNvSpPr txBox="1">
              <a:spLocks noChangeArrowheads="1"/>
            </p:cNvSpPr>
            <p:nvPr/>
          </p:nvSpPr>
          <p:spPr bwMode="auto">
            <a:xfrm>
              <a:off x="4622" y="3418"/>
              <a:ext cx="968" cy="230"/>
            </a:xfrm>
            <a:prstGeom prst="rect">
              <a:avLst/>
            </a:prstGeom>
            <a:noFill/>
            <a:ln w="28575">
              <a:solidFill>
                <a:schemeClr val="tx1"/>
              </a:solidFill>
              <a:miter lim="800000"/>
              <a:headEnd/>
              <a:tailEnd/>
            </a:ln>
          </p:spPr>
          <p:txBody>
            <a:bodyPr lIns="45720" rIns="45720">
              <a:spAutoFit/>
            </a:bodyPr>
            <a:lstStyle/>
            <a:p>
              <a:r>
                <a:rPr lang="en-US" sz="1600" b="1">
                  <a:latin typeface="Arial" charset="0"/>
                </a:rPr>
                <a:t>HOURLY_EMP</a:t>
              </a:r>
            </a:p>
          </p:txBody>
        </p:sp>
        <p:grpSp>
          <p:nvGrpSpPr>
            <p:cNvPr id="19472" name="Group 56"/>
            <p:cNvGrpSpPr>
              <a:grpSpLocks/>
            </p:cNvGrpSpPr>
            <p:nvPr/>
          </p:nvGrpSpPr>
          <p:grpSpPr bwMode="auto">
            <a:xfrm>
              <a:off x="4767" y="2981"/>
              <a:ext cx="774" cy="242"/>
              <a:chOff x="340" y="2644"/>
              <a:chExt cx="895" cy="241"/>
            </a:xfrm>
          </p:grpSpPr>
          <p:sp>
            <p:nvSpPr>
              <p:cNvPr id="19483" name="Oval 57"/>
              <p:cNvSpPr>
                <a:spLocks noChangeArrowheads="1"/>
              </p:cNvSpPr>
              <p:nvPr/>
            </p:nvSpPr>
            <p:spPr bwMode="auto">
              <a:xfrm>
                <a:off x="412" y="2644"/>
                <a:ext cx="775" cy="241"/>
              </a:xfrm>
              <a:prstGeom prst="ellipse">
                <a:avLst/>
              </a:prstGeom>
              <a:noFill/>
              <a:ln w="9525">
                <a:solidFill>
                  <a:schemeClr val="tx1"/>
                </a:solidFill>
                <a:round/>
                <a:headEnd/>
                <a:tailEnd/>
              </a:ln>
            </p:spPr>
            <p:txBody>
              <a:bodyPr wrap="none" anchor="ctr"/>
              <a:lstStyle/>
              <a:p>
                <a:endParaRPr lang="vi-VN"/>
              </a:p>
            </p:txBody>
          </p:sp>
          <p:sp>
            <p:nvSpPr>
              <p:cNvPr id="19484" name="Text Box 58"/>
              <p:cNvSpPr txBox="1">
                <a:spLocks noChangeArrowheads="1"/>
              </p:cNvSpPr>
              <p:nvPr/>
            </p:nvSpPr>
            <p:spPr bwMode="auto">
              <a:xfrm>
                <a:off x="340" y="2644"/>
                <a:ext cx="895" cy="212"/>
              </a:xfrm>
              <a:prstGeom prst="rect">
                <a:avLst/>
              </a:prstGeom>
              <a:noFill/>
              <a:ln w="9525">
                <a:noFill/>
                <a:miter lim="800000"/>
                <a:headEnd/>
                <a:tailEnd/>
              </a:ln>
            </p:spPr>
            <p:txBody>
              <a:bodyPr>
                <a:spAutoFit/>
              </a:bodyPr>
              <a:lstStyle/>
              <a:p>
                <a:r>
                  <a:rPr lang="en-US" sz="1600">
                    <a:latin typeface="Arial" charset="0"/>
                  </a:rPr>
                  <a:t>PayScale</a:t>
                </a:r>
              </a:p>
            </p:txBody>
          </p:sp>
        </p:grpSp>
        <p:sp>
          <p:nvSpPr>
            <p:cNvPr id="19473" name="Line 59"/>
            <p:cNvSpPr>
              <a:spLocks noChangeShapeType="1"/>
            </p:cNvSpPr>
            <p:nvPr/>
          </p:nvSpPr>
          <p:spPr bwMode="auto">
            <a:xfrm flipH="1">
              <a:off x="3775" y="2329"/>
              <a:ext cx="460" cy="1089"/>
            </a:xfrm>
            <a:prstGeom prst="line">
              <a:avLst/>
            </a:prstGeom>
            <a:noFill/>
            <a:ln w="9525">
              <a:solidFill>
                <a:schemeClr val="tx1"/>
              </a:solidFill>
              <a:round/>
              <a:headEnd/>
              <a:tailEnd/>
            </a:ln>
          </p:spPr>
          <p:txBody>
            <a:bodyPr/>
            <a:lstStyle/>
            <a:p>
              <a:endParaRPr lang="vi-VN"/>
            </a:p>
          </p:txBody>
        </p:sp>
        <p:sp>
          <p:nvSpPr>
            <p:cNvPr id="19474" name="Line 60"/>
            <p:cNvSpPr>
              <a:spLocks noChangeShapeType="1"/>
            </p:cNvSpPr>
            <p:nvPr/>
          </p:nvSpPr>
          <p:spPr bwMode="auto">
            <a:xfrm flipH="1">
              <a:off x="4041" y="3200"/>
              <a:ext cx="218" cy="218"/>
            </a:xfrm>
            <a:prstGeom prst="line">
              <a:avLst/>
            </a:prstGeom>
            <a:noFill/>
            <a:ln w="9525">
              <a:solidFill>
                <a:schemeClr val="tx1"/>
              </a:solidFill>
              <a:round/>
              <a:headEnd/>
              <a:tailEnd/>
            </a:ln>
          </p:spPr>
          <p:txBody>
            <a:bodyPr/>
            <a:lstStyle/>
            <a:p>
              <a:endParaRPr lang="vi-VN"/>
            </a:p>
          </p:txBody>
        </p:sp>
        <p:sp>
          <p:nvSpPr>
            <p:cNvPr id="19475" name="Line 61"/>
            <p:cNvSpPr>
              <a:spLocks noChangeShapeType="1"/>
            </p:cNvSpPr>
            <p:nvPr/>
          </p:nvSpPr>
          <p:spPr bwMode="auto">
            <a:xfrm>
              <a:off x="5106" y="3224"/>
              <a:ext cx="0" cy="194"/>
            </a:xfrm>
            <a:prstGeom prst="line">
              <a:avLst/>
            </a:prstGeom>
            <a:noFill/>
            <a:ln w="9525">
              <a:solidFill>
                <a:schemeClr val="tx1"/>
              </a:solidFill>
              <a:round/>
              <a:headEnd/>
              <a:tailEnd/>
            </a:ln>
          </p:spPr>
          <p:txBody>
            <a:bodyPr/>
            <a:lstStyle/>
            <a:p>
              <a:endParaRPr lang="vi-VN"/>
            </a:p>
          </p:txBody>
        </p:sp>
        <p:sp>
          <p:nvSpPr>
            <p:cNvPr id="19476" name="Text Box 62"/>
            <p:cNvSpPr txBox="1">
              <a:spLocks noChangeArrowheads="1"/>
            </p:cNvSpPr>
            <p:nvPr/>
          </p:nvSpPr>
          <p:spPr bwMode="auto">
            <a:xfrm rot="-1179493">
              <a:off x="4259" y="2498"/>
              <a:ext cx="266" cy="288"/>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9477" name="Line 63"/>
            <p:cNvSpPr>
              <a:spLocks noChangeShapeType="1"/>
            </p:cNvSpPr>
            <p:nvPr/>
          </p:nvSpPr>
          <p:spPr bwMode="auto">
            <a:xfrm>
              <a:off x="3098" y="1675"/>
              <a:ext cx="1137" cy="532"/>
            </a:xfrm>
            <a:prstGeom prst="line">
              <a:avLst/>
            </a:prstGeom>
            <a:noFill/>
            <a:ln w="9525">
              <a:solidFill>
                <a:schemeClr val="tx1"/>
              </a:solidFill>
              <a:round/>
              <a:headEnd/>
              <a:tailEnd/>
            </a:ln>
          </p:spPr>
          <p:txBody>
            <a:bodyPr/>
            <a:lstStyle/>
            <a:p>
              <a:endParaRPr lang="vi-VN"/>
            </a:p>
          </p:txBody>
        </p:sp>
        <p:sp>
          <p:nvSpPr>
            <p:cNvPr id="19478" name="Line 64"/>
            <p:cNvSpPr>
              <a:spLocks noChangeShapeType="1"/>
            </p:cNvSpPr>
            <p:nvPr/>
          </p:nvSpPr>
          <p:spPr bwMode="auto">
            <a:xfrm>
              <a:off x="2977" y="1675"/>
              <a:ext cx="1209" cy="581"/>
            </a:xfrm>
            <a:prstGeom prst="line">
              <a:avLst/>
            </a:prstGeom>
            <a:noFill/>
            <a:ln w="9525">
              <a:solidFill>
                <a:schemeClr val="tx1"/>
              </a:solidFill>
              <a:round/>
              <a:headEnd/>
              <a:tailEnd/>
            </a:ln>
          </p:spPr>
          <p:txBody>
            <a:bodyPr/>
            <a:lstStyle/>
            <a:p>
              <a:endParaRPr lang="vi-VN"/>
            </a:p>
          </p:txBody>
        </p:sp>
        <p:sp>
          <p:nvSpPr>
            <p:cNvPr id="19479" name="Line 65"/>
            <p:cNvSpPr>
              <a:spLocks noChangeShapeType="1"/>
            </p:cNvSpPr>
            <p:nvPr/>
          </p:nvSpPr>
          <p:spPr bwMode="auto">
            <a:xfrm flipH="1">
              <a:off x="3600" y="1790"/>
              <a:ext cx="624" cy="144"/>
            </a:xfrm>
            <a:prstGeom prst="line">
              <a:avLst/>
            </a:prstGeom>
            <a:noFill/>
            <a:ln w="12700">
              <a:solidFill>
                <a:schemeClr val="tx1"/>
              </a:solidFill>
              <a:round/>
              <a:headEnd/>
              <a:tailEnd type="triangle" w="med" len="med"/>
            </a:ln>
          </p:spPr>
          <p:txBody>
            <a:bodyPr wrap="none" anchor="ctr">
              <a:spAutoFit/>
            </a:bodyPr>
            <a:lstStyle/>
            <a:p>
              <a:endParaRPr lang="vi-VN"/>
            </a:p>
          </p:txBody>
        </p:sp>
        <p:sp>
          <p:nvSpPr>
            <p:cNvPr id="19480" name="Text Box 66"/>
            <p:cNvSpPr txBox="1">
              <a:spLocks noChangeArrowheads="1"/>
            </p:cNvSpPr>
            <p:nvPr/>
          </p:nvSpPr>
          <p:spPr bwMode="auto">
            <a:xfrm>
              <a:off x="4224" y="1598"/>
              <a:ext cx="912" cy="404"/>
            </a:xfrm>
            <a:prstGeom prst="rect">
              <a:avLst/>
            </a:prstGeom>
            <a:noFill/>
            <a:ln w="12700" algn="ctr">
              <a:noFill/>
              <a:miter lim="800000"/>
              <a:headEnd/>
              <a:tailEnd/>
            </a:ln>
          </p:spPr>
          <p:txBody>
            <a:bodyPr>
              <a:spAutoFit/>
            </a:bodyPr>
            <a:lstStyle/>
            <a:p>
              <a:r>
                <a:rPr lang="en-US">
                  <a:solidFill>
                    <a:srgbClr val="CC0000"/>
                  </a:solidFill>
                </a:rPr>
                <a:t>Ràng buộc toàn bộ</a:t>
              </a:r>
            </a:p>
          </p:txBody>
        </p:sp>
        <p:sp>
          <p:nvSpPr>
            <p:cNvPr id="19481" name="Line 67"/>
            <p:cNvSpPr>
              <a:spLocks noChangeShapeType="1"/>
            </p:cNvSpPr>
            <p:nvPr/>
          </p:nvSpPr>
          <p:spPr bwMode="auto">
            <a:xfrm>
              <a:off x="1536" y="1694"/>
              <a:ext cx="864" cy="192"/>
            </a:xfrm>
            <a:prstGeom prst="line">
              <a:avLst/>
            </a:prstGeom>
            <a:noFill/>
            <a:ln w="12700">
              <a:solidFill>
                <a:schemeClr val="tx1"/>
              </a:solidFill>
              <a:round/>
              <a:headEnd/>
              <a:tailEnd type="triangle" w="med" len="med"/>
            </a:ln>
          </p:spPr>
          <p:txBody>
            <a:bodyPr anchor="ctr">
              <a:spAutoFit/>
            </a:bodyPr>
            <a:lstStyle/>
            <a:p>
              <a:endParaRPr lang="vi-VN"/>
            </a:p>
          </p:txBody>
        </p:sp>
        <p:sp>
          <p:nvSpPr>
            <p:cNvPr id="19482" name="Text Box 68"/>
            <p:cNvSpPr txBox="1">
              <a:spLocks noChangeArrowheads="1"/>
            </p:cNvSpPr>
            <p:nvPr/>
          </p:nvSpPr>
          <p:spPr bwMode="auto">
            <a:xfrm>
              <a:off x="768" y="1454"/>
              <a:ext cx="912" cy="404"/>
            </a:xfrm>
            <a:prstGeom prst="rect">
              <a:avLst/>
            </a:prstGeom>
            <a:noFill/>
            <a:ln w="12700" algn="ctr">
              <a:noFill/>
              <a:miter lim="800000"/>
              <a:headEnd/>
              <a:tailEnd/>
            </a:ln>
          </p:spPr>
          <p:txBody>
            <a:bodyPr>
              <a:spAutoFit/>
            </a:bodyPr>
            <a:lstStyle/>
            <a:p>
              <a:r>
                <a:rPr lang="en-US">
                  <a:solidFill>
                    <a:srgbClr val="CC0000"/>
                  </a:solidFill>
                </a:rPr>
                <a:t>Ràng buộc từng phần</a:t>
              </a:r>
            </a:p>
          </p:txBody>
        </p:sp>
      </p:grpSp>
      <p:sp>
        <p:nvSpPr>
          <p:cNvPr id="72" name="Footer Placeholder 71"/>
          <p:cNvSpPr>
            <a:spLocks noGrp="1"/>
          </p:cNvSpPr>
          <p:nvPr>
            <p:ph type="ftr" sz="quarter" idx="11"/>
          </p:nvPr>
        </p:nvSpPr>
        <p:spPr/>
        <p:txBody>
          <a:bodyPr/>
          <a:lstStyle/>
          <a:p>
            <a:pPr>
              <a:defRPr/>
            </a:pPr>
            <a:r>
              <a:rPr lang="en-US" altLang="en-US" smtClean="0"/>
              <a:t>Nhập môn CSDL</a:t>
            </a:r>
            <a:endParaRPr lang="en-US" altLang="en-US"/>
          </a:p>
        </p:txBody>
      </p:sp>
      <p:grpSp>
        <p:nvGrpSpPr>
          <p:cNvPr id="73" name="Group 72"/>
          <p:cNvGrpSpPr/>
          <p:nvPr/>
        </p:nvGrpSpPr>
        <p:grpSpPr>
          <a:xfrm>
            <a:off x="0" y="152400"/>
            <a:ext cx="9144000" cy="579118"/>
            <a:chOff x="0" y="152400"/>
            <a:chExt cx="9144000" cy="579118"/>
          </a:xfrm>
        </p:grpSpPr>
        <p:pic>
          <p:nvPicPr>
            <p:cNvPr id="74"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75" name="TextBox 74"/>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76"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33400" y="1219200"/>
            <a:ext cx="8229600" cy="3657600"/>
          </a:xfrm>
        </p:spPr>
        <p:txBody>
          <a:bodyPr/>
          <a:lstStyle/>
          <a:p>
            <a:endParaRPr lang="en-US" smtClean="0"/>
          </a:p>
          <a:p>
            <a:r>
              <a:rPr lang="en-US" smtClean="0"/>
              <a:t>Có  4 khả năng ràng buộc</a:t>
            </a:r>
          </a:p>
          <a:p>
            <a:pPr lvl="1">
              <a:buFont typeface="Courier New" pitchFamily="49" charset="0"/>
              <a:buChar char="o"/>
            </a:pPr>
            <a:r>
              <a:rPr lang="en-US" smtClean="0"/>
              <a:t>Disjoint, total</a:t>
            </a:r>
          </a:p>
          <a:p>
            <a:pPr lvl="1">
              <a:buFont typeface="Courier New" pitchFamily="49" charset="0"/>
              <a:buChar char="o"/>
            </a:pPr>
            <a:r>
              <a:rPr lang="en-US" smtClean="0"/>
              <a:t>Disjoint, partial</a:t>
            </a:r>
          </a:p>
          <a:p>
            <a:pPr lvl="1">
              <a:buFont typeface="Courier New" pitchFamily="49" charset="0"/>
              <a:buChar char="o"/>
            </a:pPr>
            <a:r>
              <a:rPr lang="en-US" smtClean="0"/>
              <a:t>Overlapping, total</a:t>
            </a:r>
          </a:p>
          <a:p>
            <a:pPr lvl="1">
              <a:buFont typeface="Courier New" pitchFamily="49" charset="0"/>
              <a:buChar char="o"/>
            </a:pPr>
            <a:r>
              <a:rPr lang="en-US" smtClean="0"/>
              <a:t>Overlapping, partial</a:t>
            </a:r>
          </a:p>
          <a:p>
            <a:pPr>
              <a:buFont typeface="Arial" pitchFamily="34" charset="0"/>
              <a:buChar char="•"/>
            </a:pPr>
            <a:r>
              <a:rPr lang="en-US" sz="2800" smtClean="0"/>
              <a:t>Các</a:t>
            </a:r>
            <a:r>
              <a:rPr lang="en-US" smtClean="0"/>
              <a:t> ràng buộc độc lập với nhau</a:t>
            </a:r>
          </a:p>
          <a:p>
            <a:pPr lvl="1"/>
            <a:endParaRPr lang="en-US" smtClean="0"/>
          </a:p>
        </p:txBody>
      </p:sp>
      <p:sp>
        <p:nvSpPr>
          <p:cNvPr id="4" name="Date Placeholder 3"/>
          <p:cNvSpPr>
            <a:spLocks noGrp="1"/>
          </p:cNvSpPr>
          <p:nvPr>
            <p:ph type="dt" sz="quarter" idx="10"/>
          </p:nvPr>
        </p:nvSpPr>
        <p:spPr/>
        <p:txBody>
          <a:bodyPr/>
          <a:lstStyle/>
          <a:p>
            <a:pPr>
              <a:defRPr/>
            </a:pPr>
            <a:fld id="{54C34AB8-C912-468E-ABC2-752592B39F99}"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670FFB8A-3C07-4BD5-9F93-5E21757AAD70}" type="slidenum">
              <a:rPr lang="en-US" altLang="en-US"/>
              <a:pPr>
                <a:defRPr/>
              </a:pPr>
              <a:t>18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anim calcmode="lin" valueType="num">
                                      <p:cBhvr additive="base">
                                        <p:cTn id="23"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 calcmode="lin" valueType="num">
                                      <p:cBhvr additive="base">
                                        <p:cTn id="2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04850"/>
            <a:ext cx="8229600" cy="742950"/>
          </a:xfrm>
        </p:spPr>
        <p:txBody>
          <a:bodyPr/>
          <a:lstStyle/>
          <a:p>
            <a:pPr>
              <a:buFont typeface="Wingdings" pitchFamily="2" charset="2"/>
              <a:buChar char="§"/>
            </a:pPr>
            <a:r>
              <a:rPr lang="en-US" sz="3200" b="1" smtClean="0"/>
              <a:t>  Chuyên biệt phân cấp và lưới</a:t>
            </a:r>
          </a:p>
        </p:txBody>
      </p:sp>
      <p:sp>
        <p:nvSpPr>
          <p:cNvPr id="21507" name="Rectangle 3"/>
          <p:cNvSpPr>
            <a:spLocks noGrp="1" noChangeArrowheads="1"/>
          </p:cNvSpPr>
          <p:nvPr>
            <p:ph idx="1"/>
          </p:nvPr>
        </p:nvSpPr>
        <p:spPr/>
        <p:txBody>
          <a:bodyPr/>
          <a:lstStyle/>
          <a:p>
            <a:r>
              <a:rPr lang="en-US" smtClean="0"/>
              <a:t>Trong chuỗi quan hệ chuyên biệt, một lớp con có thể  lại là lớp cha của lớp khác :</a:t>
            </a:r>
          </a:p>
          <a:p>
            <a:pPr lvl="1">
              <a:buFont typeface="Courier New" pitchFamily="49" charset="0"/>
              <a:buChar char="o"/>
            </a:pPr>
            <a:r>
              <a:rPr lang="en-US" b="1" i="1" smtClean="0"/>
              <a:t>Phân cấp </a:t>
            </a:r>
            <a:r>
              <a:rPr lang="en-US" smtClean="0"/>
              <a:t>(hierarchy) là ràng buộc trong đó tất cả các lớp con chỉ tham gia vào 1 liên kết lớp cha/con (thừa kế đơn ánh)</a:t>
            </a:r>
          </a:p>
          <a:p>
            <a:pPr lvl="1">
              <a:buFont typeface="Courier New" pitchFamily="49" charset="0"/>
              <a:buChar char="o"/>
            </a:pPr>
            <a:r>
              <a:rPr lang="en-US" b="1" i="1" smtClean="0"/>
              <a:t>Lưới</a:t>
            </a:r>
            <a:r>
              <a:rPr lang="en-US" smtClean="0"/>
              <a:t> (Lattice) là ràng buộc trong đó lớp con có thể tham gia vào nhiều hơn 1 liên kết cha/con (thừa kế bội)</a:t>
            </a:r>
          </a:p>
          <a:p>
            <a:r>
              <a:rPr lang="en-US" smtClean="0"/>
              <a:t>Lớp con không chỉ kế thừa thuộc tính của lớp cha trực tiếp mà còn kế thừa thuộc tính của lớp bên trên (cha của lớp cha nó) </a:t>
            </a:r>
          </a:p>
        </p:txBody>
      </p:sp>
      <p:sp>
        <p:nvSpPr>
          <p:cNvPr id="4" name="Date Placeholder 3"/>
          <p:cNvSpPr>
            <a:spLocks noGrp="1"/>
          </p:cNvSpPr>
          <p:nvPr>
            <p:ph type="dt" sz="quarter" idx="10"/>
          </p:nvPr>
        </p:nvSpPr>
        <p:spPr/>
        <p:txBody>
          <a:bodyPr/>
          <a:lstStyle/>
          <a:p>
            <a:pPr>
              <a:defRPr/>
            </a:pPr>
            <a:fld id="{F1826532-FD3C-4532-B321-E947EDC8F0FE}"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410F7953-3C85-43D5-B7D2-65B0412B287B}" type="slidenum">
              <a:rPr lang="en-US" altLang="en-US"/>
              <a:pPr>
                <a:defRPr/>
              </a:pPr>
              <a:t>19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ubTitle" idx="1"/>
          </p:nvPr>
        </p:nvSpPr>
        <p:spPr>
          <a:xfrm>
            <a:off x="381000" y="2057400"/>
            <a:ext cx="8534400" cy="4572000"/>
          </a:xfrm>
        </p:spPr>
        <p:txBody>
          <a:bodyPr/>
          <a:lstStyle/>
          <a:p>
            <a:pPr marL="274320" indent="-274320" algn="l" fontAlgn="auto">
              <a:spcAft>
                <a:spcPts val="0"/>
              </a:spcAft>
              <a:buClr>
                <a:schemeClr val="accent3"/>
              </a:buClr>
              <a:buFont typeface="Wingdings 2"/>
              <a:buChar char=""/>
              <a:defRPr/>
            </a:pPr>
            <a:r>
              <a:rPr lang="en-US" b="1" smtClean="0"/>
              <a:t>Tại sao cần EER? </a:t>
            </a:r>
          </a:p>
          <a:p>
            <a:pPr marL="640080" lvl="1" indent="-246888" algn="l" fontAlgn="auto">
              <a:spcAft>
                <a:spcPts val="0"/>
              </a:spcAft>
              <a:buFont typeface="Wingdings" pitchFamily="2" charset="2"/>
              <a:buChar char="ü"/>
              <a:defRPr/>
            </a:pPr>
            <a:r>
              <a:rPr lang="en-US" smtClean="0"/>
              <a:t>Các khái niệm cơ bản về ER không đủ để biểu diễn một số các ứng dụng phức tạp,</a:t>
            </a:r>
          </a:p>
          <a:p>
            <a:pPr marL="640080" lvl="1" indent="-246888" algn="l" fontAlgn="auto">
              <a:spcAft>
                <a:spcPts val="0"/>
              </a:spcAft>
              <a:buFont typeface="Wingdings" pitchFamily="2" charset="2"/>
              <a:buChar char="ü"/>
              <a:defRPr/>
            </a:pPr>
            <a:r>
              <a:rPr lang="en-US" smtClean="0">
                <a:sym typeface="Wingdings" pitchFamily="2" charset="2"/>
              </a:rPr>
              <a:t>Cần thêm một số khái niệm để tăng khả năng mô tả đối tượng rõ ràng và chính xác hơn,</a:t>
            </a:r>
            <a:endParaRPr lang="en-US" smtClean="0"/>
          </a:p>
          <a:p>
            <a:pPr marL="640080" lvl="1" indent="-246888" algn="l" fontAlgn="auto">
              <a:spcAft>
                <a:spcPts val="0"/>
              </a:spcAft>
              <a:buFont typeface="Wingdings" pitchFamily="2" charset="2"/>
              <a:buChar char="ü"/>
              <a:defRPr/>
            </a:pPr>
            <a:r>
              <a:rPr lang="en-US" smtClean="0"/>
              <a:t>EER là sự mở rộng của ER bằng cách thêm vào một số các khái niệm trừu tượng (abstraction) và thể hiện các ràng buộc rõ ràng hơn.</a:t>
            </a:r>
          </a:p>
          <a:p>
            <a:pPr marR="0"/>
            <a:endParaRPr lang="vi-VN" smtClean="0"/>
          </a:p>
        </p:txBody>
      </p:sp>
      <p:sp>
        <p:nvSpPr>
          <p:cNvPr id="2053" name="Rectangle 5"/>
          <p:cNvSpPr>
            <a:spLocks noChangeArrowheads="1"/>
          </p:cNvSpPr>
          <p:nvPr/>
        </p:nvSpPr>
        <p:spPr bwMode="auto">
          <a:xfrm>
            <a:off x="228600" y="838200"/>
            <a:ext cx="8686800" cy="1143000"/>
          </a:xfrm>
          <a:prstGeom prst="rect">
            <a:avLst/>
          </a:prstGeom>
          <a:noFill/>
          <a:ln w="9525">
            <a:noFill/>
            <a:miter lim="800000"/>
            <a:headEnd/>
            <a:tailEnd/>
          </a:ln>
          <a:effectLst/>
        </p:spPr>
        <p:txBody>
          <a:bodyPr/>
          <a:lstStyle/>
          <a:p>
            <a:pPr>
              <a:spcBef>
                <a:spcPct val="0"/>
              </a:spcBef>
              <a:defRPr/>
            </a:pPr>
            <a:r>
              <a:rPr lang="en-US" sz="2000" b="1" smtClean="0">
                <a:effectLst>
                  <a:outerShdw blurRad="38100" dist="38100" dir="2700000" algn="tl">
                    <a:srgbClr val="C0C0C0"/>
                  </a:outerShdw>
                </a:effectLst>
                <a:latin typeface="Verdana" pitchFamily="34" charset="0"/>
              </a:rPr>
              <a:t>2.3 - Mô </a:t>
            </a:r>
            <a:r>
              <a:rPr lang="en-US" sz="2000" b="1">
                <a:effectLst>
                  <a:outerShdw blurRad="38100" dist="38100" dir="2700000" algn="tl">
                    <a:srgbClr val="C0C0C0"/>
                  </a:outerShdw>
                </a:effectLst>
                <a:latin typeface="Verdana" pitchFamily="34" charset="0"/>
              </a:rPr>
              <a:t>hình thực thể </a:t>
            </a:r>
            <a:r>
              <a:rPr lang="en-US" sz="2000" b="1" smtClean="0">
                <a:effectLst>
                  <a:outerShdw blurRad="38100" dist="38100" dir="2700000" algn="tl">
                    <a:srgbClr val="C0C0C0"/>
                  </a:outerShdw>
                </a:effectLst>
                <a:latin typeface="Verdana" pitchFamily="34" charset="0"/>
              </a:rPr>
              <a:t>- Liên </a:t>
            </a:r>
            <a:r>
              <a:rPr lang="en-US" sz="2000" b="1">
                <a:effectLst>
                  <a:outerShdw blurRad="38100" dist="38100" dir="2700000" algn="tl">
                    <a:srgbClr val="C0C0C0"/>
                  </a:outerShdw>
                </a:effectLst>
                <a:latin typeface="Verdana" pitchFamily="34" charset="0"/>
              </a:rPr>
              <a:t>kết mở </a:t>
            </a:r>
            <a:r>
              <a:rPr lang="en-US" sz="2000" b="1" smtClean="0">
                <a:effectLst>
                  <a:outerShdw blurRad="38100" dist="38100" dir="2700000" algn="tl">
                    <a:srgbClr val="C0C0C0"/>
                  </a:outerShdw>
                </a:effectLst>
                <a:latin typeface="Verdana" pitchFamily="34" charset="0"/>
              </a:rPr>
              <a:t>rộng</a:t>
            </a:r>
          </a:p>
          <a:p>
            <a:pPr>
              <a:spcBef>
                <a:spcPct val="0"/>
              </a:spcBef>
              <a:defRPr/>
            </a:pPr>
            <a:r>
              <a:rPr lang="en-US" sz="2000" b="1" smtClean="0">
                <a:effectLst>
                  <a:outerShdw blurRad="38100" dist="38100" dir="2700000" algn="tl">
                    <a:srgbClr val="C0C0C0"/>
                  </a:outerShdw>
                </a:effectLst>
                <a:latin typeface="Verdana" pitchFamily="34" charset="0"/>
              </a:rPr>
              <a:t>(EER:Enhanced Entity-Relationship)</a:t>
            </a:r>
            <a:endParaRPr lang="en-US" sz="2400" b="1">
              <a:effectLst>
                <a:outerShdw blurRad="38100" dist="38100" dir="2700000" algn="tl">
                  <a:srgbClr val="C0C0C0"/>
                </a:outerShdw>
              </a:effectLst>
              <a:latin typeface="Verdana" pitchFamily="34" charset="0"/>
            </a:endParaRPr>
          </a:p>
          <a:p>
            <a:pPr>
              <a:spcBef>
                <a:spcPct val="0"/>
              </a:spcBef>
              <a:defRPr/>
            </a:pPr>
            <a:endParaRPr lang="en-US" sz="3600">
              <a:effectLst>
                <a:outerShdw blurRad="38100" dist="38100" dir="2700000" algn="tl">
                  <a:srgbClr val="C0C0C0"/>
                </a:outerShdw>
              </a:effectLst>
              <a:latin typeface="Verdana" pitchFamily="34" charset="0"/>
            </a:endParaRPr>
          </a:p>
        </p:txBody>
      </p:sp>
      <p:pic>
        <p:nvPicPr>
          <p:cNvPr id="7"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8" name="TextBox 7"/>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6" name="Date Placeholder 5"/>
          <p:cNvSpPr>
            <a:spLocks noGrp="1"/>
          </p:cNvSpPr>
          <p:nvPr>
            <p:ph type="dt" sz="half" idx="10"/>
          </p:nvPr>
        </p:nvSpPr>
        <p:spPr/>
        <p:txBody>
          <a:bodyPr/>
          <a:lstStyle/>
          <a:p>
            <a:pPr>
              <a:defRPr/>
            </a:pPr>
            <a:fld id="{2CB12825-BF8C-4131-973D-702BCADA4C21}" type="datetime12">
              <a:rPr lang="vi-VN" altLang="en-US" smtClean="0"/>
              <a:pPr>
                <a:defRPr/>
              </a:pPr>
              <a:t>06:07</a:t>
            </a:fld>
            <a:endParaRPr lang="en-US" altLang="en-US"/>
          </a:p>
        </p:txBody>
      </p:sp>
      <p:sp>
        <p:nvSpPr>
          <p:cNvPr id="9" name="Slide Number Placeholder 8"/>
          <p:cNvSpPr>
            <a:spLocks noGrp="1"/>
          </p:cNvSpPr>
          <p:nvPr>
            <p:ph type="sldNum" sz="quarter" idx="12"/>
          </p:nvPr>
        </p:nvSpPr>
        <p:spPr/>
        <p:txBody>
          <a:bodyPr/>
          <a:lstStyle/>
          <a:p>
            <a:pPr>
              <a:defRPr/>
            </a:pPr>
            <a:fld id="{421314D1-9B81-4B7D-A83D-866F3ED554AE}" type="slidenum">
              <a:rPr lang="en-US" altLang="en-US" smtClean="0"/>
              <a:pPr>
                <a:defRPr/>
              </a:pPr>
              <a:t>2</a:t>
            </a:fld>
            <a:endParaRPr lang="en-US" altLang="en-US"/>
          </a:p>
        </p:txBody>
      </p:sp>
      <p:sp>
        <p:nvSpPr>
          <p:cNvPr id="10" name="Footer Placeholder 9"/>
          <p:cNvSpPr>
            <a:spLocks noGrp="1"/>
          </p:cNvSpPr>
          <p:nvPr>
            <p:ph type="ftr" sz="quarter" idx="11"/>
          </p:nvPr>
        </p:nvSpPr>
        <p:spPr/>
        <p:txBody>
          <a:bodyPr/>
          <a:lstStyle/>
          <a:p>
            <a:pPr>
              <a:defRPr/>
            </a:pPr>
            <a:r>
              <a:rPr lang="en-US" altLang="en-US" smtClean="0"/>
              <a:t>Nhập môn CSDL</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ox(in)">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ox(in)">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ox(in)">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04850"/>
            <a:ext cx="8229600" cy="438150"/>
          </a:xfrm>
        </p:spPr>
        <p:txBody>
          <a:bodyPr/>
          <a:lstStyle/>
          <a:p>
            <a:r>
              <a:rPr lang="en-US" sz="2000" b="1" i="1" smtClean="0"/>
              <a:t>Ví dụ chuyên biệt phân cấp</a:t>
            </a:r>
          </a:p>
        </p:txBody>
      </p:sp>
      <p:sp>
        <p:nvSpPr>
          <p:cNvPr id="5" name="Date Placeholder 3"/>
          <p:cNvSpPr>
            <a:spLocks noGrp="1"/>
          </p:cNvSpPr>
          <p:nvPr>
            <p:ph type="dt" sz="quarter" idx="10"/>
          </p:nvPr>
        </p:nvSpPr>
        <p:spPr/>
        <p:txBody>
          <a:bodyPr/>
          <a:lstStyle/>
          <a:p>
            <a:pPr>
              <a:defRPr/>
            </a:pPr>
            <a:fld id="{D90A840B-835A-4908-98AF-4A5F4C56A204}" type="datetime12">
              <a:rPr lang="vi-VN" altLang="en-US" smtClean="0"/>
              <a:pPr>
                <a:defRPr/>
              </a:pPr>
              <a:t>06:07</a:t>
            </a:fld>
            <a:endParaRPr lang="en-US" altLang="en-US"/>
          </a:p>
        </p:txBody>
      </p:sp>
      <p:sp>
        <p:nvSpPr>
          <p:cNvPr id="7" name="Slide Number Placeholder 5"/>
          <p:cNvSpPr>
            <a:spLocks noGrp="1"/>
          </p:cNvSpPr>
          <p:nvPr>
            <p:ph type="sldNum" sz="quarter" idx="12"/>
          </p:nvPr>
        </p:nvSpPr>
        <p:spPr/>
        <p:txBody>
          <a:bodyPr/>
          <a:lstStyle/>
          <a:p>
            <a:pPr>
              <a:defRPr/>
            </a:pPr>
            <a:fld id="{CD558AF7-F54A-4C2D-9200-58D69D3FB55A}" type="slidenum">
              <a:rPr lang="en-US" altLang="en-US"/>
              <a:pPr>
                <a:defRPr/>
              </a:pPr>
              <a:t>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Nhập môn CSDL</a:t>
            </a:r>
            <a:endParaRPr lang="en-US" altLang="en-US"/>
          </a:p>
        </p:txBody>
      </p:sp>
      <p:grpSp>
        <p:nvGrpSpPr>
          <p:cNvPr id="9" name="Group 8"/>
          <p:cNvGrpSpPr/>
          <p:nvPr/>
        </p:nvGrpSpPr>
        <p:grpSpPr>
          <a:xfrm>
            <a:off x="0" y="152400"/>
            <a:ext cx="9144000" cy="579118"/>
            <a:chOff x="0" y="152400"/>
            <a:chExt cx="9144000" cy="579118"/>
          </a:xfrm>
        </p:grpSpPr>
        <p:pic>
          <p:nvPicPr>
            <p:cNvPr id="10"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1" name="TextBox 10"/>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2"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pic>
        <p:nvPicPr>
          <p:cNvPr id="1026" name="Picture 2"/>
          <p:cNvPicPr>
            <a:picLocks noChangeAspect="1" noChangeArrowheads="1"/>
          </p:cNvPicPr>
          <p:nvPr/>
        </p:nvPicPr>
        <p:blipFill>
          <a:blip r:embed="rId3" cstate="print"/>
          <a:srcRect/>
          <a:stretch>
            <a:fillRect/>
          </a:stretch>
        </p:blipFill>
        <p:spPr bwMode="auto">
          <a:xfrm>
            <a:off x="1219200" y="1143000"/>
            <a:ext cx="6705600" cy="50024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685800"/>
            <a:ext cx="8229600" cy="533400"/>
          </a:xfrm>
        </p:spPr>
        <p:txBody>
          <a:bodyPr/>
          <a:lstStyle/>
          <a:p>
            <a:r>
              <a:rPr lang="en-US" sz="2000" b="1" i="1" smtClean="0"/>
              <a:t>Ví dụ Chuyên biệt lưới</a:t>
            </a:r>
          </a:p>
        </p:txBody>
      </p:sp>
      <p:sp>
        <p:nvSpPr>
          <p:cNvPr id="5" name="Date Placeholder 3"/>
          <p:cNvSpPr>
            <a:spLocks noGrp="1"/>
          </p:cNvSpPr>
          <p:nvPr>
            <p:ph type="dt" sz="quarter" idx="10"/>
          </p:nvPr>
        </p:nvSpPr>
        <p:spPr/>
        <p:txBody>
          <a:bodyPr/>
          <a:lstStyle/>
          <a:p>
            <a:pPr>
              <a:defRPr/>
            </a:pPr>
            <a:fld id="{9235C0C0-7D3F-4C30-8846-60BE577E0269}" type="datetime12">
              <a:rPr lang="vi-VN" altLang="en-US" smtClean="0"/>
              <a:pPr>
                <a:defRPr/>
              </a:pPr>
              <a:t>06:07</a:t>
            </a:fld>
            <a:endParaRPr lang="en-US" altLang="en-US"/>
          </a:p>
        </p:txBody>
      </p:sp>
      <p:sp>
        <p:nvSpPr>
          <p:cNvPr id="7" name="Slide Number Placeholder 5"/>
          <p:cNvSpPr>
            <a:spLocks noGrp="1"/>
          </p:cNvSpPr>
          <p:nvPr>
            <p:ph type="sldNum" sz="quarter" idx="12"/>
          </p:nvPr>
        </p:nvSpPr>
        <p:spPr/>
        <p:txBody>
          <a:bodyPr/>
          <a:lstStyle/>
          <a:p>
            <a:pPr>
              <a:defRPr/>
            </a:pPr>
            <a:fld id="{1E62AC8F-83B4-4A04-AD4A-4B13B16CC53C}" type="slidenum">
              <a:rPr lang="en-US" altLang="en-US"/>
              <a:pPr>
                <a:defRPr/>
              </a:pPr>
              <a:t>21</a:t>
            </a:fld>
            <a:endParaRPr lang="en-US" altLang="en-US"/>
          </a:p>
        </p:txBody>
      </p:sp>
      <p:pic>
        <p:nvPicPr>
          <p:cNvPr id="23558" name="Picture 4"/>
          <p:cNvPicPr>
            <a:picLocks noChangeAspect="1" noChangeArrowheads="1"/>
          </p:cNvPicPr>
          <p:nvPr/>
        </p:nvPicPr>
        <p:blipFill>
          <a:blip r:embed="rId2" cstate="print"/>
          <a:srcRect/>
          <a:stretch>
            <a:fillRect/>
          </a:stretch>
        </p:blipFill>
        <p:spPr bwMode="auto">
          <a:xfrm>
            <a:off x="1371600" y="1447800"/>
            <a:ext cx="6011863" cy="4572000"/>
          </a:xfrm>
          <a:prstGeom prst="rect">
            <a:avLst/>
          </a:prstGeom>
          <a:noFill/>
          <a:ln w="12700" algn="ctr">
            <a:noFill/>
            <a:miter lim="800000"/>
            <a:headEnd/>
            <a:tailEnd/>
          </a:ln>
        </p:spPr>
      </p:pic>
      <p:sp>
        <p:nvSpPr>
          <p:cNvPr id="8" name="Footer Placeholder 7"/>
          <p:cNvSpPr>
            <a:spLocks noGrp="1"/>
          </p:cNvSpPr>
          <p:nvPr>
            <p:ph type="ftr" sz="quarter" idx="11"/>
          </p:nvPr>
        </p:nvSpPr>
        <p:spPr/>
        <p:txBody>
          <a:bodyPr/>
          <a:lstStyle/>
          <a:p>
            <a:pPr>
              <a:defRPr/>
            </a:pPr>
            <a:r>
              <a:rPr lang="en-US" altLang="en-US" smtClean="0"/>
              <a:t>Nhập môn CSDL</a:t>
            </a:r>
            <a:endParaRPr lang="en-US" altLang="en-US"/>
          </a:p>
        </p:txBody>
      </p:sp>
      <p:grpSp>
        <p:nvGrpSpPr>
          <p:cNvPr id="13" name="Group 12"/>
          <p:cNvGrpSpPr/>
          <p:nvPr/>
        </p:nvGrpSpPr>
        <p:grpSpPr>
          <a:xfrm>
            <a:off x="0" y="152400"/>
            <a:ext cx="9144000" cy="579118"/>
            <a:chOff x="0" y="152400"/>
            <a:chExt cx="9144000" cy="579118"/>
          </a:xfrm>
        </p:grpSpPr>
        <p:pic>
          <p:nvPicPr>
            <p:cNvPr id="14"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15" name="TextBox 14"/>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6"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04850"/>
            <a:ext cx="8229600" cy="666750"/>
          </a:xfrm>
        </p:spPr>
        <p:txBody>
          <a:bodyPr/>
          <a:lstStyle/>
          <a:p>
            <a:pPr>
              <a:buFont typeface="Wingdings" pitchFamily="2" charset="2"/>
              <a:buChar char="§"/>
            </a:pPr>
            <a:r>
              <a:rPr lang="en-US" sz="3200" b="1" smtClean="0"/>
              <a:t>  Kiểu hợp (union)</a:t>
            </a:r>
          </a:p>
        </p:txBody>
      </p:sp>
      <p:sp>
        <p:nvSpPr>
          <p:cNvPr id="24579" name="Rectangle 3"/>
          <p:cNvSpPr>
            <a:spLocks noGrp="1" noChangeArrowheads="1"/>
          </p:cNvSpPr>
          <p:nvPr>
            <p:ph idx="1"/>
          </p:nvPr>
        </p:nvSpPr>
        <p:spPr/>
        <p:txBody>
          <a:bodyPr/>
          <a:lstStyle/>
          <a:p>
            <a:r>
              <a:rPr lang="en-US" smtClean="0"/>
              <a:t>Trong chuyên biệt lưới lớp con thừa kế từ nhiều lớp cha, thừa hưởng tất cả các thuộc tính của lớp cha</a:t>
            </a:r>
          </a:p>
          <a:p>
            <a:r>
              <a:rPr lang="en-US" smtClean="0">
                <a:solidFill>
                  <a:srgbClr val="FF3300"/>
                </a:solidFill>
              </a:rPr>
              <a:t>Làm thế nào để mô tả quan hệ lớp con/cha của 1 con với một tập các lớp cha?</a:t>
            </a:r>
          </a:p>
          <a:p>
            <a:r>
              <a:rPr lang="en-US" smtClean="0"/>
              <a:t>Ví dụ:</a:t>
            </a:r>
          </a:p>
          <a:p>
            <a:r>
              <a:rPr lang="en-US" smtClean="0"/>
              <a:t>CSDL đăng ký xe có người sở hữu là cá nhân, công ty hoặc ngân hàng</a:t>
            </a:r>
          </a:p>
          <a:p>
            <a:endParaRPr lang="en-US" smtClean="0">
              <a:solidFill>
                <a:srgbClr val="FF3300"/>
              </a:solidFill>
            </a:endParaRPr>
          </a:p>
        </p:txBody>
      </p:sp>
      <p:sp>
        <p:nvSpPr>
          <p:cNvPr id="4" name="Date Placeholder 3"/>
          <p:cNvSpPr>
            <a:spLocks noGrp="1"/>
          </p:cNvSpPr>
          <p:nvPr>
            <p:ph type="dt" sz="quarter" idx="10"/>
          </p:nvPr>
        </p:nvSpPr>
        <p:spPr/>
        <p:txBody>
          <a:bodyPr/>
          <a:lstStyle/>
          <a:p>
            <a:pPr>
              <a:defRPr/>
            </a:pPr>
            <a:fld id="{9776D924-0344-48E3-A2A5-50F478BEB99F}"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E8755A4E-E09D-4B0D-9648-D7F94B925D2A}" type="slidenum">
              <a:rPr lang="en-US" altLang="en-US"/>
              <a:pPr>
                <a:defRPr/>
              </a:pPr>
              <a:t>22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04850"/>
            <a:ext cx="8229600" cy="742950"/>
          </a:xfrm>
        </p:spPr>
        <p:txBody>
          <a:bodyPr/>
          <a:lstStyle/>
          <a:p>
            <a:r>
              <a:rPr lang="en-US" sz="3200" i="1" smtClean="0"/>
              <a:t>Ví dụ</a:t>
            </a:r>
          </a:p>
        </p:txBody>
      </p:sp>
      <p:sp>
        <p:nvSpPr>
          <p:cNvPr id="7" name="Date Placeholder 3"/>
          <p:cNvSpPr>
            <a:spLocks noGrp="1"/>
          </p:cNvSpPr>
          <p:nvPr>
            <p:ph type="dt" sz="quarter" idx="10"/>
          </p:nvPr>
        </p:nvSpPr>
        <p:spPr/>
        <p:txBody>
          <a:bodyPr/>
          <a:lstStyle/>
          <a:p>
            <a:pPr>
              <a:defRPr/>
            </a:pPr>
            <a:fld id="{EED9D78D-C760-49CA-96CD-F9C4186DAB27}" type="datetime12">
              <a:rPr lang="vi-VN" altLang="en-US" smtClean="0"/>
              <a:pPr>
                <a:defRPr/>
              </a:pPr>
              <a:t>06:07</a:t>
            </a:fld>
            <a:endParaRPr lang="en-US" altLang="en-US"/>
          </a:p>
        </p:txBody>
      </p:sp>
      <p:sp>
        <p:nvSpPr>
          <p:cNvPr id="9" name="Slide Number Placeholder 5"/>
          <p:cNvSpPr>
            <a:spLocks noGrp="1"/>
          </p:cNvSpPr>
          <p:nvPr>
            <p:ph type="sldNum" sz="quarter" idx="12"/>
          </p:nvPr>
        </p:nvSpPr>
        <p:spPr/>
        <p:txBody>
          <a:bodyPr/>
          <a:lstStyle/>
          <a:p>
            <a:pPr>
              <a:defRPr/>
            </a:pPr>
            <a:fld id="{5FAD28AF-1E30-45AB-9174-732BAB06937D}" type="slidenum">
              <a:rPr lang="en-US" altLang="en-US"/>
              <a:pPr>
                <a:defRPr/>
              </a:pPr>
              <a:t>23</a:t>
            </a:fld>
            <a:endParaRPr lang="en-US" altLang="en-US"/>
          </a:p>
        </p:txBody>
      </p:sp>
      <p:grpSp>
        <p:nvGrpSpPr>
          <p:cNvPr id="11" name="Group 10"/>
          <p:cNvGrpSpPr/>
          <p:nvPr/>
        </p:nvGrpSpPr>
        <p:grpSpPr>
          <a:xfrm>
            <a:off x="0" y="152400"/>
            <a:ext cx="9144000" cy="579118"/>
            <a:chOff x="0" y="152400"/>
            <a:chExt cx="9144000" cy="579118"/>
          </a:xfrm>
        </p:grpSpPr>
        <p:pic>
          <p:nvPicPr>
            <p:cNvPr id="12"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3" name="TextBox 12"/>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4"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pic>
        <p:nvPicPr>
          <p:cNvPr id="2050" name="Picture 2"/>
          <p:cNvPicPr>
            <a:picLocks noChangeAspect="1" noChangeArrowheads="1"/>
          </p:cNvPicPr>
          <p:nvPr/>
        </p:nvPicPr>
        <p:blipFill>
          <a:blip r:embed="rId3" cstate="print"/>
          <a:srcRect/>
          <a:stretch>
            <a:fillRect/>
          </a:stretch>
        </p:blipFill>
        <p:spPr bwMode="auto">
          <a:xfrm>
            <a:off x="1295400" y="1600200"/>
            <a:ext cx="5638800" cy="48574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Tóm tắt</a:t>
            </a:r>
          </a:p>
        </p:txBody>
      </p:sp>
      <p:sp>
        <p:nvSpPr>
          <p:cNvPr id="28675" name="Rectangle 3"/>
          <p:cNvSpPr>
            <a:spLocks noGrp="1" noChangeArrowheads="1"/>
          </p:cNvSpPr>
          <p:nvPr>
            <p:ph idx="1"/>
          </p:nvPr>
        </p:nvSpPr>
        <p:spPr/>
        <p:txBody>
          <a:bodyPr/>
          <a:lstStyle/>
          <a:p>
            <a:r>
              <a:rPr lang="en-US" smtClean="0"/>
              <a:t>Tại sao ER phải mở rộng thành EER</a:t>
            </a:r>
          </a:p>
          <a:p>
            <a:r>
              <a:rPr lang="en-US" smtClean="0"/>
              <a:t>Chuyên biệt hóa và tổng quát hóa</a:t>
            </a:r>
          </a:p>
          <a:p>
            <a:r>
              <a:rPr lang="en-US" smtClean="0"/>
              <a:t>Cách thể hiện hệ thống phân cấp trên lược đồ EER</a:t>
            </a:r>
          </a:p>
          <a:p>
            <a:r>
              <a:rPr lang="en-US" smtClean="0"/>
              <a:t>Cách thể hiện các ràng buộc</a:t>
            </a:r>
          </a:p>
        </p:txBody>
      </p:sp>
      <p:sp>
        <p:nvSpPr>
          <p:cNvPr id="4" name="Date Placeholder 3"/>
          <p:cNvSpPr>
            <a:spLocks noGrp="1"/>
          </p:cNvSpPr>
          <p:nvPr>
            <p:ph type="dt" sz="quarter" idx="10"/>
          </p:nvPr>
        </p:nvSpPr>
        <p:spPr/>
        <p:txBody>
          <a:bodyPr/>
          <a:lstStyle/>
          <a:p>
            <a:pPr>
              <a:defRPr/>
            </a:pPr>
            <a:fld id="{71F3EC2B-FB12-4941-93C8-BE0A9B4F2875}"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2ECDFD2C-F922-4EE1-A869-AC69447E273D}" type="slidenum">
              <a:rPr lang="en-US" altLang="en-US"/>
              <a:pPr>
                <a:defRPr/>
              </a:pPr>
              <a:t>24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914400"/>
            <a:ext cx="8534400" cy="5410200"/>
          </a:xfrm>
        </p:spPr>
        <p:txBody>
          <a:bodyPr/>
          <a:lstStyle/>
          <a:p>
            <a:pPr marL="0" lvl="2" indent="0">
              <a:buNone/>
            </a:pPr>
            <a:r>
              <a:rPr lang="en-US" sz="2800" smtClean="0"/>
              <a:t>Bài tập: </a:t>
            </a:r>
            <a:r>
              <a:rPr lang="vi-VN" sz="1800" smtClean="0"/>
              <a:t>Xây dựng lược đồ EER cho cơ sở dữ liệu ĐAOTAO (xác định các thực thể, </a:t>
            </a:r>
          </a:p>
          <a:p>
            <a:pPr marL="0" lvl="2" indent="0">
              <a:buNone/>
            </a:pPr>
            <a:r>
              <a:rPr lang="vi-VN" sz="1800" smtClean="0"/>
              <a:t>                      quan hệ, ràng buộc)</a:t>
            </a:r>
            <a:r>
              <a:rPr lang="en-US" sz="1800" smtClean="0"/>
              <a:t> được mô tả như sau:</a:t>
            </a:r>
            <a:endParaRPr lang="vi-VN" sz="1800" smtClean="0"/>
          </a:p>
          <a:p>
            <a:r>
              <a:rPr lang="vi-VN" sz="1800" smtClean="0"/>
              <a:t>Trường có nhiều khoa:  Thông tin về Khoa gồm mã khoa, tên khoa, địa chỉ, số điện thoại. </a:t>
            </a:r>
          </a:p>
          <a:p>
            <a:r>
              <a:rPr lang="vi-VN" sz="1800" smtClean="0"/>
              <a:t>Mỗi Khoa quản lý nhiều môn học. Mỗi môn học gồm có  tên môn học, mã số, số  tín chỉ. </a:t>
            </a:r>
          </a:p>
          <a:p>
            <a:r>
              <a:rPr lang="vi-VN" sz="1800" smtClean="0"/>
              <a:t>Cán bộ của khoa có thể là Hành chính hoặc Giảng viên; Giảng viên có thể là Cơ hữu hoặc trợ giảng (trợ giảng là học viên cao học). Mỗi khoa có nhiều cán bộ làm việc, nhưng mỗi cán bộ chỉ làm việc cho một khoa. Mỗi một khoa có một chủ nhiệm khoa, đó là một Giảng viên. </a:t>
            </a:r>
          </a:p>
          <a:p>
            <a:r>
              <a:rPr lang="vi-VN" sz="1800" smtClean="0"/>
              <a:t>Mỗi giáo viên có thể dạy nhiều nhất là 4 môn học và cũng có thể không dạy  môn học  nào. </a:t>
            </a:r>
          </a:p>
          <a:p>
            <a:r>
              <a:rPr lang="vi-VN" sz="1800" smtClean="0"/>
              <a:t>Học viên có thể là sinh viên ĐH hoặc cao học, mỗi học viên phải học nhiều môn học . </a:t>
            </a:r>
          </a:p>
          <a:p>
            <a:r>
              <a:rPr lang="vi-VN" sz="1800" smtClean="0"/>
              <a:t>Mỗi một khoa có nhiều học viên, mỗi học viên chỉ thuộc về một khoa. </a:t>
            </a:r>
          </a:p>
          <a:p>
            <a:r>
              <a:rPr lang="vi-VN" sz="1800" smtClean="0"/>
              <a:t>Mỗi sinh viên đại học có một giáo viên hướng dẫn, một giáo viên có thể hướng dẫn nhiều sinh viên.</a:t>
            </a:r>
          </a:p>
          <a:p>
            <a:endParaRPr lang="vi-VN" sz="1600" smtClean="0"/>
          </a:p>
          <a:p>
            <a:endParaRPr lang="en-US" smtClean="0"/>
          </a:p>
        </p:txBody>
      </p:sp>
      <p:sp>
        <p:nvSpPr>
          <p:cNvPr id="4" name="Date Placeholder 3"/>
          <p:cNvSpPr>
            <a:spLocks noGrp="1"/>
          </p:cNvSpPr>
          <p:nvPr>
            <p:ph type="dt" sz="quarter" idx="10"/>
          </p:nvPr>
        </p:nvSpPr>
        <p:spPr/>
        <p:txBody>
          <a:bodyPr/>
          <a:lstStyle/>
          <a:p>
            <a:pPr>
              <a:defRPr/>
            </a:pPr>
            <a:fld id="{6BA55ADF-A7DB-49DD-9ACD-7E7A9C7DA3B6}"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1456A4EF-C112-4451-9E84-05643909DC4E}" type="slidenum">
              <a:rPr lang="en-US" altLang="en-US"/>
              <a:pPr>
                <a:defRPr/>
              </a:pPr>
              <a:t>25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9" name="Group 8"/>
          <p:cNvGrpSpPr/>
          <p:nvPr/>
        </p:nvGrpSpPr>
        <p:grpSpPr>
          <a:xfrm>
            <a:off x="0" y="152400"/>
            <a:ext cx="9144000" cy="579118"/>
            <a:chOff x="0" y="152400"/>
            <a:chExt cx="9144000" cy="579118"/>
          </a:xfrm>
        </p:grpSpPr>
        <p:pic>
          <p:nvPicPr>
            <p:cNvPr id="10"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11" name="TextBox 10"/>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2"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Mô hình thực thể - liên kết mở rộng</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54013"/>
            <a:ext cx="8229600" cy="620712"/>
          </a:xfrm>
        </p:spPr>
        <p:txBody>
          <a:bodyPr/>
          <a:lstStyle/>
          <a:p>
            <a:r>
              <a:rPr lang="en-US" sz="3500" smtClean="0"/>
              <a:t>Tài liệu  tham khảo</a:t>
            </a:r>
          </a:p>
        </p:txBody>
      </p:sp>
      <p:sp>
        <p:nvSpPr>
          <p:cNvPr id="29699" name="Rectangle 3"/>
          <p:cNvSpPr>
            <a:spLocks noGrp="1" noChangeArrowheads="1"/>
          </p:cNvSpPr>
          <p:nvPr>
            <p:ph idx="1"/>
          </p:nvPr>
        </p:nvSpPr>
        <p:spPr>
          <a:xfrm>
            <a:off x="457200" y="1295400"/>
            <a:ext cx="8229600" cy="5105400"/>
          </a:xfrm>
        </p:spPr>
        <p:txBody>
          <a:bodyPr/>
          <a:lstStyle/>
          <a:p>
            <a:r>
              <a:rPr lang="en-US" b="1" i="1" smtClean="0"/>
              <a:t>Giáo trình CSDL</a:t>
            </a:r>
          </a:p>
          <a:p>
            <a:pPr lvl="1"/>
            <a:r>
              <a:rPr lang="en-US" smtClean="0"/>
              <a:t>Chương 2, </a:t>
            </a:r>
          </a:p>
          <a:p>
            <a:endParaRPr lang="en-US" smtClean="0"/>
          </a:p>
          <a:p>
            <a:r>
              <a:rPr lang="en-US" b="1" i="1" smtClean="0"/>
              <a:t>Fundamentals of Database system</a:t>
            </a:r>
          </a:p>
          <a:p>
            <a:pPr lvl="1"/>
            <a:r>
              <a:rPr lang="en-US" smtClean="0"/>
              <a:t>Chapter 4 </a:t>
            </a:r>
          </a:p>
          <a:p>
            <a:endParaRPr lang="en-US" smtClean="0"/>
          </a:p>
          <a:p>
            <a:pPr>
              <a:buFont typeface="Wingdings 2" pitchFamily="18" charset="2"/>
              <a:buNone/>
            </a:pPr>
            <a:endParaRPr lang="en-US" smtClean="0"/>
          </a:p>
          <a:p>
            <a:pPr>
              <a:buNone/>
            </a:pPr>
            <a:endParaRPr lang="en-US" smtClean="0"/>
          </a:p>
        </p:txBody>
      </p:sp>
      <p:sp>
        <p:nvSpPr>
          <p:cNvPr id="4" name="Date Placeholder 3"/>
          <p:cNvSpPr>
            <a:spLocks noGrp="1"/>
          </p:cNvSpPr>
          <p:nvPr>
            <p:ph type="dt" sz="quarter" idx="10"/>
          </p:nvPr>
        </p:nvSpPr>
        <p:spPr/>
        <p:txBody>
          <a:bodyPr/>
          <a:lstStyle/>
          <a:p>
            <a:pPr>
              <a:defRPr/>
            </a:pPr>
            <a:fld id="{6BA55ADF-A7DB-49DD-9ACD-7E7A9C7DA3B6}"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1456A4EF-C112-4451-9E84-05643909DC4E}" type="slidenum">
              <a:rPr lang="en-US" altLang="en-US"/>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229600" cy="331787"/>
          </a:xfrm>
        </p:spPr>
        <p:txBody>
          <a:bodyPr/>
          <a:lstStyle/>
          <a:p>
            <a:r>
              <a:rPr lang="en-US" sz="2400" b="1" smtClean="0"/>
              <a:t>2.3 - Mô hình thực thể - liên kết mở rộng</a:t>
            </a:r>
          </a:p>
        </p:txBody>
      </p:sp>
      <p:sp>
        <p:nvSpPr>
          <p:cNvPr id="4099" name="Rectangle 3"/>
          <p:cNvSpPr>
            <a:spLocks noGrp="1" noChangeArrowheads="1"/>
          </p:cNvSpPr>
          <p:nvPr>
            <p:ph idx="1"/>
          </p:nvPr>
        </p:nvSpPr>
        <p:spPr>
          <a:xfrm>
            <a:off x="457200" y="1295400"/>
            <a:ext cx="8229600" cy="4835525"/>
          </a:xfrm>
        </p:spPr>
        <p:txBody>
          <a:bodyPr/>
          <a:lstStyle/>
          <a:p>
            <a:pPr>
              <a:buNone/>
            </a:pPr>
            <a:r>
              <a:rPr lang="en-US" sz="2800" b="1" smtClean="0"/>
              <a:t>Một số khái niệm cơ bản của EER</a:t>
            </a:r>
            <a:endParaRPr lang="en-US" b="1" smtClean="0"/>
          </a:p>
          <a:p>
            <a:pPr marL="514350" indent="-514350">
              <a:buFont typeface="+mj-lt"/>
              <a:buAutoNum type="arabicPeriod"/>
            </a:pPr>
            <a:r>
              <a:rPr lang="en-US" smtClean="0"/>
              <a:t>Lớp cha/con</a:t>
            </a:r>
          </a:p>
          <a:p>
            <a:pPr marL="514350" indent="-514350">
              <a:buFont typeface="+mj-lt"/>
              <a:buAutoNum type="arabicPeriod"/>
            </a:pPr>
            <a:r>
              <a:rPr lang="en-US" smtClean="0"/>
              <a:t>Chuyên biệt hóa  và Tổng quát hóa</a:t>
            </a:r>
          </a:p>
          <a:p>
            <a:pPr marL="514350" indent="-514350">
              <a:buFont typeface="+mj-lt"/>
              <a:buAutoNum type="arabicPeriod"/>
            </a:pPr>
            <a:r>
              <a:rPr lang="en-US" smtClean="0"/>
              <a:t>Các ràng buộc trên chuyên biệt hóa</a:t>
            </a:r>
          </a:p>
          <a:p>
            <a:pPr marL="514350" indent="-514350">
              <a:buFont typeface="+mj-lt"/>
              <a:buAutoNum type="arabicPeriod"/>
            </a:pPr>
            <a:r>
              <a:rPr lang="en-US" smtClean="0"/>
              <a:t>Phân cấp chuyên biệt và lưới</a:t>
            </a:r>
          </a:p>
          <a:p>
            <a:pPr marL="514350" indent="-514350">
              <a:buFont typeface="+mj-lt"/>
              <a:buAutoNum type="arabicPeriod"/>
            </a:pPr>
            <a:r>
              <a:rPr lang="en-US" smtClean="0"/>
              <a:t>Giới thiệu về kiểu hợp (Union type)</a:t>
            </a:r>
          </a:p>
          <a:p>
            <a:endParaRPr lang="en-US" smtClean="0"/>
          </a:p>
          <a:p>
            <a:endParaRPr lang="en-US" smtClean="0"/>
          </a:p>
        </p:txBody>
      </p:sp>
      <p:sp>
        <p:nvSpPr>
          <p:cNvPr id="4" name="Date Placeholder 3"/>
          <p:cNvSpPr>
            <a:spLocks noGrp="1"/>
          </p:cNvSpPr>
          <p:nvPr>
            <p:ph type="dt" sz="quarter" idx="10"/>
          </p:nvPr>
        </p:nvSpPr>
        <p:spPr/>
        <p:txBody>
          <a:bodyPr/>
          <a:lstStyle/>
          <a:p>
            <a:pPr>
              <a:defRPr/>
            </a:pPr>
            <a:fld id="{E66BDF27-A882-404C-93DE-7B12C29F150A}"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F185D69F-1083-47A4-9530-F584A5C39FE0}" type="slidenum">
              <a:rPr lang="en-US" altLang="en-US"/>
              <a:pPr>
                <a:defRPr/>
              </a:pPr>
              <a:t>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pic>
        <p:nvPicPr>
          <p:cNvPr id="8"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9" name="TextBox 8"/>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762000"/>
            <a:ext cx="8534400" cy="590550"/>
          </a:xfrm>
        </p:spPr>
        <p:txBody>
          <a:bodyPr/>
          <a:lstStyle/>
          <a:p>
            <a:pPr>
              <a:buFont typeface="Wingdings" pitchFamily="2" charset="2"/>
              <a:buChar char="§"/>
            </a:pPr>
            <a:r>
              <a:rPr lang="en-US" sz="3200" b="1" smtClean="0"/>
              <a:t> Lớp cha/lớp con</a:t>
            </a:r>
          </a:p>
        </p:txBody>
      </p:sp>
      <p:sp>
        <p:nvSpPr>
          <p:cNvPr id="13" name="Date Placeholder 3"/>
          <p:cNvSpPr>
            <a:spLocks noGrp="1"/>
          </p:cNvSpPr>
          <p:nvPr>
            <p:ph type="dt" sz="quarter" idx="10"/>
          </p:nvPr>
        </p:nvSpPr>
        <p:spPr/>
        <p:txBody>
          <a:bodyPr/>
          <a:lstStyle/>
          <a:p>
            <a:pPr>
              <a:defRPr/>
            </a:pPr>
            <a:fld id="{81F40D31-FA89-41D4-A1B3-C6AF812E3044}" type="datetime12">
              <a:rPr lang="vi-VN" altLang="en-US" smtClean="0"/>
              <a:pPr>
                <a:defRPr/>
              </a:pPr>
              <a:t>06:07</a:t>
            </a:fld>
            <a:endParaRPr lang="en-US" altLang="en-US"/>
          </a:p>
        </p:txBody>
      </p:sp>
      <p:sp>
        <p:nvSpPr>
          <p:cNvPr id="15" name="Slide Number Placeholder 5"/>
          <p:cNvSpPr>
            <a:spLocks noGrp="1"/>
          </p:cNvSpPr>
          <p:nvPr>
            <p:ph type="sldNum" sz="quarter" idx="12"/>
          </p:nvPr>
        </p:nvSpPr>
        <p:spPr/>
        <p:txBody>
          <a:bodyPr/>
          <a:lstStyle/>
          <a:p>
            <a:pPr>
              <a:defRPr/>
            </a:pPr>
            <a:fld id="{A38654DC-0BC6-4C5B-BA80-58EAE7908903}" type="slidenum">
              <a:rPr lang="en-US" altLang="en-US"/>
              <a:pPr>
                <a:defRPr/>
              </a:pPr>
              <a:t>4</a:t>
            </a:fld>
            <a:endParaRPr lang="en-US" altLang="en-US"/>
          </a:p>
        </p:txBody>
      </p:sp>
      <p:sp>
        <p:nvSpPr>
          <p:cNvPr id="7175" name="Rectangle 12"/>
          <p:cNvSpPr>
            <a:spLocks noChangeArrowheads="1"/>
          </p:cNvSpPr>
          <p:nvPr/>
        </p:nvSpPr>
        <p:spPr bwMode="auto">
          <a:xfrm>
            <a:off x="381000" y="1524000"/>
            <a:ext cx="8229600" cy="4876800"/>
          </a:xfrm>
          <a:prstGeom prst="rect">
            <a:avLst/>
          </a:prstGeom>
          <a:noFill/>
          <a:ln w="9525">
            <a:noFill/>
            <a:miter lim="800000"/>
            <a:headEnd/>
            <a:tailEnd/>
          </a:ln>
        </p:spPr>
        <p:txBody>
          <a:bodyPr/>
          <a:lstStyle/>
          <a:p>
            <a:pPr marL="669925" lvl="1" indent="-325438" algn="just">
              <a:spcBef>
                <a:spcPct val="20000"/>
              </a:spcBef>
              <a:buClr>
                <a:srgbClr val="CC0000"/>
              </a:buClr>
            </a:pPr>
            <a:endParaRPr lang="en-US" sz="2400">
              <a:latin typeface="Arial" charset="0"/>
            </a:endParaRPr>
          </a:p>
        </p:txBody>
      </p:sp>
      <p:sp>
        <p:nvSpPr>
          <p:cNvPr id="16" name="Footer Placeholder 15"/>
          <p:cNvSpPr>
            <a:spLocks noGrp="1"/>
          </p:cNvSpPr>
          <p:nvPr>
            <p:ph type="ftr" sz="quarter" idx="11"/>
          </p:nvPr>
        </p:nvSpPr>
        <p:spPr/>
        <p:txBody>
          <a:bodyPr/>
          <a:lstStyle/>
          <a:p>
            <a:pPr>
              <a:defRPr/>
            </a:pPr>
            <a:r>
              <a:rPr lang="en-US" altLang="en-US" smtClean="0"/>
              <a:t>Nhập môn CSDL</a:t>
            </a:r>
            <a:endParaRPr lang="en-US" altLang="en-US"/>
          </a:p>
        </p:txBody>
      </p:sp>
      <p:pic>
        <p:nvPicPr>
          <p:cNvPr id="17"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8" name="TextBox 17"/>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9"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nvGrpSpPr>
          <p:cNvPr id="41" name="Group 40"/>
          <p:cNvGrpSpPr/>
          <p:nvPr/>
        </p:nvGrpSpPr>
        <p:grpSpPr>
          <a:xfrm>
            <a:off x="1371600" y="1219200"/>
            <a:ext cx="5369169" cy="1676400"/>
            <a:chOff x="1718982" y="3048000"/>
            <a:chExt cx="6158753" cy="1676400"/>
          </a:xfrm>
        </p:grpSpPr>
        <p:sp>
          <p:nvSpPr>
            <p:cNvPr id="20" name="Rectangle 19"/>
            <p:cNvSpPr/>
            <p:nvPr/>
          </p:nvSpPr>
          <p:spPr>
            <a:xfrm>
              <a:off x="3962400" y="42672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NGUOI</a:t>
              </a:r>
              <a:endParaRPr lang="vi-VN">
                <a:solidFill>
                  <a:schemeClr val="tx1"/>
                </a:solidFill>
              </a:endParaRPr>
            </a:p>
          </p:txBody>
        </p:sp>
        <p:sp>
          <p:nvSpPr>
            <p:cNvPr id="22" name="Oval 21"/>
            <p:cNvSpPr/>
            <p:nvPr/>
          </p:nvSpPr>
          <p:spPr>
            <a:xfrm>
              <a:off x="1718982" y="3581400"/>
              <a:ext cx="1176617"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maso</a:t>
              </a:r>
              <a:endParaRPr lang="vi-VN" sz="1400">
                <a:solidFill>
                  <a:schemeClr val="tx1"/>
                </a:solidFill>
              </a:endParaRPr>
            </a:p>
          </p:txBody>
        </p:sp>
        <p:sp>
          <p:nvSpPr>
            <p:cNvPr id="23" name="Oval 22"/>
            <p:cNvSpPr/>
            <p:nvPr/>
          </p:nvSpPr>
          <p:spPr>
            <a:xfrm>
              <a:off x="5215219" y="3733800"/>
              <a:ext cx="1185582"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hoten</a:t>
              </a:r>
              <a:endParaRPr lang="vi-VN" sz="1400">
                <a:solidFill>
                  <a:schemeClr val="tx1"/>
                </a:solidFill>
              </a:endParaRPr>
            </a:p>
          </p:txBody>
        </p:sp>
        <p:sp>
          <p:nvSpPr>
            <p:cNvPr id="24" name="Oval 23"/>
            <p:cNvSpPr/>
            <p:nvPr/>
          </p:nvSpPr>
          <p:spPr>
            <a:xfrm>
              <a:off x="5127812" y="30480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a:t>
              </a:r>
              <a:endParaRPr lang="vi-VN" sz="1400">
                <a:solidFill>
                  <a:schemeClr val="tx1"/>
                </a:solidFill>
              </a:endParaRPr>
            </a:p>
          </p:txBody>
        </p:sp>
        <p:sp>
          <p:nvSpPr>
            <p:cNvPr id="25" name="Oval 24"/>
            <p:cNvSpPr/>
            <p:nvPr/>
          </p:nvSpPr>
          <p:spPr>
            <a:xfrm>
              <a:off x="6963335" y="35052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ten</a:t>
              </a:r>
              <a:endParaRPr lang="vi-VN" sz="1400">
                <a:solidFill>
                  <a:schemeClr val="tx1"/>
                </a:solidFill>
              </a:endParaRPr>
            </a:p>
          </p:txBody>
        </p:sp>
        <p:sp>
          <p:nvSpPr>
            <p:cNvPr id="26" name="Oval 25"/>
            <p:cNvSpPr/>
            <p:nvPr/>
          </p:nvSpPr>
          <p:spPr>
            <a:xfrm>
              <a:off x="6613712" y="30480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dem</a:t>
              </a:r>
              <a:endParaRPr lang="vi-VN" sz="1400">
                <a:solidFill>
                  <a:schemeClr val="tx1"/>
                </a:solidFill>
              </a:endParaRPr>
            </a:p>
          </p:txBody>
        </p:sp>
        <p:sp>
          <p:nvSpPr>
            <p:cNvPr id="27" name="Oval 26"/>
            <p:cNvSpPr/>
            <p:nvPr/>
          </p:nvSpPr>
          <p:spPr>
            <a:xfrm>
              <a:off x="3292288" y="3352800"/>
              <a:ext cx="1584512"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ngaysinh</a:t>
              </a:r>
              <a:endParaRPr lang="vi-VN" sz="1400">
                <a:solidFill>
                  <a:schemeClr val="tx1"/>
                </a:solidFill>
              </a:endParaRPr>
            </a:p>
          </p:txBody>
        </p:sp>
        <p:cxnSp>
          <p:nvCxnSpPr>
            <p:cNvPr id="29" name="Straight Connector 28"/>
            <p:cNvCxnSpPr>
              <a:stCxn id="22" idx="4"/>
              <a:endCxn id="20" idx="0"/>
            </p:cNvCxnSpPr>
            <p:nvPr/>
          </p:nvCxnSpPr>
          <p:spPr>
            <a:xfrm rot="16200000" flipH="1">
              <a:off x="3325346" y="2944346"/>
              <a:ext cx="304800" cy="2340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4"/>
              <a:endCxn id="20" idx="0"/>
            </p:cNvCxnSpPr>
            <p:nvPr/>
          </p:nvCxnSpPr>
          <p:spPr>
            <a:xfrm rot="16200000" flipH="1">
              <a:off x="4099672" y="3718672"/>
              <a:ext cx="533400" cy="563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3"/>
              <a:endCxn id="20" idx="0"/>
            </p:cNvCxnSpPr>
            <p:nvPr/>
          </p:nvCxnSpPr>
          <p:spPr>
            <a:xfrm rot="5400000">
              <a:off x="4914424" y="3792781"/>
              <a:ext cx="208196" cy="740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0"/>
              <a:endCxn id="24" idx="4"/>
            </p:cNvCxnSpPr>
            <p:nvPr/>
          </p:nvCxnSpPr>
          <p:spPr>
            <a:xfrm rot="16200000" flipV="1">
              <a:off x="5544111" y="3469901"/>
              <a:ext cx="304800" cy="22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3" idx="7"/>
              <a:endCxn id="26" idx="3"/>
            </p:cNvCxnSpPr>
            <p:nvPr/>
          </p:nvCxnSpPr>
          <p:spPr>
            <a:xfrm rot="5400000" flipH="1" flipV="1">
              <a:off x="6279203" y="3321177"/>
              <a:ext cx="416392" cy="520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3" idx="6"/>
              <a:endCxn id="25" idx="2"/>
            </p:cNvCxnSpPr>
            <p:nvPr/>
          </p:nvCxnSpPr>
          <p:spPr>
            <a:xfrm flipV="1">
              <a:off x="6400800" y="3695700"/>
              <a:ext cx="562535" cy="228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04800" y="3657600"/>
            <a:ext cx="4114800" cy="1295400"/>
            <a:chOff x="1981200" y="3124200"/>
            <a:chExt cx="5914571" cy="1600200"/>
          </a:xfrm>
        </p:grpSpPr>
        <p:sp>
          <p:nvSpPr>
            <p:cNvPr id="43" name="Rectangle 42"/>
            <p:cNvSpPr/>
            <p:nvPr/>
          </p:nvSpPr>
          <p:spPr>
            <a:xfrm>
              <a:off x="3962400" y="42672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SINHVIEN</a:t>
              </a:r>
              <a:endParaRPr lang="vi-VN">
                <a:solidFill>
                  <a:schemeClr val="tx1"/>
                </a:solidFill>
              </a:endParaRPr>
            </a:p>
          </p:txBody>
        </p:sp>
        <p:sp>
          <p:nvSpPr>
            <p:cNvPr id="44" name="Oval 43"/>
            <p:cNvSpPr/>
            <p:nvPr/>
          </p:nvSpPr>
          <p:spPr>
            <a:xfrm>
              <a:off x="1981200" y="3581400"/>
              <a:ext cx="1423878" cy="3899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maso</a:t>
              </a:r>
              <a:endParaRPr lang="vi-VN" sz="1400">
                <a:solidFill>
                  <a:schemeClr val="tx1"/>
                </a:solidFill>
              </a:endParaRPr>
            </a:p>
          </p:txBody>
        </p:sp>
        <p:sp>
          <p:nvSpPr>
            <p:cNvPr id="45" name="Oval 44"/>
            <p:cNvSpPr/>
            <p:nvPr/>
          </p:nvSpPr>
          <p:spPr>
            <a:xfrm>
              <a:off x="4938487" y="3733802"/>
              <a:ext cx="1462314" cy="3316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hoten</a:t>
              </a:r>
              <a:endParaRPr lang="vi-VN" sz="1400">
                <a:solidFill>
                  <a:schemeClr val="tx1"/>
                </a:solidFill>
              </a:endParaRPr>
            </a:p>
          </p:txBody>
        </p:sp>
        <p:sp>
          <p:nvSpPr>
            <p:cNvPr id="46" name="Oval 45"/>
            <p:cNvSpPr/>
            <p:nvPr/>
          </p:nvSpPr>
          <p:spPr>
            <a:xfrm>
              <a:off x="5283200" y="31242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a:t>
              </a:r>
              <a:endParaRPr lang="vi-VN" sz="1400">
                <a:solidFill>
                  <a:schemeClr val="tx1"/>
                </a:solidFill>
              </a:endParaRPr>
            </a:p>
          </p:txBody>
        </p:sp>
        <p:sp>
          <p:nvSpPr>
            <p:cNvPr id="47" name="Oval 46"/>
            <p:cNvSpPr/>
            <p:nvPr/>
          </p:nvSpPr>
          <p:spPr>
            <a:xfrm>
              <a:off x="6981371" y="35814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ten</a:t>
              </a:r>
              <a:endParaRPr lang="vi-VN" sz="1400">
                <a:solidFill>
                  <a:schemeClr val="tx1"/>
                </a:solidFill>
              </a:endParaRPr>
            </a:p>
          </p:txBody>
        </p:sp>
        <p:sp>
          <p:nvSpPr>
            <p:cNvPr id="48" name="Oval 47"/>
            <p:cNvSpPr/>
            <p:nvPr/>
          </p:nvSpPr>
          <p:spPr>
            <a:xfrm>
              <a:off x="6509657" y="3124200"/>
              <a:ext cx="1168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dem</a:t>
              </a:r>
              <a:endParaRPr lang="vi-VN" sz="1400">
                <a:solidFill>
                  <a:schemeClr val="tx1"/>
                </a:solidFill>
              </a:endParaRPr>
            </a:p>
          </p:txBody>
        </p:sp>
        <p:sp>
          <p:nvSpPr>
            <p:cNvPr id="49" name="Oval 48"/>
            <p:cNvSpPr/>
            <p:nvPr/>
          </p:nvSpPr>
          <p:spPr>
            <a:xfrm>
              <a:off x="3186020" y="3312460"/>
              <a:ext cx="1908493" cy="4213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ngaysinh</a:t>
              </a:r>
              <a:endParaRPr lang="vi-VN" sz="1400">
                <a:solidFill>
                  <a:schemeClr val="tx1"/>
                </a:solidFill>
              </a:endParaRPr>
            </a:p>
          </p:txBody>
        </p:sp>
        <p:cxnSp>
          <p:nvCxnSpPr>
            <p:cNvPr id="50" name="Straight Connector 49"/>
            <p:cNvCxnSpPr>
              <a:stCxn id="44" idx="4"/>
              <a:endCxn id="43" idx="0"/>
            </p:cNvCxnSpPr>
            <p:nvPr/>
          </p:nvCxnSpPr>
          <p:spPr>
            <a:xfrm rot="16200000" flipH="1">
              <a:off x="3675152" y="2989352"/>
              <a:ext cx="295836" cy="2259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4"/>
              <a:endCxn id="43" idx="0"/>
            </p:cNvCxnSpPr>
            <p:nvPr/>
          </p:nvCxnSpPr>
          <p:spPr>
            <a:xfrm rot="16200000" flipH="1">
              <a:off x="4279934" y="3594133"/>
              <a:ext cx="533399" cy="812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5" idx="3"/>
              <a:endCxn id="43" idx="0"/>
            </p:cNvCxnSpPr>
            <p:nvPr/>
          </p:nvCxnSpPr>
          <p:spPr>
            <a:xfrm rot="5400000">
              <a:off x="4927680" y="4042242"/>
              <a:ext cx="250280" cy="199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46" idx="4"/>
            </p:cNvCxnSpPr>
            <p:nvPr/>
          </p:nvCxnSpPr>
          <p:spPr>
            <a:xfrm rot="5400000" flipH="1" flipV="1">
              <a:off x="5590722" y="3584123"/>
              <a:ext cx="228601" cy="70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7"/>
              <a:endCxn id="48" idx="3"/>
            </p:cNvCxnSpPr>
            <p:nvPr/>
          </p:nvCxnSpPr>
          <p:spPr>
            <a:xfrm rot="5400000" flipH="1" flipV="1">
              <a:off x="6267222" y="3368834"/>
              <a:ext cx="332972" cy="4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6"/>
              <a:endCxn id="47" idx="2"/>
            </p:cNvCxnSpPr>
            <p:nvPr/>
          </p:nvCxnSpPr>
          <p:spPr>
            <a:xfrm flipV="1">
              <a:off x="6400801" y="3771901"/>
              <a:ext cx="580570" cy="1277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1524000" y="5410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lop</a:t>
            </a:r>
            <a:endParaRPr lang="vi-VN">
              <a:solidFill>
                <a:schemeClr val="tx1"/>
              </a:solidFill>
            </a:endParaRPr>
          </a:p>
        </p:txBody>
      </p:sp>
      <p:sp>
        <p:nvSpPr>
          <p:cNvPr id="57" name="Oval 56"/>
          <p:cNvSpPr/>
          <p:nvPr/>
        </p:nvSpPr>
        <p:spPr>
          <a:xfrm>
            <a:off x="2590800" y="5410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dtb</a:t>
            </a:r>
            <a:endParaRPr lang="vi-VN">
              <a:solidFill>
                <a:schemeClr val="tx1"/>
              </a:solidFill>
            </a:endParaRPr>
          </a:p>
        </p:txBody>
      </p:sp>
      <p:cxnSp>
        <p:nvCxnSpPr>
          <p:cNvPr id="59" name="Straight Connector 58"/>
          <p:cNvCxnSpPr>
            <a:stCxn id="43" idx="2"/>
            <a:endCxn id="56" idx="0"/>
          </p:cNvCxnSpPr>
          <p:nvPr/>
        </p:nvCxnSpPr>
        <p:spPr>
          <a:xfrm rot="5400000">
            <a:off x="1929099" y="4967001"/>
            <a:ext cx="457200" cy="429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2"/>
            <a:endCxn id="57" idx="0"/>
          </p:cNvCxnSpPr>
          <p:nvPr/>
        </p:nvCxnSpPr>
        <p:spPr>
          <a:xfrm rot="16200000" flipH="1">
            <a:off x="2462499" y="4862799"/>
            <a:ext cx="457200" cy="637602"/>
          </a:xfrm>
          <a:prstGeom prst="line">
            <a:avLst/>
          </a:prstGeom>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4648200" y="3581400"/>
            <a:ext cx="4183520" cy="1600200"/>
            <a:chOff x="1981200" y="3124200"/>
            <a:chExt cx="5696857" cy="1600200"/>
          </a:xfrm>
        </p:grpSpPr>
        <p:sp>
          <p:nvSpPr>
            <p:cNvPr id="92" name="Rectangle 91"/>
            <p:cNvSpPr/>
            <p:nvPr/>
          </p:nvSpPr>
          <p:spPr>
            <a:xfrm>
              <a:off x="3962400" y="42672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GIAOVIEN</a:t>
              </a:r>
              <a:endParaRPr lang="vi-VN">
                <a:solidFill>
                  <a:schemeClr val="tx1"/>
                </a:solidFill>
              </a:endParaRPr>
            </a:p>
          </p:txBody>
        </p:sp>
        <p:sp>
          <p:nvSpPr>
            <p:cNvPr id="93" name="Oval 92"/>
            <p:cNvSpPr/>
            <p:nvPr/>
          </p:nvSpPr>
          <p:spPr>
            <a:xfrm>
              <a:off x="1981200" y="3581400"/>
              <a:ext cx="1226457"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maso</a:t>
              </a:r>
              <a:endParaRPr lang="vi-VN" sz="1400">
                <a:solidFill>
                  <a:schemeClr val="tx1"/>
                </a:solidFill>
              </a:endParaRPr>
            </a:p>
          </p:txBody>
        </p:sp>
        <p:sp>
          <p:nvSpPr>
            <p:cNvPr id="94" name="Oval 93"/>
            <p:cNvSpPr/>
            <p:nvPr/>
          </p:nvSpPr>
          <p:spPr>
            <a:xfrm>
              <a:off x="4990368" y="3733800"/>
              <a:ext cx="1410432"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hoten</a:t>
              </a:r>
              <a:endParaRPr lang="vi-VN" sz="1400">
                <a:solidFill>
                  <a:schemeClr val="tx1"/>
                </a:solidFill>
              </a:endParaRPr>
            </a:p>
          </p:txBody>
        </p:sp>
        <p:sp>
          <p:nvSpPr>
            <p:cNvPr id="95" name="Oval 94"/>
            <p:cNvSpPr/>
            <p:nvPr/>
          </p:nvSpPr>
          <p:spPr>
            <a:xfrm>
              <a:off x="5283200" y="31242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ho</a:t>
              </a:r>
              <a:endParaRPr lang="vi-VN" sz="1400">
                <a:solidFill>
                  <a:schemeClr val="tx1"/>
                </a:solidFill>
              </a:endParaRPr>
            </a:p>
          </p:txBody>
        </p:sp>
        <p:sp>
          <p:nvSpPr>
            <p:cNvPr id="96" name="Oval 95"/>
            <p:cNvSpPr/>
            <p:nvPr/>
          </p:nvSpPr>
          <p:spPr>
            <a:xfrm>
              <a:off x="6650598" y="3657600"/>
              <a:ext cx="914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ten</a:t>
              </a:r>
              <a:endParaRPr lang="vi-VN" sz="1400">
                <a:solidFill>
                  <a:schemeClr val="tx1"/>
                </a:solidFill>
              </a:endParaRPr>
            </a:p>
          </p:txBody>
        </p:sp>
        <p:sp>
          <p:nvSpPr>
            <p:cNvPr id="97" name="Oval 96"/>
            <p:cNvSpPr/>
            <p:nvPr/>
          </p:nvSpPr>
          <p:spPr>
            <a:xfrm>
              <a:off x="6509657" y="3124200"/>
              <a:ext cx="11684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dem</a:t>
              </a:r>
              <a:endParaRPr lang="vi-VN" sz="1400">
                <a:solidFill>
                  <a:schemeClr val="tx1"/>
                </a:solidFill>
              </a:endParaRPr>
            </a:p>
          </p:txBody>
        </p:sp>
        <p:sp>
          <p:nvSpPr>
            <p:cNvPr id="98" name="Oval 97"/>
            <p:cNvSpPr/>
            <p:nvPr/>
          </p:nvSpPr>
          <p:spPr>
            <a:xfrm>
              <a:off x="3396343" y="3352800"/>
              <a:ext cx="169817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solidFill>
                    <a:schemeClr val="tx1"/>
                  </a:solidFill>
                </a:rPr>
                <a:t>ngaysinh</a:t>
              </a:r>
              <a:endParaRPr lang="vi-VN" sz="1400">
                <a:solidFill>
                  <a:schemeClr val="tx1"/>
                </a:solidFill>
              </a:endParaRPr>
            </a:p>
          </p:txBody>
        </p:sp>
        <p:cxnSp>
          <p:nvCxnSpPr>
            <p:cNvPr id="99" name="Straight Connector 98"/>
            <p:cNvCxnSpPr>
              <a:stCxn id="93" idx="4"/>
              <a:endCxn id="92" idx="0"/>
            </p:cNvCxnSpPr>
            <p:nvPr/>
          </p:nvCxnSpPr>
          <p:spPr>
            <a:xfrm rot="16200000" flipH="1">
              <a:off x="3621314" y="2935514"/>
              <a:ext cx="304800" cy="235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8" idx="4"/>
              <a:endCxn id="92" idx="0"/>
            </p:cNvCxnSpPr>
            <p:nvPr/>
          </p:nvCxnSpPr>
          <p:spPr>
            <a:xfrm rot="16200000" flipH="1">
              <a:off x="4332514" y="3646714"/>
              <a:ext cx="533400" cy="707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4" idx="3"/>
              <a:endCxn id="92" idx="0"/>
            </p:cNvCxnSpPr>
            <p:nvPr/>
          </p:nvCxnSpPr>
          <p:spPr>
            <a:xfrm rot="5400000">
              <a:off x="4970864" y="4041142"/>
              <a:ext cx="208196" cy="24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4" idx="0"/>
              <a:endCxn id="95" idx="4"/>
            </p:cNvCxnSpPr>
            <p:nvPr/>
          </p:nvCxnSpPr>
          <p:spPr>
            <a:xfrm rot="5400000" flipH="1" flipV="1">
              <a:off x="5603692" y="3597092"/>
              <a:ext cx="228600" cy="4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4" idx="7"/>
              <a:endCxn id="97" idx="3"/>
            </p:cNvCxnSpPr>
            <p:nvPr/>
          </p:nvCxnSpPr>
          <p:spPr>
            <a:xfrm rot="5400000" flipH="1" flipV="1">
              <a:off x="6267409" y="3376241"/>
              <a:ext cx="340192" cy="48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94" idx="6"/>
              <a:endCxn id="96" idx="2"/>
            </p:cNvCxnSpPr>
            <p:nvPr/>
          </p:nvCxnSpPr>
          <p:spPr>
            <a:xfrm flipV="1">
              <a:off x="6400800" y="3848100"/>
              <a:ext cx="249799" cy="76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Oval 117"/>
          <p:cNvSpPr/>
          <p:nvPr/>
        </p:nvSpPr>
        <p:spPr>
          <a:xfrm>
            <a:off x="5791200" y="5867400"/>
            <a:ext cx="1066800" cy="3810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mtClean="0">
                <a:solidFill>
                  <a:schemeClr val="tx1"/>
                </a:solidFill>
              </a:rPr>
              <a:t>donvi</a:t>
            </a:r>
            <a:endParaRPr lang="vi-VN">
              <a:solidFill>
                <a:schemeClr val="tx1"/>
              </a:solidFill>
            </a:endParaRPr>
          </a:p>
        </p:txBody>
      </p:sp>
      <p:sp>
        <p:nvSpPr>
          <p:cNvPr id="133" name="Oval 132"/>
          <p:cNvSpPr/>
          <p:nvPr/>
        </p:nvSpPr>
        <p:spPr>
          <a:xfrm>
            <a:off x="7086600" y="5867400"/>
            <a:ext cx="1752600" cy="3810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mtClean="0">
                <a:solidFill>
                  <a:schemeClr val="tx1"/>
                </a:solidFill>
              </a:rPr>
              <a:t>hesoluong</a:t>
            </a:r>
            <a:endParaRPr lang="vi-VN">
              <a:solidFill>
                <a:schemeClr val="tx1"/>
              </a:solidFill>
            </a:endParaRPr>
          </a:p>
        </p:txBody>
      </p:sp>
      <p:cxnSp>
        <p:nvCxnSpPr>
          <p:cNvPr id="135" name="Straight Connector 134"/>
          <p:cNvCxnSpPr>
            <a:stCxn id="92" idx="2"/>
            <a:endCxn id="118" idx="0"/>
          </p:cNvCxnSpPr>
          <p:nvPr/>
        </p:nvCxnSpPr>
        <p:spPr>
          <a:xfrm rot="5400000">
            <a:off x="6234680" y="5271521"/>
            <a:ext cx="685800" cy="505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33" idx="0"/>
          </p:cNvCxnSpPr>
          <p:nvPr/>
        </p:nvCxnSpPr>
        <p:spPr>
          <a:xfrm>
            <a:off x="7010400" y="5181600"/>
            <a:ext cx="9525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143000" y="914400"/>
            <a:ext cx="5715000" cy="1600200"/>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Oval 62"/>
          <p:cNvSpPr/>
          <p:nvPr/>
        </p:nvSpPr>
        <p:spPr>
          <a:xfrm>
            <a:off x="-152400" y="3048000"/>
            <a:ext cx="4953000" cy="1600200"/>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p:cNvSpPr/>
          <p:nvPr/>
        </p:nvSpPr>
        <p:spPr>
          <a:xfrm>
            <a:off x="4419600" y="3124200"/>
            <a:ext cx="4724400" cy="1676400"/>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8" name="Rectangle 137"/>
          <p:cNvSpPr/>
          <p:nvPr/>
        </p:nvSpPr>
        <p:spPr>
          <a:xfrm>
            <a:off x="5562600" y="1143000"/>
            <a:ext cx="3581400" cy="3124200"/>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l">
              <a:buFont typeface="Wingdings" pitchFamily="2" charset="2"/>
              <a:buChar char="ü"/>
            </a:pPr>
            <a:r>
              <a:rPr lang="en-US" smtClean="0">
                <a:solidFill>
                  <a:schemeClr val="accent1"/>
                </a:solidFill>
              </a:rPr>
              <a:t> Các  “thực thể” SINHVIEN và “thực thể” GIAOVIEN đều có các thuộc tính của  thực thể NGUOI.</a:t>
            </a:r>
          </a:p>
          <a:p>
            <a:pPr algn="l">
              <a:buFont typeface="Wingdings" pitchFamily="2" charset="2"/>
              <a:buChar char="ü"/>
            </a:pPr>
            <a:r>
              <a:rPr lang="en-US" smtClean="0">
                <a:solidFill>
                  <a:schemeClr val="accent1"/>
                </a:solidFill>
              </a:rPr>
              <a:t>Tất cả các  “thực thể” SINHVIEN và “thực thể” GIAOVIEN là tập con của thực thể NGUOI.</a:t>
            </a:r>
          </a:p>
          <a:p>
            <a:pPr algn="l">
              <a:buFont typeface="Wingdings" pitchFamily="2" charset="2"/>
              <a:buChar char="ü"/>
            </a:pPr>
            <a:r>
              <a:rPr lang="en-US" smtClean="0">
                <a:solidFill>
                  <a:schemeClr val="accent1"/>
                </a:solidFill>
              </a:rPr>
              <a:t>SINHVIEN, GIAOVIEN là một loại con của NGUOI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ox(in)">
                                      <p:cBhvr>
                                        <p:cTn id="7" dur="500"/>
                                        <p:tgtEl>
                                          <p:spTgt spid="6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ox(in)">
                                      <p:cBhvr>
                                        <p:cTn id="10" dur="500"/>
                                        <p:tgtEl>
                                          <p:spTgt spid="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box(in)">
                                      <p:cBhvr>
                                        <p:cTn id="13" dur="500"/>
                                        <p:tgtEl>
                                          <p:spTgt spid="64"/>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diamond(in)">
                                      <p:cBhvr>
                                        <p:cTn id="1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1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762000"/>
            <a:ext cx="8534400" cy="590550"/>
          </a:xfrm>
        </p:spPr>
        <p:txBody>
          <a:bodyPr/>
          <a:lstStyle/>
          <a:p>
            <a:pPr>
              <a:buFont typeface="Wingdings" pitchFamily="2" charset="2"/>
              <a:buChar char="§"/>
            </a:pPr>
            <a:r>
              <a:rPr lang="en-US" sz="3200" b="1" smtClean="0"/>
              <a:t> Lớp cha/lớp con</a:t>
            </a:r>
          </a:p>
        </p:txBody>
      </p:sp>
      <p:sp>
        <p:nvSpPr>
          <p:cNvPr id="13" name="Date Placeholder 3"/>
          <p:cNvSpPr>
            <a:spLocks noGrp="1"/>
          </p:cNvSpPr>
          <p:nvPr>
            <p:ph type="dt" sz="quarter" idx="10"/>
          </p:nvPr>
        </p:nvSpPr>
        <p:spPr/>
        <p:txBody>
          <a:bodyPr/>
          <a:lstStyle/>
          <a:p>
            <a:pPr>
              <a:defRPr/>
            </a:pPr>
            <a:fld id="{81F40D31-FA89-41D4-A1B3-C6AF812E3044}" type="datetime12">
              <a:rPr lang="vi-VN" altLang="en-US" smtClean="0"/>
              <a:pPr>
                <a:defRPr/>
              </a:pPr>
              <a:t>06:07</a:t>
            </a:fld>
            <a:endParaRPr lang="en-US" altLang="en-US"/>
          </a:p>
        </p:txBody>
      </p:sp>
      <p:sp>
        <p:nvSpPr>
          <p:cNvPr id="15" name="Slide Number Placeholder 5"/>
          <p:cNvSpPr>
            <a:spLocks noGrp="1"/>
          </p:cNvSpPr>
          <p:nvPr>
            <p:ph type="sldNum" sz="quarter" idx="12"/>
          </p:nvPr>
        </p:nvSpPr>
        <p:spPr/>
        <p:txBody>
          <a:bodyPr/>
          <a:lstStyle/>
          <a:p>
            <a:pPr>
              <a:defRPr/>
            </a:pPr>
            <a:fld id="{A38654DC-0BC6-4C5B-BA80-58EAE7908903}" type="slidenum">
              <a:rPr lang="en-US" altLang="en-US"/>
              <a:pPr>
                <a:defRPr/>
              </a:pPr>
              <a:t>5</a:t>
            </a:fld>
            <a:endParaRPr lang="en-US" altLang="en-US"/>
          </a:p>
        </p:txBody>
      </p:sp>
      <p:grpSp>
        <p:nvGrpSpPr>
          <p:cNvPr id="2" name="Group 11"/>
          <p:cNvGrpSpPr>
            <a:grpSpLocks/>
          </p:cNvGrpSpPr>
          <p:nvPr/>
        </p:nvGrpSpPr>
        <p:grpSpPr bwMode="auto">
          <a:xfrm>
            <a:off x="1066800" y="1447800"/>
            <a:ext cx="4572000" cy="2057400"/>
            <a:chOff x="1104" y="1296"/>
            <a:chExt cx="2880" cy="1296"/>
          </a:xfrm>
        </p:grpSpPr>
        <p:sp>
          <p:nvSpPr>
            <p:cNvPr id="7176" name="AutoShape 4"/>
            <p:cNvSpPr>
              <a:spLocks noChangeArrowheads="1"/>
            </p:cNvSpPr>
            <p:nvPr/>
          </p:nvSpPr>
          <p:spPr bwMode="auto">
            <a:xfrm>
              <a:off x="1104" y="1296"/>
              <a:ext cx="2880" cy="1296"/>
            </a:xfrm>
            <a:prstGeom prst="flowChartAlternateProcess">
              <a:avLst/>
            </a:prstGeom>
            <a:solidFill>
              <a:schemeClr val="folHlink"/>
            </a:solidFill>
            <a:ln w="12700" algn="ctr">
              <a:solidFill>
                <a:schemeClr val="tx1"/>
              </a:solidFill>
              <a:miter lim="800000"/>
              <a:headEnd/>
              <a:tailEnd/>
            </a:ln>
          </p:spPr>
          <p:txBody>
            <a:bodyPr anchor="ctr">
              <a:spAutoFit/>
            </a:bodyPr>
            <a:lstStyle/>
            <a:p>
              <a:endParaRPr lang="vi-VN"/>
            </a:p>
          </p:txBody>
        </p:sp>
        <p:sp>
          <p:nvSpPr>
            <p:cNvPr id="7177" name="Text Box 5"/>
            <p:cNvSpPr txBox="1">
              <a:spLocks noChangeArrowheads="1"/>
            </p:cNvSpPr>
            <p:nvPr/>
          </p:nvSpPr>
          <p:spPr bwMode="auto">
            <a:xfrm>
              <a:off x="2736" y="2352"/>
              <a:ext cx="1200" cy="231"/>
            </a:xfrm>
            <a:prstGeom prst="rect">
              <a:avLst/>
            </a:prstGeom>
            <a:noFill/>
            <a:ln w="12700" algn="ctr">
              <a:noFill/>
              <a:miter lim="800000"/>
              <a:headEnd/>
              <a:tailEnd/>
            </a:ln>
          </p:spPr>
          <p:txBody>
            <a:bodyPr>
              <a:spAutoFit/>
            </a:bodyPr>
            <a:lstStyle/>
            <a:p>
              <a:r>
                <a:rPr lang="en-US" b="1">
                  <a:solidFill>
                    <a:srgbClr val="000066"/>
                  </a:solidFill>
                </a:rPr>
                <a:t>Nhân viên</a:t>
              </a:r>
            </a:p>
          </p:txBody>
        </p:sp>
        <p:sp>
          <p:nvSpPr>
            <p:cNvPr id="7178" name="AutoShape 6"/>
            <p:cNvSpPr>
              <a:spLocks noChangeArrowheads="1"/>
            </p:cNvSpPr>
            <p:nvPr/>
          </p:nvSpPr>
          <p:spPr bwMode="auto">
            <a:xfrm>
              <a:off x="1249" y="2208"/>
              <a:ext cx="756" cy="258"/>
            </a:xfrm>
            <a:prstGeom prst="roundRect">
              <a:avLst>
                <a:gd name="adj" fmla="val 16667"/>
              </a:avLst>
            </a:prstGeom>
            <a:solidFill>
              <a:schemeClr val="bg1"/>
            </a:solidFill>
            <a:ln w="12700" algn="ctr">
              <a:solidFill>
                <a:schemeClr val="tx1"/>
              </a:solidFill>
              <a:round/>
              <a:headEnd/>
              <a:tailEnd/>
            </a:ln>
          </p:spPr>
          <p:txBody>
            <a:bodyPr anchor="ctr">
              <a:spAutoFit/>
            </a:bodyPr>
            <a:lstStyle/>
            <a:p>
              <a:r>
                <a:rPr lang="en-US" smtClean="0"/>
                <a:t>THƯ KÝ</a:t>
              </a:r>
              <a:endParaRPr lang="en-US"/>
            </a:p>
          </p:txBody>
        </p:sp>
        <p:sp>
          <p:nvSpPr>
            <p:cNvPr id="7179" name="AutoShape 7"/>
            <p:cNvSpPr>
              <a:spLocks noChangeArrowheads="1"/>
            </p:cNvSpPr>
            <p:nvPr/>
          </p:nvSpPr>
          <p:spPr bwMode="auto">
            <a:xfrm>
              <a:off x="1248" y="1440"/>
              <a:ext cx="756" cy="258"/>
            </a:xfrm>
            <a:prstGeom prst="roundRect">
              <a:avLst>
                <a:gd name="adj" fmla="val 16667"/>
              </a:avLst>
            </a:prstGeom>
            <a:solidFill>
              <a:schemeClr val="bg1"/>
            </a:solidFill>
            <a:ln w="12700" algn="ctr">
              <a:solidFill>
                <a:schemeClr val="tx1"/>
              </a:solidFill>
              <a:round/>
              <a:headEnd/>
              <a:tailEnd/>
            </a:ln>
          </p:spPr>
          <p:txBody>
            <a:bodyPr anchor="ctr">
              <a:spAutoFit/>
            </a:bodyPr>
            <a:lstStyle/>
            <a:p>
              <a:r>
                <a:rPr lang="en-US" smtClean="0"/>
                <a:t>QUẢN LÝ</a:t>
              </a:r>
              <a:endParaRPr lang="en-US"/>
            </a:p>
          </p:txBody>
        </p:sp>
        <p:sp>
          <p:nvSpPr>
            <p:cNvPr id="7180" name="AutoShape 8"/>
            <p:cNvSpPr>
              <a:spLocks noChangeArrowheads="1"/>
            </p:cNvSpPr>
            <p:nvPr/>
          </p:nvSpPr>
          <p:spPr bwMode="auto">
            <a:xfrm>
              <a:off x="1248" y="1824"/>
              <a:ext cx="1287" cy="258"/>
            </a:xfrm>
            <a:prstGeom prst="roundRect">
              <a:avLst>
                <a:gd name="adj" fmla="val 16667"/>
              </a:avLst>
            </a:prstGeom>
            <a:solidFill>
              <a:schemeClr val="bg1"/>
            </a:solidFill>
            <a:ln w="12700" algn="ctr">
              <a:solidFill>
                <a:schemeClr val="tx1"/>
              </a:solidFill>
              <a:round/>
              <a:headEnd/>
              <a:tailEnd/>
            </a:ln>
          </p:spPr>
          <p:txBody>
            <a:bodyPr anchor="ctr">
              <a:spAutoFit/>
            </a:bodyPr>
            <a:lstStyle/>
            <a:p>
              <a:r>
                <a:rPr lang="en-US" smtClean="0"/>
                <a:t>KỸ THUẬT VIÊN</a:t>
              </a:r>
              <a:endParaRPr lang="en-US"/>
            </a:p>
          </p:txBody>
        </p:sp>
        <p:sp>
          <p:nvSpPr>
            <p:cNvPr id="7181" name="AutoShape 9"/>
            <p:cNvSpPr>
              <a:spLocks noChangeArrowheads="1"/>
            </p:cNvSpPr>
            <p:nvPr/>
          </p:nvSpPr>
          <p:spPr bwMode="auto">
            <a:xfrm>
              <a:off x="2736" y="1488"/>
              <a:ext cx="855" cy="257"/>
            </a:xfrm>
            <a:prstGeom prst="roundRect">
              <a:avLst>
                <a:gd name="adj" fmla="val 16667"/>
              </a:avLst>
            </a:prstGeom>
            <a:solidFill>
              <a:schemeClr val="bg1"/>
            </a:solidFill>
            <a:ln w="12700" algn="ctr">
              <a:solidFill>
                <a:schemeClr val="tx1"/>
              </a:solidFill>
              <a:round/>
              <a:headEnd/>
              <a:tailEnd/>
            </a:ln>
          </p:spPr>
          <p:txBody>
            <a:bodyPr anchor="ctr">
              <a:spAutoFit/>
            </a:bodyPr>
            <a:lstStyle/>
            <a:p>
              <a:r>
                <a:rPr lang="en-US" smtClean="0"/>
                <a:t>KẾ TOÁN</a:t>
              </a:r>
              <a:endParaRPr lang="en-US"/>
            </a:p>
          </p:txBody>
        </p:sp>
        <p:sp>
          <p:nvSpPr>
            <p:cNvPr id="7182" name="AutoShape 10"/>
            <p:cNvSpPr>
              <a:spLocks noChangeArrowheads="1"/>
            </p:cNvSpPr>
            <p:nvPr/>
          </p:nvSpPr>
          <p:spPr bwMode="auto">
            <a:xfrm>
              <a:off x="2736" y="1872"/>
              <a:ext cx="1104" cy="450"/>
            </a:xfrm>
            <a:prstGeom prst="roundRect">
              <a:avLst>
                <a:gd name="adj" fmla="val 16667"/>
              </a:avLst>
            </a:prstGeom>
            <a:solidFill>
              <a:schemeClr val="bg1"/>
            </a:solidFill>
            <a:ln w="12700" algn="ctr">
              <a:solidFill>
                <a:schemeClr val="tx1"/>
              </a:solidFill>
              <a:round/>
              <a:headEnd/>
              <a:tailEnd/>
            </a:ln>
          </p:spPr>
          <p:txBody>
            <a:bodyPr wrap="square" anchor="ctr">
              <a:spAutoFit/>
            </a:bodyPr>
            <a:lstStyle/>
            <a:p>
              <a:r>
                <a:rPr lang="en-US" smtClean="0"/>
                <a:t>NHÂN VIÊN BÁN HÀNG</a:t>
              </a:r>
              <a:endParaRPr lang="en-US"/>
            </a:p>
          </p:txBody>
        </p:sp>
      </p:grpSp>
      <p:sp>
        <p:nvSpPr>
          <p:cNvPr id="7175" name="Rectangle 12"/>
          <p:cNvSpPr>
            <a:spLocks noChangeArrowheads="1"/>
          </p:cNvSpPr>
          <p:nvPr/>
        </p:nvSpPr>
        <p:spPr bwMode="auto">
          <a:xfrm>
            <a:off x="381000" y="3733800"/>
            <a:ext cx="8229600" cy="2667000"/>
          </a:xfrm>
          <a:prstGeom prst="rect">
            <a:avLst/>
          </a:prstGeom>
          <a:noFill/>
          <a:ln w="9525">
            <a:noFill/>
            <a:miter lim="800000"/>
            <a:headEnd/>
            <a:tailEnd/>
          </a:ln>
        </p:spPr>
        <p:txBody>
          <a:bodyPr/>
          <a:lstStyle/>
          <a:p>
            <a:pPr marL="342900" indent="-342900" algn="just">
              <a:spcBef>
                <a:spcPct val="20000"/>
              </a:spcBef>
              <a:buClr>
                <a:srgbClr val="CC0000"/>
              </a:buClr>
              <a:buFont typeface="Arial" pitchFamily="34" charset="0"/>
              <a:buChar char="•"/>
            </a:pPr>
            <a:r>
              <a:rPr lang="en-US" sz="2400" smtClean="0">
                <a:latin typeface="Arial" charset="0"/>
              </a:rPr>
              <a:t>Lớp </a:t>
            </a:r>
            <a:r>
              <a:rPr lang="en-US" sz="2400">
                <a:latin typeface="Arial" charset="0"/>
              </a:rPr>
              <a:t>cha: là </a:t>
            </a:r>
            <a:r>
              <a:rPr lang="en-US" sz="2400" smtClean="0">
                <a:latin typeface="Arial" charset="0"/>
              </a:rPr>
              <a:t>kiểu </a:t>
            </a:r>
            <a:r>
              <a:rPr lang="en-US" sz="2400">
                <a:latin typeface="Arial" charset="0"/>
              </a:rPr>
              <a:t>thực thể bao gồm </a:t>
            </a:r>
            <a:r>
              <a:rPr lang="en-US" sz="2400" smtClean="0">
                <a:latin typeface="Arial" charset="0"/>
              </a:rPr>
              <a:t>các </a:t>
            </a:r>
            <a:r>
              <a:rPr lang="en-US" sz="2400">
                <a:latin typeface="Arial" charset="0"/>
              </a:rPr>
              <a:t>thực thể </a:t>
            </a:r>
            <a:r>
              <a:rPr lang="en-US" sz="2400" smtClean="0">
                <a:latin typeface="Arial" charset="0"/>
              </a:rPr>
              <a:t>mang đặc tính chung (tổng quát hóa) cho các nhóm thực thể. </a:t>
            </a:r>
            <a:endParaRPr lang="en-US" sz="2400">
              <a:latin typeface="Arial" charset="0"/>
            </a:endParaRPr>
          </a:p>
          <a:p>
            <a:pPr marL="342900" indent="-342900" algn="just">
              <a:spcBef>
                <a:spcPct val="20000"/>
              </a:spcBef>
              <a:buClr>
                <a:srgbClr val="CC0000"/>
              </a:buClr>
              <a:buFont typeface="Arial" pitchFamily="34" charset="0"/>
              <a:buChar char="•"/>
            </a:pPr>
            <a:r>
              <a:rPr lang="en-US" sz="2400">
                <a:latin typeface="Arial" charset="0"/>
              </a:rPr>
              <a:t>Lớp con: là các thực thể </a:t>
            </a:r>
            <a:r>
              <a:rPr lang="en-US" sz="2400" smtClean="0">
                <a:latin typeface="Arial" charset="0"/>
              </a:rPr>
              <a:t>thành </a:t>
            </a:r>
            <a:r>
              <a:rPr lang="en-US" sz="2400">
                <a:latin typeface="Arial" charset="0"/>
              </a:rPr>
              <a:t>viên của lớp </a:t>
            </a:r>
            <a:r>
              <a:rPr lang="en-US" sz="2400" smtClean="0">
                <a:latin typeface="Arial" charset="0"/>
              </a:rPr>
              <a:t>cha nhưng có vai trò riêng biệt (được chuyên biệt hóa).</a:t>
            </a:r>
          </a:p>
          <a:p>
            <a:pPr marL="342900" indent="-342900" algn="just">
              <a:spcBef>
                <a:spcPct val="20000"/>
              </a:spcBef>
              <a:buClr>
                <a:srgbClr val="CC0000"/>
              </a:buClr>
              <a:buFont typeface="Arial" pitchFamily="34" charset="0"/>
              <a:buChar char="•"/>
            </a:pPr>
            <a:r>
              <a:rPr lang="en-US" sz="2400" smtClean="0">
                <a:latin typeface="Arial" charset="0"/>
              </a:rPr>
              <a:t>Một thực thể không thể tồn tại chỉ trong vai trò của lớp con (mà không có vai trò của lớp cha).</a:t>
            </a:r>
            <a:endParaRPr lang="en-US" sz="2400">
              <a:latin typeface="Arial" charset="0"/>
            </a:endParaRPr>
          </a:p>
        </p:txBody>
      </p:sp>
      <p:sp>
        <p:nvSpPr>
          <p:cNvPr id="16" name="Footer Placeholder 15"/>
          <p:cNvSpPr>
            <a:spLocks noGrp="1"/>
          </p:cNvSpPr>
          <p:nvPr>
            <p:ph type="ftr" sz="quarter" idx="11"/>
          </p:nvPr>
        </p:nvSpPr>
        <p:spPr/>
        <p:txBody>
          <a:bodyPr/>
          <a:lstStyle/>
          <a:p>
            <a:pPr>
              <a:defRPr/>
            </a:pPr>
            <a:r>
              <a:rPr lang="en-US" altLang="en-US" smtClean="0"/>
              <a:t>Nhập môn CSDL</a:t>
            </a:r>
            <a:endParaRPr lang="en-US" altLang="en-US"/>
          </a:p>
        </p:txBody>
      </p:sp>
      <p:grpSp>
        <p:nvGrpSpPr>
          <p:cNvPr id="22" name="Group 21"/>
          <p:cNvGrpSpPr/>
          <p:nvPr/>
        </p:nvGrpSpPr>
        <p:grpSpPr>
          <a:xfrm>
            <a:off x="0" y="152400"/>
            <a:ext cx="9144000" cy="579118"/>
            <a:chOff x="0" y="152400"/>
            <a:chExt cx="9144000" cy="579118"/>
          </a:xfrm>
        </p:grpSpPr>
        <p:pic>
          <p:nvPicPr>
            <p:cNvPr id="17"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8" name="TextBox 17"/>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9"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
        <p:nvSpPr>
          <p:cNvPr id="21" name="TextBox 20"/>
          <p:cNvSpPr txBox="1"/>
          <p:nvPr/>
        </p:nvSpPr>
        <p:spPr>
          <a:xfrm>
            <a:off x="6019800" y="1752601"/>
            <a:ext cx="2743200" cy="1277273"/>
          </a:xfrm>
          <a:prstGeom prst="rect">
            <a:avLst/>
          </a:prstGeom>
          <a:noFill/>
        </p:spPr>
        <p:txBody>
          <a:bodyPr wrap="square" rtlCol="0">
            <a:spAutoFit/>
          </a:bodyPr>
          <a:lstStyle/>
          <a:p>
            <a:pPr marL="108000" lvl="1" indent="-108000" algn="just">
              <a:spcBef>
                <a:spcPts val="0"/>
              </a:spcBef>
              <a:buClr>
                <a:srgbClr val="CC0000"/>
              </a:buClr>
              <a:buFont typeface="Arial" charset="0"/>
              <a:buChar char="-"/>
            </a:pPr>
            <a:r>
              <a:rPr lang="en-US" sz="1600" b="1" smtClean="0">
                <a:latin typeface="Arial" charset="0"/>
              </a:rPr>
              <a:t>Lớp con: Quản lý, kế toán, thư ký….</a:t>
            </a:r>
          </a:p>
          <a:p>
            <a:pPr marL="108000" lvl="1" indent="-108000" algn="just">
              <a:spcBef>
                <a:spcPts val="0"/>
              </a:spcBef>
              <a:buClr>
                <a:srgbClr val="CC0000"/>
              </a:buClr>
              <a:buFont typeface="Arial" charset="0"/>
              <a:buChar char="-"/>
            </a:pPr>
            <a:r>
              <a:rPr lang="en-US" sz="1600" b="1" smtClean="0">
                <a:latin typeface="Arial" charset="0"/>
              </a:rPr>
              <a:t>Lớp cha: Nhân viên</a:t>
            </a:r>
          </a:p>
          <a:p>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 calcmode="lin" valueType="num">
                                      <p:cBhvr additive="base">
                                        <p:cTn id="12" dur="500" fill="hold"/>
                                        <p:tgtEl>
                                          <p:spTgt spid="7175"/>
                                        </p:tgtEl>
                                        <p:attrNameLst>
                                          <p:attrName>ppt_x</p:attrName>
                                        </p:attrNameLst>
                                      </p:cBhvr>
                                      <p:tavLst>
                                        <p:tav tm="0">
                                          <p:val>
                                            <p:strVal val="#ppt_x"/>
                                          </p:val>
                                        </p:tav>
                                        <p:tav tm="100000">
                                          <p:val>
                                            <p:strVal val="#ppt_x"/>
                                          </p:val>
                                        </p:tav>
                                      </p:tavLst>
                                    </p:anim>
                                    <p:anim calcmode="lin" valueType="num">
                                      <p:cBhvr additive="base">
                                        <p:cTn id="13"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514350"/>
          </a:xfrm>
        </p:spPr>
        <p:txBody>
          <a:bodyPr/>
          <a:lstStyle/>
          <a:p>
            <a:pPr>
              <a:buFont typeface="Wingdings" pitchFamily="2" charset="2"/>
              <a:buChar char="§"/>
            </a:pPr>
            <a:r>
              <a:rPr lang="en-US" sz="4000" smtClean="0"/>
              <a:t>Tính kế thừa</a:t>
            </a:r>
          </a:p>
        </p:txBody>
      </p:sp>
      <p:sp>
        <p:nvSpPr>
          <p:cNvPr id="8195" name="Rectangle 3"/>
          <p:cNvSpPr>
            <a:spLocks noGrp="1" noChangeArrowheads="1"/>
          </p:cNvSpPr>
          <p:nvPr>
            <p:ph idx="1"/>
          </p:nvPr>
        </p:nvSpPr>
        <p:spPr>
          <a:xfrm>
            <a:off x="381000" y="1447800"/>
            <a:ext cx="8229600" cy="5105400"/>
          </a:xfrm>
        </p:spPr>
        <p:txBody>
          <a:bodyPr/>
          <a:lstStyle/>
          <a:p>
            <a:r>
              <a:rPr lang="en-US" smtClean="0"/>
              <a:t>Lớp con thừa kế </a:t>
            </a:r>
            <a:r>
              <a:rPr lang="en-US" u="sng" smtClean="0"/>
              <a:t>thuộc tính </a:t>
            </a:r>
            <a:r>
              <a:rPr lang="en-US" smtClean="0"/>
              <a:t>và </a:t>
            </a:r>
            <a:r>
              <a:rPr lang="en-US" u="sng" smtClean="0"/>
              <a:t>quan hệ </a:t>
            </a:r>
            <a:r>
              <a:rPr lang="en-US" smtClean="0"/>
              <a:t>của lớp cha  và có thể có một số thuộc tính và quan hệ của riêng nó</a:t>
            </a:r>
          </a:p>
          <a:p>
            <a:r>
              <a:rPr lang="en-US" smtClean="0"/>
              <a:t>Lợi ích</a:t>
            </a:r>
          </a:p>
          <a:p>
            <a:pPr lvl="1">
              <a:buFont typeface="Courier New" pitchFamily="49" charset="0"/>
              <a:buChar char="o"/>
            </a:pPr>
            <a:r>
              <a:rPr lang="en-US" smtClean="0"/>
              <a:t>Tránh mô tả các định nghĩa trùng lặp nhau</a:t>
            </a:r>
          </a:p>
          <a:p>
            <a:pPr lvl="1">
              <a:buFont typeface="Courier New" pitchFamily="49" charset="0"/>
              <a:buChar char="o"/>
            </a:pPr>
            <a:r>
              <a:rPr lang="en-US" smtClean="0"/>
              <a:t>Thêm thông tin về ngữ nghĩa vào trong thiết kế</a:t>
            </a:r>
          </a:p>
          <a:p>
            <a:endParaRPr lang="en-US" smtClean="0"/>
          </a:p>
          <a:p>
            <a:r>
              <a:rPr lang="en-US" smtClean="0"/>
              <a:t>Mối quan hệ giữa lớp cha và lớp con gọi là </a:t>
            </a:r>
            <a:r>
              <a:rPr lang="en-US" i="1" smtClean="0"/>
              <a:t>kiểu liên kết ISA, là liên kết 1:1</a:t>
            </a:r>
          </a:p>
          <a:p>
            <a:r>
              <a:rPr lang="en-US" i="1" smtClean="0"/>
              <a:t>Kí hiệu  </a:t>
            </a:r>
            <a:endParaRPr lang="en-US" smtClean="0"/>
          </a:p>
        </p:txBody>
      </p:sp>
      <p:sp>
        <p:nvSpPr>
          <p:cNvPr id="4" name="Date Placeholder 3"/>
          <p:cNvSpPr>
            <a:spLocks noGrp="1"/>
          </p:cNvSpPr>
          <p:nvPr>
            <p:ph type="dt" sz="quarter" idx="10"/>
          </p:nvPr>
        </p:nvSpPr>
        <p:spPr/>
        <p:txBody>
          <a:bodyPr/>
          <a:lstStyle/>
          <a:p>
            <a:pPr>
              <a:defRPr/>
            </a:pPr>
            <a:fld id="{EE2CB5BC-AB9A-41BA-ABDC-7E5D4D5205F8}"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C54F56AF-C1D2-4051-A0C8-DB20383BF7C7}" type="slidenum">
              <a:rPr lang="en-US" altLang="en-US"/>
              <a:pPr>
                <a:defRPr/>
              </a:pPr>
              <a:t>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3"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
        <p:nvSpPr>
          <p:cNvPr id="12" name="Rectangle 11"/>
          <p:cNvSpPr/>
          <p:nvPr/>
        </p:nvSpPr>
        <p:spPr>
          <a:xfrm>
            <a:off x="3276600" y="5410200"/>
            <a:ext cx="1143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LOPCHA</a:t>
            </a:r>
            <a:endParaRPr lang="vi-VN">
              <a:solidFill>
                <a:schemeClr val="tx2"/>
              </a:solidFill>
            </a:endParaRPr>
          </a:p>
        </p:txBody>
      </p:sp>
      <p:sp>
        <p:nvSpPr>
          <p:cNvPr id="13" name="Rectangle 12"/>
          <p:cNvSpPr/>
          <p:nvPr/>
        </p:nvSpPr>
        <p:spPr>
          <a:xfrm>
            <a:off x="5867400" y="5410200"/>
            <a:ext cx="1143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LOPCON</a:t>
            </a:r>
            <a:endParaRPr lang="vi-VN">
              <a:solidFill>
                <a:schemeClr val="tx2"/>
              </a:solidFill>
            </a:endParaRPr>
          </a:p>
        </p:txBody>
      </p:sp>
      <p:cxnSp>
        <p:nvCxnSpPr>
          <p:cNvPr id="15" name="Straight Connector 14"/>
          <p:cNvCxnSpPr>
            <a:stCxn id="12" idx="3"/>
            <a:endCxn id="13" idx="1"/>
          </p:cNvCxnSpPr>
          <p:nvPr/>
        </p:nvCxnSpPr>
        <p:spPr>
          <a:xfrm>
            <a:off x="4419600" y="56388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Box 14"/>
          <p:cNvSpPr txBox="1">
            <a:spLocks noChangeArrowheads="1"/>
          </p:cNvSpPr>
          <p:nvPr/>
        </p:nvSpPr>
        <p:spPr bwMode="auto">
          <a:xfrm rot="-5520000">
            <a:off x="4859078" y="5477727"/>
            <a:ext cx="297695" cy="461665"/>
          </a:xfrm>
          <a:prstGeom prst="rect">
            <a:avLst/>
          </a:prstGeom>
          <a:noFill/>
          <a:ln w="9525">
            <a:noFill/>
            <a:miter lim="800000"/>
            <a:headEnd/>
            <a:tailEnd/>
          </a:ln>
        </p:spPr>
        <p:txBody>
          <a:bodyPr wrap="square">
            <a:spAutoFit/>
          </a:bodyPr>
          <a:lstStyle/>
          <a:p>
            <a:pPr algn="l"/>
            <a:r>
              <a:rPr lang="en-US" sz="2400">
                <a:latin typeface="Arial" charset="0"/>
                <a:sym typeface="Symbol" pitchFamily="18" charset="2"/>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850"/>
            <a:ext cx="8229600" cy="666750"/>
          </a:xfrm>
        </p:spPr>
        <p:txBody>
          <a:bodyPr/>
          <a:lstStyle/>
          <a:p>
            <a:r>
              <a:rPr lang="en-US" sz="2800" i="1" smtClean="0"/>
              <a:t>Ví dụ</a:t>
            </a:r>
            <a:r>
              <a:rPr lang="en-US" sz="2800" smtClean="0"/>
              <a:t>: Lớp Nhân viên và lớp Người quản lý</a:t>
            </a:r>
          </a:p>
        </p:txBody>
      </p:sp>
      <p:sp>
        <p:nvSpPr>
          <p:cNvPr id="5" name="Date Placeholder 3"/>
          <p:cNvSpPr>
            <a:spLocks noGrp="1"/>
          </p:cNvSpPr>
          <p:nvPr>
            <p:ph type="dt" sz="quarter" idx="10"/>
          </p:nvPr>
        </p:nvSpPr>
        <p:spPr/>
        <p:txBody>
          <a:bodyPr/>
          <a:lstStyle/>
          <a:p>
            <a:pPr>
              <a:defRPr/>
            </a:pPr>
            <a:fld id="{8010D0CC-C859-49EB-B5EB-D20C999AB2A2}" type="datetime12">
              <a:rPr lang="vi-VN" altLang="en-US" smtClean="0"/>
              <a:pPr>
                <a:defRPr/>
              </a:pPr>
              <a:t>06:07</a:t>
            </a:fld>
            <a:endParaRPr lang="en-US" altLang="en-US"/>
          </a:p>
        </p:txBody>
      </p:sp>
      <p:sp>
        <p:nvSpPr>
          <p:cNvPr id="7" name="Slide Number Placeholder 5"/>
          <p:cNvSpPr>
            <a:spLocks noGrp="1"/>
          </p:cNvSpPr>
          <p:nvPr>
            <p:ph type="sldNum" sz="quarter" idx="12"/>
          </p:nvPr>
        </p:nvSpPr>
        <p:spPr/>
        <p:txBody>
          <a:bodyPr/>
          <a:lstStyle/>
          <a:p>
            <a:pPr>
              <a:defRPr/>
            </a:pPr>
            <a:fld id="{269443DE-82D4-4FB0-A4DF-A5D6A1AF0ECA}" type="slidenum">
              <a:rPr lang="en-US" altLang="en-US"/>
              <a:pPr>
                <a:defRPr/>
              </a:pPr>
              <a:t>7</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Nhập môn CSDL</a:t>
            </a:r>
            <a:endParaRPr lang="en-US" altLang="en-US"/>
          </a:p>
        </p:txBody>
      </p:sp>
      <p:grpSp>
        <p:nvGrpSpPr>
          <p:cNvPr id="10" name="Group 9"/>
          <p:cNvGrpSpPr/>
          <p:nvPr/>
        </p:nvGrpSpPr>
        <p:grpSpPr>
          <a:xfrm>
            <a:off x="0" y="152400"/>
            <a:ext cx="9144000" cy="579118"/>
            <a:chOff x="0" y="152400"/>
            <a:chExt cx="9144000" cy="579118"/>
          </a:xfrm>
        </p:grpSpPr>
        <p:pic>
          <p:nvPicPr>
            <p:cNvPr id="11"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2" name="TextBox 11"/>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3"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Mô hình thực thể - liên kết mở rộng</a:t>
              </a:r>
            </a:p>
          </p:txBody>
        </p:sp>
      </p:grpSp>
      <p:pic>
        <p:nvPicPr>
          <p:cNvPr id="2" name="Picture 1"/>
          <p:cNvPicPr>
            <a:picLocks noChangeAspect="1"/>
          </p:cNvPicPr>
          <p:nvPr/>
        </p:nvPicPr>
        <p:blipFill>
          <a:blip r:embed="rId3"/>
          <a:stretch>
            <a:fillRect/>
          </a:stretch>
        </p:blipFill>
        <p:spPr>
          <a:xfrm>
            <a:off x="619125" y="1828800"/>
            <a:ext cx="7905750" cy="4419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04850"/>
            <a:ext cx="8229600" cy="514350"/>
          </a:xfrm>
        </p:spPr>
        <p:txBody>
          <a:bodyPr/>
          <a:lstStyle/>
          <a:p>
            <a:r>
              <a:rPr lang="en-US" sz="2400" i="1" smtClean="0"/>
              <a:t>Ví dụ</a:t>
            </a:r>
          </a:p>
        </p:txBody>
      </p:sp>
      <p:sp>
        <p:nvSpPr>
          <p:cNvPr id="49" name="Date Placeholder 3"/>
          <p:cNvSpPr>
            <a:spLocks noGrp="1"/>
          </p:cNvSpPr>
          <p:nvPr>
            <p:ph type="dt" sz="quarter" idx="10"/>
          </p:nvPr>
        </p:nvSpPr>
        <p:spPr/>
        <p:txBody>
          <a:bodyPr/>
          <a:lstStyle/>
          <a:p>
            <a:pPr>
              <a:defRPr/>
            </a:pPr>
            <a:fld id="{161C0EE4-3588-4451-9E68-B99F3E1A73DC}" type="datetime12">
              <a:rPr lang="vi-VN" altLang="en-US" smtClean="0"/>
              <a:pPr>
                <a:defRPr/>
              </a:pPr>
              <a:t>06:07</a:t>
            </a:fld>
            <a:endParaRPr lang="en-US" altLang="en-US"/>
          </a:p>
        </p:txBody>
      </p:sp>
      <p:sp>
        <p:nvSpPr>
          <p:cNvPr id="51" name="Slide Number Placeholder 5"/>
          <p:cNvSpPr>
            <a:spLocks noGrp="1"/>
          </p:cNvSpPr>
          <p:nvPr>
            <p:ph type="sldNum" sz="quarter" idx="12"/>
          </p:nvPr>
        </p:nvSpPr>
        <p:spPr/>
        <p:txBody>
          <a:bodyPr/>
          <a:lstStyle/>
          <a:p>
            <a:pPr>
              <a:defRPr/>
            </a:pPr>
            <a:fld id="{D9D04B0D-5C6A-4C3B-8A8B-759396D0B47D}" type="slidenum">
              <a:rPr lang="en-US" altLang="en-US"/>
              <a:pPr>
                <a:defRPr/>
              </a:pPr>
              <a:t>8</a:t>
            </a:fld>
            <a:endParaRPr lang="en-US" altLang="en-US"/>
          </a:p>
        </p:txBody>
      </p:sp>
      <p:sp>
        <p:nvSpPr>
          <p:cNvPr id="10245" name="Text Box 4"/>
          <p:cNvSpPr txBox="1">
            <a:spLocks noChangeArrowheads="1"/>
          </p:cNvSpPr>
          <p:nvPr/>
        </p:nvSpPr>
        <p:spPr bwMode="auto">
          <a:xfrm>
            <a:off x="2674937" y="2349500"/>
            <a:ext cx="1668463" cy="425450"/>
          </a:xfrm>
          <a:prstGeom prst="rect">
            <a:avLst/>
          </a:prstGeom>
          <a:noFill/>
          <a:ln w="28575">
            <a:solidFill>
              <a:schemeClr val="tx1"/>
            </a:solidFill>
            <a:miter lim="800000"/>
            <a:headEnd/>
            <a:tailEnd/>
          </a:ln>
        </p:spPr>
        <p:txBody>
          <a:bodyPr>
            <a:spAutoFit/>
          </a:bodyPr>
          <a:lstStyle/>
          <a:p>
            <a:r>
              <a:rPr lang="en-US" sz="2000">
                <a:latin typeface="Arial" charset="0"/>
              </a:rPr>
              <a:t>EMPLOYEE</a:t>
            </a:r>
            <a:endParaRPr lang="en-US" sz="2000" baseline="-14000">
              <a:latin typeface="Arial" charset="0"/>
            </a:endParaRPr>
          </a:p>
        </p:txBody>
      </p:sp>
      <p:sp>
        <p:nvSpPr>
          <p:cNvPr id="10246" name="Line 5"/>
          <p:cNvSpPr>
            <a:spLocks noChangeShapeType="1"/>
          </p:cNvSpPr>
          <p:nvPr/>
        </p:nvSpPr>
        <p:spPr bwMode="auto">
          <a:xfrm>
            <a:off x="2232024" y="2025650"/>
            <a:ext cx="663575" cy="260350"/>
          </a:xfrm>
          <a:prstGeom prst="line">
            <a:avLst/>
          </a:prstGeom>
          <a:noFill/>
          <a:ln w="9525">
            <a:solidFill>
              <a:schemeClr val="tx1"/>
            </a:solidFill>
            <a:round/>
            <a:headEnd/>
            <a:tailEnd/>
          </a:ln>
        </p:spPr>
        <p:txBody>
          <a:bodyPr/>
          <a:lstStyle/>
          <a:p>
            <a:endParaRPr lang="vi-VN"/>
          </a:p>
        </p:txBody>
      </p:sp>
      <p:sp>
        <p:nvSpPr>
          <p:cNvPr id="10247" name="Text Box 6"/>
          <p:cNvSpPr txBox="1">
            <a:spLocks noChangeArrowheads="1"/>
          </p:cNvSpPr>
          <p:nvPr/>
        </p:nvSpPr>
        <p:spPr bwMode="auto">
          <a:xfrm>
            <a:off x="431800" y="5445125"/>
            <a:ext cx="1895475" cy="425450"/>
          </a:xfrm>
          <a:prstGeom prst="rect">
            <a:avLst/>
          </a:prstGeom>
          <a:noFill/>
          <a:ln w="28575">
            <a:solidFill>
              <a:schemeClr val="tx1"/>
            </a:solidFill>
            <a:miter lim="800000"/>
            <a:headEnd/>
            <a:tailEnd/>
          </a:ln>
        </p:spPr>
        <p:txBody>
          <a:bodyPr>
            <a:spAutoFit/>
          </a:bodyPr>
          <a:lstStyle/>
          <a:p>
            <a:r>
              <a:rPr lang="en-US" sz="2000">
                <a:latin typeface="Arial" charset="0"/>
              </a:rPr>
              <a:t>SECRETARY</a:t>
            </a:r>
            <a:endParaRPr lang="en-US" sz="2000" baseline="-14000">
              <a:latin typeface="Arial" charset="0"/>
            </a:endParaRPr>
          </a:p>
        </p:txBody>
      </p:sp>
      <p:sp>
        <p:nvSpPr>
          <p:cNvPr id="10248" name="Line 7"/>
          <p:cNvSpPr>
            <a:spLocks noChangeShapeType="1"/>
          </p:cNvSpPr>
          <p:nvPr/>
        </p:nvSpPr>
        <p:spPr bwMode="auto">
          <a:xfrm flipH="1">
            <a:off x="971550" y="4868863"/>
            <a:ext cx="73025" cy="576262"/>
          </a:xfrm>
          <a:prstGeom prst="line">
            <a:avLst/>
          </a:prstGeom>
          <a:noFill/>
          <a:ln w="9525">
            <a:solidFill>
              <a:schemeClr val="tx1"/>
            </a:solidFill>
            <a:round/>
            <a:headEnd/>
            <a:tailEnd/>
          </a:ln>
        </p:spPr>
        <p:txBody>
          <a:bodyPr/>
          <a:lstStyle/>
          <a:p>
            <a:endParaRPr lang="vi-VN"/>
          </a:p>
        </p:txBody>
      </p:sp>
      <p:sp>
        <p:nvSpPr>
          <p:cNvPr id="10249" name="Text Box 8"/>
          <p:cNvSpPr txBox="1">
            <a:spLocks noChangeArrowheads="1"/>
          </p:cNvSpPr>
          <p:nvPr/>
        </p:nvSpPr>
        <p:spPr bwMode="auto">
          <a:xfrm>
            <a:off x="2628900" y="5697538"/>
            <a:ext cx="1808163" cy="425450"/>
          </a:xfrm>
          <a:prstGeom prst="rect">
            <a:avLst/>
          </a:prstGeom>
          <a:noFill/>
          <a:ln w="28575">
            <a:solidFill>
              <a:schemeClr val="tx1"/>
            </a:solidFill>
            <a:miter lim="800000"/>
            <a:headEnd/>
            <a:tailEnd/>
          </a:ln>
        </p:spPr>
        <p:txBody>
          <a:bodyPr>
            <a:spAutoFit/>
          </a:bodyPr>
          <a:lstStyle/>
          <a:p>
            <a:r>
              <a:rPr lang="en-US" sz="2000">
                <a:latin typeface="Arial" charset="0"/>
              </a:rPr>
              <a:t>TECHNICIAN</a:t>
            </a:r>
            <a:endParaRPr lang="en-US" sz="2000" baseline="-14000">
              <a:latin typeface="Arial" charset="0"/>
            </a:endParaRPr>
          </a:p>
        </p:txBody>
      </p:sp>
      <p:sp>
        <p:nvSpPr>
          <p:cNvPr id="10250" name="Line 9"/>
          <p:cNvSpPr>
            <a:spLocks noChangeShapeType="1"/>
          </p:cNvSpPr>
          <p:nvPr/>
        </p:nvSpPr>
        <p:spPr bwMode="auto">
          <a:xfrm flipH="1">
            <a:off x="3708400" y="5121275"/>
            <a:ext cx="252413" cy="611188"/>
          </a:xfrm>
          <a:prstGeom prst="line">
            <a:avLst/>
          </a:prstGeom>
          <a:noFill/>
          <a:ln w="9525">
            <a:solidFill>
              <a:schemeClr val="tx1"/>
            </a:solidFill>
            <a:round/>
            <a:headEnd/>
            <a:tailEnd/>
          </a:ln>
        </p:spPr>
        <p:txBody>
          <a:bodyPr/>
          <a:lstStyle/>
          <a:p>
            <a:endParaRPr lang="vi-VN"/>
          </a:p>
        </p:txBody>
      </p:sp>
      <p:sp>
        <p:nvSpPr>
          <p:cNvPr id="10251" name="Oval 10"/>
          <p:cNvSpPr>
            <a:spLocks noChangeArrowheads="1"/>
          </p:cNvSpPr>
          <p:nvPr/>
        </p:nvSpPr>
        <p:spPr bwMode="auto">
          <a:xfrm>
            <a:off x="3357563" y="3505200"/>
            <a:ext cx="228600" cy="228600"/>
          </a:xfrm>
          <a:prstGeom prst="ellipse">
            <a:avLst/>
          </a:prstGeom>
          <a:noFill/>
          <a:ln w="9525">
            <a:solidFill>
              <a:schemeClr val="tx1"/>
            </a:solidFill>
            <a:round/>
            <a:headEnd/>
            <a:tailEnd/>
          </a:ln>
        </p:spPr>
        <p:txBody>
          <a:bodyPr wrap="none" anchor="ctr"/>
          <a:lstStyle/>
          <a:p>
            <a:endParaRPr lang="vi-VN"/>
          </a:p>
        </p:txBody>
      </p:sp>
      <p:sp>
        <p:nvSpPr>
          <p:cNvPr id="10252" name="Line 11"/>
          <p:cNvSpPr>
            <a:spLocks noChangeShapeType="1"/>
          </p:cNvSpPr>
          <p:nvPr/>
        </p:nvSpPr>
        <p:spPr bwMode="auto">
          <a:xfrm>
            <a:off x="3470991" y="2816225"/>
            <a:ext cx="17463" cy="688975"/>
          </a:xfrm>
          <a:prstGeom prst="line">
            <a:avLst/>
          </a:prstGeom>
          <a:noFill/>
          <a:ln w="9525">
            <a:solidFill>
              <a:schemeClr val="tx1"/>
            </a:solidFill>
            <a:round/>
            <a:headEnd/>
            <a:tailEnd/>
          </a:ln>
        </p:spPr>
        <p:txBody>
          <a:bodyPr/>
          <a:lstStyle/>
          <a:p>
            <a:endParaRPr lang="vi-VN"/>
          </a:p>
        </p:txBody>
      </p:sp>
      <p:sp>
        <p:nvSpPr>
          <p:cNvPr id="10253" name="Line 12"/>
          <p:cNvSpPr>
            <a:spLocks noChangeShapeType="1"/>
          </p:cNvSpPr>
          <p:nvPr/>
        </p:nvSpPr>
        <p:spPr bwMode="auto">
          <a:xfrm>
            <a:off x="3529013" y="3681413"/>
            <a:ext cx="0" cy="2016125"/>
          </a:xfrm>
          <a:prstGeom prst="line">
            <a:avLst/>
          </a:prstGeom>
          <a:noFill/>
          <a:ln w="9525">
            <a:solidFill>
              <a:schemeClr val="tx1"/>
            </a:solidFill>
            <a:round/>
            <a:headEnd/>
            <a:tailEnd/>
          </a:ln>
        </p:spPr>
        <p:txBody>
          <a:bodyPr/>
          <a:lstStyle/>
          <a:p>
            <a:endParaRPr lang="vi-VN"/>
          </a:p>
        </p:txBody>
      </p:sp>
      <p:sp>
        <p:nvSpPr>
          <p:cNvPr id="10254" name="Line 13"/>
          <p:cNvSpPr>
            <a:spLocks noChangeShapeType="1"/>
          </p:cNvSpPr>
          <p:nvPr/>
        </p:nvSpPr>
        <p:spPr bwMode="auto">
          <a:xfrm flipH="1">
            <a:off x="1620838" y="3736975"/>
            <a:ext cx="1765300" cy="1708150"/>
          </a:xfrm>
          <a:prstGeom prst="line">
            <a:avLst/>
          </a:prstGeom>
          <a:noFill/>
          <a:ln w="9525">
            <a:solidFill>
              <a:schemeClr val="tx1"/>
            </a:solidFill>
            <a:round/>
            <a:headEnd/>
            <a:tailEnd/>
          </a:ln>
        </p:spPr>
        <p:txBody>
          <a:bodyPr/>
          <a:lstStyle/>
          <a:p>
            <a:endParaRPr lang="vi-VN"/>
          </a:p>
        </p:txBody>
      </p:sp>
      <p:sp>
        <p:nvSpPr>
          <p:cNvPr id="10255" name="Text Box 14"/>
          <p:cNvSpPr txBox="1">
            <a:spLocks noChangeArrowheads="1"/>
          </p:cNvSpPr>
          <p:nvPr/>
        </p:nvSpPr>
        <p:spPr bwMode="auto">
          <a:xfrm rot="2574549">
            <a:off x="2520950" y="4149725"/>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0256" name="Text Box 15"/>
          <p:cNvSpPr txBox="1">
            <a:spLocks noChangeArrowheads="1"/>
          </p:cNvSpPr>
          <p:nvPr/>
        </p:nvSpPr>
        <p:spPr bwMode="auto">
          <a:xfrm>
            <a:off x="3313113" y="4329113"/>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0257" name="Text Box 16"/>
          <p:cNvSpPr txBox="1">
            <a:spLocks noChangeArrowheads="1"/>
          </p:cNvSpPr>
          <p:nvPr/>
        </p:nvSpPr>
        <p:spPr bwMode="auto">
          <a:xfrm>
            <a:off x="3309938" y="3429000"/>
            <a:ext cx="498475" cy="336550"/>
          </a:xfrm>
          <a:prstGeom prst="rect">
            <a:avLst/>
          </a:prstGeom>
          <a:noFill/>
          <a:ln w="9525">
            <a:noFill/>
            <a:miter lim="800000"/>
            <a:headEnd/>
            <a:tailEnd/>
          </a:ln>
        </p:spPr>
        <p:txBody>
          <a:bodyPr>
            <a:spAutoFit/>
          </a:bodyPr>
          <a:lstStyle/>
          <a:p>
            <a:pPr algn="l"/>
            <a:r>
              <a:rPr lang="en-US" sz="1600" b="1" i="1">
                <a:latin typeface="Arial" charset="0"/>
              </a:rPr>
              <a:t>d</a:t>
            </a:r>
          </a:p>
        </p:txBody>
      </p:sp>
      <p:grpSp>
        <p:nvGrpSpPr>
          <p:cNvPr id="10258" name="Group 17"/>
          <p:cNvGrpSpPr>
            <a:grpSpLocks/>
          </p:cNvGrpSpPr>
          <p:nvPr/>
        </p:nvGrpSpPr>
        <p:grpSpPr bwMode="auto">
          <a:xfrm>
            <a:off x="1547813" y="1665288"/>
            <a:ext cx="863600" cy="376237"/>
            <a:chOff x="2018" y="1003"/>
            <a:chExt cx="544" cy="237"/>
          </a:xfrm>
        </p:grpSpPr>
        <p:sp>
          <p:nvSpPr>
            <p:cNvPr id="10289" name="Oval 18"/>
            <p:cNvSpPr>
              <a:spLocks noChangeArrowheads="1"/>
            </p:cNvSpPr>
            <p:nvPr/>
          </p:nvSpPr>
          <p:spPr bwMode="auto">
            <a:xfrm>
              <a:off x="2018" y="1003"/>
              <a:ext cx="544" cy="237"/>
            </a:xfrm>
            <a:prstGeom prst="ellipse">
              <a:avLst/>
            </a:prstGeom>
            <a:noFill/>
            <a:ln w="9525">
              <a:solidFill>
                <a:schemeClr val="tx1"/>
              </a:solidFill>
              <a:round/>
              <a:headEnd/>
              <a:tailEnd/>
            </a:ln>
          </p:spPr>
          <p:txBody>
            <a:bodyPr wrap="none" anchor="ctr"/>
            <a:lstStyle/>
            <a:p>
              <a:endParaRPr lang="vi-VN"/>
            </a:p>
          </p:txBody>
        </p:sp>
        <p:sp>
          <p:nvSpPr>
            <p:cNvPr id="10290" name="Text Box 19"/>
            <p:cNvSpPr txBox="1">
              <a:spLocks noChangeArrowheads="1"/>
            </p:cNvSpPr>
            <p:nvPr/>
          </p:nvSpPr>
          <p:spPr bwMode="auto">
            <a:xfrm>
              <a:off x="2018" y="1003"/>
              <a:ext cx="514" cy="212"/>
            </a:xfrm>
            <a:prstGeom prst="rect">
              <a:avLst/>
            </a:prstGeom>
            <a:noFill/>
            <a:ln w="9525">
              <a:noFill/>
              <a:miter lim="800000"/>
              <a:headEnd/>
              <a:tailEnd/>
            </a:ln>
          </p:spPr>
          <p:txBody>
            <a:bodyPr>
              <a:spAutoFit/>
            </a:bodyPr>
            <a:lstStyle/>
            <a:p>
              <a:pPr>
                <a:spcBef>
                  <a:spcPct val="0"/>
                </a:spcBef>
              </a:pPr>
              <a:r>
                <a:rPr lang="en-US" sz="1600">
                  <a:latin typeface="Arial" charset="0"/>
                </a:rPr>
                <a:t>Fname</a:t>
              </a:r>
            </a:p>
          </p:txBody>
        </p:sp>
      </p:grpSp>
      <p:grpSp>
        <p:nvGrpSpPr>
          <p:cNvPr id="10259" name="Group 20"/>
          <p:cNvGrpSpPr>
            <a:grpSpLocks/>
          </p:cNvGrpSpPr>
          <p:nvPr/>
        </p:nvGrpSpPr>
        <p:grpSpPr bwMode="auto">
          <a:xfrm>
            <a:off x="2376488" y="1341438"/>
            <a:ext cx="863600" cy="376237"/>
            <a:chOff x="2018" y="1003"/>
            <a:chExt cx="544" cy="237"/>
          </a:xfrm>
        </p:grpSpPr>
        <p:sp>
          <p:nvSpPr>
            <p:cNvPr id="10287" name="Oval 21"/>
            <p:cNvSpPr>
              <a:spLocks noChangeArrowheads="1"/>
            </p:cNvSpPr>
            <p:nvPr/>
          </p:nvSpPr>
          <p:spPr bwMode="auto">
            <a:xfrm>
              <a:off x="2018" y="1003"/>
              <a:ext cx="544" cy="237"/>
            </a:xfrm>
            <a:prstGeom prst="ellipse">
              <a:avLst/>
            </a:prstGeom>
            <a:noFill/>
            <a:ln w="9525">
              <a:solidFill>
                <a:schemeClr val="tx1"/>
              </a:solidFill>
              <a:round/>
              <a:headEnd/>
              <a:tailEnd/>
            </a:ln>
          </p:spPr>
          <p:txBody>
            <a:bodyPr wrap="none" anchor="ctr"/>
            <a:lstStyle/>
            <a:p>
              <a:endParaRPr lang="vi-VN"/>
            </a:p>
          </p:txBody>
        </p:sp>
        <p:sp>
          <p:nvSpPr>
            <p:cNvPr id="10288" name="Text Box 22"/>
            <p:cNvSpPr txBox="1">
              <a:spLocks noChangeArrowheads="1"/>
            </p:cNvSpPr>
            <p:nvPr/>
          </p:nvSpPr>
          <p:spPr bwMode="auto">
            <a:xfrm>
              <a:off x="2018" y="1003"/>
              <a:ext cx="514" cy="212"/>
            </a:xfrm>
            <a:prstGeom prst="rect">
              <a:avLst/>
            </a:prstGeom>
            <a:noFill/>
            <a:ln w="9525">
              <a:noFill/>
              <a:miter lim="800000"/>
              <a:headEnd/>
              <a:tailEnd/>
            </a:ln>
          </p:spPr>
          <p:txBody>
            <a:bodyPr>
              <a:spAutoFit/>
            </a:bodyPr>
            <a:lstStyle/>
            <a:p>
              <a:pPr>
                <a:spcBef>
                  <a:spcPct val="0"/>
                </a:spcBef>
              </a:pPr>
              <a:r>
                <a:rPr lang="en-US" sz="1600">
                  <a:latin typeface="Arial" charset="0"/>
                </a:rPr>
                <a:t>Lname</a:t>
              </a:r>
            </a:p>
          </p:txBody>
        </p:sp>
      </p:grpSp>
      <p:grpSp>
        <p:nvGrpSpPr>
          <p:cNvPr id="10260" name="Group 23"/>
          <p:cNvGrpSpPr>
            <a:grpSpLocks/>
          </p:cNvGrpSpPr>
          <p:nvPr/>
        </p:nvGrpSpPr>
        <p:grpSpPr bwMode="auto">
          <a:xfrm>
            <a:off x="3348038" y="1341438"/>
            <a:ext cx="863600" cy="376237"/>
            <a:chOff x="2018" y="1003"/>
            <a:chExt cx="544" cy="237"/>
          </a:xfrm>
        </p:grpSpPr>
        <p:sp>
          <p:nvSpPr>
            <p:cNvPr id="10285" name="Oval 24"/>
            <p:cNvSpPr>
              <a:spLocks noChangeArrowheads="1"/>
            </p:cNvSpPr>
            <p:nvPr/>
          </p:nvSpPr>
          <p:spPr bwMode="auto">
            <a:xfrm>
              <a:off x="2018" y="1003"/>
              <a:ext cx="544" cy="237"/>
            </a:xfrm>
            <a:prstGeom prst="ellipse">
              <a:avLst/>
            </a:prstGeom>
            <a:noFill/>
            <a:ln w="9525">
              <a:solidFill>
                <a:schemeClr val="tx1"/>
              </a:solidFill>
              <a:round/>
              <a:headEnd/>
              <a:tailEnd/>
            </a:ln>
          </p:spPr>
          <p:txBody>
            <a:bodyPr wrap="none" anchor="ctr"/>
            <a:lstStyle/>
            <a:p>
              <a:endParaRPr lang="vi-VN"/>
            </a:p>
          </p:txBody>
        </p:sp>
        <p:sp>
          <p:nvSpPr>
            <p:cNvPr id="10286" name="Text Box 25"/>
            <p:cNvSpPr txBox="1">
              <a:spLocks noChangeArrowheads="1"/>
            </p:cNvSpPr>
            <p:nvPr/>
          </p:nvSpPr>
          <p:spPr bwMode="auto">
            <a:xfrm>
              <a:off x="2018" y="1003"/>
              <a:ext cx="514" cy="212"/>
            </a:xfrm>
            <a:prstGeom prst="rect">
              <a:avLst/>
            </a:prstGeom>
            <a:noFill/>
            <a:ln w="9525">
              <a:noFill/>
              <a:miter lim="800000"/>
              <a:headEnd/>
              <a:tailEnd/>
            </a:ln>
          </p:spPr>
          <p:txBody>
            <a:bodyPr>
              <a:spAutoFit/>
            </a:bodyPr>
            <a:lstStyle/>
            <a:p>
              <a:pPr>
                <a:spcBef>
                  <a:spcPct val="0"/>
                </a:spcBef>
              </a:pPr>
              <a:r>
                <a:rPr lang="en-US" sz="1600" u="sng">
                  <a:latin typeface="Arial" charset="0"/>
                </a:rPr>
                <a:t>SSN</a:t>
              </a:r>
            </a:p>
          </p:txBody>
        </p:sp>
      </p:grpSp>
      <p:sp>
        <p:nvSpPr>
          <p:cNvPr id="10261" name="Line 26"/>
          <p:cNvSpPr>
            <a:spLocks noChangeShapeType="1"/>
          </p:cNvSpPr>
          <p:nvPr/>
        </p:nvSpPr>
        <p:spPr bwMode="auto">
          <a:xfrm>
            <a:off x="2808288" y="1736725"/>
            <a:ext cx="620712" cy="625475"/>
          </a:xfrm>
          <a:prstGeom prst="line">
            <a:avLst/>
          </a:prstGeom>
          <a:noFill/>
          <a:ln w="9525">
            <a:solidFill>
              <a:schemeClr val="tx1"/>
            </a:solidFill>
            <a:round/>
            <a:headEnd/>
            <a:tailEnd/>
          </a:ln>
        </p:spPr>
        <p:txBody>
          <a:bodyPr/>
          <a:lstStyle/>
          <a:p>
            <a:endParaRPr lang="vi-VN"/>
          </a:p>
        </p:txBody>
      </p:sp>
      <p:sp>
        <p:nvSpPr>
          <p:cNvPr id="10262" name="Line 27"/>
          <p:cNvSpPr>
            <a:spLocks noChangeShapeType="1"/>
          </p:cNvSpPr>
          <p:nvPr/>
        </p:nvSpPr>
        <p:spPr bwMode="auto">
          <a:xfrm flipH="1">
            <a:off x="3600450" y="1736725"/>
            <a:ext cx="106363" cy="614363"/>
          </a:xfrm>
          <a:prstGeom prst="line">
            <a:avLst/>
          </a:prstGeom>
          <a:noFill/>
          <a:ln w="9525">
            <a:solidFill>
              <a:schemeClr val="tx1"/>
            </a:solidFill>
            <a:round/>
            <a:headEnd/>
            <a:tailEnd/>
          </a:ln>
        </p:spPr>
        <p:txBody>
          <a:bodyPr/>
          <a:lstStyle/>
          <a:p>
            <a:endParaRPr lang="vi-VN"/>
          </a:p>
        </p:txBody>
      </p:sp>
      <p:sp>
        <p:nvSpPr>
          <p:cNvPr id="10263" name="Text Box 28"/>
          <p:cNvSpPr txBox="1">
            <a:spLocks noChangeArrowheads="1"/>
          </p:cNvSpPr>
          <p:nvPr/>
        </p:nvSpPr>
        <p:spPr bwMode="auto">
          <a:xfrm>
            <a:off x="2133600" y="4508500"/>
            <a:ext cx="458788" cy="720725"/>
          </a:xfrm>
          <a:prstGeom prst="rect">
            <a:avLst/>
          </a:prstGeom>
          <a:noFill/>
          <a:ln w="9525">
            <a:noFill/>
            <a:miter lim="800000"/>
            <a:headEnd/>
            <a:tailEnd/>
          </a:ln>
        </p:spPr>
        <p:txBody>
          <a:bodyPr vert="eaVert">
            <a:spAutoFit/>
          </a:bodyPr>
          <a:lstStyle/>
          <a:p>
            <a:endParaRPr lang="vi-VN">
              <a:latin typeface="Arial" charset="0"/>
            </a:endParaRPr>
          </a:p>
        </p:txBody>
      </p:sp>
      <p:grpSp>
        <p:nvGrpSpPr>
          <p:cNvPr id="10264" name="Group 29"/>
          <p:cNvGrpSpPr>
            <a:grpSpLocks/>
          </p:cNvGrpSpPr>
          <p:nvPr/>
        </p:nvGrpSpPr>
        <p:grpSpPr bwMode="auto">
          <a:xfrm>
            <a:off x="323850" y="4329113"/>
            <a:ext cx="1612900" cy="538162"/>
            <a:chOff x="249" y="2727"/>
            <a:chExt cx="1016" cy="339"/>
          </a:xfrm>
        </p:grpSpPr>
        <p:sp>
          <p:nvSpPr>
            <p:cNvPr id="10283" name="Oval 30"/>
            <p:cNvSpPr>
              <a:spLocks noChangeArrowheads="1"/>
            </p:cNvSpPr>
            <p:nvPr/>
          </p:nvSpPr>
          <p:spPr bwMode="auto">
            <a:xfrm>
              <a:off x="249" y="2727"/>
              <a:ext cx="1016" cy="339"/>
            </a:xfrm>
            <a:prstGeom prst="ellipse">
              <a:avLst/>
            </a:prstGeom>
            <a:noFill/>
            <a:ln w="12700">
              <a:solidFill>
                <a:schemeClr val="tx1"/>
              </a:solidFill>
              <a:round/>
              <a:headEnd/>
              <a:tailEnd/>
            </a:ln>
          </p:spPr>
          <p:txBody>
            <a:bodyPr wrap="none" anchor="ctr"/>
            <a:lstStyle/>
            <a:p>
              <a:endParaRPr lang="vi-VN"/>
            </a:p>
          </p:txBody>
        </p:sp>
        <p:sp>
          <p:nvSpPr>
            <p:cNvPr id="10284" name="Text Box 31"/>
            <p:cNvSpPr txBox="1">
              <a:spLocks noChangeArrowheads="1"/>
            </p:cNvSpPr>
            <p:nvPr/>
          </p:nvSpPr>
          <p:spPr bwMode="auto">
            <a:xfrm>
              <a:off x="272" y="2795"/>
              <a:ext cx="975" cy="212"/>
            </a:xfrm>
            <a:prstGeom prst="rect">
              <a:avLst/>
            </a:prstGeom>
            <a:noFill/>
            <a:ln w="9525">
              <a:noFill/>
              <a:miter lim="800000"/>
              <a:headEnd/>
              <a:tailEnd/>
            </a:ln>
          </p:spPr>
          <p:txBody>
            <a:bodyPr>
              <a:spAutoFit/>
            </a:bodyPr>
            <a:lstStyle/>
            <a:p>
              <a:r>
                <a:rPr lang="en-US" sz="1600">
                  <a:latin typeface="Arial" charset="0"/>
                </a:rPr>
                <a:t>TypingSpeed</a:t>
              </a:r>
            </a:p>
          </p:txBody>
        </p:sp>
      </p:grpSp>
      <p:grpSp>
        <p:nvGrpSpPr>
          <p:cNvPr id="10265" name="Group 32"/>
          <p:cNvGrpSpPr>
            <a:grpSpLocks/>
          </p:cNvGrpSpPr>
          <p:nvPr/>
        </p:nvGrpSpPr>
        <p:grpSpPr bwMode="auto">
          <a:xfrm>
            <a:off x="3636963" y="4797425"/>
            <a:ext cx="1116012" cy="344488"/>
            <a:chOff x="2336" y="2976"/>
            <a:chExt cx="748" cy="217"/>
          </a:xfrm>
        </p:grpSpPr>
        <p:sp>
          <p:nvSpPr>
            <p:cNvPr id="10281" name="Oval 33"/>
            <p:cNvSpPr>
              <a:spLocks noChangeArrowheads="1"/>
            </p:cNvSpPr>
            <p:nvPr/>
          </p:nvSpPr>
          <p:spPr bwMode="auto">
            <a:xfrm>
              <a:off x="2336" y="3000"/>
              <a:ext cx="748" cy="193"/>
            </a:xfrm>
            <a:prstGeom prst="ellipse">
              <a:avLst/>
            </a:prstGeom>
            <a:noFill/>
            <a:ln w="12700">
              <a:solidFill>
                <a:schemeClr val="tx1"/>
              </a:solidFill>
              <a:round/>
              <a:headEnd/>
              <a:tailEnd/>
            </a:ln>
          </p:spPr>
          <p:txBody>
            <a:bodyPr wrap="none" anchor="ctr"/>
            <a:lstStyle/>
            <a:p>
              <a:endParaRPr lang="vi-VN"/>
            </a:p>
          </p:txBody>
        </p:sp>
        <p:sp>
          <p:nvSpPr>
            <p:cNvPr id="10282" name="Text Box 34"/>
            <p:cNvSpPr txBox="1">
              <a:spLocks noChangeArrowheads="1"/>
            </p:cNvSpPr>
            <p:nvPr/>
          </p:nvSpPr>
          <p:spPr bwMode="auto">
            <a:xfrm>
              <a:off x="2336" y="2976"/>
              <a:ext cx="718" cy="212"/>
            </a:xfrm>
            <a:prstGeom prst="rect">
              <a:avLst/>
            </a:prstGeom>
            <a:noFill/>
            <a:ln w="9525">
              <a:noFill/>
              <a:miter lim="800000"/>
              <a:headEnd/>
              <a:tailEnd/>
            </a:ln>
          </p:spPr>
          <p:txBody>
            <a:bodyPr>
              <a:spAutoFit/>
            </a:bodyPr>
            <a:lstStyle/>
            <a:p>
              <a:r>
                <a:rPr lang="en-US" sz="1600">
                  <a:latin typeface="Arial" charset="0"/>
                </a:rPr>
                <a:t>TGrade</a:t>
              </a:r>
            </a:p>
          </p:txBody>
        </p:sp>
      </p:grpSp>
      <p:sp>
        <p:nvSpPr>
          <p:cNvPr id="10266" name="Text Box 35"/>
          <p:cNvSpPr txBox="1">
            <a:spLocks noChangeArrowheads="1"/>
          </p:cNvSpPr>
          <p:nvPr/>
        </p:nvSpPr>
        <p:spPr bwMode="auto">
          <a:xfrm>
            <a:off x="5256213" y="5445125"/>
            <a:ext cx="1895475" cy="425450"/>
          </a:xfrm>
          <a:prstGeom prst="rect">
            <a:avLst/>
          </a:prstGeom>
          <a:noFill/>
          <a:ln w="28575">
            <a:solidFill>
              <a:schemeClr val="tx1"/>
            </a:solidFill>
            <a:miter lim="800000"/>
            <a:headEnd/>
            <a:tailEnd/>
          </a:ln>
        </p:spPr>
        <p:txBody>
          <a:bodyPr>
            <a:spAutoFit/>
          </a:bodyPr>
          <a:lstStyle/>
          <a:p>
            <a:r>
              <a:rPr lang="en-US" sz="2000">
                <a:latin typeface="Arial" charset="0"/>
              </a:rPr>
              <a:t>ENGINEER</a:t>
            </a:r>
            <a:endParaRPr lang="en-US" sz="2000" baseline="-14000">
              <a:latin typeface="Arial" charset="0"/>
            </a:endParaRPr>
          </a:p>
        </p:txBody>
      </p:sp>
      <p:sp>
        <p:nvSpPr>
          <p:cNvPr id="10267" name="Line 36"/>
          <p:cNvSpPr>
            <a:spLocks noChangeShapeType="1"/>
          </p:cNvSpPr>
          <p:nvPr/>
        </p:nvSpPr>
        <p:spPr bwMode="auto">
          <a:xfrm flipH="1">
            <a:off x="5795963" y="4905375"/>
            <a:ext cx="576262" cy="539750"/>
          </a:xfrm>
          <a:prstGeom prst="line">
            <a:avLst/>
          </a:prstGeom>
          <a:noFill/>
          <a:ln w="9525">
            <a:solidFill>
              <a:schemeClr val="tx1"/>
            </a:solidFill>
            <a:round/>
            <a:headEnd/>
            <a:tailEnd/>
          </a:ln>
        </p:spPr>
        <p:txBody>
          <a:bodyPr/>
          <a:lstStyle/>
          <a:p>
            <a:endParaRPr lang="vi-VN"/>
          </a:p>
        </p:txBody>
      </p:sp>
      <p:grpSp>
        <p:nvGrpSpPr>
          <p:cNvPr id="10268" name="Group 37"/>
          <p:cNvGrpSpPr>
            <a:grpSpLocks/>
          </p:cNvGrpSpPr>
          <p:nvPr/>
        </p:nvGrpSpPr>
        <p:grpSpPr bwMode="auto">
          <a:xfrm>
            <a:off x="5545138" y="4365625"/>
            <a:ext cx="1612900" cy="538163"/>
            <a:chOff x="249" y="2727"/>
            <a:chExt cx="1016" cy="339"/>
          </a:xfrm>
        </p:grpSpPr>
        <p:sp>
          <p:nvSpPr>
            <p:cNvPr id="10279" name="Oval 38"/>
            <p:cNvSpPr>
              <a:spLocks noChangeArrowheads="1"/>
            </p:cNvSpPr>
            <p:nvPr/>
          </p:nvSpPr>
          <p:spPr bwMode="auto">
            <a:xfrm>
              <a:off x="249" y="2727"/>
              <a:ext cx="1016" cy="339"/>
            </a:xfrm>
            <a:prstGeom prst="ellipse">
              <a:avLst/>
            </a:prstGeom>
            <a:noFill/>
            <a:ln w="12700">
              <a:solidFill>
                <a:schemeClr val="tx1"/>
              </a:solidFill>
              <a:round/>
              <a:headEnd/>
              <a:tailEnd/>
            </a:ln>
          </p:spPr>
          <p:txBody>
            <a:bodyPr wrap="none" anchor="ctr"/>
            <a:lstStyle/>
            <a:p>
              <a:endParaRPr lang="vi-VN"/>
            </a:p>
          </p:txBody>
        </p:sp>
        <p:sp>
          <p:nvSpPr>
            <p:cNvPr id="10280" name="Text Box 39"/>
            <p:cNvSpPr txBox="1">
              <a:spLocks noChangeArrowheads="1"/>
            </p:cNvSpPr>
            <p:nvPr/>
          </p:nvSpPr>
          <p:spPr bwMode="auto">
            <a:xfrm>
              <a:off x="272" y="2795"/>
              <a:ext cx="975" cy="212"/>
            </a:xfrm>
            <a:prstGeom prst="rect">
              <a:avLst/>
            </a:prstGeom>
            <a:noFill/>
            <a:ln w="9525">
              <a:noFill/>
              <a:miter lim="800000"/>
              <a:headEnd/>
              <a:tailEnd/>
            </a:ln>
          </p:spPr>
          <p:txBody>
            <a:bodyPr>
              <a:spAutoFit/>
            </a:bodyPr>
            <a:lstStyle/>
            <a:p>
              <a:r>
                <a:rPr lang="en-US" sz="1600">
                  <a:latin typeface="Arial" charset="0"/>
                </a:rPr>
                <a:t>EngType</a:t>
              </a:r>
            </a:p>
          </p:txBody>
        </p:sp>
      </p:grpSp>
      <p:sp>
        <p:nvSpPr>
          <p:cNvPr id="10269" name="Line 40"/>
          <p:cNvSpPr>
            <a:spLocks noChangeShapeType="1"/>
          </p:cNvSpPr>
          <p:nvPr/>
        </p:nvSpPr>
        <p:spPr bwMode="auto">
          <a:xfrm>
            <a:off x="3600450" y="3644900"/>
            <a:ext cx="1944688" cy="1800225"/>
          </a:xfrm>
          <a:prstGeom prst="line">
            <a:avLst/>
          </a:prstGeom>
          <a:noFill/>
          <a:ln w="9525">
            <a:solidFill>
              <a:schemeClr val="tx1"/>
            </a:solidFill>
            <a:round/>
            <a:headEnd/>
            <a:tailEnd/>
          </a:ln>
        </p:spPr>
        <p:txBody>
          <a:bodyPr/>
          <a:lstStyle/>
          <a:p>
            <a:endParaRPr lang="vi-VN"/>
          </a:p>
        </p:txBody>
      </p:sp>
      <p:sp>
        <p:nvSpPr>
          <p:cNvPr id="10270" name="Text Box 41"/>
          <p:cNvSpPr txBox="1">
            <a:spLocks noChangeArrowheads="1"/>
          </p:cNvSpPr>
          <p:nvPr/>
        </p:nvSpPr>
        <p:spPr bwMode="auto">
          <a:xfrm rot="-2549171">
            <a:off x="4284663" y="4257675"/>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10271" name="Text Box 42"/>
          <p:cNvSpPr txBox="1">
            <a:spLocks noChangeArrowheads="1"/>
          </p:cNvSpPr>
          <p:nvPr/>
        </p:nvSpPr>
        <p:spPr bwMode="auto">
          <a:xfrm>
            <a:off x="4787900" y="2276475"/>
            <a:ext cx="3887788" cy="476250"/>
          </a:xfrm>
          <a:prstGeom prst="rect">
            <a:avLst/>
          </a:prstGeom>
          <a:noFill/>
          <a:ln w="9525">
            <a:noFill/>
            <a:miter lim="800000"/>
            <a:headEnd/>
            <a:tailEnd/>
          </a:ln>
        </p:spPr>
        <p:txBody>
          <a:bodyPr lIns="0" tIns="0" rIns="0" bIns="0">
            <a:spAutoFit/>
          </a:bodyPr>
          <a:lstStyle/>
          <a:p>
            <a:r>
              <a:rPr lang="en-US" sz="1600">
                <a:latin typeface="Arial" charset="0"/>
              </a:rPr>
              <a:t>SECRETARY</a:t>
            </a:r>
          </a:p>
          <a:p>
            <a:pPr>
              <a:lnSpc>
                <a:spcPct val="80000"/>
              </a:lnSpc>
              <a:spcBef>
                <a:spcPct val="15000"/>
              </a:spcBef>
            </a:pPr>
            <a:r>
              <a:rPr lang="en-US" sz="1600" b="1">
                <a:latin typeface="Arial" charset="0"/>
              </a:rPr>
              <a:t>Fname, Lname, SSN</a:t>
            </a:r>
            <a:r>
              <a:rPr lang="en-US" sz="1600">
                <a:latin typeface="Arial" charset="0"/>
              </a:rPr>
              <a:t>, </a:t>
            </a:r>
            <a:r>
              <a:rPr lang="en-US" sz="1600" b="1">
                <a:latin typeface="Arial" charset="0"/>
              </a:rPr>
              <a:t>Addr</a:t>
            </a:r>
            <a:r>
              <a:rPr lang="en-US" sz="1600">
                <a:latin typeface="Arial" charset="0"/>
              </a:rPr>
              <a:t> TypingSpeed</a:t>
            </a:r>
          </a:p>
        </p:txBody>
      </p:sp>
      <p:sp>
        <p:nvSpPr>
          <p:cNvPr id="10272" name="Text Box 43"/>
          <p:cNvSpPr txBox="1">
            <a:spLocks noChangeArrowheads="1"/>
          </p:cNvSpPr>
          <p:nvPr/>
        </p:nvSpPr>
        <p:spPr bwMode="auto">
          <a:xfrm>
            <a:off x="4787900" y="2889250"/>
            <a:ext cx="3960813" cy="476250"/>
          </a:xfrm>
          <a:prstGeom prst="rect">
            <a:avLst/>
          </a:prstGeom>
          <a:noFill/>
          <a:ln w="9525">
            <a:noFill/>
            <a:miter lim="800000"/>
            <a:headEnd/>
            <a:tailEnd/>
          </a:ln>
        </p:spPr>
        <p:txBody>
          <a:bodyPr lIns="0" tIns="0" rIns="0" bIns="0">
            <a:spAutoFit/>
          </a:bodyPr>
          <a:lstStyle/>
          <a:p>
            <a:r>
              <a:rPr lang="en-US" sz="1600">
                <a:latin typeface="Arial" charset="0"/>
              </a:rPr>
              <a:t>TECHNICIAN</a:t>
            </a:r>
          </a:p>
          <a:p>
            <a:pPr>
              <a:lnSpc>
                <a:spcPct val="80000"/>
              </a:lnSpc>
              <a:spcBef>
                <a:spcPct val="15000"/>
              </a:spcBef>
            </a:pPr>
            <a:r>
              <a:rPr lang="en-US" sz="1600" b="1">
                <a:latin typeface="Arial" charset="0"/>
              </a:rPr>
              <a:t>Fname, Lname, SSN</a:t>
            </a:r>
            <a:r>
              <a:rPr lang="en-US" sz="1600">
                <a:latin typeface="Arial" charset="0"/>
              </a:rPr>
              <a:t>, </a:t>
            </a:r>
            <a:r>
              <a:rPr lang="en-US" sz="1600" b="1">
                <a:latin typeface="Arial" charset="0"/>
              </a:rPr>
              <a:t>Addr</a:t>
            </a:r>
            <a:r>
              <a:rPr lang="en-US" sz="1600">
                <a:latin typeface="Arial" charset="0"/>
              </a:rPr>
              <a:t>, TGrade</a:t>
            </a:r>
          </a:p>
        </p:txBody>
      </p:sp>
      <p:sp>
        <p:nvSpPr>
          <p:cNvPr id="10273" name="Text Box 44"/>
          <p:cNvSpPr txBox="1">
            <a:spLocks noChangeArrowheads="1"/>
          </p:cNvSpPr>
          <p:nvPr/>
        </p:nvSpPr>
        <p:spPr bwMode="auto">
          <a:xfrm>
            <a:off x="4751388" y="3500438"/>
            <a:ext cx="3960812" cy="476250"/>
          </a:xfrm>
          <a:prstGeom prst="rect">
            <a:avLst/>
          </a:prstGeom>
          <a:noFill/>
          <a:ln w="9525">
            <a:noFill/>
            <a:miter lim="800000"/>
            <a:headEnd/>
            <a:tailEnd/>
          </a:ln>
        </p:spPr>
        <p:txBody>
          <a:bodyPr lIns="0" tIns="0" rIns="0" bIns="0">
            <a:spAutoFit/>
          </a:bodyPr>
          <a:lstStyle/>
          <a:p>
            <a:r>
              <a:rPr lang="en-US" sz="1600">
                <a:latin typeface="Arial" charset="0"/>
              </a:rPr>
              <a:t>ENGINEER</a:t>
            </a:r>
          </a:p>
          <a:p>
            <a:pPr>
              <a:lnSpc>
                <a:spcPct val="80000"/>
              </a:lnSpc>
              <a:spcBef>
                <a:spcPct val="15000"/>
              </a:spcBef>
            </a:pPr>
            <a:r>
              <a:rPr lang="en-US" sz="1600" b="1">
                <a:latin typeface="Arial" charset="0"/>
              </a:rPr>
              <a:t>Fname, Lname, SSN</a:t>
            </a:r>
            <a:r>
              <a:rPr lang="en-US" sz="1600">
                <a:latin typeface="Arial" charset="0"/>
              </a:rPr>
              <a:t>, </a:t>
            </a:r>
            <a:r>
              <a:rPr lang="en-US" sz="1600" b="1">
                <a:latin typeface="Arial" charset="0"/>
              </a:rPr>
              <a:t>Addr,</a:t>
            </a:r>
            <a:r>
              <a:rPr lang="en-US" sz="1600">
                <a:latin typeface="Arial" charset="0"/>
              </a:rPr>
              <a:t> EngType</a:t>
            </a:r>
          </a:p>
        </p:txBody>
      </p:sp>
      <p:grpSp>
        <p:nvGrpSpPr>
          <p:cNvPr id="10274" name="Group 45"/>
          <p:cNvGrpSpPr>
            <a:grpSpLocks/>
          </p:cNvGrpSpPr>
          <p:nvPr/>
        </p:nvGrpSpPr>
        <p:grpSpPr bwMode="auto">
          <a:xfrm>
            <a:off x="4211638" y="1520825"/>
            <a:ext cx="863600" cy="376238"/>
            <a:chOff x="2018" y="1003"/>
            <a:chExt cx="544" cy="237"/>
          </a:xfrm>
        </p:grpSpPr>
        <p:sp>
          <p:nvSpPr>
            <p:cNvPr id="10277" name="Oval 46"/>
            <p:cNvSpPr>
              <a:spLocks noChangeArrowheads="1"/>
            </p:cNvSpPr>
            <p:nvPr/>
          </p:nvSpPr>
          <p:spPr bwMode="auto">
            <a:xfrm>
              <a:off x="2018" y="1003"/>
              <a:ext cx="544" cy="237"/>
            </a:xfrm>
            <a:prstGeom prst="ellipse">
              <a:avLst/>
            </a:prstGeom>
            <a:noFill/>
            <a:ln w="9525">
              <a:solidFill>
                <a:schemeClr val="tx1"/>
              </a:solidFill>
              <a:round/>
              <a:headEnd/>
              <a:tailEnd/>
            </a:ln>
          </p:spPr>
          <p:txBody>
            <a:bodyPr wrap="none" anchor="ctr"/>
            <a:lstStyle/>
            <a:p>
              <a:endParaRPr lang="vi-VN"/>
            </a:p>
          </p:txBody>
        </p:sp>
        <p:sp>
          <p:nvSpPr>
            <p:cNvPr id="10278" name="Text Box 47"/>
            <p:cNvSpPr txBox="1">
              <a:spLocks noChangeArrowheads="1"/>
            </p:cNvSpPr>
            <p:nvPr/>
          </p:nvSpPr>
          <p:spPr bwMode="auto">
            <a:xfrm>
              <a:off x="2018" y="1003"/>
              <a:ext cx="514" cy="212"/>
            </a:xfrm>
            <a:prstGeom prst="rect">
              <a:avLst/>
            </a:prstGeom>
            <a:noFill/>
            <a:ln w="9525">
              <a:noFill/>
              <a:miter lim="800000"/>
              <a:headEnd/>
              <a:tailEnd/>
            </a:ln>
          </p:spPr>
          <p:txBody>
            <a:bodyPr>
              <a:spAutoFit/>
            </a:bodyPr>
            <a:lstStyle/>
            <a:p>
              <a:pPr>
                <a:spcBef>
                  <a:spcPct val="0"/>
                </a:spcBef>
              </a:pPr>
              <a:r>
                <a:rPr lang="en-US" sz="1600">
                  <a:latin typeface="Arial" charset="0"/>
                </a:rPr>
                <a:t>Addr</a:t>
              </a:r>
            </a:p>
          </p:txBody>
        </p:sp>
      </p:grpSp>
      <p:sp>
        <p:nvSpPr>
          <p:cNvPr id="10275" name="Line 48"/>
          <p:cNvSpPr>
            <a:spLocks noChangeShapeType="1"/>
          </p:cNvSpPr>
          <p:nvPr/>
        </p:nvSpPr>
        <p:spPr bwMode="auto">
          <a:xfrm flipV="1">
            <a:off x="3887788" y="1881188"/>
            <a:ext cx="612775" cy="433387"/>
          </a:xfrm>
          <a:prstGeom prst="line">
            <a:avLst/>
          </a:prstGeom>
          <a:noFill/>
          <a:ln w="9525">
            <a:solidFill>
              <a:schemeClr val="tx1"/>
            </a:solidFill>
            <a:round/>
            <a:headEnd/>
            <a:tailEnd/>
          </a:ln>
        </p:spPr>
        <p:txBody>
          <a:bodyPr/>
          <a:lstStyle/>
          <a:p>
            <a:endParaRPr lang="vi-VN"/>
          </a:p>
        </p:txBody>
      </p:sp>
      <p:sp>
        <p:nvSpPr>
          <p:cNvPr id="10276" name="Text Box 49"/>
          <p:cNvSpPr txBox="1">
            <a:spLocks noChangeArrowheads="1"/>
          </p:cNvSpPr>
          <p:nvPr/>
        </p:nvSpPr>
        <p:spPr bwMode="auto">
          <a:xfrm>
            <a:off x="5219700" y="1628775"/>
            <a:ext cx="2843213" cy="476250"/>
          </a:xfrm>
          <a:prstGeom prst="rect">
            <a:avLst/>
          </a:prstGeom>
          <a:noFill/>
          <a:ln w="9525">
            <a:noFill/>
            <a:miter lim="800000"/>
            <a:headEnd/>
            <a:tailEnd/>
          </a:ln>
        </p:spPr>
        <p:txBody>
          <a:bodyPr lIns="0" tIns="0" rIns="0" bIns="0">
            <a:spAutoFit/>
          </a:bodyPr>
          <a:lstStyle/>
          <a:p>
            <a:r>
              <a:rPr lang="en-US" sz="1600">
                <a:latin typeface="Arial" charset="0"/>
              </a:rPr>
              <a:t>EMPLOYEE</a:t>
            </a:r>
          </a:p>
          <a:p>
            <a:pPr>
              <a:lnSpc>
                <a:spcPct val="80000"/>
              </a:lnSpc>
              <a:spcBef>
                <a:spcPct val="15000"/>
              </a:spcBef>
            </a:pPr>
            <a:r>
              <a:rPr lang="en-US" sz="1600" b="1">
                <a:latin typeface="Arial" charset="0"/>
              </a:rPr>
              <a:t>Fname, Lname, SSN</a:t>
            </a:r>
            <a:r>
              <a:rPr lang="en-US" sz="1600">
                <a:latin typeface="Arial" charset="0"/>
              </a:rPr>
              <a:t>, </a:t>
            </a:r>
            <a:r>
              <a:rPr lang="en-US" sz="1600" b="1">
                <a:latin typeface="Arial" charset="0"/>
              </a:rPr>
              <a:t>Addr</a:t>
            </a:r>
            <a:endParaRPr lang="en-US" sz="1600">
              <a:latin typeface="Arial" charset="0"/>
            </a:endParaRPr>
          </a:p>
        </p:txBody>
      </p:sp>
      <p:sp>
        <p:nvSpPr>
          <p:cNvPr id="52" name="Footer Placeholder 51"/>
          <p:cNvSpPr>
            <a:spLocks noGrp="1"/>
          </p:cNvSpPr>
          <p:nvPr>
            <p:ph type="ftr" sz="quarter" idx="11"/>
          </p:nvPr>
        </p:nvSpPr>
        <p:spPr/>
        <p:txBody>
          <a:bodyPr/>
          <a:lstStyle/>
          <a:p>
            <a:pPr>
              <a:defRPr/>
            </a:pPr>
            <a:r>
              <a:rPr lang="en-US" altLang="en-US" smtClean="0"/>
              <a:t>Nhập môn CSDL</a:t>
            </a:r>
            <a:endParaRPr lang="en-US" altLang="en-US"/>
          </a:p>
        </p:txBody>
      </p:sp>
      <p:grpSp>
        <p:nvGrpSpPr>
          <p:cNvPr id="53" name="Group 52"/>
          <p:cNvGrpSpPr/>
          <p:nvPr/>
        </p:nvGrpSpPr>
        <p:grpSpPr>
          <a:xfrm>
            <a:off x="0" y="152400"/>
            <a:ext cx="9144000" cy="579118"/>
            <a:chOff x="0" y="152400"/>
            <a:chExt cx="9144000" cy="579118"/>
          </a:xfrm>
        </p:grpSpPr>
        <p:pic>
          <p:nvPicPr>
            <p:cNvPr id="54"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55" name="TextBox 54"/>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56"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a:t>
              </a:r>
              <a:r>
                <a:rPr kumimoji="0" lang="en-US" sz="2400" b="1" i="0" u="none" strike="noStrike" kern="1200" cap="none" spc="0" normalizeH="0" noProof="0" smtClean="0">
                  <a:ln>
                    <a:noFill/>
                  </a:ln>
                  <a:solidFill>
                    <a:schemeClr val="tx2"/>
                  </a:solidFill>
                  <a:effectLst/>
                  <a:uLnTx/>
                  <a:uFillTx/>
                  <a:latin typeface="+mj-lt"/>
                  <a:ea typeface="+mj-ea"/>
                  <a:cs typeface="+mj-cs"/>
                </a:rPr>
                <a:t> </a:t>
              </a:r>
              <a:r>
                <a:rPr kumimoji="0" lang="en-US" sz="2400" b="1" i="0" u="none" strike="noStrike" kern="1200" cap="none" spc="0" normalizeH="0" baseline="0" noProof="0" smtClean="0">
                  <a:ln>
                    <a:noFill/>
                  </a:ln>
                  <a:solidFill>
                    <a:schemeClr val="tx2"/>
                  </a:solidFill>
                  <a:effectLst/>
                  <a:uLnTx/>
                  <a:uFillTx/>
                  <a:latin typeface="+mj-lt"/>
                  <a:ea typeface="+mj-ea"/>
                  <a:cs typeface="+mj-cs"/>
                </a:rPr>
                <a:t>thực thể - liên kết mở rộng</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04850"/>
            <a:ext cx="8229600" cy="666750"/>
          </a:xfrm>
        </p:spPr>
        <p:txBody>
          <a:bodyPr/>
          <a:lstStyle/>
          <a:p>
            <a:pPr>
              <a:buFont typeface="Wingdings" pitchFamily="2" charset="2"/>
              <a:buChar char="§"/>
            </a:pPr>
            <a:r>
              <a:rPr lang="en-US" sz="3200" smtClean="0">
                <a:solidFill>
                  <a:schemeClr val="tx1"/>
                </a:solidFill>
              </a:rPr>
              <a:t> </a:t>
            </a:r>
            <a:r>
              <a:rPr lang="en-US" sz="2800" b="1" smtClean="0">
                <a:solidFill>
                  <a:schemeClr val="tx1"/>
                </a:solidFill>
              </a:rPr>
              <a:t>Chuyên biệt hóa </a:t>
            </a:r>
            <a:r>
              <a:rPr lang="en-US" sz="2400" b="1" smtClean="0">
                <a:solidFill>
                  <a:schemeClr val="tx1"/>
                </a:solidFill>
              </a:rPr>
              <a:t>(cụ thể hóa)</a:t>
            </a:r>
          </a:p>
        </p:txBody>
      </p:sp>
      <p:sp>
        <p:nvSpPr>
          <p:cNvPr id="11267" name="Rectangle 3"/>
          <p:cNvSpPr>
            <a:spLocks noGrp="1" noChangeArrowheads="1"/>
          </p:cNvSpPr>
          <p:nvPr>
            <p:ph idx="1"/>
          </p:nvPr>
        </p:nvSpPr>
        <p:spPr>
          <a:xfrm>
            <a:off x="533400" y="1447800"/>
            <a:ext cx="8229600" cy="4389437"/>
          </a:xfrm>
        </p:spPr>
        <p:txBody>
          <a:bodyPr/>
          <a:lstStyle/>
          <a:p>
            <a:r>
              <a:rPr lang="en-US" smtClean="0"/>
              <a:t>Là quá trình xác định tập các lớp con của một kiểu thực thể (lớp cha)</a:t>
            </a:r>
          </a:p>
          <a:p>
            <a:r>
              <a:rPr lang="en-US" smtClean="0"/>
              <a:t>Tập các lớp con được tạo ra dựa trên một số các đặc tính riêng biệt nào đó của các thực thể trong lớp cha</a:t>
            </a:r>
          </a:p>
          <a:p>
            <a:endParaRPr lang="en-US" smtClean="0"/>
          </a:p>
          <a:p>
            <a:pPr>
              <a:buNone/>
            </a:pPr>
            <a:r>
              <a:rPr lang="en-US" smtClean="0"/>
              <a:t>Ví dụ: </a:t>
            </a:r>
          </a:p>
        </p:txBody>
      </p:sp>
      <p:sp>
        <p:nvSpPr>
          <p:cNvPr id="4" name="Date Placeholder 3"/>
          <p:cNvSpPr>
            <a:spLocks noGrp="1"/>
          </p:cNvSpPr>
          <p:nvPr>
            <p:ph type="dt" sz="quarter" idx="10"/>
          </p:nvPr>
        </p:nvSpPr>
        <p:spPr/>
        <p:txBody>
          <a:bodyPr/>
          <a:lstStyle/>
          <a:p>
            <a:pPr>
              <a:defRPr/>
            </a:pPr>
            <a:fld id="{EFB8C4B5-AA00-4CE8-A72E-97532104DBE4}" type="datetime12">
              <a:rPr lang="vi-VN" altLang="en-US" smtClean="0"/>
              <a:pPr>
                <a:defRPr/>
              </a:pPr>
              <a:t>06:07</a:t>
            </a:fld>
            <a:endParaRPr lang="en-US" altLang="en-US"/>
          </a:p>
        </p:txBody>
      </p:sp>
      <p:sp>
        <p:nvSpPr>
          <p:cNvPr id="6" name="Slide Number Placeholder 5"/>
          <p:cNvSpPr>
            <a:spLocks noGrp="1"/>
          </p:cNvSpPr>
          <p:nvPr>
            <p:ph type="sldNum" sz="quarter" idx="12"/>
          </p:nvPr>
        </p:nvSpPr>
        <p:spPr/>
        <p:txBody>
          <a:bodyPr/>
          <a:lstStyle/>
          <a:p>
            <a:pPr>
              <a:defRPr/>
            </a:pPr>
            <a:fld id="{D7353653-49AB-4797-A784-68E2392F8EC4}" type="slidenum">
              <a:rPr lang="en-US" altLang="en-US"/>
              <a:pPr>
                <a:defRPr/>
              </a:pPr>
              <a:t>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Nhập môn CSDL</a:t>
            </a:r>
            <a:endParaRPr lang="en-US" altLang="en-US"/>
          </a:p>
        </p:txBody>
      </p:sp>
      <p:grpSp>
        <p:nvGrpSpPr>
          <p:cNvPr id="8" name="Group 7"/>
          <p:cNvGrpSpPr/>
          <p:nvPr/>
        </p:nvGrpSpPr>
        <p:grpSpPr>
          <a:xfrm>
            <a:off x="0" y="152400"/>
            <a:ext cx="9144000" cy="579118"/>
            <a:chOff x="0" y="152400"/>
            <a:chExt cx="9144000" cy="579118"/>
          </a:xfrm>
        </p:grpSpPr>
        <p:pic>
          <p:nvPicPr>
            <p:cNvPr id="9" name="Picture 3"/>
            <p:cNvPicPr preferRelativeResize="0">
              <a:picLocks noChangeArrowheads="1"/>
            </p:cNvPicPr>
            <p:nvPr/>
          </p:nvPicPr>
          <p:blipFill>
            <a:blip r:embed="rId2" cstate="print"/>
            <a:srcRect/>
            <a:stretch>
              <a:fillRect/>
            </a:stretch>
          </p:blipFill>
          <p:spPr bwMode="auto">
            <a:xfrm>
              <a:off x="0" y="685799"/>
              <a:ext cx="9108000" cy="45719"/>
            </a:xfrm>
            <a:prstGeom prst="rect">
              <a:avLst/>
            </a:prstGeom>
            <a:noFill/>
          </p:spPr>
        </p:pic>
        <p:sp>
          <p:nvSpPr>
            <p:cNvPr id="10" name="TextBox 9"/>
            <p:cNvSpPr txBox="1"/>
            <p:nvPr/>
          </p:nvSpPr>
          <p:spPr>
            <a:xfrm>
              <a:off x="6096000" y="152400"/>
              <a:ext cx="3048000" cy="307777"/>
            </a:xfrm>
            <a:prstGeom prst="rect">
              <a:avLst/>
            </a:prstGeom>
            <a:noFill/>
          </p:spPr>
          <p:txBody>
            <a:bodyPr wrap="square" rtlCol="0">
              <a:spAutoFit/>
            </a:bodyPr>
            <a:lstStyle/>
            <a:p>
              <a:r>
                <a:rPr lang="en-US" sz="1400" i="1" smtClean="0"/>
                <a:t>Nhập môn Cơ sở Dữ liệu</a:t>
              </a:r>
              <a:endParaRPr lang="vi-VN" sz="1400" i="1"/>
            </a:p>
          </p:txBody>
        </p:sp>
        <p:sp>
          <p:nvSpPr>
            <p:cNvPr id="11" name="Rectangle 2"/>
            <p:cNvSpPr txBox="1">
              <a:spLocks noChangeArrowheads="1"/>
            </p:cNvSpPr>
            <p:nvPr/>
          </p:nvSpPr>
          <p:spPr bwMode="auto">
            <a:xfrm>
              <a:off x="457200" y="228600"/>
              <a:ext cx="8229600" cy="3317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2.3 - Mô hình thực thể - liên kết mở rộng</a:t>
              </a:r>
            </a:p>
          </p:txBody>
        </p:sp>
      </p:grpSp>
      <p:sp>
        <p:nvSpPr>
          <p:cNvPr id="12" name="Rectangle 11"/>
          <p:cNvSpPr/>
          <p:nvPr/>
        </p:nvSpPr>
        <p:spPr>
          <a:xfrm>
            <a:off x="1066800" y="54864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NV_KYTHUAT</a:t>
            </a:r>
            <a:endParaRPr lang="vi-VN">
              <a:solidFill>
                <a:schemeClr val="tx2"/>
              </a:solidFill>
            </a:endParaRPr>
          </a:p>
        </p:txBody>
      </p:sp>
      <p:sp>
        <p:nvSpPr>
          <p:cNvPr id="13" name="Rectangle 12"/>
          <p:cNvSpPr/>
          <p:nvPr/>
        </p:nvSpPr>
        <p:spPr>
          <a:xfrm>
            <a:off x="3886200" y="36576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NHANVIEN</a:t>
            </a:r>
            <a:endParaRPr lang="vi-VN">
              <a:solidFill>
                <a:schemeClr val="tx2"/>
              </a:solidFill>
            </a:endParaRPr>
          </a:p>
        </p:txBody>
      </p:sp>
      <p:sp>
        <p:nvSpPr>
          <p:cNvPr id="14" name="Rectangle 13"/>
          <p:cNvSpPr/>
          <p:nvPr/>
        </p:nvSpPr>
        <p:spPr>
          <a:xfrm>
            <a:off x="3810000" y="54864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KYSU</a:t>
            </a:r>
            <a:endParaRPr lang="vi-VN">
              <a:solidFill>
                <a:schemeClr val="tx2"/>
              </a:solidFill>
            </a:endParaRPr>
          </a:p>
        </p:txBody>
      </p:sp>
      <p:sp>
        <p:nvSpPr>
          <p:cNvPr id="15" name="Rectangle 14"/>
          <p:cNvSpPr/>
          <p:nvPr/>
        </p:nvSpPr>
        <p:spPr>
          <a:xfrm>
            <a:off x="6324600" y="54864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KETOAN</a:t>
            </a:r>
            <a:endParaRPr lang="vi-VN">
              <a:solidFill>
                <a:schemeClr val="tx2"/>
              </a:solidFill>
            </a:endParaRPr>
          </a:p>
        </p:txBody>
      </p:sp>
      <p:sp>
        <p:nvSpPr>
          <p:cNvPr id="16" name="Oval 15"/>
          <p:cNvSpPr/>
          <p:nvPr/>
        </p:nvSpPr>
        <p:spPr>
          <a:xfrm>
            <a:off x="4457163" y="4724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d</a:t>
            </a:r>
            <a:endParaRPr lang="vi-VN">
              <a:solidFill>
                <a:schemeClr val="tx1"/>
              </a:solidFill>
            </a:endParaRPr>
          </a:p>
        </p:txBody>
      </p:sp>
      <p:cxnSp>
        <p:nvCxnSpPr>
          <p:cNvPr id="18" name="Straight Connector 17"/>
          <p:cNvCxnSpPr>
            <a:stCxn id="13" idx="2"/>
            <a:endCxn id="16" idx="0"/>
          </p:cNvCxnSpPr>
          <p:nvPr/>
        </p:nvCxnSpPr>
        <p:spPr>
          <a:xfrm rot="5400000">
            <a:off x="4343132" y="4457432"/>
            <a:ext cx="5334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0"/>
            <a:endCxn id="16" idx="2"/>
          </p:cNvCxnSpPr>
          <p:nvPr/>
        </p:nvCxnSpPr>
        <p:spPr>
          <a:xfrm rot="5400000" flipH="1" flipV="1">
            <a:off x="2895331" y="3924569"/>
            <a:ext cx="609600" cy="251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55427" y="4876800"/>
            <a:ext cx="2331173"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4"/>
            <a:endCxn id="14" idx="0"/>
          </p:cNvCxnSpPr>
          <p:nvPr/>
        </p:nvCxnSpPr>
        <p:spPr>
          <a:xfrm rot="5400000">
            <a:off x="4343132" y="5219969"/>
            <a:ext cx="457200" cy="7566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05400" y="4419600"/>
            <a:ext cx="1476686" cy="369332"/>
          </a:xfrm>
          <a:prstGeom prst="rect">
            <a:avLst/>
          </a:prstGeom>
          <a:noFill/>
        </p:spPr>
        <p:txBody>
          <a:bodyPr wrap="none" rtlCol="0">
            <a:spAutoFit/>
          </a:bodyPr>
          <a:lstStyle/>
          <a:p>
            <a:r>
              <a:rPr lang="en-US" smtClean="0"/>
              <a:t>Nghề nghiệp</a:t>
            </a:r>
            <a:endParaRPr lang="vi-VN"/>
          </a:p>
        </p:txBody>
      </p:sp>
      <p:sp>
        <p:nvSpPr>
          <p:cNvPr id="28" name="Text Box 14"/>
          <p:cNvSpPr txBox="1">
            <a:spLocks noChangeArrowheads="1"/>
          </p:cNvSpPr>
          <p:nvPr/>
        </p:nvSpPr>
        <p:spPr bwMode="auto">
          <a:xfrm rot="4980000">
            <a:off x="2994746" y="4959386"/>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29" name="Text Box 14"/>
          <p:cNvSpPr txBox="1">
            <a:spLocks noChangeArrowheads="1"/>
          </p:cNvSpPr>
          <p:nvPr/>
        </p:nvSpPr>
        <p:spPr bwMode="auto">
          <a:xfrm rot="300000">
            <a:off x="4354541" y="5035584"/>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
        <p:nvSpPr>
          <p:cNvPr id="30" name="Text Box 14"/>
          <p:cNvSpPr txBox="1">
            <a:spLocks noChangeArrowheads="1"/>
          </p:cNvSpPr>
          <p:nvPr/>
        </p:nvSpPr>
        <p:spPr bwMode="auto">
          <a:xfrm rot="16711163">
            <a:off x="5814147" y="4998021"/>
            <a:ext cx="422275" cy="457200"/>
          </a:xfrm>
          <a:prstGeom prst="rect">
            <a:avLst/>
          </a:prstGeom>
          <a:noFill/>
          <a:ln w="9525">
            <a:noFill/>
            <a:miter lim="800000"/>
            <a:headEnd/>
            <a:tailEnd/>
          </a:ln>
        </p:spPr>
        <p:txBody>
          <a:bodyPr>
            <a:spAutoFit/>
          </a:bodyPr>
          <a:lstStyle/>
          <a:p>
            <a:pPr algn="l"/>
            <a:r>
              <a:rPr lang="en-US" sz="2400">
                <a:latin typeface="Arial" charset="0"/>
                <a:sym typeface="Symbol" pitchFamily="18" charset="2"/>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32204</TotalTime>
  <Words>2094</Words>
  <Application>Microsoft Office PowerPoint</Application>
  <PresentationFormat>On-screen Show (4:3)</PresentationFormat>
  <Paragraphs>421</Paragraphs>
  <Slides>26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Constantia</vt:lpstr>
      <vt:lpstr>Courier New</vt:lpstr>
      <vt:lpstr>Symbol</vt:lpstr>
      <vt:lpstr>Tahoma</vt:lpstr>
      <vt:lpstr>Times</vt:lpstr>
      <vt:lpstr>Times New Roman</vt:lpstr>
      <vt:lpstr>Verdana</vt:lpstr>
      <vt:lpstr>Wingdings</vt:lpstr>
      <vt:lpstr>Wingdings 2</vt:lpstr>
      <vt:lpstr>Flow</vt:lpstr>
      <vt:lpstr>PowerPoint Presentation</vt:lpstr>
      <vt:lpstr>PowerPoint Presentation</vt:lpstr>
      <vt:lpstr>2.3 - Mô hình thực thể - liên kết mở rộng</vt:lpstr>
      <vt:lpstr> Lớp cha/lớp con</vt:lpstr>
      <vt:lpstr> Lớp cha/lớp con</vt:lpstr>
      <vt:lpstr>Tính kế thừa</vt:lpstr>
      <vt:lpstr>Ví dụ: Lớp Nhân viên và lớp Người quản lý</vt:lpstr>
      <vt:lpstr>Ví dụ</vt:lpstr>
      <vt:lpstr> Chuyên biệt hóa (cụ thể hóa)</vt:lpstr>
      <vt:lpstr>Tổng quát hóa</vt:lpstr>
      <vt:lpstr>Ví dụ</vt:lpstr>
      <vt:lpstr> Ràng buộc rời rạc</vt:lpstr>
      <vt:lpstr>Ví dụ </vt:lpstr>
      <vt:lpstr> Ràng buộc chồng chéo</vt:lpstr>
      <vt:lpstr> Ràng buộc chồng chéo</vt:lpstr>
      <vt:lpstr> Ràng buộc đầy đủ</vt:lpstr>
      <vt:lpstr>Ví dụ ràng buộc đầy đủ </vt:lpstr>
      <vt:lpstr>PowerPoint Presentation</vt:lpstr>
      <vt:lpstr>  Chuyên biệt phân cấp và lưới</vt:lpstr>
      <vt:lpstr>Ví dụ chuyên biệt phân cấp</vt:lpstr>
      <vt:lpstr>Ví dụ Chuyên biệt lưới</vt:lpstr>
      <vt:lpstr>  Kiểu hợp (union)</vt:lpstr>
      <vt:lpstr>Ví dụ</vt:lpstr>
      <vt:lpstr>Tóm tắt</vt:lpstr>
      <vt:lpstr>PowerPoint Presentation</vt:lpstr>
      <vt:lpstr>Tài liệu  tham khảo</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419</cp:revision>
  <dcterms:created xsi:type="dcterms:W3CDTF">2003-05-25T12:47:52Z</dcterms:created>
  <dcterms:modified xsi:type="dcterms:W3CDTF">2015-07-07T06:35:26Z</dcterms:modified>
</cp:coreProperties>
</file>