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E71A687-3B6B-4112-835C-A879BAF1802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DC36B0A-4BA2-4401-845D-846C764374DA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453F37-3C0C-4BD6-A752-2DA2F2011BF3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6962672-9383-4448-BB3C-09D3D1D40124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622A78-606F-4559-9084-4F7EEE28A131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C1E05D-D36C-490A-AFA5-2CD271029683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E3431F-DECC-4E9A-B46B-DE5AD5941D88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8D99B6B-8E70-4CED-8E9F-701B9706F015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2DBC1C5-5762-41B4-8208-A99A10F46557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D5810E-4EC7-4B39-8612-FF6ED10F91B4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9D2892-3E48-418C-9F86-6432D2ECD381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4F853E-3073-4446-91A1-845B14954A1A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EFB0CC1-4636-4B5A-8F1A-C0670843461F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A230BA-34AD-4370-B3D2-0958C7AA6BCB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5732DF-F8B2-4FAD-9427-43D97DDA5072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2FB283-0F30-416D-96E6-8FD68007F8F6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5CBE2B9-BAEC-46F6-94FF-9E670F9FAFF9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C4D980-8AC7-4022-ABA1-D1F093524C68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BFA835-BA0F-4B17-BAA2-D7AACB832C6C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156977-7C22-4940-B041-DC4AF4B3CF91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F0EF72-E3F3-4EA3-8DB3-AE5EE0C0B340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982DDF-4E30-426E-8B83-3FCD8B66B020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F8DBAD9-4575-4D80-BCFD-6ED84D2306C3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B9281F-D84D-4FD8-A2C0-363497AC7125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83806D-ED25-4413-A44E-ABB9AB394146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E6105DD-C2F5-41CA-AA8E-2CECF9224225}" type="slidenum">
              <a:rPr lang="en-US" sz="12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920"/>
            <a:ext cx="9161640" cy="1040040"/>
          </a:xfrm>
          <a:custGeom>
            <a:avLst/>
            <a:gdLst/>
            <a:ahLst/>
            <a:rect l="0" t="0" r="r" b="b"/>
            <a:pathLst>
              <a:path w="5773" h="657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920"/>
            <a:ext cx="4761000" cy="636840"/>
          </a:xfrm>
          <a:custGeom>
            <a:avLst/>
            <a:gdLst/>
            <a:ahLst/>
            <a:rect l="0" t="0" r="r" b="b"/>
            <a:pathLst>
              <a:path w="3001" h="596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1436200">
            <a:off x="-17640" y="201960"/>
            <a:ext cx="9161640" cy="646200"/>
          </a:xfrm>
          <a:custGeom>
            <a:avLst/>
            <a:gdLst/>
            <a:ahLst/>
            <a:rect l="0" t="0" r="r" b="b"/>
            <a:pathLst>
              <a:path w="5773" h="1056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1436200">
            <a:off x="-13320" y="276480"/>
            <a:ext cx="9174240" cy="527760"/>
          </a:xfrm>
          <a:custGeom>
            <a:avLst/>
            <a:gdLst/>
            <a:ahLst/>
            <a:rect l="0" t="0" r="r" b="b"/>
            <a:pathLst>
              <a:path w="5767" h="855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9360" y="-7920"/>
            <a:ext cx="9161640" cy="1040040"/>
          </a:xfrm>
          <a:custGeom>
            <a:avLst/>
            <a:gdLst/>
            <a:ahLst/>
            <a:rect l="0" t="0" r="r" b="b"/>
            <a:pathLst>
              <a:path w="5773" h="657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4381560" y="-7920"/>
            <a:ext cx="4761000" cy="636840"/>
          </a:xfrm>
          <a:custGeom>
            <a:avLst/>
            <a:gdLst/>
            <a:ahLst/>
            <a:rect l="0" t="0" r="r" b="b"/>
            <a:pathLst>
              <a:path w="3001" h="596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 rot="21436200">
            <a:off x="-17640" y="201960"/>
            <a:ext cx="9161640" cy="646200"/>
          </a:xfrm>
          <a:custGeom>
            <a:avLst/>
            <a:gdLst/>
            <a:ahLst/>
            <a:rect l="0" t="0" r="r" b="b"/>
            <a:pathLst>
              <a:path w="5773" h="1056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 rot="21436200">
            <a:off x="-13320" y="276480"/>
            <a:ext cx="9174240" cy="527760"/>
          </a:xfrm>
          <a:custGeom>
            <a:avLst/>
            <a:gdLst/>
            <a:ahLst/>
            <a:rect l="0" t="0" r="r" b="b"/>
            <a:pathLst>
              <a:path w="5767" h="855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9360" y="-7920"/>
            <a:ext cx="9161640" cy="1040040"/>
          </a:xfrm>
          <a:custGeom>
            <a:avLst/>
            <a:gdLst/>
            <a:ahLst/>
            <a:rect l="0" t="0" r="r" b="b"/>
            <a:pathLst>
              <a:path w="5773" h="657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4381560" y="-7920"/>
            <a:ext cx="4761000" cy="636840"/>
          </a:xfrm>
          <a:custGeom>
            <a:avLst/>
            <a:gdLst/>
            <a:ahLst/>
            <a:rect l="0" t="0" r="r" b="b"/>
            <a:pathLst>
              <a:path w="3001" h="596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 rot="21436200">
            <a:off x="-17640" y="201960"/>
            <a:ext cx="9161640" cy="646200"/>
          </a:xfrm>
          <a:custGeom>
            <a:avLst/>
            <a:gdLst/>
            <a:ahLst/>
            <a:rect l="0" t="0" r="r" b="b"/>
            <a:pathLst>
              <a:path w="5773" h="1056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09b7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 rot="21436200">
            <a:off x="-13320" y="276480"/>
            <a:ext cx="9174240" cy="527760"/>
          </a:xfrm>
          <a:custGeom>
            <a:avLst/>
            <a:gdLst/>
            <a:ahLst/>
            <a:rect l="0" t="0" r="r" b="b"/>
            <a:pathLst>
              <a:path w="5767" h="855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0f6f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0880" y="762120"/>
            <a:ext cx="822816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2.1.a  Phép toán hợp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447920"/>
            <a:ext cx="8304480" cy="47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Quan hệ R và S khả hợp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Phép hợp của R và 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Ký hiệu R </a:t>
            </a:r>
            <a:r>
              <a:rPr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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Là một quan hệ gồm các bộ thuộc R hoặc thuộc S, hoặc cả hai (2 bộ trùng lặp sẽ bị bỏ 1 bộ)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Ví dụ 1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11:01:04 AM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78BF1E9-E7DF-4AEB-BB61-BD1B51ED7DE3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129" name="CustomShape 5"/>
          <p:cNvSpPr/>
          <p:nvPr/>
        </p:nvSpPr>
        <p:spPr>
          <a:xfrm>
            <a:off x="1981080" y="3657600"/>
            <a:ext cx="4037040" cy="4244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R 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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 S = { t / t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R 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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 t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S }</a:t>
            </a:r>
            <a:endParaRPr/>
          </a:p>
        </p:txBody>
      </p:sp>
      <p:sp>
        <p:nvSpPr>
          <p:cNvPr id="130" name="Line 6"/>
          <p:cNvSpPr/>
          <p:nvPr/>
        </p:nvSpPr>
        <p:spPr>
          <a:xfrm>
            <a:off x="1066680" y="487656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31" name="CustomShape 7"/>
          <p:cNvSpPr/>
          <p:nvPr/>
        </p:nvSpPr>
        <p:spPr>
          <a:xfrm>
            <a:off x="1600200" y="4572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132" name="CustomShape 8"/>
          <p:cNvSpPr/>
          <p:nvPr/>
        </p:nvSpPr>
        <p:spPr>
          <a:xfrm>
            <a:off x="2057400" y="4572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133" name="CustomShape 9"/>
          <p:cNvSpPr/>
          <p:nvPr/>
        </p:nvSpPr>
        <p:spPr>
          <a:xfrm>
            <a:off x="160020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134" name="Line 10"/>
          <p:cNvSpPr/>
          <p:nvPr/>
        </p:nvSpPr>
        <p:spPr>
          <a:xfrm>
            <a:off x="1066680" y="457200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35" name="Line 11"/>
          <p:cNvSpPr/>
          <p:nvPr/>
        </p:nvSpPr>
        <p:spPr>
          <a:xfrm>
            <a:off x="1600200" y="5943600"/>
            <a:ext cx="9144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36" name="CustomShape 12"/>
          <p:cNvSpPr/>
          <p:nvPr/>
        </p:nvSpPr>
        <p:spPr>
          <a:xfrm>
            <a:off x="1066680" y="457200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endParaRPr/>
          </a:p>
        </p:txBody>
      </p:sp>
      <p:sp>
        <p:nvSpPr>
          <p:cNvPr id="137" name="Line 13"/>
          <p:cNvSpPr/>
          <p:nvPr/>
        </p:nvSpPr>
        <p:spPr>
          <a:xfrm>
            <a:off x="1066680" y="4572000"/>
            <a:ext cx="0" cy="3045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38" name="CustomShape 14"/>
          <p:cNvSpPr/>
          <p:nvPr/>
        </p:nvSpPr>
        <p:spPr>
          <a:xfrm>
            <a:off x="1600200" y="5257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139" name="CustomShape 15"/>
          <p:cNvSpPr/>
          <p:nvPr/>
        </p:nvSpPr>
        <p:spPr>
          <a:xfrm>
            <a:off x="1600200" y="5562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140" name="Line 16"/>
          <p:cNvSpPr/>
          <p:nvPr/>
        </p:nvSpPr>
        <p:spPr>
          <a:xfrm>
            <a:off x="2057400" y="4572000"/>
            <a:ext cx="0" cy="1371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41" name="Line 17"/>
          <p:cNvSpPr/>
          <p:nvPr/>
        </p:nvSpPr>
        <p:spPr>
          <a:xfrm>
            <a:off x="1600200" y="4572000"/>
            <a:ext cx="0" cy="1371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42" name="Line 18"/>
          <p:cNvSpPr/>
          <p:nvPr/>
        </p:nvSpPr>
        <p:spPr>
          <a:xfrm>
            <a:off x="2514600" y="4572000"/>
            <a:ext cx="0" cy="1371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43" name="CustomShape 19"/>
          <p:cNvSpPr/>
          <p:nvPr/>
        </p:nvSpPr>
        <p:spPr>
          <a:xfrm>
            <a:off x="205740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144" name="CustomShape 20"/>
          <p:cNvSpPr/>
          <p:nvPr/>
        </p:nvSpPr>
        <p:spPr>
          <a:xfrm>
            <a:off x="2057400" y="5257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145" name="CustomShape 21"/>
          <p:cNvSpPr/>
          <p:nvPr/>
        </p:nvSpPr>
        <p:spPr>
          <a:xfrm>
            <a:off x="2057400" y="5562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146" name="Line 22"/>
          <p:cNvSpPr/>
          <p:nvPr/>
        </p:nvSpPr>
        <p:spPr>
          <a:xfrm>
            <a:off x="2819160" y="487656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47" name="CustomShape 23"/>
          <p:cNvSpPr/>
          <p:nvPr/>
        </p:nvSpPr>
        <p:spPr>
          <a:xfrm>
            <a:off x="3352680" y="4572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148" name="CustomShape 24"/>
          <p:cNvSpPr/>
          <p:nvPr/>
        </p:nvSpPr>
        <p:spPr>
          <a:xfrm>
            <a:off x="3809880" y="4572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149" name="CustomShape 25"/>
          <p:cNvSpPr/>
          <p:nvPr/>
        </p:nvSpPr>
        <p:spPr>
          <a:xfrm>
            <a:off x="335268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150" name="Line 26"/>
          <p:cNvSpPr/>
          <p:nvPr/>
        </p:nvSpPr>
        <p:spPr>
          <a:xfrm>
            <a:off x="2819160" y="457200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51" name="Line 27"/>
          <p:cNvSpPr/>
          <p:nvPr/>
        </p:nvSpPr>
        <p:spPr>
          <a:xfrm>
            <a:off x="3352680" y="5638680"/>
            <a:ext cx="9144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52" name="CustomShape 28"/>
          <p:cNvSpPr/>
          <p:nvPr/>
        </p:nvSpPr>
        <p:spPr>
          <a:xfrm>
            <a:off x="2819520" y="457200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/>
          </a:p>
        </p:txBody>
      </p:sp>
      <p:sp>
        <p:nvSpPr>
          <p:cNvPr id="153" name="Line 29"/>
          <p:cNvSpPr/>
          <p:nvPr/>
        </p:nvSpPr>
        <p:spPr>
          <a:xfrm>
            <a:off x="2819160" y="4572000"/>
            <a:ext cx="0" cy="3045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54" name="CustomShape 30"/>
          <p:cNvSpPr/>
          <p:nvPr/>
        </p:nvSpPr>
        <p:spPr>
          <a:xfrm>
            <a:off x="3352680" y="5257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155" name="Line 31"/>
          <p:cNvSpPr/>
          <p:nvPr/>
        </p:nvSpPr>
        <p:spPr>
          <a:xfrm>
            <a:off x="3809880" y="4572000"/>
            <a:ext cx="0" cy="10666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56" name="Line 32"/>
          <p:cNvSpPr/>
          <p:nvPr/>
        </p:nvSpPr>
        <p:spPr>
          <a:xfrm>
            <a:off x="3352680" y="4572000"/>
            <a:ext cx="0" cy="10666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57" name="Line 33"/>
          <p:cNvSpPr/>
          <p:nvPr/>
        </p:nvSpPr>
        <p:spPr>
          <a:xfrm>
            <a:off x="4267080" y="4572000"/>
            <a:ext cx="0" cy="10666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58" name="CustomShape 34"/>
          <p:cNvSpPr/>
          <p:nvPr/>
        </p:nvSpPr>
        <p:spPr>
          <a:xfrm>
            <a:off x="380988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159" name="CustomShape 35"/>
          <p:cNvSpPr/>
          <p:nvPr/>
        </p:nvSpPr>
        <p:spPr>
          <a:xfrm>
            <a:off x="3809880" y="5257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endParaRPr/>
          </a:p>
        </p:txBody>
      </p:sp>
      <p:sp>
        <p:nvSpPr>
          <p:cNvPr id="160" name="CustomShape 36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162" name="CustomShape 37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163" name="CustomShape 38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sp>
        <p:nvSpPr>
          <p:cNvPr id="164" name="CustomShape 39"/>
          <p:cNvSpPr/>
          <p:nvPr/>
        </p:nvSpPr>
        <p:spPr>
          <a:xfrm>
            <a:off x="4724280" y="4495680"/>
            <a:ext cx="760680" cy="455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50" strike="noStrike">
                <a:solidFill>
                  <a:srgbClr val="ffffff"/>
                </a:solidFill>
                <a:latin typeface="Constantia"/>
                <a:ea typeface="DejaVu Sans"/>
              </a:rPr>
              <a:t>R </a:t>
            </a:r>
            <a:r>
              <a:rPr b="1" lang="en-US" sz="1050" strike="noStrike">
                <a:solidFill>
                  <a:srgbClr val="ffffff"/>
                </a:solidFill>
                <a:latin typeface="Symbol"/>
                <a:ea typeface="DejaVu Sans"/>
              </a:rPr>
              <a:t></a:t>
            </a:r>
            <a:r>
              <a:rPr lang="en-US" sz="1050" strike="noStrike">
                <a:solidFill>
                  <a:srgbClr val="ffffff"/>
                </a:solidFill>
                <a:latin typeface="Constantia"/>
                <a:ea typeface="DejaVu Sans"/>
              </a:rPr>
              <a:t> S</a:t>
            </a:r>
            <a:endParaRPr/>
          </a:p>
        </p:txBody>
      </p:sp>
      <p:graphicFrame>
        <p:nvGraphicFramePr>
          <p:cNvPr id="165" name="Table 40"/>
          <p:cNvGraphicFramePr/>
          <p:nvPr/>
        </p:nvGraphicFramePr>
        <p:xfrm>
          <a:off x="5867280" y="4191120"/>
          <a:ext cx="1988640" cy="2347920"/>
        </p:xfrm>
        <a:graphic>
          <a:graphicData uri="http://schemas.openxmlformats.org/drawingml/2006/table">
            <a:tbl>
              <a:tblPr/>
              <a:tblGrid>
                <a:gridCol w="659520"/>
                <a:gridCol w="659520"/>
                <a:gridCol w="669960"/>
              </a:tblGrid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ffffff"/>
                          </a:solidFill>
                          <a:latin typeface="Constantia"/>
                        </a:rPr>
                        <a:t>R </a:t>
                      </a:r>
                      <a:r>
                        <a:rPr b="1" lang="en-US" sz="1400" strike="noStrike">
                          <a:solidFill>
                            <a:srgbClr val="ffffff"/>
                          </a:solidFill>
                          <a:latin typeface="Symbol"/>
                        </a:rPr>
                        <a:t></a:t>
                      </a:r>
                      <a:r>
                        <a:rPr b="1" lang="en-US" sz="1400" strike="noStrike">
                          <a:solidFill>
                            <a:srgbClr val="ffffff"/>
                          </a:solidFill>
                          <a:latin typeface="Constantia"/>
                        </a:rPr>
                        <a:t> 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onstantia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onstantia"/>
                        </a:rPr>
                        <a:t>B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Symbol"/>
                        </a:rPr>
                        <a:t>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onstantia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Symbol"/>
                        </a:rPr>
                        <a:t>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onstantia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Symbol"/>
                        </a:rPr>
                        <a:t>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onstantia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Symbol"/>
                        </a:rPr>
                        <a:t>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onstantia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18680" y="684720"/>
            <a:ext cx="822816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Phép  toán tích Đề các</a:t>
            </a:r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457200" y="1600200"/>
            <a:ext cx="8228160" cy="48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Ví dụ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11:01:05 AM</a:t>
            </a:r>
            <a:endParaRPr/>
          </a:p>
        </p:txBody>
      </p:sp>
      <p:sp>
        <p:nvSpPr>
          <p:cNvPr id="417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84B7DB3-46F6-4D75-8C7F-DA648020AAC8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418" name="CustomShape 5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419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420" name="CustomShape 6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421" name="CustomShape 7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graphicFrame>
        <p:nvGraphicFramePr>
          <p:cNvPr id="422" name="Table 8"/>
          <p:cNvGraphicFramePr/>
          <p:nvPr/>
        </p:nvGraphicFramePr>
        <p:xfrm>
          <a:off x="228600" y="2362320"/>
          <a:ext cx="3276000" cy="1857960"/>
        </p:xfrm>
        <a:graphic>
          <a:graphicData uri="http://schemas.openxmlformats.org/drawingml/2006/table">
            <a:tbl>
              <a:tblPr/>
              <a:tblGrid>
                <a:gridCol w="614160"/>
                <a:gridCol w="1679040"/>
                <a:gridCol w="983160"/>
              </a:tblGrid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ffffff"/>
                          </a:solidFill>
                          <a:latin typeface="Constantia"/>
                        </a:rPr>
                        <a:t>MSV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ffffff"/>
                          </a:solidFill>
                          <a:latin typeface="Constantia"/>
                        </a:rPr>
                        <a:t>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ffffff"/>
                          </a:solidFill>
                          <a:latin typeface="Constantia"/>
                        </a:rPr>
                        <a:t>NS</a:t>
                      </a:r>
                      <a:endParaRPr/>
                    </a:p>
                  </a:txBody>
                  <a:tcPr/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A1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Lê Văn An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1/1/1992</a:t>
                      </a:r>
                      <a:endParaRPr/>
                    </a:p>
                  </a:txBody>
                  <a:tcPr/>
                </a:tc>
              </a:tr>
              <a:tr h="51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A2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Trần Đức Hải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12/9/1996</a:t>
                      </a:r>
                      <a:endParaRPr/>
                    </a:p>
                  </a:txBody>
                  <a:tcPr/>
                </a:tc>
              </a:tr>
              <a:tr h="516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A3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Nguyễn Văn Đức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10/3/1994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3" name="CustomShape 9"/>
          <p:cNvSpPr/>
          <p:nvPr/>
        </p:nvSpPr>
        <p:spPr>
          <a:xfrm>
            <a:off x="213120" y="1981080"/>
            <a:ext cx="480240" cy="363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SV</a:t>
            </a:r>
            <a:endParaRPr/>
          </a:p>
        </p:txBody>
      </p:sp>
      <p:graphicFrame>
        <p:nvGraphicFramePr>
          <p:cNvPr id="424" name="Table 10"/>
          <p:cNvGraphicFramePr/>
          <p:nvPr/>
        </p:nvGraphicFramePr>
        <p:xfrm>
          <a:off x="228600" y="4876920"/>
          <a:ext cx="2590200" cy="1110960"/>
        </p:xfrm>
        <a:graphic>
          <a:graphicData uri="http://schemas.openxmlformats.org/drawingml/2006/table">
            <a:tbl>
              <a:tblPr/>
              <a:tblGrid>
                <a:gridCol w="821160"/>
                <a:gridCol w="1769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ffffff"/>
                          </a:solidFill>
                          <a:latin typeface="Constantia"/>
                        </a:rPr>
                        <a:t>MaMH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ffffff"/>
                          </a:solidFill>
                          <a:latin typeface="Constantia"/>
                        </a:rPr>
                        <a:t>TENMH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X1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Cơ sở Dữ liệu</a:t>
                      </a:r>
                      <a:endParaRPr/>
                    </a:p>
                  </a:txBody>
                  <a:tcPr/>
                </a:tc>
              </a:tr>
              <a:tr h="369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X2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Tin học cơ sở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5" name="CustomShape 11"/>
          <p:cNvSpPr/>
          <p:nvPr/>
        </p:nvSpPr>
        <p:spPr>
          <a:xfrm>
            <a:off x="254160" y="4495680"/>
            <a:ext cx="548640" cy="363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MH</a:t>
            </a:r>
            <a:endParaRPr/>
          </a:p>
        </p:txBody>
      </p:sp>
      <p:graphicFrame>
        <p:nvGraphicFramePr>
          <p:cNvPr id="426" name="Table 12"/>
          <p:cNvGraphicFramePr/>
          <p:nvPr/>
        </p:nvGraphicFramePr>
        <p:xfrm>
          <a:off x="3809880" y="2438280"/>
          <a:ext cx="5028480" cy="2892960"/>
        </p:xfrm>
        <a:graphic>
          <a:graphicData uri="http://schemas.openxmlformats.org/drawingml/2006/table">
            <a:tbl>
              <a:tblPr/>
              <a:tblGrid>
                <a:gridCol w="533160"/>
                <a:gridCol w="1371600"/>
                <a:gridCol w="914400"/>
                <a:gridCol w="761760"/>
                <a:gridCol w="1447920"/>
              </a:tblGrid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onstantia"/>
                        </a:rPr>
                        <a:t>MSV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onstantia"/>
                        </a:rPr>
                        <a:t>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onstantia"/>
                        </a:rPr>
                        <a:t>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onstantia"/>
                        </a:rPr>
                        <a:t>MaMH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ffffff"/>
                          </a:solidFill>
                          <a:latin typeface="Constantia"/>
                        </a:rPr>
                        <a:t>TENMH</a:t>
                      </a:r>
                      <a:endParaRPr/>
                    </a:p>
                  </a:txBody>
                  <a:tcPr/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A1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Lê Văn An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1/1/1992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X1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Cơ sở Dữ liệu</a:t>
                      </a:r>
                      <a:endParaRPr/>
                    </a:p>
                  </a:txBody>
                  <a:tcPr/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A2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Trần Đức Hải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12/9/1996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X2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Tin học cơ sở</a:t>
                      </a:r>
                      <a:endParaRPr/>
                    </a:p>
                  </a:txBody>
                  <a:tcPr/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A3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Nguyễn Văn Đức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10/3/1994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X1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Cơ sở Dữ liệu</a:t>
                      </a:r>
                      <a:endParaRPr/>
                    </a:p>
                  </a:txBody>
                  <a:tcPr/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A1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Lê Văn An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1/1/1992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X2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Tin học cơ sở</a:t>
                      </a:r>
                      <a:endParaRPr/>
                    </a:p>
                  </a:txBody>
                  <a:tcPr/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A2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Trần Đức Hải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12/9/1996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X1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Cơ sở Dữ liệu</a:t>
                      </a:r>
                      <a:endParaRPr/>
                    </a:p>
                  </a:txBody>
                  <a:tcPr/>
                </a:tc>
              </a:tr>
              <a:tr h="45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A3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Nguyễn Văn Đức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onstantia"/>
                        </a:rPr>
                        <a:t>10/3/1994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X2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trike="noStrike">
                          <a:solidFill>
                            <a:srgbClr val="000000"/>
                          </a:solidFill>
                          <a:latin typeface="Constantia"/>
                        </a:rPr>
                        <a:t>Tin học cơ sở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7" name="CustomShape 13"/>
          <p:cNvSpPr/>
          <p:nvPr/>
        </p:nvSpPr>
        <p:spPr>
          <a:xfrm>
            <a:off x="3791160" y="2057400"/>
            <a:ext cx="1202760" cy="363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SV </a:t>
            </a:r>
            <a:r>
              <a:rPr b="1" lang="en-US" strike="noStrike">
                <a:solidFill>
                  <a:srgbClr val="000000"/>
                </a:solidFill>
                <a:latin typeface="Symbol"/>
                <a:ea typeface="DejaVu Sans"/>
              </a:rPr>
              <a:t></a:t>
            </a: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  MH</a:t>
            </a:r>
            <a:endParaRPr/>
          </a:p>
        </p:txBody>
      </p:sp>
    </p:spTree>
  </p:cSld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0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228600" y="609480"/>
            <a:ext cx="822816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Phép toán tích Đề các</a:t>
            </a:r>
            <a:endParaRPr/>
          </a:p>
        </p:txBody>
      </p:sp>
      <p:sp>
        <p:nvSpPr>
          <p:cNvPr id="429" name="CustomShape 2"/>
          <p:cNvSpPr/>
          <p:nvPr/>
        </p:nvSpPr>
        <p:spPr>
          <a:xfrm>
            <a:off x="457200" y="1295280"/>
            <a:ext cx="8380440" cy="50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Ví dụ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0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11:01:05 AM</a:t>
            </a:r>
            <a:endParaRPr/>
          </a:p>
        </p:txBody>
      </p:sp>
      <p:sp>
        <p:nvSpPr>
          <p:cNvPr id="431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72F8EDA-EBF6-4368-8AFB-8DA058FC153D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432" name="Line 5"/>
          <p:cNvSpPr/>
          <p:nvPr/>
        </p:nvSpPr>
        <p:spPr>
          <a:xfrm>
            <a:off x="1143000" y="2361960"/>
            <a:ext cx="14475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33" name="CustomShape 6"/>
          <p:cNvSpPr/>
          <p:nvPr/>
        </p:nvSpPr>
        <p:spPr>
          <a:xfrm>
            <a:off x="1676520" y="2057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434" name="CustomShape 7"/>
          <p:cNvSpPr/>
          <p:nvPr/>
        </p:nvSpPr>
        <p:spPr>
          <a:xfrm>
            <a:off x="2133720" y="2057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435" name="CustomShape 8"/>
          <p:cNvSpPr/>
          <p:nvPr/>
        </p:nvSpPr>
        <p:spPr>
          <a:xfrm>
            <a:off x="1676520" y="2438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436" name="Line 9"/>
          <p:cNvSpPr/>
          <p:nvPr/>
        </p:nvSpPr>
        <p:spPr>
          <a:xfrm>
            <a:off x="1143000" y="2057400"/>
            <a:ext cx="14475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37" name="Line 10"/>
          <p:cNvSpPr/>
          <p:nvPr/>
        </p:nvSpPr>
        <p:spPr>
          <a:xfrm>
            <a:off x="1676160" y="3047760"/>
            <a:ext cx="9144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38" name="CustomShape 11"/>
          <p:cNvSpPr/>
          <p:nvPr/>
        </p:nvSpPr>
        <p:spPr>
          <a:xfrm>
            <a:off x="1143000" y="205740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endParaRPr/>
          </a:p>
        </p:txBody>
      </p:sp>
      <p:sp>
        <p:nvSpPr>
          <p:cNvPr id="439" name="Line 12"/>
          <p:cNvSpPr/>
          <p:nvPr/>
        </p:nvSpPr>
        <p:spPr>
          <a:xfrm>
            <a:off x="1143000" y="2057400"/>
            <a:ext cx="0" cy="3045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40" name="CustomShape 13"/>
          <p:cNvSpPr/>
          <p:nvPr/>
        </p:nvSpPr>
        <p:spPr>
          <a:xfrm>
            <a:off x="1676520" y="27432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441" name="Line 14"/>
          <p:cNvSpPr/>
          <p:nvPr/>
        </p:nvSpPr>
        <p:spPr>
          <a:xfrm>
            <a:off x="2133360" y="2057400"/>
            <a:ext cx="0" cy="990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42" name="Line 15"/>
          <p:cNvSpPr/>
          <p:nvPr/>
        </p:nvSpPr>
        <p:spPr>
          <a:xfrm>
            <a:off x="1676160" y="2057400"/>
            <a:ext cx="0" cy="990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43" name="Line 16"/>
          <p:cNvSpPr/>
          <p:nvPr/>
        </p:nvSpPr>
        <p:spPr>
          <a:xfrm>
            <a:off x="2590560" y="2057400"/>
            <a:ext cx="0" cy="990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44" name="CustomShape 17"/>
          <p:cNvSpPr/>
          <p:nvPr/>
        </p:nvSpPr>
        <p:spPr>
          <a:xfrm>
            <a:off x="2133720" y="2438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445" name="CustomShape 18"/>
          <p:cNvSpPr/>
          <p:nvPr/>
        </p:nvSpPr>
        <p:spPr>
          <a:xfrm>
            <a:off x="2133720" y="27432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446" name="Line 19"/>
          <p:cNvSpPr/>
          <p:nvPr/>
        </p:nvSpPr>
        <p:spPr>
          <a:xfrm>
            <a:off x="1143000" y="3962160"/>
            <a:ext cx="19047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47" name="CustomShape 20"/>
          <p:cNvSpPr/>
          <p:nvPr/>
        </p:nvSpPr>
        <p:spPr>
          <a:xfrm>
            <a:off x="1676520" y="3657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448" name="CustomShape 21"/>
          <p:cNvSpPr/>
          <p:nvPr/>
        </p:nvSpPr>
        <p:spPr>
          <a:xfrm>
            <a:off x="2133720" y="3657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endParaRPr/>
          </a:p>
        </p:txBody>
      </p:sp>
      <p:sp>
        <p:nvSpPr>
          <p:cNvPr id="449" name="CustomShape 22"/>
          <p:cNvSpPr/>
          <p:nvPr/>
        </p:nvSpPr>
        <p:spPr>
          <a:xfrm>
            <a:off x="1676520" y="4038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450" name="Line 23"/>
          <p:cNvSpPr/>
          <p:nvPr/>
        </p:nvSpPr>
        <p:spPr>
          <a:xfrm>
            <a:off x="1143000" y="3657600"/>
            <a:ext cx="19047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51" name="Line 24"/>
          <p:cNvSpPr/>
          <p:nvPr/>
        </p:nvSpPr>
        <p:spPr>
          <a:xfrm>
            <a:off x="1676160" y="5257800"/>
            <a:ext cx="13716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52" name="CustomShape 25"/>
          <p:cNvSpPr/>
          <p:nvPr/>
        </p:nvSpPr>
        <p:spPr>
          <a:xfrm>
            <a:off x="1143000" y="365760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/>
          </a:p>
        </p:txBody>
      </p:sp>
      <p:sp>
        <p:nvSpPr>
          <p:cNvPr id="453" name="Line 26"/>
          <p:cNvSpPr/>
          <p:nvPr/>
        </p:nvSpPr>
        <p:spPr>
          <a:xfrm>
            <a:off x="1143000" y="3657600"/>
            <a:ext cx="0" cy="3045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54" name="CustomShape 27"/>
          <p:cNvSpPr/>
          <p:nvPr/>
        </p:nvSpPr>
        <p:spPr>
          <a:xfrm>
            <a:off x="1676520" y="4343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455" name="CustomShape 28"/>
          <p:cNvSpPr/>
          <p:nvPr/>
        </p:nvSpPr>
        <p:spPr>
          <a:xfrm>
            <a:off x="2133720" y="4038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endParaRPr/>
          </a:p>
        </p:txBody>
      </p:sp>
      <p:sp>
        <p:nvSpPr>
          <p:cNvPr id="456" name="CustomShape 29"/>
          <p:cNvSpPr/>
          <p:nvPr/>
        </p:nvSpPr>
        <p:spPr>
          <a:xfrm>
            <a:off x="2133720" y="4343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endParaRPr/>
          </a:p>
        </p:txBody>
      </p:sp>
      <p:sp>
        <p:nvSpPr>
          <p:cNvPr id="457" name="CustomShape 30"/>
          <p:cNvSpPr/>
          <p:nvPr/>
        </p:nvSpPr>
        <p:spPr>
          <a:xfrm>
            <a:off x="2590920" y="3657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endParaRPr/>
          </a:p>
        </p:txBody>
      </p:sp>
      <p:sp>
        <p:nvSpPr>
          <p:cNvPr id="458" name="CustomShape 31"/>
          <p:cNvSpPr/>
          <p:nvPr/>
        </p:nvSpPr>
        <p:spPr>
          <a:xfrm>
            <a:off x="2590920" y="4038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/>
          </a:p>
        </p:txBody>
      </p:sp>
      <p:sp>
        <p:nvSpPr>
          <p:cNvPr id="459" name="CustomShape 32"/>
          <p:cNvSpPr/>
          <p:nvPr/>
        </p:nvSpPr>
        <p:spPr>
          <a:xfrm>
            <a:off x="2590920" y="4343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/>
          </a:p>
        </p:txBody>
      </p:sp>
      <p:sp>
        <p:nvSpPr>
          <p:cNvPr id="460" name="Line 33"/>
          <p:cNvSpPr/>
          <p:nvPr/>
        </p:nvSpPr>
        <p:spPr>
          <a:xfrm>
            <a:off x="2133360" y="3657600"/>
            <a:ext cx="0" cy="1600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61" name="Line 34"/>
          <p:cNvSpPr/>
          <p:nvPr/>
        </p:nvSpPr>
        <p:spPr>
          <a:xfrm>
            <a:off x="1676160" y="3657600"/>
            <a:ext cx="0" cy="1600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62" name="Line 35"/>
          <p:cNvSpPr/>
          <p:nvPr/>
        </p:nvSpPr>
        <p:spPr>
          <a:xfrm>
            <a:off x="2590560" y="3657600"/>
            <a:ext cx="0" cy="1600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63" name="Line 36"/>
          <p:cNvSpPr/>
          <p:nvPr/>
        </p:nvSpPr>
        <p:spPr>
          <a:xfrm>
            <a:off x="3047760" y="3657600"/>
            <a:ext cx="0" cy="1600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64" name="CustomShape 37"/>
          <p:cNvSpPr/>
          <p:nvPr/>
        </p:nvSpPr>
        <p:spPr>
          <a:xfrm>
            <a:off x="1676520" y="4648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465" name="CustomShape 38"/>
          <p:cNvSpPr/>
          <p:nvPr/>
        </p:nvSpPr>
        <p:spPr>
          <a:xfrm>
            <a:off x="2133720" y="4648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20</a:t>
            </a:r>
            <a:endParaRPr/>
          </a:p>
        </p:txBody>
      </p:sp>
      <p:sp>
        <p:nvSpPr>
          <p:cNvPr id="466" name="CustomShape 39"/>
          <p:cNvSpPr/>
          <p:nvPr/>
        </p:nvSpPr>
        <p:spPr>
          <a:xfrm>
            <a:off x="2590920" y="4648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endParaRPr/>
          </a:p>
        </p:txBody>
      </p:sp>
      <p:sp>
        <p:nvSpPr>
          <p:cNvPr id="467" name="CustomShape 40"/>
          <p:cNvSpPr/>
          <p:nvPr/>
        </p:nvSpPr>
        <p:spPr>
          <a:xfrm>
            <a:off x="167652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</a:t>
            </a:r>
            <a:endParaRPr/>
          </a:p>
        </p:txBody>
      </p:sp>
      <p:sp>
        <p:nvSpPr>
          <p:cNvPr id="468" name="CustomShape 41"/>
          <p:cNvSpPr/>
          <p:nvPr/>
        </p:nvSpPr>
        <p:spPr>
          <a:xfrm>
            <a:off x="213372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endParaRPr/>
          </a:p>
        </p:txBody>
      </p:sp>
      <p:sp>
        <p:nvSpPr>
          <p:cNvPr id="469" name="CustomShape 42"/>
          <p:cNvSpPr/>
          <p:nvPr/>
        </p:nvSpPr>
        <p:spPr>
          <a:xfrm>
            <a:off x="259092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endParaRPr/>
          </a:p>
        </p:txBody>
      </p:sp>
      <p:sp>
        <p:nvSpPr>
          <p:cNvPr id="470" name="CustomShape 43"/>
          <p:cNvSpPr/>
          <p:nvPr/>
        </p:nvSpPr>
        <p:spPr>
          <a:xfrm>
            <a:off x="5334120" y="2286000"/>
            <a:ext cx="912960" cy="303480"/>
          </a:xfrm>
          <a:prstGeom prst="rect">
            <a:avLst/>
          </a:prstGeom>
          <a:solidFill>
            <a:srgbClr val="99ccff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44"/>
          <p:cNvSpPr/>
          <p:nvPr/>
        </p:nvSpPr>
        <p:spPr>
          <a:xfrm>
            <a:off x="6172200" y="1523880"/>
            <a:ext cx="1446480" cy="33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unambiguous</a:t>
            </a:r>
            <a:endParaRPr/>
          </a:p>
        </p:txBody>
      </p:sp>
      <p:sp>
        <p:nvSpPr>
          <p:cNvPr id="472" name="Line 45"/>
          <p:cNvSpPr/>
          <p:nvPr/>
        </p:nvSpPr>
        <p:spPr>
          <a:xfrm flipV="1">
            <a:off x="5867280" y="1828800"/>
            <a:ext cx="914400" cy="5331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</p:sp>
      <p:sp>
        <p:nvSpPr>
          <p:cNvPr id="473" name="Line 46"/>
          <p:cNvSpPr/>
          <p:nvPr/>
        </p:nvSpPr>
        <p:spPr>
          <a:xfrm>
            <a:off x="4876560" y="2590560"/>
            <a:ext cx="22860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74" name="CustomShape 47"/>
          <p:cNvSpPr/>
          <p:nvPr/>
        </p:nvSpPr>
        <p:spPr>
          <a:xfrm>
            <a:off x="4876920" y="2286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475" name="CustomShape 48"/>
          <p:cNvSpPr/>
          <p:nvPr/>
        </p:nvSpPr>
        <p:spPr>
          <a:xfrm>
            <a:off x="5334120" y="2286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R.B</a:t>
            </a:r>
            <a:endParaRPr/>
          </a:p>
        </p:txBody>
      </p:sp>
      <p:sp>
        <p:nvSpPr>
          <p:cNvPr id="476" name="CustomShape 49"/>
          <p:cNvSpPr/>
          <p:nvPr/>
        </p:nvSpPr>
        <p:spPr>
          <a:xfrm>
            <a:off x="4876920" y="2666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477" name="Line 50"/>
          <p:cNvSpPr/>
          <p:nvPr/>
        </p:nvSpPr>
        <p:spPr>
          <a:xfrm>
            <a:off x="4876560" y="2286000"/>
            <a:ext cx="22860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78" name="Line 51"/>
          <p:cNvSpPr/>
          <p:nvPr/>
        </p:nvSpPr>
        <p:spPr>
          <a:xfrm>
            <a:off x="4876560" y="5105160"/>
            <a:ext cx="22860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79" name="CustomShape 52"/>
          <p:cNvSpPr/>
          <p:nvPr/>
        </p:nvSpPr>
        <p:spPr>
          <a:xfrm>
            <a:off x="4876920" y="38862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480" name="CustomShape 53"/>
          <p:cNvSpPr/>
          <p:nvPr/>
        </p:nvSpPr>
        <p:spPr>
          <a:xfrm>
            <a:off x="5334120" y="2666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481" name="CustomShape 54"/>
          <p:cNvSpPr/>
          <p:nvPr/>
        </p:nvSpPr>
        <p:spPr>
          <a:xfrm>
            <a:off x="5334120" y="38862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482" name="Line 55"/>
          <p:cNvSpPr/>
          <p:nvPr/>
        </p:nvSpPr>
        <p:spPr>
          <a:xfrm>
            <a:off x="5333760" y="2286000"/>
            <a:ext cx="0" cy="2819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83" name="Line 56"/>
          <p:cNvSpPr/>
          <p:nvPr/>
        </p:nvSpPr>
        <p:spPr>
          <a:xfrm>
            <a:off x="4876560" y="2286000"/>
            <a:ext cx="0" cy="2819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84" name="Line 57"/>
          <p:cNvSpPr/>
          <p:nvPr/>
        </p:nvSpPr>
        <p:spPr>
          <a:xfrm>
            <a:off x="5790960" y="2286000"/>
            <a:ext cx="0" cy="2819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85" name="Line 58"/>
          <p:cNvSpPr/>
          <p:nvPr/>
        </p:nvSpPr>
        <p:spPr>
          <a:xfrm>
            <a:off x="6248160" y="2286000"/>
            <a:ext cx="0" cy="2819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86" name="Line 59"/>
          <p:cNvSpPr/>
          <p:nvPr/>
        </p:nvSpPr>
        <p:spPr>
          <a:xfrm>
            <a:off x="6705360" y="2286000"/>
            <a:ext cx="0" cy="2819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87" name="Line 60"/>
          <p:cNvSpPr/>
          <p:nvPr/>
        </p:nvSpPr>
        <p:spPr>
          <a:xfrm>
            <a:off x="7162560" y="2286000"/>
            <a:ext cx="0" cy="2819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488" name="CustomShape 61"/>
          <p:cNvSpPr/>
          <p:nvPr/>
        </p:nvSpPr>
        <p:spPr>
          <a:xfrm>
            <a:off x="4876920" y="4191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489" name="CustomShape 62"/>
          <p:cNvSpPr/>
          <p:nvPr/>
        </p:nvSpPr>
        <p:spPr>
          <a:xfrm>
            <a:off x="5334120" y="4191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490" name="CustomShape 63"/>
          <p:cNvSpPr/>
          <p:nvPr/>
        </p:nvSpPr>
        <p:spPr>
          <a:xfrm>
            <a:off x="4876920" y="2971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491" name="CustomShape 64"/>
          <p:cNvSpPr/>
          <p:nvPr/>
        </p:nvSpPr>
        <p:spPr>
          <a:xfrm>
            <a:off x="5334120" y="2971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492" name="CustomShape 65"/>
          <p:cNvSpPr/>
          <p:nvPr/>
        </p:nvSpPr>
        <p:spPr>
          <a:xfrm>
            <a:off x="4876920" y="3276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493" name="CustomShape 66"/>
          <p:cNvSpPr/>
          <p:nvPr/>
        </p:nvSpPr>
        <p:spPr>
          <a:xfrm>
            <a:off x="5334120" y="3276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494" name="CustomShape 67"/>
          <p:cNvSpPr/>
          <p:nvPr/>
        </p:nvSpPr>
        <p:spPr>
          <a:xfrm>
            <a:off x="4876920" y="3581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495" name="CustomShape 68"/>
          <p:cNvSpPr/>
          <p:nvPr/>
        </p:nvSpPr>
        <p:spPr>
          <a:xfrm>
            <a:off x="5334120" y="3581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496" name="CustomShape 69"/>
          <p:cNvSpPr/>
          <p:nvPr/>
        </p:nvSpPr>
        <p:spPr>
          <a:xfrm>
            <a:off x="4876920" y="44956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497" name="CustomShape 70"/>
          <p:cNvSpPr/>
          <p:nvPr/>
        </p:nvSpPr>
        <p:spPr>
          <a:xfrm>
            <a:off x="5334120" y="44956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498" name="CustomShape 71"/>
          <p:cNvSpPr/>
          <p:nvPr/>
        </p:nvSpPr>
        <p:spPr>
          <a:xfrm>
            <a:off x="4876920" y="4800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499" name="CustomShape 72"/>
          <p:cNvSpPr/>
          <p:nvPr/>
        </p:nvSpPr>
        <p:spPr>
          <a:xfrm>
            <a:off x="5334120" y="4800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500" name="CustomShape 73"/>
          <p:cNvSpPr/>
          <p:nvPr/>
        </p:nvSpPr>
        <p:spPr>
          <a:xfrm>
            <a:off x="5791320" y="2286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S.B</a:t>
            </a:r>
            <a:endParaRPr/>
          </a:p>
        </p:txBody>
      </p:sp>
      <p:sp>
        <p:nvSpPr>
          <p:cNvPr id="501" name="CustomShape 74"/>
          <p:cNvSpPr/>
          <p:nvPr/>
        </p:nvSpPr>
        <p:spPr>
          <a:xfrm>
            <a:off x="6248520" y="2286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endParaRPr/>
          </a:p>
        </p:txBody>
      </p:sp>
      <p:sp>
        <p:nvSpPr>
          <p:cNvPr id="502" name="CustomShape 75"/>
          <p:cNvSpPr/>
          <p:nvPr/>
        </p:nvSpPr>
        <p:spPr>
          <a:xfrm>
            <a:off x="5791320" y="2666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503" name="CustomShape 76"/>
          <p:cNvSpPr/>
          <p:nvPr/>
        </p:nvSpPr>
        <p:spPr>
          <a:xfrm>
            <a:off x="5791320" y="38862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504" name="CustomShape 77"/>
          <p:cNvSpPr/>
          <p:nvPr/>
        </p:nvSpPr>
        <p:spPr>
          <a:xfrm>
            <a:off x="6248520" y="2666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endParaRPr/>
          </a:p>
        </p:txBody>
      </p:sp>
      <p:sp>
        <p:nvSpPr>
          <p:cNvPr id="505" name="CustomShape 78"/>
          <p:cNvSpPr/>
          <p:nvPr/>
        </p:nvSpPr>
        <p:spPr>
          <a:xfrm>
            <a:off x="6248520" y="38862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endParaRPr/>
          </a:p>
        </p:txBody>
      </p:sp>
      <p:sp>
        <p:nvSpPr>
          <p:cNvPr id="506" name="CustomShape 79"/>
          <p:cNvSpPr/>
          <p:nvPr/>
        </p:nvSpPr>
        <p:spPr>
          <a:xfrm>
            <a:off x="5791320" y="4191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507" name="CustomShape 80"/>
          <p:cNvSpPr/>
          <p:nvPr/>
        </p:nvSpPr>
        <p:spPr>
          <a:xfrm>
            <a:off x="6248520" y="4191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endParaRPr/>
          </a:p>
        </p:txBody>
      </p:sp>
      <p:sp>
        <p:nvSpPr>
          <p:cNvPr id="508" name="CustomShape 81"/>
          <p:cNvSpPr/>
          <p:nvPr/>
        </p:nvSpPr>
        <p:spPr>
          <a:xfrm>
            <a:off x="5791320" y="2971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509" name="CustomShape 82"/>
          <p:cNvSpPr/>
          <p:nvPr/>
        </p:nvSpPr>
        <p:spPr>
          <a:xfrm>
            <a:off x="6248520" y="2971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endParaRPr/>
          </a:p>
        </p:txBody>
      </p:sp>
      <p:sp>
        <p:nvSpPr>
          <p:cNvPr id="510" name="CustomShape 83"/>
          <p:cNvSpPr/>
          <p:nvPr/>
        </p:nvSpPr>
        <p:spPr>
          <a:xfrm>
            <a:off x="5791320" y="3276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511" name="CustomShape 84"/>
          <p:cNvSpPr/>
          <p:nvPr/>
        </p:nvSpPr>
        <p:spPr>
          <a:xfrm>
            <a:off x="6248520" y="3276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20</a:t>
            </a:r>
            <a:endParaRPr/>
          </a:p>
        </p:txBody>
      </p:sp>
      <p:sp>
        <p:nvSpPr>
          <p:cNvPr id="512" name="CustomShape 85"/>
          <p:cNvSpPr/>
          <p:nvPr/>
        </p:nvSpPr>
        <p:spPr>
          <a:xfrm>
            <a:off x="5791320" y="3581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</a:t>
            </a:r>
            <a:endParaRPr/>
          </a:p>
        </p:txBody>
      </p:sp>
      <p:sp>
        <p:nvSpPr>
          <p:cNvPr id="513" name="CustomShape 86"/>
          <p:cNvSpPr/>
          <p:nvPr/>
        </p:nvSpPr>
        <p:spPr>
          <a:xfrm>
            <a:off x="6248520" y="3581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endParaRPr/>
          </a:p>
        </p:txBody>
      </p:sp>
      <p:sp>
        <p:nvSpPr>
          <p:cNvPr id="514" name="CustomShape 87"/>
          <p:cNvSpPr/>
          <p:nvPr/>
        </p:nvSpPr>
        <p:spPr>
          <a:xfrm>
            <a:off x="5791320" y="44956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515" name="CustomShape 88"/>
          <p:cNvSpPr/>
          <p:nvPr/>
        </p:nvSpPr>
        <p:spPr>
          <a:xfrm>
            <a:off x="6248520" y="44956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20</a:t>
            </a:r>
            <a:endParaRPr/>
          </a:p>
        </p:txBody>
      </p:sp>
      <p:sp>
        <p:nvSpPr>
          <p:cNvPr id="516" name="CustomShape 89"/>
          <p:cNvSpPr/>
          <p:nvPr/>
        </p:nvSpPr>
        <p:spPr>
          <a:xfrm>
            <a:off x="5791320" y="4800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</a:t>
            </a:r>
            <a:endParaRPr/>
          </a:p>
        </p:txBody>
      </p:sp>
      <p:sp>
        <p:nvSpPr>
          <p:cNvPr id="517" name="CustomShape 90"/>
          <p:cNvSpPr/>
          <p:nvPr/>
        </p:nvSpPr>
        <p:spPr>
          <a:xfrm>
            <a:off x="6248520" y="4800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endParaRPr/>
          </a:p>
        </p:txBody>
      </p:sp>
      <p:sp>
        <p:nvSpPr>
          <p:cNvPr id="518" name="CustomShape 91"/>
          <p:cNvSpPr/>
          <p:nvPr/>
        </p:nvSpPr>
        <p:spPr>
          <a:xfrm>
            <a:off x="6705720" y="2286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endParaRPr/>
          </a:p>
        </p:txBody>
      </p:sp>
      <p:sp>
        <p:nvSpPr>
          <p:cNvPr id="519" name="CustomShape 92"/>
          <p:cNvSpPr/>
          <p:nvPr/>
        </p:nvSpPr>
        <p:spPr>
          <a:xfrm>
            <a:off x="6705720" y="2666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/>
          </a:p>
        </p:txBody>
      </p:sp>
      <p:sp>
        <p:nvSpPr>
          <p:cNvPr id="520" name="CustomShape 93"/>
          <p:cNvSpPr/>
          <p:nvPr/>
        </p:nvSpPr>
        <p:spPr>
          <a:xfrm>
            <a:off x="6705720" y="38862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/>
          </a:p>
        </p:txBody>
      </p:sp>
      <p:sp>
        <p:nvSpPr>
          <p:cNvPr id="521" name="CustomShape 94"/>
          <p:cNvSpPr/>
          <p:nvPr/>
        </p:nvSpPr>
        <p:spPr>
          <a:xfrm>
            <a:off x="6705720" y="4191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/>
          </a:p>
        </p:txBody>
      </p:sp>
      <p:sp>
        <p:nvSpPr>
          <p:cNvPr id="522" name="CustomShape 95"/>
          <p:cNvSpPr/>
          <p:nvPr/>
        </p:nvSpPr>
        <p:spPr>
          <a:xfrm>
            <a:off x="6705720" y="2971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/>
          </a:p>
        </p:txBody>
      </p:sp>
      <p:sp>
        <p:nvSpPr>
          <p:cNvPr id="523" name="CustomShape 96"/>
          <p:cNvSpPr/>
          <p:nvPr/>
        </p:nvSpPr>
        <p:spPr>
          <a:xfrm>
            <a:off x="6705720" y="3276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endParaRPr/>
          </a:p>
        </p:txBody>
      </p:sp>
      <p:sp>
        <p:nvSpPr>
          <p:cNvPr id="524" name="CustomShape 97"/>
          <p:cNvSpPr/>
          <p:nvPr/>
        </p:nvSpPr>
        <p:spPr>
          <a:xfrm>
            <a:off x="6705720" y="3581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endParaRPr/>
          </a:p>
        </p:txBody>
      </p:sp>
      <p:sp>
        <p:nvSpPr>
          <p:cNvPr id="525" name="CustomShape 98"/>
          <p:cNvSpPr/>
          <p:nvPr/>
        </p:nvSpPr>
        <p:spPr>
          <a:xfrm>
            <a:off x="6705720" y="44956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endParaRPr/>
          </a:p>
        </p:txBody>
      </p:sp>
      <p:sp>
        <p:nvSpPr>
          <p:cNvPr id="526" name="CustomShape 99"/>
          <p:cNvSpPr/>
          <p:nvPr/>
        </p:nvSpPr>
        <p:spPr>
          <a:xfrm>
            <a:off x="6705720" y="4800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endParaRPr/>
          </a:p>
        </p:txBody>
      </p:sp>
      <p:sp>
        <p:nvSpPr>
          <p:cNvPr id="527" name="CustomShape 100"/>
          <p:cNvSpPr/>
          <p:nvPr/>
        </p:nvSpPr>
        <p:spPr>
          <a:xfrm>
            <a:off x="4114800" y="2286000"/>
            <a:ext cx="760680" cy="3034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01"/>
          <p:cNvSpPr/>
          <p:nvPr/>
        </p:nvSpPr>
        <p:spPr>
          <a:xfrm>
            <a:off x="4114800" y="2254320"/>
            <a:ext cx="760680" cy="33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 </a:t>
            </a:r>
            <a:r>
              <a:rPr b="1" lang="en-US" sz="1600" strike="noStrike">
                <a:solidFill>
                  <a:srgbClr val="000000"/>
                </a:solidFill>
                <a:latin typeface="Symbol"/>
                <a:ea typeface="DejaVu Sans"/>
              </a:rPr>
              <a:t></a:t>
            </a: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 S</a:t>
            </a:r>
            <a:endParaRPr/>
          </a:p>
        </p:txBody>
      </p:sp>
      <p:sp>
        <p:nvSpPr>
          <p:cNvPr id="529" name="CustomShape 102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530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531" name="CustomShape 103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532" name="CustomShape 104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</p:spTree>
  </p:cSld>
  <p:timing>
    <p:tnLst>
      <p:par>
        <p:cTn id="86" dur="indefinite" restart="never" nodeType="tmRoot">
          <p:childTnLst>
            <p:seq>
              <p:cTn id="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457200" y="558000"/>
            <a:ext cx="853308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Phép toán nối (join)</a:t>
            </a:r>
            <a:endParaRPr/>
          </a:p>
        </p:txBody>
      </p:sp>
      <p:sp>
        <p:nvSpPr>
          <p:cNvPr id="534" name="CustomShape 2"/>
          <p:cNvSpPr/>
          <p:nvPr/>
        </p:nvSpPr>
        <p:spPr>
          <a:xfrm>
            <a:off x="457200" y="1295280"/>
            <a:ext cx="8533080" cy="48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Nối 2 bộ có liên quan (thỏa mãn điều kiện nối) từ 2 quan hệ thành 1 bộ; tạo quan hệ mới</a:t>
            </a:r>
            <a:endParaRPr/>
          </a:p>
          <a:p>
            <a:pPr>
              <a:lnSpc>
                <a:spcPct val="9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Ký hiệu R     S</a:t>
            </a:r>
            <a:endParaRPr/>
          </a:p>
          <a:p>
            <a:pPr lvl="2">
              <a:lnSpc>
                <a:spcPct val="90000"/>
              </a:lnSpc>
              <a:buSzPct val="70000"/>
              <a:buFont typeface="Courier New"/>
              <a:buChar char="o"/>
            </a:pP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R(A</a:t>
            </a:r>
            <a:r>
              <a:rPr lang="en-US" sz="20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1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, A</a:t>
            </a:r>
            <a:r>
              <a:rPr lang="en-US" sz="20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2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, …, A</a:t>
            </a:r>
            <a:r>
              <a:rPr lang="en-US" sz="20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n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) và S(B</a:t>
            </a:r>
            <a:r>
              <a:rPr lang="en-US" sz="20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1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, B</a:t>
            </a:r>
            <a:r>
              <a:rPr lang="en-US" sz="20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2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, …, B</a:t>
            </a:r>
            <a:r>
              <a:rPr lang="en-US" sz="20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m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) các  lược đồ quan hệ</a:t>
            </a:r>
            <a:endParaRPr/>
          </a:p>
          <a:p>
            <a:pPr lvl="2">
              <a:lnSpc>
                <a:spcPct val="90000"/>
              </a:lnSpc>
              <a:buSzPct val="70000"/>
              <a:buFont typeface="Courier New"/>
              <a:buChar char="o"/>
            </a:pP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f: điều kiện nối</a:t>
            </a:r>
            <a:endParaRPr/>
          </a:p>
          <a:p>
            <a:pPr>
              <a:lnSpc>
                <a:spcPct val="9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Kết quả là một </a:t>
            </a:r>
            <a:r>
              <a:rPr lang="en-US" sz="2600" strike="noStrike" u="sng">
                <a:solidFill>
                  <a:srgbClr val="000000"/>
                </a:solidFill>
                <a:latin typeface="Constantia"/>
                <a:ea typeface="DejaVu Sans"/>
              </a:rPr>
              <a:t>quan hệ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 Q</a:t>
            </a: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(A</a:t>
            </a:r>
            <a:r>
              <a:rPr lang="en-US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1</a:t>
            </a: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, .., A</a:t>
            </a:r>
            <a:r>
              <a:rPr lang="en-US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n,</a:t>
            </a: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 B</a:t>
            </a:r>
            <a:r>
              <a:rPr lang="en-US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1</a:t>
            </a: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, …, B</a:t>
            </a:r>
            <a:r>
              <a:rPr lang="en-US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m</a:t>
            </a:r>
            <a:r>
              <a:rPr lang="en-US" strike="noStrike" baseline="30000">
                <a:solidFill>
                  <a:srgbClr val="000000"/>
                </a:solidFill>
                <a:latin typeface="Constantia"/>
                <a:ea typeface="DejaVu Sans"/>
              </a:rPr>
              <a:t>)</a:t>
            </a:r>
            <a:endParaRPr/>
          </a:p>
          <a:p>
            <a:pPr>
              <a:lnSpc>
                <a:spcPct val="90000"/>
              </a:lnSpc>
            </a:pP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Q= { &lt;t,v&gt; | f(t,v) đúng,  t</a:t>
            </a:r>
            <a:r>
              <a:rPr lang="en-US" sz="2100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R, v </a:t>
            </a:r>
            <a:r>
              <a:rPr lang="en-US" sz="2100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 S}</a:t>
            </a:r>
            <a:endParaRPr/>
          </a:p>
          <a:p>
            <a:pPr lvl="2">
              <a:lnSpc>
                <a:spcPct val="90000"/>
              </a:lnSpc>
              <a:buSzPct val="70000"/>
              <a:buFont typeface="Courier New"/>
              <a:buChar char="o"/>
            </a:pP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f cơ bản có dạng A</a:t>
            </a:r>
            <a:r>
              <a:rPr lang="en-US" sz="21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i</a:t>
            </a: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lang="en-US" sz="2100" strike="noStrike">
                <a:solidFill>
                  <a:srgbClr val="000000"/>
                </a:solidFill>
                <a:latin typeface="Symbol"/>
                <a:ea typeface="DejaVu Sans"/>
              </a:rPr>
              <a:t></a:t>
            </a: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 B</a:t>
            </a:r>
            <a:r>
              <a:rPr lang="en-US" sz="21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j</a:t>
            </a:r>
            <a:endParaRPr/>
          </a:p>
          <a:p>
            <a:pPr lvl="3">
              <a:lnSpc>
                <a:spcPct val="90000"/>
              </a:lnSpc>
              <a:buSzPct val="65000"/>
              <a:buFont typeface="Wingdings" charset="2"/>
              <a:buChar char=""/>
            </a:pP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A</a:t>
            </a:r>
            <a:r>
              <a:rPr lang="en-US" sz="20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i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 là thuộc tính của R, B</a:t>
            </a:r>
            <a:r>
              <a:rPr lang="en-US" sz="20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j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 là thuộc tính của S </a:t>
            </a:r>
            <a:endParaRPr/>
          </a:p>
          <a:p>
            <a:pPr lvl="3">
              <a:lnSpc>
                <a:spcPct val="90000"/>
              </a:lnSpc>
              <a:buSzPct val="65000"/>
              <a:buFont typeface="Wingdings" charset="2"/>
              <a:buChar char=""/>
            </a:pP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A</a:t>
            </a:r>
            <a:r>
              <a:rPr lang="en-US" sz="20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i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 và B</a:t>
            </a:r>
            <a:r>
              <a:rPr lang="en-US" sz="20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j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 có cùng miền giá trị (gọi là thuộc tính nối)</a:t>
            </a:r>
            <a:endParaRPr/>
          </a:p>
          <a:p>
            <a:pPr lvl="3">
              <a:lnSpc>
                <a:spcPct val="90000"/>
              </a:lnSpc>
              <a:buSzPct val="65000"/>
              <a:buFont typeface="Wingdings" charset="2"/>
              <a:buChar char=""/>
            </a:pPr>
            <a:r>
              <a:rPr lang="en-US" sz="2000" strike="noStrike">
                <a:solidFill>
                  <a:srgbClr val="000000"/>
                </a:solidFill>
                <a:latin typeface="Symbol"/>
                <a:ea typeface="DejaVu Sans"/>
              </a:rPr>
              <a:t>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là phép so sánh </a:t>
            </a:r>
            <a:r>
              <a:rPr b="1" lang="en-US" sz="2000" strike="noStrike">
                <a:solidFill>
                  <a:srgbClr val="000000"/>
                </a:solidFill>
                <a:latin typeface="Symbol"/>
                <a:ea typeface="DejaVu Sans"/>
              </a:rPr>
              <a:t>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, </a:t>
            </a:r>
            <a:r>
              <a:rPr b="1" lang="en-US" sz="2000" strike="noStrike">
                <a:solidFill>
                  <a:srgbClr val="000000"/>
                </a:solidFill>
                <a:latin typeface="Symbol"/>
                <a:ea typeface="DejaVu Sans"/>
              </a:rPr>
              <a:t>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, </a:t>
            </a:r>
            <a:r>
              <a:rPr b="1" lang="en-US" sz="2000" strike="noStrike">
                <a:solidFill>
                  <a:srgbClr val="000000"/>
                </a:solidFill>
                <a:latin typeface="Symbol"/>
                <a:ea typeface="DejaVu Sans"/>
              </a:rPr>
              <a:t>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, </a:t>
            </a:r>
            <a:r>
              <a:rPr b="1" lang="en-US" sz="2000" strike="noStrike">
                <a:solidFill>
                  <a:srgbClr val="000000"/>
                </a:solidFill>
                <a:latin typeface="Symbol"/>
                <a:ea typeface="DejaVu Sans"/>
              </a:rPr>
              <a:t>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, </a:t>
            </a:r>
            <a:r>
              <a:rPr b="1" lang="en-US" sz="2000" strike="noStrike">
                <a:solidFill>
                  <a:srgbClr val="000000"/>
                </a:solidFill>
                <a:latin typeface="Symbol"/>
                <a:ea typeface="DejaVu Sans"/>
              </a:rPr>
              <a:t>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, </a:t>
            </a:r>
            <a:r>
              <a:rPr b="1" lang="en-US" sz="2000" strike="noStrike">
                <a:solidFill>
                  <a:srgbClr val="000000"/>
                </a:solidFill>
                <a:latin typeface="Symbol"/>
                <a:ea typeface="DejaVu Sans"/>
              </a:rPr>
              <a:t></a:t>
            </a:r>
            <a:r>
              <a:rPr b="1"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, 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kết hợp các toán tử logic</a:t>
            </a:r>
            <a:endParaRPr/>
          </a:p>
          <a:p>
            <a:pPr lvl="3">
              <a:lnSpc>
                <a:spcPct val="90000"/>
              </a:lnSpc>
              <a:buSzPct val="65000"/>
              <a:buFont typeface="Wingdings" charset="2"/>
              <a:buChar char=""/>
            </a:pP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f có thể  là biểu thức đc kết hợp từ các biểu thức con, trên các tt</a:t>
            </a:r>
            <a:endParaRPr/>
          </a:p>
        </p:txBody>
      </p:sp>
      <p:sp>
        <p:nvSpPr>
          <p:cNvPr id="535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11:01:05 AM</a:t>
            </a:r>
            <a:endParaRPr/>
          </a:p>
        </p:txBody>
      </p:sp>
      <p:sp>
        <p:nvSpPr>
          <p:cNvPr id="536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26959FD-8A78-405C-9FBC-FF4C0C71B98D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537" name="CustomShape 5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538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539" name="CustomShape 6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540" name="CustomShape 7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sp>
        <p:nvSpPr>
          <p:cNvPr id="541" name="CustomShape 8"/>
          <p:cNvSpPr/>
          <p:nvPr/>
        </p:nvSpPr>
        <p:spPr>
          <a:xfrm rot="16200000">
            <a:off x="2285640" y="2173320"/>
            <a:ext cx="150840" cy="227160"/>
          </a:xfrm>
          <a:prstGeom prst="flowChartCollate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9"/>
          <p:cNvSpPr/>
          <p:nvPr/>
        </p:nvSpPr>
        <p:spPr>
          <a:xfrm>
            <a:off x="2209680" y="2362320"/>
            <a:ext cx="379440" cy="2271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f</a:t>
            </a:r>
            <a:endParaRPr/>
          </a:p>
        </p:txBody>
      </p:sp>
    </p:spTree>
  </p:cSld>
  <p:timing>
    <p:tnLst>
      <p:par>
        <p:cTn id="88" dur="indefinite" restart="never" nodeType="tmRoot">
          <p:childTnLst>
            <p:seq>
              <p:cTn id="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380880" y="533520"/>
            <a:ext cx="853308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4617b"/>
                </a:solidFill>
                <a:latin typeface="Calibri"/>
                <a:ea typeface="DejaVu Sans"/>
              </a:rPr>
              <a:t>Phép toán nối</a:t>
            </a:r>
            <a:endParaRPr/>
          </a:p>
        </p:txBody>
      </p:sp>
      <p:sp>
        <p:nvSpPr>
          <p:cNvPr id="544" name="CustomShape 2"/>
          <p:cNvSpPr/>
          <p:nvPr/>
        </p:nvSpPr>
        <p:spPr>
          <a:xfrm>
            <a:off x="457200" y="1295280"/>
            <a:ext cx="8228160" cy="27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Phân loại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1. Nối theta là phép nối có điều kiện dạng tổng quát</a:t>
            </a:r>
            <a:endParaRPr/>
          </a:p>
          <a:p>
            <a:pPr lvl="2">
              <a:lnSpc>
                <a:spcPct val="100000"/>
              </a:lnSpc>
              <a:buSzPct val="70000"/>
              <a:buFont typeface="Courier New"/>
              <a:buChar char="o"/>
            </a:pP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Ký hiệu R      </a:t>
            </a:r>
            <a:r>
              <a:rPr lang="en-US" sz="21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S</a:t>
            </a:r>
            <a:endParaRPr/>
          </a:p>
          <a:p>
            <a:pPr lvl="2">
              <a:lnSpc>
                <a:spcPct val="100000"/>
              </a:lnSpc>
              <a:buSzPct val="70000"/>
              <a:buFont typeface="Courier New"/>
              <a:buChar char="o"/>
            </a:pP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f : điều kiện nối trên thuộc tính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2. Nối bằng (equi join) khi f là điều kiện so sánh bằng trên  2 thuộc tính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5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11:01:06 AM</a:t>
            </a:r>
            <a:endParaRPr/>
          </a:p>
        </p:txBody>
      </p:sp>
      <p:sp>
        <p:nvSpPr>
          <p:cNvPr id="546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E6BAC88-2126-4017-8B24-9478879C7C69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547" name="CustomShape 5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548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549" name="CustomShape 6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550" name="CustomShape 7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sp>
        <p:nvSpPr>
          <p:cNvPr id="551" name="CustomShape 8"/>
          <p:cNvSpPr/>
          <p:nvPr/>
        </p:nvSpPr>
        <p:spPr>
          <a:xfrm rot="16200000">
            <a:off x="2666520" y="2301840"/>
            <a:ext cx="150840" cy="227160"/>
          </a:xfrm>
          <a:prstGeom prst="flowChartCollate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9"/>
          <p:cNvSpPr/>
          <p:nvPr/>
        </p:nvSpPr>
        <p:spPr>
          <a:xfrm>
            <a:off x="2590920" y="2490840"/>
            <a:ext cx="608040" cy="174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f</a:t>
            </a:r>
            <a:endParaRPr/>
          </a:p>
        </p:txBody>
      </p:sp>
      <p:sp>
        <p:nvSpPr>
          <p:cNvPr id="553" name="CustomShape 10"/>
          <p:cNvSpPr/>
          <p:nvPr/>
        </p:nvSpPr>
        <p:spPr>
          <a:xfrm>
            <a:off x="3137760" y="4952880"/>
            <a:ext cx="2633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DejaVu Sans"/>
              </a:rPr>
              <a:t>BANGDIEM= SINHVIEN </a:t>
            </a:r>
            <a:endParaRPr/>
          </a:p>
        </p:txBody>
      </p:sp>
      <p:sp>
        <p:nvSpPr>
          <p:cNvPr id="554" name="CustomShape 11"/>
          <p:cNvSpPr/>
          <p:nvPr/>
        </p:nvSpPr>
        <p:spPr>
          <a:xfrm rot="16200000">
            <a:off x="5905440" y="4992480"/>
            <a:ext cx="150840" cy="227160"/>
          </a:xfrm>
          <a:prstGeom prst="flowChartCollate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12"/>
          <p:cNvSpPr/>
          <p:nvPr/>
        </p:nvSpPr>
        <p:spPr>
          <a:xfrm>
            <a:off x="5791320" y="5257800"/>
            <a:ext cx="197964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SINHVIEN.Masv = SV_DIEM.Masv</a:t>
            </a:r>
            <a:endParaRPr/>
          </a:p>
        </p:txBody>
      </p:sp>
      <p:sp>
        <p:nvSpPr>
          <p:cNvPr id="556" name="CustomShape 13"/>
          <p:cNvSpPr/>
          <p:nvPr/>
        </p:nvSpPr>
        <p:spPr>
          <a:xfrm>
            <a:off x="6940080" y="4915440"/>
            <a:ext cx="1115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DejaVu Sans"/>
              </a:rPr>
              <a:t>SV_DIEM</a:t>
            </a:r>
            <a:endParaRPr/>
          </a:p>
        </p:txBody>
      </p:sp>
      <p:sp>
        <p:nvSpPr>
          <p:cNvPr id="557" name="CustomShape 14"/>
          <p:cNvSpPr/>
          <p:nvPr/>
        </p:nvSpPr>
        <p:spPr>
          <a:xfrm>
            <a:off x="1288080" y="4419720"/>
            <a:ext cx="3325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DejaVu Sans"/>
              </a:rPr>
              <a:t>SV_DIEM(Masv, Mamon, Diem)</a:t>
            </a:r>
            <a:endParaRPr/>
          </a:p>
        </p:txBody>
      </p:sp>
      <p:sp>
        <p:nvSpPr>
          <p:cNvPr id="558" name="CustomShape 15"/>
          <p:cNvSpPr/>
          <p:nvPr/>
        </p:nvSpPr>
        <p:spPr>
          <a:xfrm>
            <a:off x="1256760" y="3962520"/>
            <a:ext cx="4012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DejaVu Sans"/>
              </a:rPr>
              <a:t>SINHVIEN(Masv, Ho,Dem,Ten, Ns, Gt)</a:t>
            </a:r>
            <a:endParaRPr/>
          </a:p>
        </p:txBody>
      </p:sp>
      <p:sp>
        <p:nvSpPr>
          <p:cNvPr id="559" name="CustomShape 16"/>
          <p:cNvSpPr/>
          <p:nvPr/>
        </p:nvSpPr>
        <p:spPr>
          <a:xfrm>
            <a:off x="632520" y="5867280"/>
            <a:ext cx="8348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DejaVu Sans"/>
              </a:rPr>
              <a:t>BANGDIEM(</a:t>
            </a:r>
            <a:r>
              <a:rPr lang="en-US" strike="noStrike">
                <a:solidFill>
                  <a:srgbClr val="ff3333"/>
                </a:solidFill>
                <a:latin typeface="Tahoma"/>
                <a:ea typeface="DejaVu Sans"/>
              </a:rPr>
              <a:t>SINHVIEN.Masv</a:t>
            </a:r>
            <a:r>
              <a:rPr lang="en-US" strike="noStrike">
                <a:solidFill>
                  <a:srgbClr val="000000"/>
                </a:solidFill>
                <a:latin typeface="Tahoma"/>
                <a:ea typeface="DejaVu Sans"/>
              </a:rPr>
              <a:t>, Ho,Dem,Ten, Ns,Gt, </a:t>
            </a:r>
            <a:r>
              <a:rPr lang="en-US" strike="noStrike">
                <a:solidFill>
                  <a:srgbClr val="ff3333"/>
                </a:solidFill>
                <a:latin typeface="Tahoma"/>
                <a:ea typeface="DejaVu Sans"/>
              </a:rPr>
              <a:t>SV_DIEM.Masv</a:t>
            </a:r>
            <a:r>
              <a:rPr lang="en-US" strike="noStrike">
                <a:solidFill>
                  <a:srgbClr val="000000"/>
                </a:solidFill>
                <a:latin typeface="Tahoma"/>
                <a:ea typeface="DejaVu Sans"/>
              </a:rPr>
              <a:t>, Mamon, Diem)</a:t>
            </a:r>
            <a:endParaRPr/>
          </a:p>
        </p:txBody>
      </p:sp>
      <p:sp>
        <p:nvSpPr>
          <p:cNvPr id="560" name="CustomShape 17"/>
          <p:cNvSpPr/>
          <p:nvPr/>
        </p:nvSpPr>
        <p:spPr>
          <a:xfrm>
            <a:off x="232920" y="3962520"/>
            <a:ext cx="753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trike="noStrike">
                <a:solidFill>
                  <a:srgbClr val="000000"/>
                </a:solidFill>
                <a:latin typeface="Tahoma"/>
                <a:ea typeface="DejaVu Sans"/>
              </a:rPr>
              <a:t>ví dụ:</a:t>
            </a:r>
            <a:endParaRPr/>
          </a:p>
        </p:txBody>
      </p:sp>
    </p:spTree>
  </p:cSld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6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0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0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10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380880" y="533520"/>
            <a:ext cx="853308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4617b"/>
                </a:solidFill>
                <a:latin typeface="Calibri"/>
                <a:ea typeface="DejaVu Sans"/>
              </a:rPr>
              <a:t>Phép toán nối</a:t>
            </a:r>
            <a:endParaRPr/>
          </a:p>
        </p:txBody>
      </p:sp>
      <p:sp>
        <p:nvSpPr>
          <p:cNvPr id="562" name="CustomShape 2"/>
          <p:cNvSpPr/>
          <p:nvPr/>
        </p:nvSpPr>
        <p:spPr>
          <a:xfrm>
            <a:off x="457200" y="1295280"/>
            <a:ext cx="8228160" cy="48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3. Nối tự nhiên (natural join)</a:t>
            </a:r>
            <a:endParaRPr/>
          </a:p>
          <a:p>
            <a:pPr lvl="3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Nối bằng</a:t>
            </a:r>
            <a:endParaRPr/>
          </a:p>
          <a:p>
            <a:pPr lvl="3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Hai thuộc tính nối cùng tên</a:t>
            </a:r>
            <a:endParaRPr/>
          </a:p>
          <a:p>
            <a:pPr lvl="3">
              <a:lnSpc>
                <a:spcPct val="100000"/>
              </a:lnSpc>
              <a:buSzPct val="65000"/>
              <a:buFont typeface="Courier New"/>
              <a:buChar char="o"/>
            </a:pP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Loại bỏ một thuộc tính (dư thừa) trong kết quả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Ký hiệu  R      S   hay   R </a:t>
            </a:r>
            <a:r>
              <a:rPr lang="en-US" sz="2100" strike="noStrike">
                <a:solidFill>
                  <a:srgbClr val="000000"/>
                </a:solidFill>
                <a:latin typeface="Symbol"/>
                <a:ea typeface="DejaVu Sans"/>
              </a:rPr>
              <a:t></a:t>
            </a: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 S</a:t>
            </a:r>
            <a:endParaRPr/>
          </a:p>
        </p:txBody>
      </p:sp>
      <p:sp>
        <p:nvSpPr>
          <p:cNvPr id="563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11:01:06 AM</a:t>
            </a:r>
            <a:endParaRPr/>
          </a:p>
        </p:txBody>
      </p:sp>
      <p:sp>
        <p:nvSpPr>
          <p:cNvPr id="564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461567E-9C29-443F-8F2F-E2752EF2A24E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565" name="CustomShape 5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566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567" name="CustomShape 6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568" name="CustomShape 7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sp>
        <p:nvSpPr>
          <p:cNvPr id="569" name="CustomShape 8"/>
          <p:cNvSpPr/>
          <p:nvPr/>
        </p:nvSpPr>
        <p:spPr>
          <a:xfrm rot="16200000">
            <a:off x="2728800" y="3365640"/>
            <a:ext cx="150840" cy="227160"/>
          </a:xfrm>
          <a:prstGeom prst="flowChartCollate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9"/>
          <p:cNvSpPr/>
          <p:nvPr/>
        </p:nvSpPr>
        <p:spPr>
          <a:xfrm>
            <a:off x="2303640" y="4267080"/>
            <a:ext cx="3325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DejaVu Sans"/>
              </a:rPr>
              <a:t>SV_DIEM(Masv, Mamon, Diem)</a:t>
            </a:r>
            <a:endParaRPr/>
          </a:p>
        </p:txBody>
      </p:sp>
      <p:sp>
        <p:nvSpPr>
          <p:cNvPr id="571" name="CustomShape 10"/>
          <p:cNvSpPr/>
          <p:nvPr/>
        </p:nvSpPr>
        <p:spPr>
          <a:xfrm>
            <a:off x="2308320" y="3809880"/>
            <a:ext cx="3941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DejaVu Sans"/>
              </a:rPr>
              <a:t>SINHVIEN(Masv, Ho,Dem,Ten, Ns,Gt)</a:t>
            </a:r>
            <a:endParaRPr/>
          </a:p>
        </p:txBody>
      </p:sp>
      <p:sp>
        <p:nvSpPr>
          <p:cNvPr id="572" name="CustomShape 11"/>
          <p:cNvSpPr/>
          <p:nvPr/>
        </p:nvSpPr>
        <p:spPr>
          <a:xfrm>
            <a:off x="613080" y="3733920"/>
            <a:ext cx="695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DejaVu Sans"/>
              </a:rPr>
              <a:t>Ví dụ</a:t>
            </a:r>
            <a:endParaRPr/>
          </a:p>
        </p:txBody>
      </p:sp>
      <p:sp>
        <p:nvSpPr>
          <p:cNvPr id="573" name="CustomShape 12"/>
          <p:cNvSpPr/>
          <p:nvPr/>
        </p:nvSpPr>
        <p:spPr>
          <a:xfrm>
            <a:off x="2206080" y="5029200"/>
            <a:ext cx="3196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BANGDIEM= SINHVIEN * </a:t>
            </a:r>
            <a:endParaRPr/>
          </a:p>
        </p:txBody>
      </p:sp>
      <p:sp>
        <p:nvSpPr>
          <p:cNvPr id="574" name="CustomShape 13"/>
          <p:cNvSpPr/>
          <p:nvPr/>
        </p:nvSpPr>
        <p:spPr>
          <a:xfrm>
            <a:off x="5231160" y="5002200"/>
            <a:ext cx="12546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SV_DIEM</a:t>
            </a:r>
            <a:endParaRPr/>
          </a:p>
        </p:txBody>
      </p:sp>
      <p:sp>
        <p:nvSpPr>
          <p:cNvPr id="575" name="CustomShape 14"/>
          <p:cNvSpPr/>
          <p:nvPr/>
        </p:nvSpPr>
        <p:spPr>
          <a:xfrm>
            <a:off x="762120" y="5791320"/>
            <a:ext cx="7313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Wingdings"/>
                <a:ea typeface="DejaVu Sans"/>
              </a:rPr>
              <a:t></a:t>
            </a:r>
            <a:r>
              <a:rPr lang="en-US" strike="noStrike">
                <a:solidFill>
                  <a:srgbClr val="000000"/>
                </a:solidFill>
                <a:latin typeface="Tahoma"/>
                <a:ea typeface="DejaVu Sans"/>
              </a:rPr>
              <a:t>        </a:t>
            </a:r>
            <a:r>
              <a:rPr lang="en-US" strike="noStrike">
                <a:solidFill>
                  <a:srgbClr val="000000"/>
                </a:solidFill>
                <a:latin typeface="Tahoma"/>
                <a:ea typeface="DejaVu Sans"/>
              </a:rPr>
              <a:t>BANGDIEM(</a:t>
            </a:r>
            <a:r>
              <a:rPr lang="en-US" strike="noStrike">
                <a:solidFill>
                  <a:srgbClr val="ff3333"/>
                </a:solidFill>
                <a:latin typeface="Tahoma"/>
                <a:ea typeface="DejaVu Sans"/>
              </a:rPr>
              <a:t>Masv</a:t>
            </a:r>
            <a:r>
              <a:rPr lang="en-US" strike="noStrike">
                <a:solidFill>
                  <a:srgbClr val="000000"/>
                </a:solidFill>
                <a:latin typeface="Tahoma"/>
                <a:ea typeface="DejaVu Sans"/>
              </a:rPr>
              <a:t>, Ho,Dem,Ten, Ns,Gt, Mamon, Diem)</a:t>
            </a:r>
            <a:endParaRPr/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4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17" dur="500"/>
                                        <p:tgtEl>
                                          <p:spTgt spid="562">
                                            <p:txEl>
                                              <p:pRg st="148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4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22" dur="500"/>
                                        <p:tgtEl>
                                          <p:spTgt spid="562">
                                            <p:txEl>
                                              <p:pRg st="148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4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27" dur="500"/>
                                        <p:tgtEl>
                                          <p:spTgt spid="562">
                                            <p:txEl>
                                              <p:pRg st="148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4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32" dur="500"/>
                                        <p:tgtEl>
                                          <p:spTgt spid="562">
                                            <p:txEl>
                                              <p:pRg st="148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35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40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4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4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54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609480" y="609480"/>
            <a:ext cx="853308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4617b"/>
                </a:solidFill>
                <a:latin typeface="Calibri"/>
                <a:ea typeface="DejaVu Sans"/>
              </a:rPr>
              <a:t>Ví dụ 14 (bài tập)</a:t>
            </a:r>
            <a:endParaRPr/>
          </a:p>
        </p:txBody>
      </p:sp>
      <p:sp>
        <p:nvSpPr>
          <p:cNvPr id="577" name="CustomShape 2"/>
          <p:cNvSpPr/>
          <p:nvPr/>
        </p:nvSpPr>
        <p:spPr>
          <a:xfrm>
            <a:off x="457200" y="1295280"/>
            <a:ext cx="8228160" cy="48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Hãy cho biết (Manv,honv,tennv,phong, luong) nhân viên có lương cao hơn lương của nv tên là ‘Tùng’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Quan hệ: NHANVIEN(Manv,Honv,Tennv,Phg, Luong)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Thuộc tính: LUONG</a:t>
            </a:r>
            <a:endParaRPr/>
          </a:p>
        </p:txBody>
      </p:sp>
      <p:sp>
        <p:nvSpPr>
          <p:cNvPr id="578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11:01:06 AM</a:t>
            </a:r>
            <a:endParaRPr/>
          </a:p>
        </p:txBody>
      </p:sp>
      <p:sp>
        <p:nvSpPr>
          <p:cNvPr id="579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8EE3574-F392-4676-AC52-4F3CE7A04700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580" name="CustomShape 5"/>
          <p:cNvSpPr/>
          <p:nvPr/>
        </p:nvSpPr>
        <p:spPr>
          <a:xfrm>
            <a:off x="1676520" y="3886200"/>
            <a:ext cx="5865840" cy="47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ff3300"/>
                </a:solidFill>
                <a:latin typeface="Tahoma"/>
                <a:ea typeface="DejaVu Sans"/>
              </a:rPr>
              <a:t>R (L_TUNG) </a:t>
            </a:r>
            <a:r>
              <a:rPr lang="en-US" sz="1600" strike="noStrike">
                <a:solidFill>
                  <a:srgbClr val="ff3300"/>
                </a:solidFill>
                <a:latin typeface="Symbol"/>
                <a:ea typeface="DejaVu Sans"/>
              </a:rPr>
              <a:t></a:t>
            </a:r>
            <a:r>
              <a:rPr lang="en-US" sz="1600" strike="noStrike">
                <a:solidFill>
                  <a:srgbClr val="ff3300"/>
                </a:solidFill>
                <a:latin typeface="Tahoma"/>
                <a:ea typeface="DejaVu Sans"/>
              </a:rPr>
              <a:t> </a:t>
            </a:r>
            <a:r>
              <a:rPr lang="en-US" sz="2400" strike="noStrike">
                <a:solidFill>
                  <a:srgbClr val="ff3300"/>
                </a:solidFill>
                <a:latin typeface="Symbol"/>
                <a:ea typeface="DejaVu Sans"/>
              </a:rPr>
              <a:t></a:t>
            </a:r>
            <a:r>
              <a:rPr lang="en-US" strike="noStrike" baseline="-25000">
                <a:solidFill>
                  <a:srgbClr val="ff3300"/>
                </a:solidFill>
                <a:latin typeface="Tahoma"/>
                <a:ea typeface="DejaVu Sans"/>
              </a:rPr>
              <a:t>Luong</a:t>
            </a:r>
            <a:r>
              <a:rPr lang="en-US" sz="1600" strike="noStrike">
                <a:solidFill>
                  <a:srgbClr val="ff3300"/>
                </a:solidFill>
                <a:latin typeface="Tahoma"/>
                <a:ea typeface="DejaVu Sans"/>
              </a:rPr>
              <a:t>(</a:t>
            </a:r>
            <a:r>
              <a:rPr lang="en-US" sz="2400" strike="noStrike">
                <a:solidFill>
                  <a:srgbClr val="ff3300"/>
                </a:solidFill>
                <a:latin typeface="Symbol"/>
                <a:ea typeface="DejaVu Sans"/>
              </a:rPr>
              <a:t></a:t>
            </a:r>
            <a:r>
              <a:rPr lang="en-US" sz="1600" strike="noStrike" baseline="-25000">
                <a:solidFill>
                  <a:srgbClr val="ff3300"/>
                </a:solidFill>
                <a:latin typeface="Tahoma"/>
                <a:ea typeface="DejaVu Sans"/>
              </a:rPr>
              <a:t>Tennv=‘Tung’</a:t>
            </a:r>
            <a:r>
              <a:rPr lang="en-US" sz="1600" strike="noStrike">
                <a:solidFill>
                  <a:srgbClr val="ff3300"/>
                </a:solidFill>
                <a:latin typeface="Tahoma"/>
                <a:ea typeface="DejaVu Sans"/>
              </a:rPr>
              <a:t> (NHANVIEN))</a:t>
            </a:r>
            <a:endParaRPr/>
          </a:p>
        </p:txBody>
      </p:sp>
      <p:sp>
        <p:nvSpPr>
          <p:cNvPr id="581" name="CustomShape 6"/>
          <p:cNvSpPr/>
          <p:nvPr/>
        </p:nvSpPr>
        <p:spPr>
          <a:xfrm>
            <a:off x="1600200" y="5105520"/>
            <a:ext cx="6475680" cy="578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ff3300"/>
                </a:solidFill>
                <a:latin typeface="Tahoma"/>
                <a:ea typeface="DejaVu Sans"/>
              </a:rPr>
              <a:t>KQ </a:t>
            </a:r>
            <a:r>
              <a:rPr lang="en-US" sz="1600" strike="noStrike">
                <a:solidFill>
                  <a:srgbClr val="ff3300"/>
                </a:solidFill>
                <a:latin typeface="Symbol"/>
                <a:ea typeface="DejaVu Sans"/>
              </a:rPr>
              <a:t></a:t>
            </a:r>
            <a:r>
              <a:rPr lang="en-US" strike="noStrike">
                <a:solidFill>
                  <a:srgbClr val="ff3300"/>
                </a:solidFill>
                <a:latin typeface="Tahoma"/>
                <a:ea typeface="DejaVu Sans"/>
              </a:rPr>
              <a:t> </a:t>
            </a:r>
            <a:r>
              <a:rPr lang="en-US" sz="3200" strike="noStrike">
                <a:solidFill>
                  <a:srgbClr val="ff3300"/>
                </a:solidFill>
                <a:latin typeface="Symbol"/>
                <a:ea typeface="DejaVu Sans"/>
              </a:rPr>
              <a:t></a:t>
            </a:r>
            <a:r>
              <a:rPr lang="en-US" strike="noStrike" baseline="-25000">
                <a:solidFill>
                  <a:srgbClr val="ff3300"/>
                </a:solidFill>
                <a:latin typeface="Tahoma"/>
                <a:ea typeface="DejaVu Sans"/>
              </a:rPr>
              <a:t>Manv,Honv,Tennv,Phg,luong</a:t>
            </a:r>
            <a:r>
              <a:rPr lang="en-US" strike="noStrike">
                <a:solidFill>
                  <a:srgbClr val="ff3300"/>
                </a:solidFill>
                <a:latin typeface="Tahoma"/>
                <a:ea typeface="DejaVu Sans"/>
              </a:rPr>
              <a:t>(</a:t>
            </a:r>
            <a:r>
              <a:rPr lang="en-US" sz="1600" strike="noStrike">
                <a:solidFill>
                  <a:srgbClr val="ff3300"/>
                </a:solidFill>
                <a:latin typeface="Tahoma"/>
                <a:ea typeface="DejaVu Sans"/>
              </a:rPr>
              <a:t>NHANVIEN      </a:t>
            </a:r>
            <a:r>
              <a:rPr lang="en-US" sz="1600" strike="noStrike" baseline="-25000">
                <a:solidFill>
                  <a:srgbClr val="ff3300"/>
                </a:solidFill>
                <a:latin typeface="Tahoma"/>
                <a:ea typeface="DejaVu Sans"/>
              </a:rPr>
              <a:t>Luong&gt;L_TUNG</a:t>
            </a:r>
            <a:r>
              <a:rPr lang="en-US" sz="1600" strike="noStrike">
                <a:solidFill>
                  <a:srgbClr val="ff3300"/>
                </a:solidFill>
                <a:latin typeface="Tahoma"/>
                <a:ea typeface="DejaVu Sans"/>
              </a:rPr>
              <a:t> R)</a:t>
            </a:r>
            <a:endParaRPr/>
          </a:p>
        </p:txBody>
      </p:sp>
      <p:sp>
        <p:nvSpPr>
          <p:cNvPr id="582" name="CustomShape 7"/>
          <p:cNvSpPr/>
          <p:nvPr/>
        </p:nvSpPr>
        <p:spPr>
          <a:xfrm rot="16200000">
            <a:off x="5614920" y="5358960"/>
            <a:ext cx="108000" cy="211320"/>
          </a:xfrm>
          <a:prstGeom prst="flowChartCollate">
            <a:avLst/>
          </a:prstGeom>
          <a:noFill/>
          <a:ln w="12600">
            <a:solidFill>
              <a:srgbClr val="ff33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8"/>
          <p:cNvSpPr/>
          <p:nvPr/>
        </p:nvSpPr>
        <p:spPr>
          <a:xfrm>
            <a:off x="1004760" y="3276720"/>
            <a:ext cx="2799720" cy="33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B1: Chọn ra lương của ‘Tùng’</a:t>
            </a:r>
            <a:endParaRPr/>
          </a:p>
        </p:txBody>
      </p:sp>
      <p:sp>
        <p:nvSpPr>
          <p:cNvPr id="584" name="CustomShape 9"/>
          <p:cNvSpPr/>
          <p:nvPr/>
        </p:nvSpPr>
        <p:spPr>
          <a:xfrm>
            <a:off x="1012320" y="4572000"/>
            <a:ext cx="4601160" cy="33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B2: Lấy ra những bộ có lương &gt;lương của ‘Tùng”</a:t>
            </a:r>
            <a:endParaRPr/>
          </a:p>
        </p:txBody>
      </p:sp>
      <p:sp>
        <p:nvSpPr>
          <p:cNvPr id="585" name="CustomShape 10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586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587" name="CustomShape 11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588" name="CustomShape 12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1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6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71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7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304920" y="685800"/>
            <a:ext cx="853308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04617b"/>
                </a:solidFill>
                <a:latin typeface="Calibri"/>
                <a:ea typeface="DejaVu Sans"/>
              </a:rPr>
              <a:t>Phép chia</a:t>
            </a:r>
            <a:endParaRPr/>
          </a:p>
        </p:txBody>
      </p:sp>
      <p:sp>
        <p:nvSpPr>
          <p:cNvPr id="590" name="CustomShape 2"/>
          <p:cNvSpPr/>
          <p:nvPr/>
        </p:nvSpPr>
        <p:spPr>
          <a:xfrm>
            <a:off x="457200" y="1295280"/>
            <a:ext cx="8228160" cy="41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Lấy ra một số bộ trong quan hệ R sao cho thỏa với </a:t>
            </a:r>
            <a:r>
              <a:rPr lang="en-US" sz="2600" strike="noStrike" u="sng">
                <a:solidFill>
                  <a:srgbClr val="000000"/>
                </a:solidFill>
                <a:latin typeface="Constantia"/>
                <a:ea typeface="DejaVu Sans"/>
              </a:rPr>
              <a:t>tất cả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 các bộ trong quan hệ 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Ký hiệu R </a:t>
            </a:r>
            <a:r>
              <a:rPr b="1" lang="en-US" sz="2600" strike="noStrike">
                <a:solidFill>
                  <a:srgbClr val="000000"/>
                </a:solidFill>
                <a:latin typeface="Symbol"/>
                <a:ea typeface="DejaVu Sans"/>
              </a:rPr>
              <a:t>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 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Giả thiết Z, X là các tập thuộc tính của R, S với X </a:t>
            </a:r>
            <a:r>
              <a:rPr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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Z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Kết quả của phép chia là một quan hệ T(Y), Với Y=Z-X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t</a:t>
            </a:r>
            <a:r>
              <a:rPr lang="en-US" sz="24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T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là một bộ của T nếu </a:t>
            </a:r>
            <a:r>
              <a:rPr lang="en-US" sz="2400" strike="noStrike" u="sng">
                <a:solidFill>
                  <a:srgbClr val="000000"/>
                </a:solidFill>
                <a:latin typeface="Constantia"/>
                <a:ea typeface="DejaVu Sans"/>
              </a:rPr>
              <a:t>với mọi bộ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t</a:t>
            </a:r>
            <a:r>
              <a:rPr lang="en-US" sz="24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S</a:t>
            </a:r>
            <a:r>
              <a:rPr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S, tồn tại bộ t</a:t>
            </a:r>
            <a:r>
              <a:rPr lang="en-US" sz="24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R</a:t>
            </a:r>
            <a:r>
              <a:rPr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R thỏa 2 điều kiện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t</a:t>
            </a:r>
            <a:r>
              <a:rPr lang="en-US" sz="21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R</a:t>
            </a: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[Y] = t</a:t>
            </a:r>
            <a:r>
              <a:rPr lang="en-US" sz="21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T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t</a:t>
            </a:r>
            <a:r>
              <a:rPr lang="en-US" sz="21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R</a:t>
            </a: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[X] = t</a:t>
            </a:r>
            <a:r>
              <a:rPr lang="en-US" sz="21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S</a:t>
            </a:r>
            <a:endParaRPr/>
          </a:p>
        </p:txBody>
      </p:sp>
      <p:sp>
        <p:nvSpPr>
          <p:cNvPr id="591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11:01:06 AM</a:t>
            </a:r>
            <a:endParaRPr/>
          </a:p>
        </p:txBody>
      </p:sp>
      <p:sp>
        <p:nvSpPr>
          <p:cNvPr id="592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7647B2D-0BF2-439A-AC08-6A186D9863ED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593" name="CustomShape 5"/>
          <p:cNvSpPr/>
          <p:nvPr/>
        </p:nvSpPr>
        <p:spPr>
          <a:xfrm>
            <a:off x="4419720" y="4762440"/>
            <a:ext cx="760680" cy="204480"/>
          </a:xfrm>
          <a:prstGeom prst="rect">
            <a:avLst/>
          </a:prstGeom>
          <a:solidFill>
            <a:srgbClr val="ff99cc">
              <a:alpha val="80000"/>
            </a:srgbClr>
          </a:solidFill>
          <a:ln w="12600">
            <a:solidFill>
              <a:srgbClr val="ff99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6"/>
          <p:cNvSpPr/>
          <p:nvPr/>
        </p:nvSpPr>
        <p:spPr>
          <a:xfrm>
            <a:off x="5181480" y="4762440"/>
            <a:ext cx="532080" cy="204480"/>
          </a:xfrm>
          <a:prstGeom prst="rect">
            <a:avLst/>
          </a:prstGeom>
          <a:solidFill>
            <a:srgbClr val="99ccff">
              <a:alpha val="80000"/>
            </a:srgbClr>
          </a:solidFill>
          <a:ln w="12600">
            <a:solidFill>
              <a:srgbClr val="99cc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7"/>
          <p:cNvSpPr/>
          <p:nvPr/>
        </p:nvSpPr>
        <p:spPr>
          <a:xfrm>
            <a:off x="4419720" y="4739760"/>
            <a:ext cx="7606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X</a:t>
            </a:r>
            <a:endParaRPr/>
          </a:p>
        </p:txBody>
      </p:sp>
      <p:sp>
        <p:nvSpPr>
          <p:cNvPr id="596" name="CustomShape 8"/>
          <p:cNvSpPr/>
          <p:nvPr/>
        </p:nvSpPr>
        <p:spPr>
          <a:xfrm>
            <a:off x="5105520" y="4739760"/>
            <a:ext cx="60804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endParaRPr/>
          </a:p>
        </p:txBody>
      </p:sp>
      <p:sp>
        <p:nvSpPr>
          <p:cNvPr id="597" name="CustomShape 9"/>
          <p:cNvSpPr/>
          <p:nvPr/>
        </p:nvSpPr>
        <p:spPr>
          <a:xfrm>
            <a:off x="6095880" y="4694040"/>
            <a:ext cx="760680" cy="410040"/>
          </a:xfrm>
          <a:prstGeom prst="rect">
            <a:avLst/>
          </a:prstGeom>
          <a:solidFill>
            <a:srgbClr val="ff99cc">
              <a:alpha val="80000"/>
            </a:srgbClr>
          </a:solidFill>
          <a:ln w="12600">
            <a:solidFill>
              <a:srgbClr val="ff99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10"/>
          <p:cNvSpPr/>
          <p:nvPr/>
        </p:nvSpPr>
        <p:spPr>
          <a:xfrm>
            <a:off x="7315200" y="4762440"/>
            <a:ext cx="532080" cy="204480"/>
          </a:xfrm>
          <a:prstGeom prst="rect">
            <a:avLst/>
          </a:prstGeom>
          <a:solidFill>
            <a:srgbClr val="99ccff">
              <a:alpha val="80000"/>
            </a:srgbClr>
          </a:solidFill>
          <a:ln w="12600">
            <a:solidFill>
              <a:srgbClr val="99cc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11"/>
          <p:cNvSpPr/>
          <p:nvPr/>
        </p:nvSpPr>
        <p:spPr>
          <a:xfrm>
            <a:off x="7315200" y="4419720"/>
            <a:ext cx="532080" cy="6843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12"/>
          <p:cNvSpPr/>
          <p:nvPr/>
        </p:nvSpPr>
        <p:spPr>
          <a:xfrm>
            <a:off x="7315200" y="441972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T(Y)</a:t>
            </a:r>
            <a:endParaRPr/>
          </a:p>
        </p:txBody>
      </p:sp>
      <p:sp>
        <p:nvSpPr>
          <p:cNvPr id="601" name="Line 13"/>
          <p:cNvSpPr/>
          <p:nvPr/>
        </p:nvSpPr>
        <p:spPr>
          <a:xfrm>
            <a:off x="7315200" y="4693680"/>
            <a:ext cx="5331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02" name="CustomShape 14"/>
          <p:cNvSpPr/>
          <p:nvPr/>
        </p:nvSpPr>
        <p:spPr>
          <a:xfrm>
            <a:off x="6095880" y="4419720"/>
            <a:ext cx="760680" cy="6843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15"/>
          <p:cNvSpPr/>
          <p:nvPr/>
        </p:nvSpPr>
        <p:spPr>
          <a:xfrm>
            <a:off x="6095880" y="4419720"/>
            <a:ext cx="7606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S(X)</a:t>
            </a:r>
            <a:endParaRPr/>
          </a:p>
        </p:txBody>
      </p:sp>
      <p:sp>
        <p:nvSpPr>
          <p:cNvPr id="604" name="Line 16"/>
          <p:cNvSpPr/>
          <p:nvPr/>
        </p:nvSpPr>
        <p:spPr>
          <a:xfrm>
            <a:off x="6095880" y="4693680"/>
            <a:ext cx="7621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05" name="CustomShape 17"/>
          <p:cNvSpPr/>
          <p:nvPr/>
        </p:nvSpPr>
        <p:spPr>
          <a:xfrm>
            <a:off x="4419720" y="4419720"/>
            <a:ext cx="1293840" cy="6843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18"/>
          <p:cNvSpPr/>
          <p:nvPr/>
        </p:nvSpPr>
        <p:spPr>
          <a:xfrm>
            <a:off x="4419720" y="4419720"/>
            <a:ext cx="129384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R(Z)</a:t>
            </a:r>
            <a:endParaRPr/>
          </a:p>
        </p:txBody>
      </p:sp>
      <p:sp>
        <p:nvSpPr>
          <p:cNvPr id="607" name="Line 19"/>
          <p:cNvSpPr/>
          <p:nvPr/>
        </p:nvSpPr>
        <p:spPr>
          <a:xfrm>
            <a:off x="4419360" y="4693680"/>
            <a:ext cx="1295640" cy="1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08" name="CustomShape 20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609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610" name="CustomShape 21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611" name="CustomShape 22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sp>
        <p:nvSpPr>
          <p:cNvPr id="612" name="CustomShape 23"/>
          <p:cNvSpPr/>
          <p:nvPr/>
        </p:nvSpPr>
        <p:spPr>
          <a:xfrm>
            <a:off x="762120" y="5791320"/>
            <a:ext cx="739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Hay: với mỗi bộ t </a:t>
            </a:r>
            <a:r>
              <a:rPr b="1" lang="en-US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 T, với mọi u </a:t>
            </a:r>
            <a:r>
              <a:rPr b="1" lang="en-US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 S thì &lt;u,t&gt; </a:t>
            </a:r>
            <a:r>
              <a:rPr b="1" lang="en-US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 R</a:t>
            </a:r>
            <a:endParaRPr/>
          </a:p>
        </p:txBody>
      </p:sp>
    </p:spTree>
  </p:cSld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83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380880" y="685800"/>
            <a:ext cx="853308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Phép chia</a:t>
            </a:r>
            <a:endParaRPr/>
          </a:p>
        </p:txBody>
      </p:sp>
      <p:sp>
        <p:nvSpPr>
          <p:cNvPr id="614" name="CustomShape 2"/>
          <p:cNvSpPr/>
          <p:nvPr/>
        </p:nvSpPr>
        <p:spPr>
          <a:xfrm>
            <a:off x="457200" y="1730160"/>
            <a:ext cx="8228160" cy="40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Cách tính T(Y)= R(Z) </a:t>
            </a:r>
            <a:r>
              <a:rPr lang="en-US" sz="2600" strike="noStrike">
                <a:solidFill>
                  <a:srgbClr val="000000"/>
                </a:solidFill>
                <a:latin typeface="Symbol"/>
                <a:ea typeface="DejaVu Sans"/>
              </a:rPr>
              <a:t>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 S(X)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5000"/>
              <a:buFont typeface="Calibri"/>
              <a:buAutoNum type="arabicPeriod"/>
            </a:pPr>
            <a:r>
              <a:rPr b="1" lang="en-US" sz="3200" strike="noStrike">
                <a:solidFill>
                  <a:srgbClr val="000000"/>
                </a:solidFill>
                <a:latin typeface="Constantia"/>
                <a:ea typeface="DejaVu Sans"/>
              </a:rPr>
              <a:t>Y = Z-X</a:t>
            </a:r>
            <a:endParaRPr/>
          </a:p>
          <a:p>
            <a:pPr lvl="1">
              <a:lnSpc>
                <a:spcPct val="100000"/>
              </a:lnSpc>
              <a:buSzPct val="85000"/>
              <a:buFont typeface="Calibri"/>
              <a:buAutoNum type="arabicPeriod"/>
            </a:pPr>
            <a:r>
              <a:rPr b="1" lang="en-US" sz="3200" strike="noStrike">
                <a:solidFill>
                  <a:srgbClr val="000000"/>
                </a:solidFill>
                <a:latin typeface="Constantia"/>
                <a:ea typeface="DejaVu Sans"/>
              </a:rPr>
              <a:t>T1 = </a:t>
            </a:r>
            <a:r>
              <a:rPr b="1" lang="en-US" sz="4000" strike="noStrike">
                <a:solidFill>
                  <a:srgbClr val="000000"/>
                </a:solidFill>
                <a:latin typeface="Symbol"/>
                <a:ea typeface="DejaVu Sans"/>
              </a:rPr>
              <a:t></a:t>
            </a:r>
            <a:r>
              <a:rPr b="1" lang="en-US" sz="320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1" lang="en-US" sz="32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Y</a:t>
            </a:r>
            <a:r>
              <a:rPr b="1" lang="en-US" sz="3200" strike="noStrike">
                <a:solidFill>
                  <a:srgbClr val="000000"/>
                </a:solidFill>
                <a:latin typeface="Constantia"/>
                <a:ea typeface="DejaVu Sans"/>
              </a:rPr>
              <a:t>(R)</a:t>
            </a:r>
            <a:endParaRPr/>
          </a:p>
          <a:p>
            <a:pPr lvl="1">
              <a:lnSpc>
                <a:spcPct val="100000"/>
              </a:lnSpc>
              <a:buSzPct val="85000"/>
              <a:buFont typeface="Calibri"/>
              <a:buAutoNum type="arabicPeriod"/>
            </a:pPr>
            <a:r>
              <a:rPr b="1" lang="en-US" sz="3200" strike="noStrike">
                <a:solidFill>
                  <a:srgbClr val="000000"/>
                </a:solidFill>
                <a:latin typeface="Constantia"/>
                <a:ea typeface="DejaVu Sans"/>
              </a:rPr>
              <a:t>T2 = </a:t>
            </a:r>
            <a:r>
              <a:rPr b="1" lang="en-US" sz="4000" strike="noStrike">
                <a:solidFill>
                  <a:srgbClr val="000000"/>
                </a:solidFill>
                <a:latin typeface="Symbol"/>
                <a:ea typeface="DejaVu Sans"/>
              </a:rPr>
              <a:t></a:t>
            </a:r>
            <a:r>
              <a:rPr b="1" lang="en-US" sz="320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b="1" lang="en-US" sz="32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Y</a:t>
            </a:r>
            <a:r>
              <a:rPr b="1" lang="en-US" sz="3200" strike="noStrike">
                <a:solidFill>
                  <a:srgbClr val="000000"/>
                </a:solidFill>
                <a:latin typeface="Constantia"/>
                <a:ea typeface="DejaVu Sans"/>
              </a:rPr>
              <a:t>((S </a:t>
            </a:r>
            <a:r>
              <a:rPr b="1" lang="en-US" sz="3200" strike="noStrike">
                <a:solidFill>
                  <a:srgbClr val="000000"/>
                </a:solidFill>
                <a:latin typeface="Symbol"/>
                <a:ea typeface="DejaVu Sans"/>
              </a:rPr>
              <a:t></a:t>
            </a:r>
            <a:r>
              <a:rPr b="1" lang="en-US" sz="3200" strike="noStrike">
                <a:solidFill>
                  <a:srgbClr val="000000"/>
                </a:solidFill>
                <a:latin typeface="Constantia"/>
                <a:ea typeface="DejaVu Sans"/>
              </a:rPr>
              <a:t> T1)-R)</a:t>
            </a:r>
            <a:endParaRPr/>
          </a:p>
          <a:p>
            <a:pPr lvl="1">
              <a:lnSpc>
                <a:spcPct val="100000"/>
              </a:lnSpc>
              <a:buSzPct val="85000"/>
              <a:buFont typeface="Calibri"/>
              <a:buAutoNum type="arabicPeriod"/>
            </a:pPr>
            <a:r>
              <a:rPr b="1" lang="en-US" sz="3200" strike="noStrike">
                <a:solidFill>
                  <a:srgbClr val="000000"/>
                </a:solidFill>
                <a:latin typeface="Constantia"/>
                <a:ea typeface="DejaVu Sans"/>
              </a:rPr>
              <a:t>T= T1-T2</a:t>
            </a:r>
            <a:endParaRPr/>
          </a:p>
        </p:txBody>
      </p:sp>
      <p:sp>
        <p:nvSpPr>
          <p:cNvPr id="615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11:01:06 AM</a:t>
            </a:r>
            <a:endParaRPr/>
          </a:p>
        </p:txBody>
      </p:sp>
      <p:sp>
        <p:nvSpPr>
          <p:cNvPr id="616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DD65993-4FAF-4411-9596-C4A89D77FF53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617" name="CustomShape 5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618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619" name="CustomShape 6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620" name="CustomShape 7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</p:spTree>
  </p:cSld>
  <p:timing>
    <p:tnLst>
      <p:par>
        <p:cTn id="184" dur="indefinite" restart="never" nodeType="tmRoot">
          <p:childTnLst>
            <p:seq>
              <p:cTn id="1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380880" y="685800"/>
            <a:ext cx="853308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Phép chia</a:t>
            </a:r>
            <a:endParaRPr/>
          </a:p>
        </p:txBody>
      </p:sp>
      <p:sp>
        <p:nvSpPr>
          <p:cNvPr id="622" name="CustomShape 2"/>
          <p:cNvSpPr/>
          <p:nvPr/>
        </p:nvSpPr>
        <p:spPr>
          <a:xfrm>
            <a:off x="457200" y="1295280"/>
            <a:ext cx="8228160" cy="51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Ví dụ</a:t>
            </a:r>
            <a:endParaRPr/>
          </a:p>
        </p:txBody>
      </p:sp>
      <p:sp>
        <p:nvSpPr>
          <p:cNvPr id="623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11:01:06 AM</a:t>
            </a:r>
            <a:endParaRPr/>
          </a:p>
        </p:txBody>
      </p:sp>
      <p:sp>
        <p:nvSpPr>
          <p:cNvPr id="624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5813C1A-7F3A-41FE-A79F-762C750FB79C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625" name="CustomShape 5"/>
          <p:cNvSpPr/>
          <p:nvPr/>
        </p:nvSpPr>
        <p:spPr>
          <a:xfrm>
            <a:off x="990720" y="4343400"/>
            <a:ext cx="1370160" cy="532080"/>
          </a:xfrm>
          <a:prstGeom prst="rect">
            <a:avLst/>
          </a:prstGeom>
          <a:solidFill>
            <a:srgbClr val="99ccff">
              <a:alpha val="80000"/>
            </a:srgbClr>
          </a:solidFill>
          <a:ln w="12600">
            <a:solidFill>
              <a:srgbClr val="99cc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6"/>
          <p:cNvSpPr/>
          <p:nvPr/>
        </p:nvSpPr>
        <p:spPr>
          <a:xfrm>
            <a:off x="2362320" y="4343400"/>
            <a:ext cx="912960" cy="532080"/>
          </a:xfrm>
          <a:prstGeom prst="rect">
            <a:avLst/>
          </a:prstGeom>
          <a:solidFill>
            <a:srgbClr val="ff99cc">
              <a:alpha val="80000"/>
            </a:srgbClr>
          </a:solidFill>
          <a:ln w="12600">
            <a:solidFill>
              <a:srgbClr val="ff99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7"/>
          <p:cNvSpPr/>
          <p:nvPr/>
        </p:nvSpPr>
        <p:spPr>
          <a:xfrm>
            <a:off x="990720" y="3657600"/>
            <a:ext cx="1370160" cy="303480"/>
          </a:xfrm>
          <a:prstGeom prst="rect">
            <a:avLst/>
          </a:prstGeom>
          <a:solidFill>
            <a:srgbClr val="99ccff">
              <a:alpha val="80000"/>
            </a:srgbClr>
          </a:solidFill>
          <a:ln w="12600">
            <a:solidFill>
              <a:srgbClr val="99cc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8"/>
          <p:cNvSpPr/>
          <p:nvPr/>
        </p:nvSpPr>
        <p:spPr>
          <a:xfrm>
            <a:off x="2362320" y="3657600"/>
            <a:ext cx="912960" cy="303480"/>
          </a:xfrm>
          <a:prstGeom prst="rect">
            <a:avLst/>
          </a:prstGeom>
          <a:solidFill>
            <a:srgbClr val="ff99cc">
              <a:alpha val="80000"/>
            </a:srgbClr>
          </a:solidFill>
          <a:ln w="12600">
            <a:solidFill>
              <a:srgbClr val="ff99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9"/>
          <p:cNvSpPr/>
          <p:nvPr/>
        </p:nvSpPr>
        <p:spPr>
          <a:xfrm>
            <a:off x="2362320" y="3048120"/>
            <a:ext cx="912960" cy="608040"/>
          </a:xfrm>
          <a:prstGeom prst="rect">
            <a:avLst/>
          </a:prstGeom>
          <a:solidFill>
            <a:srgbClr val="ff99cc">
              <a:alpha val="80000"/>
            </a:srgbClr>
          </a:solidFill>
          <a:ln w="12600">
            <a:solidFill>
              <a:srgbClr val="ff99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10"/>
          <p:cNvSpPr/>
          <p:nvPr/>
        </p:nvSpPr>
        <p:spPr>
          <a:xfrm>
            <a:off x="990720" y="3048120"/>
            <a:ext cx="1370160" cy="608040"/>
          </a:xfrm>
          <a:prstGeom prst="rect">
            <a:avLst/>
          </a:prstGeom>
          <a:solidFill>
            <a:srgbClr val="99ccff">
              <a:alpha val="80000"/>
            </a:srgbClr>
          </a:solidFill>
          <a:ln w="12600">
            <a:solidFill>
              <a:srgbClr val="99cc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11"/>
          <p:cNvSpPr/>
          <p:nvPr/>
        </p:nvSpPr>
        <p:spPr>
          <a:xfrm>
            <a:off x="2362320" y="2743200"/>
            <a:ext cx="912960" cy="303480"/>
          </a:xfrm>
          <a:prstGeom prst="rect">
            <a:avLst/>
          </a:prstGeom>
          <a:solidFill>
            <a:srgbClr val="ff99cc">
              <a:alpha val="80000"/>
            </a:srgbClr>
          </a:solidFill>
          <a:ln w="12600">
            <a:solidFill>
              <a:srgbClr val="ff99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12"/>
          <p:cNvSpPr/>
          <p:nvPr/>
        </p:nvSpPr>
        <p:spPr>
          <a:xfrm>
            <a:off x="4419720" y="2666880"/>
            <a:ext cx="912960" cy="684360"/>
          </a:xfrm>
          <a:prstGeom prst="rect">
            <a:avLst/>
          </a:prstGeom>
          <a:solidFill>
            <a:srgbClr val="ff99cc">
              <a:alpha val="80000"/>
            </a:srgbClr>
          </a:solidFill>
          <a:ln w="12600">
            <a:solidFill>
              <a:srgbClr val="ff99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13"/>
          <p:cNvSpPr/>
          <p:nvPr/>
        </p:nvSpPr>
        <p:spPr>
          <a:xfrm>
            <a:off x="990720" y="2743200"/>
            <a:ext cx="1370160" cy="303480"/>
          </a:xfrm>
          <a:prstGeom prst="rect">
            <a:avLst/>
          </a:prstGeom>
          <a:solidFill>
            <a:srgbClr val="99ccff">
              <a:alpha val="80000"/>
            </a:srgbClr>
          </a:solidFill>
          <a:ln w="12600">
            <a:solidFill>
              <a:srgbClr val="99cc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4"/>
          <p:cNvSpPr/>
          <p:nvPr/>
        </p:nvSpPr>
        <p:spPr>
          <a:xfrm>
            <a:off x="990720" y="2438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35" name="CustomShape 15"/>
          <p:cNvSpPr/>
          <p:nvPr/>
        </p:nvSpPr>
        <p:spPr>
          <a:xfrm>
            <a:off x="1447920" y="2438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636" name="CustomShape 16"/>
          <p:cNvSpPr/>
          <p:nvPr/>
        </p:nvSpPr>
        <p:spPr>
          <a:xfrm>
            <a:off x="990720" y="2819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637" name="Line 17"/>
          <p:cNvSpPr/>
          <p:nvPr/>
        </p:nvSpPr>
        <p:spPr>
          <a:xfrm>
            <a:off x="533160" y="2743200"/>
            <a:ext cx="27432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38" name="Line 18"/>
          <p:cNvSpPr/>
          <p:nvPr/>
        </p:nvSpPr>
        <p:spPr>
          <a:xfrm>
            <a:off x="533160" y="2438280"/>
            <a:ext cx="27432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39" name="Line 19"/>
          <p:cNvSpPr/>
          <p:nvPr/>
        </p:nvSpPr>
        <p:spPr>
          <a:xfrm>
            <a:off x="990360" y="5257800"/>
            <a:ext cx="22860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40" name="CustomShape 20"/>
          <p:cNvSpPr/>
          <p:nvPr/>
        </p:nvSpPr>
        <p:spPr>
          <a:xfrm>
            <a:off x="990720" y="4038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641" name="CustomShape 21"/>
          <p:cNvSpPr/>
          <p:nvPr/>
        </p:nvSpPr>
        <p:spPr>
          <a:xfrm>
            <a:off x="1447920" y="2819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42" name="CustomShape 22"/>
          <p:cNvSpPr/>
          <p:nvPr/>
        </p:nvSpPr>
        <p:spPr>
          <a:xfrm>
            <a:off x="1447920" y="4038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43" name="Line 23"/>
          <p:cNvSpPr/>
          <p:nvPr/>
        </p:nvSpPr>
        <p:spPr>
          <a:xfrm>
            <a:off x="1447560" y="2438280"/>
            <a:ext cx="0" cy="2819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44" name="Line 24"/>
          <p:cNvSpPr/>
          <p:nvPr/>
        </p:nvSpPr>
        <p:spPr>
          <a:xfrm>
            <a:off x="990360" y="2438280"/>
            <a:ext cx="0" cy="2819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45" name="Line 25"/>
          <p:cNvSpPr/>
          <p:nvPr/>
        </p:nvSpPr>
        <p:spPr>
          <a:xfrm>
            <a:off x="1904760" y="2438280"/>
            <a:ext cx="0" cy="2819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46" name="Line 26"/>
          <p:cNvSpPr/>
          <p:nvPr/>
        </p:nvSpPr>
        <p:spPr>
          <a:xfrm>
            <a:off x="2361960" y="2438280"/>
            <a:ext cx="0" cy="2819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47" name="Line 27"/>
          <p:cNvSpPr/>
          <p:nvPr/>
        </p:nvSpPr>
        <p:spPr>
          <a:xfrm>
            <a:off x="2819160" y="2438280"/>
            <a:ext cx="0" cy="2819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48" name="Line 28"/>
          <p:cNvSpPr/>
          <p:nvPr/>
        </p:nvSpPr>
        <p:spPr>
          <a:xfrm>
            <a:off x="3276360" y="2438280"/>
            <a:ext cx="0" cy="2819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49" name="CustomShape 29"/>
          <p:cNvSpPr/>
          <p:nvPr/>
        </p:nvSpPr>
        <p:spPr>
          <a:xfrm>
            <a:off x="990720" y="4343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</a:t>
            </a:r>
            <a:endParaRPr/>
          </a:p>
        </p:txBody>
      </p:sp>
      <p:sp>
        <p:nvSpPr>
          <p:cNvPr id="650" name="CustomShape 30"/>
          <p:cNvSpPr/>
          <p:nvPr/>
        </p:nvSpPr>
        <p:spPr>
          <a:xfrm>
            <a:off x="1447920" y="4343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51" name="CustomShape 31"/>
          <p:cNvSpPr/>
          <p:nvPr/>
        </p:nvSpPr>
        <p:spPr>
          <a:xfrm>
            <a:off x="990720" y="31240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652" name="CustomShape 32"/>
          <p:cNvSpPr/>
          <p:nvPr/>
        </p:nvSpPr>
        <p:spPr>
          <a:xfrm>
            <a:off x="1447920" y="31240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53" name="CustomShape 33"/>
          <p:cNvSpPr/>
          <p:nvPr/>
        </p:nvSpPr>
        <p:spPr>
          <a:xfrm>
            <a:off x="990720" y="3429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654" name="CustomShape 34"/>
          <p:cNvSpPr/>
          <p:nvPr/>
        </p:nvSpPr>
        <p:spPr>
          <a:xfrm>
            <a:off x="1447920" y="3429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55" name="CustomShape 35"/>
          <p:cNvSpPr/>
          <p:nvPr/>
        </p:nvSpPr>
        <p:spPr>
          <a:xfrm>
            <a:off x="990720" y="3733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656" name="CustomShape 36"/>
          <p:cNvSpPr/>
          <p:nvPr/>
        </p:nvSpPr>
        <p:spPr>
          <a:xfrm>
            <a:off x="1447920" y="3733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57" name="CustomShape 37"/>
          <p:cNvSpPr/>
          <p:nvPr/>
        </p:nvSpPr>
        <p:spPr>
          <a:xfrm>
            <a:off x="990720" y="4648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</a:t>
            </a:r>
            <a:endParaRPr/>
          </a:p>
        </p:txBody>
      </p:sp>
      <p:sp>
        <p:nvSpPr>
          <p:cNvPr id="658" name="CustomShape 38"/>
          <p:cNvSpPr/>
          <p:nvPr/>
        </p:nvSpPr>
        <p:spPr>
          <a:xfrm>
            <a:off x="1447920" y="4648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59" name="CustomShape 39"/>
          <p:cNvSpPr/>
          <p:nvPr/>
        </p:nvSpPr>
        <p:spPr>
          <a:xfrm>
            <a:off x="99072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</a:t>
            </a:r>
            <a:endParaRPr/>
          </a:p>
        </p:txBody>
      </p:sp>
      <p:sp>
        <p:nvSpPr>
          <p:cNvPr id="660" name="CustomShape 40"/>
          <p:cNvSpPr/>
          <p:nvPr/>
        </p:nvSpPr>
        <p:spPr>
          <a:xfrm>
            <a:off x="144792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61" name="CustomShape 41"/>
          <p:cNvSpPr/>
          <p:nvPr/>
        </p:nvSpPr>
        <p:spPr>
          <a:xfrm>
            <a:off x="1905120" y="2438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endParaRPr/>
          </a:p>
        </p:txBody>
      </p:sp>
      <p:sp>
        <p:nvSpPr>
          <p:cNvPr id="662" name="CustomShape 42"/>
          <p:cNvSpPr/>
          <p:nvPr/>
        </p:nvSpPr>
        <p:spPr>
          <a:xfrm>
            <a:off x="2362320" y="2438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endParaRPr/>
          </a:p>
        </p:txBody>
      </p:sp>
      <p:sp>
        <p:nvSpPr>
          <p:cNvPr id="663" name="CustomShape 43"/>
          <p:cNvSpPr/>
          <p:nvPr/>
        </p:nvSpPr>
        <p:spPr>
          <a:xfrm>
            <a:off x="1905120" y="2819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664" name="CustomShape 44"/>
          <p:cNvSpPr/>
          <p:nvPr/>
        </p:nvSpPr>
        <p:spPr>
          <a:xfrm>
            <a:off x="1905120" y="4038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</a:t>
            </a:r>
            <a:endParaRPr/>
          </a:p>
        </p:txBody>
      </p:sp>
      <p:sp>
        <p:nvSpPr>
          <p:cNvPr id="665" name="CustomShape 45"/>
          <p:cNvSpPr/>
          <p:nvPr/>
        </p:nvSpPr>
        <p:spPr>
          <a:xfrm>
            <a:off x="2362320" y="2819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66" name="CustomShape 46"/>
          <p:cNvSpPr/>
          <p:nvPr/>
        </p:nvSpPr>
        <p:spPr>
          <a:xfrm>
            <a:off x="2362320" y="4038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667" name="CustomShape 47"/>
          <p:cNvSpPr/>
          <p:nvPr/>
        </p:nvSpPr>
        <p:spPr>
          <a:xfrm>
            <a:off x="1905120" y="4343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</a:t>
            </a:r>
            <a:endParaRPr/>
          </a:p>
        </p:txBody>
      </p:sp>
      <p:sp>
        <p:nvSpPr>
          <p:cNvPr id="668" name="CustomShape 48"/>
          <p:cNvSpPr/>
          <p:nvPr/>
        </p:nvSpPr>
        <p:spPr>
          <a:xfrm>
            <a:off x="2362320" y="4343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69" name="CustomShape 49"/>
          <p:cNvSpPr/>
          <p:nvPr/>
        </p:nvSpPr>
        <p:spPr>
          <a:xfrm>
            <a:off x="1905120" y="31240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</a:t>
            </a:r>
            <a:endParaRPr/>
          </a:p>
        </p:txBody>
      </p:sp>
      <p:sp>
        <p:nvSpPr>
          <p:cNvPr id="670" name="CustomShape 50"/>
          <p:cNvSpPr/>
          <p:nvPr/>
        </p:nvSpPr>
        <p:spPr>
          <a:xfrm>
            <a:off x="2362320" y="31240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71" name="CustomShape 51"/>
          <p:cNvSpPr/>
          <p:nvPr/>
        </p:nvSpPr>
        <p:spPr>
          <a:xfrm>
            <a:off x="1905120" y="3429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</a:t>
            </a:r>
            <a:endParaRPr/>
          </a:p>
        </p:txBody>
      </p:sp>
      <p:sp>
        <p:nvSpPr>
          <p:cNvPr id="672" name="CustomShape 52"/>
          <p:cNvSpPr/>
          <p:nvPr/>
        </p:nvSpPr>
        <p:spPr>
          <a:xfrm>
            <a:off x="2362320" y="3429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673" name="CustomShape 53"/>
          <p:cNvSpPr/>
          <p:nvPr/>
        </p:nvSpPr>
        <p:spPr>
          <a:xfrm>
            <a:off x="1905120" y="3733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</a:t>
            </a:r>
            <a:endParaRPr/>
          </a:p>
        </p:txBody>
      </p:sp>
      <p:sp>
        <p:nvSpPr>
          <p:cNvPr id="674" name="CustomShape 54"/>
          <p:cNvSpPr/>
          <p:nvPr/>
        </p:nvSpPr>
        <p:spPr>
          <a:xfrm>
            <a:off x="2362320" y="3733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75" name="CustomShape 55"/>
          <p:cNvSpPr/>
          <p:nvPr/>
        </p:nvSpPr>
        <p:spPr>
          <a:xfrm>
            <a:off x="1905120" y="4648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</a:t>
            </a:r>
            <a:endParaRPr/>
          </a:p>
        </p:txBody>
      </p:sp>
      <p:sp>
        <p:nvSpPr>
          <p:cNvPr id="676" name="CustomShape 56"/>
          <p:cNvSpPr/>
          <p:nvPr/>
        </p:nvSpPr>
        <p:spPr>
          <a:xfrm>
            <a:off x="2362320" y="4648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677" name="CustomShape 57"/>
          <p:cNvSpPr/>
          <p:nvPr/>
        </p:nvSpPr>
        <p:spPr>
          <a:xfrm>
            <a:off x="190512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678" name="CustomShape 58"/>
          <p:cNvSpPr/>
          <p:nvPr/>
        </p:nvSpPr>
        <p:spPr>
          <a:xfrm>
            <a:off x="236232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679" name="CustomShape 59"/>
          <p:cNvSpPr/>
          <p:nvPr/>
        </p:nvSpPr>
        <p:spPr>
          <a:xfrm>
            <a:off x="2819520" y="2438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endParaRPr/>
          </a:p>
        </p:txBody>
      </p:sp>
      <p:sp>
        <p:nvSpPr>
          <p:cNvPr id="680" name="CustomShape 60"/>
          <p:cNvSpPr/>
          <p:nvPr/>
        </p:nvSpPr>
        <p:spPr>
          <a:xfrm>
            <a:off x="2819520" y="2819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681" name="CustomShape 61"/>
          <p:cNvSpPr/>
          <p:nvPr/>
        </p:nvSpPr>
        <p:spPr>
          <a:xfrm>
            <a:off x="2819520" y="4038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endParaRPr/>
          </a:p>
        </p:txBody>
      </p:sp>
      <p:sp>
        <p:nvSpPr>
          <p:cNvPr id="682" name="CustomShape 62"/>
          <p:cNvSpPr/>
          <p:nvPr/>
        </p:nvSpPr>
        <p:spPr>
          <a:xfrm>
            <a:off x="2819520" y="4343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683" name="CustomShape 63"/>
          <p:cNvSpPr/>
          <p:nvPr/>
        </p:nvSpPr>
        <p:spPr>
          <a:xfrm>
            <a:off x="2819520" y="31240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684" name="CustomShape 64"/>
          <p:cNvSpPr/>
          <p:nvPr/>
        </p:nvSpPr>
        <p:spPr>
          <a:xfrm>
            <a:off x="2819520" y="3429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685" name="CustomShape 65"/>
          <p:cNvSpPr/>
          <p:nvPr/>
        </p:nvSpPr>
        <p:spPr>
          <a:xfrm>
            <a:off x="2819520" y="3733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686" name="CustomShape 66"/>
          <p:cNvSpPr/>
          <p:nvPr/>
        </p:nvSpPr>
        <p:spPr>
          <a:xfrm>
            <a:off x="2819520" y="4648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687" name="CustomShape 67"/>
          <p:cNvSpPr/>
          <p:nvPr/>
        </p:nvSpPr>
        <p:spPr>
          <a:xfrm>
            <a:off x="281952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688" name="CustomShape 68"/>
          <p:cNvSpPr/>
          <p:nvPr/>
        </p:nvSpPr>
        <p:spPr>
          <a:xfrm>
            <a:off x="533520" y="2438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endParaRPr/>
          </a:p>
        </p:txBody>
      </p:sp>
      <p:sp>
        <p:nvSpPr>
          <p:cNvPr id="689" name="Line 69"/>
          <p:cNvSpPr/>
          <p:nvPr/>
        </p:nvSpPr>
        <p:spPr>
          <a:xfrm>
            <a:off x="533160" y="2438280"/>
            <a:ext cx="0" cy="304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90" name="Line 70"/>
          <p:cNvSpPr/>
          <p:nvPr/>
        </p:nvSpPr>
        <p:spPr>
          <a:xfrm>
            <a:off x="3886200" y="2666880"/>
            <a:ext cx="14475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91" name="CustomShape 71"/>
          <p:cNvSpPr/>
          <p:nvPr/>
        </p:nvSpPr>
        <p:spPr>
          <a:xfrm>
            <a:off x="4419720" y="2362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endParaRPr/>
          </a:p>
        </p:txBody>
      </p:sp>
      <p:sp>
        <p:nvSpPr>
          <p:cNvPr id="692" name="CustomShape 72"/>
          <p:cNvSpPr/>
          <p:nvPr/>
        </p:nvSpPr>
        <p:spPr>
          <a:xfrm>
            <a:off x="4876920" y="2362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endParaRPr/>
          </a:p>
        </p:txBody>
      </p:sp>
      <p:sp>
        <p:nvSpPr>
          <p:cNvPr id="693" name="CustomShape 73"/>
          <p:cNvSpPr/>
          <p:nvPr/>
        </p:nvSpPr>
        <p:spPr>
          <a:xfrm>
            <a:off x="4419720" y="27432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694" name="Line 74"/>
          <p:cNvSpPr/>
          <p:nvPr/>
        </p:nvSpPr>
        <p:spPr>
          <a:xfrm>
            <a:off x="3886200" y="2361960"/>
            <a:ext cx="14475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95" name="Line 75"/>
          <p:cNvSpPr/>
          <p:nvPr/>
        </p:nvSpPr>
        <p:spPr>
          <a:xfrm>
            <a:off x="4419360" y="3352680"/>
            <a:ext cx="9144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96" name="CustomShape 76"/>
          <p:cNvSpPr/>
          <p:nvPr/>
        </p:nvSpPr>
        <p:spPr>
          <a:xfrm>
            <a:off x="3886200" y="236232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/>
          </a:p>
        </p:txBody>
      </p:sp>
      <p:sp>
        <p:nvSpPr>
          <p:cNvPr id="697" name="Line 77"/>
          <p:cNvSpPr/>
          <p:nvPr/>
        </p:nvSpPr>
        <p:spPr>
          <a:xfrm>
            <a:off x="3886200" y="2361960"/>
            <a:ext cx="0" cy="304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698" name="CustomShape 78"/>
          <p:cNvSpPr/>
          <p:nvPr/>
        </p:nvSpPr>
        <p:spPr>
          <a:xfrm>
            <a:off x="4419720" y="3048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699" name="Line 79"/>
          <p:cNvSpPr/>
          <p:nvPr/>
        </p:nvSpPr>
        <p:spPr>
          <a:xfrm>
            <a:off x="4876560" y="2361960"/>
            <a:ext cx="0" cy="990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00" name="Line 80"/>
          <p:cNvSpPr/>
          <p:nvPr/>
        </p:nvSpPr>
        <p:spPr>
          <a:xfrm>
            <a:off x="4419360" y="2361960"/>
            <a:ext cx="0" cy="990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01" name="Line 81"/>
          <p:cNvSpPr/>
          <p:nvPr/>
        </p:nvSpPr>
        <p:spPr>
          <a:xfrm>
            <a:off x="5333760" y="2361960"/>
            <a:ext cx="0" cy="990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02" name="CustomShape 82"/>
          <p:cNvSpPr/>
          <p:nvPr/>
        </p:nvSpPr>
        <p:spPr>
          <a:xfrm>
            <a:off x="4876920" y="27432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703" name="CustomShape 83"/>
          <p:cNvSpPr/>
          <p:nvPr/>
        </p:nvSpPr>
        <p:spPr>
          <a:xfrm>
            <a:off x="4876920" y="3048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704" name="CustomShape 84"/>
          <p:cNvSpPr/>
          <p:nvPr/>
        </p:nvSpPr>
        <p:spPr>
          <a:xfrm>
            <a:off x="4343400" y="3962520"/>
            <a:ext cx="1065240" cy="42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R 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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 S</a:t>
            </a:r>
            <a:endParaRPr/>
          </a:p>
        </p:txBody>
      </p:sp>
      <p:sp>
        <p:nvSpPr>
          <p:cNvPr id="705" name="CustomShape 85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706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707" name="CustomShape 86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708" name="CustomShape 87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graphicFrame>
        <p:nvGraphicFramePr>
          <p:cNvPr id="709" name="Table 88"/>
          <p:cNvGraphicFramePr/>
          <p:nvPr/>
        </p:nvGraphicFramePr>
        <p:xfrm>
          <a:off x="5334120" y="4114800"/>
          <a:ext cx="3047400" cy="155520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2480"/>
              </a:tblGrid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onstantia"/>
                        </a:rPr>
                        <a:t>R </a:t>
                      </a: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Symbol"/>
                        </a:rPr>
                        <a:t></a:t>
                      </a: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onstantia"/>
                        </a:rPr>
                        <a:t> 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onstantia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onstantia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onstantia"/>
                        </a:rPr>
                        <a:t>C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Symbol"/>
                        </a:rPr>
                        <a:t>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onstantia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Symbol"/>
                        </a:rPr>
                        <a:t>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Symbol"/>
                        </a:rPr>
                        <a:t>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onstantia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Symbol"/>
                        </a:rPr>
                        <a:t>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32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380880" y="762120"/>
            <a:ext cx="853308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4617b"/>
                </a:solidFill>
                <a:latin typeface="Calibri"/>
                <a:ea typeface="DejaVu Sans"/>
              </a:rPr>
              <a:t>Ví dụ 2 (bài tập)</a:t>
            </a:r>
            <a:endParaRPr/>
          </a:p>
        </p:txBody>
      </p:sp>
      <p:sp>
        <p:nvSpPr>
          <p:cNvPr id="711" name="CustomShape 2"/>
          <p:cNvSpPr/>
          <p:nvPr/>
        </p:nvSpPr>
        <p:spPr>
          <a:xfrm>
            <a:off x="457200" y="1295280"/>
            <a:ext cx="8228160" cy="51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i="1"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Hãy đưa ra mã nhân viên tham gia tất cả các đề án do phòng số 4 phụ trách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Quan hệ: NHANVIEN, NV_DEAN, DEAN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Thuộc tính: MANV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Điều kiện: PHONG=4</a:t>
            </a:r>
            <a:endParaRPr/>
          </a:p>
        </p:txBody>
      </p:sp>
      <p:sp>
        <p:nvSpPr>
          <p:cNvPr id="712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11:01:07 AM</a:t>
            </a:r>
            <a:endParaRPr/>
          </a:p>
        </p:txBody>
      </p:sp>
      <p:sp>
        <p:nvSpPr>
          <p:cNvPr id="713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4E84064-5399-4648-8574-D6B9B7D45BC0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714" name="CustomShape 5"/>
          <p:cNvSpPr/>
          <p:nvPr/>
        </p:nvSpPr>
        <p:spPr>
          <a:xfrm>
            <a:off x="1600200" y="3962520"/>
            <a:ext cx="6399360" cy="578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3300"/>
                </a:solidFill>
                <a:latin typeface="Tahoma"/>
                <a:ea typeface="DejaVu Sans"/>
              </a:rPr>
              <a:t>P4_DA </a:t>
            </a:r>
            <a:r>
              <a:rPr lang="en-US" sz="2400" strike="noStrike">
                <a:solidFill>
                  <a:srgbClr val="ff3300"/>
                </a:solidFill>
                <a:latin typeface="Symbol"/>
                <a:ea typeface="DejaVu Sans"/>
              </a:rPr>
              <a:t></a:t>
            </a:r>
            <a:r>
              <a:rPr lang="en-US" strike="noStrike">
                <a:solidFill>
                  <a:srgbClr val="ff3300"/>
                </a:solidFill>
                <a:latin typeface="Tahoma"/>
                <a:ea typeface="DejaVu Sans"/>
              </a:rPr>
              <a:t> </a:t>
            </a:r>
            <a:r>
              <a:rPr lang="en-US" sz="3200" strike="noStrike">
                <a:solidFill>
                  <a:srgbClr val="ff3300"/>
                </a:solidFill>
                <a:latin typeface="Symbol"/>
                <a:ea typeface="DejaVu Sans"/>
              </a:rPr>
              <a:t></a:t>
            </a:r>
            <a:r>
              <a:rPr lang="en-US" strike="noStrike" baseline="-25000">
                <a:solidFill>
                  <a:srgbClr val="ff3300"/>
                </a:solidFill>
                <a:latin typeface="Tahoma"/>
                <a:ea typeface="DejaVu Sans"/>
              </a:rPr>
              <a:t>MaDa</a:t>
            </a:r>
            <a:r>
              <a:rPr lang="en-US" strike="noStrike">
                <a:solidFill>
                  <a:srgbClr val="ff3300"/>
                </a:solidFill>
                <a:latin typeface="Tahoma"/>
                <a:ea typeface="DejaVu Sans"/>
              </a:rPr>
              <a:t>(</a:t>
            </a:r>
            <a:r>
              <a:rPr lang="en-US" sz="3200" strike="noStrike">
                <a:solidFill>
                  <a:srgbClr val="ff3300"/>
                </a:solidFill>
                <a:latin typeface="Symbol"/>
                <a:ea typeface="DejaVu Sans"/>
              </a:rPr>
              <a:t></a:t>
            </a:r>
            <a:r>
              <a:rPr lang="en-US" strike="noStrike" baseline="-25000">
                <a:solidFill>
                  <a:srgbClr val="ff3300"/>
                </a:solidFill>
                <a:latin typeface="Tahoma"/>
                <a:ea typeface="DejaVu Sans"/>
              </a:rPr>
              <a:t>PHG=4 </a:t>
            </a:r>
            <a:r>
              <a:rPr lang="en-US" strike="noStrike">
                <a:solidFill>
                  <a:srgbClr val="ff3300"/>
                </a:solidFill>
                <a:latin typeface="Tahoma"/>
                <a:ea typeface="DejaVu Sans"/>
              </a:rPr>
              <a:t>(DEAN))</a:t>
            </a:r>
            <a:endParaRPr/>
          </a:p>
        </p:txBody>
      </p:sp>
      <p:sp>
        <p:nvSpPr>
          <p:cNvPr id="715" name="CustomShape 6"/>
          <p:cNvSpPr/>
          <p:nvPr/>
        </p:nvSpPr>
        <p:spPr>
          <a:xfrm>
            <a:off x="1523880" y="5562720"/>
            <a:ext cx="4494240" cy="47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3300"/>
                </a:solidFill>
                <a:latin typeface="Tahoma"/>
                <a:ea typeface="DejaVu Sans"/>
              </a:rPr>
              <a:t> </a:t>
            </a:r>
            <a:r>
              <a:rPr lang="en-US" strike="noStrike">
                <a:solidFill>
                  <a:srgbClr val="ff3300"/>
                </a:solidFill>
                <a:latin typeface="Tahoma"/>
                <a:ea typeface="DejaVu Sans"/>
              </a:rPr>
              <a:t>MA_NV </a:t>
            </a:r>
            <a:r>
              <a:rPr lang="en-US" strike="noStrike">
                <a:solidFill>
                  <a:srgbClr val="ff3300"/>
                </a:solidFill>
                <a:latin typeface="Symbol"/>
                <a:ea typeface="DejaVu Sans"/>
              </a:rPr>
              <a:t></a:t>
            </a:r>
            <a:r>
              <a:rPr lang="en-US" strike="noStrike">
                <a:solidFill>
                  <a:srgbClr val="ff3300"/>
                </a:solidFill>
                <a:latin typeface="Tahoma"/>
                <a:ea typeface="DejaVu Sans"/>
              </a:rPr>
              <a:t> </a:t>
            </a:r>
            <a:r>
              <a:rPr lang="en-US" sz="2400" strike="noStrike">
                <a:solidFill>
                  <a:srgbClr val="ff3300"/>
                </a:solidFill>
                <a:latin typeface="Symbol"/>
                <a:ea typeface="DejaVu Sans"/>
              </a:rPr>
              <a:t></a:t>
            </a:r>
            <a:r>
              <a:rPr lang="en-US" strike="noStrike" baseline="-25000">
                <a:solidFill>
                  <a:srgbClr val="ff3300"/>
                </a:solidFill>
                <a:latin typeface="Tahoma"/>
                <a:ea typeface="DejaVu Sans"/>
              </a:rPr>
              <a:t>(Manv)</a:t>
            </a:r>
            <a:r>
              <a:rPr lang="en-US" strike="noStrike">
                <a:solidFill>
                  <a:srgbClr val="ff3300"/>
                </a:solidFill>
                <a:latin typeface="Tahoma"/>
                <a:ea typeface="DejaVu Sans"/>
              </a:rPr>
              <a:t>(NV_DA÷P4_DA)</a:t>
            </a:r>
            <a:endParaRPr/>
          </a:p>
        </p:txBody>
      </p:sp>
      <p:sp>
        <p:nvSpPr>
          <p:cNvPr id="716" name="CustomShape 7"/>
          <p:cNvSpPr/>
          <p:nvPr/>
        </p:nvSpPr>
        <p:spPr>
          <a:xfrm>
            <a:off x="763200" y="4114800"/>
            <a:ext cx="481680" cy="33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B1:</a:t>
            </a:r>
            <a:endParaRPr/>
          </a:p>
        </p:txBody>
      </p:sp>
      <p:sp>
        <p:nvSpPr>
          <p:cNvPr id="717" name="CustomShape 8"/>
          <p:cNvSpPr/>
          <p:nvPr/>
        </p:nvSpPr>
        <p:spPr>
          <a:xfrm>
            <a:off x="697680" y="5627160"/>
            <a:ext cx="608040" cy="33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B3:</a:t>
            </a:r>
            <a:endParaRPr/>
          </a:p>
        </p:txBody>
      </p:sp>
      <p:sp>
        <p:nvSpPr>
          <p:cNvPr id="718" name="CustomShape 9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719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720" name="CustomShape 10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721" name="CustomShape 11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sp>
        <p:nvSpPr>
          <p:cNvPr id="722" name="CustomShape 12"/>
          <p:cNvSpPr/>
          <p:nvPr/>
        </p:nvSpPr>
        <p:spPr>
          <a:xfrm>
            <a:off x="1600200" y="4800600"/>
            <a:ext cx="5484960" cy="536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3300"/>
                </a:solidFill>
                <a:latin typeface="Tahoma"/>
                <a:ea typeface="DejaVu Sans"/>
              </a:rPr>
              <a:t>NV_DA </a:t>
            </a:r>
            <a:r>
              <a:rPr lang="en-US" strike="noStrike">
                <a:solidFill>
                  <a:srgbClr val="ff3300"/>
                </a:solidFill>
                <a:latin typeface="Symbol"/>
                <a:ea typeface="DejaVu Sans"/>
              </a:rPr>
              <a:t></a:t>
            </a:r>
            <a:r>
              <a:rPr lang="en-US" strike="noStrike">
                <a:solidFill>
                  <a:srgbClr val="ff3300"/>
                </a:solidFill>
                <a:latin typeface="Tahoma"/>
                <a:ea typeface="DejaVu Sans"/>
              </a:rPr>
              <a:t> </a:t>
            </a:r>
            <a:r>
              <a:rPr lang="en-US" sz="2800" strike="noStrike">
                <a:solidFill>
                  <a:srgbClr val="ff3300"/>
                </a:solidFill>
                <a:latin typeface="Symbol"/>
                <a:ea typeface="DejaVu Sans"/>
              </a:rPr>
              <a:t></a:t>
            </a:r>
            <a:r>
              <a:rPr lang="en-US" sz="2000" strike="noStrike" baseline="-25000">
                <a:solidFill>
                  <a:srgbClr val="ff3300"/>
                </a:solidFill>
                <a:latin typeface="Tahoma"/>
                <a:ea typeface="DejaVu Sans"/>
              </a:rPr>
              <a:t>Manv, MaDa</a:t>
            </a:r>
            <a:r>
              <a:rPr lang="en-US" strike="noStrike">
                <a:solidFill>
                  <a:srgbClr val="ff3300"/>
                </a:solidFill>
                <a:latin typeface="Tahoma"/>
                <a:ea typeface="DejaVu Sans"/>
              </a:rPr>
              <a:t>(NV_DEAN)</a:t>
            </a:r>
            <a:endParaRPr/>
          </a:p>
        </p:txBody>
      </p:sp>
      <p:sp>
        <p:nvSpPr>
          <p:cNvPr id="723" name="CustomShape 13"/>
          <p:cNvSpPr/>
          <p:nvPr/>
        </p:nvSpPr>
        <p:spPr>
          <a:xfrm>
            <a:off x="763200" y="4936680"/>
            <a:ext cx="481680" cy="33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B2:</a:t>
            </a:r>
            <a:endParaRPr/>
          </a:p>
        </p:txBody>
      </p:sp>
    </p:spTree>
  </p:cSld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9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2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7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0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5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8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33520" y="609480"/>
            <a:ext cx="822816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2.1.b. Phép toán giao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380880" y="1295280"/>
            <a:ext cx="8304480" cy="51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2 quan hệ R và S khả hợp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Phép giao của R và 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Ký hiệu R </a:t>
            </a:r>
            <a:r>
              <a:rPr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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Kết quả  gồm các bộ thuộc R đồng thời thuộc 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i="1"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Ví dụ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11:01:04 AM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6E127E7-7C70-4429-A8DA-B0694DDA327D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2209680" y="3200400"/>
            <a:ext cx="4037040" cy="4244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R 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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 S = { t / t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R 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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 t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S }</a:t>
            </a:r>
            <a:endParaRPr/>
          </a:p>
        </p:txBody>
      </p:sp>
      <p:sp>
        <p:nvSpPr>
          <p:cNvPr id="171" name="Line 6"/>
          <p:cNvSpPr/>
          <p:nvPr/>
        </p:nvSpPr>
        <p:spPr>
          <a:xfrm>
            <a:off x="990360" y="472428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72" name="CustomShape 7"/>
          <p:cNvSpPr/>
          <p:nvPr/>
        </p:nvSpPr>
        <p:spPr>
          <a:xfrm>
            <a:off x="1523880" y="4419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173" name="CustomShape 8"/>
          <p:cNvSpPr/>
          <p:nvPr/>
        </p:nvSpPr>
        <p:spPr>
          <a:xfrm>
            <a:off x="1981080" y="4419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174" name="CustomShape 9"/>
          <p:cNvSpPr/>
          <p:nvPr/>
        </p:nvSpPr>
        <p:spPr>
          <a:xfrm>
            <a:off x="1523880" y="4800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175" name="Line 10"/>
          <p:cNvSpPr/>
          <p:nvPr/>
        </p:nvSpPr>
        <p:spPr>
          <a:xfrm>
            <a:off x="990360" y="441936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76" name="Line 11"/>
          <p:cNvSpPr/>
          <p:nvPr/>
        </p:nvSpPr>
        <p:spPr>
          <a:xfrm>
            <a:off x="1523880" y="5790960"/>
            <a:ext cx="9144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77" name="CustomShape 12"/>
          <p:cNvSpPr/>
          <p:nvPr/>
        </p:nvSpPr>
        <p:spPr>
          <a:xfrm>
            <a:off x="990720" y="441972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endParaRPr/>
          </a:p>
        </p:txBody>
      </p:sp>
      <p:sp>
        <p:nvSpPr>
          <p:cNvPr id="178" name="Line 13"/>
          <p:cNvSpPr/>
          <p:nvPr/>
        </p:nvSpPr>
        <p:spPr>
          <a:xfrm>
            <a:off x="990360" y="4419360"/>
            <a:ext cx="0" cy="304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79" name="CustomShape 14"/>
          <p:cNvSpPr/>
          <p:nvPr/>
        </p:nvSpPr>
        <p:spPr>
          <a:xfrm>
            <a:off x="1523880" y="5105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180" name="CustomShape 15"/>
          <p:cNvSpPr/>
          <p:nvPr/>
        </p:nvSpPr>
        <p:spPr>
          <a:xfrm>
            <a:off x="1523880" y="54100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181" name="Line 16"/>
          <p:cNvSpPr/>
          <p:nvPr/>
        </p:nvSpPr>
        <p:spPr>
          <a:xfrm>
            <a:off x="1981080" y="4419360"/>
            <a:ext cx="0" cy="1371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82" name="Line 17"/>
          <p:cNvSpPr/>
          <p:nvPr/>
        </p:nvSpPr>
        <p:spPr>
          <a:xfrm>
            <a:off x="1523880" y="4419360"/>
            <a:ext cx="0" cy="1371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83" name="Line 18"/>
          <p:cNvSpPr/>
          <p:nvPr/>
        </p:nvSpPr>
        <p:spPr>
          <a:xfrm>
            <a:off x="2438280" y="4419360"/>
            <a:ext cx="0" cy="1371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84" name="CustomShape 19"/>
          <p:cNvSpPr/>
          <p:nvPr/>
        </p:nvSpPr>
        <p:spPr>
          <a:xfrm>
            <a:off x="1981080" y="4800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185" name="CustomShape 20"/>
          <p:cNvSpPr/>
          <p:nvPr/>
        </p:nvSpPr>
        <p:spPr>
          <a:xfrm>
            <a:off x="1981080" y="5105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186" name="CustomShape 21"/>
          <p:cNvSpPr/>
          <p:nvPr/>
        </p:nvSpPr>
        <p:spPr>
          <a:xfrm>
            <a:off x="1981080" y="54100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endParaRPr/>
          </a:p>
        </p:txBody>
      </p:sp>
      <p:sp>
        <p:nvSpPr>
          <p:cNvPr id="187" name="Line 22"/>
          <p:cNvSpPr/>
          <p:nvPr/>
        </p:nvSpPr>
        <p:spPr>
          <a:xfrm>
            <a:off x="2819160" y="472428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88" name="CustomShape 23"/>
          <p:cNvSpPr/>
          <p:nvPr/>
        </p:nvSpPr>
        <p:spPr>
          <a:xfrm>
            <a:off x="3352680" y="4419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189" name="CustomShape 24"/>
          <p:cNvSpPr/>
          <p:nvPr/>
        </p:nvSpPr>
        <p:spPr>
          <a:xfrm>
            <a:off x="3809880" y="4419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190" name="CustomShape 25"/>
          <p:cNvSpPr/>
          <p:nvPr/>
        </p:nvSpPr>
        <p:spPr>
          <a:xfrm>
            <a:off x="3352680" y="4800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191" name="Line 26"/>
          <p:cNvSpPr/>
          <p:nvPr/>
        </p:nvSpPr>
        <p:spPr>
          <a:xfrm>
            <a:off x="2819160" y="441936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92" name="Line 27"/>
          <p:cNvSpPr/>
          <p:nvPr/>
        </p:nvSpPr>
        <p:spPr>
          <a:xfrm>
            <a:off x="3352680" y="5486400"/>
            <a:ext cx="9144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93" name="CustomShape 28"/>
          <p:cNvSpPr/>
          <p:nvPr/>
        </p:nvSpPr>
        <p:spPr>
          <a:xfrm>
            <a:off x="2819520" y="441972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/>
          </a:p>
        </p:txBody>
      </p:sp>
      <p:sp>
        <p:nvSpPr>
          <p:cNvPr id="194" name="Line 29"/>
          <p:cNvSpPr/>
          <p:nvPr/>
        </p:nvSpPr>
        <p:spPr>
          <a:xfrm>
            <a:off x="2819160" y="4419360"/>
            <a:ext cx="0" cy="304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95" name="CustomShape 30"/>
          <p:cNvSpPr/>
          <p:nvPr/>
        </p:nvSpPr>
        <p:spPr>
          <a:xfrm>
            <a:off x="3352680" y="5105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196" name="Line 31"/>
          <p:cNvSpPr/>
          <p:nvPr/>
        </p:nvSpPr>
        <p:spPr>
          <a:xfrm>
            <a:off x="3809880" y="4419360"/>
            <a:ext cx="0" cy="10670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97" name="Line 32"/>
          <p:cNvSpPr/>
          <p:nvPr/>
        </p:nvSpPr>
        <p:spPr>
          <a:xfrm>
            <a:off x="3352680" y="4419360"/>
            <a:ext cx="0" cy="10670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98" name="Line 33"/>
          <p:cNvSpPr/>
          <p:nvPr/>
        </p:nvSpPr>
        <p:spPr>
          <a:xfrm>
            <a:off x="4267080" y="4419360"/>
            <a:ext cx="0" cy="10670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99" name="CustomShape 34"/>
          <p:cNvSpPr/>
          <p:nvPr/>
        </p:nvSpPr>
        <p:spPr>
          <a:xfrm>
            <a:off x="3809880" y="4800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200" name="CustomShape 35"/>
          <p:cNvSpPr/>
          <p:nvPr/>
        </p:nvSpPr>
        <p:spPr>
          <a:xfrm>
            <a:off x="3809880" y="5105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endParaRPr/>
          </a:p>
        </p:txBody>
      </p:sp>
      <p:sp>
        <p:nvSpPr>
          <p:cNvPr id="201" name="CustomShape 36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202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203" name="CustomShape 37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204" name="CustomShape 38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sp>
        <p:nvSpPr>
          <p:cNvPr id="205" name="Line 39"/>
          <p:cNvSpPr/>
          <p:nvPr/>
        </p:nvSpPr>
        <p:spPr>
          <a:xfrm>
            <a:off x="5943600" y="4800600"/>
            <a:ext cx="19047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06" name="CustomShape 40"/>
          <p:cNvSpPr/>
          <p:nvPr/>
        </p:nvSpPr>
        <p:spPr>
          <a:xfrm>
            <a:off x="6645600" y="4495680"/>
            <a:ext cx="60012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207" name="CustomShape 41"/>
          <p:cNvSpPr/>
          <p:nvPr/>
        </p:nvSpPr>
        <p:spPr>
          <a:xfrm>
            <a:off x="7247160" y="4495680"/>
            <a:ext cx="60012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208" name="CustomShape 42"/>
          <p:cNvSpPr/>
          <p:nvPr/>
        </p:nvSpPr>
        <p:spPr>
          <a:xfrm>
            <a:off x="6645600" y="4876920"/>
            <a:ext cx="60012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209" name="Line 43"/>
          <p:cNvSpPr/>
          <p:nvPr/>
        </p:nvSpPr>
        <p:spPr>
          <a:xfrm>
            <a:off x="5943600" y="4495680"/>
            <a:ext cx="19047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10" name="Line 44"/>
          <p:cNvSpPr/>
          <p:nvPr/>
        </p:nvSpPr>
        <p:spPr>
          <a:xfrm>
            <a:off x="6645240" y="5562360"/>
            <a:ext cx="12031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11" name="CustomShape 45"/>
          <p:cNvSpPr/>
          <p:nvPr/>
        </p:nvSpPr>
        <p:spPr>
          <a:xfrm>
            <a:off x="5943600" y="4495680"/>
            <a:ext cx="7005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 </a:t>
            </a:r>
            <a:r>
              <a:rPr b="1"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</a:t>
            </a: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 S</a:t>
            </a:r>
            <a:endParaRPr/>
          </a:p>
        </p:txBody>
      </p:sp>
      <p:sp>
        <p:nvSpPr>
          <p:cNvPr id="212" name="Line 46"/>
          <p:cNvSpPr/>
          <p:nvPr/>
        </p:nvSpPr>
        <p:spPr>
          <a:xfrm>
            <a:off x="5943600" y="4495680"/>
            <a:ext cx="0" cy="304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13" name="CustomShape 47"/>
          <p:cNvSpPr/>
          <p:nvPr/>
        </p:nvSpPr>
        <p:spPr>
          <a:xfrm>
            <a:off x="6645600" y="5181480"/>
            <a:ext cx="60012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214" name="Line 48"/>
          <p:cNvSpPr/>
          <p:nvPr/>
        </p:nvSpPr>
        <p:spPr>
          <a:xfrm>
            <a:off x="7246800" y="4495680"/>
            <a:ext cx="0" cy="10666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15" name="Line 49"/>
          <p:cNvSpPr/>
          <p:nvPr/>
        </p:nvSpPr>
        <p:spPr>
          <a:xfrm>
            <a:off x="6645240" y="4495680"/>
            <a:ext cx="0" cy="10666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16" name="Line 50"/>
          <p:cNvSpPr/>
          <p:nvPr/>
        </p:nvSpPr>
        <p:spPr>
          <a:xfrm>
            <a:off x="7848360" y="4495680"/>
            <a:ext cx="0" cy="10666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17" name="CustomShape 51"/>
          <p:cNvSpPr/>
          <p:nvPr/>
        </p:nvSpPr>
        <p:spPr>
          <a:xfrm>
            <a:off x="7247160" y="4876920"/>
            <a:ext cx="60012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218" name="CustomShape 52"/>
          <p:cNvSpPr/>
          <p:nvPr/>
        </p:nvSpPr>
        <p:spPr>
          <a:xfrm>
            <a:off x="7247160" y="5181480"/>
            <a:ext cx="60012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endParaRPr/>
          </a:p>
        </p:txBody>
      </p:sp>
      <p:sp>
        <p:nvSpPr>
          <p:cNvPr id="219" name="CustomShape 53"/>
          <p:cNvSpPr/>
          <p:nvPr/>
        </p:nvSpPr>
        <p:spPr>
          <a:xfrm>
            <a:off x="4800600" y="4495680"/>
            <a:ext cx="836640" cy="150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CustomShape 1"/>
          <p:cNvSpPr/>
          <p:nvPr/>
        </p:nvSpPr>
        <p:spPr>
          <a:xfrm>
            <a:off x="457200" y="762120"/>
            <a:ext cx="853308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Hàm kết hợp</a:t>
            </a:r>
            <a:endParaRPr/>
          </a:p>
        </p:txBody>
      </p:sp>
      <p:sp>
        <p:nvSpPr>
          <p:cNvPr id="725" name="CustomShape 2"/>
          <p:cNvSpPr/>
          <p:nvPr/>
        </p:nvSpPr>
        <p:spPr>
          <a:xfrm>
            <a:off x="533520" y="1600200"/>
            <a:ext cx="822816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Đối số có thể là thuộc tính (tập hợp các giá trị) và trả về một </a:t>
            </a:r>
            <a:r>
              <a:rPr b="1" lang="en-US" sz="2600" strike="noStrike" u="sng">
                <a:solidFill>
                  <a:srgbClr val="000000"/>
                </a:solidFill>
                <a:latin typeface="Constantia"/>
                <a:ea typeface="DejaVu Sans"/>
              </a:rPr>
              <a:t>giá trị đơn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AVG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MIN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MAX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SUM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COUNT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26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11:01:07 AM</a:t>
            </a:r>
            <a:endParaRPr/>
          </a:p>
        </p:txBody>
      </p:sp>
      <p:sp>
        <p:nvSpPr>
          <p:cNvPr id="727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0415F53-AE93-4840-8B5C-8C78C8270821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728" name="CustomShape 5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729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730" name="CustomShape 6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731" name="CustomShape 7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</p:spTree>
  </p:cSld>
  <p:timing>
    <p:tnLst>
      <p:par>
        <p:cTn id="259" dur="indefinite" restart="never" nodeType="tmRoot">
          <p:childTnLst>
            <p:seq>
              <p:cTn id="2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380880" y="685800"/>
            <a:ext cx="853308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Hàm kết hợp </a:t>
            </a:r>
            <a:endParaRPr/>
          </a:p>
        </p:txBody>
      </p:sp>
      <p:sp>
        <p:nvSpPr>
          <p:cNvPr id="733" name="CustomShape 2"/>
          <p:cNvSpPr/>
          <p:nvPr/>
        </p:nvSpPr>
        <p:spPr>
          <a:xfrm>
            <a:off x="457200" y="1295280"/>
            <a:ext cx="8228160" cy="48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Ví dụ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34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11:01:07 AM</a:t>
            </a:r>
            <a:endParaRPr/>
          </a:p>
        </p:txBody>
      </p:sp>
      <p:sp>
        <p:nvSpPr>
          <p:cNvPr id="735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8423B14-F2E8-481A-B97B-4C64991DC926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736" name="Line 5"/>
          <p:cNvSpPr/>
          <p:nvPr/>
        </p:nvSpPr>
        <p:spPr>
          <a:xfrm>
            <a:off x="1295280" y="281916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37" name="CustomShape 6"/>
          <p:cNvSpPr/>
          <p:nvPr/>
        </p:nvSpPr>
        <p:spPr>
          <a:xfrm>
            <a:off x="1828800" y="2514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738" name="CustomShape 7"/>
          <p:cNvSpPr/>
          <p:nvPr/>
        </p:nvSpPr>
        <p:spPr>
          <a:xfrm>
            <a:off x="2286000" y="2514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739" name="CustomShape 8"/>
          <p:cNvSpPr/>
          <p:nvPr/>
        </p:nvSpPr>
        <p:spPr>
          <a:xfrm>
            <a:off x="1828800" y="2895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740" name="Line 9"/>
          <p:cNvSpPr/>
          <p:nvPr/>
        </p:nvSpPr>
        <p:spPr>
          <a:xfrm>
            <a:off x="1295280" y="251460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41" name="Line 10"/>
          <p:cNvSpPr/>
          <p:nvPr/>
        </p:nvSpPr>
        <p:spPr>
          <a:xfrm>
            <a:off x="1828800" y="4114800"/>
            <a:ext cx="9144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42" name="CustomShape 11"/>
          <p:cNvSpPr/>
          <p:nvPr/>
        </p:nvSpPr>
        <p:spPr>
          <a:xfrm>
            <a:off x="1295280" y="251460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endParaRPr/>
          </a:p>
        </p:txBody>
      </p:sp>
      <p:sp>
        <p:nvSpPr>
          <p:cNvPr id="743" name="Line 12"/>
          <p:cNvSpPr/>
          <p:nvPr/>
        </p:nvSpPr>
        <p:spPr>
          <a:xfrm>
            <a:off x="1295280" y="2514600"/>
            <a:ext cx="0" cy="3045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44" name="CustomShape 13"/>
          <p:cNvSpPr/>
          <p:nvPr/>
        </p:nvSpPr>
        <p:spPr>
          <a:xfrm>
            <a:off x="1828800" y="3200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endParaRPr/>
          </a:p>
        </p:txBody>
      </p:sp>
      <p:sp>
        <p:nvSpPr>
          <p:cNvPr id="745" name="Line 14"/>
          <p:cNvSpPr/>
          <p:nvPr/>
        </p:nvSpPr>
        <p:spPr>
          <a:xfrm>
            <a:off x="2286000" y="2514600"/>
            <a:ext cx="0" cy="1600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46" name="Line 15"/>
          <p:cNvSpPr/>
          <p:nvPr/>
        </p:nvSpPr>
        <p:spPr>
          <a:xfrm>
            <a:off x="1828800" y="2514600"/>
            <a:ext cx="0" cy="1600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47" name="Line 16"/>
          <p:cNvSpPr/>
          <p:nvPr/>
        </p:nvSpPr>
        <p:spPr>
          <a:xfrm>
            <a:off x="2743200" y="2514600"/>
            <a:ext cx="0" cy="1600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48" name="CustomShape 17"/>
          <p:cNvSpPr/>
          <p:nvPr/>
        </p:nvSpPr>
        <p:spPr>
          <a:xfrm>
            <a:off x="2286000" y="2895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749" name="CustomShape 18"/>
          <p:cNvSpPr/>
          <p:nvPr/>
        </p:nvSpPr>
        <p:spPr>
          <a:xfrm>
            <a:off x="2286000" y="3200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4</a:t>
            </a:r>
            <a:endParaRPr/>
          </a:p>
        </p:txBody>
      </p:sp>
      <p:sp>
        <p:nvSpPr>
          <p:cNvPr id="750" name="CustomShape 19"/>
          <p:cNvSpPr/>
          <p:nvPr/>
        </p:nvSpPr>
        <p:spPr>
          <a:xfrm>
            <a:off x="1828800" y="3505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751" name="CustomShape 20"/>
          <p:cNvSpPr/>
          <p:nvPr/>
        </p:nvSpPr>
        <p:spPr>
          <a:xfrm>
            <a:off x="1828800" y="3809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752" name="CustomShape 21"/>
          <p:cNvSpPr/>
          <p:nvPr/>
        </p:nvSpPr>
        <p:spPr>
          <a:xfrm>
            <a:off x="2286000" y="3505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753" name="CustomShape 22"/>
          <p:cNvSpPr/>
          <p:nvPr/>
        </p:nvSpPr>
        <p:spPr>
          <a:xfrm>
            <a:off x="2286000" y="3809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754" name="CustomShape 23"/>
          <p:cNvSpPr/>
          <p:nvPr/>
        </p:nvSpPr>
        <p:spPr>
          <a:xfrm>
            <a:off x="4114800" y="2209680"/>
            <a:ext cx="2132280" cy="232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SUM(B) = 10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AVG(A) = 1.5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MIN(A) = 1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MAX(B) = 4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COUNT(A) = 4</a:t>
            </a:r>
            <a:endParaRPr/>
          </a:p>
        </p:txBody>
      </p:sp>
      <p:sp>
        <p:nvSpPr>
          <p:cNvPr id="755" name="CustomShape 24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756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757" name="CustomShape 25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758" name="CustomShape 26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</p:spTree>
  </p:cSld>
  <p:timing>
    <p:tnLst>
      <p:par>
        <p:cTn id="261" dur="indefinite" restart="never" nodeType="tmRoot">
          <p:childTnLst>
            <p:seq>
              <p:cTn id="2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457200" y="762120"/>
            <a:ext cx="8228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Phép gom nhóm</a:t>
            </a:r>
            <a:endParaRPr/>
          </a:p>
        </p:txBody>
      </p:sp>
      <p:sp>
        <p:nvSpPr>
          <p:cNvPr id="760" name="CustomShape 2"/>
          <p:cNvSpPr/>
          <p:nvPr/>
        </p:nvSpPr>
        <p:spPr>
          <a:xfrm>
            <a:off x="457200" y="1371600"/>
            <a:ext cx="8151840" cy="42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200" strike="noStrike">
                <a:solidFill>
                  <a:srgbClr val="000000"/>
                </a:solidFill>
                <a:latin typeface="Constantia"/>
                <a:ea typeface="DejaVu Sans"/>
              </a:rPr>
              <a:t>Được dùng để phân chia quan hệ thành nhiều nhóm dựa trên thuộc  tính phân </a:t>
            </a:r>
            <a:r>
              <a:rPr lang="en-US" sz="2200" strike="noStrike">
                <a:solidFill>
                  <a:srgbClr val="000000"/>
                </a:solidFill>
                <a:latin typeface="Lucida Calligraphy"/>
                <a:ea typeface="DejaVu Sans"/>
              </a:rPr>
              <a:t>nhóm</a:t>
            </a:r>
            <a:r>
              <a:rPr lang="en-US" sz="2200" strike="noStrike">
                <a:solidFill>
                  <a:srgbClr val="000000"/>
                </a:solidFill>
                <a:latin typeface="Constantia"/>
                <a:ea typeface="DejaVu Sans"/>
              </a:rPr>
              <a:t> nào đó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200" strike="noStrike">
                <a:solidFill>
                  <a:srgbClr val="000000"/>
                </a:solidFill>
                <a:latin typeface="Constantia"/>
                <a:ea typeface="DejaVu Sans"/>
              </a:rPr>
              <a:t>Ký hiệu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5000"/>
              <a:buFont typeface="Courier New"/>
              <a:buChar char="o"/>
            </a:pP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R là Quan hệ</a:t>
            </a:r>
            <a:endParaRPr/>
          </a:p>
          <a:p>
            <a:pPr lvl="1">
              <a:lnSpc>
                <a:spcPct val="100000"/>
              </a:lnSpc>
              <a:buSzPct val="85000"/>
              <a:buFont typeface="Courier New"/>
              <a:buChar char="o"/>
            </a:pP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G</a:t>
            </a:r>
            <a:r>
              <a:rPr lang="en-US" sz="21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i</a:t>
            </a: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 là thuộc tính gom nhóm</a:t>
            </a:r>
            <a:endParaRPr/>
          </a:p>
          <a:p>
            <a:pPr lvl="1">
              <a:lnSpc>
                <a:spcPct val="100000"/>
              </a:lnSpc>
              <a:buSzPct val="85000"/>
              <a:buFont typeface="Courier New"/>
              <a:buChar char="o"/>
            </a:pP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F1, F2, …, Fn là các hàm kết hợp</a:t>
            </a:r>
            <a:endParaRPr/>
          </a:p>
          <a:p>
            <a:pPr lvl="1">
              <a:lnSpc>
                <a:spcPct val="100000"/>
              </a:lnSpc>
              <a:buSzPct val="85000"/>
              <a:buFont typeface="Courier New"/>
              <a:buChar char="o"/>
            </a:pP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A1, A2, …, An là các thuộc tính tính toán trong hàm F</a:t>
            </a:r>
            <a:r>
              <a:rPr lang="en-US" sz="21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i</a:t>
            </a:r>
            <a:endParaRPr/>
          </a:p>
          <a:p>
            <a:pPr lvl="1">
              <a:lnSpc>
                <a:spcPct val="100000"/>
              </a:lnSpc>
              <a:buSzPct val="85000"/>
              <a:buFont typeface="Courier New"/>
              <a:buChar char="o"/>
            </a:pPr>
            <a:r>
              <a:rPr lang="en-US" sz="2100" strike="noStrike">
                <a:solidFill>
                  <a:srgbClr val="000000"/>
                </a:solidFill>
                <a:latin typeface="Constantia"/>
                <a:ea typeface="DejaVu Sans"/>
              </a:rPr>
              <a:t>Trả về quan hệ</a:t>
            </a:r>
            <a:endParaRPr/>
          </a:p>
        </p:txBody>
      </p:sp>
      <p:sp>
        <p:nvSpPr>
          <p:cNvPr id="761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11:01:07 AM</a:t>
            </a:r>
            <a:endParaRPr/>
          </a:p>
        </p:txBody>
      </p:sp>
      <p:sp>
        <p:nvSpPr>
          <p:cNvPr id="762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F9C5028-1448-430E-9AAD-9A372606E465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763" name="CustomShape 5"/>
          <p:cNvSpPr/>
          <p:nvPr/>
        </p:nvSpPr>
        <p:spPr>
          <a:xfrm>
            <a:off x="1219320" y="2362320"/>
            <a:ext cx="5637240" cy="820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lang="en-US" sz="16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r>
              <a:rPr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,G</a:t>
            </a:r>
            <a:r>
              <a:rPr lang="en-US" sz="16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,..,G</a:t>
            </a:r>
            <a:r>
              <a:rPr lang="en-US" sz="16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  </a:t>
            </a:r>
            <a:r>
              <a:rPr b="1" lang="en-US" sz="4800" strike="noStrike">
                <a:solidFill>
                  <a:srgbClr val="000000"/>
                </a:solidFill>
                <a:latin typeface=".VnLinusH"/>
                <a:ea typeface="DejaVu Sans"/>
              </a:rPr>
              <a:t>F</a:t>
            </a:r>
            <a:r>
              <a:rPr b="1" lang="en-US" sz="3000" strike="noStrike">
                <a:solidFill>
                  <a:srgbClr val="000000"/>
                </a:solidFill>
                <a:latin typeface="Wrexham Script Light"/>
                <a:ea typeface="Lingoes Unicode"/>
              </a:rPr>
              <a:t> </a:t>
            </a:r>
            <a:r>
              <a:rPr b="1" lang="en-US" sz="3000" strike="noStrike">
                <a:solidFill>
                  <a:srgbClr val="000000"/>
                </a:solidFill>
                <a:latin typeface="Lingoes Unicode"/>
                <a:ea typeface="Lingoes Unicode"/>
              </a:rPr>
              <a:t>  </a:t>
            </a:r>
            <a:r>
              <a:rPr lang="en-US" sz="2200" strike="noStrike" baseline="-25000">
                <a:solidFill>
                  <a:srgbClr val="000000"/>
                </a:solidFill>
                <a:latin typeface="Tahoma"/>
                <a:ea typeface="Lingoes Unicode"/>
              </a:rPr>
              <a:t>F1(A1), F2(A2), …, Fn(An)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Lingoes Unicode"/>
              </a:rPr>
              <a:t>(R)</a:t>
            </a:r>
            <a:endParaRPr/>
          </a:p>
        </p:txBody>
      </p:sp>
      <p:sp>
        <p:nvSpPr>
          <p:cNvPr id="764" name="CustomShape 6"/>
          <p:cNvSpPr/>
          <p:nvPr/>
        </p:nvSpPr>
        <p:spPr>
          <a:xfrm>
            <a:off x="0" y="3338640"/>
            <a:ext cx="914256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7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766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767" name="CustomShape 8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768" name="CustomShape 9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</p:spTree>
  </p:cSld>
  <p:timing>
    <p:tnLst>
      <p:par>
        <p:cTn id="263" dur="indefinite" restart="never" nodeType="tmRoot">
          <p:childTnLst>
            <p:seq>
              <p:cTn id="2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CustomShape 1"/>
          <p:cNvSpPr/>
          <p:nvPr/>
        </p:nvSpPr>
        <p:spPr>
          <a:xfrm>
            <a:off x="457200" y="762120"/>
            <a:ext cx="853308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Phép gom nhóm</a:t>
            </a:r>
            <a:endParaRPr/>
          </a:p>
        </p:txBody>
      </p:sp>
      <p:sp>
        <p:nvSpPr>
          <p:cNvPr id="770" name="CustomShape 2"/>
          <p:cNvSpPr/>
          <p:nvPr/>
        </p:nvSpPr>
        <p:spPr>
          <a:xfrm>
            <a:off x="304920" y="1676520"/>
            <a:ext cx="8533080" cy="48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Ví dụ</a:t>
            </a:r>
            <a:endParaRPr/>
          </a:p>
        </p:txBody>
      </p:sp>
      <p:sp>
        <p:nvSpPr>
          <p:cNvPr id="771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11:01:07 AM</a:t>
            </a:r>
            <a:endParaRPr/>
          </a:p>
        </p:txBody>
      </p:sp>
      <p:sp>
        <p:nvSpPr>
          <p:cNvPr id="772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ADC638F-CF6A-4810-925D-72891649CC90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773" name="CustomShape 5"/>
          <p:cNvSpPr/>
          <p:nvPr/>
        </p:nvSpPr>
        <p:spPr>
          <a:xfrm>
            <a:off x="4191120" y="1523880"/>
            <a:ext cx="4494240" cy="84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trike="noStrike">
                <a:solidFill>
                  <a:srgbClr val="000000"/>
                </a:solidFill>
                <a:latin typeface="Script MT Bold"/>
                <a:ea typeface="DejaVu Sans"/>
              </a:rPr>
              <a:t>S1=</a:t>
            </a:r>
            <a:r>
              <a:rPr lang="en-US" sz="320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Symbol"/>
                <a:ea typeface="DejaVu Sans"/>
              </a:rPr>
              <a:t></a:t>
            </a:r>
            <a:r>
              <a:rPr lang="en-US" sz="320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32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(</a:t>
            </a:r>
            <a:r>
              <a:rPr lang="en-US" sz="28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Sum_c)</a:t>
            </a:r>
            <a:r>
              <a:rPr b="1" lang="en-US" sz="3000" strike="noStrike">
                <a:solidFill>
                  <a:srgbClr val="000000"/>
                </a:solidFill>
                <a:latin typeface="Script MT Bold"/>
                <a:ea typeface="DejaVu Sans"/>
              </a:rPr>
              <a:t> (</a:t>
            </a:r>
            <a:r>
              <a:rPr b="1" lang="en-US" sz="4800" strike="noStrike">
                <a:solidFill>
                  <a:srgbClr val="000000"/>
                </a:solidFill>
                <a:latin typeface=".VnLinusH"/>
                <a:ea typeface="DejaVu Sans"/>
              </a:rPr>
              <a:t>F</a:t>
            </a:r>
            <a:r>
              <a:rPr lang="en-US" sz="22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SUM(C)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(R))</a:t>
            </a:r>
            <a:endParaRPr/>
          </a:p>
        </p:txBody>
      </p:sp>
      <p:sp>
        <p:nvSpPr>
          <p:cNvPr id="774" name="CustomShape 6"/>
          <p:cNvSpPr/>
          <p:nvPr/>
        </p:nvSpPr>
        <p:spPr>
          <a:xfrm>
            <a:off x="2133720" y="1905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775" name="CustomShape 7"/>
          <p:cNvSpPr/>
          <p:nvPr/>
        </p:nvSpPr>
        <p:spPr>
          <a:xfrm>
            <a:off x="2590920" y="1905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776" name="CustomShape 8"/>
          <p:cNvSpPr/>
          <p:nvPr/>
        </p:nvSpPr>
        <p:spPr>
          <a:xfrm>
            <a:off x="2133720" y="2286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777" name="Line 9"/>
          <p:cNvSpPr/>
          <p:nvPr/>
        </p:nvSpPr>
        <p:spPr>
          <a:xfrm>
            <a:off x="1600200" y="2209680"/>
            <a:ext cx="19047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78" name="Line 10"/>
          <p:cNvSpPr/>
          <p:nvPr/>
        </p:nvSpPr>
        <p:spPr>
          <a:xfrm>
            <a:off x="1600200" y="1904760"/>
            <a:ext cx="19047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79" name="Line 11"/>
          <p:cNvSpPr/>
          <p:nvPr/>
        </p:nvSpPr>
        <p:spPr>
          <a:xfrm>
            <a:off x="2133360" y="3504960"/>
            <a:ext cx="13716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80" name="CustomShape 12"/>
          <p:cNvSpPr/>
          <p:nvPr/>
        </p:nvSpPr>
        <p:spPr>
          <a:xfrm>
            <a:off x="1600200" y="190512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endParaRPr/>
          </a:p>
        </p:txBody>
      </p:sp>
      <p:sp>
        <p:nvSpPr>
          <p:cNvPr id="781" name="Line 13"/>
          <p:cNvSpPr/>
          <p:nvPr/>
        </p:nvSpPr>
        <p:spPr>
          <a:xfrm>
            <a:off x="1600200" y="1904760"/>
            <a:ext cx="0" cy="304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82" name="CustomShape 14"/>
          <p:cNvSpPr/>
          <p:nvPr/>
        </p:nvSpPr>
        <p:spPr>
          <a:xfrm>
            <a:off x="2133720" y="2590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783" name="CustomShape 15"/>
          <p:cNvSpPr/>
          <p:nvPr/>
        </p:nvSpPr>
        <p:spPr>
          <a:xfrm>
            <a:off x="2590920" y="2286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784" name="CustomShape 16"/>
          <p:cNvSpPr/>
          <p:nvPr/>
        </p:nvSpPr>
        <p:spPr>
          <a:xfrm>
            <a:off x="2590920" y="2590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4</a:t>
            </a:r>
            <a:endParaRPr/>
          </a:p>
        </p:txBody>
      </p:sp>
      <p:sp>
        <p:nvSpPr>
          <p:cNvPr id="785" name="CustomShape 17"/>
          <p:cNvSpPr/>
          <p:nvPr/>
        </p:nvSpPr>
        <p:spPr>
          <a:xfrm>
            <a:off x="2133720" y="2895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786" name="CustomShape 18"/>
          <p:cNvSpPr/>
          <p:nvPr/>
        </p:nvSpPr>
        <p:spPr>
          <a:xfrm>
            <a:off x="2133720" y="3200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</a:t>
            </a:r>
            <a:endParaRPr/>
          </a:p>
        </p:txBody>
      </p:sp>
      <p:sp>
        <p:nvSpPr>
          <p:cNvPr id="787" name="CustomShape 19"/>
          <p:cNvSpPr/>
          <p:nvPr/>
        </p:nvSpPr>
        <p:spPr>
          <a:xfrm>
            <a:off x="2590920" y="2895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788" name="CustomShape 20"/>
          <p:cNvSpPr/>
          <p:nvPr/>
        </p:nvSpPr>
        <p:spPr>
          <a:xfrm>
            <a:off x="2590920" y="3200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789" name="CustomShape 21"/>
          <p:cNvSpPr/>
          <p:nvPr/>
        </p:nvSpPr>
        <p:spPr>
          <a:xfrm>
            <a:off x="3048120" y="1905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endParaRPr/>
          </a:p>
        </p:txBody>
      </p:sp>
      <p:sp>
        <p:nvSpPr>
          <p:cNvPr id="790" name="CustomShape 22"/>
          <p:cNvSpPr/>
          <p:nvPr/>
        </p:nvSpPr>
        <p:spPr>
          <a:xfrm>
            <a:off x="3048120" y="2286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7</a:t>
            </a:r>
            <a:endParaRPr/>
          </a:p>
        </p:txBody>
      </p:sp>
      <p:sp>
        <p:nvSpPr>
          <p:cNvPr id="791" name="CustomShape 23"/>
          <p:cNvSpPr/>
          <p:nvPr/>
        </p:nvSpPr>
        <p:spPr>
          <a:xfrm>
            <a:off x="3048120" y="2590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7</a:t>
            </a:r>
            <a:endParaRPr/>
          </a:p>
        </p:txBody>
      </p:sp>
      <p:sp>
        <p:nvSpPr>
          <p:cNvPr id="792" name="CustomShape 24"/>
          <p:cNvSpPr/>
          <p:nvPr/>
        </p:nvSpPr>
        <p:spPr>
          <a:xfrm>
            <a:off x="3048120" y="2895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endParaRPr/>
          </a:p>
        </p:txBody>
      </p:sp>
      <p:sp>
        <p:nvSpPr>
          <p:cNvPr id="793" name="CustomShape 25"/>
          <p:cNvSpPr/>
          <p:nvPr/>
        </p:nvSpPr>
        <p:spPr>
          <a:xfrm>
            <a:off x="3048120" y="3200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endParaRPr/>
          </a:p>
        </p:txBody>
      </p:sp>
      <p:sp>
        <p:nvSpPr>
          <p:cNvPr id="794" name="Line 26"/>
          <p:cNvSpPr/>
          <p:nvPr/>
        </p:nvSpPr>
        <p:spPr>
          <a:xfrm>
            <a:off x="2590560" y="1904760"/>
            <a:ext cx="0" cy="1600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95" name="Line 27"/>
          <p:cNvSpPr/>
          <p:nvPr/>
        </p:nvSpPr>
        <p:spPr>
          <a:xfrm>
            <a:off x="2133360" y="1904760"/>
            <a:ext cx="0" cy="1600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96" name="Line 28"/>
          <p:cNvSpPr/>
          <p:nvPr/>
        </p:nvSpPr>
        <p:spPr>
          <a:xfrm>
            <a:off x="3047760" y="1904760"/>
            <a:ext cx="0" cy="1600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97" name="Line 29"/>
          <p:cNvSpPr/>
          <p:nvPr/>
        </p:nvSpPr>
        <p:spPr>
          <a:xfrm>
            <a:off x="3504960" y="1904760"/>
            <a:ext cx="0" cy="1600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798" name="CustomShape 30"/>
          <p:cNvSpPr/>
          <p:nvPr/>
        </p:nvSpPr>
        <p:spPr>
          <a:xfrm>
            <a:off x="4343400" y="3429000"/>
            <a:ext cx="4494240" cy="820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Script MT Bold"/>
                <a:ea typeface="DejaVu Sans"/>
              </a:rPr>
              <a:t>S2 =</a:t>
            </a:r>
            <a:r>
              <a:rPr lang="en-US" sz="240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</a:t>
            </a:r>
            <a:r>
              <a:rPr lang="en-US" sz="240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4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(A, Sum_C) (A</a:t>
            </a:r>
            <a:r>
              <a:rPr b="1" lang="en-US" sz="4800" strike="noStrike">
                <a:solidFill>
                  <a:srgbClr val="000000"/>
                </a:solidFill>
                <a:latin typeface=".VnLinusH"/>
                <a:ea typeface="DejaVu Sans"/>
              </a:rPr>
              <a:t>F</a:t>
            </a:r>
            <a:r>
              <a:rPr lang="en-US" sz="22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SUM(C)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(R) </a:t>
            </a: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)</a:t>
            </a:r>
            <a:endParaRPr/>
          </a:p>
        </p:txBody>
      </p:sp>
      <p:sp>
        <p:nvSpPr>
          <p:cNvPr id="799" name="Line 31"/>
          <p:cNvSpPr/>
          <p:nvPr/>
        </p:nvSpPr>
        <p:spPr>
          <a:xfrm>
            <a:off x="1981080" y="2895480"/>
            <a:ext cx="1752480" cy="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</p:sp>
      <p:sp>
        <p:nvSpPr>
          <p:cNvPr id="800" name="Line 32"/>
          <p:cNvSpPr/>
          <p:nvPr/>
        </p:nvSpPr>
        <p:spPr>
          <a:xfrm>
            <a:off x="1981080" y="3200400"/>
            <a:ext cx="1752480" cy="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</p:sp>
      <p:sp>
        <p:nvSpPr>
          <p:cNvPr id="801" name="CustomShape 33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802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803" name="CustomShape 34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804" name="CustomShape 35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graphicFrame>
        <p:nvGraphicFramePr>
          <p:cNvPr id="805" name="Table 36"/>
          <p:cNvGraphicFramePr/>
          <p:nvPr/>
        </p:nvGraphicFramePr>
        <p:xfrm>
          <a:off x="5334120" y="2438280"/>
          <a:ext cx="1828440" cy="109764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onstantia"/>
                        </a:rPr>
                        <a:t>S1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onstantia"/>
                        </a:rPr>
                        <a:t>Sum_c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onstantia"/>
                        </a:rPr>
                        <a:t>27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6" name="Table 37"/>
          <p:cNvGraphicFramePr/>
          <p:nvPr/>
        </p:nvGraphicFramePr>
        <p:xfrm>
          <a:off x="5334120" y="4343400"/>
          <a:ext cx="3047400" cy="1738440"/>
        </p:xfrm>
        <a:graphic>
          <a:graphicData uri="http://schemas.openxmlformats.org/drawingml/2006/table">
            <a:tbl>
              <a:tblPr/>
              <a:tblGrid>
                <a:gridCol w="1091880"/>
                <a:gridCol w="812520"/>
                <a:gridCol w="1143360"/>
              </a:tblGrid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onstantia"/>
                        </a:rPr>
                        <a:t>S2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onstantia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onstantia"/>
                        </a:rPr>
                        <a:t>Sum_c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66120"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Symbol"/>
                        </a:rPr>
                        <a:t>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onstantia"/>
                        </a:rPr>
                        <a:t>14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000000"/>
                          </a:solidFill>
                          <a:latin typeface="Symbol"/>
                        </a:rPr>
                        <a:t>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66120"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Symbol"/>
                        </a:rPr>
                        <a:t>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onstantia"/>
                        </a:rPr>
                        <a:t>10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7" name="CustomShape 38"/>
          <p:cNvSpPr/>
          <p:nvPr/>
        </p:nvSpPr>
        <p:spPr>
          <a:xfrm>
            <a:off x="7926120" y="5429880"/>
            <a:ext cx="32472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3</a:t>
            </a:r>
            <a:endParaRPr/>
          </a:p>
        </p:txBody>
      </p:sp>
    </p:spTree>
  </p:cSld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71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76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81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89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CustomShape 1"/>
          <p:cNvSpPr/>
          <p:nvPr/>
        </p:nvSpPr>
        <p:spPr>
          <a:xfrm>
            <a:off x="380880" y="685800"/>
            <a:ext cx="853308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Ví dụ 20</a:t>
            </a:r>
            <a:endParaRPr/>
          </a:p>
        </p:txBody>
      </p:sp>
      <p:sp>
        <p:nvSpPr>
          <p:cNvPr id="809" name="CustomShape 2"/>
          <p:cNvSpPr/>
          <p:nvPr/>
        </p:nvSpPr>
        <p:spPr>
          <a:xfrm>
            <a:off x="304920" y="1295280"/>
            <a:ext cx="8533080" cy="48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Đưa ra danh sách nhân viên có lương cao nhất công ty</a:t>
            </a:r>
            <a:endParaRPr/>
          </a:p>
        </p:txBody>
      </p:sp>
      <p:sp>
        <p:nvSpPr>
          <p:cNvPr id="810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11:01:07 AM</a:t>
            </a:r>
            <a:endParaRPr/>
          </a:p>
        </p:txBody>
      </p:sp>
      <p:sp>
        <p:nvSpPr>
          <p:cNvPr id="811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AF47B67-8785-48E8-B07B-6E34C34572E5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812" name="CustomShape 5"/>
          <p:cNvSpPr/>
          <p:nvPr/>
        </p:nvSpPr>
        <p:spPr>
          <a:xfrm>
            <a:off x="533520" y="1905120"/>
            <a:ext cx="6856560" cy="82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R1</a:t>
            </a:r>
            <a:r>
              <a:rPr b="1"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 = </a:t>
            </a:r>
            <a:r>
              <a:rPr lang="en-US" sz="4000" strike="noStrike">
                <a:solidFill>
                  <a:srgbClr val="000000"/>
                </a:solidFill>
                <a:latin typeface="Symbol"/>
                <a:ea typeface="DejaVu Sans"/>
              </a:rPr>
              <a:t></a:t>
            </a:r>
            <a:r>
              <a:rPr lang="en-US" sz="28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(Luong)</a:t>
            </a:r>
            <a:r>
              <a:rPr lang="en-US" sz="4000" strike="noStrike">
                <a:solidFill>
                  <a:srgbClr val="000000"/>
                </a:solidFill>
                <a:latin typeface="Tahoma"/>
                <a:ea typeface="DejaVu Sans"/>
              </a:rPr>
              <a:t> (</a:t>
            </a:r>
            <a:r>
              <a:rPr b="1" lang="en-US" sz="4800" strike="noStrike">
                <a:solidFill>
                  <a:srgbClr val="000000"/>
                </a:solidFill>
                <a:latin typeface=".VnLinusH"/>
                <a:ea typeface="DejaVu Sans"/>
              </a:rPr>
              <a:t>F</a:t>
            </a:r>
            <a:r>
              <a:rPr b="1" lang="en-US" sz="4000" strike="noStrike">
                <a:solidFill>
                  <a:srgbClr val="000000"/>
                </a:solidFill>
                <a:latin typeface="Script MT Bold"/>
                <a:ea typeface="DejaVu Sans"/>
              </a:rPr>
              <a:t> </a:t>
            </a:r>
            <a:r>
              <a:rPr lang="en-US" sz="28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Max(LUONG)</a:t>
            </a:r>
            <a:r>
              <a:rPr lang="en-US" sz="2800" strike="noStrike">
                <a:solidFill>
                  <a:srgbClr val="000000"/>
                </a:solidFill>
                <a:latin typeface="Tahoma"/>
                <a:ea typeface="DejaVu Sans"/>
              </a:rPr>
              <a:t>(NHANVIEN)</a:t>
            </a:r>
            <a:r>
              <a:rPr lang="en-US" sz="4400" strike="noStrike">
                <a:solidFill>
                  <a:srgbClr val="000000"/>
                </a:solidFill>
                <a:latin typeface="Tahoma"/>
                <a:ea typeface="DejaVu Sans"/>
              </a:rPr>
              <a:t>)</a:t>
            </a:r>
            <a:endParaRPr/>
          </a:p>
        </p:txBody>
      </p:sp>
      <p:sp>
        <p:nvSpPr>
          <p:cNvPr id="813" name="CustomShape 6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814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815" name="CustomShape 7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816" name="CustomShape 8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sp>
        <p:nvSpPr>
          <p:cNvPr id="817" name="CustomShape 9"/>
          <p:cNvSpPr/>
          <p:nvPr/>
        </p:nvSpPr>
        <p:spPr>
          <a:xfrm>
            <a:off x="533520" y="3048120"/>
            <a:ext cx="6856560" cy="51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ahoma"/>
                <a:ea typeface="DejaVu Sans"/>
              </a:rPr>
              <a:t>R1*NHANVIEN</a:t>
            </a:r>
            <a:endParaRPr/>
          </a:p>
        </p:txBody>
      </p:sp>
    </p:spTree>
  </p:cSld>
  <p:timing>
    <p:tnLst>
      <p:par>
        <p:cTn id="290" dur="indefinite" restart="never" nodeType="tmRoot">
          <p:childTnLst>
            <p:seq>
              <p:cTn id="291" dur="indefinite" nodeType="mainSeq">
                <p:childTnLst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6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1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CustomShape 1"/>
          <p:cNvSpPr/>
          <p:nvPr/>
        </p:nvSpPr>
        <p:spPr>
          <a:xfrm>
            <a:off x="380880" y="914400"/>
            <a:ext cx="8533080" cy="83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i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Ví dụ (bài tập): </a:t>
            </a:r>
            <a:r>
              <a:rPr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Hãy dưa ra danh sách sinh viên (masv, hoten, Tenmh,diem) có điểm cao nhất</a:t>
            </a:r>
            <a:endParaRPr/>
          </a:p>
        </p:txBody>
      </p:sp>
      <p:sp>
        <p:nvSpPr>
          <p:cNvPr id="819" name="CustomShape 2"/>
          <p:cNvSpPr/>
          <p:nvPr/>
        </p:nvSpPr>
        <p:spPr>
          <a:xfrm>
            <a:off x="380880" y="1905120"/>
            <a:ext cx="8533080" cy="14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SV(Masv, Hoten, ngaysinh)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MH(Mamh, Tenmh, Sotc)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SVD(Masv,Mamh,Diem)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0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11:01:07 AM</a:t>
            </a:r>
            <a:endParaRPr/>
          </a:p>
        </p:txBody>
      </p:sp>
      <p:sp>
        <p:nvSpPr>
          <p:cNvPr id="821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0AC7CDF-C95B-4E48-A781-DF550EAD6151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822" name="CustomShape 5"/>
          <p:cNvSpPr/>
          <p:nvPr/>
        </p:nvSpPr>
        <p:spPr>
          <a:xfrm>
            <a:off x="609480" y="3429000"/>
            <a:ext cx="6856560" cy="82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imes New Roman"/>
                <a:ea typeface="DejaVu Sans"/>
              </a:rPr>
              <a:t>R1</a:t>
            </a:r>
            <a:r>
              <a:rPr b="1" lang="en-US" sz="3200" strike="noStrike">
                <a:solidFill>
                  <a:srgbClr val="000000"/>
                </a:solidFill>
                <a:latin typeface="Times New Roman"/>
                <a:ea typeface="DejaVu Sans"/>
              </a:rPr>
              <a:t> = </a:t>
            </a:r>
            <a:r>
              <a:rPr lang="en-US" sz="4000" strike="noStrike">
                <a:solidFill>
                  <a:srgbClr val="000000"/>
                </a:solidFill>
                <a:latin typeface="Symbol"/>
                <a:ea typeface="DejaVu Sans"/>
              </a:rPr>
              <a:t></a:t>
            </a:r>
            <a:r>
              <a:rPr lang="en-US" sz="28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(Diem)</a:t>
            </a:r>
            <a:r>
              <a:rPr lang="en-US" sz="400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US" sz="4800" strike="noStrike">
                <a:solidFill>
                  <a:srgbClr val="000000"/>
                </a:solidFill>
                <a:latin typeface=".VnLinusH"/>
                <a:ea typeface="DejaVu Sans"/>
              </a:rPr>
              <a:t>F</a:t>
            </a:r>
            <a:r>
              <a:rPr b="1" lang="en-US" sz="4000" strike="noStrike">
                <a:solidFill>
                  <a:srgbClr val="000000"/>
                </a:solidFill>
                <a:latin typeface="Script MT Bold"/>
                <a:ea typeface="DejaVu Sans"/>
              </a:rPr>
              <a:t> </a:t>
            </a:r>
            <a:r>
              <a:rPr lang="en-US" sz="28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Max(Diem)</a:t>
            </a:r>
            <a:r>
              <a:rPr lang="en-US" sz="2800" strike="noStrike">
                <a:solidFill>
                  <a:srgbClr val="000000"/>
                </a:solidFill>
                <a:latin typeface="Tahoma"/>
                <a:ea typeface="DejaVu Sans"/>
              </a:rPr>
              <a:t>(SVD)</a:t>
            </a:r>
            <a:endParaRPr/>
          </a:p>
        </p:txBody>
      </p:sp>
      <p:sp>
        <p:nvSpPr>
          <p:cNvPr id="823" name="CustomShape 6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824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825" name="CustomShape 7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826" name="CustomShape 8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sp>
        <p:nvSpPr>
          <p:cNvPr id="827" name="CustomShape 9"/>
          <p:cNvSpPr/>
          <p:nvPr/>
        </p:nvSpPr>
        <p:spPr>
          <a:xfrm>
            <a:off x="457200" y="4495680"/>
            <a:ext cx="6856560" cy="51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ahoma"/>
                <a:ea typeface="DejaVu Sans"/>
              </a:rPr>
              <a:t>  </a:t>
            </a:r>
            <a:r>
              <a:rPr lang="en-US" sz="2800" strike="noStrike">
                <a:solidFill>
                  <a:srgbClr val="000000"/>
                </a:solidFill>
                <a:latin typeface="Tahoma"/>
                <a:ea typeface="DejaVu Sans"/>
              </a:rPr>
              <a:t>R2 = R1*SVD</a:t>
            </a:r>
            <a:endParaRPr/>
          </a:p>
        </p:txBody>
      </p:sp>
      <p:sp>
        <p:nvSpPr>
          <p:cNvPr id="828" name="CustomShape 10"/>
          <p:cNvSpPr/>
          <p:nvPr/>
        </p:nvSpPr>
        <p:spPr>
          <a:xfrm>
            <a:off x="457200" y="5715000"/>
            <a:ext cx="6856560" cy="67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ahoma"/>
                <a:ea typeface="DejaVu Sans"/>
              </a:rPr>
              <a:t>  </a:t>
            </a:r>
            <a:r>
              <a:rPr lang="en-US" sz="2800" strike="noStrike">
                <a:solidFill>
                  <a:srgbClr val="000000"/>
                </a:solidFill>
                <a:latin typeface="Tahoma"/>
                <a:ea typeface="DejaVu Sans"/>
              </a:rPr>
              <a:t>KQ = </a:t>
            </a:r>
            <a:r>
              <a:rPr lang="en-US" sz="3600" strike="noStrike">
                <a:solidFill>
                  <a:srgbClr val="000000"/>
                </a:solidFill>
                <a:latin typeface="Symbol"/>
                <a:ea typeface="DejaVu Sans"/>
              </a:rPr>
              <a:t></a:t>
            </a:r>
            <a:r>
              <a:rPr lang="en-US" sz="28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Masv,Hoten,Tenmh,Diem </a:t>
            </a:r>
            <a:r>
              <a:rPr lang="en-US" sz="2800" strike="noStrike">
                <a:solidFill>
                  <a:srgbClr val="000000"/>
                </a:solidFill>
                <a:latin typeface="Tahoma"/>
                <a:ea typeface="DejaVu Sans"/>
              </a:rPr>
              <a:t>(SV*R3)</a:t>
            </a:r>
            <a:endParaRPr/>
          </a:p>
        </p:txBody>
      </p:sp>
      <p:sp>
        <p:nvSpPr>
          <p:cNvPr id="829" name="CustomShape 11"/>
          <p:cNvSpPr/>
          <p:nvPr/>
        </p:nvSpPr>
        <p:spPr>
          <a:xfrm>
            <a:off x="457200" y="5105520"/>
            <a:ext cx="6856560" cy="51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Tahoma"/>
                <a:ea typeface="DejaVu Sans"/>
              </a:rPr>
              <a:t>  </a:t>
            </a:r>
            <a:r>
              <a:rPr lang="en-US" sz="2800" strike="noStrike">
                <a:solidFill>
                  <a:srgbClr val="000000"/>
                </a:solidFill>
                <a:latin typeface="Tahoma"/>
                <a:ea typeface="DejaVu Sans"/>
              </a:rPr>
              <a:t>R3 = R2*MH</a:t>
            </a:r>
            <a:endParaRPr/>
          </a:p>
        </p:txBody>
      </p:sp>
    </p:spTree>
  </p:cSld>
  <p:timing>
    <p:tnLst>
      <p:par>
        <p:cTn id="302" dur="indefinite" restart="never" nodeType="tmRoot">
          <p:childTnLst>
            <p:seq>
              <p:cTn id="303" dur="indefinite" nodeType="mainSeq">
                <p:childTnLst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8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3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8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3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685800"/>
            <a:ext cx="822816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2.1.c. Phép trừ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380880" y="1523880"/>
            <a:ext cx="8304480" cy="46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2 quan hệ R và S khả hợp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Phép trừ của R và 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Ký hiệu R </a:t>
            </a:r>
            <a:r>
              <a:rPr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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Quan hệ kết quả gồm các bộ thuộc R và không thuộc 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Ví dụ</a:t>
            </a:r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11:01:04 AM</a:t>
            </a:r>
            <a:endParaRPr/>
          </a:p>
        </p:txBody>
      </p:sp>
      <p:sp>
        <p:nvSpPr>
          <p:cNvPr id="223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B79F69A-E35B-433D-8B43-0476F3F55A41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224" name="CustomShape 5"/>
          <p:cNvSpPr/>
          <p:nvPr/>
        </p:nvSpPr>
        <p:spPr>
          <a:xfrm>
            <a:off x="2057400" y="3505320"/>
            <a:ext cx="4037040" cy="4244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R 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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 S = { t / t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R 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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 t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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S }</a:t>
            </a:r>
            <a:endParaRPr/>
          </a:p>
        </p:txBody>
      </p:sp>
      <p:sp>
        <p:nvSpPr>
          <p:cNvPr id="225" name="Line 6"/>
          <p:cNvSpPr/>
          <p:nvPr/>
        </p:nvSpPr>
        <p:spPr>
          <a:xfrm>
            <a:off x="990360" y="472428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26" name="CustomShape 7"/>
          <p:cNvSpPr/>
          <p:nvPr/>
        </p:nvSpPr>
        <p:spPr>
          <a:xfrm>
            <a:off x="1523880" y="4419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227" name="CustomShape 8"/>
          <p:cNvSpPr/>
          <p:nvPr/>
        </p:nvSpPr>
        <p:spPr>
          <a:xfrm>
            <a:off x="1981080" y="4419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228" name="CustomShape 9"/>
          <p:cNvSpPr/>
          <p:nvPr/>
        </p:nvSpPr>
        <p:spPr>
          <a:xfrm>
            <a:off x="1523880" y="4800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229" name="Line 10"/>
          <p:cNvSpPr/>
          <p:nvPr/>
        </p:nvSpPr>
        <p:spPr>
          <a:xfrm>
            <a:off x="990360" y="441936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30" name="Line 11"/>
          <p:cNvSpPr/>
          <p:nvPr/>
        </p:nvSpPr>
        <p:spPr>
          <a:xfrm>
            <a:off x="1523880" y="5790960"/>
            <a:ext cx="9144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31" name="CustomShape 12"/>
          <p:cNvSpPr/>
          <p:nvPr/>
        </p:nvSpPr>
        <p:spPr>
          <a:xfrm>
            <a:off x="990720" y="441972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endParaRPr/>
          </a:p>
        </p:txBody>
      </p:sp>
      <p:sp>
        <p:nvSpPr>
          <p:cNvPr id="232" name="Line 13"/>
          <p:cNvSpPr/>
          <p:nvPr/>
        </p:nvSpPr>
        <p:spPr>
          <a:xfrm>
            <a:off x="990360" y="4419360"/>
            <a:ext cx="0" cy="304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33" name="CustomShape 14"/>
          <p:cNvSpPr/>
          <p:nvPr/>
        </p:nvSpPr>
        <p:spPr>
          <a:xfrm>
            <a:off x="1523880" y="5105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234" name="CustomShape 15"/>
          <p:cNvSpPr/>
          <p:nvPr/>
        </p:nvSpPr>
        <p:spPr>
          <a:xfrm>
            <a:off x="1523880" y="54100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235" name="Line 16"/>
          <p:cNvSpPr/>
          <p:nvPr/>
        </p:nvSpPr>
        <p:spPr>
          <a:xfrm>
            <a:off x="1981080" y="4419360"/>
            <a:ext cx="0" cy="1371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36" name="Line 17"/>
          <p:cNvSpPr/>
          <p:nvPr/>
        </p:nvSpPr>
        <p:spPr>
          <a:xfrm>
            <a:off x="1523880" y="4419360"/>
            <a:ext cx="0" cy="1371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37" name="Line 18"/>
          <p:cNvSpPr/>
          <p:nvPr/>
        </p:nvSpPr>
        <p:spPr>
          <a:xfrm>
            <a:off x="2438280" y="4419360"/>
            <a:ext cx="0" cy="1371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38" name="CustomShape 19"/>
          <p:cNvSpPr/>
          <p:nvPr/>
        </p:nvSpPr>
        <p:spPr>
          <a:xfrm>
            <a:off x="1981080" y="4800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239" name="CustomShape 20"/>
          <p:cNvSpPr/>
          <p:nvPr/>
        </p:nvSpPr>
        <p:spPr>
          <a:xfrm>
            <a:off x="1981080" y="5105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240" name="CustomShape 21"/>
          <p:cNvSpPr/>
          <p:nvPr/>
        </p:nvSpPr>
        <p:spPr>
          <a:xfrm>
            <a:off x="1981080" y="54100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241" name="Line 22"/>
          <p:cNvSpPr/>
          <p:nvPr/>
        </p:nvSpPr>
        <p:spPr>
          <a:xfrm>
            <a:off x="2819160" y="472428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42" name="CustomShape 23"/>
          <p:cNvSpPr/>
          <p:nvPr/>
        </p:nvSpPr>
        <p:spPr>
          <a:xfrm>
            <a:off x="3352680" y="4419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243" name="CustomShape 24"/>
          <p:cNvSpPr/>
          <p:nvPr/>
        </p:nvSpPr>
        <p:spPr>
          <a:xfrm>
            <a:off x="3809880" y="4419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244" name="CustomShape 25"/>
          <p:cNvSpPr/>
          <p:nvPr/>
        </p:nvSpPr>
        <p:spPr>
          <a:xfrm>
            <a:off x="3352680" y="4800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245" name="Line 26"/>
          <p:cNvSpPr/>
          <p:nvPr/>
        </p:nvSpPr>
        <p:spPr>
          <a:xfrm>
            <a:off x="2819160" y="441936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46" name="Line 27"/>
          <p:cNvSpPr/>
          <p:nvPr/>
        </p:nvSpPr>
        <p:spPr>
          <a:xfrm>
            <a:off x="3352680" y="5486400"/>
            <a:ext cx="9144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47" name="CustomShape 28"/>
          <p:cNvSpPr/>
          <p:nvPr/>
        </p:nvSpPr>
        <p:spPr>
          <a:xfrm>
            <a:off x="2819520" y="441972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/>
          </a:p>
        </p:txBody>
      </p:sp>
      <p:sp>
        <p:nvSpPr>
          <p:cNvPr id="248" name="Line 29"/>
          <p:cNvSpPr/>
          <p:nvPr/>
        </p:nvSpPr>
        <p:spPr>
          <a:xfrm>
            <a:off x="2819160" y="4419360"/>
            <a:ext cx="0" cy="304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49" name="CustomShape 30"/>
          <p:cNvSpPr/>
          <p:nvPr/>
        </p:nvSpPr>
        <p:spPr>
          <a:xfrm>
            <a:off x="3352680" y="5105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250" name="Line 31"/>
          <p:cNvSpPr/>
          <p:nvPr/>
        </p:nvSpPr>
        <p:spPr>
          <a:xfrm>
            <a:off x="3809880" y="4419360"/>
            <a:ext cx="0" cy="10670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51" name="Line 32"/>
          <p:cNvSpPr/>
          <p:nvPr/>
        </p:nvSpPr>
        <p:spPr>
          <a:xfrm>
            <a:off x="3352680" y="4419360"/>
            <a:ext cx="0" cy="10670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52" name="Line 33"/>
          <p:cNvSpPr/>
          <p:nvPr/>
        </p:nvSpPr>
        <p:spPr>
          <a:xfrm>
            <a:off x="4267080" y="4419360"/>
            <a:ext cx="0" cy="10670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53" name="CustomShape 34"/>
          <p:cNvSpPr/>
          <p:nvPr/>
        </p:nvSpPr>
        <p:spPr>
          <a:xfrm>
            <a:off x="3809880" y="48006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254" name="CustomShape 35"/>
          <p:cNvSpPr/>
          <p:nvPr/>
        </p:nvSpPr>
        <p:spPr>
          <a:xfrm>
            <a:off x="3809880" y="5105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endParaRPr/>
          </a:p>
        </p:txBody>
      </p:sp>
      <p:sp>
        <p:nvSpPr>
          <p:cNvPr id="255" name="CustomShape 36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256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257" name="CustomShape 37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258" name="CustomShape 38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sp>
        <p:nvSpPr>
          <p:cNvPr id="259" name="Line 39"/>
          <p:cNvSpPr/>
          <p:nvPr/>
        </p:nvSpPr>
        <p:spPr>
          <a:xfrm>
            <a:off x="6248160" y="464796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60" name="CustomShape 40"/>
          <p:cNvSpPr/>
          <p:nvPr/>
        </p:nvSpPr>
        <p:spPr>
          <a:xfrm>
            <a:off x="6781680" y="4343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261" name="CustomShape 41"/>
          <p:cNvSpPr/>
          <p:nvPr/>
        </p:nvSpPr>
        <p:spPr>
          <a:xfrm>
            <a:off x="7238880" y="4343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262" name="CustomShape 42"/>
          <p:cNvSpPr/>
          <p:nvPr/>
        </p:nvSpPr>
        <p:spPr>
          <a:xfrm>
            <a:off x="6781680" y="4724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263" name="Line 43"/>
          <p:cNvSpPr/>
          <p:nvPr/>
        </p:nvSpPr>
        <p:spPr>
          <a:xfrm>
            <a:off x="6248160" y="4343400"/>
            <a:ext cx="14479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64" name="Line 44"/>
          <p:cNvSpPr/>
          <p:nvPr/>
        </p:nvSpPr>
        <p:spPr>
          <a:xfrm>
            <a:off x="6781680" y="5715000"/>
            <a:ext cx="9144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65" name="CustomShape 45"/>
          <p:cNvSpPr/>
          <p:nvPr/>
        </p:nvSpPr>
        <p:spPr>
          <a:xfrm>
            <a:off x="6248520" y="434340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R-S</a:t>
            </a:r>
            <a:endParaRPr/>
          </a:p>
        </p:txBody>
      </p:sp>
      <p:sp>
        <p:nvSpPr>
          <p:cNvPr id="266" name="Line 46"/>
          <p:cNvSpPr/>
          <p:nvPr/>
        </p:nvSpPr>
        <p:spPr>
          <a:xfrm>
            <a:off x="6248160" y="4343400"/>
            <a:ext cx="0" cy="3045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67" name="CustomShape 47"/>
          <p:cNvSpPr/>
          <p:nvPr/>
        </p:nvSpPr>
        <p:spPr>
          <a:xfrm>
            <a:off x="6781680" y="5103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268" name="Line 48"/>
          <p:cNvSpPr/>
          <p:nvPr/>
        </p:nvSpPr>
        <p:spPr>
          <a:xfrm>
            <a:off x="7238880" y="4343400"/>
            <a:ext cx="0" cy="1371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69" name="Line 49"/>
          <p:cNvSpPr/>
          <p:nvPr/>
        </p:nvSpPr>
        <p:spPr>
          <a:xfrm>
            <a:off x="6781680" y="4343400"/>
            <a:ext cx="0" cy="1371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70" name="Line 50"/>
          <p:cNvSpPr/>
          <p:nvPr/>
        </p:nvSpPr>
        <p:spPr>
          <a:xfrm>
            <a:off x="7696080" y="4343400"/>
            <a:ext cx="0" cy="1371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71" name="CustomShape 51"/>
          <p:cNvSpPr/>
          <p:nvPr/>
        </p:nvSpPr>
        <p:spPr>
          <a:xfrm>
            <a:off x="7238880" y="47242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272" name="CustomShape 52"/>
          <p:cNvSpPr/>
          <p:nvPr/>
        </p:nvSpPr>
        <p:spPr>
          <a:xfrm>
            <a:off x="7238880" y="51055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273" name="CustomShape 53"/>
          <p:cNvSpPr/>
          <p:nvPr/>
        </p:nvSpPr>
        <p:spPr>
          <a:xfrm>
            <a:off x="4800600" y="4572000"/>
            <a:ext cx="989280" cy="303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28600" y="1219320"/>
            <a:ext cx="822816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2.2.a. Phép chọn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380880" y="2133720"/>
            <a:ext cx="8304480" cy="43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Để chọn ra các bộ từ các bộ của quan hệ R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Các bộ được chọn phải thỏa mãn </a:t>
            </a:r>
            <a:r>
              <a:rPr b="1" i="1"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điều kiện chọn 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P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Ký hiệu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P là điều kiện chọn gồm các mệnh đề có dạng</a:t>
            </a:r>
            <a:endParaRPr/>
          </a:p>
          <a:p>
            <a:pPr lvl="1">
              <a:lnSpc>
                <a:spcPct val="100000"/>
              </a:lnSpc>
              <a:buSzPct val="85000"/>
              <a:buFont typeface="Courier New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&lt;tên thuộc tính&gt; &lt;phép so sánh&gt; &lt;hằng số&gt;</a:t>
            </a:r>
            <a:endParaRPr/>
          </a:p>
          <a:p>
            <a:pPr lvl="1">
              <a:lnSpc>
                <a:spcPct val="100000"/>
              </a:lnSpc>
              <a:buSzPct val="85000"/>
              <a:buFont typeface="Courier New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&lt;tên thuộc tính&gt; &lt;phép so sánh&gt; &lt;tên thuộc tính&gt;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" charset="2"/>
              <a:buChar char="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&lt;phép so sánh&gt; gồm </a:t>
            </a:r>
            <a:r>
              <a:rPr b="1"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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, </a:t>
            </a:r>
            <a:r>
              <a:rPr b="1"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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, </a:t>
            </a:r>
            <a:r>
              <a:rPr b="1"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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, </a:t>
            </a:r>
            <a:r>
              <a:rPr b="1"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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, </a:t>
            </a:r>
            <a:r>
              <a:rPr b="1"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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, </a:t>
            </a:r>
            <a:r>
              <a:rPr b="1"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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" charset="2"/>
              <a:buChar char="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Các mệnh đề được nối lại nhờ các phép toán </a:t>
            </a:r>
            <a:r>
              <a:rPr b="1"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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, </a:t>
            </a:r>
            <a:r>
              <a:rPr b="1"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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, </a:t>
            </a:r>
            <a:r>
              <a:rPr b="1"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</a:t>
            </a:r>
            <a:endParaRPr/>
          </a:p>
        </p:txBody>
      </p:sp>
      <p:sp>
        <p:nvSpPr>
          <p:cNvPr id="276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11:01:04 AM</a:t>
            </a:r>
            <a:endParaRPr/>
          </a:p>
        </p:txBody>
      </p:sp>
      <p:sp>
        <p:nvSpPr>
          <p:cNvPr id="277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D71BFD4-EAF8-4E37-85BF-5FEBD345C58C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278" name="CustomShape 5"/>
          <p:cNvSpPr/>
          <p:nvPr/>
        </p:nvSpPr>
        <p:spPr>
          <a:xfrm>
            <a:off x="2514600" y="2971800"/>
            <a:ext cx="1979640" cy="69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Symbol"/>
                <a:ea typeface="DejaVu Sans"/>
              </a:rPr>
              <a:t></a:t>
            </a:r>
            <a:r>
              <a:rPr lang="en-US" sz="22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2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P 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(R)</a:t>
            </a:r>
            <a:endParaRPr/>
          </a:p>
        </p:txBody>
      </p:sp>
      <p:sp>
        <p:nvSpPr>
          <p:cNvPr id="279" name="CustomShape 6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280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281" name="CustomShape 7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282" name="CustomShape 8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sp>
        <p:nvSpPr>
          <p:cNvPr id="283" name="CustomShape 9"/>
          <p:cNvSpPr/>
          <p:nvPr/>
        </p:nvSpPr>
        <p:spPr>
          <a:xfrm>
            <a:off x="152280" y="762120"/>
            <a:ext cx="59421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ahoma"/>
                <a:ea typeface="DejaVu Sans"/>
              </a:rPr>
              <a:t>2.2.  </a:t>
            </a:r>
            <a:r>
              <a:rPr b="1" lang="en-US" sz="2400" strike="noStrike">
                <a:solidFill>
                  <a:srgbClr val="000000"/>
                </a:solidFill>
                <a:latin typeface="Tahoma"/>
                <a:ea typeface="DejaVu Sans"/>
              </a:rPr>
              <a:t>Các phép toán Cơ sở dữ liệu</a:t>
            </a:r>
            <a:endParaRPr/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80880" y="1295280"/>
            <a:ext cx="8304480" cy="51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Kết quả trả về là một </a:t>
            </a:r>
            <a:r>
              <a:rPr lang="en-US" sz="2600" strike="noStrike" u="sng">
                <a:solidFill>
                  <a:srgbClr val="000000"/>
                </a:solidFill>
                <a:latin typeface="Constantia"/>
                <a:ea typeface="DejaVu Sans"/>
              </a:rPr>
              <a:t>quan hệ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Cùng danh sách thuộc tính với R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Bao gồm các bộ của R thỏa mãn đều kiện P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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Có số bộ luôn ít hơn hoặc </a:t>
            </a:r>
            <a:r>
              <a:rPr i="1"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bằng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số bộ của 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Ví dụ 1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11:01:04 AM</a:t>
            </a: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75FA844-7F20-4CFA-8881-07D7F90EEAD2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287" name="CustomShape 4"/>
          <p:cNvSpPr/>
          <p:nvPr/>
        </p:nvSpPr>
        <p:spPr>
          <a:xfrm>
            <a:off x="4267080" y="3733920"/>
            <a:ext cx="2970360" cy="69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Tahoma"/>
                <a:ea typeface="DejaVu Sans"/>
              </a:rPr>
              <a:t>S =</a:t>
            </a:r>
            <a:r>
              <a:rPr lang="en-US" sz="4000" strike="noStrike">
                <a:solidFill>
                  <a:srgbClr val="000000"/>
                </a:solidFill>
                <a:latin typeface="Symbol"/>
                <a:ea typeface="DejaVu Sans"/>
              </a:rPr>
              <a:t></a:t>
            </a:r>
            <a:r>
              <a:rPr lang="en-US" sz="22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 (A=B)</a:t>
            </a:r>
            <a:r>
              <a:rPr b="1" lang="en-US" sz="2200" strike="noStrike" baseline="-25000">
                <a:solidFill>
                  <a:srgbClr val="000000"/>
                </a:solidFill>
                <a:latin typeface="Symbol"/>
                <a:ea typeface="DejaVu Sans"/>
              </a:rPr>
              <a:t></a:t>
            </a:r>
            <a:r>
              <a:rPr lang="en-US" sz="22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(D&gt;5) 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(R) </a:t>
            </a:r>
            <a:endParaRPr/>
          </a:p>
        </p:txBody>
      </p:sp>
      <p:sp>
        <p:nvSpPr>
          <p:cNvPr id="288" name="Line 5"/>
          <p:cNvSpPr/>
          <p:nvPr/>
        </p:nvSpPr>
        <p:spPr>
          <a:xfrm>
            <a:off x="990360" y="4495680"/>
            <a:ext cx="23623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89" name="CustomShape 6"/>
          <p:cNvSpPr/>
          <p:nvPr/>
        </p:nvSpPr>
        <p:spPr>
          <a:xfrm>
            <a:off x="1523880" y="4191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290" name="CustomShape 7"/>
          <p:cNvSpPr/>
          <p:nvPr/>
        </p:nvSpPr>
        <p:spPr>
          <a:xfrm>
            <a:off x="1981080" y="4191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291" name="CustomShape 8"/>
          <p:cNvSpPr/>
          <p:nvPr/>
        </p:nvSpPr>
        <p:spPr>
          <a:xfrm>
            <a:off x="1523880" y="4572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292" name="Line 9"/>
          <p:cNvSpPr/>
          <p:nvPr/>
        </p:nvSpPr>
        <p:spPr>
          <a:xfrm>
            <a:off x="990360" y="4190760"/>
            <a:ext cx="23623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93" name="Line 10"/>
          <p:cNvSpPr/>
          <p:nvPr/>
        </p:nvSpPr>
        <p:spPr>
          <a:xfrm>
            <a:off x="1523880" y="5867280"/>
            <a:ext cx="18288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94" name="CustomShape 11"/>
          <p:cNvSpPr/>
          <p:nvPr/>
        </p:nvSpPr>
        <p:spPr>
          <a:xfrm>
            <a:off x="990720" y="419112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endParaRPr/>
          </a:p>
        </p:txBody>
      </p:sp>
      <p:sp>
        <p:nvSpPr>
          <p:cNvPr id="295" name="Line 12"/>
          <p:cNvSpPr/>
          <p:nvPr/>
        </p:nvSpPr>
        <p:spPr>
          <a:xfrm>
            <a:off x="990360" y="4190760"/>
            <a:ext cx="0" cy="304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96" name="CustomShape 13"/>
          <p:cNvSpPr/>
          <p:nvPr/>
        </p:nvSpPr>
        <p:spPr>
          <a:xfrm>
            <a:off x="1523880" y="4876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297" name="CustomShape 14"/>
          <p:cNvSpPr/>
          <p:nvPr/>
        </p:nvSpPr>
        <p:spPr>
          <a:xfrm>
            <a:off x="1523880" y="5181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298" name="Line 15"/>
          <p:cNvSpPr/>
          <p:nvPr/>
        </p:nvSpPr>
        <p:spPr>
          <a:xfrm>
            <a:off x="1981080" y="4190760"/>
            <a:ext cx="0" cy="1676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299" name="Line 16"/>
          <p:cNvSpPr/>
          <p:nvPr/>
        </p:nvSpPr>
        <p:spPr>
          <a:xfrm>
            <a:off x="1523880" y="4190760"/>
            <a:ext cx="0" cy="1676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00" name="Line 17"/>
          <p:cNvSpPr/>
          <p:nvPr/>
        </p:nvSpPr>
        <p:spPr>
          <a:xfrm>
            <a:off x="2438280" y="4190760"/>
            <a:ext cx="0" cy="1676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01" name="CustomShape 18"/>
          <p:cNvSpPr/>
          <p:nvPr/>
        </p:nvSpPr>
        <p:spPr>
          <a:xfrm>
            <a:off x="2438280" y="4191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endParaRPr/>
          </a:p>
        </p:txBody>
      </p:sp>
      <p:sp>
        <p:nvSpPr>
          <p:cNvPr id="302" name="CustomShape 19"/>
          <p:cNvSpPr/>
          <p:nvPr/>
        </p:nvSpPr>
        <p:spPr>
          <a:xfrm>
            <a:off x="2438280" y="4572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303" name="CustomShape 20"/>
          <p:cNvSpPr/>
          <p:nvPr/>
        </p:nvSpPr>
        <p:spPr>
          <a:xfrm>
            <a:off x="2438280" y="4876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endParaRPr/>
          </a:p>
        </p:txBody>
      </p:sp>
      <p:sp>
        <p:nvSpPr>
          <p:cNvPr id="304" name="CustomShape 21"/>
          <p:cNvSpPr/>
          <p:nvPr/>
        </p:nvSpPr>
        <p:spPr>
          <a:xfrm>
            <a:off x="2438280" y="5181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12</a:t>
            </a:r>
            <a:endParaRPr/>
          </a:p>
        </p:txBody>
      </p:sp>
      <p:sp>
        <p:nvSpPr>
          <p:cNvPr id="305" name="Line 22"/>
          <p:cNvSpPr/>
          <p:nvPr/>
        </p:nvSpPr>
        <p:spPr>
          <a:xfrm>
            <a:off x="2895480" y="4190760"/>
            <a:ext cx="0" cy="1676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06" name="CustomShape 23"/>
          <p:cNvSpPr/>
          <p:nvPr/>
        </p:nvSpPr>
        <p:spPr>
          <a:xfrm>
            <a:off x="1523880" y="5486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307" name="CustomShape 24"/>
          <p:cNvSpPr/>
          <p:nvPr/>
        </p:nvSpPr>
        <p:spPr>
          <a:xfrm>
            <a:off x="2438280" y="5486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23</a:t>
            </a:r>
            <a:endParaRPr/>
          </a:p>
        </p:txBody>
      </p:sp>
      <p:sp>
        <p:nvSpPr>
          <p:cNvPr id="308" name="CustomShape 25"/>
          <p:cNvSpPr/>
          <p:nvPr/>
        </p:nvSpPr>
        <p:spPr>
          <a:xfrm>
            <a:off x="2895480" y="41911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endParaRPr/>
          </a:p>
        </p:txBody>
      </p:sp>
      <p:sp>
        <p:nvSpPr>
          <p:cNvPr id="309" name="CustomShape 26"/>
          <p:cNvSpPr/>
          <p:nvPr/>
        </p:nvSpPr>
        <p:spPr>
          <a:xfrm>
            <a:off x="2895480" y="4572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7</a:t>
            </a:r>
            <a:endParaRPr/>
          </a:p>
        </p:txBody>
      </p:sp>
      <p:sp>
        <p:nvSpPr>
          <p:cNvPr id="310" name="CustomShape 27"/>
          <p:cNvSpPr/>
          <p:nvPr/>
        </p:nvSpPr>
        <p:spPr>
          <a:xfrm>
            <a:off x="2895480" y="4876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7</a:t>
            </a:r>
            <a:endParaRPr/>
          </a:p>
        </p:txBody>
      </p:sp>
      <p:sp>
        <p:nvSpPr>
          <p:cNvPr id="311" name="CustomShape 28"/>
          <p:cNvSpPr/>
          <p:nvPr/>
        </p:nvSpPr>
        <p:spPr>
          <a:xfrm>
            <a:off x="2895480" y="5181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endParaRPr/>
          </a:p>
        </p:txBody>
      </p:sp>
      <p:sp>
        <p:nvSpPr>
          <p:cNvPr id="312" name="CustomShape 29"/>
          <p:cNvSpPr/>
          <p:nvPr/>
        </p:nvSpPr>
        <p:spPr>
          <a:xfrm>
            <a:off x="2895480" y="5486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endParaRPr/>
          </a:p>
        </p:txBody>
      </p:sp>
      <p:sp>
        <p:nvSpPr>
          <p:cNvPr id="313" name="CustomShape 30"/>
          <p:cNvSpPr/>
          <p:nvPr/>
        </p:nvSpPr>
        <p:spPr>
          <a:xfrm>
            <a:off x="1981080" y="45720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314" name="CustomShape 31"/>
          <p:cNvSpPr/>
          <p:nvPr/>
        </p:nvSpPr>
        <p:spPr>
          <a:xfrm>
            <a:off x="1981080" y="4876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315" name="CustomShape 32"/>
          <p:cNvSpPr/>
          <p:nvPr/>
        </p:nvSpPr>
        <p:spPr>
          <a:xfrm>
            <a:off x="1981080" y="51814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316" name="CustomShape 33"/>
          <p:cNvSpPr/>
          <p:nvPr/>
        </p:nvSpPr>
        <p:spPr>
          <a:xfrm>
            <a:off x="1981080" y="54864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317" name="Line 34"/>
          <p:cNvSpPr/>
          <p:nvPr/>
        </p:nvSpPr>
        <p:spPr>
          <a:xfrm>
            <a:off x="3352680" y="4190760"/>
            <a:ext cx="0" cy="1676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18" name="CustomShape 35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319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320" name="CustomShape 36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321" name="CustomShape 37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sp>
        <p:nvSpPr>
          <p:cNvPr id="322" name="CustomShape 38"/>
          <p:cNvSpPr/>
          <p:nvPr/>
        </p:nvSpPr>
        <p:spPr>
          <a:xfrm>
            <a:off x="228600" y="609480"/>
            <a:ext cx="822816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2.2.a. Phép chọn</a:t>
            </a:r>
            <a:endParaRPr/>
          </a:p>
        </p:txBody>
      </p:sp>
      <p:sp>
        <p:nvSpPr>
          <p:cNvPr id="323" name="Line 39"/>
          <p:cNvSpPr/>
          <p:nvPr/>
        </p:nvSpPr>
        <p:spPr>
          <a:xfrm>
            <a:off x="4800600" y="4800600"/>
            <a:ext cx="23619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24" name="CustomShape 40"/>
          <p:cNvSpPr/>
          <p:nvPr/>
        </p:nvSpPr>
        <p:spPr>
          <a:xfrm>
            <a:off x="5334120" y="44956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325" name="CustomShape 41"/>
          <p:cNvSpPr/>
          <p:nvPr/>
        </p:nvSpPr>
        <p:spPr>
          <a:xfrm>
            <a:off x="5791320" y="44956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326" name="CustomShape 42"/>
          <p:cNvSpPr/>
          <p:nvPr/>
        </p:nvSpPr>
        <p:spPr>
          <a:xfrm>
            <a:off x="5334120" y="4876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327" name="Line 43"/>
          <p:cNvSpPr/>
          <p:nvPr/>
        </p:nvSpPr>
        <p:spPr>
          <a:xfrm>
            <a:off x="4800600" y="4495680"/>
            <a:ext cx="236196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28" name="Line 44"/>
          <p:cNvSpPr/>
          <p:nvPr/>
        </p:nvSpPr>
        <p:spPr>
          <a:xfrm>
            <a:off x="5333760" y="5638680"/>
            <a:ext cx="18288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29" name="CustomShape 45"/>
          <p:cNvSpPr/>
          <p:nvPr/>
        </p:nvSpPr>
        <p:spPr>
          <a:xfrm>
            <a:off x="4800600" y="4495680"/>
            <a:ext cx="53208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46"/>
          <p:cNvSpPr/>
          <p:nvPr/>
        </p:nvSpPr>
        <p:spPr>
          <a:xfrm>
            <a:off x="4800600" y="4495680"/>
            <a:ext cx="0" cy="304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31" name="Line 47"/>
          <p:cNvSpPr/>
          <p:nvPr/>
        </p:nvSpPr>
        <p:spPr>
          <a:xfrm>
            <a:off x="5808960" y="4495320"/>
            <a:ext cx="7200" cy="1116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32" name="Line 48"/>
          <p:cNvSpPr/>
          <p:nvPr/>
        </p:nvSpPr>
        <p:spPr>
          <a:xfrm>
            <a:off x="5353920" y="4495320"/>
            <a:ext cx="6120" cy="1143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33" name="Line 49"/>
          <p:cNvSpPr/>
          <p:nvPr/>
        </p:nvSpPr>
        <p:spPr>
          <a:xfrm>
            <a:off x="6269760" y="4495320"/>
            <a:ext cx="6120" cy="1153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34" name="CustomShape 50"/>
          <p:cNvSpPr/>
          <p:nvPr/>
        </p:nvSpPr>
        <p:spPr>
          <a:xfrm>
            <a:off x="6248520" y="44956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endParaRPr/>
          </a:p>
        </p:txBody>
      </p:sp>
      <p:sp>
        <p:nvSpPr>
          <p:cNvPr id="335" name="CustomShape 51"/>
          <p:cNvSpPr/>
          <p:nvPr/>
        </p:nvSpPr>
        <p:spPr>
          <a:xfrm>
            <a:off x="6248520" y="4876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336" name="Line 52"/>
          <p:cNvSpPr/>
          <p:nvPr/>
        </p:nvSpPr>
        <p:spPr>
          <a:xfrm>
            <a:off x="6725520" y="4495320"/>
            <a:ext cx="6120" cy="1143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37" name="CustomShape 53"/>
          <p:cNvSpPr/>
          <p:nvPr/>
        </p:nvSpPr>
        <p:spPr>
          <a:xfrm>
            <a:off x="5334120" y="5257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338" name="CustomShape 54"/>
          <p:cNvSpPr/>
          <p:nvPr/>
        </p:nvSpPr>
        <p:spPr>
          <a:xfrm>
            <a:off x="6248520" y="5257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23</a:t>
            </a:r>
            <a:endParaRPr/>
          </a:p>
        </p:txBody>
      </p:sp>
      <p:sp>
        <p:nvSpPr>
          <p:cNvPr id="339" name="CustomShape 55"/>
          <p:cNvSpPr/>
          <p:nvPr/>
        </p:nvSpPr>
        <p:spPr>
          <a:xfrm>
            <a:off x="6705720" y="44956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endParaRPr/>
          </a:p>
        </p:txBody>
      </p:sp>
      <p:sp>
        <p:nvSpPr>
          <p:cNvPr id="340" name="CustomShape 56"/>
          <p:cNvSpPr/>
          <p:nvPr/>
        </p:nvSpPr>
        <p:spPr>
          <a:xfrm>
            <a:off x="6705720" y="4876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7</a:t>
            </a:r>
            <a:endParaRPr/>
          </a:p>
        </p:txBody>
      </p:sp>
      <p:sp>
        <p:nvSpPr>
          <p:cNvPr id="341" name="CustomShape 57"/>
          <p:cNvSpPr/>
          <p:nvPr/>
        </p:nvSpPr>
        <p:spPr>
          <a:xfrm>
            <a:off x="6705720" y="5257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endParaRPr/>
          </a:p>
        </p:txBody>
      </p:sp>
      <p:sp>
        <p:nvSpPr>
          <p:cNvPr id="342" name="CustomShape 58"/>
          <p:cNvSpPr/>
          <p:nvPr/>
        </p:nvSpPr>
        <p:spPr>
          <a:xfrm>
            <a:off x="5791320" y="48769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343" name="CustomShape 59"/>
          <p:cNvSpPr/>
          <p:nvPr/>
        </p:nvSpPr>
        <p:spPr>
          <a:xfrm>
            <a:off x="5791320" y="5257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344" name="Line 60"/>
          <p:cNvSpPr/>
          <p:nvPr/>
        </p:nvSpPr>
        <p:spPr>
          <a:xfrm>
            <a:off x="7163640" y="4494600"/>
            <a:ext cx="23400" cy="1145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45" name="CustomShape 61"/>
          <p:cNvSpPr/>
          <p:nvPr/>
        </p:nvSpPr>
        <p:spPr>
          <a:xfrm>
            <a:off x="4800600" y="44956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/>
          </a:p>
        </p:txBody>
      </p:sp>
    </p:spTree>
  </p:cSld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80880" y="685800"/>
            <a:ext cx="822816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2.2.b.</a:t>
            </a:r>
            <a:r>
              <a:rPr lang="en-US" sz="3500" strike="noStrike">
                <a:solidFill>
                  <a:srgbClr val="04617b"/>
                </a:solidFill>
                <a:latin typeface="Calibri"/>
                <a:ea typeface="DejaVu Sans"/>
              </a:rPr>
              <a:t> </a:t>
            </a:r>
            <a:r>
              <a:rPr b="1" lang="en-US" sz="3200" strike="noStrike">
                <a:solidFill>
                  <a:srgbClr val="04617b"/>
                </a:solidFill>
                <a:latin typeface="Calibri"/>
                <a:ea typeface="DejaVu Sans"/>
              </a:rPr>
              <a:t>Phép chiếu</a:t>
            </a:r>
            <a:endParaRPr/>
          </a:p>
        </p:txBody>
      </p:sp>
      <p:sp>
        <p:nvSpPr>
          <p:cNvPr id="347" name="CustomShape 2"/>
          <p:cNvSpPr/>
          <p:nvPr/>
        </p:nvSpPr>
        <p:spPr>
          <a:xfrm>
            <a:off x="380880" y="1295280"/>
            <a:ext cx="8304480" cy="51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Lấy ra một quan hệ gồm các cột của quan hệ R đã có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Ký hiệu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Kết quả trả về là một quan hệ </a:t>
            </a:r>
            <a:endParaRPr/>
          </a:p>
          <a:p>
            <a:pPr lvl="1">
              <a:lnSpc>
                <a:spcPct val="100000"/>
              </a:lnSpc>
              <a:buSzPct val="85000"/>
              <a:buFont typeface="Courier New"/>
              <a:buChar char="o"/>
            </a:pP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Có k thuộc tính: A1,…Ak</a:t>
            </a:r>
            <a:endParaRPr/>
          </a:p>
          <a:p>
            <a:pPr lvl="1">
              <a:lnSpc>
                <a:spcPct val="100000"/>
              </a:lnSpc>
              <a:buSzPct val="85000"/>
              <a:buFont typeface="Courier New"/>
              <a:buChar char="o"/>
            </a:pP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Các bộ  </a:t>
            </a:r>
            <a:r>
              <a:rPr b="1"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từ các</a:t>
            </a:r>
            <a:r>
              <a:rPr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 bộ của R (loại các bộ trùng)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b="1" i="1" lang="en-US" sz="2000" strike="noStrike">
                <a:solidFill>
                  <a:srgbClr val="000000"/>
                </a:solidFill>
                <a:latin typeface="Constantia"/>
                <a:ea typeface="DejaVu Sans"/>
              </a:rPr>
              <a:t>Ví dụ 1:</a:t>
            </a:r>
            <a:endParaRPr/>
          </a:p>
        </p:txBody>
      </p:sp>
      <p:sp>
        <p:nvSpPr>
          <p:cNvPr id="348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11:01:04 AM</a:t>
            </a:r>
            <a:endParaRPr/>
          </a:p>
        </p:txBody>
      </p:sp>
      <p:sp>
        <p:nvSpPr>
          <p:cNvPr id="349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BC1649F-A2FB-4060-BD1A-945D242B29A8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350" name="CustomShape 5"/>
          <p:cNvSpPr/>
          <p:nvPr/>
        </p:nvSpPr>
        <p:spPr>
          <a:xfrm>
            <a:off x="1981080" y="1812960"/>
            <a:ext cx="2818080" cy="69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Symbol"/>
                <a:ea typeface="DejaVu Sans"/>
              </a:rPr>
              <a:t></a:t>
            </a:r>
            <a:r>
              <a:rPr lang="en-US" sz="22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A1, A2, …, Ak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(R)</a:t>
            </a:r>
            <a:endParaRPr/>
          </a:p>
        </p:txBody>
      </p:sp>
      <p:sp>
        <p:nvSpPr>
          <p:cNvPr id="351" name="Line 6"/>
          <p:cNvSpPr/>
          <p:nvPr/>
        </p:nvSpPr>
        <p:spPr>
          <a:xfrm>
            <a:off x="1676160" y="4572000"/>
            <a:ext cx="19051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52" name="CustomShape 7"/>
          <p:cNvSpPr/>
          <p:nvPr/>
        </p:nvSpPr>
        <p:spPr>
          <a:xfrm>
            <a:off x="2209680" y="42670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/>
          </a:p>
        </p:txBody>
      </p:sp>
      <p:sp>
        <p:nvSpPr>
          <p:cNvPr id="353" name="CustomShape 8"/>
          <p:cNvSpPr/>
          <p:nvPr/>
        </p:nvSpPr>
        <p:spPr>
          <a:xfrm>
            <a:off x="2666880" y="42670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endParaRPr/>
          </a:p>
        </p:txBody>
      </p:sp>
      <p:sp>
        <p:nvSpPr>
          <p:cNvPr id="354" name="CustomShape 9"/>
          <p:cNvSpPr/>
          <p:nvPr/>
        </p:nvSpPr>
        <p:spPr>
          <a:xfrm>
            <a:off x="2209680" y="4648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355" name="Line 10"/>
          <p:cNvSpPr/>
          <p:nvPr/>
        </p:nvSpPr>
        <p:spPr>
          <a:xfrm>
            <a:off x="1676160" y="4267080"/>
            <a:ext cx="190512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56" name="Line 11"/>
          <p:cNvSpPr/>
          <p:nvPr/>
        </p:nvSpPr>
        <p:spPr>
          <a:xfrm>
            <a:off x="2209680" y="5943600"/>
            <a:ext cx="137160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57" name="CustomShape 12"/>
          <p:cNvSpPr/>
          <p:nvPr/>
        </p:nvSpPr>
        <p:spPr>
          <a:xfrm>
            <a:off x="1676520" y="4267080"/>
            <a:ext cx="5320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endParaRPr/>
          </a:p>
        </p:txBody>
      </p:sp>
      <p:sp>
        <p:nvSpPr>
          <p:cNvPr id="358" name="Line 13"/>
          <p:cNvSpPr/>
          <p:nvPr/>
        </p:nvSpPr>
        <p:spPr>
          <a:xfrm>
            <a:off x="1676160" y="4267080"/>
            <a:ext cx="0" cy="304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59" name="CustomShape 14"/>
          <p:cNvSpPr/>
          <p:nvPr/>
        </p:nvSpPr>
        <p:spPr>
          <a:xfrm>
            <a:off x="220968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</a:t>
            </a:r>
            <a:endParaRPr/>
          </a:p>
        </p:txBody>
      </p:sp>
      <p:sp>
        <p:nvSpPr>
          <p:cNvPr id="360" name="CustomShape 15"/>
          <p:cNvSpPr/>
          <p:nvPr/>
        </p:nvSpPr>
        <p:spPr>
          <a:xfrm>
            <a:off x="2209680" y="5257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361" name="Line 16"/>
          <p:cNvSpPr/>
          <p:nvPr/>
        </p:nvSpPr>
        <p:spPr>
          <a:xfrm>
            <a:off x="2666880" y="4267080"/>
            <a:ext cx="0" cy="1676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62" name="Line 17"/>
          <p:cNvSpPr/>
          <p:nvPr/>
        </p:nvSpPr>
        <p:spPr>
          <a:xfrm>
            <a:off x="2209680" y="4267080"/>
            <a:ext cx="0" cy="1676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63" name="Line 18"/>
          <p:cNvSpPr/>
          <p:nvPr/>
        </p:nvSpPr>
        <p:spPr>
          <a:xfrm>
            <a:off x="3124080" y="4267080"/>
            <a:ext cx="0" cy="1676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64" name="CustomShape 19"/>
          <p:cNvSpPr/>
          <p:nvPr/>
        </p:nvSpPr>
        <p:spPr>
          <a:xfrm>
            <a:off x="2666880" y="4648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10</a:t>
            </a:r>
            <a:endParaRPr/>
          </a:p>
        </p:txBody>
      </p:sp>
      <p:sp>
        <p:nvSpPr>
          <p:cNvPr id="365" name="CustomShape 20"/>
          <p:cNvSpPr/>
          <p:nvPr/>
        </p:nvSpPr>
        <p:spPr>
          <a:xfrm>
            <a:off x="266688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20</a:t>
            </a:r>
            <a:endParaRPr/>
          </a:p>
        </p:txBody>
      </p:sp>
      <p:sp>
        <p:nvSpPr>
          <p:cNvPr id="366" name="CustomShape 21"/>
          <p:cNvSpPr/>
          <p:nvPr/>
        </p:nvSpPr>
        <p:spPr>
          <a:xfrm>
            <a:off x="2666880" y="5257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30</a:t>
            </a:r>
            <a:endParaRPr/>
          </a:p>
        </p:txBody>
      </p:sp>
      <p:sp>
        <p:nvSpPr>
          <p:cNvPr id="367" name="CustomShape 22"/>
          <p:cNvSpPr/>
          <p:nvPr/>
        </p:nvSpPr>
        <p:spPr>
          <a:xfrm>
            <a:off x="3124080" y="42670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endParaRPr/>
          </a:p>
        </p:txBody>
      </p:sp>
      <p:sp>
        <p:nvSpPr>
          <p:cNvPr id="368" name="CustomShape 23"/>
          <p:cNvSpPr/>
          <p:nvPr/>
        </p:nvSpPr>
        <p:spPr>
          <a:xfrm>
            <a:off x="3124080" y="46483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369" name="CustomShape 24"/>
          <p:cNvSpPr/>
          <p:nvPr/>
        </p:nvSpPr>
        <p:spPr>
          <a:xfrm>
            <a:off x="3124080" y="495288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370" name="CustomShape 25"/>
          <p:cNvSpPr/>
          <p:nvPr/>
        </p:nvSpPr>
        <p:spPr>
          <a:xfrm>
            <a:off x="3124080" y="525780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/>
          </a:p>
        </p:txBody>
      </p:sp>
      <p:sp>
        <p:nvSpPr>
          <p:cNvPr id="371" name="Line 26"/>
          <p:cNvSpPr/>
          <p:nvPr/>
        </p:nvSpPr>
        <p:spPr>
          <a:xfrm>
            <a:off x="3581280" y="4267080"/>
            <a:ext cx="0" cy="1676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372" name="CustomShape 27"/>
          <p:cNvSpPr/>
          <p:nvPr/>
        </p:nvSpPr>
        <p:spPr>
          <a:xfrm>
            <a:off x="2209680" y="5562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Symbol"/>
                <a:ea typeface="DejaVu Sans"/>
              </a:rPr>
              <a:t></a:t>
            </a:r>
            <a:endParaRPr/>
          </a:p>
        </p:txBody>
      </p:sp>
      <p:sp>
        <p:nvSpPr>
          <p:cNvPr id="373" name="CustomShape 28"/>
          <p:cNvSpPr/>
          <p:nvPr/>
        </p:nvSpPr>
        <p:spPr>
          <a:xfrm>
            <a:off x="2666880" y="5562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40</a:t>
            </a:r>
            <a:endParaRPr/>
          </a:p>
        </p:txBody>
      </p:sp>
      <p:sp>
        <p:nvSpPr>
          <p:cNvPr id="374" name="CustomShape 29"/>
          <p:cNvSpPr/>
          <p:nvPr/>
        </p:nvSpPr>
        <p:spPr>
          <a:xfrm>
            <a:off x="3124080" y="5562720"/>
            <a:ext cx="45576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/>
          </a:p>
        </p:txBody>
      </p:sp>
      <p:sp>
        <p:nvSpPr>
          <p:cNvPr id="375" name="CustomShape 30"/>
          <p:cNvSpPr/>
          <p:nvPr/>
        </p:nvSpPr>
        <p:spPr>
          <a:xfrm>
            <a:off x="3809880" y="4191120"/>
            <a:ext cx="1751040" cy="69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ahoma"/>
                <a:ea typeface="DejaVu Sans"/>
              </a:rPr>
              <a:t>S=</a:t>
            </a:r>
            <a:r>
              <a:rPr lang="en-US" sz="4000" strike="noStrike">
                <a:solidFill>
                  <a:srgbClr val="000000"/>
                </a:solidFill>
                <a:latin typeface="Symbol"/>
                <a:ea typeface="DejaVu Sans"/>
              </a:rPr>
              <a:t></a:t>
            </a:r>
            <a:r>
              <a:rPr lang="en-US" sz="22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A,C 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(R)</a:t>
            </a:r>
            <a:endParaRPr/>
          </a:p>
        </p:txBody>
      </p:sp>
      <p:sp>
        <p:nvSpPr>
          <p:cNvPr id="376" name="CustomShape 31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377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378" name="CustomShape 32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379" name="CustomShape 33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pic>
        <p:nvPicPr>
          <p:cNvPr id="380" name="Picture 2" descr=""/>
          <p:cNvPicPr/>
          <p:nvPr/>
        </p:nvPicPr>
        <p:blipFill>
          <a:blip r:embed="rId2"/>
          <a:stretch/>
        </p:blipFill>
        <p:spPr>
          <a:xfrm>
            <a:off x="5791320" y="4267080"/>
            <a:ext cx="2132280" cy="1935000"/>
          </a:xfrm>
          <a:prstGeom prst="rect">
            <a:avLst/>
          </a:prstGeom>
          <a:ln w="9360">
            <a:noFill/>
          </a:ln>
        </p:spPr>
      </p:pic>
      <p:sp>
        <p:nvSpPr>
          <p:cNvPr id="381" name="CustomShape 34"/>
          <p:cNvSpPr/>
          <p:nvPr/>
        </p:nvSpPr>
        <p:spPr>
          <a:xfrm>
            <a:off x="5334120" y="1752480"/>
            <a:ext cx="3808440" cy="1446480"/>
          </a:xfrm>
          <a:prstGeom prst="rect">
            <a:avLst/>
          </a:prstGeom>
          <a:ln>
            <a:solidFill>
              <a:srgbClr val="5a9647"/>
            </a:solidFill>
            <a:round/>
          </a:ln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R: lược đồ quan hệ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A1, A2,,,Ak  </a:t>
            </a:r>
            <a:r>
              <a:rPr lang="en-US" strike="noStrike">
                <a:solidFill>
                  <a:srgbClr val="000000"/>
                </a:solidFill>
                <a:latin typeface="Symbol"/>
                <a:ea typeface="DejaVu Sans"/>
              </a:rPr>
              <a:t></a:t>
            </a:r>
            <a:r>
              <a:rPr lang="en-US" strike="noStrike">
                <a:solidFill>
                  <a:srgbClr val="000000"/>
                </a:solidFill>
                <a:latin typeface="Constantia"/>
                <a:ea typeface="DejaVu Sans"/>
              </a:rPr>
              <a:t> tập thuộc tính của R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04920" y="685800"/>
            <a:ext cx="822816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04617b"/>
                </a:solidFill>
                <a:latin typeface="Calibri"/>
                <a:ea typeface="DejaVu Sans"/>
              </a:rPr>
              <a:t>Phép gán</a:t>
            </a:r>
            <a:endParaRPr/>
          </a:p>
        </p:txBody>
      </p:sp>
      <p:sp>
        <p:nvSpPr>
          <p:cNvPr id="383" name="CustomShape 2"/>
          <p:cNvSpPr/>
          <p:nvPr/>
        </p:nvSpPr>
        <p:spPr>
          <a:xfrm>
            <a:off x="380880" y="1295280"/>
            <a:ext cx="8304480" cy="51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Được sử dụng để nhận  </a:t>
            </a:r>
            <a:r>
              <a:rPr i="1"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kết quả 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trả về của một phép toán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Thường là kết quả trung gian trong chuỗi các phép toán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Ký hiệu  </a:t>
            </a:r>
            <a:r>
              <a:rPr lang="en-US" sz="2600" strike="noStrike">
                <a:solidFill>
                  <a:srgbClr val="000000"/>
                </a:solidFill>
                <a:latin typeface="Symbol"/>
                <a:ea typeface="DejaVu Sans"/>
              </a:rPr>
              <a:t>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, =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Ví dụ</a:t>
            </a:r>
            <a:endParaRPr/>
          </a:p>
          <a:p>
            <a:pPr lvl="1">
              <a:lnSpc>
                <a:spcPct val="100000"/>
              </a:lnSpc>
              <a:buSzPct val="85000"/>
              <a:buFont typeface="Courier New"/>
              <a:buChar char="o"/>
            </a:pPr>
            <a:r>
              <a:rPr lang="en-US" sz="2400" strike="noStrike" u="sng">
                <a:solidFill>
                  <a:srgbClr val="000000"/>
                </a:solidFill>
                <a:latin typeface="Constantia"/>
                <a:ea typeface="DejaVu Sans"/>
              </a:rPr>
              <a:t>B1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85000"/>
              <a:buFont typeface="Courier New"/>
              <a:buChar char="o"/>
            </a:pPr>
            <a:r>
              <a:rPr lang="en-US" sz="2400" strike="noStrike" u="sng">
                <a:solidFill>
                  <a:srgbClr val="000000"/>
                </a:solidFill>
                <a:latin typeface="Constantia"/>
                <a:ea typeface="DejaVu Sans"/>
              </a:rPr>
              <a:t>B2</a:t>
            </a:r>
            <a:endParaRPr/>
          </a:p>
        </p:txBody>
      </p:sp>
      <p:sp>
        <p:nvSpPr>
          <p:cNvPr id="384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11:01:05 AM</a:t>
            </a:r>
            <a:endParaRPr/>
          </a:p>
        </p:txBody>
      </p:sp>
      <p:sp>
        <p:nvSpPr>
          <p:cNvPr id="385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3ADA4E4-69B7-4BED-9E5F-493B766F8511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386" name="CustomShape 5"/>
          <p:cNvSpPr/>
          <p:nvPr/>
        </p:nvSpPr>
        <p:spPr>
          <a:xfrm>
            <a:off x="2666880" y="4343400"/>
            <a:ext cx="2436840" cy="69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S </a:t>
            </a:r>
            <a:r>
              <a:rPr b="1" lang="en-US" sz="3000" strike="noStrike">
                <a:solidFill>
                  <a:srgbClr val="000000"/>
                </a:solidFill>
                <a:latin typeface="Symbol"/>
                <a:ea typeface="DejaVu Sans"/>
              </a:rPr>
              <a:t>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US" sz="4000" strike="noStrike">
                <a:solidFill>
                  <a:srgbClr val="000000"/>
                </a:solidFill>
                <a:latin typeface="Symbol"/>
                <a:ea typeface="DejaVu Sans"/>
              </a:rPr>
              <a:t></a:t>
            </a:r>
            <a:r>
              <a:rPr b="1" lang="en-US" sz="22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P </a:t>
            </a:r>
            <a:r>
              <a:rPr b="1"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(R) </a:t>
            </a:r>
            <a:endParaRPr/>
          </a:p>
        </p:txBody>
      </p:sp>
      <p:sp>
        <p:nvSpPr>
          <p:cNvPr id="387" name="CustomShape 6"/>
          <p:cNvSpPr/>
          <p:nvPr/>
        </p:nvSpPr>
        <p:spPr>
          <a:xfrm>
            <a:off x="2590920" y="5029200"/>
            <a:ext cx="3884760" cy="69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KQ </a:t>
            </a:r>
            <a:r>
              <a:rPr b="1" lang="en-US" sz="3000" strike="noStrike">
                <a:solidFill>
                  <a:srgbClr val="000000"/>
                </a:solidFill>
                <a:latin typeface="Symbol"/>
                <a:ea typeface="DejaVu Sans"/>
              </a:rPr>
              <a:t>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US" sz="4000" strike="noStrike">
                <a:solidFill>
                  <a:srgbClr val="000000"/>
                </a:solidFill>
                <a:latin typeface="Symbol"/>
                <a:ea typeface="DejaVu Sans"/>
              </a:rPr>
              <a:t></a:t>
            </a:r>
            <a:r>
              <a:rPr b="1" lang="en-US" sz="22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A1, A2, …, Ak </a:t>
            </a:r>
            <a:r>
              <a:rPr b="1"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(S)</a:t>
            </a:r>
            <a:endParaRPr/>
          </a:p>
        </p:txBody>
      </p:sp>
      <p:sp>
        <p:nvSpPr>
          <p:cNvPr id="388" name="CustomShape 7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389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390" name="CustomShape 8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391" name="CustomShape 9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</p:spTree>
  </p:cSld>
  <p:timing>
    <p:tnLst>
      <p:par>
        <p:cTn id="56" dur="indefinite" restart="never" nodeType="tmRoot">
          <p:childTnLst>
            <p:seq>
              <p:cTn id="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80880" y="609480"/>
            <a:ext cx="822816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Phép đổi tên </a:t>
            </a:r>
            <a:r>
              <a:rPr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(</a:t>
            </a:r>
            <a:r>
              <a:rPr lang="en-US" sz="2800" strike="noStrike">
                <a:solidFill>
                  <a:srgbClr val="04617b"/>
                </a:solidFill>
                <a:latin typeface="Symbol"/>
                <a:ea typeface="DejaVu Sans"/>
              </a:rPr>
              <a:t></a:t>
            </a:r>
            <a:r>
              <a:rPr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 - rho)</a:t>
            </a:r>
            <a:endParaRPr/>
          </a:p>
        </p:txBody>
      </p:sp>
      <p:sp>
        <p:nvSpPr>
          <p:cNvPr id="393" name="CustomShape 2"/>
          <p:cNvSpPr/>
          <p:nvPr/>
        </p:nvSpPr>
        <p:spPr>
          <a:xfrm>
            <a:off x="380880" y="1295280"/>
            <a:ext cx="8304480" cy="51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i="1"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Được dùng để đổi tên, thuộc tính của lược đồ quan hệ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Các dạng:</a:t>
            </a:r>
            <a:endParaRPr/>
          </a:p>
        </p:txBody>
      </p:sp>
      <p:sp>
        <p:nvSpPr>
          <p:cNvPr id="394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11:01:05 AM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CC0876B-1348-4252-ACEE-5462076A6C3B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1615680" y="3450960"/>
            <a:ext cx="6704280" cy="57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trike="noStrike">
                <a:solidFill>
                  <a:srgbClr val="000000"/>
                </a:solidFill>
                <a:latin typeface="Symbol"/>
                <a:ea typeface="DejaVu Sans"/>
              </a:rPr>
              <a:t></a:t>
            </a:r>
            <a:r>
              <a:rPr b="1" lang="en-US" sz="22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1"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(R)   </a:t>
            </a:r>
            <a:r>
              <a:rPr b="1"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1"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  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Đổi tên quan hệ R thành S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09480" y="1981080"/>
            <a:ext cx="6247080" cy="42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Xét lược đồ quan hệ R(B, C, D)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62120" y="3809880"/>
            <a:ext cx="6323040" cy="57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trike="noStrike">
                <a:solidFill>
                  <a:srgbClr val="000000"/>
                </a:solidFill>
                <a:latin typeface="Symbol"/>
                <a:ea typeface="DejaVu Sans"/>
              </a:rPr>
              <a:t></a:t>
            </a:r>
            <a:r>
              <a:rPr b="1" lang="en-US" sz="2200" strike="noStrike" baseline="-25000">
                <a:solidFill>
                  <a:srgbClr val="000000"/>
                </a:solidFill>
                <a:latin typeface="Tahoma"/>
                <a:ea typeface="DejaVu Sans"/>
              </a:rPr>
              <a:t>(X, C, D) </a:t>
            </a:r>
            <a:r>
              <a:rPr b="1"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(R) </a:t>
            </a:r>
            <a:r>
              <a:rPr b="1"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1"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  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Đổi tên thuộc tính B thành X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>
            <a:off x="762120" y="4648320"/>
            <a:ext cx="8228160" cy="47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</a:t>
            </a:r>
            <a:r>
              <a:rPr b="1" lang="en-US" strike="noStrike" baseline="-25000">
                <a:solidFill>
                  <a:srgbClr val="000000"/>
                </a:solidFill>
                <a:latin typeface="Tahoma"/>
                <a:ea typeface="DejaVu Sans"/>
              </a:rPr>
              <a:t>S(X,C,D)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(R) 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US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1" lang="en-US" strike="noStrike">
                <a:solidFill>
                  <a:srgbClr val="000000"/>
                </a:solidFill>
                <a:latin typeface="Tahoma"/>
                <a:ea typeface="DejaVu Sans"/>
              </a:rPr>
              <a:t> Đổi tên  R thành S và B thành X</a:t>
            </a:r>
            <a:endParaRPr/>
          </a:p>
        </p:txBody>
      </p:sp>
      <p:sp>
        <p:nvSpPr>
          <p:cNvPr id="400" name="CustomShape 9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401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402" name="CustomShape 10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403" name="CustomShape 11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  <p:sp>
        <p:nvSpPr>
          <p:cNvPr id="404" name="CustomShape 12"/>
          <p:cNvSpPr/>
          <p:nvPr/>
        </p:nvSpPr>
        <p:spPr>
          <a:xfrm>
            <a:off x="762120" y="5562720"/>
            <a:ext cx="7847280" cy="33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i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Trong một số trường hợp ta có thể viết :  R(X,Y,Z) = Q(A,B,C)</a:t>
            </a:r>
            <a:endParaRPr/>
          </a:p>
        </p:txBody>
      </p:sp>
    </p:spTree>
  </p:cSld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379800" y="671760"/>
            <a:ext cx="8228160" cy="6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04617b"/>
                </a:solidFill>
                <a:latin typeface="Calibri"/>
                <a:ea typeface="DejaVu Sans"/>
              </a:rPr>
              <a:t>Phép  toán tích Đề các</a:t>
            </a:r>
            <a:endParaRPr/>
          </a:p>
        </p:txBody>
      </p:sp>
      <p:sp>
        <p:nvSpPr>
          <p:cNvPr id="406" name="CustomShape 2"/>
          <p:cNvSpPr/>
          <p:nvPr/>
        </p:nvSpPr>
        <p:spPr>
          <a:xfrm>
            <a:off x="457200" y="1295280"/>
            <a:ext cx="8456760" cy="48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Được dùng để kết hợp các bộ của 2 quan hệ  với nhau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i="1"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Cho  lược đồ 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R(A</a:t>
            </a:r>
            <a:r>
              <a:rPr lang="en-US" sz="26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1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,,A</a:t>
            </a:r>
            <a:r>
              <a:rPr lang="en-US" sz="26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n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), S(B</a:t>
            </a:r>
            <a:r>
              <a:rPr lang="en-US" sz="26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1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,..B</a:t>
            </a:r>
            <a:r>
              <a:rPr lang="en-US" sz="26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m</a:t>
            </a: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Ký hiệu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strike="noStrike">
                <a:solidFill>
                  <a:srgbClr val="000000"/>
                </a:solidFill>
                <a:latin typeface="Constantia"/>
                <a:ea typeface="DejaVu Sans"/>
              </a:rPr>
              <a:t>Kết quả : quan hệ  Q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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Q(A</a:t>
            </a:r>
            <a:r>
              <a:rPr lang="en-US" sz="24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1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,,A</a:t>
            </a:r>
            <a:r>
              <a:rPr lang="en-US" sz="24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n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, B</a:t>
            </a:r>
            <a:r>
              <a:rPr lang="en-US" sz="24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1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,..B</a:t>
            </a:r>
            <a:r>
              <a:rPr lang="en-US" sz="2400" strike="noStrike" baseline="-25000">
                <a:solidFill>
                  <a:srgbClr val="000000"/>
                </a:solidFill>
                <a:latin typeface="Constantia"/>
                <a:ea typeface="DejaVu Sans"/>
              </a:rPr>
              <a:t>m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)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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Mỗi bộ của Q là </a:t>
            </a:r>
            <a:r>
              <a:rPr lang="en-US" sz="2400" strike="noStrike" u="sng">
                <a:solidFill>
                  <a:srgbClr val="000000"/>
                </a:solidFill>
                <a:latin typeface="Constantia"/>
                <a:ea typeface="DejaVu Sans"/>
              </a:rPr>
              <a:t>tổng hợp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giữa 1 bộ trong R và 1 bộ trong 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	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Q ={ &lt;t,u&gt; | t </a:t>
            </a:r>
            <a:r>
              <a:rPr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R, u </a:t>
            </a:r>
            <a:r>
              <a:rPr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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S} 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" charset="2"/>
              <a:buChar char=""/>
            </a:pP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Nếu R có i bộ và S có k bộ thì Q sẽ có i </a:t>
            </a:r>
            <a:r>
              <a:rPr b="1" lang="en-US" sz="2400" strike="noStrike">
                <a:solidFill>
                  <a:srgbClr val="000000"/>
                </a:solidFill>
                <a:latin typeface="Symbol"/>
                <a:ea typeface="DejaVu Sans"/>
              </a:rPr>
              <a:t></a:t>
            </a:r>
            <a:r>
              <a:rPr lang="en-US" sz="2400" strike="noStrike">
                <a:solidFill>
                  <a:srgbClr val="000000"/>
                </a:solidFill>
                <a:latin typeface="Constantia"/>
                <a:ea typeface="DejaVu Sans"/>
              </a:rPr>
              <a:t> k bộ</a:t>
            </a:r>
            <a:endParaRPr/>
          </a:p>
        </p:txBody>
      </p:sp>
      <p:sp>
        <p:nvSpPr>
          <p:cNvPr id="407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11:01:05 AM</a:t>
            </a:r>
            <a:endParaRPr/>
          </a:p>
        </p:txBody>
      </p:sp>
      <p:sp>
        <p:nvSpPr>
          <p:cNvPr id="408" name="CustomShape 4"/>
          <p:cNvSpPr/>
          <p:nvPr/>
        </p:nvSpPr>
        <p:spPr>
          <a:xfrm>
            <a:off x="7924680" y="6356520"/>
            <a:ext cx="760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6FE0D37-EDA2-4D37-97D1-9D585E68E6CD}" type="slidenum"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&lt;number&gt;</a:t>
            </a:fld>
            <a:endParaRPr/>
          </a:p>
        </p:txBody>
      </p:sp>
      <p:sp>
        <p:nvSpPr>
          <p:cNvPr id="409" name="CustomShape 5"/>
          <p:cNvSpPr/>
          <p:nvPr/>
        </p:nvSpPr>
        <p:spPr>
          <a:xfrm>
            <a:off x="2377440" y="3200400"/>
            <a:ext cx="1446480" cy="42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R </a:t>
            </a:r>
            <a:r>
              <a:rPr b="1" lang="en-US" sz="2200" strike="noStrike">
                <a:solidFill>
                  <a:srgbClr val="000000"/>
                </a:solidFill>
                <a:latin typeface="Symbol"/>
                <a:ea typeface="DejaVu Sans"/>
              </a:rPr>
              <a:t></a:t>
            </a:r>
            <a:r>
              <a:rPr lang="en-US" sz="2200" strike="noStrike">
                <a:solidFill>
                  <a:srgbClr val="000000"/>
                </a:solidFill>
                <a:latin typeface="Tahoma"/>
                <a:ea typeface="DejaVu Sans"/>
              </a:rPr>
              <a:t> S</a:t>
            </a:r>
            <a:endParaRPr/>
          </a:p>
        </p:txBody>
      </p:sp>
      <p:sp>
        <p:nvSpPr>
          <p:cNvPr id="410" name="CustomShape 6"/>
          <p:cNvSpPr/>
          <p:nvPr/>
        </p:nvSpPr>
        <p:spPr>
          <a:xfrm>
            <a:off x="2666880" y="6356520"/>
            <a:ext cx="3351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35c75"/>
                </a:solidFill>
                <a:latin typeface="Tahoma"/>
                <a:ea typeface="DejaVu Sans"/>
              </a:rPr>
              <a:t>Khoa CNTT</a:t>
            </a:r>
            <a:endParaRPr/>
          </a:p>
        </p:txBody>
      </p:sp>
      <p:pic>
        <p:nvPicPr>
          <p:cNvPr id="411" name="Picture 3" descr=""/>
          <p:cNvPicPr/>
          <p:nvPr/>
        </p:nvPicPr>
        <p:blipFill>
          <a:blip r:embed="rId1"/>
          <a:stretch/>
        </p:blipFill>
        <p:spPr>
          <a:xfrm>
            <a:off x="0" y="628560"/>
            <a:ext cx="9106560" cy="55800"/>
          </a:xfrm>
          <a:prstGeom prst="rect">
            <a:avLst/>
          </a:prstGeom>
          <a:ln>
            <a:noFill/>
          </a:ln>
        </p:spPr>
      </p:pic>
      <p:sp>
        <p:nvSpPr>
          <p:cNvPr id="412" name="CustomShape 7"/>
          <p:cNvSpPr/>
          <p:nvPr/>
        </p:nvSpPr>
        <p:spPr>
          <a:xfrm>
            <a:off x="6553080" y="152280"/>
            <a:ext cx="2589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Tahoma"/>
                <a:ea typeface="DejaVu Sans"/>
              </a:rPr>
              <a:t>Nhập môn Cơ sở Dữ liệu</a:t>
            </a:r>
            <a:endParaRPr/>
          </a:p>
        </p:txBody>
      </p:sp>
      <p:sp>
        <p:nvSpPr>
          <p:cNvPr id="413" name="CustomShape 8"/>
          <p:cNvSpPr/>
          <p:nvPr/>
        </p:nvSpPr>
        <p:spPr>
          <a:xfrm>
            <a:off x="228600" y="152280"/>
            <a:ext cx="3046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Tahoma"/>
                <a:ea typeface="DejaVu Sans"/>
              </a:rPr>
              <a:t>Ngôn ngữ Đại số quan hệ</a:t>
            </a:r>
            <a:endParaRPr/>
          </a:p>
        </p:txBody>
      </p:sp>
    </p:spTree>
  </p:cSld>
  <p:timing>
    <p:tnLst>
      <p:par>
        <p:cTn id="72" dur="indefinite" restart="never" nodeType="tmRoot">
          <p:childTnLst>
            <p:seq>
              <p:cTn id="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Application>LibreOffice/4.4.6.3$Linux_X86_64 LibreOffice_project/40m0$Build-3</Application>
  <Paragraphs>3724</Paragraphs>
  <Company>SRDC METU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2003-05-25T12:47:52Z</dcterms:created>
  <dc:creator>Asuman Dogac</dc:creator>
  <dc:language>en-US</dc:language>
  <dcterms:modified xsi:type="dcterms:W3CDTF">2015-12-30T00:00:40Z</dcterms:modified>
  <cp:revision>1269</cp:revision>
  <dc:title>Semantics of Web 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SRDC METU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105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110</vt:i4>
  </property>
</Properties>
</file>