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8" r:id="rId5"/>
    <p:sldId id="260" r:id="rId6"/>
    <p:sldId id="261" r:id="rId7"/>
    <p:sldId id="267" r:id="rId8"/>
    <p:sldId id="269" r:id="rId9"/>
    <p:sldId id="262" r:id="rId10"/>
    <p:sldId id="263" r:id="rId11"/>
    <p:sldId id="264" r:id="rId12"/>
    <p:sldId id="265" r:id="rId13"/>
    <p:sldId id="266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2017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年热门客户端游戏类型分布</a:t>
            </a:r>
          </a:p>
        </c:rich>
      </c:tx>
      <c:layout>
        <c:manualLayout>
          <c:xMode val="edge"/>
          <c:yMode val="edge"/>
          <c:x val="0.27084709131296197"/>
          <c:y val="1.46535933627842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游戏类型分布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7A-496C-BAF5-5E44E51F46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7A-496C-BAF5-5E44E51F46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7A-496C-BAF5-5E44E51F46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7A-496C-BAF5-5E44E51F46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7A-496C-BAF5-5E44E51F469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F7A-496C-BAF5-5E44E51F46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cap="none" spc="0" normalizeH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角色扮演</c:v>
                </c:pt>
                <c:pt idx="1">
                  <c:v>策略</c:v>
                </c:pt>
                <c:pt idx="2">
                  <c:v>MOBA</c:v>
                </c:pt>
                <c:pt idx="3">
                  <c:v>其他</c:v>
                </c:pt>
                <c:pt idx="4">
                  <c:v>射击</c:v>
                </c:pt>
                <c:pt idx="5">
                  <c:v>竞速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0.48</c:v>
                </c:pt>
                <c:pt idx="1">
                  <c:v>7.0000000000000007E-2</c:v>
                </c:pt>
                <c:pt idx="2">
                  <c:v>0.16</c:v>
                </c:pt>
                <c:pt idx="3">
                  <c:v>0.1</c:v>
                </c:pt>
                <c:pt idx="4">
                  <c:v>0.13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7A-496C-BAF5-5E44E51F4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251846070721018"/>
          <c:y val="0.92964120245663195"/>
          <c:w val="0.46917211982950102"/>
          <c:h val="6.7126387242753993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695550" y="4365078"/>
            <a:ext cx="51124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9532" y="4396293"/>
            <a:ext cx="5395779" cy="904863"/>
          </a:xfrm>
        </p:spPr>
        <p:txBody>
          <a:bodyPr wrap="square" anchor="t" anchorCtr="0">
            <a:normAutofit/>
          </a:bodyPr>
          <a:lstStyle>
            <a:lvl1pPr algn="r">
              <a:defRPr sz="44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9532" y="3140976"/>
            <a:ext cx="5395779" cy="1200329"/>
          </a:xfrm>
        </p:spPr>
        <p:txBody>
          <a:bodyPr wrap="square" anchor="b" anchorCtr="0">
            <a:normAutofit/>
          </a:bodyPr>
          <a:lstStyle>
            <a:lvl1pPr marL="0" indent="0" algn="r">
              <a:buNone/>
              <a:defRPr sz="6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285D-0A31-4D85-AA43-71EEED718DDE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1463-BF54-4776-92C5-3E0A026AA9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285D-0A31-4D85-AA43-71EEED718DDE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1463-BF54-4776-92C5-3E0A026AA9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tx2"/>
            </a:gs>
            <a:gs pos="97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963343" y="-17843"/>
            <a:ext cx="5210820" cy="5246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9532" y="4394433"/>
            <a:ext cx="6056216" cy="978729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9532" y="2442967"/>
            <a:ext cx="6056216" cy="186512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8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285D-0A31-4D85-AA43-71EEED718DDE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1463-BF54-4776-92C5-3E0A026AA9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285D-0A31-4D85-AA43-71EEED718DDE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1463-BF54-4776-92C5-3E0A026AA9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8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285D-0A31-4D85-AA43-71EEED718DDE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1463-BF54-4776-92C5-3E0A026AA9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7526" y="3774010"/>
            <a:ext cx="5544462" cy="1311128"/>
          </a:xfrm>
        </p:spPr>
        <p:txBody>
          <a:bodyPr wrap="square" anchor="b" anchorCtr="0">
            <a:normAutofit/>
          </a:bodyPr>
          <a:lstStyle>
            <a:lvl1pPr algn="r">
              <a:defRPr sz="66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285D-0A31-4D85-AA43-71EEED718DDE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1463-BF54-4776-92C5-3E0A026AA9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285D-0A31-4D85-AA43-71EEED718DDE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1463-BF54-4776-92C5-3E0A026AA9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72348" y="365125"/>
            <a:ext cx="108145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90136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285D-0A31-4D85-AA43-71EEED718DDE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1463-BF54-4776-92C5-3E0A026AA9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97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08B285D-0A31-4D85-AA43-71EEED718DDE}" type="datetimeFigureOut">
              <a:rPr lang="zh-CN" altLang="en-US" smtClean="0"/>
              <a:t>2018/11/6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98F1463-BF54-4776-92C5-3E0A026AA9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0817" y="3374578"/>
            <a:ext cx="5395779" cy="90486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勇士之路</a:t>
            </a:r>
            <a:r>
              <a:rPr lang="en-US" altLang="zh-CN"/>
              <a:t>——RPG</a:t>
            </a:r>
            <a:r>
              <a:rPr lang="zh-CN" altLang="en-US"/>
              <a:t>游戏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/>
              <a:t>游戏用例图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51B6F41-7581-4C7E-99C7-156B8D86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30" y="1690688"/>
            <a:ext cx="7488233" cy="4452719"/>
          </a:xfr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pPr algn="ctr"/>
            <a:r>
              <a:rPr lang="zh-CN" altLang="en-US" sz="3200" dirty="0"/>
              <a:t>玩家与商店的部分活动图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EFE08AA-4B35-474F-A891-07966F6D4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77" y="1118586"/>
            <a:ext cx="8366987" cy="5601809"/>
          </a:xfr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/>
              <a:t>玩家与怪物战斗部分活动图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E9EEA44-1B90-45FA-BA73-8D6B59B6E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6" y="1398988"/>
            <a:ext cx="8531440" cy="5093887"/>
          </a:xfr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/>
              <a:t>完整的活动图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852D4D4-AFFC-415B-8922-5B4A8E6D3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05" y="1249959"/>
            <a:ext cx="9798341" cy="5159229"/>
          </a:xfr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78910" cy="1014095"/>
          </a:xfrm>
        </p:spPr>
        <p:txBody>
          <a:bodyPr/>
          <a:lstStyle/>
          <a:p>
            <a:r>
              <a:rPr lang="zh-CN" altLang="en-US" sz="3200"/>
              <a:t>游戏产业现状及未来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5735"/>
            <a:ext cx="10515600" cy="1330325"/>
          </a:xfrm>
        </p:spPr>
        <p:txBody>
          <a:bodyPr/>
          <a:lstStyle/>
          <a:p>
            <a:r>
              <a:rPr lang="zh-CN" altLang="en-US" sz="2000"/>
              <a:t>《2017 年中国游戏产业报告》显示，2017 年中国游戏市场实际销售额达到 2036.10亿元，同比增长 23%;自 2014年游戏市场规模增速放缓以来，2017的增速有所提升，表现出良好的发展态势。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2766060"/>
            <a:ext cx="5141595" cy="2633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105" y="2766060"/>
            <a:ext cx="5140960" cy="2633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07730" cy="1083310"/>
          </a:xfrm>
        </p:spPr>
        <p:txBody>
          <a:bodyPr>
            <a:normAutofit/>
          </a:bodyPr>
          <a:lstStyle/>
          <a:p>
            <a:r>
              <a:rPr lang="zh-CN" altLang="en-US" sz="3200"/>
              <a:t>RPG类游戏发展前景</a:t>
            </a:r>
          </a:p>
        </p:txBody>
      </p:sp>
      <p:pic>
        <p:nvPicPr>
          <p:cNvPr id="5" name="图片 3" descr="20161021072602_5853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185" y="1652270"/>
            <a:ext cx="8684895" cy="4351655"/>
          </a:xfrm>
          <a:prstGeom prst="rect">
            <a:avLst/>
          </a:prstGeom>
        </p:spPr>
      </p:pic>
      <p:pic>
        <p:nvPicPr>
          <p:cNvPr id="7" name="图片 5" descr="20161021072645_396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55" y="1507490"/>
            <a:ext cx="9200515" cy="46412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90345"/>
          </a:xfrm>
        </p:spPr>
        <p:txBody>
          <a:bodyPr>
            <a:normAutofit fontScale="90000"/>
          </a:bodyPr>
          <a:lstStyle/>
          <a:p>
            <a:r>
              <a:rPr lang="zh-CN" altLang="en-US" sz="2000"/>
              <a:t>随着时间的推移，计算机与我们的生活越走越近。目前，它基本已经完全融入到人类的生活当中，对社会的发展也有着非常大的作用。计算机在人们的生活中扮演着举足轻重的角色，它是现代社会不可或缺的。人们可以使用计算机办公、娱乐、购物等等，计算机的发展让我们的生活变得丰富，更加便捷。在计算机上玩游戏，也成为了我们主要的娱乐方式之一。</a:t>
            </a:r>
          </a:p>
        </p:txBody>
      </p:sp>
      <p:pic>
        <p:nvPicPr>
          <p:cNvPr id="4" name="内容占位符 3" descr="QQ图片2018102814410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1345" y="1929130"/>
            <a:ext cx="6217920" cy="41452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在《2015年4~6月移动游戏产业报告》对6月30日IOS畅销榜的监测指出，60%的上榜游戏为RPG类型，占比最高。值得一提的是，RPG游戏不仅在移动游戏领域处于飞速成长的阶段，占据着大份额市场，在网页游戏也是最为主推的游戏类型，另外客户端游戏领域的RPG游戏也一度处于主导地位，《2015年1~6月中国游戏产业报告》中显示，角色扮演类客户端游戏占据客户端游戏总收入的56.6%，可以看出PC端玩家对RPG游戏接受度比较高。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关于我们</a:t>
            </a:r>
          </a:p>
        </p:txBody>
      </p:sp>
      <p:pic>
        <p:nvPicPr>
          <p:cNvPr id="5" name="内容占位符 4" descr="QQ图片2018102712360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3698" y="2120511"/>
            <a:ext cx="8126730" cy="3406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7090" y="1019175"/>
            <a:ext cx="453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与</a:t>
            </a:r>
            <a:r>
              <a:rPr lang="en-US" altLang="zh-CN" sz="2800" dirty="0"/>
              <a:t>NPC</a:t>
            </a:r>
            <a:r>
              <a:rPr lang="zh-CN" altLang="en-US" sz="2800" dirty="0"/>
              <a:t>（非玩家角色）对话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7090" y="194945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/>
              <a:t>查看帮助手册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090" y="28390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/>
              <a:t>商店交易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7090" y="37699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/>
              <a:t>成就系统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7090" y="466915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/>
              <a:t>游戏存档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47090" y="562102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/>
              <a:t>排行榜系统</a:t>
            </a:r>
          </a:p>
        </p:txBody>
      </p:sp>
      <p:pic>
        <p:nvPicPr>
          <p:cNvPr id="11" name="图片 10" descr="QQ图片201810271049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10" y="1731645"/>
            <a:ext cx="6584315" cy="3459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图片201810281441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0365" y="285115"/>
            <a:ext cx="8890635" cy="5892165"/>
          </a:xfrm>
          <a:prstGeom prst="rect">
            <a:avLst/>
          </a:prstGeom>
        </p:spPr>
      </p:pic>
      <p:pic>
        <p:nvPicPr>
          <p:cNvPr id="7" name="图片 6" descr="QQ图片20181028144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958850"/>
            <a:ext cx="10058400" cy="4940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0C2748">
                <a:alpha val="100000"/>
              </a:srgbClr>
            </a:gs>
            <a:gs pos="62000">
              <a:srgbClr val="0A2442">
                <a:alpha val="100000"/>
              </a:srgbClr>
            </a:gs>
            <a:gs pos="72000">
              <a:srgbClr val="071D37">
                <a:alpha val="100000"/>
              </a:srgbClr>
            </a:gs>
            <a:gs pos="12000">
              <a:schemeClr val="tx2"/>
            </a:gs>
            <a:gs pos="97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26285" cy="1325880"/>
          </a:xfrm>
        </p:spPr>
        <p:txBody>
          <a:bodyPr/>
          <a:lstStyle/>
          <a:p>
            <a:r>
              <a:rPr lang="zh-CN" altLang="en-US" sz="3200"/>
              <a:t>具体说明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33060" y="11118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游戏流程图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DE1B88-A400-482A-9912-27652CD9A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74" y="1825625"/>
            <a:ext cx="6247451" cy="4351338"/>
          </a:xfr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1"/>
  <p:tag name="KSO_WM_TAG_VERSION" val="1.0"/>
  <p:tag name="KSO_WM_TEMPLATE_THUMBS_INDEX" val="1、9、12、16、5、21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1"/>
  <p:tag name="KSO_WM_TAG_VERSION" val="1.0"/>
  <p:tag name="KSO_WM_SLIDE_ID" val="custom2018457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5、21、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1"/>
  <p:tag name="KSO_WM_UNIT_TYPE" val="a"/>
  <p:tag name="KSO_WM_UNIT_INDEX" val="1"/>
  <p:tag name="KSO_WM_UNIT_ID" val="custom20184571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互联网电子商务PP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1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A5A5A5"/>
      </a:accent3>
      <a:accent4>
        <a:srgbClr val="FFC000"/>
      </a:accent4>
      <a:accent5>
        <a:srgbClr val="FFFFFF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313</Words>
  <Application>Microsoft Office PowerPoint</Application>
  <PresentationFormat>宽屏</PresentationFormat>
  <Paragraphs>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</vt:lpstr>
      <vt:lpstr>宋体</vt:lpstr>
      <vt:lpstr>Arial</vt:lpstr>
      <vt:lpstr>Calibri</vt:lpstr>
      <vt:lpstr>自定义设计方案</vt:lpstr>
      <vt:lpstr>勇士之路——RPG游戏</vt:lpstr>
      <vt:lpstr>游戏产业现状及未来</vt:lpstr>
      <vt:lpstr>RPG类游戏发展前景</vt:lpstr>
      <vt:lpstr>随着时间的推移，计算机与我们的生活越走越近。目前，它基本已经完全融入到人类的生活当中，对社会的发展也有着非常大的作用。计算机在人们的生活中扮演着举足轻重的角色，它是现代社会不可或缺的。人们可以使用计算机办公、娱乐、购物等等，计算机的发展让我们的生活变得丰富，更加便捷。在计算机上玩游戏，也成为了我们主要的娱乐方式之一。</vt:lpstr>
      <vt:lpstr>在《2015年4~6月移动游戏产业报告》对6月30日IOS畅销榜的监测指出，60%的上榜游戏为RPG类型，占比最高。值得一提的是，RPG游戏不仅在移动游戏领域处于飞速成长的阶段，占据着大份额市场，在网页游戏也是最为主推的游戏类型，另外客户端游戏领域的RPG游戏也一度处于主导地位，《2015年1~6月中国游戏产业报告》中显示，角色扮演类客户端游戏占据客户端游戏总收入的56.6%，可以看出PC端玩家对RPG游戏接受度比较高。</vt:lpstr>
      <vt:lpstr>关于我们</vt:lpstr>
      <vt:lpstr>PowerPoint 演示文稿</vt:lpstr>
      <vt:lpstr>PowerPoint 演示文稿</vt:lpstr>
      <vt:lpstr>具体说明</vt:lpstr>
      <vt:lpstr>游戏用例图</vt:lpstr>
      <vt:lpstr>玩家与商店的部分活动图</vt:lpstr>
      <vt:lpstr>玩家与怪物战斗部分活动图</vt:lpstr>
      <vt:lpstr>完整的活动图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Boss</cp:lastModifiedBy>
  <cp:revision>18</cp:revision>
  <dcterms:created xsi:type="dcterms:W3CDTF">2018-10-28T04:58:00Z</dcterms:created>
  <dcterms:modified xsi:type="dcterms:W3CDTF">2018-11-06T02:44:16Z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