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media/image13.png" ContentType="image/png"/>
  <Override PartName="/ppt/media/image4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2CAB9CA-058C-4E5B-9228-8EBB05CD313C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280" cy="30801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9B26DA-F94A-4B18-8F93-0BCD35E13BE9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C6C1A6-A00F-491D-933E-8AD484D266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F587745-A2AB-4AEF-AB1B-7B9428B744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31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32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68D82B-2B6C-4FFA-809B-2247EE90A140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dt" idx="33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ftr" idx="34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5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080710-40DB-4A29-9DD2-679ED74F7502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6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37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8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AD3B0D-6EBE-4F81-ADCE-4AFE6C2563D7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9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</a:t>
            </a: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заглавия щёлкните </a:t>
            </a: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0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41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CA31CD-91DF-4144-9495-A1593D4B2E6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2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ftr" idx="43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4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CF6710-7B2B-419E-91C6-2C47DF8E5CD6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5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7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ftr" idx="46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47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48213B-848B-4CDB-80B1-DA0BBCFB683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48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ftr" idx="49"/>
          </p:nvPr>
        </p:nvSpPr>
        <p:spPr>
          <a:xfrm>
            <a:off x="4165560" y="6248520"/>
            <a:ext cx="385452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0"/>
          </p:nvPr>
        </p:nvSpPr>
        <p:spPr>
          <a:xfrm>
            <a:off x="873756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ABE7BA-2E79-45D1-8759-584444477F51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1"/>
          </p:nvPr>
        </p:nvSpPr>
        <p:spPr>
          <a:xfrm>
            <a:off x="914400" y="6248520"/>
            <a:ext cx="2534040" cy="45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47EAA2-1601-4645-84F5-74F3412A7C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C64C4A-A032-49B8-A2D7-B2604CE74F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223DD4-72DD-4724-8D0E-BC8B878ED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CD707EC-599B-4A93-8FB2-95A87C770C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84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19AF1A-5C03-4116-8DDF-FE90680CF16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84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723BF1-FEF7-44D8-9E83-5CC9A384C8F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69B7DD2-9A49-4BFD-A95B-1AAFD3DF28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0320"/>
            <a:ext cx="10971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A5F0C18-923A-42E5-B24E-4B2A6BB521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86F55E-9EAC-4736-97A1-3FCC50CF5DA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A1BF92-0C37-4B04-B57F-7680901E4FF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FCFE59-2FDC-41B1-9B72-47E1683AC61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BCE9B9-4B32-435A-8C53-0D62635877D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A744F6-2C76-44C7-8F50-2A1F5E251A3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2336A8-2528-4408-A610-6B5EDB736F5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AEE24D-D573-4D7B-AE30-81888FE034D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0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правки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текста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заглави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я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щёлкнит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е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86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4D5BA5-989C-47B8-A057-DADF79EC8DF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08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840" y="3035880"/>
            <a:ext cx="12100680" cy="109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sng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Тема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: «</a:t>
            </a:r>
            <a:r>
              <a:rPr b="1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ProCo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 - </a:t>
            </a: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Удобное и лёгкое создания портфолио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человека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»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2"/>
          <p:cNvSpPr/>
          <p:nvPr/>
        </p:nvSpPr>
        <p:spPr>
          <a:xfrm>
            <a:off x="1026000" y="180000"/>
            <a:ext cx="10134000" cy="9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 anchorCtr="1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Проект в рамках обучения по программе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«Центры талантов»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Rectangle 2"/>
          <p:cNvSpPr/>
          <p:nvPr/>
        </p:nvSpPr>
        <p:spPr>
          <a:xfrm>
            <a:off x="0" y="2179080"/>
            <a:ext cx="12186000" cy="11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ИНДИВИДУАЛЬНЫЙ ПРОЕКТ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Прямоугольник 5"/>
          <p:cNvSpPr/>
          <p:nvPr/>
        </p:nvSpPr>
        <p:spPr>
          <a:xfrm>
            <a:off x="6096600" y="4254120"/>
            <a:ext cx="60897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Авторы работы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Грефенштейн Роман и Лопатин Андрей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Дисциплина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Программирование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Руководитель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Поротова В.В.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Прямоугольник 6"/>
          <p:cNvSpPr/>
          <p:nvPr/>
        </p:nvSpPr>
        <p:spPr>
          <a:xfrm>
            <a:off x="5367960" y="6327720"/>
            <a:ext cx="14544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7000"/>
              </a:lnSpc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г. Бийск, 2025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240000" y="900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 11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8" name="PlaceHolder 29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API нашего приложения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Rectangle: Rounded Corners 21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0" name="PlaceHolder 25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2BE64A1E-C023-4535-B9DB-A87245470774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1440000" y="1548360"/>
            <a:ext cx="981036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10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3" name="PlaceHolder 26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Разработка клиент-серверной связи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Rectangle: Rounded Corners 19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5" name="PlaceHolder 27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71360EF6-B642-464A-A780-8700D173DC74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578520" y="1800000"/>
            <a:ext cx="11034720" cy="3566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 1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8" name="PlaceHolder 32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Планы развития проекта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Rectangle: Rounded Corners 23"/>
          <p:cNvSpPr/>
          <p:nvPr/>
        </p:nvSpPr>
        <p:spPr>
          <a:xfrm>
            <a:off x="-17892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20" name="PlaceHolder 33"/>
          <p:cNvSpPr/>
          <p:nvPr/>
        </p:nvSpPr>
        <p:spPr>
          <a:xfrm>
            <a:off x="-72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F6F838CE-CC2E-4E13-AE12-074D7E351DF0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440000" y="1629000"/>
            <a:ext cx="3990960" cy="3600000"/>
          </a:xfrm>
          <a:prstGeom prst="flowChartDisplay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109400" y="1629000"/>
            <a:ext cx="3990600" cy="3600000"/>
          </a:xfrm>
          <a:prstGeom prst="flowChartDisplay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660000" y="1629000"/>
            <a:ext cx="3990960" cy="3600000"/>
          </a:xfrm>
          <a:prstGeom prst="flowChartDisplay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31"/>
          <p:cNvSpPr/>
          <p:nvPr/>
        </p:nvSpPr>
        <p:spPr>
          <a:xfrm>
            <a:off x="4241160" y="2889000"/>
            <a:ext cx="25200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Оптимизация серверной части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2"/>
          <p:cNvSpPr/>
          <p:nvPr/>
        </p:nvSpPr>
        <p:spPr>
          <a:xfrm>
            <a:off x="1620000" y="2889720"/>
            <a:ext cx="2589480" cy="12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Портиро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вание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на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другие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платфор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мы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8"/>
          <p:cNvSpPr/>
          <p:nvPr/>
        </p:nvSpPr>
        <p:spPr>
          <a:xfrm>
            <a:off x="7025400" y="2536920"/>
            <a:ext cx="3234600" cy="17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Создание собственного API для пользовательских расширений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4"/>
          <p:cNvSpPr/>
          <p:nvPr/>
        </p:nvSpPr>
        <p:spPr>
          <a:xfrm>
            <a:off x="2340000" y="4869000"/>
            <a:ext cx="19800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Июнь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35"/>
          <p:cNvSpPr/>
          <p:nvPr/>
        </p:nvSpPr>
        <p:spPr>
          <a:xfrm>
            <a:off x="4860000" y="4869000"/>
            <a:ext cx="23400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Сентябрь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36"/>
          <p:cNvSpPr/>
          <p:nvPr/>
        </p:nvSpPr>
        <p:spPr>
          <a:xfrm>
            <a:off x="7560000" y="4860000"/>
            <a:ext cx="23400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Конец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8"/>
          <p:cNvSpPr/>
          <p:nvPr/>
        </p:nvSpPr>
        <p:spPr>
          <a:xfrm>
            <a:off x="4320000" y="-10440"/>
            <a:ext cx="8995320" cy="6853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31" name="PlaceHolder 23"/>
          <p:cNvSpPr/>
          <p:nvPr/>
        </p:nvSpPr>
        <p:spPr>
          <a:xfrm>
            <a:off x="5220000" y="3170160"/>
            <a:ext cx="647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Спасибо за внимание!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900000" y="3420000"/>
            <a:ext cx="2633040" cy="306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900000" y="311040"/>
            <a:ext cx="2520000" cy="292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5"/>
          <p:cNvSpPr/>
          <p:nvPr/>
        </p:nvSpPr>
        <p:spPr>
          <a:xfrm>
            <a:off x="1260000" y="3951000"/>
            <a:ext cx="6156360" cy="2466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273960"/>
            <a:ext cx="10509480" cy="5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Проблема и цель проекта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Line 30"/>
          <p:cNvSpPr/>
          <p:nvPr/>
        </p:nvSpPr>
        <p:spPr>
          <a:xfrm>
            <a:off x="734760" y="951480"/>
            <a:ext cx="1071324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16" name="Group 1"/>
          <p:cNvGrpSpPr/>
          <p:nvPr/>
        </p:nvGrpSpPr>
        <p:grpSpPr>
          <a:xfrm>
            <a:off x="8510760" y="2715480"/>
            <a:ext cx="2466360" cy="2378520"/>
            <a:chOff x="8510760" y="2715480"/>
            <a:chExt cx="2466360" cy="2378520"/>
          </a:xfrm>
        </p:grpSpPr>
        <p:sp>
          <p:nvSpPr>
            <p:cNvPr id="117" name="Freeform 1"/>
            <p:cNvSpPr/>
            <p:nvPr/>
          </p:nvSpPr>
          <p:spPr>
            <a:xfrm>
              <a:off x="8961480" y="3731040"/>
              <a:ext cx="204480" cy="148680"/>
            </a:xfrm>
            <a:custGeom>
              <a:avLst/>
              <a:gdLst>
                <a:gd name="textAreaLeft" fmla="*/ 0 w 204480"/>
                <a:gd name="textAreaRight" fmla="*/ 210960 w 204480"/>
                <a:gd name="textAreaTop" fmla="*/ 0 h 148680"/>
                <a:gd name="textAreaBottom" fmla="*/ 155160 h 148680"/>
                <a:gd name="GluePoint1X" fmla="*/ 39940.8955916473 w 431"/>
                <a:gd name="GluePoint1Y" fmla="*/ 0 h 586"/>
                <a:gd name="GluePoint2X" fmla="*/ 28604.4617169374 w 431"/>
                <a:gd name="GluePoint2Y" fmla="*/ 0 h 586"/>
                <a:gd name="GluePoint3X" fmla="*/ 35812.6751740139 w 431"/>
                <a:gd name="GluePoint3Y" fmla="*/ 0 h 586"/>
                <a:gd name="GluePoint4X" fmla="*/ 18300.4129930394 w 431"/>
                <a:gd name="GluePoint4Y" fmla="*/ 0 h 586"/>
                <a:gd name="GluePoint5X" fmla="*/ 0 w 431"/>
                <a:gd name="GluePoint5Y" fmla="*/ 0 h 586"/>
                <a:gd name="GluePoint6X" fmla="*/ 4901.84918793504 w 431"/>
                <a:gd name="GluePoint6Y" fmla="*/ 0 h 586"/>
                <a:gd name="GluePoint7X" fmla="*/ 22399.5893271462 w 431"/>
                <a:gd name="GluePoint7Y" fmla="*/ 0 h 586"/>
                <a:gd name="GluePoint8X" fmla="*/ 39940.8955916473 w 431"/>
                <a:gd name="GluePoint8Y" fmla="*/ 0 h 586"/>
                <a:gd name="GluePoint9X" fmla="*/ 80129.9860788863 w 431"/>
                <a:gd name="GluePoint9Y" fmla="*/ 0 h 586"/>
                <a:gd name="GluePoint10X" fmla="*/ 61727.9187935035 w 431"/>
                <a:gd name="GluePoint10Y" fmla="*/ 0 h 586"/>
                <a:gd name="GluePoint11X" fmla="*/ 44123.2436194896 w 431"/>
                <a:gd name="GluePoint11Y" fmla="*/ 0 h 586"/>
                <a:gd name="GluePoint12X" fmla="*/ 49191.4361948956 w 431"/>
                <a:gd name="GluePoint12Y" fmla="*/ 0 h 586"/>
                <a:gd name="GluePoint13X" fmla="*/ 65691.1160092807 w 431"/>
                <a:gd name="GluePoint13Y" fmla="*/ 0 h 586"/>
                <a:gd name="GluePoint14X" fmla="*/ 83306.3526682135 w 431"/>
                <a:gd name="GluePoint14Y" fmla="*/ 0 h 586"/>
                <a:gd name="GluePoint15X" fmla="*/ 72886.1276102088 w 431"/>
                <a:gd name="GluePoint15Y" fmla="*/ 0 h 586"/>
                <a:gd name="GluePoint16X" fmla="*/ 80129.9860788863 w 431"/>
                <a:gd name="GluePoint16Y" fmla="*/ 0 h 5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</a:cxnLst>
              <a:rect l="textAreaLeft" t="textAreaTop" r="textAreaRight" b="textAreaBottom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 rotWithShape="0">
              <a:gsLst>
                <a:gs pos="0">
                  <a:srgbClr val="df1e2c"/>
                </a:gs>
                <a:gs pos="53100">
                  <a:srgbClr val="a34d9d"/>
                </a:gs>
                <a:gs pos="100000">
                  <a:srgbClr val="ffc000"/>
                </a:gs>
              </a:gsLst>
              <a:lin ang="2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8" name="Freeform 5"/>
            <p:cNvSpPr/>
            <p:nvPr/>
          </p:nvSpPr>
          <p:spPr>
            <a:xfrm>
              <a:off x="9718920" y="2743200"/>
              <a:ext cx="1258200" cy="2350800"/>
            </a:xfrm>
            <a:custGeom>
              <a:avLst/>
              <a:gdLst>
                <a:gd name="textAreaLeft" fmla="*/ 0 w 1258200"/>
                <a:gd name="textAreaRight" fmla="*/ 1264680 w 1258200"/>
                <a:gd name="textAreaTop" fmla="*/ 0 h 2350800"/>
                <a:gd name="textAreaBottom" fmla="*/ 2357280 h 2350800"/>
                <a:gd name="GluePoint1X" fmla="*/ 0 w 6548"/>
                <a:gd name="GluePoint1Y" fmla="*/ 0 h 3513"/>
                <a:gd name="GluePoint2X" fmla="*/ 0 w 6548"/>
                <a:gd name="GluePoint2Y" fmla="*/ 0 h 3513"/>
                <a:gd name="GluePoint3X" fmla="*/ 0 w 6548"/>
                <a:gd name="GluePoint3Y" fmla="*/ 253068728.102477 h 3513"/>
                <a:gd name="GluePoint4X" fmla="*/ 0 w 6548"/>
                <a:gd name="GluePoint4Y" fmla="*/ 253068728.102477 h 3513"/>
                <a:gd name="GluePoint5X" fmla="*/ 0 w 6548"/>
                <a:gd name="GluePoint5Y" fmla="*/ 126431994.855679 h 3513"/>
                <a:gd name="GluePoint6X" fmla="*/ 0 w 6548"/>
                <a:gd name="GluePoint6Y" fmla="*/ 0 h 351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</a:cxnLst>
              <a:rect l="textAreaLeft" t="textAreaTop" r="textAreaRight" b="textAreaBottom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19" name="Oval 2"/>
            <p:cNvSpPr/>
            <p:nvPr/>
          </p:nvSpPr>
          <p:spPr>
            <a:xfrm>
              <a:off x="8539200" y="2743200"/>
              <a:ext cx="2354040" cy="2350800"/>
            </a:xfrm>
            <a:prstGeom prst="ellipse">
              <a:avLst/>
            </a:pr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0" name="Freeform 6"/>
            <p:cNvSpPr/>
            <p:nvPr/>
          </p:nvSpPr>
          <p:spPr>
            <a:xfrm>
              <a:off x="8790480" y="2994120"/>
              <a:ext cx="1852200" cy="1848960"/>
            </a:xfrm>
            <a:custGeom>
              <a:avLst/>
              <a:gdLst>
                <a:gd name="textAreaLeft" fmla="*/ 0 w 1852200"/>
                <a:gd name="textAreaRight" fmla="*/ 1858680 w 1852200"/>
                <a:gd name="textAreaTop" fmla="*/ 0 h 1848960"/>
                <a:gd name="textAreaBottom" fmla="*/ 1855440 h 1848960"/>
                <a:gd name="GluePoint1X" fmla="*/ 2572.00155219247 w 5154"/>
                <a:gd name="GluePoint1Y" fmla="*/ 0 h 5163"/>
                <a:gd name="GluePoint2X" fmla="*/ 4398.16259216143 w 5154"/>
                <a:gd name="GluePoint2Y" fmla="*/ 703.439666860353 h 5163"/>
                <a:gd name="GluePoint3X" fmla="*/ 5155.98447807528 w 5154"/>
                <a:gd name="GluePoint3Y" fmla="*/ 2420.74782103428 h 5163"/>
                <a:gd name="GluePoint4X" fmla="*/ 4398.16259216143 w 5154"/>
                <a:gd name="GluePoint4Y" fmla="*/ 4136.06604687197 h 5163"/>
                <a:gd name="GluePoint5X" fmla="*/ 2572.00155219247 w 5154"/>
                <a:gd name="GluePoint5Y" fmla="*/ 4851.44528374976 h 5163"/>
                <a:gd name="GluePoint6X" fmla="*/ 748.8358556461 w 5154"/>
                <a:gd name="GluePoint6Y" fmla="*/ 4136.06604687197 h 5163"/>
                <a:gd name="GluePoint7X" fmla="*/ 0 w 5154"/>
                <a:gd name="GluePoint7Y" fmla="*/ 2420.74782103428 h 5163"/>
                <a:gd name="GluePoint8X" fmla="*/ 748.8358556461 w 5154"/>
                <a:gd name="GluePoint8Y" fmla="*/ 703.439666860353 h 5163"/>
                <a:gd name="GluePoint9X" fmla="*/ 2572.00155219247 w 5154"/>
                <a:gd name="GluePoint9Y" fmla="*/ 0 h 516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1" name="Freeform 7"/>
            <p:cNvSpPr/>
            <p:nvPr/>
          </p:nvSpPr>
          <p:spPr>
            <a:xfrm>
              <a:off x="9034920" y="3239280"/>
              <a:ext cx="1361520" cy="1358280"/>
            </a:xfrm>
            <a:custGeom>
              <a:avLst/>
              <a:gdLst>
                <a:gd name="textAreaLeft" fmla="*/ 0 w 1361520"/>
                <a:gd name="textAreaRight" fmla="*/ 1368000 w 1361520"/>
                <a:gd name="textAreaTop" fmla="*/ 0 h 1358280"/>
                <a:gd name="textAreaBottom" fmla="*/ 1364760 h 1358280"/>
                <a:gd name="GluePoint1X" fmla="*/ 1965.84278554471 w 3791"/>
                <a:gd name="GluePoint1Y" fmla="*/ 2.97947368421053 h 3800"/>
                <a:gd name="GluePoint2X" fmla="*/ 3272.08045370615 w 3791"/>
                <a:gd name="GluePoint2Y" fmla="*/ 564.113684210526 h 3800"/>
                <a:gd name="GluePoint3X" fmla="*/ 3772.02321287259 w 3791"/>
                <a:gd name="GluePoint3Y" fmla="*/ 1805.56105263158 h 3800"/>
                <a:gd name="GluePoint4X" fmla="*/ 3171.29359008177 w 3791"/>
                <a:gd name="GluePoint4Y" fmla="*/ 3012.24789473684 h 3800"/>
                <a:gd name="GluePoint5X" fmla="*/ 1822.14666314956 w 3791"/>
                <a:gd name="GluePoint5Y" fmla="*/ 3472.08 h 3800"/>
                <a:gd name="GluePoint6X" fmla="*/ 511.917436032709 w 3791"/>
                <a:gd name="GluePoint6Y" fmla="*/ 2916.90473684211 h 3800"/>
                <a:gd name="GluePoint7X" fmla="*/ 11.9746768662622 w 3791"/>
                <a:gd name="GluePoint7Y" fmla="*/ 1673.47105263158 h 3800"/>
                <a:gd name="GluePoint8X" fmla="*/ 616.695858612503 w 3791"/>
                <a:gd name="GluePoint8Y" fmla="*/ 467.777368421053 h 3800"/>
                <a:gd name="GluePoint9X" fmla="*/ 1965.84278554471 w 3791"/>
                <a:gd name="GluePoint9Y" fmla="*/ 2.97947368421053 h 38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2" name="Freeform 8"/>
            <p:cNvSpPr/>
            <p:nvPr/>
          </p:nvSpPr>
          <p:spPr>
            <a:xfrm>
              <a:off x="9293040" y="3495960"/>
              <a:ext cx="846360" cy="844920"/>
            </a:xfrm>
            <a:custGeom>
              <a:avLst/>
              <a:gdLst>
                <a:gd name="textAreaLeft" fmla="*/ 0 w 846360"/>
                <a:gd name="textAreaRight" fmla="*/ 852840 w 846360"/>
                <a:gd name="textAreaTop" fmla="*/ 0 h 844920"/>
                <a:gd name="textAreaBottom" fmla="*/ 851400 h 844920"/>
                <a:gd name="GluePoint1X" fmla="*/ 1134.72811839323 w 2365"/>
                <a:gd name="GluePoint1Y" fmla="*/ 0 h 2369"/>
                <a:gd name="GluePoint2X" fmla="*/ 1941.27019027484 w 2365"/>
                <a:gd name="GluePoint2Y" fmla="*/ 309.234276065851 h 2369"/>
                <a:gd name="GluePoint3X" fmla="*/ 2280.39577167019 w 2365"/>
                <a:gd name="GluePoint3Y" fmla="*/ 1068.44406922752 h 2369"/>
                <a:gd name="GluePoint4X" fmla="*/ 1941.27019027484 w 2365"/>
                <a:gd name="GluePoint4Y" fmla="*/ 1828.6449978894 h 2369"/>
                <a:gd name="GluePoint5X" fmla="*/ 1134.72811839323 w 2365"/>
                <a:gd name="GluePoint5Y" fmla="*/ 2148.78176445758 h 2369"/>
                <a:gd name="GluePoint6X" fmla="*/ 325.202536997886 w 2365"/>
                <a:gd name="GluePoint6Y" fmla="*/ 1828.6449978894 h 2369"/>
                <a:gd name="GluePoint7X" fmla="*/ 0 w 2365"/>
                <a:gd name="GluePoint7Y" fmla="*/ 1068.44406922752 h 2369"/>
                <a:gd name="GluePoint8X" fmla="*/ 325.202536997886 w 2365"/>
                <a:gd name="GluePoint8Y" fmla="*/ 309.234276065851 h 2369"/>
                <a:gd name="GluePoint9X" fmla="*/ 1134.72811839323 w 2365"/>
                <a:gd name="GluePoint9Y" fmla="*/ 0 h 236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3" name="Freeform 9"/>
            <p:cNvSpPr/>
            <p:nvPr/>
          </p:nvSpPr>
          <p:spPr>
            <a:xfrm>
              <a:off x="9544320" y="3747240"/>
              <a:ext cx="343800" cy="342720"/>
            </a:xfrm>
            <a:custGeom>
              <a:avLst/>
              <a:gdLst>
                <a:gd name="textAreaLeft" fmla="*/ 0 w 343800"/>
                <a:gd name="textAreaRight" fmla="*/ 350280 w 343800"/>
                <a:gd name="textAreaTop" fmla="*/ 0 h 342720"/>
                <a:gd name="textAreaBottom" fmla="*/ 349200 h 342720"/>
                <a:gd name="GluePoint1X" fmla="*/ 429.707216494845 w 970"/>
                <a:gd name="GluePoint1Y" fmla="*/ 0 h 973"/>
                <a:gd name="GluePoint2X" fmla="*/ 738.18969072165 w 970"/>
                <a:gd name="GluePoint2Y" fmla="*/ 107.738951695786 h 973"/>
                <a:gd name="GluePoint3X" fmla="*/ 870.255670103093 w 970"/>
                <a:gd name="GluePoint3Y" fmla="*/ 385.901336073998 h 973"/>
                <a:gd name="GluePoint4X" fmla="*/ 738.18969072165 w 970"/>
                <a:gd name="GluePoint4Y" fmla="*/ 662.104830421377 h 973"/>
                <a:gd name="GluePoint5X" fmla="*/ 429.707216494845 w 970"/>
                <a:gd name="GluePoint5Y" fmla="*/ 780.617677286742 h 973"/>
                <a:gd name="GluePoint6X" fmla="*/ 122.210309278351 w 970"/>
                <a:gd name="GluePoint6Y" fmla="*/ 662.104830421377 h 973"/>
                <a:gd name="GluePoint7X" fmla="*/ 0 w 970"/>
                <a:gd name="GluePoint7Y" fmla="*/ 385.901336073998 h 973"/>
                <a:gd name="GluePoint8X" fmla="*/ 122.210309278351 w 970"/>
                <a:gd name="GluePoint8Y" fmla="*/ 107.738951695786 h 973"/>
                <a:gd name="GluePoint9X" fmla="*/ 429.707216494845 w 970"/>
                <a:gd name="GluePoint9Y" fmla="*/ 0 h 97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4" name="Freeform 10"/>
            <p:cNvSpPr/>
            <p:nvPr/>
          </p:nvSpPr>
          <p:spPr>
            <a:xfrm>
              <a:off x="8568720" y="2715480"/>
              <a:ext cx="322560" cy="379440"/>
            </a:xfrm>
            <a:custGeom>
              <a:avLst/>
              <a:gdLst>
                <a:gd name="textAreaLeft" fmla="*/ 0 w 322560"/>
                <a:gd name="textAreaRight" fmla="*/ 329040 w 322560"/>
                <a:gd name="textAreaTop" fmla="*/ 0 h 379440"/>
                <a:gd name="textAreaBottom" fmla="*/ 385920 h 379440"/>
                <a:gd name="GluePoint1X" fmla="*/ 26.7761194029851 w 1072"/>
                <a:gd name="GluePoint1Y" fmla="*/ 3280.42669584245 h 914"/>
                <a:gd name="GluePoint2X" fmla="*/ 0 w 1072"/>
                <a:gd name="GluePoint2Y" fmla="*/ 2032.66411378556 h 914"/>
                <a:gd name="GluePoint3X" fmla="*/ 48.5317164179104 w 1072"/>
                <a:gd name="GluePoint3Y" fmla="*/ 13938.9277899344 h 914"/>
                <a:gd name="GluePoint4X" fmla="*/ 26.7761194029851 w 1072"/>
                <a:gd name="GluePoint4Y" fmla="*/ 3280.42669584245 h 91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5" name="Freeform 11"/>
            <p:cNvSpPr/>
            <p:nvPr/>
          </p:nvSpPr>
          <p:spPr>
            <a:xfrm>
              <a:off x="8510760" y="2772360"/>
              <a:ext cx="380160" cy="322560"/>
            </a:xfrm>
            <a:custGeom>
              <a:avLst/>
              <a:gdLst>
                <a:gd name="textAreaLeft" fmla="*/ 0 w 380160"/>
                <a:gd name="textAreaRight" fmla="*/ 386640 w 380160"/>
                <a:gd name="textAreaTop" fmla="*/ 0 h 322560"/>
                <a:gd name="textAreaBottom" fmla="*/ 329040 h 322560"/>
                <a:gd name="GluePoint1X" fmla="*/ 3345.62472647702 w 914"/>
                <a:gd name="GluePoint1Y" fmla="*/ 26.7262569832402 h 1074"/>
                <a:gd name="GluePoint2X" fmla="*/ 2092.02735229759 w 914"/>
                <a:gd name="GluePoint2Y" fmla="*/ 0 h 1074"/>
                <a:gd name="GluePoint3X" fmla="*/ 14403.6487964989 w 914"/>
                <a:gd name="GluePoint3Y" fmla="*/ 46.7709497206704 h 1074"/>
                <a:gd name="GluePoint4X" fmla="*/ 3345.62472647702 w 914"/>
                <a:gd name="GluePoint4Y" fmla="*/ 26.7262569832402 h 107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6" name="Line 4"/>
            <p:cNvSpPr/>
            <p:nvPr/>
          </p:nvSpPr>
          <p:spPr>
            <a:xfrm flipH="1" flipV="1">
              <a:off x="8539200" y="2742840"/>
              <a:ext cx="1179360" cy="1177920"/>
            </a:xfrm>
            <a:prstGeom prst="line">
              <a:avLst/>
            </a:prstGeom>
            <a:ln cap="rnd" w="96840">
              <a:solidFill>
                <a:srgbClr val="793e4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7" name="Line 5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8" name="Line 6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</p:grpSp>
      <p:sp>
        <p:nvSpPr>
          <p:cNvPr id="129" name="Rectangle: Rounded Corners 3"/>
          <p:cNvSpPr/>
          <p:nvPr/>
        </p:nvSpPr>
        <p:spPr>
          <a:xfrm>
            <a:off x="1218240" y="1308600"/>
            <a:ext cx="6156360" cy="2466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1440000" y="1308600"/>
            <a:ext cx="2514600" cy="5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Проблема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1440000" y="4658400"/>
            <a:ext cx="5394600" cy="163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Разработка удобного и интуитивно понятного инструмента для создания, хранения и управления персональными и карточками контактов.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1440000" y="3960000"/>
            <a:ext cx="2514600" cy="5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Цель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title"/>
          </p:nvPr>
        </p:nvSpPr>
        <p:spPr>
          <a:xfrm>
            <a:off x="1440000" y="1980000"/>
            <a:ext cx="5394600" cy="163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Необходимостью собирать и организовывать данные о своих контактах. Отсутствии удобных и универсальных инструментов для хранения и управления личной информацией о людях в одном месте.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Rectangle: Rounded Corners 2"/>
          <p:cNvSpPr/>
          <p:nvPr/>
        </p:nvSpPr>
        <p:spPr>
          <a:xfrm>
            <a:off x="-17820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55"/>
          </p:nvPr>
        </p:nvSpPr>
        <p:spPr>
          <a:xfrm>
            <a:off x="-360000" y="360360"/>
            <a:ext cx="1077120" cy="3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0</a:t>
            </a:r>
            <a:fld id="{6002AC8F-179E-49C1-BEEC-7A19DCA00773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2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ine 30"/>
          <p:cNvSpPr/>
          <p:nvPr/>
        </p:nvSpPr>
        <p:spPr>
          <a:xfrm>
            <a:off x="734760" y="95148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274320"/>
            <a:ext cx="10509480" cy="55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Задачи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Box 7"/>
          <p:cNvSpPr/>
          <p:nvPr/>
        </p:nvSpPr>
        <p:spPr>
          <a:xfrm>
            <a:off x="1242720" y="205020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01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TextBox 11"/>
          <p:cNvSpPr/>
          <p:nvPr/>
        </p:nvSpPr>
        <p:spPr>
          <a:xfrm>
            <a:off x="1242720" y="343692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02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TextBox 15"/>
          <p:cNvSpPr/>
          <p:nvPr/>
        </p:nvSpPr>
        <p:spPr>
          <a:xfrm>
            <a:off x="1242720" y="481932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03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TextBox 19"/>
          <p:cNvSpPr/>
          <p:nvPr/>
        </p:nvSpPr>
        <p:spPr>
          <a:xfrm>
            <a:off x="6479280" y="205020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04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6479280" y="343692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05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6479280" y="4819320"/>
            <a:ext cx="109440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06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Rectangle: Rounded Corners 4"/>
          <p:cNvSpPr/>
          <p:nvPr/>
        </p:nvSpPr>
        <p:spPr>
          <a:xfrm>
            <a:off x="2080080" y="196416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5" name="Rectangle: Rounded Corners 8"/>
          <p:cNvSpPr/>
          <p:nvPr/>
        </p:nvSpPr>
        <p:spPr>
          <a:xfrm>
            <a:off x="2080080" y="335088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6" name="Rectangle: Rounded Corners 12"/>
          <p:cNvSpPr/>
          <p:nvPr/>
        </p:nvSpPr>
        <p:spPr>
          <a:xfrm>
            <a:off x="2080080" y="473328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7" name="Rectangle: Rounded Corners 16"/>
          <p:cNvSpPr/>
          <p:nvPr/>
        </p:nvSpPr>
        <p:spPr>
          <a:xfrm>
            <a:off x="7316640" y="196416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8" name="Rectangle: Rounded Corners 20"/>
          <p:cNvSpPr/>
          <p:nvPr/>
        </p:nvSpPr>
        <p:spPr>
          <a:xfrm>
            <a:off x="7316640" y="335088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9" name="Rectangle: Rounded Corners 24"/>
          <p:cNvSpPr/>
          <p:nvPr/>
        </p:nvSpPr>
        <p:spPr>
          <a:xfrm>
            <a:off x="7316640" y="4733280"/>
            <a:ext cx="164880" cy="164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0" name="TextBox 6"/>
          <p:cNvSpPr/>
          <p:nvPr/>
        </p:nvSpPr>
        <p:spPr>
          <a:xfrm>
            <a:off x="2253240" y="2062440"/>
            <a:ext cx="404064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Выявить требования к проекту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3"/>
          <p:cNvSpPr/>
          <p:nvPr/>
        </p:nvSpPr>
        <p:spPr>
          <a:xfrm>
            <a:off x="2261160" y="2430360"/>
            <a:ext cx="385848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Исследовать потребности потенциальных пользователей, а так же функционал существующих аналогов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TextBox 10"/>
          <p:cNvSpPr/>
          <p:nvPr/>
        </p:nvSpPr>
        <p:spPr>
          <a:xfrm>
            <a:off x="2253240" y="3449160"/>
            <a:ext cx="383652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Спроектировать базу данных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Box 9"/>
          <p:cNvSpPr/>
          <p:nvPr/>
        </p:nvSpPr>
        <p:spPr>
          <a:xfrm>
            <a:off x="2267280" y="3848400"/>
            <a:ext cx="385236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Спроектировать, базу данных удовлетворяющую потребностям проекта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TextBox 13"/>
          <p:cNvSpPr/>
          <p:nvPr/>
        </p:nvSpPr>
        <p:spPr>
          <a:xfrm>
            <a:off x="2267280" y="5230800"/>
            <a:ext cx="343908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Создать визуальное представление интерфейса готового продукта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Box 21"/>
          <p:cNvSpPr/>
          <p:nvPr/>
        </p:nvSpPr>
        <p:spPr>
          <a:xfrm>
            <a:off x="7503840" y="3848400"/>
            <a:ext cx="36558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сервера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Box 25"/>
          <p:cNvSpPr/>
          <p:nvPr/>
        </p:nvSpPr>
        <p:spPr>
          <a:xfrm>
            <a:off x="7503840" y="5230800"/>
            <a:ext cx="36558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Разработать связь между клиентом и сервером в виде синхроницации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Box 4"/>
          <p:cNvSpPr/>
          <p:nvPr/>
        </p:nvSpPr>
        <p:spPr>
          <a:xfrm>
            <a:off x="7503840" y="2461680"/>
            <a:ext cx="365580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клиента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TextBox 14"/>
          <p:cNvSpPr/>
          <p:nvPr/>
        </p:nvSpPr>
        <p:spPr>
          <a:xfrm>
            <a:off x="2253240" y="4831200"/>
            <a:ext cx="386064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Создать макета интерфейса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Box 18"/>
          <p:cNvSpPr/>
          <p:nvPr/>
        </p:nvSpPr>
        <p:spPr>
          <a:xfrm>
            <a:off x="7489800" y="2062440"/>
            <a:ext cx="4744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клиентский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Box 22"/>
          <p:cNvSpPr/>
          <p:nvPr/>
        </p:nvSpPr>
        <p:spPr>
          <a:xfrm>
            <a:off x="7489800" y="3449160"/>
            <a:ext cx="47440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серверный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Box 26"/>
          <p:cNvSpPr/>
          <p:nvPr/>
        </p:nvSpPr>
        <p:spPr>
          <a:xfrm>
            <a:off x="7489800" y="4831200"/>
            <a:ext cx="46976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клиент-серверную связь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Rectangle: Rounded Corners 1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63" name="PlaceHolder 10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4573D30F-D18C-4C28-A2F0-643FDCDA5F53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1"/>
          <p:cNvSpPr/>
          <p:nvPr/>
        </p:nvSpPr>
        <p:spPr>
          <a:xfrm>
            <a:off x="735120" y="95184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5" name="PlaceHolder 9"/>
          <p:cNvSpPr/>
          <p:nvPr/>
        </p:nvSpPr>
        <p:spPr>
          <a:xfrm>
            <a:off x="838080" y="27468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Сравнение с конкурентами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66" name=""/>
          <p:cNvGraphicFramePr/>
          <p:nvPr/>
        </p:nvGraphicFramePr>
        <p:xfrm>
          <a:off x="291240" y="1300680"/>
          <a:ext cx="11609280" cy="4554360"/>
        </p:xfrm>
        <a:graphic>
          <a:graphicData uri="http://schemas.openxmlformats.org/drawingml/2006/table">
            <a:tbl>
              <a:tblPr/>
              <a:tblGrid>
                <a:gridCol w="1462680"/>
                <a:gridCol w="1814760"/>
                <a:gridCol w="1823400"/>
                <a:gridCol w="2151000"/>
                <a:gridCol w="2071800"/>
                <a:gridCol w="2286000"/>
              </a:tblGrid>
              <a:tr h="1558440">
                <a:tc>
                  <a:txBody>
                    <a:bodyPr lIns="36000" rIns="36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Экспорт в различные форматы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Open-source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Кросс-платформенность,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синхронизация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Полностью бесплатно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Система тегов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65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ProCo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</a:tr>
              <a:tr h="665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Google Contacts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84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Microsoft Outlook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7696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Прочие стандартные приложения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"/>
          <p:cNvSpPr/>
          <p:nvPr/>
        </p:nvSpPr>
        <p:spPr>
          <a:xfrm>
            <a:off x="1080000" y="2700000"/>
            <a:ext cx="17604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8" name="PlaceHolder 8"/>
          <p:cNvSpPr/>
          <p:nvPr/>
        </p:nvSpPr>
        <p:spPr>
          <a:xfrm>
            <a:off x="285840" y="5760000"/>
            <a:ext cx="258948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500" lnSpcReduction="19999"/>
          </a:bodyPr>
          <a:p>
            <a:pPr>
              <a:lnSpc>
                <a:spcPct val="100000"/>
              </a:lnSpc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полная поддержка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+/-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есть, с ограничениями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отсутствует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: Rounded Corners 6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0" name="PlaceHolder 11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B223A3AD-4383-4DEB-AD88-AF920EA6E341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2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2" name="PlaceHolder 30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Используемые технологии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Rectangle: Rounded Corners 22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4" name="PlaceHolder 12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4A51F44A-8A95-4261-A08A-CA04B19D9D5B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6690960" cy="241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6116400" y="2520000"/>
            <a:ext cx="5403240" cy="2561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/>
        </p:blipFill>
        <p:spPr>
          <a:xfrm>
            <a:off x="1945440" y="3364920"/>
            <a:ext cx="2554200" cy="203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/>
        </p:blipFill>
        <p:spPr>
          <a:xfrm>
            <a:off x="547920" y="5505120"/>
            <a:ext cx="5751720" cy="115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ine 2"/>
          <p:cNvSpPr/>
          <p:nvPr/>
        </p:nvSpPr>
        <p:spPr>
          <a:xfrm>
            <a:off x="735480" y="95220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0" name="PlaceHolder 7"/>
          <p:cNvSpPr/>
          <p:nvPr/>
        </p:nvSpPr>
        <p:spPr>
          <a:xfrm>
            <a:off x="838080" y="27468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Требования к проекту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Rectangle: Rounded Corners 9"/>
          <p:cNvSpPr/>
          <p:nvPr/>
        </p:nvSpPr>
        <p:spPr>
          <a:xfrm>
            <a:off x="900000" y="1308600"/>
            <a:ext cx="3277080" cy="462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2" name="PlaceHolder 16"/>
          <p:cNvSpPr/>
          <p:nvPr/>
        </p:nvSpPr>
        <p:spPr>
          <a:xfrm>
            <a:off x="1084320" y="1440000"/>
            <a:ext cx="287532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Система группировки пользователей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Rectangle: Rounded Corners 10"/>
          <p:cNvSpPr/>
          <p:nvPr/>
        </p:nvSpPr>
        <p:spPr>
          <a:xfrm>
            <a:off x="4455000" y="1305720"/>
            <a:ext cx="3277080" cy="462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4" name="PlaceHolder 17"/>
          <p:cNvSpPr/>
          <p:nvPr/>
        </p:nvSpPr>
        <p:spPr>
          <a:xfrm>
            <a:off x="4320000" y="1492920"/>
            <a:ext cx="3599640" cy="102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59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Пользовательские аттрибуты</a:t>
            </a:r>
            <a:endParaRPr b="0" lang="ru-RU" sz="25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Rectangle: Rounded Corners 11"/>
          <p:cNvSpPr/>
          <p:nvPr/>
        </p:nvSpPr>
        <p:spPr>
          <a:xfrm>
            <a:off x="8058240" y="1308600"/>
            <a:ext cx="3277080" cy="462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6" name="PlaceHolder 19"/>
          <p:cNvSpPr/>
          <p:nvPr/>
        </p:nvSpPr>
        <p:spPr>
          <a:xfrm>
            <a:off x="8280000" y="1440000"/>
            <a:ext cx="287532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Облачная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синхронизация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Rectangle: Rounded Corners 7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8" name="PlaceHolder 13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6BF909DE-1256-4B77-A9F8-C0A019E86573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211600" y="2526840"/>
            <a:ext cx="3043440" cy="30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4942080" y="2773080"/>
            <a:ext cx="2437920" cy="243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900000" y="2520000"/>
            <a:ext cx="3256920" cy="28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ne 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3" name="PlaceHolder 18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Визуализация базы данных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105640" y="1080360"/>
            <a:ext cx="7975800" cy="539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" name="Rectangle: Rounded Corners 13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96" name="PlaceHolder 14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C031BFE7-CD33-48E8-9FE2-5427EF89EE29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7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8" name="PlaceHolder 20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Макет интерфейса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Rectangle: Rounded Corners 14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0" name="PlaceHolder 15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0D0FCF59-ABA3-4AE5-B094-0982833E8371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1027080" y="1136880"/>
            <a:ext cx="10170000" cy="571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8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3" name="PlaceHolder 21"/>
          <p:cNvSpPr/>
          <p:nvPr/>
        </p:nvSpPr>
        <p:spPr>
          <a:xfrm>
            <a:off x="838080" y="271440"/>
            <a:ext cx="1050948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6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Разработка клиентского функционала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Rectangle: Rounded Corners 15"/>
          <p:cNvSpPr/>
          <p:nvPr/>
        </p:nvSpPr>
        <p:spPr>
          <a:xfrm>
            <a:off x="-178560" y="129960"/>
            <a:ext cx="895320" cy="766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5" name="PlaceHolder 24"/>
          <p:cNvSpPr/>
          <p:nvPr/>
        </p:nvSpPr>
        <p:spPr>
          <a:xfrm>
            <a:off x="-360" y="360000"/>
            <a:ext cx="27370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6E1CDB55-798E-49F7-8657-2C945EB7FB9A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2842200" y="1440000"/>
            <a:ext cx="6507720" cy="4905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1722</TotalTime>
  <Application>LibreOffice/25.2.2.2$Linux_X86_64 LibreOffice_project/520$Build-2</Application>
  <AppVersion>15.0000</AppVersion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2015-09-13T10:18:49Z</dcterms:created>
  <dc:creator>777</dc:creator>
  <dc:description/>
  <dc:language>ru-RU</dc:language>
  <cp:lastModifiedBy/>
  <cp:lastPrinted>2025-04-28T05:07:25Z</cp:lastPrinted>
  <dcterms:modified xsi:type="dcterms:W3CDTF">2025-04-30T15:57:20Z</dcterms:modified>
  <cp:revision>151</cp:revision>
  <dc:subject/>
  <dc:title>Сущность понятия «инновационный проект».  Виды инновационных проектов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Произвольный</vt:lpwstr>
  </property>
  <property fmtid="{D5CDD505-2E9C-101B-9397-08002B2CF9AE}" pid="4" name="Slides">
    <vt:r8>10</vt:r8>
  </property>
</Properties>
</file>