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1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1" r:id="rId8"/>
    <p:sldMasterId id="2147483663" r:id="rId9"/>
    <p:sldMasterId id="2147483665" r:id="rId10"/>
    <p:sldMasterId id="2147483667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перемещения страницы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формата примечаний щёлкните мышью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&lt;верхний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4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 idx="4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 idx="4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D00114E1-1E2B-48EC-855F-ED2CB9878705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B0EC7BC-2E70-4AF6-A9D0-9562404FDB2B}" type="slidenum">
              <a: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0680"/>
            <a:ext cx="109717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43E005-FDE4-425B-8A00-6CC7D327AC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0680"/>
            <a:ext cx="109717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BE17A19-2BB0-4AF6-A2EC-831B2CB27E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8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13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ftr" idx="31"/>
          </p:nvPr>
        </p:nvSpPr>
        <p:spPr>
          <a:xfrm>
            <a:off x="4165560" y="6248520"/>
            <a:ext cx="3855240" cy="451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sldNum" idx="32"/>
          </p:nvPr>
        </p:nvSpPr>
        <p:spPr>
          <a:xfrm>
            <a:off x="8737560" y="6248520"/>
            <a:ext cx="2534760" cy="451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04E769B-A586-4672-B97C-89F9EAD0FDA6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dt" idx="33"/>
          </p:nvPr>
        </p:nvSpPr>
        <p:spPr>
          <a:xfrm>
            <a:off x="914400" y="6248520"/>
            <a:ext cx="2534760" cy="451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3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ftr" idx="34"/>
          </p:nvPr>
        </p:nvSpPr>
        <p:spPr>
          <a:xfrm>
            <a:off x="4165560" y="6248520"/>
            <a:ext cx="3855240" cy="451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35"/>
          </p:nvPr>
        </p:nvSpPr>
        <p:spPr>
          <a:xfrm>
            <a:off x="8737560" y="6248520"/>
            <a:ext cx="2534760" cy="451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25823B3-21F4-4B99-9E20-7823DC9B67D5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36"/>
          </p:nvPr>
        </p:nvSpPr>
        <p:spPr>
          <a:xfrm>
            <a:off x="914400" y="6248520"/>
            <a:ext cx="2534760" cy="451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4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ftr" idx="37"/>
          </p:nvPr>
        </p:nvSpPr>
        <p:spPr>
          <a:xfrm>
            <a:off x="4165560" y="6248520"/>
            <a:ext cx="3855240" cy="451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ldNum" idx="38"/>
          </p:nvPr>
        </p:nvSpPr>
        <p:spPr>
          <a:xfrm>
            <a:off x="8737560" y="6248520"/>
            <a:ext cx="2534760" cy="451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3B5C733-3DF8-47B9-9E53-DB182EC78D0A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39"/>
          </p:nvPr>
        </p:nvSpPr>
        <p:spPr>
          <a:xfrm>
            <a:off x="914400" y="6248520"/>
            <a:ext cx="2534760" cy="451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5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ftr" idx="40"/>
          </p:nvPr>
        </p:nvSpPr>
        <p:spPr>
          <a:xfrm>
            <a:off x="4165560" y="6248520"/>
            <a:ext cx="3855240" cy="451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41"/>
          </p:nvPr>
        </p:nvSpPr>
        <p:spPr>
          <a:xfrm>
            <a:off x="8737560" y="6248520"/>
            <a:ext cx="2534760" cy="451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274A161-37AB-4A99-9B6B-74B4AC230601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42"/>
          </p:nvPr>
        </p:nvSpPr>
        <p:spPr>
          <a:xfrm>
            <a:off x="914400" y="6248520"/>
            <a:ext cx="2534760" cy="451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5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ftr" idx="43"/>
          </p:nvPr>
        </p:nvSpPr>
        <p:spPr>
          <a:xfrm>
            <a:off x="4165560" y="6248520"/>
            <a:ext cx="3855240" cy="451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 idx="44"/>
          </p:nvPr>
        </p:nvSpPr>
        <p:spPr>
          <a:xfrm>
            <a:off x="8737560" y="6248520"/>
            <a:ext cx="2534760" cy="451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0DB263D-DB6B-409D-B6B6-1F24069AAA59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45"/>
          </p:nvPr>
        </p:nvSpPr>
        <p:spPr>
          <a:xfrm>
            <a:off x="914400" y="6248520"/>
            <a:ext cx="2534760" cy="451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0680"/>
            <a:ext cx="109717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48F152-4A7E-454C-A5CA-03C176771F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0680"/>
            <a:ext cx="109717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B39E0B-46B2-4889-BF08-4F6B24C64D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0680"/>
            <a:ext cx="109717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0FE1456-9463-47F9-9376-8B12E603B9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20680"/>
            <a:ext cx="109717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3BA8B1B-9D39-42DF-9159-1EE9546EB9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707400"/>
            <a:ext cx="109692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9200" cy="397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0CE6B60-FFD9-4AFD-A304-12800158A3C3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707400"/>
            <a:ext cx="109692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091E7DD-F746-4EED-BF0B-E3FBC3A95D1B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20680"/>
            <a:ext cx="109717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1913B48-F3D3-4BF6-8E86-AA64BE50D9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0680"/>
            <a:ext cx="109717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601D805-277E-49BA-94BD-DA602F9417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708120"/>
            <a:ext cx="109717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D41693C-05AD-45AE-94E3-A627BA1F62A8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708120"/>
            <a:ext cx="109717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A45B56A-A087-4E29-99A5-754714A47DB4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  <p:sldLayoutId id="2147483669" r:id="rId3"/>
    <p:sldLayoutId id="2147483670" r:id="rId4"/>
    <p:sldLayoutId id="2147483671" r:id="rId5"/>
    <p:sldLayoutId id="2147483672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708120"/>
            <a:ext cx="109717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6F7E6E2-5B4E-4A95-9271-D31F50A6D35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708120"/>
            <a:ext cx="109717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4F46C3C-16D6-42C4-8CA1-696F1E5E1ACB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708120"/>
            <a:ext cx="109717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6DFEBD3-BFCB-4286-90E6-F0D18E98BA7C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708120"/>
            <a:ext cx="109717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7F543A5-EE76-40A5-AC5C-8304213A0C0C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  <p:sldLayoutId id="2147483660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708120"/>
            <a:ext cx="109717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AA64EC5-10E6-4906-B29D-1BBC5E04A5C2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708120"/>
            <a:ext cx="109717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61C9529-C072-4935-AC0F-33DAA718D62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2840" y="3035880"/>
            <a:ext cx="12101400" cy="109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trike="noStrike" u="sng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  <a:ea typeface="Noto Sans CJK SC"/>
              </a:rPr>
              <a:t>Тема</a:t>
            </a:r>
            <a:r>
              <a:rPr b="0" lang="ru-RU" sz="24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  <a:ea typeface="Noto Sans CJK SC"/>
              </a:rPr>
              <a:t>: «</a:t>
            </a:r>
            <a:r>
              <a:rPr b="1" lang="ru-RU" sz="24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  <a:ea typeface="Noto Sans CJK SC"/>
              </a:rPr>
              <a:t>ProCo</a:t>
            </a:r>
            <a:r>
              <a:rPr b="0" lang="ru-RU" sz="24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  <a:ea typeface="Noto Sans CJK SC"/>
              </a:rPr>
              <a:t> - </a:t>
            </a:r>
            <a:r>
              <a:rPr b="0" lang="en-US" sz="24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Open Sans"/>
                <a:ea typeface="Noto Sans CJK SC"/>
              </a:rPr>
              <a:t>Удобное и лёгкое создания портфолио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Open Sans"/>
                <a:ea typeface="Noto Sans CJK SC"/>
              </a:rPr>
              <a:t>человека</a:t>
            </a:r>
            <a:r>
              <a:rPr b="0" lang="ru-RU" sz="24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  <a:ea typeface="Noto Sans CJK SC"/>
              </a:rPr>
              <a:t>»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Rectangle 2"/>
          <p:cNvSpPr/>
          <p:nvPr/>
        </p:nvSpPr>
        <p:spPr>
          <a:xfrm>
            <a:off x="1026000" y="260280"/>
            <a:ext cx="10134720" cy="9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 anchorCtr="1">
            <a:noAutofit/>
          </a:bodyPr>
          <a:p>
            <a:pPr algn="ctr" defTabSz="9144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Проект в рамках обучения по программе «Центры талантов»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Rectangle 2"/>
          <p:cNvSpPr/>
          <p:nvPr/>
        </p:nvSpPr>
        <p:spPr>
          <a:xfrm>
            <a:off x="0" y="2179080"/>
            <a:ext cx="12186720" cy="11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4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ИНДИВИДУАЛЬНЫЙ ПРОЕКТ</a:t>
            </a:r>
            <a:endParaRPr b="0" lang="ru-RU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Прямоугольник 5"/>
          <p:cNvSpPr/>
          <p:nvPr/>
        </p:nvSpPr>
        <p:spPr>
          <a:xfrm>
            <a:off x="6096600" y="4254120"/>
            <a:ext cx="609048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ru-RU" sz="1600" strike="noStrike" u="sng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Авторы работы</a:t>
            </a: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: </a:t>
            </a:r>
            <a:r>
              <a:rPr b="0" lang="ru-RU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Грефенштейн Роман и Лопатин Андрей</a:t>
            </a:r>
            <a:endParaRPr b="0" lang="ru-R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ru-RU" sz="1600" strike="noStrike" u="sng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Дисциплина</a:t>
            </a: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: Программирование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ru-RU" sz="1600" strike="noStrike" u="sng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Руководитель</a:t>
            </a: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: </a:t>
            </a:r>
            <a:r>
              <a:rPr b="0" lang="ru-RU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Поротова В.В.</a:t>
            </a:r>
            <a:endParaRPr b="0" lang="ru-R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Прямоугольник 6"/>
          <p:cNvSpPr/>
          <p:nvPr/>
        </p:nvSpPr>
        <p:spPr>
          <a:xfrm>
            <a:off x="5367960" y="6327720"/>
            <a:ext cx="145440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7000"/>
              </a:lnSpc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г. Бийск, 2025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240000" y="900000"/>
            <a:ext cx="1796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Line 11"/>
          <p:cNvSpPr/>
          <p:nvPr/>
        </p:nvSpPr>
        <p:spPr>
          <a:xfrm>
            <a:off x="735840" y="95256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00" name="PlaceHolder 29"/>
          <p:cNvSpPr/>
          <p:nvPr/>
        </p:nvSpPr>
        <p:spPr>
          <a:xfrm>
            <a:off x="838080" y="271440"/>
            <a:ext cx="10510200" cy="55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API нашего приложения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1" name="Rectangle: Rounded Corners 21"/>
          <p:cNvSpPr/>
          <p:nvPr/>
        </p:nvSpPr>
        <p:spPr>
          <a:xfrm>
            <a:off x="-178560" y="129960"/>
            <a:ext cx="896040" cy="76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202" name="PlaceHolder 25"/>
          <p:cNvSpPr/>
          <p:nvPr/>
        </p:nvSpPr>
        <p:spPr>
          <a:xfrm>
            <a:off x="-360" y="360000"/>
            <a:ext cx="273780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fld id="{4D1CA7FC-8746-4540-BBAE-BB520E0CFC2B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Line 10"/>
          <p:cNvSpPr/>
          <p:nvPr/>
        </p:nvSpPr>
        <p:spPr>
          <a:xfrm>
            <a:off x="735840" y="95256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04" name="PlaceHolder 26"/>
          <p:cNvSpPr/>
          <p:nvPr/>
        </p:nvSpPr>
        <p:spPr>
          <a:xfrm>
            <a:off x="838080" y="271440"/>
            <a:ext cx="10510200" cy="55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Разработка клиент-серверной связи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5" name="Rectangle: Rounded Corners 19"/>
          <p:cNvSpPr/>
          <p:nvPr/>
        </p:nvSpPr>
        <p:spPr>
          <a:xfrm>
            <a:off x="-178560" y="129960"/>
            <a:ext cx="896040" cy="76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206" name="PlaceHolder 27"/>
          <p:cNvSpPr/>
          <p:nvPr/>
        </p:nvSpPr>
        <p:spPr>
          <a:xfrm>
            <a:off x="-360" y="360000"/>
            <a:ext cx="273780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fld id="{24994DD2-E518-4A18-B752-4BA850131A41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0200" cy="434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8" name="Line 13"/>
          <p:cNvSpPr/>
          <p:nvPr/>
        </p:nvSpPr>
        <p:spPr>
          <a:xfrm>
            <a:off x="735840" y="95256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09" name="PlaceHolder 32"/>
          <p:cNvSpPr/>
          <p:nvPr/>
        </p:nvSpPr>
        <p:spPr>
          <a:xfrm>
            <a:off x="838080" y="271440"/>
            <a:ext cx="10510200" cy="55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Планы развития проекта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0" name="Rectangle: Rounded Corners 23"/>
          <p:cNvSpPr/>
          <p:nvPr/>
        </p:nvSpPr>
        <p:spPr>
          <a:xfrm>
            <a:off x="-178920" y="129960"/>
            <a:ext cx="896040" cy="76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211" name="PlaceHolder 33"/>
          <p:cNvSpPr/>
          <p:nvPr/>
        </p:nvSpPr>
        <p:spPr>
          <a:xfrm>
            <a:off x="-720" y="360000"/>
            <a:ext cx="273780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fld id="{B51D4397-0BBE-4ED2-AEA1-2231BFC2FA9D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: Rounded Corners 18"/>
          <p:cNvSpPr/>
          <p:nvPr/>
        </p:nvSpPr>
        <p:spPr>
          <a:xfrm>
            <a:off x="4320000" y="-10440"/>
            <a:ext cx="8996040" cy="6854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213" name="PlaceHolder 23"/>
          <p:cNvSpPr/>
          <p:nvPr/>
        </p:nvSpPr>
        <p:spPr>
          <a:xfrm>
            <a:off x="5220000" y="3170160"/>
            <a:ext cx="6476040" cy="55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Спасибо за внимание!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: Rounded Corners 5"/>
          <p:cNvSpPr/>
          <p:nvPr/>
        </p:nvSpPr>
        <p:spPr>
          <a:xfrm>
            <a:off x="1260000" y="3951000"/>
            <a:ext cx="6157080" cy="24667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273960"/>
            <a:ext cx="10510200" cy="55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indent="0" algn="ctr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Проблема и цель проекта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Line 30"/>
          <p:cNvSpPr/>
          <p:nvPr/>
        </p:nvSpPr>
        <p:spPr>
          <a:xfrm>
            <a:off x="734760" y="951480"/>
            <a:ext cx="1071324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106" name="Group 1"/>
          <p:cNvGrpSpPr/>
          <p:nvPr/>
        </p:nvGrpSpPr>
        <p:grpSpPr>
          <a:xfrm>
            <a:off x="8510760" y="2715480"/>
            <a:ext cx="2467080" cy="2379240"/>
            <a:chOff x="8510760" y="2715480"/>
            <a:chExt cx="2467080" cy="2379240"/>
          </a:xfrm>
        </p:grpSpPr>
        <p:sp>
          <p:nvSpPr>
            <p:cNvPr id="107" name="Freeform 1"/>
            <p:cNvSpPr/>
            <p:nvPr/>
          </p:nvSpPr>
          <p:spPr>
            <a:xfrm>
              <a:off x="8961480" y="3731040"/>
              <a:ext cx="205200" cy="149400"/>
            </a:xfrm>
            <a:custGeom>
              <a:avLst/>
              <a:gdLst>
                <a:gd name="textAreaLeft" fmla="*/ 0 w 205200"/>
                <a:gd name="textAreaRight" fmla="*/ 210960 w 205200"/>
                <a:gd name="textAreaTop" fmla="*/ 0 h 149400"/>
                <a:gd name="textAreaBottom" fmla="*/ 155160 h 149400"/>
                <a:gd name="GluePoint1X" fmla="*/ 22877.0951276102 w 431"/>
                <a:gd name="GluePoint1Y" fmla="*/ 0 h 586"/>
                <a:gd name="GluePoint2X" fmla="*/ 16384.1229698376 w 431"/>
                <a:gd name="GluePoint2Y" fmla="*/ 0 h 586"/>
                <a:gd name="GluePoint3X" fmla="*/ 20512.2807424594 w 431"/>
                <a:gd name="GluePoint3Y" fmla="*/ 1.419795221843 h 586"/>
                <a:gd name="GluePoint4X" fmla="*/ 10482.0232018562 w 431"/>
                <a:gd name="GluePoint4Y" fmla="*/ 1.419795221843 h 586"/>
                <a:gd name="GluePoint5X" fmla="*/ 0 w 431"/>
                <a:gd name="GluePoint5Y" fmla="*/ 1.419795221843 h 586"/>
                <a:gd name="GluePoint6X" fmla="*/ 2808.63109048724 w 431"/>
                <a:gd name="GluePoint6Y" fmla="*/ 0 h 586"/>
                <a:gd name="GluePoint7X" fmla="*/ 12830.939675174 w 431"/>
                <a:gd name="GluePoint7Y" fmla="*/ 0 h 586"/>
                <a:gd name="GluePoint8X" fmla="*/ 22877.0951276102 w 431"/>
                <a:gd name="GluePoint8Y" fmla="*/ 0 h 586"/>
                <a:gd name="GluePoint9X" fmla="*/ 45895.9466357309 w 431"/>
                <a:gd name="GluePoint9Y" fmla="*/ 1.419795221843 h 586"/>
                <a:gd name="GluePoint10X" fmla="*/ 35355.6310904872 w 431"/>
                <a:gd name="GluePoint10Y" fmla="*/ 1.419795221843 h 586"/>
                <a:gd name="GluePoint11X" fmla="*/ 25272.3805104408 w 431"/>
                <a:gd name="GluePoint11Y" fmla="*/ 1.419795221843 h 586"/>
                <a:gd name="GluePoint12X" fmla="*/ 28175.0742459397 w 431"/>
                <a:gd name="GluePoint12Y" fmla="*/ 0 h 586"/>
                <a:gd name="GluePoint13X" fmla="*/ 37625.0580046404 w 431"/>
                <a:gd name="GluePoint13Y" fmla="*/ 0 h 586"/>
                <a:gd name="GluePoint14X" fmla="*/ 47714.9327146172 w 431"/>
                <a:gd name="GluePoint14Y" fmla="*/ 0 h 586"/>
                <a:gd name="GluePoint15X" fmla="*/ 41746.5916473318 w 431"/>
                <a:gd name="GluePoint15Y" fmla="*/ 0 h 586"/>
                <a:gd name="GluePoint16X" fmla="*/ 45895.9466357309 w 431"/>
                <a:gd name="GluePoint16Y" fmla="*/ 1.419795221843 h 586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</a:cxnLst>
              <a:rect l="textAreaLeft" t="textAreaTop" r="textAreaRight" b="textAreaBottom"/>
              <a:pathLst>
                <a:path w="81" h="59">
                  <a:moveTo>
                    <a:pt x="39" y="0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33" y="29"/>
                    <a:pt x="35" y="34"/>
                    <a:pt x="35" y="40"/>
                  </a:cubicBezTo>
                  <a:cubicBezTo>
                    <a:pt x="35" y="51"/>
                    <a:pt x="28" y="59"/>
                    <a:pt x="18" y="59"/>
                  </a:cubicBezTo>
                  <a:cubicBezTo>
                    <a:pt x="8" y="59"/>
                    <a:pt x="0" y="52"/>
                    <a:pt x="0" y="40"/>
                  </a:cubicBezTo>
                  <a:cubicBezTo>
                    <a:pt x="0" y="34"/>
                    <a:pt x="2" y="30"/>
                    <a:pt x="5" y="25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39" y="0"/>
                  </a:lnTo>
                  <a:close/>
                  <a:moveTo>
                    <a:pt x="78" y="40"/>
                  </a:moveTo>
                  <a:cubicBezTo>
                    <a:pt x="78" y="51"/>
                    <a:pt x="71" y="59"/>
                    <a:pt x="60" y="59"/>
                  </a:cubicBezTo>
                  <a:cubicBezTo>
                    <a:pt x="51" y="59"/>
                    <a:pt x="43" y="52"/>
                    <a:pt x="43" y="40"/>
                  </a:cubicBezTo>
                  <a:cubicBezTo>
                    <a:pt x="43" y="34"/>
                    <a:pt x="45" y="30"/>
                    <a:pt x="48" y="2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6" y="29"/>
                    <a:pt x="78" y="34"/>
                    <a:pt x="78" y="40"/>
                  </a:cubicBezTo>
                  <a:close/>
                </a:path>
              </a:pathLst>
            </a:custGeom>
            <a:gradFill rotWithShape="0">
              <a:gsLst>
                <a:gs pos="0">
                  <a:srgbClr val="df1e2c"/>
                </a:gs>
                <a:gs pos="53100">
                  <a:srgbClr val="a34d9d"/>
                </a:gs>
                <a:gs pos="100000">
                  <a:srgbClr val="ffc000"/>
                </a:gs>
              </a:gsLst>
              <a:lin ang="2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08" name="Freeform 5"/>
            <p:cNvSpPr/>
            <p:nvPr/>
          </p:nvSpPr>
          <p:spPr>
            <a:xfrm>
              <a:off x="9718920" y="2743200"/>
              <a:ext cx="1258920" cy="2351520"/>
            </a:xfrm>
            <a:custGeom>
              <a:avLst/>
              <a:gdLst>
                <a:gd name="textAreaLeft" fmla="*/ 0 w 1258920"/>
                <a:gd name="textAreaRight" fmla="*/ 1264680 w 1258920"/>
                <a:gd name="textAreaTop" fmla="*/ 0 h 2351520"/>
                <a:gd name="textAreaBottom" fmla="*/ 2357280 h 2351520"/>
                <a:gd name="GluePoint1X" fmla="*/ 0 w 6548"/>
                <a:gd name="GluePoint1Y" fmla="*/ 0 h 3513"/>
                <a:gd name="GluePoint2X" fmla="*/ 0 w 6548"/>
                <a:gd name="GluePoint2Y" fmla="*/ 0 h 3513"/>
                <a:gd name="GluePoint3X" fmla="*/ 0 w 6548"/>
                <a:gd name="GluePoint3Y" fmla="*/ 73209750.1480216 h 3513"/>
                <a:gd name="GluePoint4X" fmla="*/ 0 w 6548"/>
                <a:gd name="GluePoint4Y" fmla="*/ 73209750.1480216 h 3513"/>
                <a:gd name="GluePoint5X" fmla="*/ 0 w 6548"/>
                <a:gd name="GluePoint5Y" fmla="*/ 36575261.7828067 h 3513"/>
                <a:gd name="GluePoint6X" fmla="*/ 0 w 6548"/>
                <a:gd name="GluePoint6Y" fmla="*/ 0 h 3513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</a:cxnLst>
              <a:rect l="textAreaLeft" t="textAreaTop" r="textAreaRight" b="textAreaBottom"/>
              <a:pathLst>
                <a:path w="906" h="1691">
                  <a:moveTo>
                    <a:pt x="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91"/>
                    <a:pt x="0" y="1691"/>
                    <a:pt x="0" y="1691"/>
                  </a:cubicBezTo>
                  <a:cubicBezTo>
                    <a:pt x="60" y="1691"/>
                    <a:pt x="60" y="1691"/>
                    <a:pt x="60" y="1691"/>
                  </a:cubicBezTo>
                  <a:cubicBezTo>
                    <a:pt x="527" y="1691"/>
                    <a:pt x="906" y="1312"/>
                    <a:pt x="906" y="845"/>
                  </a:cubicBezTo>
                  <a:cubicBezTo>
                    <a:pt x="906" y="379"/>
                    <a:pt x="527" y="0"/>
                    <a:pt x="60" y="0"/>
                  </a:cubicBezTo>
                  <a:close/>
                </a:path>
              </a:pathLst>
            </a:custGeom>
            <a:solidFill>
              <a:srgbClr val="bf2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09" name="Oval 2"/>
            <p:cNvSpPr/>
            <p:nvPr/>
          </p:nvSpPr>
          <p:spPr>
            <a:xfrm>
              <a:off x="8539200" y="2743200"/>
              <a:ext cx="2354760" cy="2351520"/>
            </a:xfrm>
            <a:prstGeom prst="ellipse">
              <a:avLst/>
            </a:prstGeom>
            <a:solidFill>
              <a:srgbClr val="ff3e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10" name="Freeform 6"/>
            <p:cNvSpPr/>
            <p:nvPr/>
          </p:nvSpPr>
          <p:spPr>
            <a:xfrm>
              <a:off x="8790480" y="2994120"/>
              <a:ext cx="1852920" cy="1849680"/>
            </a:xfrm>
            <a:custGeom>
              <a:avLst/>
              <a:gdLst>
                <a:gd name="textAreaLeft" fmla="*/ 0 w 1852920"/>
                <a:gd name="textAreaRight" fmla="*/ 1858680 w 1852920"/>
                <a:gd name="textAreaTop" fmla="*/ 0 h 1849680"/>
                <a:gd name="textAreaBottom" fmla="*/ 1855440 h 1849680"/>
                <a:gd name="GluePoint1X" fmla="*/ 2580.99185098952 w 5154"/>
                <a:gd name="GluePoint1Y" fmla="*/ 0 h 5163"/>
                <a:gd name="GluePoint2X" fmla="*/ 4411.85797438882 w 5154"/>
                <a:gd name="GluePoint2Y" fmla="*/ 711.676350958745 h 5163"/>
                <a:gd name="GluePoint3X" fmla="*/ 5172.97089639115 w 5154"/>
                <a:gd name="GluePoint3Y" fmla="*/ 2445.5787332946 h 5163"/>
                <a:gd name="GluePoint4X" fmla="*/ 4411.85797438882 w 5154"/>
                <a:gd name="GluePoint4Y" fmla="*/ 4178.48576409065 h 5163"/>
                <a:gd name="GluePoint5X" fmla="*/ 2580.99185098952 w 5154"/>
                <a:gd name="GluePoint5Y" fmla="*/ 4900.11563044741 h 5163"/>
                <a:gd name="GluePoint6X" fmla="*/ 752.123399301513 w 5154"/>
                <a:gd name="GluePoint6Y" fmla="*/ 4178.48576409065 h 5163"/>
                <a:gd name="GluePoint7X" fmla="*/ 0 w 5154"/>
                <a:gd name="GluePoint7Y" fmla="*/ 2445.5787332946 h 5163"/>
                <a:gd name="GluePoint8X" fmla="*/ 752.123399301513 w 5154"/>
                <a:gd name="GluePoint8Y" fmla="*/ 711.676350958745 h 5163"/>
                <a:gd name="GluePoint9X" fmla="*/ 2580.99185098952 w 5154"/>
                <a:gd name="GluePoint9Y" fmla="*/ 0 h 5163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</a:cxnLst>
              <a:rect l="textAreaLeft" t="textAreaTop" r="textAreaRight" b="textAreaBottom"/>
              <a:pathLst>
                <a:path w="1331" h="1331">
                  <a:moveTo>
                    <a:pt x="665" y="0"/>
                  </a:moveTo>
                  <a:cubicBezTo>
                    <a:pt x="843" y="0"/>
                    <a:pt x="1010" y="69"/>
                    <a:pt x="1136" y="195"/>
                  </a:cubicBezTo>
                  <a:cubicBezTo>
                    <a:pt x="1262" y="321"/>
                    <a:pt x="1331" y="488"/>
                    <a:pt x="1331" y="665"/>
                  </a:cubicBezTo>
                  <a:cubicBezTo>
                    <a:pt x="1331" y="843"/>
                    <a:pt x="1262" y="1010"/>
                    <a:pt x="1136" y="1136"/>
                  </a:cubicBezTo>
                  <a:cubicBezTo>
                    <a:pt x="1010" y="1262"/>
                    <a:pt x="843" y="1331"/>
                    <a:pt x="665" y="1331"/>
                  </a:cubicBezTo>
                  <a:cubicBezTo>
                    <a:pt x="488" y="1331"/>
                    <a:pt x="321" y="1262"/>
                    <a:pt x="195" y="1136"/>
                  </a:cubicBezTo>
                  <a:cubicBezTo>
                    <a:pt x="69" y="1010"/>
                    <a:pt x="0" y="843"/>
                    <a:pt x="0" y="665"/>
                  </a:cubicBezTo>
                  <a:cubicBezTo>
                    <a:pt x="0" y="488"/>
                    <a:pt x="69" y="321"/>
                    <a:pt x="195" y="195"/>
                  </a:cubicBezTo>
                  <a:cubicBezTo>
                    <a:pt x="321" y="69"/>
                    <a:pt x="488" y="0"/>
                    <a:pt x="665" y="0"/>
                  </a:cubicBezTo>
                </a:path>
              </a:pathLst>
            </a:custGeom>
            <a:solidFill>
              <a:srgbClr val="f5f5f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11" name="Freeform 7"/>
            <p:cNvSpPr/>
            <p:nvPr/>
          </p:nvSpPr>
          <p:spPr>
            <a:xfrm>
              <a:off x="9034920" y="3239280"/>
              <a:ext cx="1362240" cy="1359000"/>
            </a:xfrm>
            <a:custGeom>
              <a:avLst/>
              <a:gdLst>
                <a:gd name="textAreaLeft" fmla="*/ 0 w 1362240"/>
                <a:gd name="textAreaRight" fmla="*/ 1368000 w 1362240"/>
                <a:gd name="textAreaTop" fmla="*/ 0 h 1359000"/>
                <a:gd name="textAreaBottom" fmla="*/ 1364760 h 1359000"/>
                <a:gd name="GluePoint1X" fmla="*/ 1974.86942759166 w 3791"/>
                <a:gd name="GluePoint1Y" fmla="*/ 4.96842105263158 h 3800"/>
                <a:gd name="GluePoint2X" fmla="*/ 3286.78976523345 w 3791"/>
                <a:gd name="GluePoint2Y" fmla="*/ 572.362105263158 h 3800"/>
                <a:gd name="GluePoint3X" fmla="*/ 3787.99525191242 w 3791"/>
                <a:gd name="GluePoint3Y" fmla="*/ 1831.36 h 3800"/>
                <a:gd name="GluePoint4X" fmla="*/ 3184.95120021103 w 3791"/>
                <a:gd name="GluePoint4Y" fmla="*/ 3054.58526315789 h 3800"/>
                <a:gd name="GluePoint5X" fmla="*/ 1830.09891849116 w 3791"/>
                <a:gd name="GluePoint5Y" fmla="*/ 3520.62315789474 h 3800"/>
                <a:gd name="GluePoint6X" fmla="*/ 514.184911632815 w 3791"/>
                <a:gd name="GluePoint6Y" fmla="*/ 2957.20421052632 h 3800"/>
                <a:gd name="GluePoint7X" fmla="*/ 13.9778422579794 w 3791"/>
                <a:gd name="GluePoint7Y" fmla="*/ 1697.21263157895 h 3800"/>
                <a:gd name="GluePoint8X" fmla="*/ 620.017145871802 w 3791"/>
                <a:gd name="GluePoint8Y" fmla="*/ 475.974736842105 h 3800"/>
                <a:gd name="GluePoint9X" fmla="*/ 1974.86942759166 w 3791"/>
                <a:gd name="GluePoint9Y" fmla="*/ 4.96842105263158 h 38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</a:cxnLst>
              <a:rect l="textAreaLeft" t="textAreaTop" r="textAreaRight" b="textAreaBottom"/>
              <a:pathLst>
                <a:path w="980" h="979">
                  <a:moveTo>
                    <a:pt x="509" y="5"/>
                  </a:moveTo>
                  <a:cubicBezTo>
                    <a:pt x="639" y="9"/>
                    <a:pt x="758" y="65"/>
                    <a:pt x="846" y="160"/>
                  </a:cubicBezTo>
                  <a:cubicBezTo>
                    <a:pt x="935" y="255"/>
                    <a:pt x="980" y="379"/>
                    <a:pt x="975" y="508"/>
                  </a:cubicBezTo>
                  <a:cubicBezTo>
                    <a:pt x="970" y="638"/>
                    <a:pt x="915" y="757"/>
                    <a:pt x="820" y="846"/>
                  </a:cubicBezTo>
                  <a:cubicBezTo>
                    <a:pt x="725" y="934"/>
                    <a:pt x="601" y="979"/>
                    <a:pt x="472" y="974"/>
                  </a:cubicBezTo>
                  <a:cubicBezTo>
                    <a:pt x="342" y="969"/>
                    <a:pt x="222" y="914"/>
                    <a:pt x="134" y="819"/>
                  </a:cubicBezTo>
                  <a:cubicBezTo>
                    <a:pt x="46" y="724"/>
                    <a:pt x="0" y="600"/>
                    <a:pt x="5" y="471"/>
                  </a:cubicBezTo>
                  <a:cubicBezTo>
                    <a:pt x="10" y="341"/>
                    <a:pt x="65" y="222"/>
                    <a:pt x="161" y="133"/>
                  </a:cubicBezTo>
                  <a:cubicBezTo>
                    <a:pt x="256" y="45"/>
                    <a:pt x="379" y="0"/>
                    <a:pt x="509" y="5"/>
                  </a:cubicBezTo>
                </a:path>
              </a:pathLst>
            </a:custGeom>
            <a:solidFill>
              <a:srgbClr val="ff3e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12" name="Freeform 8"/>
            <p:cNvSpPr/>
            <p:nvPr/>
          </p:nvSpPr>
          <p:spPr>
            <a:xfrm>
              <a:off x="9293040" y="3495960"/>
              <a:ext cx="847080" cy="845640"/>
            </a:xfrm>
            <a:custGeom>
              <a:avLst/>
              <a:gdLst>
                <a:gd name="textAreaLeft" fmla="*/ 0 w 847080"/>
                <a:gd name="textAreaRight" fmla="*/ 852840 w 847080"/>
                <a:gd name="textAreaTop" fmla="*/ 0 h 845640"/>
                <a:gd name="textAreaBottom" fmla="*/ 851400 h 845640"/>
                <a:gd name="GluePoint1X" fmla="*/ 1147.63720930233 w 2365"/>
                <a:gd name="GluePoint1Y" fmla="*/ 0 h 2369"/>
                <a:gd name="GluePoint2X" fmla="*/ 1962.82790697674 w 2365"/>
                <a:gd name="GluePoint2Y" fmla="*/ 315.449556775011 h 2369"/>
                <a:gd name="GluePoint3X" fmla="*/ 2305.22790697674 w 2365"/>
                <a:gd name="GluePoint3Y" fmla="*/ 1088.20177289996 h 2369"/>
                <a:gd name="GluePoint4X" fmla="*/ 1962.82790697674 w 2365"/>
                <a:gd name="GluePoint4Y" fmla="*/ 1861.94596876319 h 2369"/>
                <a:gd name="GluePoint5X" fmla="*/ 1147.63720930233 w 2365"/>
                <a:gd name="GluePoint5Y" fmla="*/ 2187.31532292106 h 2369"/>
                <a:gd name="GluePoint6X" fmla="*/ 329.460465116279 w 2365"/>
                <a:gd name="GluePoint6Y" fmla="*/ 1861.94596876319 h 2369"/>
                <a:gd name="GluePoint7X" fmla="*/ 0 w 2365"/>
                <a:gd name="GluePoint7Y" fmla="*/ 1088.20177289996 h 2369"/>
                <a:gd name="GluePoint8X" fmla="*/ 329.460465116279 w 2365"/>
                <a:gd name="GluePoint8Y" fmla="*/ 315.449556775011 h 2369"/>
                <a:gd name="GluePoint9X" fmla="*/ 1147.63720930233 w 2365"/>
                <a:gd name="GluePoint9Y" fmla="*/ 0 h 2369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</a:cxnLst>
              <a:rect l="textAreaLeft" t="textAreaTop" r="textAreaRight" b="textAreaBottom"/>
              <a:pathLst>
                <a:path w="611" h="611">
                  <a:moveTo>
                    <a:pt x="305" y="0"/>
                  </a:moveTo>
                  <a:cubicBezTo>
                    <a:pt x="387" y="0"/>
                    <a:pt x="464" y="32"/>
                    <a:pt x="521" y="90"/>
                  </a:cubicBezTo>
                  <a:cubicBezTo>
                    <a:pt x="579" y="147"/>
                    <a:pt x="611" y="224"/>
                    <a:pt x="611" y="305"/>
                  </a:cubicBezTo>
                  <a:cubicBezTo>
                    <a:pt x="611" y="387"/>
                    <a:pt x="579" y="464"/>
                    <a:pt x="521" y="521"/>
                  </a:cubicBezTo>
                  <a:cubicBezTo>
                    <a:pt x="464" y="579"/>
                    <a:pt x="387" y="611"/>
                    <a:pt x="305" y="611"/>
                  </a:cubicBezTo>
                  <a:cubicBezTo>
                    <a:pt x="224" y="611"/>
                    <a:pt x="147" y="579"/>
                    <a:pt x="89" y="521"/>
                  </a:cubicBezTo>
                  <a:cubicBezTo>
                    <a:pt x="32" y="464"/>
                    <a:pt x="0" y="387"/>
                    <a:pt x="0" y="305"/>
                  </a:cubicBezTo>
                  <a:cubicBezTo>
                    <a:pt x="0" y="224"/>
                    <a:pt x="32" y="147"/>
                    <a:pt x="89" y="90"/>
                  </a:cubicBezTo>
                  <a:cubicBezTo>
                    <a:pt x="147" y="32"/>
                    <a:pt x="224" y="0"/>
                    <a:pt x="305" y="0"/>
                  </a:cubicBezTo>
                </a:path>
              </a:pathLst>
            </a:custGeom>
            <a:solidFill>
              <a:srgbClr val="f5f5f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13" name="Freeform 9"/>
            <p:cNvSpPr/>
            <p:nvPr/>
          </p:nvSpPr>
          <p:spPr>
            <a:xfrm>
              <a:off x="9544320" y="3747240"/>
              <a:ext cx="344520" cy="343440"/>
            </a:xfrm>
            <a:custGeom>
              <a:avLst/>
              <a:gdLst>
                <a:gd name="textAreaLeft" fmla="*/ 0 w 344520"/>
                <a:gd name="textAreaRight" fmla="*/ 350280 w 344520"/>
                <a:gd name="textAreaTop" fmla="*/ 0 h 343440"/>
                <a:gd name="textAreaBottom" fmla="*/ 349200 h 343440"/>
                <a:gd name="GluePoint1X" fmla="*/ 442.457731958763 w 970"/>
                <a:gd name="GluePoint1Y" fmla="*/ 0 h 973"/>
                <a:gd name="GluePoint2X" fmla="*/ 760.474226804124 w 970"/>
                <a:gd name="GluePoint2Y" fmla="*/ 113.854059609455 h 973"/>
                <a:gd name="GluePoint3X" fmla="*/ 895.779381443299 w 970"/>
                <a:gd name="GluePoint3Y" fmla="*/ 402.415210688592 h 973"/>
                <a:gd name="GluePoint4X" fmla="*/ 760.474226804124 w 970"/>
                <a:gd name="GluePoint4Y" fmla="*/ 690.976361767729 h 973"/>
                <a:gd name="GluePoint5X" fmla="*/ 442.457731958763 w 970"/>
                <a:gd name="GluePoint5Y" fmla="*/ 813.663926002056 h 973"/>
                <a:gd name="GluePoint6X" fmla="*/ 126.416494845361 w 970"/>
                <a:gd name="GluePoint6Y" fmla="*/ 690.976361767729 h 973"/>
                <a:gd name="GluePoint7X" fmla="*/ 0 w 970"/>
                <a:gd name="GluePoint7Y" fmla="*/ 402.415210688592 h 973"/>
                <a:gd name="GluePoint8X" fmla="*/ 126.416494845361 w 970"/>
                <a:gd name="GluePoint8Y" fmla="*/ 113.854059609455 h 973"/>
                <a:gd name="GluePoint9X" fmla="*/ 442.457731958763 w 970"/>
                <a:gd name="GluePoint9Y" fmla="*/ 0 h 973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</a:cxnLst>
              <a:rect l="textAreaLeft" t="textAreaTop" r="textAreaRight" b="textAreaBottom"/>
              <a:pathLst>
                <a:path w="251" h="251">
                  <a:moveTo>
                    <a:pt x="125" y="0"/>
                  </a:moveTo>
                  <a:cubicBezTo>
                    <a:pt x="159" y="0"/>
                    <a:pt x="190" y="13"/>
                    <a:pt x="214" y="37"/>
                  </a:cubicBezTo>
                  <a:cubicBezTo>
                    <a:pt x="238" y="61"/>
                    <a:pt x="251" y="92"/>
                    <a:pt x="251" y="125"/>
                  </a:cubicBezTo>
                  <a:cubicBezTo>
                    <a:pt x="251" y="159"/>
                    <a:pt x="238" y="190"/>
                    <a:pt x="214" y="214"/>
                  </a:cubicBezTo>
                  <a:cubicBezTo>
                    <a:pt x="190" y="238"/>
                    <a:pt x="159" y="251"/>
                    <a:pt x="125" y="251"/>
                  </a:cubicBezTo>
                  <a:cubicBezTo>
                    <a:pt x="91" y="251"/>
                    <a:pt x="61" y="238"/>
                    <a:pt x="37" y="214"/>
                  </a:cubicBezTo>
                  <a:cubicBezTo>
                    <a:pt x="13" y="190"/>
                    <a:pt x="0" y="159"/>
                    <a:pt x="0" y="125"/>
                  </a:cubicBezTo>
                  <a:cubicBezTo>
                    <a:pt x="0" y="92"/>
                    <a:pt x="13" y="61"/>
                    <a:pt x="37" y="37"/>
                  </a:cubicBezTo>
                  <a:cubicBezTo>
                    <a:pt x="61" y="13"/>
                    <a:pt x="91" y="0"/>
                    <a:pt x="125" y="0"/>
                  </a:cubicBezTo>
                </a:path>
              </a:pathLst>
            </a:custGeom>
            <a:solidFill>
              <a:srgbClr val="ff3e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14" name="Freeform 10"/>
            <p:cNvSpPr/>
            <p:nvPr/>
          </p:nvSpPr>
          <p:spPr>
            <a:xfrm>
              <a:off x="8568720" y="2715480"/>
              <a:ext cx="323280" cy="380160"/>
            </a:xfrm>
            <a:custGeom>
              <a:avLst/>
              <a:gdLst>
                <a:gd name="textAreaLeft" fmla="*/ 0 w 323280"/>
                <a:gd name="textAreaRight" fmla="*/ 329040 w 323280"/>
                <a:gd name="textAreaTop" fmla="*/ 0 h 380160"/>
                <a:gd name="textAreaBottom" fmla="*/ 385920 h 380160"/>
                <a:gd name="GluePoint1X" fmla="*/ 39.4151119402985 w 1072"/>
                <a:gd name="GluePoint1Y" fmla="*/ 2460.93654266958 h 914"/>
                <a:gd name="GluePoint2X" fmla="*/ 0 w 1072"/>
                <a:gd name="GluePoint2Y" fmla="*/ 1525.36433260394 h 914"/>
                <a:gd name="GluePoint3X" fmla="*/ 70.4440298507463 w 1072"/>
                <a:gd name="GluePoint3Y" fmla="*/ 10453.1980306346 h 914"/>
                <a:gd name="GluePoint4X" fmla="*/ 39.4151119402985 w 1072"/>
                <a:gd name="GluePoint4Y" fmla="*/ 2460.93654266958 h 914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36" h="277">
                  <a:moveTo>
                    <a:pt x="137" y="66"/>
                  </a:moveTo>
                  <a:cubicBezTo>
                    <a:pt x="112" y="12"/>
                    <a:pt x="42" y="0"/>
                    <a:pt x="0" y="41"/>
                  </a:cubicBezTo>
                  <a:cubicBezTo>
                    <a:pt x="236" y="277"/>
                    <a:pt x="236" y="277"/>
                    <a:pt x="236" y="277"/>
                  </a:cubicBezTo>
                  <a:lnTo>
                    <a:pt x="137" y="66"/>
                  </a:lnTo>
                  <a:close/>
                </a:path>
              </a:pathLst>
            </a:custGeom>
            <a:solidFill>
              <a:srgbClr val="fec52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15" name="Freeform 11"/>
            <p:cNvSpPr/>
            <p:nvPr/>
          </p:nvSpPr>
          <p:spPr>
            <a:xfrm>
              <a:off x="8510760" y="2772360"/>
              <a:ext cx="380880" cy="323280"/>
            </a:xfrm>
            <a:custGeom>
              <a:avLst/>
              <a:gdLst>
                <a:gd name="textAreaLeft" fmla="*/ 0 w 380880"/>
                <a:gd name="textAreaRight" fmla="*/ 386640 w 380880"/>
                <a:gd name="textAreaTop" fmla="*/ 0 h 323280"/>
                <a:gd name="textAreaBottom" fmla="*/ 329040 h 323280"/>
                <a:gd name="GluePoint1X" fmla="*/ 2500.352297593 w 914"/>
                <a:gd name="GluePoint1Y" fmla="*/ 39.3417132216015 h 1074"/>
                <a:gd name="GluePoint2X" fmla="*/ 1563.00984682713 w 914"/>
                <a:gd name="GluePoint2Y" fmla="*/ 0 h 1074"/>
                <a:gd name="GluePoint3X" fmla="*/ 10760.3205689278 w 914"/>
                <a:gd name="GluePoint3Y" fmla="*/ 68.6387337057728 h 1074"/>
                <a:gd name="GluePoint4X" fmla="*/ 2500.352297593 w 914"/>
                <a:gd name="GluePoint4Y" fmla="*/ 39.3417132216015 h 1074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77" h="236">
                  <a:moveTo>
                    <a:pt x="65" y="137"/>
                  </a:moveTo>
                  <a:cubicBezTo>
                    <a:pt x="12" y="113"/>
                    <a:pt x="0" y="42"/>
                    <a:pt x="41" y="0"/>
                  </a:cubicBezTo>
                  <a:cubicBezTo>
                    <a:pt x="277" y="236"/>
                    <a:pt x="277" y="236"/>
                    <a:pt x="277" y="236"/>
                  </a:cubicBezTo>
                  <a:lnTo>
                    <a:pt x="65" y="137"/>
                  </a:lnTo>
                  <a:close/>
                </a:path>
              </a:pathLst>
            </a:custGeom>
            <a:solidFill>
              <a:srgbClr val="fb972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16" name="Line 4"/>
            <p:cNvSpPr/>
            <p:nvPr/>
          </p:nvSpPr>
          <p:spPr>
            <a:xfrm flipH="1" flipV="1">
              <a:off x="8539200" y="2742840"/>
              <a:ext cx="1179360" cy="1177920"/>
            </a:xfrm>
            <a:prstGeom prst="line">
              <a:avLst/>
            </a:prstGeom>
            <a:ln cap="rnd" w="96840">
              <a:solidFill>
                <a:srgbClr val="793e4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17" name="Line 5"/>
            <p:cNvSpPr/>
            <p:nvPr/>
          </p:nvSpPr>
          <p:spPr>
            <a:xfrm>
              <a:off x="8889120" y="3015000"/>
              <a:ext cx="360" cy="360"/>
            </a:xfrm>
            <a:prstGeom prst="line">
              <a:avLst/>
            </a:prstGeom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0" bIns="0" anchor="t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18" name="Line 6"/>
            <p:cNvSpPr/>
            <p:nvPr/>
          </p:nvSpPr>
          <p:spPr>
            <a:xfrm>
              <a:off x="8889120" y="3015000"/>
              <a:ext cx="360" cy="360"/>
            </a:xfrm>
            <a:prstGeom prst="line">
              <a:avLst/>
            </a:prstGeom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0" bIns="0" anchor="t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</p:grpSp>
      <p:sp>
        <p:nvSpPr>
          <p:cNvPr id="119" name="Rectangle: Rounded Corners 3"/>
          <p:cNvSpPr/>
          <p:nvPr/>
        </p:nvSpPr>
        <p:spPr>
          <a:xfrm>
            <a:off x="1218240" y="1308600"/>
            <a:ext cx="6157080" cy="24667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1440000" y="1308600"/>
            <a:ext cx="2515320" cy="55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000000"/>
                </a:solidFill>
                <a:effectLst/>
                <a:uFillTx/>
                <a:latin typeface="Ubuntu"/>
                <a:ea typeface="Noto Sans CJK SC"/>
              </a:rPr>
              <a:t>Проблема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1440000" y="4658400"/>
            <a:ext cx="5395320" cy="163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Noto Sans"/>
                <a:ea typeface="Noto Sans CJK SC"/>
              </a:rPr>
              <a:t>Разработка удобного и интуитивно понятного инструмента для создания, хранения и управления персональными и карточками контактов.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title"/>
          </p:nvPr>
        </p:nvSpPr>
        <p:spPr>
          <a:xfrm>
            <a:off x="1440000" y="3960000"/>
            <a:ext cx="2515320" cy="55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000000"/>
                </a:solidFill>
                <a:effectLst/>
                <a:uFillTx/>
                <a:latin typeface="Ubuntu"/>
                <a:ea typeface="Noto Sans CJK SC"/>
              </a:rPr>
              <a:t>Цель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title"/>
          </p:nvPr>
        </p:nvSpPr>
        <p:spPr>
          <a:xfrm>
            <a:off x="1440000" y="1980000"/>
            <a:ext cx="5395320" cy="163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Noto Sans"/>
                <a:ea typeface="Noto Sans CJK SC"/>
              </a:rPr>
              <a:t>Необходимостью собирать и организовывать данные о своих контактах. Отсутствии удобных и универсальных инструментов для хранения и управления личной информацией о людях в одном месте.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Rectangle: Rounded Corners 2"/>
          <p:cNvSpPr/>
          <p:nvPr/>
        </p:nvSpPr>
        <p:spPr>
          <a:xfrm>
            <a:off x="-178200" y="129960"/>
            <a:ext cx="896040" cy="76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 idx="49"/>
          </p:nvPr>
        </p:nvSpPr>
        <p:spPr>
          <a:xfrm>
            <a:off x="-360000" y="360360"/>
            <a:ext cx="107784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0</a:t>
            </a:r>
            <a:fld id="{B4DA55FE-A065-4C37-9E24-2CF9E4CF9084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ine 30"/>
          <p:cNvSpPr/>
          <p:nvPr/>
        </p:nvSpPr>
        <p:spPr>
          <a:xfrm>
            <a:off x="734760" y="95148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274320"/>
            <a:ext cx="10510200" cy="55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Задачи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TextBox 7"/>
          <p:cNvSpPr/>
          <p:nvPr/>
        </p:nvSpPr>
        <p:spPr>
          <a:xfrm>
            <a:off x="1242720" y="2050200"/>
            <a:ext cx="109512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4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01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TextBox 11"/>
          <p:cNvSpPr/>
          <p:nvPr/>
        </p:nvSpPr>
        <p:spPr>
          <a:xfrm>
            <a:off x="1242720" y="3436920"/>
            <a:ext cx="109512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4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02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TextBox 15"/>
          <p:cNvSpPr/>
          <p:nvPr/>
        </p:nvSpPr>
        <p:spPr>
          <a:xfrm>
            <a:off x="1242720" y="4819320"/>
            <a:ext cx="109512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4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03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TextBox 19"/>
          <p:cNvSpPr/>
          <p:nvPr/>
        </p:nvSpPr>
        <p:spPr>
          <a:xfrm>
            <a:off x="6479280" y="2050200"/>
            <a:ext cx="109512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4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04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TextBox 23"/>
          <p:cNvSpPr/>
          <p:nvPr/>
        </p:nvSpPr>
        <p:spPr>
          <a:xfrm>
            <a:off x="6479280" y="3436920"/>
            <a:ext cx="109512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4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05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TextBox 27"/>
          <p:cNvSpPr/>
          <p:nvPr/>
        </p:nvSpPr>
        <p:spPr>
          <a:xfrm>
            <a:off x="6479280" y="4819320"/>
            <a:ext cx="109512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4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06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Rectangle: Rounded Corners 4"/>
          <p:cNvSpPr/>
          <p:nvPr/>
        </p:nvSpPr>
        <p:spPr>
          <a:xfrm>
            <a:off x="2080080" y="1964160"/>
            <a:ext cx="165600" cy="165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35" name="Rectangle: Rounded Corners 8"/>
          <p:cNvSpPr/>
          <p:nvPr/>
        </p:nvSpPr>
        <p:spPr>
          <a:xfrm>
            <a:off x="2080080" y="3350880"/>
            <a:ext cx="165600" cy="165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36" name="Rectangle: Rounded Corners 12"/>
          <p:cNvSpPr/>
          <p:nvPr/>
        </p:nvSpPr>
        <p:spPr>
          <a:xfrm>
            <a:off x="2080080" y="4733280"/>
            <a:ext cx="165600" cy="165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37" name="Rectangle: Rounded Corners 16"/>
          <p:cNvSpPr/>
          <p:nvPr/>
        </p:nvSpPr>
        <p:spPr>
          <a:xfrm>
            <a:off x="7316640" y="1964160"/>
            <a:ext cx="165600" cy="165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38" name="Rectangle: Rounded Corners 20"/>
          <p:cNvSpPr/>
          <p:nvPr/>
        </p:nvSpPr>
        <p:spPr>
          <a:xfrm>
            <a:off x="7316640" y="3350880"/>
            <a:ext cx="165600" cy="165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39" name="Rectangle: Rounded Corners 24"/>
          <p:cNvSpPr/>
          <p:nvPr/>
        </p:nvSpPr>
        <p:spPr>
          <a:xfrm>
            <a:off x="7316640" y="4733280"/>
            <a:ext cx="165600" cy="165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40" name="TextBox 6"/>
          <p:cNvSpPr/>
          <p:nvPr/>
        </p:nvSpPr>
        <p:spPr>
          <a:xfrm>
            <a:off x="2253240" y="2062440"/>
            <a:ext cx="404136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800" strike="noStrike" u="none">
                <a:solidFill>
                  <a:srgbClr val="2a6099"/>
                </a:solidFill>
                <a:effectLst/>
                <a:uFillTx/>
                <a:latin typeface="Ubuntu"/>
                <a:ea typeface="DejaVu Sans"/>
              </a:rPr>
              <a:t>Выявить требования к проекту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TextBox 3"/>
          <p:cNvSpPr/>
          <p:nvPr/>
        </p:nvSpPr>
        <p:spPr>
          <a:xfrm>
            <a:off x="2269080" y="2438280"/>
            <a:ext cx="343980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Исследовать потребности потенциальных пользователей, а так же функционал существующих аналогов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TextBox 10"/>
          <p:cNvSpPr/>
          <p:nvPr/>
        </p:nvSpPr>
        <p:spPr>
          <a:xfrm>
            <a:off x="2253240" y="3449160"/>
            <a:ext cx="383724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800" strike="noStrike" u="none">
                <a:solidFill>
                  <a:srgbClr val="2a6099"/>
                </a:solidFill>
                <a:effectLst/>
                <a:uFillTx/>
                <a:latin typeface="Ubuntu"/>
                <a:ea typeface="DejaVu Sans"/>
              </a:rPr>
              <a:t>Спроектировать базу данных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TextBox 9"/>
          <p:cNvSpPr/>
          <p:nvPr/>
        </p:nvSpPr>
        <p:spPr>
          <a:xfrm>
            <a:off x="2267280" y="3848400"/>
            <a:ext cx="343980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Спроектировать, как и какие данные мы будем использовать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TextBox 13"/>
          <p:cNvSpPr/>
          <p:nvPr/>
        </p:nvSpPr>
        <p:spPr>
          <a:xfrm>
            <a:off x="2267280" y="5230800"/>
            <a:ext cx="343980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Создать визуальное представление интерфейса готового продукта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" name="TextBox 21"/>
          <p:cNvSpPr/>
          <p:nvPr/>
        </p:nvSpPr>
        <p:spPr>
          <a:xfrm>
            <a:off x="7503840" y="3848400"/>
            <a:ext cx="343980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Разработка функционала, выполняемая со стороны сервера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TextBox 25"/>
          <p:cNvSpPr/>
          <p:nvPr/>
        </p:nvSpPr>
        <p:spPr>
          <a:xfrm>
            <a:off x="7503840" y="5230800"/>
            <a:ext cx="343980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Разработать связь между клиентом и сервером в виде синхроницации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TextBox 4"/>
          <p:cNvSpPr/>
          <p:nvPr/>
        </p:nvSpPr>
        <p:spPr>
          <a:xfrm>
            <a:off x="7503840" y="2461680"/>
            <a:ext cx="343980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Разработка функционала, выполняемая со стороны клиента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TextBox 14"/>
          <p:cNvSpPr/>
          <p:nvPr/>
        </p:nvSpPr>
        <p:spPr>
          <a:xfrm>
            <a:off x="2253240" y="4831200"/>
            <a:ext cx="386136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800" strike="noStrike" u="none">
                <a:solidFill>
                  <a:srgbClr val="2a6099"/>
                </a:solidFill>
                <a:effectLst/>
                <a:uFillTx/>
                <a:latin typeface="Ubuntu"/>
                <a:ea typeface="DejaVu Sans"/>
              </a:rPr>
              <a:t>Создать макета интерфейса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9" name="TextBox 18"/>
          <p:cNvSpPr/>
          <p:nvPr/>
        </p:nvSpPr>
        <p:spPr>
          <a:xfrm>
            <a:off x="7489800" y="2062440"/>
            <a:ext cx="474480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800" strike="noStrike" u="none">
                <a:solidFill>
                  <a:srgbClr val="2a6099"/>
                </a:solidFill>
                <a:effectLst/>
                <a:uFillTx/>
                <a:latin typeface="Ubuntu"/>
                <a:ea typeface="DejaVu Sans"/>
              </a:rPr>
              <a:t>Разработать клиентский функционал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TextBox 22"/>
          <p:cNvSpPr/>
          <p:nvPr/>
        </p:nvSpPr>
        <p:spPr>
          <a:xfrm>
            <a:off x="7489800" y="3449160"/>
            <a:ext cx="474480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800" strike="noStrike" u="none">
                <a:solidFill>
                  <a:srgbClr val="2a6099"/>
                </a:solidFill>
                <a:effectLst/>
                <a:uFillTx/>
                <a:latin typeface="Ubuntu"/>
                <a:ea typeface="DejaVu Sans"/>
              </a:rPr>
              <a:t>Разработать серверный функционал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TextBox 26"/>
          <p:cNvSpPr/>
          <p:nvPr/>
        </p:nvSpPr>
        <p:spPr>
          <a:xfrm>
            <a:off x="7489800" y="4831200"/>
            <a:ext cx="46983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1800" strike="noStrike" u="none">
                <a:solidFill>
                  <a:srgbClr val="2a6099"/>
                </a:solidFill>
                <a:effectLst/>
                <a:uFillTx/>
                <a:latin typeface="Ubuntu"/>
                <a:ea typeface="DejaVu Sans"/>
              </a:rPr>
              <a:t>Разработать клиент-серверную связь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Rectangle: Rounded Corners 1"/>
          <p:cNvSpPr/>
          <p:nvPr/>
        </p:nvSpPr>
        <p:spPr>
          <a:xfrm>
            <a:off x="-178560" y="129960"/>
            <a:ext cx="896040" cy="76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53" name="PlaceHolder 10"/>
          <p:cNvSpPr/>
          <p:nvPr/>
        </p:nvSpPr>
        <p:spPr>
          <a:xfrm>
            <a:off x="-360" y="360000"/>
            <a:ext cx="273780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0</a:t>
            </a:r>
            <a:fld id="{25116174-B213-4FA7-AF98-9FCEBF32C85B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ine 1"/>
          <p:cNvSpPr/>
          <p:nvPr/>
        </p:nvSpPr>
        <p:spPr>
          <a:xfrm>
            <a:off x="735120" y="95184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5" name="PlaceHolder 9"/>
          <p:cNvSpPr/>
          <p:nvPr/>
        </p:nvSpPr>
        <p:spPr>
          <a:xfrm>
            <a:off x="838080" y="274680"/>
            <a:ext cx="10510200" cy="55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Сравнение с конкурентами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56" name=""/>
          <p:cNvGraphicFramePr/>
          <p:nvPr/>
        </p:nvGraphicFramePr>
        <p:xfrm>
          <a:off x="291240" y="1300680"/>
          <a:ext cx="11609280" cy="4449960"/>
        </p:xfrm>
        <a:graphic>
          <a:graphicData uri="http://schemas.openxmlformats.org/drawingml/2006/table">
            <a:tbl>
              <a:tblPr/>
              <a:tblGrid>
                <a:gridCol w="1462680"/>
                <a:gridCol w="1814760"/>
                <a:gridCol w="1823400"/>
                <a:gridCol w="2151000"/>
                <a:gridCol w="2071800"/>
                <a:gridCol w="2286000"/>
              </a:tblGrid>
              <a:tr h="10062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Экспорт в различные форматы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Open-source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Кросс-платформенность,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синхронизация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Полностью бесплатно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Система тегов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76428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ProCo</a:t>
                      </a:r>
                      <a:endParaRPr b="0" lang="ru-RU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+</a:t>
                      </a:r>
                      <a:endParaRPr b="0" lang="ru-RU" sz="36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+</a:t>
                      </a:r>
                      <a:endParaRPr b="0" lang="ru-RU" sz="36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+</a:t>
                      </a:r>
                      <a:endParaRPr b="0" lang="ru-RU" sz="36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+</a:t>
                      </a:r>
                      <a:endParaRPr b="0" lang="ru-RU" sz="36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933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+</a:t>
                      </a:r>
                      <a:endParaRPr b="0" lang="ru-RU" sz="36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933"/>
                    </a:solidFill>
                  </a:tcPr>
                </a:tc>
              </a:tr>
              <a:tr h="76428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Google Contacts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+/-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+/-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0576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Microsoft Outlook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+/-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+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00944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Прочие стандартные приложения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+/-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+/-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7" name=""/>
          <p:cNvSpPr/>
          <p:nvPr/>
        </p:nvSpPr>
        <p:spPr>
          <a:xfrm>
            <a:off x="1080000" y="2700000"/>
            <a:ext cx="176760" cy="4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8" name="PlaceHolder 8"/>
          <p:cNvSpPr/>
          <p:nvPr/>
        </p:nvSpPr>
        <p:spPr>
          <a:xfrm>
            <a:off x="285840" y="5760000"/>
            <a:ext cx="259020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7500" lnSpcReduction="19999"/>
          </a:bodyPr>
          <a:p>
            <a:pPr>
              <a:lnSpc>
                <a:spcPct val="100000"/>
              </a:lnSpc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+</a:t>
            </a: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 - полная поддержка</a:t>
            </a:r>
            <a:br>
              <a:rPr sz="2800"/>
            </a:b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+/-</a:t>
            </a: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 - есть, с ограничениями</a:t>
            </a:r>
            <a:br>
              <a:rPr sz="2800"/>
            </a:b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</a:t>
            </a: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 - отсутствует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9" name="Rectangle: Rounded Corners 6"/>
          <p:cNvSpPr/>
          <p:nvPr/>
        </p:nvSpPr>
        <p:spPr>
          <a:xfrm>
            <a:off x="-178560" y="129960"/>
            <a:ext cx="896040" cy="76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60" name="PlaceHolder 11"/>
          <p:cNvSpPr/>
          <p:nvPr/>
        </p:nvSpPr>
        <p:spPr>
          <a:xfrm>
            <a:off x="-360" y="360000"/>
            <a:ext cx="273780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0</a:t>
            </a:r>
            <a:fld id="{BC5176E2-C0D0-4A15-83E4-1EE8790A63AF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ine 12"/>
          <p:cNvSpPr/>
          <p:nvPr/>
        </p:nvSpPr>
        <p:spPr>
          <a:xfrm>
            <a:off x="735840" y="95256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62" name="PlaceHolder 30"/>
          <p:cNvSpPr/>
          <p:nvPr/>
        </p:nvSpPr>
        <p:spPr>
          <a:xfrm>
            <a:off x="838080" y="271440"/>
            <a:ext cx="10510200" cy="55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Используемые технологии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Rectangle: Rounded Corners 22"/>
          <p:cNvSpPr/>
          <p:nvPr/>
        </p:nvSpPr>
        <p:spPr>
          <a:xfrm>
            <a:off x="-178560" y="129960"/>
            <a:ext cx="896040" cy="76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64" name="PlaceHolder 12"/>
          <p:cNvSpPr/>
          <p:nvPr/>
        </p:nvSpPr>
        <p:spPr>
          <a:xfrm>
            <a:off x="-360" y="360000"/>
            <a:ext cx="273780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0</a:t>
            </a:r>
            <a:fld id="{93597A51-886B-4C2D-95B5-E87D6AC6F4E7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398520" y="1601280"/>
            <a:ext cx="5540400" cy="1997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6474960" y="2520000"/>
            <a:ext cx="5403960" cy="2561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/>
        </p:blipFill>
        <p:spPr>
          <a:xfrm>
            <a:off x="1980000" y="3960000"/>
            <a:ext cx="2935800" cy="2338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Line 2"/>
          <p:cNvSpPr/>
          <p:nvPr/>
        </p:nvSpPr>
        <p:spPr>
          <a:xfrm>
            <a:off x="735480" y="95220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69" name="PlaceHolder 7"/>
          <p:cNvSpPr/>
          <p:nvPr/>
        </p:nvSpPr>
        <p:spPr>
          <a:xfrm>
            <a:off x="838080" y="274680"/>
            <a:ext cx="10510200" cy="55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Требования к проекту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0" name="Rectangle: Rounded Corners 9"/>
          <p:cNvSpPr/>
          <p:nvPr/>
        </p:nvSpPr>
        <p:spPr>
          <a:xfrm>
            <a:off x="900000" y="1308600"/>
            <a:ext cx="3277800" cy="4627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71" name="TextBox 1"/>
          <p:cNvSpPr/>
          <p:nvPr/>
        </p:nvSpPr>
        <p:spPr>
          <a:xfrm>
            <a:off x="1080000" y="1440000"/>
            <a:ext cx="109512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4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01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2" name="PlaceHolder 16"/>
          <p:cNvSpPr/>
          <p:nvPr/>
        </p:nvSpPr>
        <p:spPr>
          <a:xfrm>
            <a:off x="1080000" y="2353320"/>
            <a:ext cx="2876040" cy="106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92500" lnSpcReduction="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Система группировки пользователей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3" name="Rectangle: Rounded Corners 10"/>
          <p:cNvSpPr/>
          <p:nvPr/>
        </p:nvSpPr>
        <p:spPr>
          <a:xfrm>
            <a:off x="4455000" y="1308600"/>
            <a:ext cx="3277800" cy="4627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74" name="TextBox 2"/>
          <p:cNvSpPr/>
          <p:nvPr/>
        </p:nvSpPr>
        <p:spPr>
          <a:xfrm>
            <a:off x="4680000" y="1426680"/>
            <a:ext cx="109512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4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02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PlaceHolder 17"/>
          <p:cNvSpPr/>
          <p:nvPr/>
        </p:nvSpPr>
        <p:spPr>
          <a:xfrm>
            <a:off x="4835880" y="2388600"/>
            <a:ext cx="2516040" cy="84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lnSpcReduction="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Гибкий функционал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6" name="Rectangle: Rounded Corners 11"/>
          <p:cNvSpPr/>
          <p:nvPr/>
        </p:nvSpPr>
        <p:spPr>
          <a:xfrm>
            <a:off x="8058240" y="1308600"/>
            <a:ext cx="3277800" cy="4627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77" name="TextBox 5"/>
          <p:cNvSpPr/>
          <p:nvPr/>
        </p:nvSpPr>
        <p:spPr>
          <a:xfrm>
            <a:off x="8280000" y="1426680"/>
            <a:ext cx="109512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4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03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" name="TextBox 8"/>
          <p:cNvSpPr/>
          <p:nvPr/>
        </p:nvSpPr>
        <p:spPr>
          <a:xfrm>
            <a:off x="4680000" y="1426680"/>
            <a:ext cx="109512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4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02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9" name="PlaceHolder 19"/>
          <p:cNvSpPr/>
          <p:nvPr/>
        </p:nvSpPr>
        <p:spPr>
          <a:xfrm>
            <a:off x="8280000" y="2353320"/>
            <a:ext cx="28760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Наглядное представление 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440000" y="3420000"/>
            <a:ext cx="2156040" cy="2156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4710240" y="3013920"/>
            <a:ext cx="2767320" cy="2767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8640000" y="3420000"/>
            <a:ext cx="2156040" cy="2156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3" name="Rectangle: Rounded Corners 7"/>
          <p:cNvSpPr/>
          <p:nvPr/>
        </p:nvSpPr>
        <p:spPr>
          <a:xfrm>
            <a:off x="-178560" y="129960"/>
            <a:ext cx="896040" cy="76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84" name="PlaceHolder 13"/>
          <p:cNvSpPr/>
          <p:nvPr/>
        </p:nvSpPr>
        <p:spPr>
          <a:xfrm>
            <a:off x="-360" y="360000"/>
            <a:ext cx="273780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0</a:t>
            </a:r>
            <a:fld id="{26C64B7D-D7B5-4EF8-82B6-A659A09F672C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 3"/>
          <p:cNvSpPr/>
          <p:nvPr/>
        </p:nvSpPr>
        <p:spPr>
          <a:xfrm>
            <a:off x="735840" y="95256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86" name="PlaceHolder 18"/>
          <p:cNvSpPr/>
          <p:nvPr/>
        </p:nvSpPr>
        <p:spPr>
          <a:xfrm>
            <a:off x="838080" y="271440"/>
            <a:ext cx="10510200" cy="55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Визуализация базы данных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2105640" y="1080360"/>
            <a:ext cx="7976520" cy="5395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8" name="Rectangle: Rounded Corners 13"/>
          <p:cNvSpPr/>
          <p:nvPr/>
        </p:nvSpPr>
        <p:spPr>
          <a:xfrm>
            <a:off x="-178560" y="129960"/>
            <a:ext cx="896040" cy="76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89" name="PlaceHolder 14"/>
          <p:cNvSpPr/>
          <p:nvPr/>
        </p:nvSpPr>
        <p:spPr>
          <a:xfrm>
            <a:off x="-360" y="360000"/>
            <a:ext cx="273780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0</a:t>
            </a:r>
            <a:fld id="{AEF59633-16EF-4695-9D4F-572D7DDB8BC5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ine 7"/>
          <p:cNvSpPr/>
          <p:nvPr/>
        </p:nvSpPr>
        <p:spPr>
          <a:xfrm>
            <a:off x="735840" y="95256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91" name="PlaceHolder 20"/>
          <p:cNvSpPr/>
          <p:nvPr/>
        </p:nvSpPr>
        <p:spPr>
          <a:xfrm>
            <a:off x="838080" y="271440"/>
            <a:ext cx="10510200" cy="55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Макет интерфейса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Rectangle: Rounded Corners 14"/>
          <p:cNvSpPr/>
          <p:nvPr/>
        </p:nvSpPr>
        <p:spPr>
          <a:xfrm>
            <a:off x="-178560" y="129960"/>
            <a:ext cx="896040" cy="76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93" name="PlaceHolder 15"/>
          <p:cNvSpPr/>
          <p:nvPr/>
        </p:nvSpPr>
        <p:spPr>
          <a:xfrm>
            <a:off x="-360" y="360000"/>
            <a:ext cx="273780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0</a:t>
            </a:r>
            <a:fld id="{CF0674F6-D36A-4A88-9704-B4760BCF4662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1027080" y="1136880"/>
            <a:ext cx="10170720" cy="5720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Line 8"/>
          <p:cNvSpPr/>
          <p:nvPr/>
        </p:nvSpPr>
        <p:spPr>
          <a:xfrm>
            <a:off x="735840" y="95256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96" name="PlaceHolder 21"/>
          <p:cNvSpPr/>
          <p:nvPr/>
        </p:nvSpPr>
        <p:spPr>
          <a:xfrm>
            <a:off x="838080" y="271440"/>
            <a:ext cx="10510200" cy="55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625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Разработка клиентского функционала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7" name="Rectangle: Rounded Corners 15"/>
          <p:cNvSpPr/>
          <p:nvPr/>
        </p:nvSpPr>
        <p:spPr>
          <a:xfrm>
            <a:off x="-178560" y="129960"/>
            <a:ext cx="896040" cy="7671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98" name="PlaceHolder 24"/>
          <p:cNvSpPr/>
          <p:nvPr/>
        </p:nvSpPr>
        <p:spPr>
          <a:xfrm>
            <a:off x="-360" y="360000"/>
            <a:ext cx="273780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0</a:t>
            </a:r>
            <a:fld id="{88AD89C0-18FC-4115-9275-2E856D58BBFE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Оформление по умолчанию">
  <a:themeElements>
    <a:clrScheme name="Оформление по умолчанию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Application>LibreOffice/25.2.2.2$Linux_X86_64 LibreOffice_project/520$Build-2</Application>
  <AppVersion>15.0000</AppVersion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2015-09-13T10:18:49Z</dcterms:created>
  <dc:creator>777</dc:creator>
  <dc:description/>
  <dc:language>ru-RU</dc:language>
  <cp:lastModifiedBy/>
  <cp:lastPrinted>2025-04-28T05:07:25Z</cp:lastPrinted>
  <dcterms:modified xsi:type="dcterms:W3CDTF">2025-04-28T05:08:22Z</dcterms:modified>
  <cp:revision>141</cp:revision>
  <dc:subject/>
  <dc:title>Сущность понятия «инновационный проект».  Виды инновационных проектов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Произвольный</vt:lpwstr>
  </property>
  <property fmtid="{D5CDD505-2E9C-101B-9397-08002B2CF9AE}" pid="4" name="Slides">
    <vt:r8>10</vt:r8>
  </property>
</Properties>
</file>