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3" r:id="rId9"/>
    <p:sldMasterId id="2147483665" r:id="rId10"/>
    <p:sldMasterId id="214748366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перемещения страницы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5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 idx="5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 idx="5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AE0E688-0C7E-41F8-80F1-6F1FB530037A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5E48BD-84E4-477E-9FFC-8958CA61BB28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19960"/>
            <a:ext cx="10970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17206-64A4-4B04-826F-168636D52C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19960"/>
            <a:ext cx="10970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8EB1CC2-99D5-4960-B8DD-8017839F8A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02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31"/>
          </p:nvPr>
        </p:nvSpPr>
        <p:spPr>
          <a:xfrm>
            <a:off x="4165560" y="6248520"/>
            <a:ext cx="385416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32"/>
          </p:nvPr>
        </p:nvSpPr>
        <p:spPr>
          <a:xfrm>
            <a:off x="873756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3CEF94-2FEA-4314-BCA0-89262B0B2369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dt" idx="33"/>
          </p:nvPr>
        </p:nvSpPr>
        <p:spPr>
          <a:xfrm>
            <a:off x="91440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ftr" idx="34"/>
          </p:nvPr>
        </p:nvSpPr>
        <p:spPr>
          <a:xfrm>
            <a:off x="4165560" y="6248520"/>
            <a:ext cx="385416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5"/>
          </p:nvPr>
        </p:nvSpPr>
        <p:spPr>
          <a:xfrm>
            <a:off x="873756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5B0A84-2808-4988-9024-A057F390CA11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6"/>
          </p:nvPr>
        </p:nvSpPr>
        <p:spPr>
          <a:xfrm>
            <a:off x="91440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4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37"/>
          </p:nvPr>
        </p:nvSpPr>
        <p:spPr>
          <a:xfrm>
            <a:off x="4165560" y="6248520"/>
            <a:ext cx="385416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8"/>
          </p:nvPr>
        </p:nvSpPr>
        <p:spPr>
          <a:xfrm>
            <a:off x="873756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A85110-332E-4814-A077-E800D32BA412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9"/>
          </p:nvPr>
        </p:nvSpPr>
        <p:spPr>
          <a:xfrm>
            <a:off x="91440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ftr" idx="40"/>
          </p:nvPr>
        </p:nvSpPr>
        <p:spPr>
          <a:xfrm>
            <a:off x="4165560" y="6248520"/>
            <a:ext cx="385416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41"/>
          </p:nvPr>
        </p:nvSpPr>
        <p:spPr>
          <a:xfrm>
            <a:off x="873756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F535A7-B44B-46E6-A113-9D89238B217E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2"/>
          </p:nvPr>
        </p:nvSpPr>
        <p:spPr>
          <a:xfrm>
            <a:off x="91440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6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ftr" idx="43"/>
          </p:nvPr>
        </p:nvSpPr>
        <p:spPr>
          <a:xfrm>
            <a:off x="4165560" y="6248520"/>
            <a:ext cx="385416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44"/>
          </p:nvPr>
        </p:nvSpPr>
        <p:spPr>
          <a:xfrm>
            <a:off x="873756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2FA6B0-47C9-4F6C-AA18-19E68D77B42D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45"/>
          </p:nvPr>
        </p:nvSpPr>
        <p:spPr>
          <a:xfrm>
            <a:off x="91440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7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ftr" idx="46"/>
          </p:nvPr>
        </p:nvSpPr>
        <p:spPr>
          <a:xfrm>
            <a:off x="4165560" y="6248520"/>
            <a:ext cx="385416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47"/>
          </p:nvPr>
        </p:nvSpPr>
        <p:spPr>
          <a:xfrm>
            <a:off x="873756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74F8F0-1749-483E-8BD8-0C8BE3EF827F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48"/>
          </p:nvPr>
        </p:nvSpPr>
        <p:spPr>
          <a:xfrm>
            <a:off x="91440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9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ftr" idx="49"/>
          </p:nvPr>
        </p:nvSpPr>
        <p:spPr>
          <a:xfrm>
            <a:off x="4165560" y="6248520"/>
            <a:ext cx="385416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0"/>
          </p:nvPr>
        </p:nvSpPr>
        <p:spPr>
          <a:xfrm>
            <a:off x="873756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123395-EFE0-474D-9F0F-621AF20AEB28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1"/>
          </p:nvPr>
        </p:nvSpPr>
        <p:spPr>
          <a:xfrm>
            <a:off x="91440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9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ftr" idx="52"/>
          </p:nvPr>
        </p:nvSpPr>
        <p:spPr>
          <a:xfrm>
            <a:off x="4165560" y="6248520"/>
            <a:ext cx="385416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3"/>
          </p:nvPr>
        </p:nvSpPr>
        <p:spPr>
          <a:xfrm>
            <a:off x="873756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EB9D62-4CDD-4519-9D5A-8EEF33D74B4A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54"/>
          </p:nvPr>
        </p:nvSpPr>
        <p:spPr>
          <a:xfrm>
            <a:off x="914400" y="6248520"/>
            <a:ext cx="2533680" cy="45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19960"/>
            <a:ext cx="10970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B94F1B-DDE0-4C2D-A2A2-17F91C2FE1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19960"/>
            <a:ext cx="10970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F1693C-78A2-4307-AE62-EE0926AA71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19960"/>
            <a:ext cx="10970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0FA9356-5D1B-4385-A2E3-A912A21E29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19960"/>
            <a:ext cx="10970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4FC56B-F068-471C-877E-9B518C9DF0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707400"/>
            <a:ext cx="10968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заглавия щёлкните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12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F54EB6-B1DF-4E3A-AAD1-0297B35C842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707400"/>
            <a:ext cx="10968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4DD46C-3853-47A8-B5FF-F3B402418E2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19960"/>
            <a:ext cx="10970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321F615-230D-4168-97E1-7614EDE7DE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19960"/>
            <a:ext cx="10970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AED959D-4FC1-42D2-A683-3EC85BEFEF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0DFA00-F10B-4105-976B-41F9CA04C35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382B53-4176-4A79-B1B1-1A68BE27983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CA370A-D3D9-481C-9D3F-F690E030D8A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E29086-DC0D-4A11-8A20-E0FA7A349A3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752595-0C2F-41DC-8E14-98E12086748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FBBD75-37FD-42E6-A96D-2F9ECA65252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766B0A-8F83-40DD-9E80-DEC49F84AF0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0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83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2A2079-637D-4372-AA8D-40AE76BE23C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672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840" y="3035880"/>
            <a:ext cx="12100320" cy="10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trike="noStrike" u="sng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Тема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: «</a:t>
            </a:r>
            <a:r>
              <a:rPr b="1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ProCo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 - </a:t>
            </a:r>
            <a:r>
              <a:rPr b="0" lang="en-US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Open Sans"/>
                <a:ea typeface="Noto Sans CJK SC"/>
              </a:rPr>
              <a:t>Удобное и лёгкое создания портфолио</a:t>
            </a:r>
            <a:br>
              <a:rPr sz="2400"/>
            </a:br>
            <a:r>
              <a:rPr b="0" lang="en-US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Open Sans"/>
                <a:ea typeface="Noto Sans CJK SC"/>
              </a:rPr>
              <a:t>человека</a:t>
            </a:r>
            <a:r>
              <a:rPr b="0" lang="ru-RU" sz="2400" strike="noStrike" u="none">
                <a:solidFill>
                  <a:srgbClr val="000000"/>
                </a:solidFill>
                <a:effectLst/>
                <a:highlight>
                  <a:srgbClr val="ffffff"/>
                </a:highlight>
                <a:uFillTx/>
                <a:latin typeface="Arial"/>
                <a:ea typeface="Noto Sans CJK SC"/>
              </a:rPr>
              <a:t>»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Rectangle 2"/>
          <p:cNvSpPr/>
          <p:nvPr/>
        </p:nvSpPr>
        <p:spPr>
          <a:xfrm>
            <a:off x="1026000" y="180000"/>
            <a:ext cx="10133640" cy="90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 anchorCtr="1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Проект в рамках обучения по программе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«Центры талантов»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Rectangle 2"/>
          <p:cNvSpPr/>
          <p:nvPr/>
        </p:nvSpPr>
        <p:spPr>
          <a:xfrm>
            <a:off x="0" y="2179080"/>
            <a:ext cx="12185640" cy="11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4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ИНДИВИДУАЛЬНЫЙ ПРОЕКТ</a:t>
            </a:r>
            <a:endParaRPr b="0" lang="ru-RU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Прямоугольник 5"/>
          <p:cNvSpPr/>
          <p:nvPr/>
        </p:nvSpPr>
        <p:spPr>
          <a:xfrm>
            <a:off x="6096600" y="4254120"/>
            <a:ext cx="608940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Авторы работы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 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Грефенштейн Роман и Лопатин Андрей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Дисциплина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: Программирование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ru-RU" sz="1600" strike="noStrike" u="sng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Руководитель</a:t>
            </a: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: </a:t>
            </a:r>
            <a:r>
              <a:rPr b="0" lang="ru-RU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Поротова В.В.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Прямоугольник 6"/>
          <p:cNvSpPr/>
          <p:nvPr/>
        </p:nvSpPr>
        <p:spPr>
          <a:xfrm>
            <a:off x="5367960" y="6327720"/>
            <a:ext cx="145440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7000"/>
              </a:lnSpc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г. Бийск, 2025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0000" y="900000"/>
            <a:ext cx="1785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Line 10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13" name="PlaceHolder 26"/>
          <p:cNvSpPr/>
          <p:nvPr/>
        </p:nvSpPr>
        <p:spPr>
          <a:xfrm>
            <a:off x="838080" y="271440"/>
            <a:ext cx="105091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Принцип работы клиента и сервера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Rectangle: Rounded Corners 19"/>
          <p:cNvSpPr/>
          <p:nvPr/>
        </p:nvSpPr>
        <p:spPr>
          <a:xfrm>
            <a:off x="-17856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15" name="PlaceHolder 27"/>
          <p:cNvSpPr/>
          <p:nvPr/>
        </p:nvSpPr>
        <p:spPr>
          <a:xfrm>
            <a:off x="-36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fld id="{46B4FF98-8FF0-45C7-8725-E02FFB5FF944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87640" y="1260000"/>
            <a:ext cx="11616840" cy="45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Line 13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18" name="PlaceHolder 32"/>
          <p:cNvSpPr/>
          <p:nvPr/>
        </p:nvSpPr>
        <p:spPr>
          <a:xfrm>
            <a:off x="838080" y="271440"/>
            <a:ext cx="105091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Планы развития проекта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Rectangle: Rounded Corners 23"/>
          <p:cNvSpPr/>
          <p:nvPr/>
        </p:nvSpPr>
        <p:spPr>
          <a:xfrm>
            <a:off x="-17892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20" name="PlaceHolder 33"/>
          <p:cNvSpPr/>
          <p:nvPr/>
        </p:nvSpPr>
        <p:spPr>
          <a:xfrm>
            <a:off x="-72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fld id="{D6F2FA72-80F0-41FF-B0ED-A65AD311581D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1440000" y="1629000"/>
            <a:ext cx="3990600" cy="3599640"/>
          </a:xfrm>
          <a:prstGeom prst="flowChartDisplay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>
            <a:off x="4109400" y="1629000"/>
            <a:ext cx="3990240" cy="3599640"/>
          </a:xfrm>
          <a:prstGeom prst="flowChartDisplay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>
            <a:off x="6660000" y="1629000"/>
            <a:ext cx="3990600" cy="3599640"/>
          </a:xfrm>
          <a:prstGeom prst="flowChartDisplay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24" name="PlaceHolder 31"/>
          <p:cNvSpPr/>
          <p:nvPr/>
        </p:nvSpPr>
        <p:spPr>
          <a:xfrm>
            <a:off x="4241160" y="2889000"/>
            <a:ext cx="2519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Оптимизация серверной части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22"/>
          <p:cNvSpPr/>
          <p:nvPr/>
        </p:nvSpPr>
        <p:spPr>
          <a:xfrm>
            <a:off x="1620000" y="2889720"/>
            <a:ext cx="258912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Портирование на другие платформы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28"/>
          <p:cNvSpPr/>
          <p:nvPr/>
        </p:nvSpPr>
        <p:spPr>
          <a:xfrm>
            <a:off x="7025400" y="2536920"/>
            <a:ext cx="3234240" cy="17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Создание собственного API для пользовательских расширений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34"/>
          <p:cNvSpPr/>
          <p:nvPr/>
        </p:nvSpPr>
        <p:spPr>
          <a:xfrm>
            <a:off x="2340000" y="4869000"/>
            <a:ext cx="197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Июнь 2025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35"/>
          <p:cNvSpPr/>
          <p:nvPr/>
        </p:nvSpPr>
        <p:spPr>
          <a:xfrm>
            <a:off x="4860000" y="4869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Сентябрь 2025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PlaceHolder 36"/>
          <p:cNvSpPr/>
          <p:nvPr/>
        </p:nvSpPr>
        <p:spPr>
          <a:xfrm>
            <a:off x="7560000" y="486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Конец 2025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: Rounded Corners 18"/>
          <p:cNvSpPr/>
          <p:nvPr/>
        </p:nvSpPr>
        <p:spPr>
          <a:xfrm>
            <a:off x="4320000" y="-10440"/>
            <a:ext cx="8994960" cy="6852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31" name="PlaceHolder 23"/>
          <p:cNvSpPr/>
          <p:nvPr/>
        </p:nvSpPr>
        <p:spPr>
          <a:xfrm>
            <a:off x="5220000" y="3170160"/>
            <a:ext cx="64749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Спасибо за внимание!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900000" y="3420000"/>
            <a:ext cx="2632680" cy="30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900000" y="311040"/>
            <a:ext cx="2519640" cy="292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: Rounded Corners 5"/>
          <p:cNvSpPr/>
          <p:nvPr/>
        </p:nvSpPr>
        <p:spPr>
          <a:xfrm>
            <a:off x="1260000" y="3951000"/>
            <a:ext cx="6156000" cy="2465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273960"/>
            <a:ext cx="10509120" cy="5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Проблема и цель проекта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Line 30"/>
          <p:cNvSpPr/>
          <p:nvPr/>
        </p:nvSpPr>
        <p:spPr>
          <a:xfrm>
            <a:off x="734760" y="951480"/>
            <a:ext cx="1071324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21" name="Group 1"/>
          <p:cNvGrpSpPr/>
          <p:nvPr/>
        </p:nvGrpSpPr>
        <p:grpSpPr>
          <a:xfrm>
            <a:off x="8510760" y="2715480"/>
            <a:ext cx="2466000" cy="2378160"/>
            <a:chOff x="8510760" y="2715480"/>
            <a:chExt cx="2466000" cy="2378160"/>
          </a:xfrm>
        </p:grpSpPr>
        <p:sp>
          <p:nvSpPr>
            <p:cNvPr id="122" name="Freeform 1"/>
            <p:cNvSpPr/>
            <p:nvPr/>
          </p:nvSpPr>
          <p:spPr>
            <a:xfrm>
              <a:off x="8961480" y="3731040"/>
              <a:ext cx="204120" cy="148320"/>
            </a:xfrm>
            <a:custGeom>
              <a:avLst/>
              <a:gdLst>
                <a:gd name="textAreaLeft" fmla="*/ 0 w 204120"/>
                <a:gd name="textAreaRight" fmla="*/ 210960 w 204120"/>
                <a:gd name="textAreaTop" fmla="*/ 0 h 148320"/>
                <a:gd name="textAreaBottom" fmla="*/ 155160 h 148320"/>
                <a:gd name="GluePoint1X" fmla="*/ 52635.5452436195 w 431"/>
                <a:gd name="GluePoint1Y" fmla="*/ 0 h 586"/>
                <a:gd name="GluePoint2X" fmla="*/ 37696.222737819 w 431"/>
                <a:gd name="GluePoint2Y" fmla="*/ 0 h 586"/>
                <a:gd name="GluePoint3X" fmla="*/ 47195.3967517401 w 431"/>
                <a:gd name="GluePoint3Y" fmla="*/ 0 h 586"/>
                <a:gd name="GluePoint4X" fmla="*/ 24116.9373549884 w 431"/>
                <a:gd name="GluePoint4Y" fmla="*/ 0 h 586"/>
                <a:gd name="GluePoint5X" fmla="*/ 0 w 431"/>
                <a:gd name="GluePoint5Y" fmla="*/ 0 h 586"/>
                <a:gd name="GluePoint6X" fmla="*/ 6458.85846867749 w 431"/>
                <a:gd name="GluePoint6Y" fmla="*/ 0 h 586"/>
                <a:gd name="GluePoint7X" fmla="*/ 29518.86774942 w 431"/>
                <a:gd name="GluePoint7Y" fmla="*/ 0 h 586"/>
                <a:gd name="GluePoint8X" fmla="*/ 52635.5452436195 w 431"/>
                <a:gd name="GluePoint8Y" fmla="*/ 0 h 586"/>
                <a:gd name="GluePoint9X" fmla="*/ 105599.238979118 w 431"/>
                <a:gd name="GluePoint9Y" fmla="*/ 0 h 586"/>
                <a:gd name="GluePoint10X" fmla="*/ 81347.879350348 w 431"/>
                <a:gd name="GluePoint10Y" fmla="*/ 0 h 586"/>
                <a:gd name="GluePoint11X" fmla="*/ 58148.1763341067 w 431"/>
                <a:gd name="GluePoint11Y" fmla="*/ 0 h 586"/>
                <a:gd name="GluePoint12X" fmla="*/ 64827.1183294664 w 431"/>
                <a:gd name="GluePoint12Y" fmla="*/ 0 h 586"/>
                <a:gd name="GluePoint13X" fmla="*/ 86571.8979118329 w 431"/>
                <a:gd name="GluePoint13Y" fmla="*/ 0 h 586"/>
                <a:gd name="GluePoint14X" fmla="*/ 109786.097447796 w 431"/>
                <a:gd name="GluePoint14Y" fmla="*/ 0 h 586"/>
                <a:gd name="GluePoint15X" fmla="*/ 96053.939675174 w 431"/>
                <a:gd name="GluePoint15Y" fmla="*/ 0 h 586"/>
                <a:gd name="GluePoint16X" fmla="*/ 105599.238979118 w 431"/>
                <a:gd name="GluePoint16Y" fmla="*/ 0 h 586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</a:cxnLst>
              <a:rect l="textAreaLeft" t="textAreaTop" r="textAreaRight" b="textAreaBottom"/>
              <a:pathLst>
                <a:path w="81" h="59">
                  <a:moveTo>
                    <a:pt x="39" y="0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3" y="29"/>
                    <a:pt x="35" y="34"/>
                    <a:pt x="35" y="40"/>
                  </a:cubicBezTo>
                  <a:cubicBezTo>
                    <a:pt x="35" y="51"/>
                    <a:pt x="28" y="59"/>
                    <a:pt x="18" y="59"/>
                  </a:cubicBezTo>
                  <a:cubicBezTo>
                    <a:pt x="8" y="59"/>
                    <a:pt x="0" y="52"/>
                    <a:pt x="0" y="40"/>
                  </a:cubicBezTo>
                  <a:cubicBezTo>
                    <a:pt x="0" y="34"/>
                    <a:pt x="2" y="30"/>
                    <a:pt x="5" y="25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39" y="0"/>
                  </a:lnTo>
                  <a:close/>
                  <a:moveTo>
                    <a:pt x="78" y="40"/>
                  </a:moveTo>
                  <a:cubicBezTo>
                    <a:pt x="78" y="51"/>
                    <a:pt x="71" y="59"/>
                    <a:pt x="60" y="59"/>
                  </a:cubicBezTo>
                  <a:cubicBezTo>
                    <a:pt x="51" y="59"/>
                    <a:pt x="43" y="52"/>
                    <a:pt x="43" y="40"/>
                  </a:cubicBezTo>
                  <a:cubicBezTo>
                    <a:pt x="43" y="34"/>
                    <a:pt x="45" y="30"/>
                    <a:pt x="48" y="25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6" y="29"/>
                    <a:pt x="78" y="34"/>
                    <a:pt x="78" y="40"/>
                  </a:cubicBezTo>
                  <a:close/>
                </a:path>
              </a:pathLst>
            </a:custGeom>
            <a:gradFill rotWithShape="0">
              <a:gsLst>
                <a:gs pos="0">
                  <a:srgbClr val="df1e2c"/>
                </a:gs>
                <a:gs pos="53100">
                  <a:srgbClr val="a34d9d"/>
                </a:gs>
                <a:gs pos="100000">
                  <a:srgbClr val="ffc000"/>
                </a:gs>
              </a:gsLst>
              <a:lin ang="2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3" name="Freeform 5"/>
            <p:cNvSpPr/>
            <p:nvPr/>
          </p:nvSpPr>
          <p:spPr>
            <a:xfrm>
              <a:off x="9718920" y="2743200"/>
              <a:ext cx="1257840" cy="2350440"/>
            </a:xfrm>
            <a:custGeom>
              <a:avLst/>
              <a:gdLst>
                <a:gd name="textAreaLeft" fmla="*/ 0 w 1257840"/>
                <a:gd name="textAreaRight" fmla="*/ 1264680 w 1257840"/>
                <a:gd name="textAreaTop" fmla="*/ 0 h 2350440"/>
                <a:gd name="textAreaBottom" fmla="*/ 2357280 h 2350440"/>
                <a:gd name="GluePoint1X" fmla="*/ 0 w 6548"/>
                <a:gd name="GluePoint1Y" fmla="*/ 0 h 3513"/>
                <a:gd name="GluePoint2X" fmla="*/ 0 w 6548"/>
                <a:gd name="GluePoint2Y" fmla="*/ 0 h 3513"/>
                <a:gd name="GluePoint3X" fmla="*/ 0 w 6548"/>
                <a:gd name="GluePoint3Y" fmla="*/ 470406716.151438 h 3513"/>
                <a:gd name="GluePoint4X" fmla="*/ 0 w 6548"/>
                <a:gd name="GluePoint4Y" fmla="*/ 470406716.151438 h 3513"/>
                <a:gd name="GluePoint5X" fmla="*/ 0 w 6548"/>
                <a:gd name="GluePoint5Y" fmla="*/ 235013071.682323 h 3513"/>
                <a:gd name="GluePoint6X" fmla="*/ 0 w 6548"/>
                <a:gd name="GluePoint6Y" fmla="*/ 0 h 351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</a:cxnLst>
              <a:rect l="textAreaLeft" t="textAreaTop" r="textAreaRight" b="textAreaBottom"/>
              <a:pathLst>
                <a:path w="906" h="1691">
                  <a:moveTo>
                    <a:pt x="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91"/>
                    <a:pt x="0" y="1691"/>
                    <a:pt x="0" y="1691"/>
                  </a:cubicBezTo>
                  <a:cubicBezTo>
                    <a:pt x="60" y="1691"/>
                    <a:pt x="60" y="1691"/>
                    <a:pt x="60" y="1691"/>
                  </a:cubicBezTo>
                  <a:cubicBezTo>
                    <a:pt x="527" y="1691"/>
                    <a:pt x="906" y="1312"/>
                    <a:pt x="906" y="845"/>
                  </a:cubicBezTo>
                  <a:cubicBezTo>
                    <a:pt x="906" y="379"/>
                    <a:pt x="527" y="0"/>
                    <a:pt x="60" y="0"/>
                  </a:cubicBezTo>
                  <a:close/>
                </a:path>
              </a:pathLst>
            </a:custGeom>
            <a:solidFill>
              <a:srgbClr val="bf2f2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4" name="Oval 2"/>
            <p:cNvSpPr/>
            <p:nvPr/>
          </p:nvSpPr>
          <p:spPr>
            <a:xfrm>
              <a:off x="8539200" y="2743200"/>
              <a:ext cx="2353680" cy="2350440"/>
            </a:xfrm>
            <a:prstGeom prst="ellipse">
              <a:avLst/>
            </a:pr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5" name="Freeform 6"/>
            <p:cNvSpPr/>
            <p:nvPr/>
          </p:nvSpPr>
          <p:spPr>
            <a:xfrm>
              <a:off x="8790480" y="2994120"/>
              <a:ext cx="1851840" cy="1848600"/>
            </a:xfrm>
            <a:custGeom>
              <a:avLst/>
              <a:gdLst>
                <a:gd name="textAreaLeft" fmla="*/ 0 w 1851840"/>
                <a:gd name="textAreaRight" fmla="*/ 1858680 w 1851840"/>
                <a:gd name="textAreaTop" fmla="*/ 0 h 1848600"/>
                <a:gd name="textAreaBottom" fmla="*/ 1855440 h 1848600"/>
                <a:gd name="GluePoint1X" fmla="*/ 2567.50873108265 w 5154"/>
                <a:gd name="GluePoint1Y" fmla="*/ 0 h 5163"/>
                <a:gd name="GluePoint2X" fmla="*/ 4390.32013969732 w 5154"/>
                <a:gd name="GluePoint2Y" fmla="*/ 699.323649041255 h 5163"/>
                <a:gd name="GluePoint3X" fmla="*/ 5145.99825378347 w 5154"/>
                <a:gd name="GluePoint3Y" fmla="*/ 2407.34456711214 h 5163"/>
                <a:gd name="GluePoint4X" fmla="*/ 4390.32013969732 w 5154"/>
                <a:gd name="GluePoint4Y" fmla="*/ 4114.37071470076 h 5163"/>
                <a:gd name="GluePoint5X" fmla="*/ 2567.50873108265 w 5154"/>
                <a:gd name="GluePoint5Y" fmla="*/ 4825.63160952934 h 5163"/>
                <a:gd name="GluePoint6X" fmla="*/ 746.693830034924 w 5154"/>
                <a:gd name="GluePoint6Y" fmla="*/ 4114.37071470076 h 5163"/>
                <a:gd name="GluePoint7X" fmla="*/ 0 w 5154"/>
                <a:gd name="GluePoint7Y" fmla="*/ 2407.34456711214 h 5163"/>
                <a:gd name="GluePoint8X" fmla="*/ 746.693830034924 w 5154"/>
                <a:gd name="GluePoint8Y" fmla="*/ 699.323649041255 h 5163"/>
                <a:gd name="GluePoint9X" fmla="*/ 2567.50873108265 w 5154"/>
                <a:gd name="GluePoint9Y" fmla="*/ 0 h 516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1331" h="1331">
                  <a:moveTo>
                    <a:pt x="665" y="0"/>
                  </a:moveTo>
                  <a:cubicBezTo>
                    <a:pt x="843" y="0"/>
                    <a:pt x="1010" y="69"/>
                    <a:pt x="1136" y="195"/>
                  </a:cubicBezTo>
                  <a:cubicBezTo>
                    <a:pt x="1262" y="321"/>
                    <a:pt x="1331" y="488"/>
                    <a:pt x="1331" y="665"/>
                  </a:cubicBezTo>
                  <a:cubicBezTo>
                    <a:pt x="1331" y="843"/>
                    <a:pt x="1262" y="1010"/>
                    <a:pt x="1136" y="1136"/>
                  </a:cubicBezTo>
                  <a:cubicBezTo>
                    <a:pt x="1010" y="1262"/>
                    <a:pt x="843" y="1331"/>
                    <a:pt x="665" y="1331"/>
                  </a:cubicBezTo>
                  <a:cubicBezTo>
                    <a:pt x="488" y="1331"/>
                    <a:pt x="321" y="1262"/>
                    <a:pt x="195" y="1136"/>
                  </a:cubicBezTo>
                  <a:cubicBezTo>
                    <a:pt x="69" y="1010"/>
                    <a:pt x="0" y="843"/>
                    <a:pt x="0" y="665"/>
                  </a:cubicBezTo>
                  <a:cubicBezTo>
                    <a:pt x="0" y="488"/>
                    <a:pt x="69" y="321"/>
                    <a:pt x="195" y="195"/>
                  </a:cubicBezTo>
                  <a:cubicBezTo>
                    <a:pt x="321" y="69"/>
                    <a:pt x="488" y="0"/>
                    <a:pt x="665" y="0"/>
                  </a:cubicBezTo>
                </a:path>
              </a:pathLst>
            </a:custGeom>
            <a:solidFill>
              <a:srgbClr val="f5f5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6" name="Freeform 7"/>
            <p:cNvSpPr/>
            <p:nvPr/>
          </p:nvSpPr>
          <p:spPr>
            <a:xfrm>
              <a:off x="9034920" y="3239280"/>
              <a:ext cx="1361160" cy="1357920"/>
            </a:xfrm>
            <a:custGeom>
              <a:avLst/>
              <a:gdLst>
                <a:gd name="textAreaLeft" fmla="*/ 0 w 1361160"/>
                <a:gd name="textAreaRight" fmla="*/ 1368000 w 1361160"/>
                <a:gd name="textAreaTop" fmla="*/ 0 h 1357920"/>
                <a:gd name="textAreaBottom" fmla="*/ 1364760 h 1357920"/>
                <a:gd name="GluePoint1X" fmla="*/ 1960.33500395674 w 3791"/>
                <a:gd name="GluePoint1Y" fmla="*/ 1.98578947368421 h 3800"/>
                <a:gd name="GluePoint2X" fmla="*/ 3264.23212872593 w 3791"/>
                <a:gd name="GluePoint2Y" fmla="*/ 559.992631578947 h 3800"/>
                <a:gd name="GluePoint3X" fmla="*/ 3763.04510683197 w 3791"/>
                <a:gd name="GluePoint3Y" fmla="*/ 1792.175 h 3800"/>
                <a:gd name="GluePoint4X" fmla="*/ 3163.47190714851 w 3791"/>
                <a:gd name="GluePoint4Y" fmla="*/ 2990.59894736842 h 3800"/>
                <a:gd name="GluePoint5X" fmla="*/ 1817.67449221841 w 3791"/>
                <a:gd name="GluePoint5Y" fmla="*/ 3447.33052631579 h 3800"/>
                <a:gd name="GluePoint6X" fmla="*/ 509.786863624374 w 3791"/>
                <a:gd name="GluePoint6Y" fmla="*/ 2895.28105263158 h 3800"/>
                <a:gd name="GluePoint7X" fmla="*/ 10.9738855183329 w 3791"/>
                <a:gd name="GluePoint7Y" fmla="*/ 1661.11289473684 h 3800"/>
                <a:gd name="GluePoint8X" fmla="*/ 614.537589026642 w 3791"/>
                <a:gd name="GluePoint8Y" fmla="*/ 463.681842105263 h 3800"/>
                <a:gd name="GluePoint9X" fmla="*/ 1960.33500395674 w 3791"/>
                <a:gd name="GluePoint9Y" fmla="*/ 1.98578947368421 h 38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980" h="979">
                  <a:moveTo>
                    <a:pt x="509" y="5"/>
                  </a:moveTo>
                  <a:cubicBezTo>
                    <a:pt x="639" y="9"/>
                    <a:pt x="758" y="65"/>
                    <a:pt x="846" y="160"/>
                  </a:cubicBezTo>
                  <a:cubicBezTo>
                    <a:pt x="935" y="255"/>
                    <a:pt x="980" y="379"/>
                    <a:pt x="975" y="508"/>
                  </a:cubicBezTo>
                  <a:cubicBezTo>
                    <a:pt x="970" y="638"/>
                    <a:pt x="915" y="757"/>
                    <a:pt x="820" y="846"/>
                  </a:cubicBezTo>
                  <a:cubicBezTo>
                    <a:pt x="725" y="934"/>
                    <a:pt x="601" y="979"/>
                    <a:pt x="472" y="974"/>
                  </a:cubicBezTo>
                  <a:cubicBezTo>
                    <a:pt x="342" y="969"/>
                    <a:pt x="222" y="914"/>
                    <a:pt x="134" y="819"/>
                  </a:cubicBezTo>
                  <a:cubicBezTo>
                    <a:pt x="46" y="724"/>
                    <a:pt x="0" y="600"/>
                    <a:pt x="5" y="471"/>
                  </a:cubicBezTo>
                  <a:cubicBezTo>
                    <a:pt x="10" y="341"/>
                    <a:pt x="65" y="222"/>
                    <a:pt x="161" y="133"/>
                  </a:cubicBezTo>
                  <a:cubicBezTo>
                    <a:pt x="256" y="45"/>
                    <a:pt x="379" y="0"/>
                    <a:pt x="509" y="5"/>
                  </a:cubicBezTo>
                </a:path>
              </a:pathLst>
            </a:cu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7" name="Freeform 8"/>
            <p:cNvSpPr/>
            <p:nvPr/>
          </p:nvSpPr>
          <p:spPr>
            <a:xfrm>
              <a:off x="9293040" y="3495960"/>
              <a:ext cx="846000" cy="844560"/>
            </a:xfrm>
            <a:custGeom>
              <a:avLst/>
              <a:gdLst>
                <a:gd name="textAreaLeft" fmla="*/ 0 w 846000"/>
                <a:gd name="textAreaRight" fmla="*/ 852840 w 846000"/>
                <a:gd name="textAreaTop" fmla="*/ 0 h 844560"/>
                <a:gd name="textAreaBottom" fmla="*/ 851400 h 844560"/>
                <a:gd name="GluePoint1X" fmla="*/ 1127.28710359408 w 2365"/>
                <a:gd name="GluePoint1Y" fmla="*/ 0 h 2369"/>
                <a:gd name="GluePoint2X" fmla="*/ 1929.50993657505 w 2365"/>
                <a:gd name="GluePoint2Y" fmla="*/ 306.130434782609 h 2369"/>
                <a:gd name="GluePoint3X" fmla="*/ 2266.50317124736 w 2365"/>
                <a:gd name="GluePoint3Y" fmla="*/ 1058.08189109329 h 2369"/>
                <a:gd name="GluePoint4X" fmla="*/ 1929.50993657505 w 2365"/>
                <a:gd name="GluePoint4Y" fmla="*/ 1811.02406078514 h 2369"/>
                <a:gd name="GluePoint5X" fmla="*/ 1127.28710359408 w 2365"/>
                <a:gd name="GluePoint5Y" fmla="*/ 2128.05234276066 h 2369"/>
                <a:gd name="GluePoint6X" fmla="*/ 323.076109936575 w 2365"/>
                <a:gd name="GluePoint6Y" fmla="*/ 1811.02406078514 h 2369"/>
                <a:gd name="GluePoint7X" fmla="*/ 0 w 2365"/>
                <a:gd name="GluePoint7Y" fmla="*/ 1058.08189109329 h 2369"/>
                <a:gd name="GluePoint8X" fmla="*/ 323.076109936575 w 2365"/>
                <a:gd name="GluePoint8Y" fmla="*/ 306.130434782609 h 2369"/>
                <a:gd name="GluePoint9X" fmla="*/ 1127.28710359408 w 2365"/>
                <a:gd name="GluePoint9Y" fmla="*/ 0 h 2369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611" h="611">
                  <a:moveTo>
                    <a:pt x="305" y="0"/>
                  </a:moveTo>
                  <a:cubicBezTo>
                    <a:pt x="387" y="0"/>
                    <a:pt x="464" y="32"/>
                    <a:pt x="521" y="90"/>
                  </a:cubicBezTo>
                  <a:cubicBezTo>
                    <a:pt x="579" y="147"/>
                    <a:pt x="611" y="224"/>
                    <a:pt x="611" y="305"/>
                  </a:cubicBezTo>
                  <a:cubicBezTo>
                    <a:pt x="611" y="387"/>
                    <a:pt x="579" y="464"/>
                    <a:pt x="521" y="521"/>
                  </a:cubicBezTo>
                  <a:cubicBezTo>
                    <a:pt x="464" y="579"/>
                    <a:pt x="387" y="611"/>
                    <a:pt x="305" y="611"/>
                  </a:cubicBezTo>
                  <a:cubicBezTo>
                    <a:pt x="224" y="611"/>
                    <a:pt x="147" y="579"/>
                    <a:pt x="89" y="521"/>
                  </a:cubicBezTo>
                  <a:cubicBezTo>
                    <a:pt x="32" y="464"/>
                    <a:pt x="0" y="387"/>
                    <a:pt x="0" y="305"/>
                  </a:cubicBezTo>
                  <a:cubicBezTo>
                    <a:pt x="0" y="224"/>
                    <a:pt x="32" y="147"/>
                    <a:pt x="89" y="90"/>
                  </a:cubicBezTo>
                  <a:cubicBezTo>
                    <a:pt x="147" y="32"/>
                    <a:pt x="224" y="0"/>
                    <a:pt x="305" y="0"/>
                  </a:cubicBezTo>
                </a:path>
              </a:pathLst>
            </a:custGeom>
            <a:solidFill>
              <a:srgbClr val="f5f5f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8" name="Freeform 9"/>
            <p:cNvSpPr/>
            <p:nvPr/>
          </p:nvSpPr>
          <p:spPr>
            <a:xfrm>
              <a:off x="9544320" y="3747240"/>
              <a:ext cx="343440" cy="342360"/>
            </a:xfrm>
            <a:custGeom>
              <a:avLst/>
              <a:gdLst>
                <a:gd name="textAreaLeft" fmla="*/ 0 w 343440"/>
                <a:gd name="textAreaRight" fmla="*/ 350280 w 343440"/>
                <a:gd name="textAreaTop" fmla="*/ 0 h 342360"/>
                <a:gd name="textAreaBottom" fmla="*/ 349200 h 342360"/>
                <a:gd name="GluePoint1X" fmla="*/ 422.365979381443 w 970"/>
                <a:gd name="GluePoint1Y" fmla="*/ 0 h 973"/>
                <a:gd name="GluePoint2X" fmla="*/ 726.587628865979 w 970"/>
                <a:gd name="GluePoint2Y" fmla="*/ 104.690647482014 h 973"/>
                <a:gd name="GluePoint3X" fmla="*/ 856.546391752577 w 970"/>
                <a:gd name="GluePoint3Y" fmla="*/ 376.690647482014 h 973"/>
                <a:gd name="GluePoint4X" fmla="*/ 726.587628865979 w 970"/>
                <a:gd name="GluePoint4Y" fmla="*/ 647.712230215827 h 973"/>
                <a:gd name="GluePoint5X" fmla="*/ 422.365979381443 w 970"/>
                <a:gd name="GluePoint5Y" fmla="*/ 763.165467625899 h 973"/>
                <a:gd name="GluePoint6X" fmla="*/ 120.113402061856 w 970"/>
                <a:gd name="GluePoint6Y" fmla="*/ 647.712230215827 h 973"/>
                <a:gd name="GluePoint7X" fmla="*/ 0 w 970"/>
                <a:gd name="GluePoint7Y" fmla="*/ 376.690647482014 h 973"/>
                <a:gd name="GluePoint8X" fmla="*/ 120.113402061856 w 970"/>
                <a:gd name="GluePoint8Y" fmla="*/ 104.690647482014 h 973"/>
                <a:gd name="GluePoint9X" fmla="*/ 422.365979381443 w 970"/>
                <a:gd name="GluePoint9Y" fmla="*/ 0 h 973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</a:cxnLst>
              <a:rect l="textAreaLeft" t="textAreaTop" r="textAreaRight" b="textAreaBottom"/>
              <a:pathLst>
                <a:path w="251" h="251">
                  <a:moveTo>
                    <a:pt x="125" y="0"/>
                  </a:moveTo>
                  <a:cubicBezTo>
                    <a:pt x="159" y="0"/>
                    <a:pt x="190" y="13"/>
                    <a:pt x="214" y="37"/>
                  </a:cubicBezTo>
                  <a:cubicBezTo>
                    <a:pt x="238" y="61"/>
                    <a:pt x="251" y="92"/>
                    <a:pt x="251" y="125"/>
                  </a:cubicBezTo>
                  <a:cubicBezTo>
                    <a:pt x="251" y="159"/>
                    <a:pt x="238" y="190"/>
                    <a:pt x="214" y="214"/>
                  </a:cubicBezTo>
                  <a:cubicBezTo>
                    <a:pt x="190" y="238"/>
                    <a:pt x="159" y="251"/>
                    <a:pt x="125" y="251"/>
                  </a:cubicBezTo>
                  <a:cubicBezTo>
                    <a:pt x="91" y="251"/>
                    <a:pt x="61" y="238"/>
                    <a:pt x="37" y="214"/>
                  </a:cubicBezTo>
                  <a:cubicBezTo>
                    <a:pt x="13" y="190"/>
                    <a:pt x="0" y="159"/>
                    <a:pt x="0" y="125"/>
                  </a:cubicBezTo>
                  <a:cubicBezTo>
                    <a:pt x="0" y="92"/>
                    <a:pt x="13" y="61"/>
                    <a:pt x="37" y="37"/>
                  </a:cubicBezTo>
                  <a:cubicBezTo>
                    <a:pt x="61" y="13"/>
                    <a:pt x="91" y="0"/>
                    <a:pt x="125" y="0"/>
                  </a:cubicBezTo>
                </a:path>
              </a:pathLst>
            </a:custGeom>
            <a:solidFill>
              <a:srgbClr val="ff3e3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29" name="Freeform 10"/>
            <p:cNvSpPr/>
            <p:nvPr/>
          </p:nvSpPr>
          <p:spPr>
            <a:xfrm>
              <a:off x="8568720" y="2715480"/>
              <a:ext cx="322200" cy="379080"/>
            </a:xfrm>
            <a:custGeom>
              <a:avLst/>
              <a:gdLst>
                <a:gd name="textAreaLeft" fmla="*/ 0 w 322200"/>
                <a:gd name="textAreaRight" fmla="*/ 329040 w 322200"/>
                <a:gd name="textAreaTop" fmla="*/ 0 h 379080"/>
                <a:gd name="textAreaBottom" fmla="*/ 385920 h 379080"/>
                <a:gd name="GluePoint1X" fmla="*/ 21.7313432835821 w 1072"/>
                <a:gd name="GluePoint1Y" fmla="*/ 3782.40700218818 h 914"/>
                <a:gd name="GluePoint2X" fmla="*/ 0 w 1072"/>
                <a:gd name="GluePoint2Y" fmla="*/ 2343.24726477024 h 914"/>
                <a:gd name="GluePoint3X" fmla="*/ 40.1194029850746 w 1072"/>
                <a:gd name="GluePoint3Y" fmla="*/ 16072.9234135667 h 914"/>
                <a:gd name="GluePoint4X" fmla="*/ 21.7313432835821 w 1072"/>
                <a:gd name="GluePoint4Y" fmla="*/ 3782.40700218818 h 91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36" h="277">
                  <a:moveTo>
                    <a:pt x="137" y="66"/>
                  </a:moveTo>
                  <a:cubicBezTo>
                    <a:pt x="112" y="12"/>
                    <a:pt x="42" y="0"/>
                    <a:pt x="0" y="41"/>
                  </a:cubicBezTo>
                  <a:cubicBezTo>
                    <a:pt x="236" y="277"/>
                    <a:pt x="236" y="277"/>
                    <a:pt x="236" y="277"/>
                  </a:cubicBezTo>
                  <a:lnTo>
                    <a:pt x="137" y="66"/>
                  </a:lnTo>
                  <a:close/>
                </a:path>
              </a:pathLst>
            </a:custGeom>
            <a:solidFill>
              <a:srgbClr val="fec52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30" name="Freeform 11"/>
            <p:cNvSpPr/>
            <p:nvPr/>
          </p:nvSpPr>
          <p:spPr>
            <a:xfrm>
              <a:off x="8510760" y="2772360"/>
              <a:ext cx="379800" cy="322200"/>
            </a:xfrm>
            <a:custGeom>
              <a:avLst/>
              <a:gdLst>
                <a:gd name="textAreaLeft" fmla="*/ 0 w 379800"/>
                <a:gd name="textAreaRight" fmla="*/ 386640 w 379800"/>
                <a:gd name="textAreaTop" fmla="*/ 0 h 322200"/>
                <a:gd name="textAreaBottom" fmla="*/ 329040 h 322200"/>
                <a:gd name="GluePoint1X" fmla="*/ 3864.68271334792 w 914"/>
                <a:gd name="GluePoint1Y" fmla="*/ 21.6908752327747 h 1074"/>
                <a:gd name="GluePoint2X" fmla="*/ 2417.01531728665 w 914"/>
                <a:gd name="GluePoint2Y" fmla="*/ 0 h 1074"/>
                <a:gd name="GluePoint3X" fmla="*/ 16640.6652078775 w 914"/>
                <a:gd name="GluePoint3Y" fmla="*/ 38.3761638733706 h 1074"/>
                <a:gd name="GluePoint4X" fmla="*/ 3864.68271334792 w 914"/>
                <a:gd name="GluePoint4Y" fmla="*/ 21.6908752327747 h 1074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77" h="236">
                  <a:moveTo>
                    <a:pt x="65" y="137"/>
                  </a:moveTo>
                  <a:cubicBezTo>
                    <a:pt x="12" y="113"/>
                    <a:pt x="0" y="42"/>
                    <a:pt x="41" y="0"/>
                  </a:cubicBezTo>
                  <a:cubicBezTo>
                    <a:pt x="277" y="236"/>
                    <a:pt x="277" y="236"/>
                    <a:pt x="277" y="236"/>
                  </a:cubicBezTo>
                  <a:lnTo>
                    <a:pt x="65" y="137"/>
                  </a:lnTo>
                  <a:close/>
                </a:path>
              </a:pathLst>
            </a:custGeom>
            <a:solidFill>
              <a:srgbClr val="fb972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31" name="Line 4"/>
            <p:cNvSpPr/>
            <p:nvPr/>
          </p:nvSpPr>
          <p:spPr>
            <a:xfrm flipH="1" flipV="1">
              <a:off x="8539200" y="2742840"/>
              <a:ext cx="1179360" cy="1177920"/>
            </a:xfrm>
            <a:prstGeom prst="line">
              <a:avLst/>
            </a:prstGeom>
            <a:ln cap="rnd" w="96840">
              <a:solidFill>
                <a:srgbClr val="793e4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32" name="Line 5"/>
            <p:cNvSpPr/>
            <p:nvPr/>
          </p:nvSpPr>
          <p:spPr>
            <a:xfrm>
              <a:off x="8889120" y="3015000"/>
              <a:ext cx="3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0" bIns="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  <p:sp>
          <p:nvSpPr>
            <p:cNvPr id="133" name="Line 6"/>
            <p:cNvSpPr/>
            <p:nvPr/>
          </p:nvSpPr>
          <p:spPr>
            <a:xfrm>
              <a:off x="8889120" y="3015000"/>
              <a:ext cx="360" cy="360"/>
            </a:xfrm>
            <a:prstGeom prst="line">
              <a:avLst/>
            </a:prstGeom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0" bIns="0" anchor="t">
              <a:noAutofit/>
            </a:bodyPr>
            <a:p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Open Sans"/>
                <a:ea typeface="DejaVu Sans"/>
              </a:endParaRPr>
            </a:p>
          </p:txBody>
        </p:sp>
      </p:grpSp>
      <p:sp>
        <p:nvSpPr>
          <p:cNvPr id="134" name="Rectangle: Rounded Corners 3"/>
          <p:cNvSpPr/>
          <p:nvPr/>
        </p:nvSpPr>
        <p:spPr>
          <a:xfrm>
            <a:off x="1218240" y="1308600"/>
            <a:ext cx="6156000" cy="2465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1440000" y="1308600"/>
            <a:ext cx="2514240" cy="5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Ubuntu"/>
                <a:ea typeface="Noto Sans CJK SC"/>
              </a:rPr>
              <a:t>Проблема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1440000" y="4658400"/>
            <a:ext cx="5394240" cy="16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"/>
                <a:ea typeface="Noto Sans CJK SC"/>
              </a:rPr>
              <a:t>Разработка удобного и интуитивно понятного инструмента для создания, хранения и управления персональными и карточками контактов.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title"/>
          </p:nvPr>
        </p:nvSpPr>
        <p:spPr>
          <a:xfrm>
            <a:off x="1440000" y="3960000"/>
            <a:ext cx="2514240" cy="5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Ubuntu"/>
                <a:ea typeface="Noto Sans CJK SC"/>
              </a:rPr>
              <a:t>Цель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1440000" y="1980000"/>
            <a:ext cx="5394240" cy="16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"/>
                <a:ea typeface="Noto Sans CJK SC"/>
              </a:rPr>
              <a:t>Необходимостью собирать и организовывать данные о своих контактах. Отсутствии удобных и универсальных инструментов для хранения и управления личной информацией о людях в одном месте.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Rectangle: Rounded Corners 2"/>
          <p:cNvSpPr/>
          <p:nvPr/>
        </p:nvSpPr>
        <p:spPr>
          <a:xfrm>
            <a:off x="-17820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sldNum" idx="58"/>
          </p:nvPr>
        </p:nvSpPr>
        <p:spPr>
          <a:xfrm>
            <a:off x="-360000" y="360360"/>
            <a:ext cx="1076760" cy="35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0</a:t>
            </a:r>
            <a:fld id="{FB4459C0-5054-4239-859A-FCF38BE83693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2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ine 30"/>
          <p:cNvSpPr/>
          <p:nvPr/>
        </p:nvSpPr>
        <p:spPr>
          <a:xfrm>
            <a:off x="734760" y="95148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274320"/>
            <a:ext cx="10509120" cy="5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Задачи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Box 7"/>
          <p:cNvSpPr/>
          <p:nvPr/>
        </p:nvSpPr>
        <p:spPr>
          <a:xfrm>
            <a:off x="1242720" y="2050200"/>
            <a:ext cx="1094040" cy="9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01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TextBox 11"/>
          <p:cNvSpPr/>
          <p:nvPr/>
        </p:nvSpPr>
        <p:spPr>
          <a:xfrm>
            <a:off x="1242720" y="3436920"/>
            <a:ext cx="1094040" cy="9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02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242720" y="4819320"/>
            <a:ext cx="1094040" cy="9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03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TextBox 19"/>
          <p:cNvSpPr/>
          <p:nvPr/>
        </p:nvSpPr>
        <p:spPr>
          <a:xfrm>
            <a:off x="6479280" y="2050200"/>
            <a:ext cx="1094040" cy="9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04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TextBox 23"/>
          <p:cNvSpPr/>
          <p:nvPr/>
        </p:nvSpPr>
        <p:spPr>
          <a:xfrm>
            <a:off x="6479280" y="3436920"/>
            <a:ext cx="1094040" cy="9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05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TextBox 27"/>
          <p:cNvSpPr/>
          <p:nvPr/>
        </p:nvSpPr>
        <p:spPr>
          <a:xfrm>
            <a:off x="6479280" y="4819320"/>
            <a:ext cx="1094040" cy="91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4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06</a:t>
            </a:r>
            <a:endParaRPr b="0" lang="ru-RU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Rectangle: Rounded Corners 4"/>
          <p:cNvSpPr/>
          <p:nvPr/>
        </p:nvSpPr>
        <p:spPr>
          <a:xfrm>
            <a:off x="2080080" y="1964160"/>
            <a:ext cx="164520" cy="164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50" name="Rectangle: Rounded Corners 8"/>
          <p:cNvSpPr/>
          <p:nvPr/>
        </p:nvSpPr>
        <p:spPr>
          <a:xfrm>
            <a:off x="2080080" y="3350880"/>
            <a:ext cx="164520" cy="164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51" name="Rectangle: Rounded Corners 12"/>
          <p:cNvSpPr/>
          <p:nvPr/>
        </p:nvSpPr>
        <p:spPr>
          <a:xfrm>
            <a:off x="2080080" y="4733280"/>
            <a:ext cx="164520" cy="164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52" name="Rectangle: Rounded Corners 16"/>
          <p:cNvSpPr/>
          <p:nvPr/>
        </p:nvSpPr>
        <p:spPr>
          <a:xfrm>
            <a:off x="7316640" y="1964160"/>
            <a:ext cx="164520" cy="164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53" name="Rectangle: Rounded Corners 20"/>
          <p:cNvSpPr/>
          <p:nvPr/>
        </p:nvSpPr>
        <p:spPr>
          <a:xfrm>
            <a:off x="7316640" y="3350880"/>
            <a:ext cx="164520" cy="164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54" name="Rectangle: Rounded Corners 24"/>
          <p:cNvSpPr/>
          <p:nvPr/>
        </p:nvSpPr>
        <p:spPr>
          <a:xfrm>
            <a:off x="7316640" y="4733280"/>
            <a:ext cx="164520" cy="1645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55" name="TextBox 6"/>
          <p:cNvSpPr/>
          <p:nvPr/>
        </p:nvSpPr>
        <p:spPr>
          <a:xfrm>
            <a:off x="2253240" y="2062440"/>
            <a:ext cx="404028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Выявить требования к проекту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TextBox 3"/>
          <p:cNvSpPr/>
          <p:nvPr/>
        </p:nvSpPr>
        <p:spPr>
          <a:xfrm>
            <a:off x="2261160" y="2430360"/>
            <a:ext cx="38581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Исследовать потребности потенциальных пользователей, а так же функционал существующих аналогов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TextBox 10"/>
          <p:cNvSpPr/>
          <p:nvPr/>
        </p:nvSpPr>
        <p:spPr>
          <a:xfrm>
            <a:off x="2253240" y="3449160"/>
            <a:ext cx="383616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Спроектировать базу данных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TextBox 9"/>
          <p:cNvSpPr/>
          <p:nvPr/>
        </p:nvSpPr>
        <p:spPr>
          <a:xfrm>
            <a:off x="2267280" y="3848400"/>
            <a:ext cx="38520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Спроектировать, базу данных удовлетворяющую потребностям проекта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TextBox 13"/>
          <p:cNvSpPr/>
          <p:nvPr/>
        </p:nvSpPr>
        <p:spPr>
          <a:xfrm>
            <a:off x="2267280" y="5230800"/>
            <a:ext cx="34387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Создать визуальное представление интерфейса готового продукта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TextBox 21"/>
          <p:cNvSpPr/>
          <p:nvPr/>
        </p:nvSpPr>
        <p:spPr>
          <a:xfrm>
            <a:off x="7503840" y="3848400"/>
            <a:ext cx="36554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Разработка функционала, выполняемая со стороны сервера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TextBox 25"/>
          <p:cNvSpPr/>
          <p:nvPr/>
        </p:nvSpPr>
        <p:spPr>
          <a:xfrm>
            <a:off x="7503840" y="5230800"/>
            <a:ext cx="36554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Разработать связь между клиентом и сервером в виде синхроницации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TextBox 4"/>
          <p:cNvSpPr/>
          <p:nvPr/>
        </p:nvSpPr>
        <p:spPr>
          <a:xfrm>
            <a:off x="7503840" y="2461680"/>
            <a:ext cx="36554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Разработка функционала, выполняемая со стороны клиента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TextBox 14"/>
          <p:cNvSpPr/>
          <p:nvPr/>
        </p:nvSpPr>
        <p:spPr>
          <a:xfrm>
            <a:off x="2253240" y="4831200"/>
            <a:ext cx="386028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Создать макета интерфейса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TextBox 18"/>
          <p:cNvSpPr/>
          <p:nvPr/>
        </p:nvSpPr>
        <p:spPr>
          <a:xfrm>
            <a:off x="7489800" y="2062440"/>
            <a:ext cx="47437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клиентский функционал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TextBox 22"/>
          <p:cNvSpPr/>
          <p:nvPr/>
        </p:nvSpPr>
        <p:spPr>
          <a:xfrm>
            <a:off x="7489800" y="3449160"/>
            <a:ext cx="474372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серверный функционал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TextBox 26"/>
          <p:cNvSpPr/>
          <p:nvPr/>
        </p:nvSpPr>
        <p:spPr>
          <a:xfrm>
            <a:off x="7489800" y="4831200"/>
            <a:ext cx="469728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en-US" sz="1800" strike="noStrike" u="none">
                <a:solidFill>
                  <a:srgbClr val="2a6099"/>
                </a:solidFill>
                <a:effectLst/>
                <a:uFillTx/>
                <a:latin typeface="Ubuntu"/>
                <a:ea typeface="DejaVu Sans"/>
              </a:rPr>
              <a:t>Разработать клиент-серверную связь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Rectangle: Rounded Corners 1"/>
          <p:cNvSpPr/>
          <p:nvPr/>
        </p:nvSpPr>
        <p:spPr>
          <a:xfrm>
            <a:off x="-17856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68" name="PlaceHolder 10"/>
          <p:cNvSpPr/>
          <p:nvPr/>
        </p:nvSpPr>
        <p:spPr>
          <a:xfrm>
            <a:off x="-36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C3F97A8E-D920-4F75-9A22-C43BAB516AA5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735120" y="95184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0" name="PlaceHolder 9"/>
          <p:cNvSpPr/>
          <p:nvPr/>
        </p:nvSpPr>
        <p:spPr>
          <a:xfrm>
            <a:off x="838080" y="274680"/>
            <a:ext cx="105091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Сравнение с конкурентами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71" name=""/>
          <p:cNvGraphicFramePr/>
          <p:nvPr/>
        </p:nvGraphicFramePr>
        <p:xfrm>
          <a:off x="291240" y="1300680"/>
          <a:ext cx="11609280" cy="4554360"/>
        </p:xfrm>
        <a:graphic>
          <a:graphicData uri="http://schemas.openxmlformats.org/drawingml/2006/table">
            <a:tbl>
              <a:tblPr/>
              <a:tblGrid>
                <a:gridCol w="1462680"/>
                <a:gridCol w="1814760"/>
                <a:gridCol w="1823400"/>
                <a:gridCol w="2151000"/>
                <a:gridCol w="2071800"/>
                <a:gridCol w="2286000"/>
              </a:tblGrid>
              <a:tr h="15584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Экспорт в различные форматы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Open-source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Кросс-платформенность,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синхронизация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Полностью бесплатно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Система тегов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6528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ProCo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5eb91e"/>
                    </a:solidFill>
                  </a:tcPr>
                </a:tc>
              </a:tr>
              <a:tr h="66528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Google Contacts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840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Microsoft Outlook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+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76960"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Прочие стандартные приложения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+/-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3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ru-RU" sz="3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21600">
                      <a:solidFill>
                        <a:srgbClr val="000000"/>
                      </a:solidFill>
                      <a:prstDash val="solid"/>
                    </a:lnL>
                    <a:lnR w="21600">
                      <a:solidFill>
                        <a:srgbClr val="000000"/>
                      </a:solidFill>
                      <a:prstDash val="solid"/>
                    </a:lnR>
                    <a:lnT w="21600">
                      <a:solidFill>
                        <a:srgbClr val="000000"/>
                      </a:solidFill>
                      <a:prstDash val="solid"/>
                    </a:lnT>
                    <a:lnB w="216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2" name=""/>
          <p:cNvSpPr/>
          <p:nvPr/>
        </p:nvSpPr>
        <p:spPr>
          <a:xfrm>
            <a:off x="1080000" y="2700000"/>
            <a:ext cx="175680" cy="4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3" name="PlaceHolder 8"/>
          <p:cNvSpPr/>
          <p:nvPr/>
        </p:nvSpPr>
        <p:spPr>
          <a:xfrm>
            <a:off x="285840" y="5760000"/>
            <a:ext cx="258912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7500" lnSpcReduction="19999"/>
          </a:bodyPr>
          <a:p>
            <a:pPr>
              <a:lnSpc>
                <a:spcPct val="100000"/>
              </a:lnSpc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+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полная поддержка</a:t>
            </a:r>
            <a:br>
              <a:rPr sz="2800"/>
            </a:b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+/-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есть, с ограничениями</a:t>
            </a:r>
            <a:br>
              <a:rPr sz="2800"/>
            </a:b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</a:t>
            </a: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CJK SC"/>
              </a:rPr>
              <a:t> - отсутствует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Rectangle: Rounded Corners 6"/>
          <p:cNvSpPr/>
          <p:nvPr/>
        </p:nvSpPr>
        <p:spPr>
          <a:xfrm>
            <a:off x="-17856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75" name="PlaceHolder 11"/>
          <p:cNvSpPr/>
          <p:nvPr/>
        </p:nvSpPr>
        <p:spPr>
          <a:xfrm>
            <a:off x="-36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108AF4D0-AB02-49C4-892A-098586F5BC5E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 12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7" name="PlaceHolder 30"/>
          <p:cNvSpPr/>
          <p:nvPr/>
        </p:nvSpPr>
        <p:spPr>
          <a:xfrm>
            <a:off x="838080" y="271440"/>
            <a:ext cx="105091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Используемые технологии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Rectangle: Rounded Corners 22"/>
          <p:cNvSpPr/>
          <p:nvPr/>
        </p:nvSpPr>
        <p:spPr>
          <a:xfrm>
            <a:off x="-17856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79" name="PlaceHolder 12"/>
          <p:cNvSpPr/>
          <p:nvPr/>
        </p:nvSpPr>
        <p:spPr>
          <a:xfrm>
            <a:off x="-36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D03F1AAA-CF47-46CC-95DF-F01D6A8E26CF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6690600" cy="2411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6116400" y="2520000"/>
            <a:ext cx="5402880" cy="256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3"/>
          <a:stretch/>
        </p:blipFill>
        <p:spPr>
          <a:xfrm>
            <a:off x="1945440" y="3364920"/>
            <a:ext cx="2553840" cy="2034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547920" y="5505120"/>
            <a:ext cx="5751360" cy="1154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ine 2"/>
          <p:cNvSpPr/>
          <p:nvPr/>
        </p:nvSpPr>
        <p:spPr>
          <a:xfrm>
            <a:off x="735480" y="95220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85" name="PlaceHolder 7"/>
          <p:cNvSpPr/>
          <p:nvPr/>
        </p:nvSpPr>
        <p:spPr>
          <a:xfrm>
            <a:off x="838080" y="274680"/>
            <a:ext cx="105091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Требования к проекту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Rectangle: Rounded Corners 9"/>
          <p:cNvSpPr/>
          <p:nvPr/>
        </p:nvSpPr>
        <p:spPr>
          <a:xfrm>
            <a:off x="900000" y="1308600"/>
            <a:ext cx="3276720" cy="4626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87" name="PlaceHolder 16"/>
          <p:cNvSpPr/>
          <p:nvPr/>
        </p:nvSpPr>
        <p:spPr>
          <a:xfrm>
            <a:off x="1084320" y="1440000"/>
            <a:ext cx="2874960" cy="106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Система группировки пользователей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Rectangle: Rounded Corners 10"/>
          <p:cNvSpPr/>
          <p:nvPr/>
        </p:nvSpPr>
        <p:spPr>
          <a:xfrm>
            <a:off x="4455000" y="1305720"/>
            <a:ext cx="3276720" cy="4626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89" name="PlaceHolder 17"/>
          <p:cNvSpPr/>
          <p:nvPr/>
        </p:nvSpPr>
        <p:spPr>
          <a:xfrm>
            <a:off x="4320000" y="1492920"/>
            <a:ext cx="3599280" cy="102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/>
          </a:bodyPr>
          <a:p>
            <a:pPr algn="ctr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59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Пользовательские аттрибуты</a:t>
            </a:r>
            <a:endParaRPr b="0" lang="ru-RU" sz="25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Rectangle: Rounded Corners 11"/>
          <p:cNvSpPr/>
          <p:nvPr/>
        </p:nvSpPr>
        <p:spPr>
          <a:xfrm>
            <a:off x="8058240" y="1308600"/>
            <a:ext cx="3276720" cy="4626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91" name="PlaceHolder 19"/>
          <p:cNvSpPr/>
          <p:nvPr/>
        </p:nvSpPr>
        <p:spPr>
          <a:xfrm>
            <a:off x="8280000" y="1440000"/>
            <a:ext cx="287496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Облачная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синхронизация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Rectangle: Rounded Corners 7"/>
          <p:cNvSpPr/>
          <p:nvPr/>
        </p:nvSpPr>
        <p:spPr>
          <a:xfrm>
            <a:off x="-17856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93" name="PlaceHolder 13"/>
          <p:cNvSpPr/>
          <p:nvPr/>
        </p:nvSpPr>
        <p:spPr>
          <a:xfrm>
            <a:off x="-36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FB417432-EE6C-4B81-8ECD-806C9B93E6D8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8211600" y="2526840"/>
            <a:ext cx="3043080" cy="304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4942080" y="2773080"/>
            <a:ext cx="2437560" cy="243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3"/>
          <a:stretch/>
        </p:blipFill>
        <p:spPr>
          <a:xfrm>
            <a:off x="900000" y="2520000"/>
            <a:ext cx="3256560" cy="287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ine 3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98" name="PlaceHolder 18"/>
          <p:cNvSpPr/>
          <p:nvPr/>
        </p:nvSpPr>
        <p:spPr>
          <a:xfrm>
            <a:off x="838080" y="271440"/>
            <a:ext cx="105091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ERD базы данных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105640" y="1080360"/>
            <a:ext cx="7975440" cy="5394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Rectangle: Rounded Corners 13"/>
          <p:cNvSpPr/>
          <p:nvPr/>
        </p:nvSpPr>
        <p:spPr>
          <a:xfrm>
            <a:off x="-17856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01" name="PlaceHolder 14"/>
          <p:cNvSpPr/>
          <p:nvPr/>
        </p:nvSpPr>
        <p:spPr>
          <a:xfrm>
            <a:off x="-36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ACDD1D7B-B5D0-46FF-B134-A91D08B8F564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ine 7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3" name="PlaceHolder 20"/>
          <p:cNvSpPr/>
          <p:nvPr/>
        </p:nvSpPr>
        <p:spPr>
          <a:xfrm>
            <a:off x="838080" y="271440"/>
            <a:ext cx="105091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700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Макет интерфейса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Rectangle: Rounded Corners 14"/>
          <p:cNvSpPr/>
          <p:nvPr/>
        </p:nvSpPr>
        <p:spPr>
          <a:xfrm>
            <a:off x="-17856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05" name="PlaceHolder 15"/>
          <p:cNvSpPr/>
          <p:nvPr/>
        </p:nvSpPr>
        <p:spPr>
          <a:xfrm>
            <a:off x="-36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D1706F50-6B91-48C5-BAAD-2B53B4F2B901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1"/>
          <a:stretch/>
        </p:blipFill>
        <p:spPr>
          <a:xfrm>
            <a:off x="1018080" y="1008000"/>
            <a:ext cx="10155600" cy="5712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Line 8"/>
          <p:cNvSpPr/>
          <p:nvPr/>
        </p:nvSpPr>
        <p:spPr>
          <a:xfrm>
            <a:off x="735840" y="952560"/>
            <a:ext cx="10737720" cy="360"/>
          </a:xfrm>
          <a:prstGeom prst="line">
            <a:avLst/>
          </a:prstGeom>
          <a:ln cap="sq" w="1908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8" name="PlaceHolder 21"/>
          <p:cNvSpPr/>
          <p:nvPr/>
        </p:nvSpPr>
        <p:spPr>
          <a:xfrm>
            <a:off x="838080" y="271440"/>
            <a:ext cx="105091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rmAutofit fontScale="62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6000" strike="noStrike" u="none">
                <a:solidFill>
                  <a:srgbClr val="000000"/>
                </a:solidFill>
                <a:effectLst/>
                <a:uFillTx/>
                <a:latin typeface="Open Sans"/>
                <a:ea typeface="Noto Sans CJK SC"/>
              </a:rPr>
              <a:t>Разработка клиентского функционала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Rectangle: Rounded Corners 15"/>
          <p:cNvSpPr/>
          <p:nvPr/>
        </p:nvSpPr>
        <p:spPr>
          <a:xfrm>
            <a:off x="-178560" y="129960"/>
            <a:ext cx="894960" cy="766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4b93e2">
                  <a:alpha val="81000"/>
                </a:srgbClr>
              </a:gs>
              <a:gs pos="58400">
                <a:srgbClr val="4b93e2"/>
              </a:gs>
              <a:gs pos="100000">
                <a:srgbClr val="4b93e2"/>
              </a:gs>
            </a:gsLst>
            <a:lin ang="3600000"/>
          </a:gra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210" name="PlaceHolder 24"/>
          <p:cNvSpPr/>
          <p:nvPr/>
        </p:nvSpPr>
        <p:spPr>
          <a:xfrm>
            <a:off x="-360" y="360000"/>
            <a:ext cx="273672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0</a:t>
            </a:r>
            <a:fld id="{119BF11B-FC80-4FD6-AA1A-A8BB20FBDF11}" type="slidenum"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&lt;номер&gt;</a:t>
            </a:fld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886320" y="1051560"/>
            <a:ext cx="10419480" cy="560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Application>LibreOffice/25.2.2.2$Linux_X86_64 LibreOffice_project/520$Build-2</Application>
  <AppVersion>15.0000</AppVersion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2015-09-13T10:18:49Z</dcterms:created>
  <dc:creator>777</dc:creator>
  <dc:description/>
  <dc:language>ru-RU</dc:language>
  <cp:lastModifiedBy/>
  <cp:lastPrinted>2025-04-28T05:07:25Z</cp:lastPrinted>
  <dcterms:modified xsi:type="dcterms:W3CDTF">2025-05-06T02:24:34Z</dcterms:modified>
  <cp:revision>154</cp:revision>
  <dc:subject/>
  <dc:title>Сущность понятия «инновационный проект».  Виды инновационных проектов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Произвольный</vt:lpwstr>
  </property>
  <property fmtid="{D5CDD505-2E9C-101B-9397-08002B2CF9AE}" pid="4" name="Slides">
    <vt:r8>10</vt:r8>
  </property>
</Properties>
</file>