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2007-1088-4600-B1BC-AE884B82A1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EF6D-D00C-4C10-85A8-9E1D869E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Programiranje u programskom jeziku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Dopušteni nazivi varijabli: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_</a:t>
            </a:r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godinarodjenja2 = 1998</a:t>
            </a:r>
          </a:p>
          <a:p>
            <a:r>
              <a:rPr lang="bs-Latn-BA" sz="2400" dirty="0">
                <a:solidFill>
                  <a:schemeClr val="tx1"/>
                </a:solidFill>
              </a:rPr>
              <a:t>Zabranjeni nazivi varijabli (prouzrokuju grešku pri pokretanju programa):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2godinarodjenja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godina-rodjenja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</p:txBody>
      </p:sp>
    </p:spTree>
    <p:extLst>
      <p:ext uri="{BB962C8B-B14F-4D97-AF65-F5344CB8AC3E}">
        <p14:creationId xmlns:p14="http://schemas.microsoft.com/office/powerpoint/2010/main" val="38594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Primjer</a:t>
            </a:r>
            <a:endParaRPr lang="bs-Latn-BA" sz="2800" dirty="0">
              <a:solidFill>
                <a:schemeClr val="tx1"/>
              </a:solidFill>
            </a:endParaRPr>
          </a:p>
          <a:p>
            <a:endParaRPr lang="bs-Latn-BA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800" i="1" dirty="0">
                <a:solidFill>
                  <a:schemeClr val="tx1"/>
                </a:solidFill>
              </a:rPr>
              <a:t>zbir </a:t>
            </a:r>
            <a:r>
              <a:rPr lang="en-US" sz="2800" i="1" dirty="0">
                <a:solidFill>
                  <a:schemeClr val="tx1"/>
                </a:solidFill>
              </a:rPr>
              <a:t>= 874 + 437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r>
              <a:rPr lang="en-US" sz="2800" i="1" dirty="0">
                <a:solidFill>
                  <a:schemeClr val="tx1"/>
                </a:solidFill>
              </a:rPr>
              <a:t> = 915 – 364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 = </a:t>
            </a:r>
            <a:r>
              <a:rPr lang="en-US" sz="2800" i="1" dirty="0" err="1">
                <a:solidFill>
                  <a:schemeClr val="tx1"/>
                </a:solidFill>
              </a:rPr>
              <a:t>zbir</a:t>
            </a:r>
            <a:r>
              <a:rPr lang="en-US" sz="2800" i="1" dirty="0">
                <a:solidFill>
                  <a:schemeClr val="tx1"/>
                </a:solidFill>
              </a:rPr>
              <a:t> * </a:t>
            </a: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print(</a:t>
            </a: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  <a:endParaRPr lang="bs-Latn-BA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10105708" cy="589066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/>
                </a:solidFill>
              </a:rPr>
              <a:t>Šta od navedenog može biti ispravno ime varijable? Tačno je više odgovora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a) xyZ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b) James_Bond_3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3stvari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hello-world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Tačni odgovori: a i b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xyZ nije isto što i xyz</a:t>
            </a:r>
            <a:endParaRPr lang="bs-Latn-BA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C8FFCD-E1D0-43A4-85B7-9F438F71F74A}"/>
              </a:ext>
            </a:extLst>
          </p:cNvPr>
          <p:cNvCxnSpPr>
            <a:cxnSpLocks/>
          </p:cNvCxnSpPr>
          <p:nvPr/>
        </p:nvCxnSpPr>
        <p:spPr>
          <a:xfrm>
            <a:off x="807868" y="5592933"/>
            <a:ext cx="8788893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4514"/>
            <a:ext cx="9702662" cy="4740674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Siniša sklapa igračke od lego kockica. Želi da sklopi jedan auto za koji su mu potrebna 4 točka, 8 velikih kocki i 4 male i jedan bicikl za koji su mu potrebna 2 točka i 6 malih kockica. Ako je cijena točka 3KM, cijena male kocke 2KM, a cijena velike kocke 4KM, napiši program koji izračunava koliko je KM potrebno Siniši da bi kupio sve potrebne dijelove.</a:t>
            </a:r>
          </a:p>
          <a:p>
            <a:endParaRPr lang="bs-Latn-B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400" dirty="0">
                <a:solidFill>
                  <a:schemeClr val="tx1"/>
                </a:solidFill>
              </a:rPr>
              <a:t>Rješenje:	</a:t>
            </a:r>
            <a:r>
              <a:rPr lang="en-US" sz="2400" dirty="0">
                <a:solidFill>
                  <a:schemeClr val="tx1"/>
                </a:solidFill>
              </a:rPr>
              <a:t>print(</a:t>
            </a:r>
            <a:r>
              <a:rPr lang="bs-Latn-BA" sz="2400" dirty="0">
                <a:solidFill>
                  <a:schemeClr val="tx1"/>
                </a:solidFill>
              </a:rPr>
              <a:t>4*3 + 8*4 + 4*2 + 2*3 + 6*2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257"/>
            <a:ext cx="10992050" cy="4740674"/>
          </a:xfrm>
        </p:spPr>
        <p:txBody>
          <a:bodyPr>
            <a:normAutofit fontScale="92500"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Drugo rješenje</a:t>
            </a:r>
          </a:p>
          <a:p>
            <a:endParaRPr lang="bs-Latn-BA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	cijena_</a:t>
            </a:r>
            <a:r>
              <a:rPr lang="en-US" sz="2200" dirty="0" err="1">
                <a:solidFill>
                  <a:schemeClr val="tx1"/>
                </a:solidFill>
              </a:rPr>
              <a:t>tocka</a:t>
            </a:r>
            <a:r>
              <a:rPr lang="en-US" sz="2200" dirty="0">
                <a:solidFill>
                  <a:schemeClr val="tx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= 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r>
              <a:rPr lang="en-US" sz="2200" dirty="0">
                <a:solidFill>
                  <a:schemeClr val="tx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= 4*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+ 8*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+ 4*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r>
              <a:rPr lang="en-US" sz="2200" dirty="0">
                <a:solidFill>
                  <a:schemeClr val="tx1"/>
                </a:solidFill>
              </a:rPr>
              <a:t> = 2*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+ 6*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ukupna_cijena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+ 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print(</a:t>
            </a:r>
            <a:r>
              <a:rPr lang="en-US" sz="2400" dirty="0" err="1">
                <a:solidFill>
                  <a:schemeClr val="tx1"/>
                </a:solidFill>
              </a:rPr>
              <a:t>ukupna_cijena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bs-Latn-B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757C-7962-4790-BD4D-183E853C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1" y="1749144"/>
            <a:ext cx="1548849" cy="185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FB985-7842-4EC1-9EE3-0082802DEDB0}"/>
              </a:ext>
            </a:extLst>
          </p:cNvPr>
          <p:cNvSpPr txBox="1"/>
          <p:nvPr/>
        </p:nvSpPr>
        <p:spPr>
          <a:xfrm>
            <a:off x="202130" y="1349034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Jednostavan</a:t>
            </a:r>
            <a:r>
              <a:rPr lang="en-US" sz="2000" dirty="0"/>
              <a:t> </a:t>
            </a:r>
            <a:r>
              <a:rPr lang="en-US" sz="2000" dirty="0" err="1"/>
              <a:t>primjer</a:t>
            </a:r>
            <a:r>
              <a:rPr lang="en-US" sz="2000" dirty="0"/>
              <a:t> u</a:t>
            </a:r>
            <a:r>
              <a:rPr lang="bs-Latn-BA" sz="2000" dirty="0"/>
              <a:t>či</a:t>
            </a:r>
            <a:r>
              <a:rPr lang="en-US" sz="2000" dirty="0" err="1"/>
              <a:t>tavanja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0F5FBE-432F-4A53-AE36-CBFC7129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55" y="1584018"/>
            <a:ext cx="4935577" cy="877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0A762-9035-4572-831F-59E575C555B5}"/>
              </a:ext>
            </a:extLst>
          </p:cNvPr>
          <p:cNvSpPr txBox="1"/>
          <p:nvPr/>
        </p:nvSpPr>
        <p:spPr>
          <a:xfrm>
            <a:off x="5767044" y="1183908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 sa varijablom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29783-EC86-42A0-93E6-27D10A08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3" y="4763226"/>
            <a:ext cx="5534201" cy="910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BF08A2-9C6B-4D92-91F0-266B8213146C}"/>
              </a:ext>
            </a:extLst>
          </p:cNvPr>
          <p:cNvSpPr txBox="1"/>
          <p:nvPr/>
        </p:nvSpPr>
        <p:spPr>
          <a:xfrm>
            <a:off x="202130" y="4289431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</a:t>
            </a:r>
            <a:r>
              <a:rPr lang="en-US" sz="2000" dirty="0"/>
              <a:t> </a:t>
            </a:r>
            <a:r>
              <a:rPr lang="en-US" sz="2000" dirty="0" err="1"/>
              <a:t>cijelog</a:t>
            </a:r>
            <a:r>
              <a:rPr lang="en-US" sz="2000" dirty="0"/>
              <a:t> </a:t>
            </a:r>
            <a:r>
              <a:rPr lang="en-US" sz="2000" dirty="0" err="1"/>
              <a:t>broja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6605E2-A054-46DA-88E3-49E19E3CC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67" y="3301799"/>
            <a:ext cx="6360484" cy="1387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CFABA-F249-4E18-9222-1AB4412486D4}"/>
              </a:ext>
            </a:extLst>
          </p:cNvPr>
          <p:cNvSpPr txBox="1"/>
          <p:nvPr/>
        </p:nvSpPr>
        <p:spPr>
          <a:xfrm>
            <a:off x="5395167" y="2816079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en-US" sz="2000" dirty="0" err="1"/>
              <a:t>gre</a:t>
            </a:r>
            <a:r>
              <a:rPr lang="bs-Latn-BA" sz="2000" dirty="0"/>
              <a:t>ške učitavanja broja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7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909DB-0905-412E-ACE4-A1182A7352B7}"/>
              </a:ext>
            </a:extLst>
          </p:cNvPr>
          <p:cNvSpPr txBox="1"/>
          <p:nvPr/>
        </p:nvSpPr>
        <p:spPr>
          <a:xfrm>
            <a:off x="202130" y="1549668"/>
            <a:ext cx="602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b="1" dirty="0"/>
              <a:t>Drugačije rješenje zadatka sa lego kockicama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5BEB2-55DE-4DD8-9EFA-E8F26B930F91}"/>
              </a:ext>
            </a:extLst>
          </p:cNvPr>
          <p:cNvSpPr txBox="1"/>
          <p:nvPr/>
        </p:nvSpPr>
        <p:spPr>
          <a:xfrm>
            <a:off x="202130" y="222343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ena_toc</a:t>
            </a:r>
            <a:r>
              <a:rPr lang="bs-Latn-BA" dirty="0"/>
              <a:t>ka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točka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ena_velik</a:t>
            </a:r>
            <a:r>
              <a:rPr lang="bs-Latn-BA" dirty="0"/>
              <a:t>e_kocke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ena_mal</a:t>
            </a:r>
            <a:r>
              <a:rPr lang="bs-Latn-BA" dirty="0"/>
              <a:t>e 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male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= 4*c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+ 8*c</a:t>
            </a:r>
            <a:r>
              <a:rPr lang="bs-Latn-BA" dirty="0"/>
              <a:t>ij</a:t>
            </a:r>
            <a:r>
              <a:rPr lang="en-US" dirty="0" err="1"/>
              <a:t>ena_velika</a:t>
            </a:r>
            <a:r>
              <a:rPr lang="en-US" dirty="0"/>
              <a:t> + 4*c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r>
              <a:rPr lang="en-US" dirty="0"/>
              <a:t> = 2*c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+ 6*c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endParaRPr lang="bs-Latn-BA" dirty="0"/>
          </a:p>
          <a:p>
            <a:r>
              <a:rPr lang="bs-Latn-BA" dirty="0"/>
              <a:t>ukupna_cijena </a:t>
            </a:r>
            <a:r>
              <a:rPr lang="en-US" dirty="0"/>
              <a:t>= 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+ 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endParaRPr lang="en-US" dirty="0"/>
          </a:p>
          <a:p>
            <a:r>
              <a:rPr lang="en-US" dirty="0"/>
              <a:t>print(</a:t>
            </a:r>
            <a:r>
              <a:rPr lang="bs-Latn-BA" dirty="0"/>
              <a:t>ukupna_cijena)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FC0D-800A-4863-B51D-50A22CC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2966"/>
            <a:ext cx="8534400" cy="1507067"/>
          </a:xfrm>
        </p:spPr>
        <p:txBody>
          <a:bodyPr/>
          <a:lstStyle/>
          <a:p>
            <a:r>
              <a:rPr lang="bs-Latn-BA" dirty="0"/>
              <a:t>Stringovi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1E42-CEF2-4489-B961-F7C4EFC1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16217"/>
            <a:ext cx="8534400" cy="3615267"/>
          </a:xfrm>
        </p:spPr>
        <p:txBody>
          <a:bodyPr/>
          <a:lstStyle/>
          <a:p>
            <a:r>
              <a:rPr lang="bs-Latn-BA" dirty="0"/>
              <a:t>Primjeri stringova:</a:t>
            </a:r>
          </a:p>
          <a:p>
            <a:pPr lvl="1"/>
            <a:r>
              <a:rPr lang="bs-Latn-BA" dirty="0"/>
              <a:t>„Hello world“</a:t>
            </a:r>
          </a:p>
          <a:p>
            <a:pPr lvl="1"/>
            <a:r>
              <a:rPr lang="bs-Latn-BA" dirty="0"/>
              <a:t>„Programski jezik Python“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Programiranje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’89_’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Nova_godina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6210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Računar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đaj koji računa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Računanje se naziva i aritmetika - od grčke riječi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aritmos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koja znači broj, brojanje, računanje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Odlike: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Brzo i efikasno izvođenje računskih operacija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Olakšava  i ubrzava svakodnevni rad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Mane: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2A5D5-B3FA-4BFA-B020-D4D2C0C5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4548"/>
              </p:ext>
            </p:extLst>
          </p:nvPr>
        </p:nvGraphicFramePr>
        <p:xfrm>
          <a:off x="684212" y="1963936"/>
          <a:ext cx="8534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085898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65855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94987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3563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Množenje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Matematika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88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4B0510-05C9-45A2-88FF-57C1B7AFF434}"/>
              </a:ext>
            </a:extLst>
          </p:cNvPr>
          <p:cNvSpPr txBox="1"/>
          <p:nvPr/>
        </p:nvSpPr>
        <p:spPr>
          <a:xfrm>
            <a:off x="684212" y="4088465"/>
            <a:ext cx="370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dirty="0"/>
              <a:t>Također je ispravno napisati:</a:t>
            </a:r>
          </a:p>
          <a:p>
            <a:pPr lvl="1"/>
            <a:r>
              <a:rPr lang="bs-Latn-BA" sz="2000" dirty="0"/>
              <a:t>4+3</a:t>
            </a:r>
          </a:p>
          <a:p>
            <a:pPr lvl="1"/>
            <a:r>
              <a:rPr lang="bs-Latn-BA" sz="2000" dirty="0"/>
              <a:t>9-2</a:t>
            </a:r>
          </a:p>
          <a:p>
            <a:pPr lvl="1"/>
            <a:r>
              <a:rPr lang="bs-Latn-BA" sz="2000" dirty="0"/>
              <a:t>3*6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13064"/>
            <a:ext cx="8534400" cy="674703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8B566-AD98-4A08-BE68-B0475675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887767"/>
            <a:ext cx="9914486" cy="245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A17DC-6F7E-4783-A6EF-2DB116CD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3701987"/>
            <a:ext cx="9914485" cy="2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8F-D5B0-4355-BC15-99BF39C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906"/>
            <a:ext cx="8534400" cy="1507067"/>
          </a:xfrm>
        </p:spPr>
        <p:txBody>
          <a:bodyPr/>
          <a:lstStyle/>
          <a:p>
            <a:r>
              <a:rPr lang="bs-Latn-BA" dirty="0"/>
              <a:t>Naredba </a:t>
            </a:r>
            <a:r>
              <a:rPr lang="bs-Latn-BA" i="1" dirty="0"/>
              <a:t>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08B-C90E-4C9D-8C7A-0B0385F5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4918"/>
            <a:ext cx="8534400" cy="5309176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Naredba print ispisuje tekst na ekran</a:t>
            </a:r>
          </a:p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Sintaksa: 		print(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tekst</a:t>
            </a:r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400" b="1" i="1" dirty="0">
                <a:solidFill>
                  <a:schemeClr val="tx1">
                    <a:lumMod val="95000"/>
                  </a:schemeClr>
                </a:solidFill>
              </a:rPr>
              <a:t>Zadatak: 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Ispisati na ekran rezultat dijeljenja dva decimalna broja</a:t>
            </a:r>
            <a:endParaRPr 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95B1-955C-4193-B03A-A215434C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40" y="1001028"/>
            <a:ext cx="2332609" cy="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6ED-881D-48A8-BFCB-302895E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FA7-2647-4751-8185-563567CC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7044"/>
            <a:ext cx="8534400" cy="4455071"/>
          </a:xfrm>
        </p:spPr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Python skripte služe za složenije proračune od korištenja IDLE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Moraju se sačuvati na računaru prije pokretanja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Potrebno je koristiti naredbu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print()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za prikaz krajnjeg rezultata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Skripte se mogu kreirati pomoću bilo kojeg editora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Pokre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ću se naredbom: 		python main.py ili python3 main.py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Napomena: „main“ je naziv skripte, imenuje se proizvoljno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E11-B52B-4643-A8E1-D6EF3E6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340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08C-24CD-4F7A-83EF-1D60CCE4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0408"/>
            <a:ext cx="8534400" cy="4670392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Skripte se još nazivaju </a:t>
            </a:r>
            <a:r>
              <a:rPr lang="bs-Latn-BA" sz="2800" i="1" dirty="0">
                <a:solidFill>
                  <a:schemeClr val="tx1">
                    <a:lumMod val="95000"/>
                  </a:schemeClr>
                </a:solidFill>
              </a:rPr>
              <a:t>moduli</a:t>
            </a:r>
          </a:p>
          <a:p>
            <a:endParaRPr lang="bs-Latn-BA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Pravila imenovanja: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Kratki nazivi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Cijeli naziv malim slovima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Znak _ (donja crta) se koristi umjesto razmaka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F389-A661-44E2-B9E5-6258DE2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zadatak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3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0EBE5-BEE7-4B25-9A4B-CFF8E9A9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774641" y="1491285"/>
            <a:ext cx="6377876" cy="35875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726-CD70-40C0-8643-8DB1C6B1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4401143" cy="3359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Smederevska tvrđava ima oblik trougla stranica 550m, 502m i 400m. Koliki je obim tvrđave?</a:t>
            </a:r>
          </a:p>
          <a:p>
            <a:pPr marL="0" indent="0">
              <a:buNone/>
            </a:pPr>
            <a:endParaRPr lang="bs-Latn-B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Riješiti koristeći:</a:t>
            </a:r>
          </a:p>
          <a:p>
            <a:r>
              <a:rPr lang="bs-Latn-BA" dirty="0">
                <a:solidFill>
                  <a:schemeClr val="bg1"/>
                </a:solidFill>
              </a:rPr>
              <a:t>Sistemskog kalkulatora</a:t>
            </a:r>
          </a:p>
          <a:p>
            <a:r>
              <a:rPr lang="bs-Latn-BA" dirty="0">
                <a:solidFill>
                  <a:schemeClr val="bg1"/>
                </a:solidFill>
              </a:rPr>
              <a:t>IDLE interpreter</a:t>
            </a:r>
          </a:p>
          <a:p>
            <a:r>
              <a:rPr lang="bs-Latn-BA" dirty="0">
                <a:solidFill>
                  <a:schemeClr val="bg1"/>
                </a:solidFill>
              </a:rPr>
              <a:t>Python skripte</a:t>
            </a: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27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47F-ACA0-4D70-934F-D74F70B3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465"/>
            <a:ext cx="8534400" cy="1507067"/>
          </a:xfrm>
        </p:spPr>
        <p:txBody>
          <a:bodyPr/>
          <a:lstStyle/>
          <a:p>
            <a:r>
              <a:rPr lang="en-US" dirty="0" err="1"/>
              <a:t>Slo</a:t>
            </a:r>
            <a:r>
              <a:rPr lang="bs-Latn-BA" dirty="0"/>
              <a:t>ženi izrazi, prioritet operatora i zagrade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EAF-15E6-4423-8EC2-73FAD5A0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1482291"/>
            <a:ext cx="10116152" cy="5293893"/>
          </a:xfrm>
        </p:spPr>
        <p:txBody>
          <a:bodyPr>
            <a:normAutofit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Izračunaj proizvod zbira brojeva 874 i 437 i razlike brojeva 915 i 364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5 + 5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(5 + 5)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Koji je narednih programa izračunava i ispisuje proizvod razlike brojeva 184 i 72 i razlike brojeva 273 i 194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+ 72)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print((184 - 72)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(184 - 72) * (273 - 194)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print(184 - 72 * 273 - 194)</a:t>
            </a:r>
          </a:p>
        </p:txBody>
      </p:sp>
    </p:spTree>
    <p:extLst>
      <p:ext uri="{BB962C8B-B14F-4D97-AF65-F5344CB8AC3E}">
        <p14:creationId xmlns:p14="http://schemas.microsoft.com/office/powerpoint/2010/main" val="28578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1042</TotalTime>
  <Words>860</Words>
  <Application>Microsoft Office PowerPoint</Application>
  <PresentationFormat>Widescreen</PresentationFormat>
  <Paragraphs>136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3</vt:lpstr>
      <vt:lpstr>Slice</vt:lpstr>
      <vt:lpstr>Izračunavanje</vt:lpstr>
      <vt:lpstr>Osnovne aritmetičke operacije i primjena</vt:lpstr>
      <vt:lpstr>Sabiranje, oduzimanje, množenje</vt:lpstr>
      <vt:lpstr>Sabiranje, oduzimanje, množenje</vt:lpstr>
      <vt:lpstr>Naredba print</vt:lpstr>
      <vt:lpstr>Python skripte</vt:lpstr>
      <vt:lpstr>Python skripte</vt:lpstr>
      <vt:lpstr>zadatak</vt:lpstr>
      <vt:lpstr>Složeni izrazi, prioritet operatora i zagrade</vt:lpstr>
      <vt:lpstr>Promjenljive - Varijable</vt:lpstr>
      <vt:lpstr>Promjenljive - Varijable</vt:lpstr>
      <vt:lpstr>Promjenljive - Varijable</vt:lpstr>
      <vt:lpstr>Rješavanje zadataka u opštim brojevima</vt:lpstr>
      <vt:lpstr>Rješavanje zadataka u opštim brojevima</vt:lpstr>
      <vt:lpstr>Učitavanje podataka pri pokretanju programa</vt:lpstr>
      <vt:lpstr>Učitavanje podataka pri pokretanju programa</vt:lpstr>
      <vt:lpstr>Stringovi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amar.s.badnjevic</cp:lastModifiedBy>
  <cp:revision>38</cp:revision>
  <dcterms:created xsi:type="dcterms:W3CDTF">2021-03-12T10:31:59Z</dcterms:created>
  <dcterms:modified xsi:type="dcterms:W3CDTF">2021-04-01T13:43:21Z</dcterms:modified>
</cp:coreProperties>
</file>