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2F61"/>
    <a:srgbClr val="CCCD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8" y="19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DC2007-1088-4600-B1BC-AE884B82A1B0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2EF6D-D00C-4C10-85A8-9E1D869E9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89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2EF6D-D00C-4C10-85A8-9E1D869E907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0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2EF6D-D00C-4C10-85A8-9E1D869E907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05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2EF6D-D00C-4C10-85A8-9E1D869E907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70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CBC-D9E8-4B9C-9658-364F4F7C96B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960-0B6E-49F4-BA31-B0CE96E0FB7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249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CBC-D9E8-4B9C-9658-364F4F7C96B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960-0B6E-49F4-BA31-B0CE96E0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29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CBC-D9E8-4B9C-9658-364F4F7C96B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960-0B6E-49F4-BA31-B0CE96E0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264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CBC-D9E8-4B9C-9658-364F4F7C96B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960-0B6E-49F4-BA31-B0CE96E0FB7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2231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CBC-D9E8-4B9C-9658-364F4F7C96B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960-0B6E-49F4-BA31-B0CE96E0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07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CBC-D9E8-4B9C-9658-364F4F7C96B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960-0B6E-49F4-BA31-B0CE96E0FB7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1734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CBC-D9E8-4B9C-9658-364F4F7C96B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960-0B6E-49F4-BA31-B0CE96E0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59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CBC-D9E8-4B9C-9658-364F4F7C96B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960-0B6E-49F4-BA31-B0CE96E0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445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CBC-D9E8-4B9C-9658-364F4F7C96B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960-0B6E-49F4-BA31-B0CE96E0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397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CBC-D9E8-4B9C-9658-364F4F7C96B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960-0B6E-49F4-BA31-B0CE96E0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5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CBC-D9E8-4B9C-9658-364F4F7C96B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960-0B6E-49F4-BA31-B0CE96E0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9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CBC-D9E8-4B9C-9658-364F4F7C96B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960-0B6E-49F4-BA31-B0CE96E0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559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CBC-D9E8-4B9C-9658-364F4F7C96B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960-0B6E-49F4-BA31-B0CE96E0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11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CBC-D9E8-4B9C-9658-364F4F7C96B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960-0B6E-49F4-BA31-B0CE96E0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23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CBC-D9E8-4B9C-9658-364F4F7C96B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960-0B6E-49F4-BA31-B0CE96E0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85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CBC-D9E8-4B9C-9658-364F4F7C96B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960-0B6E-49F4-BA31-B0CE96E0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07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CBC-D9E8-4B9C-9658-364F4F7C96B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960-0B6E-49F4-BA31-B0CE96E0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4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ECE8CBC-D9E8-4B9C-9658-364F4F7C96B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937D960-0B6E-49F4-BA31-B0CE96E0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326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tutor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342C1-642A-4B96-8193-4639931BC3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bs-Latn-BA" dirty="0"/>
              <a:t>zračunavanje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5009D8-8007-4D9F-A6DB-38D45C0E77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s-Latn-BA" dirty="0"/>
              <a:t>Programiranje u programskom jeziku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916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5D-E617-4496-B6EE-CC4263134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42591"/>
            <a:ext cx="8534400" cy="777687"/>
          </a:xfrm>
        </p:spPr>
        <p:txBody>
          <a:bodyPr/>
          <a:lstStyle/>
          <a:p>
            <a:r>
              <a:rPr lang="en-US" dirty="0"/>
              <a:t>Pro</a:t>
            </a:r>
            <a:r>
              <a:rPr lang="bs-Latn-BA" dirty="0"/>
              <a:t>mjenljive - Varijable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6B897-F424-43D4-B0C3-AA1719F3F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885525"/>
            <a:ext cx="8534400" cy="5890660"/>
          </a:xfrm>
        </p:spPr>
        <p:txBody>
          <a:bodyPr>
            <a:normAutofit/>
          </a:bodyPr>
          <a:lstStyle/>
          <a:p>
            <a:r>
              <a:rPr lang="bs-Latn-BA" sz="2400" dirty="0">
                <a:solidFill>
                  <a:schemeClr val="tx1"/>
                </a:solidFill>
              </a:rPr>
              <a:t>Dopušteni nazivi varijabli:</a:t>
            </a:r>
          </a:p>
          <a:p>
            <a:pPr lvl="1"/>
            <a:r>
              <a:rPr lang="en-US" sz="2000" dirty="0" err="1">
                <a:solidFill>
                  <a:schemeClr val="tx1"/>
                </a:solidFill>
              </a:rPr>
              <a:t>godina</a:t>
            </a:r>
            <a:r>
              <a:rPr lang="en-US" sz="2000" dirty="0">
                <a:solidFill>
                  <a:schemeClr val="tx1"/>
                </a:solidFill>
              </a:rPr>
              <a:t> = 1998</a:t>
            </a:r>
          </a:p>
          <a:p>
            <a:pPr lvl="1"/>
            <a:r>
              <a:rPr lang="en-US" sz="2000" dirty="0" err="1">
                <a:solidFill>
                  <a:schemeClr val="tx1"/>
                </a:solidFill>
              </a:rPr>
              <a:t>godina_rodjenja</a:t>
            </a:r>
            <a:r>
              <a:rPr lang="en-US" sz="2000" dirty="0">
                <a:solidFill>
                  <a:schemeClr val="tx1"/>
                </a:solidFill>
              </a:rPr>
              <a:t> = 1998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_</a:t>
            </a:r>
            <a:r>
              <a:rPr lang="en-US" sz="2000" dirty="0" err="1">
                <a:solidFill>
                  <a:schemeClr val="tx1"/>
                </a:solidFill>
              </a:rPr>
              <a:t>godina_rodjenja</a:t>
            </a:r>
            <a:r>
              <a:rPr lang="en-US" sz="2000" dirty="0">
                <a:solidFill>
                  <a:schemeClr val="tx1"/>
                </a:solidFill>
              </a:rPr>
              <a:t> = 1998</a:t>
            </a:r>
          </a:p>
          <a:p>
            <a:pPr lvl="1"/>
            <a:r>
              <a:rPr lang="en-US" sz="2000" dirty="0" err="1">
                <a:solidFill>
                  <a:schemeClr val="tx1"/>
                </a:solidFill>
              </a:rPr>
              <a:t>godinaRodjenja</a:t>
            </a:r>
            <a:r>
              <a:rPr lang="en-US" sz="2000" dirty="0">
                <a:solidFill>
                  <a:schemeClr val="tx1"/>
                </a:solidFill>
              </a:rPr>
              <a:t> = 1998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GODINARODJENJA = 1998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godinarodjenja2 = 1998</a:t>
            </a:r>
          </a:p>
          <a:p>
            <a:r>
              <a:rPr lang="bs-Latn-BA" sz="2400" dirty="0">
                <a:solidFill>
                  <a:schemeClr val="tx1"/>
                </a:solidFill>
              </a:rPr>
              <a:t>Zabranjeni nazivi varijabli (prouzrokuju grešku pri pokretanju programa):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2godinarodjenja = 1998</a:t>
            </a:r>
          </a:p>
          <a:p>
            <a:pPr lvl="1"/>
            <a:r>
              <a:rPr lang="en-US" sz="2000" dirty="0" err="1">
                <a:solidFill>
                  <a:schemeClr val="tx1"/>
                </a:solidFill>
              </a:rPr>
              <a:t>godina-rodjenja</a:t>
            </a:r>
            <a:r>
              <a:rPr lang="en-US" sz="2000" dirty="0">
                <a:solidFill>
                  <a:schemeClr val="tx1"/>
                </a:solidFill>
              </a:rPr>
              <a:t> = 1998</a:t>
            </a:r>
          </a:p>
          <a:p>
            <a:pPr lvl="1"/>
            <a:r>
              <a:rPr lang="en-US" sz="2000" dirty="0" err="1">
                <a:solidFill>
                  <a:schemeClr val="tx1"/>
                </a:solidFill>
              </a:rPr>
              <a:t>godina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rodjenja</a:t>
            </a:r>
            <a:r>
              <a:rPr lang="en-US" sz="2000" dirty="0">
                <a:solidFill>
                  <a:schemeClr val="tx1"/>
                </a:solidFill>
              </a:rPr>
              <a:t> = 1998</a:t>
            </a:r>
          </a:p>
        </p:txBody>
      </p:sp>
    </p:spTree>
    <p:extLst>
      <p:ext uri="{BB962C8B-B14F-4D97-AF65-F5344CB8AC3E}">
        <p14:creationId xmlns:p14="http://schemas.microsoft.com/office/powerpoint/2010/main" val="3859446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5D-E617-4496-B6EE-CC4263134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42591"/>
            <a:ext cx="8534400" cy="777687"/>
          </a:xfrm>
        </p:spPr>
        <p:txBody>
          <a:bodyPr/>
          <a:lstStyle/>
          <a:p>
            <a:r>
              <a:rPr lang="en-US" dirty="0"/>
              <a:t>Pro</a:t>
            </a:r>
            <a:r>
              <a:rPr lang="bs-Latn-BA" dirty="0"/>
              <a:t>mjenljive - Varijable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6B897-F424-43D4-B0C3-AA1719F3F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885525"/>
            <a:ext cx="8534400" cy="5890660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chemeClr val="tx1"/>
                </a:solidFill>
              </a:rPr>
              <a:t>Primjer</a:t>
            </a:r>
            <a:endParaRPr lang="bs-Latn-BA" sz="2800" dirty="0">
              <a:solidFill>
                <a:schemeClr val="tx1"/>
              </a:solidFill>
            </a:endParaRPr>
          </a:p>
          <a:p>
            <a:endParaRPr lang="bs-Latn-BA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bs-Latn-BA" sz="2800" i="1" dirty="0">
                <a:solidFill>
                  <a:schemeClr val="tx1"/>
                </a:solidFill>
              </a:rPr>
              <a:t>zbir </a:t>
            </a:r>
            <a:r>
              <a:rPr lang="en-US" sz="2800" i="1" dirty="0">
                <a:solidFill>
                  <a:schemeClr val="tx1"/>
                </a:solidFill>
              </a:rPr>
              <a:t>= 874 + 437</a:t>
            </a:r>
          </a:p>
          <a:p>
            <a:pPr marL="0" indent="0">
              <a:buNone/>
            </a:pPr>
            <a:r>
              <a:rPr lang="en-US" sz="2800" i="1" dirty="0" err="1">
                <a:solidFill>
                  <a:schemeClr val="tx1"/>
                </a:solidFill>
              </a:rPr>
              <a:t>razlika</a:t>
            </a:r>
            <a:r>
              <a:rPr lang="en-US" sz="2800" i="1" dirty="0">
                <a:solidFill>
                  <a:schemeClr val="tx1"/>
                </a:solidFill>
              </a:rPr>
              <a:t> = 915 – 364</a:t>
            </a:r>
          </a:p>
          <a:p>
            <a:pPr marL="0" indent="0">
              <a:buNone/>
            </a:pPr>
            <a:r>
              <a:rPr lang="en-US" sz="2800" i="1" dirty="0" err="1">
                <a:solidFill>
                  <a:schemeClr val="tx1"/>
                </a:solidFill>
              </a:rPr>
              <a:t>proizvod</a:t>
            </a:r>
            <a:r>
              <a:rPr lang="en-US" sz="2800" i="1" dirty="0">
                <a:solidFill>
                  <a:schemeClr val="tx1"/>
                </a:solidFill>
              </a:rPr>
              <a:t> = </a:t>
            </a:r>
            <a:r>
              <a:rPr lang="en-US" sz="2800" i="1" dirty="0" err="1">
                <a:solidFill>
                  <a:schemeClr val="tx1"/>
                </a:solidFill>
              </a:rPr>
              <a:t>zbir</a:t>
            </a:r>
            <a:r>
              <a:rPr lang="en-US" sz="2800" i="1" dirty="0">
                <a:solidFill>
                  <a:schemeClr val="tx1"/>
                </a:solidFill>
              </a:rPr>
              <a:t> * </a:t>
            </a:r>
            <a:r>
              <a:rPr lang="en-US" sz="2800" i="1" dirty="0" err="1">
                <a:solidFill>
                  <a:schemeClr val="tx1"/>
                </a:solidFill>
              </a:rPr>
              <a:t>razlika</a:t>
            </a:r>
            <a:endParaRPr lang="en-US" sz="2800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i="1" dirty="0">
                <a:solidFill>
                  <a:schemeClr val="tx1"/>
                </a:solidFill>
              </a:rPr>
              <a:t>print(</a:t>
            </a:r>
            <a:r>
              <a:rPr lang="en-US" sz="2800" i="1" dirty="0" err="1">
                <a:solidFill>
                  <a:schemeClr val="tx1"/>
                </a:solidFill>
              </a:rPr>
              <a:t>proizvod</a:t>
            </a:r>
            <a:r>
              <a:rPr lang="en-US" sz="2800" i="1" dirty="0">
                <a:solidFill>
                  <a:schemeClr val="tx1"/>
                </a:solidFill>
              </a:rPr>
              <a:t>)</a:t>
            </a:r>
            <a:endParaRPr lang="bs-Latn-BA" sz="28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201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5D-E617-4496-B6EE-CC4263134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42591"/>
            <a:ext cx="8534400" cy="777687"/>
          </a:xfrm>
        </p:spPr>
        <p:txBody>
          <a:bodyPr/>
          <a:lstStyle/>
          <a:p>
            <a:r>
              <a:rPr lang="en-US" dirty="0"/>
              <a:t>Pro</a:t>
            </a:r>
            <a:r>
              <a:rPr lang="bs-Latn-BA" dirty="0"/>
              <a:t>mjenljive - Varijable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6B897-F424-43D4-B0C3-AA1719F3F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885525"/>
            <a:ext cx="10105708" cy="5890660"/>
          </a:xfrm>
        </p:spPr>
        <p:txBody>
          <a:bodyPr>
            <a:normAutofit/>
          </a:bodyPr>
          <a:lstStyle/>
          <a:p>
            <a:r>
              <a:rPr lang="bs-Latn-BA" sz="2800" dirty="0">
                <a:solidFill>
                  <a:schemeClr val="tx1"/>
                </a:solidFill>
              </a:rPr>
              <a:t>Šta od navedenog može biti ispravno ime varijable? Tačno je više odgovora</a:t>
            </a:r>
          </a:p>
          <a:p>
            <a:endParaRPr lang="bs-Latn-BA" sz="2800" dirty="0">
              <a:solidFill>
                <a:schemeClr val="tx1"/>
              </a:solidFill>
            </a:endParaRPr>
          </a:p>
          <a:p>
            <a:r>
              <a:rPr lang="bs-Latn-BA" sz="2800" dirty="0">
                <a:solidFill>
                  <a:schemeClr val="tx1"/>
                </a:solidFill>
              </a:rPr>
              <a:t>a) xyZ</a:t>
            </a:r>
          </a:p>
          <a:p>
            <a:r>
              <a:rPr lang="bs-Latn-BA" sz="2800" dirty="0">
                <a:solidFill>
                  <a:schemeClr val="tx1"/>
                </a:solidFill>
              </a:rPr>
              <a:t>b) James_Bond_3</a:t>
            </a:r>
          </a:p>
          <a:p>
            <a:r>
              <a:rPr lang="bs-Latn-BA" sz="2800" dirty="0">
                <a:solidFill>
                  <a:schemeClr val="tx1"/>
                </a:solidFill>
              </a:rPr>
              <a:t>3stvari</a:t>
            </a:r>
          </a:p>
          <a:p>
            <a:r>
              <a:rPr lang="bs-Latn-BA" sz="2800" dirty="0">
                <a:solidFill>
                  <a:schemeClr val="tx1"/>
                </a:solidFill>
              </a:rPr>
              <a:t>hello-world</a:t>
            </a:r>
          </a:p>
          <a:p>
            <a:endParaRPr lang="bs-Latn-BA" sz="2800" dirty="0">
              <a:solidFill>
                <a:schemeClr val="tx1"/>
              </a:solidFill>
            </a:endParaRPr>
          </a:p>
          <a:p>
            <a:r>
              <a:rPr lang="bs-Latn-BA" sz="2800" dirty="0">
                <a:solidFill>
                  <a:schemeClr val="tx1"/>
                </a:solidFill>
              </a:rPr>
              <a:t>Tačni odgovori: a i b</a:t>
            </a:r>
          </a:p>
          <a:p>
            <a:r>
              <a:rPr lang="bs-Latn-BA" sz="2800" dirty="0">
                <a:solidFill>
                  <a:schemeClr val="tx1"/>
                </a:solidFill>
              </a:rPr>
              <a:t>xyZ nije isto što i xyz</a:t>
            </a:r>
            <a:endParaRPr lang="bs-Latn-BA" sz="2400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3C8FFCD-E1D0-43A4-85B7-9F438F71F74A}"/>
              </a:ext>
            </a:extLst>
          </p:cNvPr>
          <p:cNvCxnSpPr>
            <a:cxnSpLocks/>
          </p:cNvCxnSpPr>
          <p:nvPr/>
        </p:nvCxnSpPr>
        <p:spPr>
          <a:xfrm>
            <a:off x="807868" y="5592933"/>
            <a:ext cx="8788893" cy="0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30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4F89E-8686-4433-ADC9-D1B389A51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03364"/>
            <a:ext cx="8534400" cy="1369133"/>
          </a:xfrm>
        </p:spPr>
        <p:txBody>
          <a:bodyPr/>
          <a:lstStyle/>
          <a:p>
            <a:r>
              <a:rPr lang="en-US" dirty="0" err="1"/>
              <a:t>Rje</a:t>
            </a:r>
            <a:r>
              <a:rPr lang="bs-Latn-BA" dirty="0"/>
              <a:t>šavanje zadataka u opštim brojevima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02AA3-71F9-4942-99F0-940067FC5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704514"/>
            <a:ext cx="9702662" cy="4740674"/>
          </a:xfrm>
        </p:spPr>
        <p:txBody>
          <a:bodyPr>
            <a:normAutofit/>
          </a:bodyPr>
          <a:lstStyle/>
          <a:p>
            <a:r>
              <a:rPr lang="bs-Latn-BA" sz="2400" dirty="0">
                <a:solidFill>
                  <a:schemeClr val="tx1"/>
                </a:solidFill>
              </a:rPr>
              <a:t>Zadatak: Siniša sklapa igračke od lego kockica. Želi da sklopi jedan auto za koji su mu potrebna 4 točka, 8 velikih kocki i 4 male i jedan bicikl za koji su mu potrebna 2 točka i 6 malih kockica. Ako je cijena točka 3KM, cijena male kocke 2KM, a cijena velike kocke 4KM, napiši program koji izračunava koliko je KM potrebno Siniši da bi kupio sve potrebne dijelove.</a:t>
            </a:r>
          </a:p>
          <a:p>
            <a:endParaRPr lang="bs-Latn-BA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bs-Latn-BA" sz="2400" dirty="0">
                <a:solidFill>
                  <a:schemeClr val="tx1"/>
                </a:solidFill>
              </a:rPr>
              <a:t>Rješenje:	</a:t>
            </a:r>
            <a:r>
              <a:rPr lang="en-US" sz="2400" dirty="0">
                <a:solidFill>
                  <a:schemeClr val="tx1"/>
                </a:solidFill>
              </a:rPr>
              <a:t>print(</a:t>
            </a:r>
            <a:r>
              <a:rPr lang="bs-Latn-BA" sz="2400" dirty="0">
                <a:solidFill>
                  <a:schemeClr val="tx1"/>
                </a:solidFill>
              </a:rPr>
              <a:t>4*3 + 8*4 + 4*2 + 2*3 + 6*2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2617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4F89E-8686-4433-ADC9-D1B389A51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03364"/>
            <a:ext cx="8534400" cy="1369133"/>
          </a:xfrm>
        </p:spPr>
        <p:txBody>
          <a:bodyPr/>
          <a:lstStyle/>
          <a:p>
            <a:r>
              <a:rPr lang="en-US" dirty="0" err="1"/>
              <a:t>Rje</a:t>
            </a:r>
            <a:r>
              <a:rPr lang="bs-Latn-BA" dirty="0"/>
              <a:t>šavanje zadataka u opštim brojevima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02AA3-71F9-4942-99F0-940067FC5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54257"/>
            <a:ext cx="10992050" cy="4740674"/>
          </a:xfrm>
        </p:spPr>
        <p:txBody>
          <a:bodyPr>
            <a:normAutofit fontScale="92500" lnSpcReduction="10000"/>
          </a:bodyPr>
          <a:lstStyle/>
          <a:p>
            <a:r>
              <a:rPr lang="bs-Latn-BA" sz="2400" dirty="0">
                <a:solidFill>
                  <a:schemeClr val="tx1"/>
                </a:solidFill>
              </a:rPr>
              <a:t>Drugo rješenje</a:t>
            </a:r>
          </a:p>
          <a:p>
            <a:endParaRPr lang="bs-Latn-BA" sz="2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bs-Latn-BA" sz="2200" dirty="0">
                <a:solidFill>
                  <a:schemeClr val="tx1"/>
                </a:solidFill>
              </a:rPr>
              <a:t>	cijena_</a:t>
            </a:r>
            <a:r>
              <a:rPr lang="en-US" sz="2200" dirty="0" err="1">
                <a:solidFill>
                  <a:schemeClr val="tx1"/>
                </a:solidFill>
              </a:rPr>
              <a:t>tocka</a:t>
            </a:r>
            <a:r>
              <a:rPr lang="en-US" sz="2200" dirty="0">
                <a:solidFill>
                  <a:schemeClr val="tx1"/>
                </a:solidFill>
              </a:rPr>
              <a:t> = 3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	</a:t>
            </a:r>
            <a:r>
              <a:rPr lang="en-US" sz="2200" dirty="0" err="1">
                <a:solidFill>
                  <a:schemeClr val="tx1"/>
                </a:solidFill>
              </a:rPr>
              <a:t>cijena_velike_kocke</a:t>
            </a:r>
            <a:r>
              <a:rPr lang="en-US" sz="2200" dirty="0">
                <a:solidFill>
                  <a:schemeClr val="tx1"/>
                </a:solidFill>
              </a:rPr>
              <a:t> = 4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	</a:t>
            </a:r>
            <a:r>
              <a:rPr lang="en-US" sz="2200" dirty="0" err="1">
                <a:solidFill>
                  <a:schemeClr val="tx1"/>
                </a:solidFill>
              </a:rPr>
              <a:t>cijena_male_kocke</a:t>
            </a:r>
            <a:r>
              <a:rPr lang="en-US" sz="2200" dirty="0">
                <a:solidFill>
                  <a:schemeClr val="tx1"/>
                </a:solidFill>
              </a:rPr>
              <a:t> = 2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	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	</a:t>
            </a:r>
            <a:r>
              <a:rPr lang="en-US" sz="2200" dirty="0" err="1">
                <a:solidFill>
                  <a:schemeClr val="tx1"/>
                </a:solidFill>
              </a:rPr>
              <a:t>cijena_automobil</a:t>
            </a:r>
            <a:r>
              <a:rPr lang="en-US" sz="2200" dirty="0">
                <a:solidFill>
                  <a:schemeClr val="tx1"/>
                </a:solidFill>
              </a:rPr>
              <a:t> = 4*</a:t>
            </a:r>
            <a:r>
              <a:rPr lang="en-US" sz="2200" dirty="0" err="1">
                <a:solidFill>
                  <a:schemeClr val="tx1"/>
                </a:solidFill>
              </a:rPr>
              <a:t>cijena_tocka</a:t>
            </a:r>
            <a:r>
              <a:rPr lang="en-US" sz="2200" dirty="0">
                <a:solidFill>
                  <a:schemeClr val="tx1"/>
                </a:solidFill>
              </a:rPr>
              <a:t> + 8*</a:t>
            </a:r>
            <a:r>
              <a:rPr lang="en-US" sz="2200" dirty="0" err="1">
                <a:solidFill>
                  <a:schemeClr val="tx1"/>
                </a:solidFill>
              </a:rPr>
              <a:t>cijena_velike_kocke</a:t>
            </a:r>
            <a:r>
              <a:rPr lang="en-US" sz="2200" dirty="0">
                <a:solidFill>
                  <a:schemeClr val="tx1"/>
                </a:solidFill>
              </a:rPr>
              <a:t> + 4*</a:t>
            </a:r>
            <a:r>
              <a:rPr lang="en-US" sz="2200" dirty="0" err="1">
                <a:solidFill>
                  <a:schemeClr val="tx1"/>
                </a:solidFill>
              </a:rPr>
              <a:t>cijena_male_kocke</a:t>
            </a:r>
            <a:endParaRPr lang="en-US" sz="2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	</a:t>
            </a:r>
            <a:r>
              <a:rPr lang="en-US" sz="2200" dirty="0" err="1">
                <a:solidFill>
                  <a:schemeClr val="tx1"/>
                </a:solidFill>
              </a:rPr>
              <a:t>cijena_bicikl</a:t>
            </a:r>
            <a:r>
              <a:rPr lang="en-US" sz="2200" dirty="0">
                <a:solidFill>
                  <a:schemeClr val="tx1"/>
                </a:solidFill>
              </a:rPr>
              <a:t> = 2*</a:t>
            </a:r>
            <a:r>
              <a:rPr lang="en-US" sz="2200" dirty="0" err="1">
                <a:solidFill>
                  <a:schemeClr val="tx1"/>
                </a:solidFill>
              </a:rPr>
              <a:t>cijena_tocka</a:t>
            </a:r>
            <a:r>
              <a:rPr lang="en-US" sz="2200" dirty="0">
                <a:solidFill>
                  <a:schemeClr val="tx1"/>
                </a:solidFill>
              </a:rPr>
              <a:t> + 6*</a:t>
            </a:r>
            <a:r>
              <a:rPr lang="en-US" sz="2200" dirty="0" err="1">
                <a:solidFill>
                  <a:schemeClr val="tx1"/>
                </a:solidFill>
              </a:rPr>
              <a:t>cijena_male_kocke</a:t>
            </a:r>
            <a:endParaRPr lang="en-US" sz="2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	</a:t>
            </a:r>
            <a:r>
              <a:rPr lang="en-US" sz="2200" dirty="0" err="1">
                <a:solidFill>
                  <a:schemeClr val="tx1"/>
                </a:solidFill>
              </a:rPr>
              <a:t>ukupna_cijena</a:t>
            </a:r>
            <a:r>
              <a:rPr lang="en-US" sz="2200" dirty="0">
                <a:solidFill>
                  <a:schemeClr val="tx1"/>
                </a:solidFill>
              </a:rPr>
              <a:t> = </a:t>
            </a:r>
            <a:r>
              <a:rPr lang="en-US" sz="2200" dirty="0" err="1">
                <a:solidFill>
                  <a:schemeClr val="tx1"/>
                </a:solidFill>
              </a:rPr>
              <a:t>cijena_automobil</a:t>
            </a:r>
            <a:r>
              <a:rPr lang="en-US" sz="2200" dirty="0">
                <a:solidFill>
                  <a:schemeClr val="tx1"/>
                </a:solidFill>
              </a:rPr>
              <a:t> + </a:t>
            </a:r>
            <a:r>
              <a:rPr lang="en-US" sz="2200" dirty="0" err="1">
                <a:solidFill>
                  <a:schemeClr val="tx1"/>
                </a:solidFill>
              </a:rPr>
              <a:t>cijena_bicikl</a:t>
            </a:r>
            <a:endParaRPr lang="en-US" sz="2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	print(</a:t>
            </a:r>
            <a:r>
              <a:rPr lang="en-US" sz="2400" dirty="0" err="1">
                <a:solidFill>
                  <a:schemeClr val="tx1"/>
                </a:solidFill>
              </a:rPr>
              <a:t>ukupna_cijena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  <a:endParaRPr lang="bs-Latn-BA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93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AE57C-ED69-424A-9FFC-F37D0AD1E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130" y="117463"/>
            <a:ext cx="8534400" cy="1066445"/>
          </a:xfrm>
        </p:spPr>
        <p:txBody>
          <a:bodyPr>
            <a:normAutofit fontScale="90000"/>
          </a:bodyPr>
          <a:lstStyle/>
          <a:p>
            <a:r>
              <a:rPr lang="en-US" dirty="0"/>
              <a:t>U</a:t>
            </a:r>
            <a:r>
              <a:rPr lang="bs-Latn-BA" dirty="0"/>
              <a:t>čitavanje podataka pri pokretanju programa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97757C-7962-4790-BD4D-183E853CE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51" y="1749144"/>
            <a:ext cx="1548849" cy="18553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1FB985-7842-4EC1-9EE3-0082802DEDB0}"/>
              </a:ext>
            </a:extLst>
          </p:cNvPr>
          <p:cNvSpPr txBox="1"/>
          <p:nvPr/>
        </p:nvSpPr>
        <p:spPr>
          <a:xfrm>
            <a:off x="202130" y="1349034"/>
            <a:ext cx="4417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Jednostavan</a:t>
            </a:r>
            <a:r>
              <a:rPr lang="en-US" sz="2000" dirty="0"/>
              <a:t> </a:t>
            </a:r>
            <a:r>
              <a:rPr lang="en-US" sz="2000" dirty="0" err="1"/>
              <a:t>primjer</a:t>
            </a:r>
            <a:r>
              <a:rPr lang="en-US" sz="2000" dirty="0"/>
              <a:t> u</a:t>
            </a:r>
            <a:r>
              <a:rPr lang="bs-Latn-BA" sz="2000" dirty="0"/>
              <a:t>či</a:t>
            </a:r>
            <a:r>
              <a:rPr lang="en-US" sz="2000" dirty="0" err="1"/>
              <a:t>tavanja</a:t>
            </a:r>
            <a:endParaRPr lang="en-US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0F5FBE-432F-4A53-AE36-CBFC7129B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1055" y="1584018"/>
            <a:ext cx="4935577" cy="8778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1F0A762-9035-4572-831F-59E575C555B5}"/>
              </a:ext>
            </a:extLst>
          </p:cNvPr>
          <p:cNvSpPr txBox="1"/>
          <p:nvPr/>
        </p:nvSpPr>
        <p:spPr>
          <a:xfrm>
            <a:off x="5767044" y="1183908"/>
            <a:ext cx="4417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Primjer</a:t>
            </a:r>
            <a:r>
              <a:rPr lang="en-US" sz="2000" dirty="0"/>
              <a:t> </a:t>
            </a:r>
            <a:r>
              <a:rPr lang="bs-Latn-BA" sz="2000" dirty="0"/>
              <a:t>učitavanja sa varijablom</a:t>
            </a:r>
            <a:endParaRPr lang="en-US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A29783-EC86-42A0-93E6-27D10A085F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843" y="4763226"/>
            <a:ext cx="5534201" cy="9108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4BF08A2-9C6B-4D92-91F0-266B8213146C}"/>
              </a:ext>
            </a:extLst>
          </p:cNvPr>
          <p:cNvSpPr txBox="1"/>
          <p:nvPr/>
        </p:nvSpPr>
        <p:spPr>
          <a:xfrm>
            <a:off x="202130" y="4289431"/>
            <a:ext cx="5564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Primjer</a:t>
            </a:r>
            <a:r>
              <a:rPr lang="en-US" sz="2000" dirty="0"/>
              <a:t> </a:t>
            </a:r>
            <a:r>
              <a:rPr lang="bs-Latn-BA" sz="2000" dirty="0"/>
              <a:t>učitavanja</a:t>
            </a:r>
            <a:r>
              <a:rPr lang="en-US" sz="2000" dirty="0"/>
              <a:t> </a:t>
            </a:r>
            <a:r>
              <a:rPr lang="en-US" sz="2000" dirty="0" err="1"/>
              <a:t>cijelog</a:t>
            </a:r>
            <a:r>
              <a:rPr lang="en-US" sz="2000" dirty="0"/>
              <a:t> </a:t>
            </a:r>
            <a:r>
              <a:rPr lang="en-US" sz="2000" dirty="0" err="1"/>
              <a:t>broja</a:t>
            </a:r>
            <a:endParaRPr lang="en-US" sz="20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86605E2-A054-46DA-88E3-49E19E3CCB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167" y="3301799"/>
            <a:ext cx="6360484" cy="138774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DCFABA-F249-4E18-9222-1AB4412486D4}"/>
              </a:ext>
            </a:extLst>
          </p:cNvPr>
          <p:cNvSpPr txBox="1"/>
          <p:nvPr/>
        </p:nvSpPr>
        <p:spPr>
          <a:xfrm>
            <a:off x="5395167" y="2816079"/>
            <a:ext cx="5564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Primjer</a:t>
            </a:r>
            <a:r>
              <a:rPr lang="en-US" sz="2000" dirty="0"/>
              <a:t> </a:t>
            </a:r>
            <a:r>
              <a:rPr lang="en-US" sz="2000" dirty="0" err="1"/>
              <a:t>gre</a:t>
            </a:r>
            <a:r>
              <a:rPr lang="bs-Latn-BA" sz="2000" dirty="0"/>
              <a:t>ške učitavanja broja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6573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4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AE57C-ED69-424A-9FFC-F37D0AD1E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130" y="117463"/>
            <a:ext cx="8534400" cy="1066445"/>
          </a:xfrm>
        </p:spPr>
        <p:txBody>
          <a:bodyPr>
            <a:normAutofit fontScale="90000"/>
          </a:bodyPr>
          <a:lstStyle/>
          <a:p>
            <a:r>
              <a:rPr lang="en-US" dirty="0"/>
              <a:t>U</a:t>
            </a:r>
            <a:r>
              <a:rPr lang="bs-Latn-BA" dirty="0"/>
              <a:t>čitavanje podataka pri pokretanju programa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3909DB-0905-412E-ACE4-A1182A7352B7}"/>
              </a:ext>
            </a:extLst>
          </p:cNvPr>
          <p:cNvSpPr txBox="1"/>
          <p:nvPr/>
        </p:nvSpPr>
        <p:spPr>
          <a:xfrm>
            <a:off x="202130" y="1549668"/>
            <a:ext cx="6022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s-Latn-BA" sz="2000" b="1" dirty="0"/>
              <a:t>Drugačije rješenje zadatka sa lego kockicama</a:t>
            </a:r>
            <a:endParaRPr lang="en-US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65BEB2-55DE-4DD8-9EFA-E8F26B930F91}"/>
              </a:ext>
            </a:extLst>
          </p:cNvPr>
          <p:cNvSpPr txBox="1"/>
          <p:nvPr/>
        </p:nvSpPr>
        <p:spPr>
          <a:xfrm>
            <a:off x="202130" y="2223435"/>
            <a:ext cx="8534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bs-Latn-BA" dirty="0"/>
              <a:t>ij</a:t>
            </a:r>
            <a:r>
              <a:rPr lang="en-US" dirty="0" err="1"/>
              <a:t>ena_toc</a:t>
            </a:r>
            <a:r>
              <a:rPr lang="bs-Latn-BA" dirty="0"/>
              <a:t>ka</a:t>
            </a:r>
            <a:r>
              <a:rPr lang="en-US" dirty="0"/>
              <a:t> = int(input("</a:t>
            </a:r>
            <a:r>
              <a:rPr lang="en-US" dirty="0" err="1"/>
              <a:t>Unesi</a:t>
            </a:r>
            <a:r>
              <a:rPr lang="en-US" dirty="0"/>
              <a:t> c</a:t>
            </a:r>
            <a:r>
              <a:rPr lang="bs-Latn-BA" dirty="0"/>
              <a:t>ij</a:t>
            </a:r>
            <a:r>
              <a:rPr lang="en-US" dirty="0" err="1"/>
              <a:t>enu</a:t>
            </a:r>
            <a:r>
              <a:rPr lang="en-US" dirty="0"/>
              <a:t> </a:t>
            </a:r>
            <a:r>
              <a:rPr lang="en-US" dirty="0" err="1"/>
              <a:t>točka</a:t>
            </a:r>
            <a:r>
              <a:rPr lang="en-US" dirty="0"/>
              <a:t>:"))</a:t>
            </a:r>
          </a:p>
          <a:p>
            <a:r>
              <a:rPr lang="en-US" dirty="0"/>
              <a:t>c</a:t>
            </a:r>
            <a:r>
              <a:rPr lang="bs-Latn-BA" dirty="0"/>
              <a:t>ij</a:t>
            </a:r>
            <a:r>
              <a:rPr lang="en-US" dirty="0" err="1"/>
              <a:t>ena_velik</a:t>
            </a:r>
            <a:r>
              <a:rPr lang="bs-Latn-BA" dirty="0"/>
              <a:t>e_kocke</a:t>
            </a:r>
            <a:r>
              <a:rPr lang="en-US" dirty="0"/>
              <a:t> = int(input("</a:t>
            </a:r>
            <a:r>
              <a:rPr lang="en-US" dirty="0" err="1"/>
              <a:t>Unesi</a:t>
            </a:r>
            <a:r>
              <a:rPr lang="en-US" dirty="0"/>
              <a:t> c</a:t>
            </a:r>
            <a:r>
              <a:rPr lang="bs-Latn-BA" dirty="0"/>
              <a:t>ij</a:t>
            </a:r>
            <a:r>
              <a:rPr lang="en-US" dirty="0" err="1"/>
              <a:t>enu</a:t>
            </a:r>
            <a:r>
              <a:rPr lang="en-US" dirty="0"/>
              <a:t> </a:t>
            </a:r>
            <a:r>
              <a:rPr lang="en-US" dirty="0" err="1"/>
              <a:t>velike</a:t>
            </a:r>
            <a:r>
              <a:rPr lang="en-US" dirty="0"/>
              <a:t> </a:t>
            </a:r>
            <a:r>
              <a:rPr lang="en-US" dirty="0" err="1"/>
              <a:t>kocke</a:t>
            </a:r>
            <a:r>
              <a:rPr lang="en-US" dirty="0"/>
              <a:t>:"))</a:t>
            </a:r>
          </a:p>
          <a:p>
            <a:r>
              <a:rPr lang="en-US" dirty="0"/>
              <a:t>c</a:t>
            </a:r>
            <a:r>
              <a:rPr lang="bs-Latn-BA" dirty="0"/>
              <a:t>ij</a:t>
            </a:r>
            <a:r>
              <a:rPr lang="en-US" dirty="0" err="1"/>
              <a:t>ena_mal</a:t>
            </a:r>
            <a:r>
              <a:rPr lang="bs-Latn-BA" dirty="0"/>
              <a:t>e _kocke</a:t>
            </a:r>
            <a:r>
              <a:rPr lang="en-US" dirty="0"/>
              <a:t> = int(input("</a:t>
            </a:r>
            <a:r>
              <a:rPr lang="en-US" dirty="0" err="1"/>
              <a:t>Unesi</a:t>
            </a:r>
            <a:r>
              <a:rPr lang="en-US" dirty="0"/>
              <a:t> c</a:t>
            </a:r>
            <a:r>
              <a:rPr lang="bs-Latn-BA" dirty="0"/>
              <a:t>ij</a:t>
            </a:r>
            <a:r>
              <a:rPr lang="en-US" dirty="0" err="1"/>
              <a:t>enu</a:t>
            </a:r>
            <a:r>
              <a:rPr lang="en-US" dirty="0"/>
              <a:t> male </a:t>
            </a:r>
            <a:r>
              <a:rPr lang="en-US" dirty="0" err="1"/>
              <a:t>kocke</a:t>
            </a:r>
            <a:r>
              <a:rPr lang="en-US" dirty="0"/>
              <a:t>:"))</a:t>
            </a:r>
          </a:p>
          <a:p>
            <a:endParaRPr lang="en-US" dirty="0"/>
          </a:p>
          <a:p>
            <a:r>
              <a:rPr lang="en-US" dirty="0"/>
              <a:t>c</a:t>
            </a:r>
            <a:r>
              <a:rPr lang="bs-Latn-BA" dirty="0"/>
              <a:t>ij</a:t>
            </a:r>
            <a:r>
              <a:rPr lang="en-US" dirty="0" err="1"/>
              <a:t>ena_automobil</a:t>
            </a:r>
            <a:r>
              <a:rPr lang="en-US" dirty="0"/>
              <a:t> = 4*c</a:t>
            </a:r>
            <a:r>
              <a:rPr lang="bs-Latn-BA" dirty="0"/>
              <a:t>ij</a:t>
            </a:r>
            <a:r>
              <a:rPr lang="en-US" dirty="0" err="1"/>
              <a:t>ena_tocak</a:t>
            </a:r>
            <a:r>
              <a:rPr lang="en-US" dirty="0"/>
              <a:t> + 8*c</a:t>
            </a:r>
            <a:r>
              <a:rPr lang="bs-Latn-BA" dirty="0"/>
              <a:t>ij</a:t>
            </a:r>
            <a:r>
              <a:rPr lang="en-US" dirty="0" err="1"/>
              <a:t>ena_velika</a:t>
            </a:r>
            <a:r>
              <a:rPr lang="en-US" dirty="0"/>
              <a:t> + 4*c</a:t>
            </a:r>
            <a:r>
              <a:rPr lang="bs-Latn-BA" dirty="0"/>
              <a:t>ij</a:t>
            </a:r>
            <a:r>
              <a:rPr lang="en-US" dirty="0" err="1"/>
              <a:t>ena_mala</a:t>
            </a:r>
            <a:endParaRPr lang="en-US" dirty="0"/>
          </a:p>
          <a:p>
            <a:r>
              <a:rPr lang="en-US" dirty="0"/>
              <a:t>c</a:t>
            </a:r>
            <a:r>
              <a:rPr lang="bs-Latn-BA" dirty="0"/>
              <a:t>ij</a:t>
            </a:r>
            <a:r>
              <a:rPr lang="en-US" dirty="0" err="1"/>
              <a:t>ena_bicikl</a:t>
            </a:r>
            <a:r>
              <a:rPr lang="en-US" dirty="0"/>
              <a:t> = 2*c</a:t>
            </a:r>
            <a:r>
              <a:rPr lang="bs-Latn-BA" dirty="0"/>
              <a:t>ij</a:t>
            </a:r>
            <a:r>
              <a:rPr lang="en-US" dirty="0" err="1"/>
              <a:t>ena_tocak</a:t>
            </a:r>
            <a:r>
              <a:rPr lang="en-US" dirty="0"/>
              <a:t> + 6*c</a:t>
            </a:r>
            <a:r>
              <a:rPr lang="bs-Latn-BA" dirty="0"/>
              <a:t>ij</a:t>
            </a:r>
            <a:r>
              <a:rPr lang="en-US" dirty="0" err="1"/>
              <a:t>ena_mala</a:t>
            </a:r>
            <a:endParaRPr lang="en-US" dirty="0"/>
          </a:p>
          <a:p>
            <a:endParaRPr lang="bs-Latn-BA" dirty="0"/>
          </a:p>
          <a:p>
            <a:r>
              <a:rPr lang="bs-Latn-BA" dirty="0"/>
              <a:t>ukupna_cijena </a:t>
            </a:r>
            <a:r>
              <a:rPr lang="en-US" dirty="0"/>
              <a:t>= c</a:t>
            </a:r>
            <a:r>
              <a:rPr lang="bs-Latn-BA" dirty="0"/>
              <a:t>ij</a:t>
            </a:r>
            <a:r>
              <a:rPr lang="en-US" dirty="0" err="1"/>
              <a:t>ena_automobil</a:t>
            </a:r>
            <a:r>
              <a:rPr lang="en-US" dirty="0"/>
              <a:t> + c</a:t>
            </a:r>
            <a:r>
              <a:rPr lang="bs-Latn-BA" dirty="0"/>
              <a:t>ij</a:t>
            </a:r>
            <a:r>
              <a:rPr lang="en-US" dirty="0" err="1"/>
              <a:t>ena_bicikl</a:t>
            </a:r>
            <a:endParaRPr lang="en-US" dirty="0"/>
          </a:p>
          <a:p>
            <a:r>
              <a:rPr lang="en-US" dirty="0"/>
              <a:t>print(</a:t>
            </a:r>
            <a:r>
              <a:rPr lang="bs-Latn-BA" dirty="0"/>
              <a:t>ukupna_cijena)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139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FFC0D-800A-4863-B51D-50A22CC4C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31975"/>
            <a:ext cx="8534400" cy="787926"/>
          </a:xfrm>
        </p:spPr>
        <p:txBody>
          <a:bodyPr/>
          <a:lstStyle/>
          <a:p>
            <a:r>
              <a:rPr lang="bs-Latn-BA" dirty="0"/>
              <a:t>Stringovi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A1E42-CEF2-4489-B961-F7C4EFC10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919901"/>
            <a:ext cx="8534400" cy="5806124"/>
          </a:xfrm>
        </p:spPr>
        <p:txBody>
          <a:bodyPr>
            <a:normAutofit/>
          </a:bodyPr>
          <a:lstStyle/>
          <a:p>
            <a:r>
              <a:rPr lang="bs-Latn-BA" dirty="0">
                <a:solidFill>
                  <a:schemeClr val="tx1"/>
                </a:solidFill>
              </a:rPr>
              <a:t>Primjeri stringova:</a:t>
            </a:r>
          </a:p>
          <a:p>
            <a:pPr lvl="1"/>
            <a:r>
              <a:rPr lang="bs-Latn-BA" dirty="0">
                <a:solidFill>
                  <a:schemeClr val="tx1"/>
                </a:solidFill>
              </a:rPr>
              <a:t>„Hello world“</a:t>
            </a:r>
          </a:p>
          <a:p>
            <a:pPr lvl="1"/>
            <a:r>
              <a:rPr lang="bs-Latn-BA" dirty="0">
                <a:solidFill>
                  <a:schemeClr val="tx1"/>
                </a:solidFill>
              </a:rPr>
              <a:t>„Programski jezik Python“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‘</a:t>
            </a:r>
            <a:r>
              <a:rPr lang="en-US" dirty="0" err="1">
                <a:solidFill>
                  <a:schemeClr val="tx1"/>
                </a:solidFill>
              </a:rPr>
              <a:t>Programiranje</a:t>
            </a:r>
            <a:r>
              <a:rPr lang="en-US" dirty="0">
                <a:solidFill>
                  <a:schemeClr val="tx1"/>
                </a:solidFill>
              </a:rPr>
              <a:t>’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’89_’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‘</a:t>
            </a:r>
            <a:r>
              <a:rPr lang="en-US" dirty="0" err="1">
                <a:solidFill>
                  <a:schemeClr val="tx1"/>
                </a:solidFill>
              </a:rPr>
              <a:t>Nova_godina</a:t>
            </a:r>
            <a:r>
              <a:rPr lang="en-US" dirty="0">
                <a:solidFill>
                  <a:schemeClr val="tx1"/>
                </a:solidFill>
              </a:rPr>
              <a:t>’</a:t>
            </a:r>
            <a:endParaRPr lang="bs-Latn-BA" dirty="0">
              <a:solidFill>
                <a:schemeClr val="tx1"/>
              </a:solidFill>
            </a:endParaRPr>
          </a:p>
          <a:p>
            <a:pPr lvl="1"/>
            <a:endParaRPr lang="bs-Latn-BA" dirty="0">
              <a:solidFill>
                <a:schemeClr val="tx1"/>
              </a:solidFill>
            </a:endParaRPr>
          </a:p>
          <a:p>
            <a:r>
              <a:rPr lang="bs-Latn-BA" dirty="0">
                <a:solidFill>
                  <a:schemeClr val="tx1"/>
                </a:solidFill>
              </a:rPr>
              <a:t>Primjer ispisa: print(„Marko Marković“)</a:t>
            </a:r>
          </a:p>
          <a:p>
            <a:endParaRPr lang="bs-Latn-BA" dirty="0">
              <a:solidFill>
                <a:schemeClr val="tx1"/>
              </a:solidFill>
            </a:endParaRPr>
          </a:p>
          <a:p>
            <a:r>
              <a:rPr lang="bs-Latn-BA" dirty="0">
                <a:solidFill>
                  <a:schemeClr val="tx1"/>
                </a:solidFill>
              </a:rPr>
              <a:t>Primjer unosa i ispisa: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i</a:t>
            </a:r>
            <a:r>
              <a:rPr lang="bs-Latn-BA" dirty="0">
                <a:solidFill>
                  <a:schemeClr val="tx1"/>
                </a:solidFill>
              </a:rPr>
              <a:t>me</a:t>
            </a:r>
            <a:r>
              <a:rPr lang="en-GB" dirty="0">
                <a:solidFill>
                  <a:schemeClr val="tx1"/>
                </a:solidFill>
              </a:rPr>
              <a:t> = input(“</a:t>
            </a:r>
            <a:r>
              <a:rPr lang="en-GB" dirty="0" err="1">
                <a:solidFill>
                  <a:schemeClr val="tx1"/>
                </a:solidFill>
              </a:rPr>
              <a:t>Unesi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svoje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ime</a:t>
            </a:r>
            <a:r>
              <a:rPr lang="en-GB" dirty="0">
                <a:solidFill>
                  <a:schemeClr val="tx1"/>
                </a:solidFill>
              </a:rPr>
              <a:t>: ”)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print(“</a:t>
            </a:r>
            <a:r>
              <a:rPr lang="en-US" dirty="0" err="1">
                <a:solidFill>
                  <a:schemeClr val="tx1"/>
                </a:solidFill>
              </a:rPr>
              <a:t>Pozdrav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ti</a:t>
            </a:r>
            <a:r>
              <a:rPr lang="en-US" dirty="0">
                <a:solidFill>
                  <a:schemeClr val="tx1"/>
                </a:solidFill>
              </a:rPr>
              <a:t> se </a:t>
            </a:r>
            <a:r>
              <a:rPr lang="en-US" dirty="0" err="1">
                <a:solidFill>
                  <a:schemeClr val="tx1"/>
                </a:solidFill>
              </a:rPr>
              <a:t>zove</a:t>
            </a:r>
            <a:r>
              <a:rPr lang="bs-Latn-BA" dirty="0">
                <a:solidFill>
                  <a:schemeClr val="tx1"/>
                </a:solidFill>
              </a:rPr>
              <a:t>š: </a:t>
            </a:r>
            <a:r>
              <a:rPr lang="en-US" dirty="0">
                <a:solidFill>
                  <a:schemeClr val="tx1"/>
                </a:solidFill>
              </a:rPr>
              <a:t>”, </a:t>
            </a:r>
            <a:r>
              <a:rPr lang="en-US" dirty="0" err="1">
                <a:solidFill>
                  <a:schemeClr val="tx1"/>
                </a:solidFill>
              </a:rPr>
              <a:t>ime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bs-Latn-BA" dirty="0">
                <a:solidFill>
                  <a:schemeClr val="tx1"/>
                </a:solidFill>
              </a:rPr>
              <a:t>zvršavanje koda korak po korak: </a:t>
            </a:r>
            <a:r>
              <a:rPr lang="bs-Latn-BA" b="1" dirty="0">
                <a:solidFill>
                  <a:schemeClr val="tx2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http://pythontutor.com/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103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FE667-D260-4819-9B91-63FEC74B6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35843"/>
            <a:ext cx="8534400" cy="1507067"/>
          </a:xfrm>
        </p:spPr>
        <p:txBody>
          <a:bodyPr/>
          <a:lstStyle/>
          <a:p>
            <a:r>
              <a:rPr lang="en-GB" dirty="0"/>
              <a:t>ZADACI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218F1-0370-4D46-80CA-E679D6AD0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357460"/>
            <a:ext cx="8534400" cy="5344998"/>
          </a:xfrm>
        </p:spPr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Veli</a:t>
            </a:r>
            <a:r>
              <a:rPr lang="bs-Latn-BA" dirty="0">
                <a:solidFill>
                  <a:schemeClr val="tx1"/>
                </a:solidFill>
              </a:rPr>
              <a:t>ka Morava je dugačka 185km i nastaje od Južne Morave, koja je 90km duža, i Zapadne Morave, koja je 123km duža od nje. Kolika je ukupna dužina ove tri rijeke?</a:t>
            </a:r>
          </a:p>
          <a:p>
            <a:endParaRPr lang="bs-Latn-BA" dirty="0">
              <a:solidFill>
                <a:schemeClr val="tx1"/>
              </a:solidFill>
            </a:endParaRPr>
          </a:p>
          <a:p>
            <a:r>
              <a:rPr lang="bs-Latn-BA" dirty="0">
                <a:solidFill>
                  <a:schemeClr val="tx1"/>
                </a:solidFill>
              </a:rPr>
              <a:t>velika_</a:t>
            </a:r>
            <a:r>
              <a:rPr lang="en-GB" dirty="0" err="1">
                <a:solidFill>
                  <a:schemeClr val="tx1"/>
                </a:solidFill>
              </a:rPr>
              <a:t>morava</a:t>
            </a:r>
            <a:r>
              <a:rPr lang="en-GB" dirty="0">
                <a:solidFill>
                  <a:schemeClr val="tx1"/>
                </a:solidFill>
              </a:rPr>
              <a:t> = 85</a:t>
            </a:r>
          </a:p>
          <a:p>
            <a:r>
              <a:rPr lang="en-GB" dirty="0" err="1">
                <a:solidFill>
                  <a:schemeClr val="tx1"/>
                </a:solidFill>
              </a:rPr>
              <a:t>juzna_morava</a:t>
            </a:r>
            <a:r>
              <a:rPr lang="en-GB" dirty="0">
                <a:solidFill>
                  <a:schemeClr val="tx1"/>
                </a:solidFill>
              </a:rPr>
              <a:t> = </a:t>
            </a:r>
            <a:r>
              <a:rPr lang="en-GB" dirty="0" err="1">
                <a:solidFill>
                  <a:schemeClr val="tx1"/>
                </a:solidFill>
              </a:rPr>
              <a:t>velika_morava</a:t>
            </a:r>
            <a:r>
              <a:rPr lang="en-GB" dirty="0">
                <a:solidFill>
                  <a:schemeClr val="tx1"/>
                </a:solidFill>
              </a:rPr>
              <a:t> + 90</a:t>
            </a:r>
          </a:p>
          <a:p>
            <a:r>
              <a:rPr lang="en-GB" dirty="0" err="1">
                <a:solidFill>
                  <a:schemeClr val="tx1"/>
                </a:solidFill>
              </a:rPr>
              <a:t>zapadna_morava</a:t>
            </a:r>
            <a:r>
              <a:rPr lang="en-GB" dirty="0">
                <a:solidFill>
                  <a:schemeClr val="tx1"/>
                </a:solidFill>
              </a:rPr>
              <a:t> = </a:t>
            </a:r>
            <a:r>
              <a:rPr lang="en-GB" dirty="0" err="1">
                <a:solidFill>
                  <a:schemeClr val="tx1"/>
                </a:solidFill>
              </a:rPr>
              <a:t>velika_morava</a:t>
            </a:r>
            <a:r>
              <a:rPr lang="en-GB" dirty="0">
                <a:solidFill>
                  <a:schemeClr val="tx1"/>
                </a:solidFill>
              </a:rPr>
              <a:t> + 123</a:t>
            </a:r>
          </a:p>
          <a:p>
            <a:r>
              <a:rPr lang="en-GB" dirty="0" err="1">
                <a:solidFill>
                  <a:schemeClr val="tx1"/>
                </a:solidFill>
              </a:rPr>
              <a:t>ukupno</a:t>
            </a:r>
            <a:r>
              <a:rPr lang="en-GB" dirty="0">
                <a:solidFill>
                  <a:schemeClr val="tx1"/>
                </a:solidFill>
              </a:rPr>
              <a:t> = </a:t>
            </a:r>
            <a:r>
              <a:rPr lang="en-GB" dirty="0" err="1">
                <a:solidFill>
                  <a:schemeClr val="tx1"/>
                </a:solidFill>
              </a:rPr>
              <a:t>vevelika_morava</a:t>
            </a:r>
            <a:r>
              <a:rPr lang="en-GB" dirty="0">
                <a:solidFill>
                  <a:schemeClr val="tx1"/>
                </a:solidFill>
              </a:rPr>
              <a:t> + </a:t>
            </a:r>
            <a:r>
              <a:rPr lang="en-GB" dirty="0" err="1">
                <a:solidFill>
                  <a:schemeClr val="tx1"/>
                </a:solidFill>
              </a:rPr>
              <a:t>juzna_morava</a:t>
            </a:r>
            <a:r>
              <a:rPr lang="en-GB" dirty="0">
                <a:solidFill>
                  <a:schemeClr val="tx1"/>
                </a:solidFill>
              </a:rPr>
              <a:t> + </a:t>
            </a:r>
            <a:r>
              <a:rPr lang="en-GB" dirty="0" err="1">
                <a:solidFill>
                  <a:schemeClr val="tx1"/>
                </a:solidFill>
              </a:rPr>
              <a:t>zapadna_morava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print(</a:t>
            </a:r>
            <a:r>
              <a:rPr lang="en-GB" dirty="0" err="1">
                <a:solidFill>
                  <a:schemeClr val="tx1"/>
                </a:solidFill>
              </a:rPr>
              <a:t>ukupno</a:t>
            </a:r>
            <a:r>
              <a:rPr lang="en-GB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2279058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DAB38-4A37-4E06-9A6B-F6BB1CB1B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54525"/>
            <a:ext cx="8534400" cy="1507067"/>
          </a:xfrm>
        </p:spPr>
        <p:txBody>
          <a:bodyPr/>
          <a:lstStyle/>
          <a:p>
            <a:r>
              <a:rPr lang="bs-Latn-BA" dirty="0"/>
              <a:t>Osnovne aritmetičke operacije i primjena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3DB6D-7C3A-4BC4-B762-737BAE522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399191"/>
            <a:ext cx="8534400" cy="3615267"/>
          </a:xfrm>
        </p:spPr>
        <p:txBody>
          <a:bodyPr>
            <a:normAutofit/>
          </a:bodyPr>
          <a:lstStyle/>
          <a:p>
            <a:r>
              <a:rPr lang="bs-Latn-BA" dirty="0">
                <a:solidFill>
                  <a:schemeClr val="tx1">
                    <a:lumMod val="95000"/>
                  </a:schemeClr>
                </a:solidFill>
              </a:rPr>
              <a:t>Računar –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ure</a:t>
            </a:r>
            <a:r>
              <a:rPr lang="bs-Latn-BA" dirty="0">
                <a:solidFill>
                  <a:schemeClr val="tx1">
                    <a:lumMod val="95000"/>
                  </a:schemeClr>
                </a:solidFill>
              </a:rPr>
              <a:t>đaj koji računa</a:t>
            </a:r>
          </a:p>
          <a:p>
            <a:r>
              <a:rPr lang="bs-Latn-BA" dirty="0">
                <a:solidFill>
                  <a:schemeClr val="tx1">
                    <a:lumMod val="95000"/>
                  </a:schemeClr>
                </a:solidFill>
              </a:rPr>
              <a:t>Računanje se naziva i aritmetika - od grčke riječi </a:t>
            </a:r>
            <a:r>
              <a:rPr lang="bs-Latn-BA" i="1" dirty="0">
                <a:solidFill>
                  <a:schemeClr val="tx1">
                    <a:lumMod val="95000"/>
                  </a:schemeClr>
                </a:solidFill>
              </a:rPr>
              <a:t>aritmos</a:t>
            </a:r>
            <a:r>
              <a:rPr lang="bs-Latn-BA" dirty="0">
                <a:solidFill>
                  <a:schemeClr val="tx1">
                    <a:lumMod val="95000"/>
                  </a:schemeClr>
                </a:solidFill>
              </a:rPr>
              <a:t> koja znači broj, brojanje, računanje</a:t>
            </a:r>
          </a:p>
          <a:p>
            <a:r>
              <a:rPr lang="bs-Latn-BA" dirty="0">
                <a:solidFill>
                  <a:schemeClr val="tx1">
                    <a:lumMod val="95000"/>
                  </a:schemeClr>
                </a:solidFill>
              </a:rPr>
              <a:t>Odlike:</a:t>
            </a:r>
          </a:p>
          <a:p>
            <a:pPr lvl="1"/>
            <a:r>
              <a:rPr lang="bs-Latn-BA" dirty="0">
                <a:solidFill>
                  <a:schemeClr val="tx1">
                    <a:lumMod val="95000"/>
                  </a:schemeClr>
                </a:solidFill>
              </a:rPr>
              <a:t>Brzo i efikasno izvođenje računskih operacija</a:t>
            </a:r>
          </a:p>
          <a:p>
            <a:pPr lvl="1"/>
            <a:r>
              <a:rPr lang="bs-Latn-BA" dirty="0">
                <a:solidFill>
                  <a:schemeClr val="tx1">
                    <a:lumMod val="95000"/>
                  </a:schemeClr>
                </a:solidFill>
              </a:rPr>
              <a:t>Olakšava  i ubrzava svakodnevni rad</a:t>
            </a:r>
          </a:p>
          <a:p>
            <a:r>
              <a:rPr lang="bs-Latn-BA" dirty="0">
                <a:solidFill>
                  <a:schemeClr val="tx1">
                    <a:lumMod val="95000"/>
                  </a:schemeClr>
                </a:solidFill>
              </a:rPr>
              <a:t>Mane:</a:t>
            </a:r>
          </a:p>
          <a:p>
            <a:pPr lvl="1"/>
            <a:r>
              <a:rPr lang="bs-Latn-BA" dirty="0">
                <a:solidFill>
                  <a:schemeClr val="tx1">
                    <a:lumMod val="95000"/>
                  </a:schemeClr>
                </a:solidFill>
              </a:rPr>
              <a:t>Radi samo ono što mu naredite (ako ispunite pravila naređivanja)</a:t>
            </a:r>
          </a:p>
        </p:txBody>
      </p:sp>
    </p:spTree>
    <p:extLst>
      <p:ext uri="{BB962C8B-B14F-4D97-AF65-F5344CB8AC3E}">
        <p14:creationId xmlns:p14="http://schemas.microsoft.com/office/powerpoint/2010/main" val="115036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B1EAE-6366-4438-BAC9-770F2846C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68093"/>
            <a:ext cx="8534400" cy="1507067"/>
          </a:xfrm>
        </p:spPr>
        <p:txBody>
          <a:bodyPr/>
          <a:lstStyle/>
          <a:p>
            <a:r>
              <a:rPr lang="bs-Latn-BA" dirty="0"/>
              <a:t>Sabiranje, oduzimanje, množenje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D12A5D5-B3FA-4BFA-B020-D4D2C0C5AA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7084548"/>
              </p:ext>
            </p:extLst>
          </p:nvPr>
        </p:nvGraphicFramePr>
        <p:xfrm>
          <a:off x="684212" y="1963936"/>
          <a:ext cx="85344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3408589882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386585592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409498776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11356398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s-Latn-BA" dirty="0"/>
                        <a:t>Sabiranje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s-Latn-BA" dirty="0"/>
                        <a:t>Oduzimanje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s-Latn-BA" dirty="0"/>
                        <a:t>Množenje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934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s-Latn-BA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Matematika</a:t>
                      </a:r>
                      <a:endParaRPr lang="en-US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052F6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s-Latn-BA" dirty="0"/>
                        <a:t>4 + 3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s-Latn-BA" dirty="0"/>
                        <a:t>9 –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s-Latn-BA" dirty="0"/>
                        <a:t>3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</a:t>
                      </a:r>
                      <a:r>
                        <a:rPr lang="bs-Latn-B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017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s-Latn-BA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Python</a:t>
                      </a:r>
                      <a:endParaRPr lang="en-US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052F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s-Latn-BA" dirty="0"/>
                        <a:t>4 + 3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s-Latn-BA" dirty="0"/>
                        <a:t>9 –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s-Latn-BA" dirty="0"/>
                        <a:t>3 * 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28811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54B0510-05C9-45A2-88FF-57C1B7AFF434}"/>
              </a:ext>
            </a:extLst>
          </p:cNvPr>
          <p:cNvSpPr txBox="1"/>
          <p:nvPr/>
        </p:nvSpPr>
        <p:spPr>
          <a:xfrm>
            <a:off x="684212" y="4088465"/>
            <a:ext cx="370165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s-Latn-BA" sz="2000" dirty="0"/>
              <a:t>Također je ispravno napisati:</a:t>
            </a:r>
          </a:p>
          <a:p>
            <a:pPr lvl="1"/>
            <a:r>
              <a:rPr lang="bs-Latn-BA" sz="2000" dirty="0"/>
              <a:t>4+3</a:t>
            </a:r>
          </a:p>
          <a:p>
            <a:pPr lvl="1"/>
            <a:r>
              <a:rPr lang="bs-Latn-BA" sz="2000" dirty="0"/>
              <a:t>9-2</a:t>
            </a:r>
          </a:p>
          <a:p>
            <a:pPr lvl="1"/>
            <a:r>
              <a:rPr lang="bs-Latn-BA" sz="2000" dirty="0"/>
              <a:t>3*6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663098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B1EAE-6366-4438-BAC9-770F2846C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51" y="213064"/>
            <a:ext cx="8534400" cy="674703"/>
          </a:xfrm>
        </p:spPr>
        <p:txBody>
          <a:bodyPr/>
          <a:lstStyle/>
          <a:p>
            <a:r>
              <a:rPr lang="bs-Latn-BA" dirty="0"/>
              <a:t>Sabiranje, oduzimanje, množenje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28B566-AD98-4A08-BE68-B0475675A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51" y="887767"/>
            <a:ext cx="9914486" cy="24502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3A17DC-6F7E-4783-A6EF-2DB116CDF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350" y="3701987"/>
            <a:ext cx="9914485" cy="289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3693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53C8F-D5B0-4355-BC15-99BF39C8B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63906"/>
            <a:ext cx="8534400" cy="1507067"/>
          </a:xfrm>
        </p:spPr>
        <p:txBody>
          <a:bodyPr/>
          <a:lstStyle/>
          <a:p>
            <a:r>
              <a:rPr lang="bs-Latn-BA" dirty="0"/>
              <a:t>Naredba </a:t>
            </a:r>
            <a:r>
              <a:rPr lang="bs-Latn-BA" i="1" dirty="0"/>
              <a:t>print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4708B-C90E-4C9D-8C7A-0B0385F56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384918"/>
            <a:ext cx="8534400" cy="5309176"/>
          </a:xfrm>
        </p:spPr>
        <p:txBody>
          <a:bodyPr>
            <a:normAutofit/>
          </a:bodyPr>
          <a:lstStyle/>
          <a:p>
            <a:r>
              <a:rPr lang="bs-Latn-BA" sz="2400" dirty="0">
                <a:solidFill>
                  <a:schemeClr val="tx1">
                    <a:lumMod val="95000"/>
                  </a:schemeClr>
                </a:solidFill>
              </a:rPr>
              <a:t>Naredba print ispisuje tekst na ekran</a:t>
            </a:r>
          </a:p>
          <a:p>
            <a:r>
              <a:rPr lang="bs-Latn-BA" sz="2400" dirty="0">
                <a:solidFill>
                  <a:schemeClr val="tx1">
                    <a:lumMod val="95000"/>
                  </a:schemeClr>
                </a:solidFill>
              </a:rPr>
              <a:t>Sintaksa: 		print(</a:t>
            </a:r>
            <a:r>
              <a:rPr lang="bs-Latn-BA" sz="2400" i="1" dirty="0">
                <a:solidFill>
                  <a:schemeClr val="tx1">
                    <a:lumMod val="95000"/>
                  </a:schemeClr>
                </a:solidFill>
              </a:rPr>
              <a:t>tekst</a:t>
            </a:r>
            <a:r>
              <a:rPr lang="bs-Latn-BA" sz="2400" dirty="0">
                <a:solidFill>
                  <a:schemeClr val="tx1">
                    <a:lumMod val="95000"/>
                  </a:schemeClr>
                </a:solidFill>
              </a:rPr>
              <a:t>)</a:t>
            </a:r>
          </a:p>
          <a:p>
            <a:endParaRPr lang="bs-Latn-BA" sz="2400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bs-Latn-BA" sz="2400" i="1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bs-Latn-BA" sz="2400" b="1" i="1" dirty="0">
                <a:solidFill>
                  <a:schemeClr val="tx1">
                    <a:lumMod val="95000"/>
                  </a:schemeClr>
                </a:solidFill>
              </a:rPr>
              <a:t>Zadatak: </a:t>
            </a:r>
            <a:r>
              <a:rPr lang="bs-Latn-BA" sz="2400" i="1" dirty="0">
                <a:solidFill>
                  <a:schemeClr val="tx1">
                    <a:lumMod val="95000"/>
                  </a:schemeClr>
                </a:solidFill>
              </a:rPr>
              <a:t>Ispisati na ekran rezultat dijeljenja dva decimalna broja</a:t>
            </a:r>
            <a:endParaRPr lang="en-US" sz="2400" i="1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8B95B1-955C-4193-B03A-A215434CE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440" y="1001028"/>
            <a:ext cx="2332609" cy="72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90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836ED-881D-48A8-BFCB-302895E92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96596"/>
            <a:ext cx="8534400" cy="1507067"/>
          </a:xfrm>
        </p:spPr>
        <p:txBody>
          <a:bodyPr/>
          <a:lstStyle/>
          <a:p>
            <a:r>
              <a:rPr lang="bs-Latn-BA" dirty="0"/>
              <a:t>Python skripte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F3FA7-2647-4751-8185-563567CC5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17044"/>
            <a:ext cx="8534400" cy="4455071"/>
          </a:xfrm>
        </p:spPr>
        <p:txBody>
          <a:bodyPr/>
          <a:lstStyle/>
          <a:p>
            <a:r>
              <a:rPr lang="bs-Latn-BA" dirty="0">
                <a:solidFill>
                  <a:schemeClr val="tx1">
                    <a:lumMod val="95000"/>
                  </a:schemeClr>
                </a:solidFill>
              </a:rPr>
              <a:t>Python skripte služe za složenije proračune od korištenja IDLE</a:t>
            </a:r>
          </a:p>
          <a:p>
            <a:r>
              <a:rPr lang="bs-Latn-BA" dirty="0">
                <a:solidFill>
                  <a:schemeClr val="tx1">
                    <a:lumMod val="95000"/>
                  </a:schemeClr>
                </a:solidFill>
              </a:rPr>
              <a:t>Moraju se sačuvati na računaru prije pokretanja</a:t>
            </a:r>
          </a:p>
          <a:p>
            <a:r>
              <a:rPr lang="bs-Latn-BA" dirty="0">
                <a:solidFill>
                  <a:schemeClr val="tx1">
                    <a:lumMod val="95000"/>
                  </a:schemeClr>
                </a:solidFill>
              </a:rPr>
              <a:t>Potrebno je koristiti naredbu </a:t>
            </a:r>
            <a:r>
              <a:rPr lang="bs-Latn-BA" i="1" dirty="0">
                <a:solidFill>
                  <a:schemeClr val="tx1">
                    <a:lumMod val="95000"/>
                  </a:schemeClr>
                </a:solidFill>
              </a:rPr>
              <a:t>print()</a:t>
            </a:r>
            <a:r>
              <a:rPr lang="bs-Latn-BA" dirty="0">
                <a:solidFill>
                  <a:schemeClr val="tx1">
                    <a:lumMod val="95000"/>
                  </a:schemeClr>
                </a:solidFill>
              </a:rPr>
              <a:t> za prikaz krajnjeg rezultata</a:t>
            </a:r>
          </a:p>
          <a:p>
            <a:endParaRPr lang="bs-Latn-BA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bs-Latn-BA" dirty="0">
                <a:solidFill>
                  <a:schemeClr val="tx1">
                    <a:lumMod val="95000"/>
                  </a:schemeClr>
                </a:solidFill>
              </a:rPr>
              <a:t>Skripte se mogu kreirati pomoću bilo kojeg editora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Pokre</a:t>
            </a:r>
            <a:r>
              <a:rPr lang="bs-Latn-BA" dirty="0">
                <a:solidFill>
                  <a:schemeClr val="tx1">
                    <a:lumMod val="95000"/>
                  </a:schemeClr>
                </a:solidFill>
              </a:rPr>
              <a:t>ću se naredbom: 		python main.py ili python3 main.py</a:t>
            </a:r>
          </a:p>
          <a:p>
            <a:endParaRPr lang="bs-Latn-BA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bs-Latn-BA" dirty="0">
                <a:solidFill>
                  <a:schemeClr val="tx1">
                    <a:lumMod val="95000"/>
                  </a:schemeClr>
                </a:solidFill>
              </a:rPr>
              <a:t>Napomena: „main“ je naziv skripte, imenuje se proizvoljno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00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FFE11-B52B-4643-A8E1-D6EF3E697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23340"/>
            <a:ext cx="8534400" cy="1507067"/>
          </a:xfrm>
        </p:spPr>
        <p:txBody>
          <a:bodyPr/>
          <a:lstStyle/>
          <a:p>
            <a:r>
              <a:rPr lang="bs-Latn-BA" dirty="0"/>
              <a:t>Python skripte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BC08C-24CD-4F7A-83EF-1D60CCE4C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730408"/>
            <a:ext cx="8534400" cy="4670392"/>
          </a:xfrm>
        </p:spPr>
        <p:txBody>
          <a:bodyPr>
            <a:normAutofit/>
          </a:bodyPr>
          <a:lstStyle/>
          <a:p>
            <a:r>
              <a:rPr lang="bs-Latn-BA" sz="2800" dirty="0">
                <a:solidFill>
                  <a:schemeClr val="tx1">
                    <a:lumMod val="95000"/>
                  </a:schemeClr>
                </a:solidFill>
              </a:rPr>
              <a:t>Skripte se još nazivaju </a:t>
            </a:r>
            <a:r>
              <a:rPr lang="bs-Latn-BA" sz="2800" i="1" dirty="0">
                <a:solidFill>
                  <a:schemeClr val="tx1">
                    <a:lumMod val="95000"/>
                  </a:schemeClr>
                </a:solidFill>
              </a:rPr>
              <a:t>moduli</a:t>
            </a:r>
          </a:p>
          <a:p>
            <a:endParaRPr lang="bs-Latn-BA" sz="28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bs-Latn-BA" sz="2800" dirty="0">
                <a:solidFill>
                  <a:schemeClr val="tx1">
                    <a:lumMod val="95000"/>
                  </a:schemeClr>
                </a:solidFill>
              </a:rPr>
              <a:t>Pravila imenovanja:</a:t>
            </a:r>
          </a:p>
          <a:p>
            <a:pPr lvl="1"/>
            <a:r>
              <a:rPr lang="bs-Latn-BA" sz="2400" dirty="0">
                <a:solidFill>
                  <a:schemeClr val="tx1">
                    <a:lumMod val="95000"/>
                  </a:schemeClr>
                </a:solidFill>
              </a:rPr>
              <a:t>Kratki nazivi</a:t>
            </a:r>
          </a:p>
          <a:p>
            <a:pPr lvl="1"/>
            <a:r>
              <a:rPr lang="bs-Latn-BA" sz="2400" dirty="0">
                <a:solidFill>
                  <a:schemeClr val="tx1">
                    <a:lumMod val="95000"/>
                  </a:schemeClr>
                </a:solidFill>
              </a:rPr>
              <a:t>Cijeli naziv malim slovima</a:t>
            </a:r>
          </a:p>
          <a:p>
            <a:pPr lvl="1"/>
            <a:r>
              <a:rPr lang="bs-Latn-BA" sz="2400" dirty="0">
                <a:solidFill>
                  <a:schemeClr val="tx1">
                    <a:lumMod val="95000"/>
                  </a:schemeClr>
                </a:solidFill>
              </a:rPr>
              <a:t>Znak _ (donja crta) se koristi umjesto razmaka</a:t>
            </a:r>
            <a:endParaRPr lang="en-US" sz="24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61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3">
            <a:extLst>
              <a:ext uri="{FF2B5EF4-FFF2-40B4-BE49-F238E27FC236}">
                <a16:creationId xmlns:a16="http://schemas.microsoft.com/office/drawing/2014/main" id="{D6F819BF-BEC4-454B-82CF-C7F192640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BBF389-A661-44E2-B9E5-6258DE27E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382941" cy="11424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dirty="0" err="1">
                <a:solidFill>
                  <a:srgbClr val="FFFFFF"/>
                </a:solidFill>
              </a:rPr>
              <a:t>zadatak</a:t>
            </a:r>
            <a:endParaRPr lang="en-US" sz="2400" dirty="0">
              <a:solidFill>
                <a:srgbClr val="FFFFFF"/>
              </a:solidFill>
            </a:endParaRPr>
          </a:p>
        </p:txBody>
      </p:sp>
      <p:sp useBgFill="1">
        <p:nvSpPr>
          <p:cNvPr id="37" name="Snip Diagonal Corner Rectangle 21">
            <a:extLst>
              <a:ext uri="{FF2B5EF4-FFF2-40B4-BE49-F238E27FC236}">
                <a16:creationId xmlns:a16="http://schemas.microsoft.com/office/drawing/2014/main" id="{79D5C3D0-88DD-405B-A549-4B5C3712E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12" y="641648"/>
            <a:ext cx="6575496" cy="5286838"/>
          </a:xfrm>
          <a:prstGeom prst="snip2DiagRect">
            <a:avLst>
              <a:gd name="adj1" fmla="val 8741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30EBE5-BEE7-4B25-9A4B-CFF8E9A915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17"/>
          <a:stretch/>
        </p:blipFill>
        <p:spPr>
          <a:xfrm>
            <a:off x="774641" y="1491285"/>
            <a:ext cx="6377876" cy="358756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AB726-CD70-40C0-8643-8DB1C6B11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2710" y="1822449"/>
            <a:ext cx="4401143" cy="33591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bs-Latn-BA" dirty="0">
                <a:solidFill>
                  <a:schemeClr val="bg1"/>
                </a:solidFill>
              </a:rPr>
              <a:t>Smederevska tvrđava ima oblik trougla stranica 550m, 502m i 400m. Koliki je obim tvrđave?</a:t>
            </a:r>
          </a:p>
          <a:p>
            <a:pPr marL="0" indent="0">
              <a:buNone/>
            </a:pPr>
            <a:endParaRPr lang="bs-Latn-BA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bs-Latn-BA" dirty="0">
                <a:solidFill>
                  <a:schemeClr val="bg1"/>
                </a:solidFill>
              </a:rPr>
              <a:t>Riješiti koristeći:</a:t>
            </a:r>
          </a:p>
          <a:p>
            <a:r>
              <a:rPr lang="bs-Latn-BA" dirty="0">
                <a:solidFill>
                  <a:schemeClr val="bg1"/>
                </a:solidFill>
              </a:rPr>
              <a:t>Sistemskog kalkulatora</a:t>
            </a:r>
          </a:p>
          <a:p>
            <a:r>
              <a:rPr lang="bs-Latn-BA" dirty="0">
                <a:solidFill>
                  <a:schemeClr val="bg1"/>
                </a:solidFill>
              </a:rPr>
              <a:t>IDLE interpreter</a:t>
            </a:r>
          </a:p>
          <a:p>
            <a:r>
              <a:rPr lang="bs-Latn-BA" dirty="0">
                <a:solidFill>
                  <a:schemeClr val="bg1"/>
                </a:solidFill>
              </a:rPr>
              <a:t>Python skripte</a:t>
            </a:r>
          </a:p>
        </p:txBody>
      </p:sp>
      <p:grpSp>
        <p:nvGrpSpPr>
          <p:cNvPr id="38" name="Group 27">
            <a:extLst>
              <a:ext uri="{FF2B5EF4-FFF2-40B4-BE49-F238E27FC236}">
                <a16:creationId xmlns:a16="http://schemas.microsoft.com/office/drawing/2014/main" id="{B29E1950-A366-48B7-8DAB-726C0DE58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4123CD-2156-4134-A3FB-C82036B5F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29">
              <a:extLst>
                <a:ext uri="{FF2B5EF4-FFF2-40B4-BE49-F238E27FC236}">
                  <a16:creationId xmlns:a16="http://schemas.microsoft.com/office/drawing/2014/main" id="{282DAEA8-4DC7-4972-8972-06976C61D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33B16A3-1C35-4E6B-88DA-2A2550F94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1">
              <a:extLst>
                <a:ext uri="{FF2B5EF4-FFF2-40B4-BE49-F238E27FC236}">
                  <a16:creationId xmlns:a16="http://schemas.microsoft.com/office/drawing/2014/main" id="{106381D1-240B-4A28-88D3-6ACC575DC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C8CFC7B-B818-47F0-AE87-6B34B07D1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3277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9647F-ACA0-4D70-934F-D74F70B33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94465"/>
            <a:ext cx="8534400" cy="1507067"/>
          </a:xfrm>
        </p:spPr>
        <p:txBody>
          <a:bodyPr/>
          <a:lstStyle/>
          <a:p>
            <a:r>
              <a:rPr lang="en-US" dirty="0" err="1"/>
              <a:t>Slo</a:t>
            </a:r>
            <a:r>
              <a:rPr lang="bs-Latn-BA" dirty="0"/>
              <a:t>ženi izrazi, prioritet operatora i zagrade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63EAF-15E6-4423-8EC2-73FAD5A0E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886" y="1482291"/>
            <a:ext cx="10116152" cy="5293893"/>
          </a:xfrm>
        </p:spPr>
        <p:txBody>
          <a:bodyPr>
            <a:normAutofit lnSpcReduction="10000"/>
          </a:bodyPr>
          <a:lstStyle/>
          <a:p>
            <a:r>
              <a:rPr lang="bs-Latn-BA" sz="2400" dirty="0">
                <a:solidFill>
                  <a:schemeClr val="tx1"/>
                </a:solidFill>
              </a:rPr>
              <a:t>Zadatak: Izračunaj proizvod zbira brojeva 874 i 437 i razlike brojeva 915 i 364</a:t>
            </a:r>
            <a:br>
              <a:rPr lang="bs-Latn-BA" sz="2400" dirty="0">
                <a:solidFill>
                  <a:schemeClr val="tx1"/>
                </a:solidFill>
              </a:rPr>
            </a:br>
            <a:endParaRPr lang="bs-Latn-BA" sz="2400" dirty="0">
              <a:solidFill>
                <a:schemeClr val="tx1"/>
              </a:solidFill>
            </a:endParaRPr>
          </a:p>
          <a:p>
            <a:r>
              <a:rPr lang="bs-Latn-BA" sz="2400" dirty="0">
                <a:solidFill>
                  <a:schemeClr val="tx1"/>
                </a:solidFill>
              </a:rPr>
              <a:t>Zadatak: Koja je vrijednost izraza 5 + 5 * 5</a:t>
            </a:r>
            <a:br>
              <a:rPr lang="bs-Latn-BA" sz="2400" dirty="0">
                <a:solidFill>
                  <a:schemeClr val="tx1"/>
                </a:solidFill>
              </a:rPr>
            </a:br>
            <a:endParaRPr lang="bs-Latn-BA" sz="2400" dirty="0">
              <a:solidFill>
                <a:schemeClr val="tx1"/>
              </a:solidFill>
            </a:endParaRPr>
          </a:p>
          <a:p>
            <a:r>
              <a:rPr lang="bs-Latn-BA" sz="2400" dirty="0">
                <a:solidFill>
                  <a:schemeClr val="tx1"/>
                </a:solidFill>
              </a:rPr>
              <a:t>Zadatak: Koja je vrijednost izraza (5 + 5) * 5</a:t>
            </a:r>
            <a:br>
              <a:rPr lang="bs-Latn-BA" sz="2400" dirty="0">
                <a:solidFill>
                  <a:schemeClr val="tx1"/>
                </a:solidFill>
              </a:rPr>
            </a:br>
            <a:endParaRPr lang="bs-Latn-BA" sz="2400" dirty="0">
              <a:solidFill>
                <a:schemeClr val="tx1"/>
              </a:solidFill>
            </a:endParaRPr>
          </a:p>
          <a:p>
            <a:r>
              <a:rPr lang="bs-Latn-BA" sz="2400" dirty="0">
                <a:solidFill>
                  <a:schemeClr val="tx1"/>
                </a:solidFill>
              </a:rPr>
              <a:t>Zadatak: Koji je narednih programa izračunava i ispisuje proizvod razlike brojeva 184 i 72 i razlike brojeva 273 i 194</a:t>
            </a:r>
          </a:p>
          <a:p>
            <a:pPr lvl="1"/>
            <a:r>
              <a:rPr lang="bs-Latn-BA" sz="2000" dirty="0">
                <a:solidFill>
                  <a:schemeClr val="tx1"/>
                </a:solidFill>
              </a:rPr>
              <a:t>print((184 + 72) * (273 - 194))</a:t>
            </a:r>
          </a:p>
          <a:p>
            <a:pPr lvl="1"/>
            <a:r>
              <a:rPr lang="bs-Latn-BA" sz="2000" dirty="0">
                <a:solidFill>
                  <a:schemeClr val="tx1"/>
                </a:solidFill>
              </a:rPr>
              <a:t>print((184 - 72) * (273 - 194))</a:t>
            </a:r>
          </a:p>
          <a:p>
            <a:pPr lvl="1"/>
            <a:r>
              <a:rPr lang="bs-Latn-BA" sz="2000" dirty="0">
                <a:solidFill>
                  <a:schemeClr val="tx1"/>
                </a:solidFill>
              </a:rPr>
              <a:t>(184 - 72) * (273 - 194)</a:t>
            </a:r>
          </a:p>
          <a:p>
            <a:pPr lvl="1"/>
            <a:r>
              <a:rPr lang="bs-Latn-BA" sz="2000" dirty="0">
                <a:solidFill>
                  <a:schemeClr val="tx1"/>
                </a:solidFill>
              </a:rPr>
              <a:t>print(184 - 72 * 273 - 194)</a:t>
            </a:r>
          </a:p>
        </p:txBody>
      </p:sp>
    </p:spTree>
    <p:extLst>
      <p:ext uri="{BB962C8B-B14F-4D97-AF65-F5344CB8AC3E}">
        <p14:creationId xmlns:p14="http://schemas.microsoft.com/office/powerpoint/2010/main" val="2857871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1232</TotalTime>
  <Words>985</Words>
  <Application>Microsoft Office PowerPoint</Application>
  <PresentationFormat>Widescreen</PresentationFormat>
  <Paragraphs>151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Century Gothic</vt:lpstr>
      <vt:lpstr>Wingdings 3</vt:lpstr>
      <vt:lpstr>Slice</vt:lpstr>
      <vt:lpstr>Izračunavanje</vt:lpstr>
      <vt:lpstr>Osnovne aritmetičke operacije i primjena</vt:lpstr>
      <vt:lpstr>Sabiranje, oduzimanje, množenje</vt:lpstr>
      <vt:lpstr>Sabiranje, oduzimanje, množenje</vt:lpstr>
      <vt:lpstr>Naredba print</vt:lpstr>
      <vt:lpstr>Python skripte</vt:lpstr>
      <vt:lpstr>Python skripte</vt:lpstr>
      <vt:lpstr>zadatak</vt:lpstr>
      <vt:lpstr>Složeni izrazi, prioritet operatora i zagrade</vt:lpstr>
      <vt:lpstr>Promjenljive - Varijable</vt:lpstr>
      <vt:lpstr>Promjenljive - Varijable</vt:lpstr>
      <vt:lpstr>Promjenljive - Varijable</vt:lpstr>
      <vt:lpstr>Rješavanje zadataka u opštim brojevima</vt:lpstr>
      <vt:lpstr>Rješavanje zadataka u opštim brojevima</vt:lpstr>
      <vt:lpstr>Učitavanje podataka pri pokretanju programa</vt:lpstr>
      <vt:lpstr>Učitavanje podataka pri pokretanju programa</vt:lpstr>
      <vt:lpstr>Stringovi</vt:lpstr>
      <vt:lpstr>ZADACI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Izračunavanje</dc:title>
  <dc:creator>amar.s.badnjevic</dc:creator>
  <cp:lastModifiedBy>Amar Badnjevic</cp:lastModifiedBy>
  <cp:revision>44</cp:revision>
  <dcterms:created xsi:type="dcterms:W3CDTF">2021-03-12T10:31:59Z</dcterms:created>
  <dcterms:modified xsi:type="dcterms:W3CDTF">2021-04-16T13:24:25Z</dcterms:modified>
</cp:coreProperties>
</file>