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CC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2007-1088-4600-B1BC-AE884B82A1B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2EF6D-D00C-4C10-85A8-9E1D869E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73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E8CBC-D9E8-4B9C-9658-364F4F7C96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42C1-642A-4B96-8193-4639931BC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bs-Latn-BA" dirty="0"/>
              <a:t>zračunavanje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009D8-8007-4D9F-A6DB-38D45C0E7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Programiranje u programskom jeziku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8534400" cy="5890660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Dopušteni nazivi varijabli: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godina_rodjenja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_</a:t>
            </a:r>
            <a:r>
              <a:rPr lang="en-US" sz="2000" dirty="0" err="1">
                <a:solidFill>
                  <a:schemeClr val="tx1"/>
                </a:solidFill>
              </a:rPr>
              <a:t>godina_rodjenja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GODINARODJENJA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godinarodjenja2 = 1998</a:t>
            </a:r>
          </a:p>
          <a:p>
            <a:r>
              <a:rPr lang="bs-Latn-BA" sz="2400" dirty="0">
                <a:solidFill>
                  <a:schemeClr val="tx1"/>
                </a:solidFill>
              </a:rPr>
              <a:t>Zabranjeni nazivi varijabli (prouzrokuju grešku pri pokretanju programa):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2godinarodjenja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godina-rodjenja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</p:txBody>
      </p:sp>
    </p:spTree>
    <p:extLst>
      <p:ext uri="{BB962C8B-B14F-4D97-AF65-F5344CB8AC3E}">
        <p14:creationId xmlns:p14="http://schemas.microsoft.com/office/powerpoint/2010/main" val="38594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8534400" cy="589066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Primjer</a:t>
            </a:r>
            <a:endParaRPr lang="bs-Latn-BA" sz="2800" dirty="0">
              <a:solidFill>
                <a:schemeClr val="tx1"/>
              </a:solidFill>
            </a:endParaRPr>
          </a:p>
          <a:p>
            <a:endParaRPr lang="bs-Latn-BA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800" i="1" dirty="0">
                <a:solidFill>
                  <a:schemeClr val="tx1"/>
                </a:solidFill>
              </a:rPr>
              <a:t>zbir </a:t>
            </a:r>
            <a:r>
              <a:rPr lang="en-US" sz="2800" i="1" dirty="0">
                <a:solidFill>
                  <a:schemeClr val="tx1"/>
                </a:solidFill>
              </a:rPr>
              <a:t>= 874 + 437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/>
                </a:solidFill>
              </a:rPr>
              <a:t>razlika</a:t>
            </a:r>
            <a:r>
              <a:rPr lang="en-US" sz="2800" i="1" dirty="0">
                <a:solidFill>
                  <a:schemeClr val="tx1"/>
                </a:solidFill>
              </a:rPr>
              <a:t> = 915 – 364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/>
                </a:solidFill>
              </a:rPr>
              <a:t>proizvod</a:t>
            </a:r>
            <a:r>
              <a:rPr lang="en-US" sz="2800" i="1" dirty="0">
                <a:solidFill>
                  <a:schemeClr val="tx1"/>
                </a:solidFill>
              </a:rPr>
              <a:t> = </a:t>
            </a:r>
            <a:r>
              <a:rPr lang="en-US" sz="2800" i="1" dirty="0" err="1">
                <a:solidFill>
                  <a:schemeClr val="tx1"/>
                </a:solidFill>
              </a:rPr>
              <a:t>zbir</a:t>
            </a:r>
            <a:r>
              <a:rPr lang="en-US" sz="2800" i="1" dirty="0">
                <a:solidFill>
                  <a:schemeClr val="tx1"/>
                </a:solidFill>
              </a:rPr>
              <a:t> * </a:t>
            </a:r>
            <a:r>
              <a:rPr lang="en-US" sz="2800" i="1" dirty="0" err="1">
                <a:solidFill>
                  <a:schemeClr val="tx1"/>
                </a:solidFill>
              </a:rPr>
              <a:t>razlika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print(</a:t>
            </a:r>
            <a:r>
              <a:rPr lang="en-US" sz="2800" i="1" dirty="0" err="1">
                <a:solidFill>
                  <a:schemeClr val="tx1"/>
                </a:solidFill>
              </a:rPr>
              <a:t>proizvod</a:t>
            </a:r>
            <a:r>
              <a:rPr lang="en-US" sz="2800" i="1" dirty="0">
                <a:solidFill>
                  <a:schemeClr val="tx1"/>
                </a:solidFill>
              </a:rPr>
              <a:t>)</a:t>
            </a:r>
            <a:endParaRPr lang="bs-Latn-BA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0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10105708" cy="5890660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/>
                </a:solidFill>
              </a:rPr>
              <a:t>Šta od navedenog može biti ispravno ime varijable? Tačno je više odgovora</a:t>
            </a:r>
          </a:p>
          <a:p>
            <a:endParaRPr lang="bs-Latn-BA" sz="2800" dirty="0">
              <a:solidFill>
                <a:schemeClr val="tx1"/>
              </a:solidFill>
            </a:endParaRPr>
          </a:p>
          <a:p>
            <a:r>
              <a:rPr lang="bs-Latn-BA" sz="2800" dirty="0">
                <a:solidFill>
                  <a:schemeClr val="tx1"/>
                </a:solidFill>
              </a:rPr>
              <a:t>a) xyZ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b) James_Bond_3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3stvari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hello-world</a:t>
            </a:r>
          </a:p>
          <a:p>
            <a:endParaRPr lang="bs-Latn-BA" sz="2800" dirty="0">
              <a:solidFill>
                <a:schemeClr val="tx1"/>
              </a:solidFill>
            </a:endParaRPr>
          </a:p>
          <a:p>
            <a:r>
              <a:rPr lang="bs-Latn-BA" sz="2800" dirty="0">
                <a:solidFill>
                  <a:schemeClr val="tx1"/>
                </a:solidFill>
              </a:rPr>
              <a:t>Tačni odgovori: a i b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xyZ nije isto što i xyz</a:t>
            </a:r>
            <a:endParaRPr lang="bs-Latn-B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AB38-4A37-4E06-9A6B-F6BB1CB1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4525"/>
            <a:ext cx="8534400" cy="1507067"/>
          </a:xfrm>
        </p:spPr>
        <p:txBody>
          <a:bodyPr/>
          <a:lstStyle/>
          <a:p>
            <a:r>
              <a:rPr lang="bs-Latn-BA" dirty="0"/>
              <a:t>Osnovne aritmetičke operacije i primjena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DB6D-7C3A-4BC4-B762-737BAE52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9191"/>
            <a:ext cx="8534400" cy="3615267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Računar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đaj koji računa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Računanje se naziva i aritmetika - od grčke riječi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aritmos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koja znači broj, brojanje, računanje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Odlike: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Brzo i efikasno izvođenje računskih operacija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Olakšava  i ubrzava svakodnevni rad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Mane: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Radi samo ono što mu naredite (ako ispunite pravila naređivanja)</a:t>
            </a:r>
          </a:p>
        </p:txBody>
      </p:sp>
    </p:spTree>
    <p:extLst>
      <p:ext uri="{BB962C8B-B14F-4D97-AF65-F5344CB8AC3E}">
        <p14:creationId xmlns:p14="http://schemas.microsoft.com/office/powerpoint/2010/main" val="11503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093"/>
            <a:ext cx="8534400" cy="1507067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12A5D5-B3FA-4BFA-B020-D4D2C0C5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84548"/>
              </p:ext>
            </p:extLst>
          </p:nvPr>
        </p:nvGraphicFramePr>
        <p:xfrm>
          <a:off x="684212" y="1963936"/>
          <a:ext cx="8534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40858988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65855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949877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35639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Množenje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3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Matematika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bs-Latn-B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Python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*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881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4B0510-05C9-45A2-88FF-57C1B7AFF434}"/>
              </a:ext>
            </a:extLst>
          </p:cNvPr>
          <p:cNvSpPr txBox="1"/>
          <p:nvPr/>
        </p:nvSpPr>
        <p:spPr>
          <a:xfrm>
            <a:off x="684212" y="4088465"/>
            <a:ext cx="3701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000" dirty="0"/>
              <a:t>Također je ispravno napisati:</a:t>
            </a:r>
          </a:p>
          <a:p>
            <a:pPr lvl="1"/>
            <a:r>
              <a:rPr lang="bs-Latn-BA" sz="2000" dirty="0"/>
              <a:t>4+3</a:t>
            </a:r>
          </a:p>
          <a:p>
            <a:pPr lvl="1"/>
            <a:r>
              <a:rPr lang="bs-Latn-BA" sz="2000" dirty="0"/>
              <a:t>9-2</a:t>
            </a:r>
          </a:p>
          <a:p>
            <a:pPr lvl="1"/>
            <a:r>
              <a:rPr lang="bs-Latn-BA" sz="2000" dirty="0"/>
              <a:t>3*6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213064"/>
            <a:ext cx="8534400" cy="674703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8B566-AD98-4A08-BE68-B0475675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887767"/>
            <a:ext cx="9914486" cy="2450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3A17DC-6F7E-4783-A6EF-2DB116CD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0" y="3701987"/>
            <a:ext cx="9914485" cy="28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69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C8F-D5B0-4355-BC15-99BF39C8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906"/>
            <a:ext cx="8534400" cy="1507067"/>
          </a:xfrm>
        </p:spPr>
        <p:txBody>
          <a:bodyPr/>
          <a:lstStyle/>
          <a:p>
            <a:r>
              <a:rPr lang="bs-Latn-BA" dirty="0"/>
              <a:t>Naredba </a:t>
            </a:r>
            <a:r>
              <a:rPr lang="bs-Latn-BA" i="1" dirty="0"/>
              <a:t>print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708B-C90E-4C9D-8C7A-0B0385F5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84918"/>
            <a:ext cx="8534400" cy="5309176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Naredba print ispisuje tekst na ekran</a:t>
            </a:r>
          </a:p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Sintaksa: 		print(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tekst</a:t>
            </a:r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400" b="1" i="1" dirty="0">
                <a:solidFill>
                  <a:schemeClr val="tx1">
                    <a:lumMod val="95000"/>
                  </a:schemeClr>
                </a:solidFill>
              </a:rPr>
              <a:t>Zadatak: 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Ispisati na ekran rezultat dijeljenja dva decimalna broja</a:t>
            </a:r>
            <a:endParaRPr lang="en-US" sz="2400" i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B95B1-955C-4193-B03A-A215434C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40" y="1001028"/>
            <a:ext cx="2332609" cy="7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36ED-881D-48A8-BFCB-302895E9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3FA7-2647-4751-8185-563567CC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7044"/>
            <a:ext cx="8534400" cy="4455071"/>
          </a:xfrm>
        </p:spPr>
        <p:txBody>
          <a:bodyPr/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Python skripte služe za složenije proračune od korištenja IDLE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Moraju se sačuvati na računaru prije pokretanja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Potrebno je koristiti naredbu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print()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za prikaz krajnjeg rezultata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Skripte se mogu kreirati pomoću bilo kojeg editora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Pokre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ću se naredbom: 		python main.py ili python3 main.py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Napomena: „main“ je naziv skripte, imenuje se proizvoljno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FE11-B52B-4643-A8E1-D6EF3E69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3340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C08C-24CD-4F7A-83EF-1D60CCE4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0408"/>
            <a:ext cx="8534400" cy="4670392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Skripte se još nazivaju </a:t>
            </a:r>
            <a:r>
              <a:rPr lang="bs-Latn-BA" sz="2800" i="1" dirty="0">
                <a:solidFill>
                  <a:schemeClr val="tx1">
                    <a:lumMod val="95000"/>
                  </a:schemeClr>
                </a:solidFill>
              </a:rPr>
              <a:t>moduli</a:t>
            </a:r>
          </a:p>
          <a:p>
            <a:endParaRPr lang="bs-Latn-BA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Pravila imenovanja: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Kratki nazivi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Cijeli naziv malim slovima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Znak _ (donja crta) se koristi umjesto razmaka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BF389-A661-44E2-B9E5-6258DE2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zadatak</a:t>
            </a: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37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0EBE5-BEE7-4B25-9A4B-CFF8E9A91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"/>
          <a:stretch/>
        </p:blipFill>
        <p:spPr>
          <a:xfrm>
            <a:off x="774641" y="1491285"/>
            <a:ext cx="6377876" cy="35875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B726-CD70-40C0-8643-8DB1C6B1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4401143" cy="33591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</a:rPr>
              <a:t>Smederevska tvrđava ima oblik trougla stranica 550m, 502m i 400m. Koliki je obim tvrđave?</a:t>
            </a:r>
          </a:p>
          <a:p>
            <a:pPr marL="0" indent="0">
              <a:buNone/>
            </a:pPr>
            <a:endParaRPr lang="bs-Latn-B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</a:rPr>
              <a:t>Riješiti koristeći:</a:t>
            </a:r>
          </a:p>
          <a:p>
            <a:r>
              <a:rPr lang="bs-Latn-BA" dirty="0">
                <a:solidFill>
                  <a:schemeClr val="bg1"/>
                </a:solidFill>
              </a:rPr>
              <a:t>Sistemskog kalkulatora</a:t>
            </a:r>
          </a:p>
          <a:p>
            <a:r>
              <a:rPr lang="bs-Latn-BA" dirty="0">
                <a:solidFill>
                  <a:schemeClr val="bg1"/>
                </a:solidFill>
              </a:rPr>
              <a:t>IDLE interpreter</a:t>
            </a:r>
          </a:p>
          <a:p>
            <a:r>
              <a:rPr lang="bs-Latn-BA" dirty="0">
                <a:solidFill>
                  <a:schemeClr val="bg1"/>
                </a:solidFill>
              </a:rPr>
              <a:t>Python skripte</a:t>
            </a:r>
          </a:p>
        </p:txBody>
      </p:sp>
      <p:grpSp>
        <p:nvGrpSpPr>
          <p:cNvPr id="38" name="Group 2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27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647F-ACA0-4D70-934F-D74F70B3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4465"/>
            <a:ext cx="8534400" cy="1507067"/>
          </a:xfrm>
        </p:spPr>
        <p:txBody>
          <a:bodyPr/>
          <a:lstStyle/>
          <a:p>
            <a:r>
              <a:rPr lang="en-US" dirty="0" err="1"/>
              <a:t>Slo</a:t>
            </a:r>
            <a:r>
              <a:rPr lang="bs-Latn-BA" dirty="0"/>
              <a:t>ženi izrazi, prioritet operatora i zagrade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3EAF-15E6-4423-8EC2-73FAD5A0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" y="1482291"/>
            <a:ext cx="10116152" cy="5293893"/>
          </a:xfrm>
        </p:spPr>
        <p:txBody>
          <a:bodyPr>
            <a:normAutofit lnSpcReduction="10000"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Zadatak: Izračunaj proizvod zbira brojeva 874 i 437 i razlike brojeva 915 i 364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Koja je vrijednost izraza 5 + 5 * 5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Koja je vrijednost izraza (5 + 5) * 5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Koji je narednih programa izračunava i ispisuje proizvod razlike brojeva 184 i 72 i razlike brojeva 273 i 194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print((184 + 72) * (273 - 194))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print((184 - 72) * (273 - 194))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(184 - 72) * (273 - 194)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print(184 - 72 * 273 - 194)</a:t>
            </a:r>
          </a:p>
        </p:txBody>
      </p:sp>
    </p:spTree>
    <p:extLst>
      <p:ext uri="{BB962C8B-B14F-4D97-AF65-F5344CB8AC3E}">
        <p14:creationId xmlns:p14="http://schemas.microsoft.com/office/powerpoint/2010/main" val="28578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682</TotalTime>
  <Words>481</Words>
  <Application>Microsoft Office PowerPoint</Application>
  <PresentationFormat>Widescreen</PresentationFormat>
  <Paragraphs>97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Slice</vt:lpstr>
      <vt:lpstr>Izračunavanje</vt:lpstr>
      <vt:lpstr>Osnovne aritmetičke operacije i primjena</vt:lpstr>
      <vt:lpstr>Sabiranje, oduzimanje, množenje</vt:lpstr>
      <vt:lpstr>Sabiranje, oduzimanje, množenje</vt:lpstr>
      <vt:lpstr>Naredba print</vt:lpstr>
      <vt:lpstr>Python skripte</vt:lpstr>
      <vt:lpstr>Python skripte</vt:lpstr>
      <vt:lpstr>zadatak</vt:lpstr>
      <vt:lpstr>Složeni izrazi, prioritet operatora i zagrade</vt:lpstr>
      <vt:lpstr>Promjenljive - Varijable</vt:lpstr>
      <vt:lpstr>Promjenljive - Varijable</vt:lpstr>
      <vt:lpstr>Promjenljive - Varijable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Izračunavanje</dc:title>
  <dc:creator>amar.s.badnjevic</dc:creator>
  <cp:lastModifiedBy>amar.s.badnjevic</cp:lastModifiedBy>
  <cp:revision>25</cp:revision>
  <dcterms:created xsi:type="dcterms:W3CDTF">2021-03-12T10:31:59Z</dcterms:created>
  <dcterms:modified xsi:type="dcterms:W3CDTF">2021-03-31T15:34:37Z</dcterms:modified>
</cp:coreProperties>
</file>