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F61"/>
    <a:srgbClr val="CC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2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2007-1088-4600-B1BC-AE884B82A1B0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2EF6D-D00C-4C10-85A8-9E1D869E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2EF6D-D00C-4C10-85A8-9E1D869E90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6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2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73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CE8CBC-D9E8-4B9C-9658-364F4F7C96B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37D960-0B6E-49F4-BA31-B0CE96E0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42C1-642A-4B96-8193-4639931BC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bs-Latn-BA" dirty="0"/>
              <a:t>zračunavanje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009D8-8007-4D9F-A6DB-38D45C0E7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Programiranje u programskom jeziku Python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1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8534400" cy="5890660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Dopušteni nazivi varijabli: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godina_rodjenja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_</a:t>
            </a:r>
            <a:r>
              <a:rPr lang="en-US" sz="2000" dirty="0" err="1">
                <a:solidFill>
                  <a:schemeClr val="tx1"/>
                </a:solidFill>
              </a:rPr>
              <a:t>godina_rodjenja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GODINARODJENJA = 1998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godinarodjenja2 = 1998</a:t>
            </a:r>
          </a:p>
          <a:p>
            <a:r>
              <a:rPr lang="bs-Latn-BA" sz="2400" dirty="0">
                <a:solidFill>
                  <a:schemeClr val="tx1"/>
                </a:solidFill>
              </a:rPr>
              <a:t>Zabranjeni nazivi varijabli (prouzrokuju grešku pri pokretanju programa):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2godinarodjenja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godina-rodjenja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godina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rodjenja</a:t>
            </a:r>
            <a:r>
              <a:rPr lang="en-US" sz="2000" dirty="0">
                <a:solidFill>
                  <a:schemeClr val="tx1"/>
                </a:solidFill>
              </a:rPr>
              <a:t> = 1998</a:t>
            </a:r>
          </a:p>
        </p:txBody>
      </p:sp>
    </p:spTree>
    <p:extLst>
      <p:ext uri="{BB962C8B-B14F-4D97-AF65-F5344CB8AC3E}">
        <p14:creationId xmlns:p14="http://schemas.microsoft.com/office/powerpoint/2010/main" val="38594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8534400" cy="589066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Primjer</a:t>
            </a:r>
            <a:endParaRPr lang="bs-Latn-BA" sz="2800" dirty="0">
              <a:solidFill>
                <a:schemeClr val="tx1"/>
              </a:solidFill>
            </a:endParaRPr>
          </a:p>
          <a:p>
            <a:endParaRPr lang="bs-Latn-BA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800" i="1" dirty="0">
                <a:solidFill>
                  <a:schemeClr val="tx1"/>
                </a:solidFill>
              </a:rPr>
              <a:t>zbir </a:t>
            </a:r>
            <a:r>
              <a:rPr lang="en-US" sz="2800" i="1" dirty="0">
                <a:solidFill>
                  <a:schemeClr val="tx1"/>
                </a:solidFill>
              </a:rPr>
              <a:t>= 874 + 437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tx1"/>
                </a:solidFill>
              </a:rPr>
              <a:t>razlika</a:t>
            </a:r>
            <a:r>
              <a:rPr lang="en-US" sz="2800" i="1" dirty="0">
                <a:solidFill>
                  <a:schemeClr val="tx1"/>
                </a:solidFill>
              </a:rPr>
              <a:t> = 915 – 364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tx1"/>
                </a:solidFill>
              </a:rPr>
              <a:t>proizvod</a:t>
            </a:r>
            <a:r>
              <a:rPr lang="en-US" sz="2800" i="1" dirty="0">
                <a:solidFill>
                  <a:schemeClr val="tx1"/>
                </a:solidFill>
              </a:rPr>
              <a:t> = </a:t>
            </a:r>
            <a:r>
              <a:rPr lang="en-US" sz="2800" i="1" dirty="0" err="1">
                <a:solidFill>
                  <a:schemeClr val="tx1"/>
                </a:solidFill>
              </a:rPr>
              <a:t>zbir</a:t>
            </a:r>
            <a:r>
              <a:rPr lang="en-US" sz="2800" i="1" dirty="0">
                <a:solidFill>
                  <a:schemeClr val="tx1"/>
                </a:solidFill>
              </a:rPr>
              <a:t> * </a:t>
            </a:r>
            <a:r>
              <a:rPr lang="en-US" sz="2800" i="1" dirty="0" err="1">
                <a:solidFill>
                  <a:schemeClr val="tx1"/>
                </a:solidFill>
              </a:rPr>
              <a:t>razlika</a:t>
            </a:r>
            <a:endParaRPr lang="en-US" sz="2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print(</a:t>
            </a:r>
            <a:r>
              <a:rPr lang="en-US" sz="2800" i="1" dirty="0" err="1">
                <a:solidFill>
                  <a:schemeClr val="tx1"/>
                </a:solidFill>
              </a:rPr>
              <a:t>proizvod</a:t>
            </a:r>
            <a:r>
              <a:rPr lang="en-US" sz="2800" i="1" dirty="0">
                <a:solidFill>
                  <a:schemeClr val="tx1"/>
                </a:solidFill>
              </a:rPr>
              <a:t>)</a:t>
            </a:r>
            <a:endParaRPr lang="bs-Latn-BA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0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5D-E617-4496-B6EE-CC426313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2591"/>
            <a:ext cx="8534400" cy="777687"/>
          </a:xfrm>
        </p:spPr>
        <p:txBody>
          <a:bodyPr/>
          <a:lstStyle/>
          <a:p>
            <a:r>
              <a:rPr lang="en-US" dirty="0"/>
              <a:t>Pro</a:t>
            </a:r>
            <a:r>
              <a:rPr lang="bs-Latn-BA" dirty="0"/>
              <a:t>mjenljive - Varijable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897-F424-43D4-B0C3-AA1719F3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85525"/>
            <a:ext cx="10105708" cy="5890660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chemeClr val="tx1"/>
                </a:solidFill>
              </a:rPr>
              <a:t>Šta od navedenog može biti ispravno ime varijable? Tačno je više odgovora</a:t>
            </a:r>
          </a:p>
          <a:p>
            <a:endParaRPr lang="bs-Latn-BA" sz="2800" dirty="0">
              <a:solidFill>
                <a:schemeClr val="tx1"/>
              </a:solidFill>
            </a:endParaRPr>
          </a:p>
          <a:p>
            <a:r>
              <a:rPr lang="bs-Latn-BA" sz="2800" dirty="0">
                <a:solidFill>
                  <a:schemeClr val="tx1"/>
                </a:solidFill>
              </a:rPr>
              <a:t>a) xyZ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b) James_Bond_3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3stvari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hello-world</a:t>
            </a:r>
          </a:p>
          <a:p>
            <a:endParaRPr lang="bs-Latn-BA" sz="2800" dirty="0">
              <a:solidFill>
                <a:schemeClr val="tx1"/>
              </a:solidFill>
            </a:endParaRPr>
          </a:p>
          <a:p>
            <a:r>
              <a:rPr lang="bs-Latn-BA" sz="2800" dirty="0">
                <a:solidFill>
                  <a:schemeClr val="tx1"/>
                </a:solidFill>
              </a:rPr>
              <a:t>Tačni odgovori: a i b</a:t>
            </a:r>
          </a:p>
          <a:p>
            <a:r>
              <a:rPr lang="bs-Latn-BA" sz="2800" dirty="0">
                <a:solidFill>
                  <a:schemeClr val="tx1"/>
                </a:solidFill>
              </a:rPr>
              <a:t>xyZ nije isto što i xyz</a:t>
            </a:r>
            <a:endParaRPr lang="bs-Latn-BA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C8FFCD-E1D0-43A4-85B7-9F438F71F74A}"/>
              </a:ext>
            </a:extLst>
          </p:cNvPr>
          <p:cNvCxnSpPr>
            <a:cxnSpLocks/>
          </p:cNvCxnSpPr>
          <p:nvPr/>
        </p:nvCxnSpPr>
        <p:spPr>
          <a:xfrm>
            <a:off x="807868" y="5592933"/>
            <a:ext cx="8788893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F89E-8686-4433-ADC9-D1B389A5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3364"/>
            <a:ext cx="8534400" cy="1369133"/>
          </a:xfrm>
        </p:spPr>
        <p:txBody>
          <a:bodyPr/>
          <a:lstStyle/>
          <a:p>
            <a:r>
              <a:rPr lang="en-US" dirty="0" err="1"/>
              <a:t>Rje</a:t>
            </a:r>
            <a:r>
              <a:rPr lang="bs-Latn-BA" dirty="0"/>
              <a:t>šavanje zadataka u opštim brojevima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2AA3-71F9-4942-99F0-940067FC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04514"/>
            <a:ext cx="9702662" cy="4740674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Zadatak: Siniša sklapa igračke od lego kockica. Želi da sklopi jedan auto za koji su mu potrebna 4 točka, 8 velikih kocki i 4 male i jedan bicikl za koji su mu potrebna 2 točka i 6 malih kockica. Ako je cijena točka 3KM, cijena male kocke 2KM, a cijena velike kocke 4KM, napiši program koji izračunava koliko je KM potrebno Siniši da bi kupio sve potrebne dijelove.</a:t>
            </a:r>
          </a:p>
          <a:p>
            <a:endParaRPr lang="bs-Latn-BA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400" dirty="0">
                <a:solidFill>
                  <a:schemeClr val="tx1"/>
                </a:solidFill>
              </a:rPr>
              <a:t>Rješenje:	</a:t>
            </a:r>
            <a:r>
              <a:rPr lang="en-US" sz="2400" dirty="0">
                <a:solidFill>
                  <a:schemeClr val="tx1"/>
                </a:solidFill>
              </a:rPr>
              <a:t>print(</a:t>
            </a:r>
            <a:r>
              <a:rPr lang="bs-Latn-BA" sz="2400" dirty="0">
                <a:solidFill>
                  <a:schemeClr val="tx1"/>
                </a:solidFill>
              </a:rPr>
              <a:t>4*3 + 8*4 + 4*2 + 2*3 + 6*2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1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F89E-8686-4433-ADC9-D1B389A5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3364"/>
            <a:ext cx="8534400" cy="1369133"/>
          </a:xfrm>
        </p:spPr>
        <p:txBody>
          <a:bodyPr/>
          <a:lstStyle/>
          <a:p>
            <a:r>
              <a:rPr lang="en-US" dirty="0" err="1"/>
              <a:t>Rje</a:t>
            </a:r>
            <a:r>
              <a:rPr lang="bs-Latn-BA" dirty="0"/>
              <a:t>šavanje zadataka u opštim brojevima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2AA3-71F9-4942-99F0-940067FC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4257"/>
            <a:ext cx="10992050" cy="4740674"/>
          </a:xfrm>
        </p:spPr>
        <p:txBody>
          <a:bodyPr>
            <a:normAutofit fontScale="92500" lnSpcReduction="10000"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Drugo rješenje</a:t>
            </a:r>
          </a:p>
          <a:p>
            <a:endParaRPr lang="bs-Latn-BA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	cijena_</a:t>
            </a:r>
            <a:r>
              <a:rPr lang="en-US" sz="2200" dirty="0" err="1">
                <a:solidFill>
                  <a:schemeClr val="tx1"/>
                </a:solidFill>
              </a:rPr>
              <a:t>tocka</a:t>
            </a:r>
            <a:r>
              <a:rPr lang="en-US" sz="2200" dirty="0">
                <a:solidFill>
                  <a:schemeClr val="tx1"/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cijena_velike_kocke</a:t>
            </a:r>
            <a:r>
              <a:rPr lang="en-US" sz="2200" dirty="0">
                <a:solidFill>
                  <a:schemeClr val="tx1"/>
                </a:solidFill>
              </a:rPr>
              <a:t> = 4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cijena_male_kocke</a:t>
            </a:r>
            <a:r>
              <a:rPr lang="en-US" sz="2200" dirty="0">
                <a:solidFill>
                  <a:schemeClr val="tx1"/>
                </a:solidFill>
              </a:rPr>
              <a:t> = 2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cijena_automobil</a:t>
            </a:r>
            <a:r>
              <a:rPr lang="en-US" sz="2200" dirty="0">
                <a:solidFill>
                  <a:schemeClr val="tx1"/>
                </a:solidFill>
              </a:rPr>
              <a:t> = 4*</a:t>
            </a:r>
            <a:r>
              <a:rPr lang="en-US" sz="2200" dirty="0" err="1">
                <a:solidFill>
                  <a:schemeClr val="tx1"/>
                </a:solidFill>
              </a:rPr>
              <a:t>cijena_tocka</a:t>
            </a:r>
            <a:r>
              <a:rPr lang="en-US" sz="2200" dirty="0">
                <a:solidFill>
                  <a:schemeClr val="tx1"/>
                </a:solidFill>
              </a:rPr>
              <a:t> + 8*</a:t>
            </a:r>
            <a:r>
              <a:rPr lang="en-US" sz="2200" dirty="0" err="1">
                <a:solidFill>
                  <a:schemeClr val="tx1"/>
                </a:solidFill>
              </a:rPr>
              <a:t>cijena_velike_kocke</a:t>
            </a:r>
            <a:r>
              <a:rPr lang="en-US" sz="2200" dirty="0">
                <a:solidFill>
                  <a:schemeClr val="tx1"/>
                </a:solidFill>
              </a:rPr>
              <a:t> + 4*</a:t>
            </a:r>
            <a:r>
              <a:rPr lang="en-US" sz="2200" dirty="0" err="1">
                <a:solidFill>
                  <a:schemeClr val="tx1"/>
                </a:solidFill>
              </a:rPr>
              <a:t>cijena_male_kocke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cijena_bicikl</a:t>
            </a:r>
            <a:r>
              <a:rPr lang="en-US" sz="2200" dirty="0">
                <a:solidFill>
                  <a:schemeClr val="tx1"/>
                </a:solidFill>
              </a:rPr>
              <a:t> = 2*</a:t>
            </a:r>
            <a:r>
              <a:rPr lang="en-US" sz="2200" dirty="0" err="1">
                <a:solidFill>
                  <a:schemeClr val="tx1"/>
                </a:solidFill>
              </a:rPr>
              <a:t>cijena_tocka</a:t>
            </a:r>
            <a:r>
              <a:rPr lang="en-US" sz="2200" dirty="0">
                <a:solidFill>
                  <a:schemeClr val="tx1"/>
                </a:solidFill>
              </a:rPr>
              <a:t> + 6*</a:t>
            </a:r>
            <a:r>
              <a:rPr lang="en-US" sz="2200" dirty="0" err="1">
                <a:solidFill>
                  <a:schemeClr val="tx1"/>
                </a:solidFill>
              </a:rPr>
              <a:t>cijena_male_kocke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err="1">
                <a:solidFill>
                  <a:schemeClr val="tx1"/>
                </a:solidFill>
              </a:rPr>
              <a:t>ukupna_cijena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cijena_automobil</a:t>
            </a:r>
            <a:r>
              <a:rPr lang="en-US" sz="2200" dirty="0">
                <a:solidFill>
                  <a:schemeClr val="tx1"/>
                </a:solidFill>
              </a:rPr>
              <a:t> + </a:t>
            </a:r>
            <a:r>
              <a:rPr lang="en-US" sz="2200" dirty="0" err="1">
                <a:solidFill>
                  <a:schemeClr val="tx1"/>
                </a:solidFill>
              </a:rPr>
              <a:t>cijena_bicikl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print(</a:t>
            </a:r>
            <a:r>
              <a:rPr lang="en-US" sz="2400" dirty="0" err="1">
                <a:solidFill>
                  <a:schemeClr val="tx1"/>
                </a:solidFill>
              </a:rPr>
              <a:t>ukupna_cijena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bs-Latn-B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E57C-ED69-424A-9FFC-F37D0AD1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0" y="117463"/>
            <a:ext cx="8534400" cy="1066445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bs-Latn-BA" dirty="0"/>
              <a:t>čitavanje podataka pri pokretanju programa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757C-7962-4790-BD4D-183E853C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1" y="1749144"/>
            <a:ext cx="1548849" cy="1855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FB985-7842-4EC1-9EE3-0082802DEDB0}"/>
              </a:ext>
            </a:extLst>
          </p:cNvPr>
          <p:cNvSpPr txBox="1"/>
          <p:nvPr/>
        </p:nvSpPr>
        <p:spPr>
          <a:xfrm>
            <a:off x="202130" y="1349034"/>
            <a:ext cx="441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Jednostavan</a:t>
            </a:r>
            <a:r>
              <a:rPr lang="en-US" sz="2000" dirty="0"/>
              <a:t> </a:t>
            </a:r>
            <a:r>
              <a:rPr lang="en-US" sz="2000" dirty="0" err="1"/>
              <a:t>primjer</a:t>
            </a:r>
            <a:r>
              <a:rPr lang="en-US" sz="2000" dirty="0"/>
              <a:t> u</a:t>
            </a:r>
            <a:r>
              <a:rPr lang="bs-Latn-BA" sz="2000" dirty="0"/>
              <a:t>či</a:t>
            </a:r>
            <a:r>
              <a:rPr lang="en-US" sz="2000" dirty="0" err="1"/>
              <a:t>tavanja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0F5FBE-432F-4A53-AE36-CBFC7129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55" y="1584018"/>
            <a:ext cx="4935577" cy="877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0A762-9035-4572-831F-59E575C555B5}"/>
              </a:ext>
            </a:extLst>
          </p:cNvPr>
          <p:cNvSpPr txBox="1"/>
          <p:nvPr/>
        </p:nvSpPr>
        <p:spPr>
          <a:xfrm>
            <a:off x="5767044" y="1183908"/>
            <a:ext cx="441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Primjer</a:t>
            </a:r>
            <a:r>
              <a:rPr lang="en-US" sz="2000" dirty="0"/>
              <a:t> </a:t>
            </a:r>
            <a:r>
              <a:rPr lang="bs-Latn-BA" sz="2000" dirty="0"/>
              <a:t>učitavanja sa varijablom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A29783-EC86-42A0-93E6-27D10A08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43" y="4763226"/>
            <a:ext cx="5534201" cy="910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BF08A2-9C6B-4D92-91F0-266B8213146C}"/>
              </a:ext>
            </a:extLst>
          </p:cNvPr>
          <p:cNvSpPr txBox="1"/>
          <p:nvPr/>
        </p:nvSpPr>
        <p:spPr>
          <a:xfrm>
            <a:off x="202130" y="4289431"/>
            <a:ext cx="556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Primjer</a:t>
            </a:r>
            <a:r>
              <a:rPr lang="en-US" sz="2000" dirty="0"/>
              <a:t> </a:t>
            </a:r>
            <a:r>
              <a:rPr lang="bs-Latn-BA" sz="2000" dirty="0"/>
              <a:t>učitavanja</a:t>
            </a:r>
            <a:r>
              <a:rPr lang="en-US" sz="2000" dirty="0"/>
              <a:t> </a:t>
            </a:r>
            <a:r>
              <a:rPr lang="en-US" sz="2000" dirty="0" err="1"/>
              <a:t>cijelog</a:t>
            </a:r>
            <a:r>
              <a:rPr lang="en-US" sz="2000" dirty="0"/>
              <a:t> </a:t>
            </a:r>
            <a:r>
              <a:rPr lang="en-US" sz="2000" dirty="0" err="1"/>
              <a:t>broja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6605E2-A054-46DA-88E3-49E19E3CC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167" y="3301799"/>
            <a:ext cx="6360484" cy="1387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DCFABA-F249-4E18-9222-1AB4412486D4}"/>
              </a:ext>
            </a:extLst>
          </p:cNvPr>
          <p:cNvSpPr txBox="1"/>
          <p:nvPr/>
        </p:nvSpPr>
        <p:spPr>
          <a:xfrm>
            <a:off x="5395167" y="2816079"/>
            <a:ext cx="556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Primjer</a:t>
            </a:r>
            <a:r>
              <a:rPr lang="en-US" sz="2000" dirty="0"/>
              <a:t> </a:t>
            </a:r>
            <a:r>
              <a:rPr lang="en-US" sz="2000" dirty="0" err="1"/>
              <a:t>gre</a:t>
            </a:r>
            <a:r>
              <a:rPr lang="bs-Latn-BA" sz="2000" dirty="0"/>
              <a:t>ške učitavanja broja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73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E57C-ED69-424A-9FFC-F37D0AD1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0" y="117463"/>
            <a:ext cx="8534400" cy="1066445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bs-Latn-BA" dirty="0"/>
              <a:t>čitavanje podataka pri pokretanju programa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909DB-0905-412E-ACE4-A1182A7352B7}"/>
              </a:ext>
            </a:extLst>
          </p:cNvPr>
          <p:cNvSpPr txBox="1"/>
          <p:nvPr/>
        </p:nvSpPr>
        <p:spPr>
          <a:xfrm>
            <a:off x="202130" y="1549668"/>
            <a:ext cx="602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000" b="1" dirty="0"/>
              <a:t>Drugačije rješenje zadatka sa lego kockicama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5BEB2-55DE-4DD8-9EFA-E8F26B930F91}"/>
              </a:ext>
            </a:extLst>
          </p:cNvPr>
          <p:cNvSpPr txBox="1"/>
          <p:nvPr/>
        </p:nvSpPr>
        <p:spPr>
          <a:xfrm>
            <a:off x="202130" y="2223435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ena_toc</a:t>
            </a:r>
            <a:r>
              <a:rPr lang="bs-Latn-BA" dirty="0"/>
              <a:t>ka</a:t>
            </a:r>
            <a:r>
              <a:rPr lang="en-US" dirty="0"/>
              <a:t> = int(input("</a:t>
            </a:r>
            <a:r>
              <a:rPr lang="en-US" dirty="0" err="1"/>
              <a:t>Unesi</a:t>
            </a:r>
            <a:r>
              <a:rPr lang="en-US" dirty="0"/>
              <a:t> c</a:t>
            </a:r>
            <a:r>
              <a:rPr lang="bs-Latn-BA" dirty="0"/>
              <a:t>ij</a:t>
            </a:r>
            <a:r>
              <a:rPr lang="en-US" dirty="0" err="1"/>
              <a:t>enu</a:t>
            </a:r>
            <a:r>
              <a:rPr lang="en-US" dirty="0"/>
              <a:t> </a:t>
            </a:r>
            <a:r>
              <a:rPr lang="en-US" dirty="0" err="1"/>
              <a:t>točka</a:t>
            </a:r>
            <a:r>
              <a:rPr lang="en-US" dirty="0"/>
              <a:t>:"))</a:t>
            </a:r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ena_velik</a:t>
            </a:r>
            <a:r>
              <a:rPr lang="bs-Latn-BA" dirty="0"/>
              <a:t>e_kocke</a:t>
            </a:r>
            <a:r>
              <a:rPr lang="en-US" dirty="0"/>
              <a:t> = int(input("</a:t>
            </a:r>
            <a:r>
              <a:rPr lang="en-US" dirty="0" err="1"/>
              <a:t>Unesi</a:t>
            </a:r>
            <a:r>
              <a:rPr lang="en-US" dirty="0"/>
              <a:t> c</a:t>
            </a:r>
            <a:r>
              <a:rPr lang="bs-Latn-BA" dirty="0"/>
              <a:t>ij</a:t>
            </a:r>
            <a:r>
              <a:rPr lang="en-US" dirty="0" err="1"/>
              <a:t>enu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:"))</a:t>
            </a:r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ena_mal</a:t>
            </a:r>
            <a:r>
              <a:rPr lang="bs-Latn-BA" dirty="0"/>
              <a:t>e _kocke</a:t>
            </a:r>
            <a:r>
              <a:rPr lang="en-US" dirty="0"/>
              <a:t> = int(input("</a:t>
            </a:r>
            <a:r>
              <a:rPr lang="en-US" dirty="0" err="1"/>
              <a:t>Unesi</a:t>
            </a:r>
            <a:r>
              <a:rPr lang="en-US" dirty="0"/>
              <a:t> c</a:t>
            </a:r>
            <a:r>
              <a:rPr lang="bs-Latn-BA" dirty="0"/>
              <a:t>ij</a:t>
            </a:r>
            <a:r>
              <a:rPr lang="en-US" dirty="0" err="1"/>
              <a:t>enu</a:t>
            </a:r>
            <a:r>
              <a:rPr lang="en-US" dirty="0"/>
              <a:t> male </a:t>
            </a:r>
            <a:r>
              <a:rPr lang="en-US" dirty="0" err="1"/>
              <a:t>kocke</a:t>
            </a:r>
            <a:r>
              <a:rPr lang="en-US" dirty="0"/>
              <a:t>:"))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ena_automobil</a:t>
            </a:r>
            <a:r>
              <a:rPr lang="en-US" dirty="0"/>
              <a:t> = 4*c</a:t>
            </a:r>
            <a:r>
              <a:rPr lang="bs-Latn-BA" dirty="0"/>
              <a:t>ij</a:t>
            </a:r>
            <a:r>
              <a:rPr lang="en-US" dirty="0" err="1"/>
              <a:t>ena_tocak</a:t>
            </a:r>
            <a:r>
              <a:rPr lang="en-US" dirty="0"/>
              <a:t> + 8*c</a:t>
            </a:r>
            <a:r>
              <a:rPr lang="bs-Latn-BA" dirty="0"/>
              <a:t>ij</a:t>
            </a:r>
            <a:r>
              <a:rPr lang="en-US" dirty="0" err="1"/>
              <a:t>ena_velika</a:t>
            </a:r>
            <a:r>
              <a:rPr lang="en-US" dirty="0"/>
              <a:t> + 4*c</a:t>
            </a:r>
            <a:r>
              <a:rPr lang="bs-Latn-BA" dirty="0"/>
              <a:t>ij</a:t>
            </a:r>
            <a:r>
              <a:rPr lang="en-US" dirty="0" err="1"/>
              <a:t>ena_mala</a:t>
            </a:r>
            <a:endParaRPr lang="en-US" dirty="0"/>
          </a:p>
          <a:p>
            <a:r>
              <a:rPr lang="en-US" dirty="0"/>
              <a:t>c</a:t>
            </a:r>
            <a:r>
              <a:rPr lang="bs-Latn-BA" dirty="0"/>
              <a:t>ij</a:t>
            </a:r>
            <a:r>
              <a:rPr lang="en-US" dirty="0" err="1"/>
              <a:t>ena_bicikl</a:t>
            </a:r>
            <a:r>
              <a:rPr lang="en-US" dirty="0"/>
              <a:t> = 2*c</a:t>
            </a:r>
            <a:r>
              <a:rPr lang="bs-Latn-BA" dirty="0"/>
              <a:t>ij</a:t>
            </a:r>
            <a:r>
              <a:rPr lang="en-US" dirty="0" err="1"/>
              <a:t>ena_tocak</a:t>
            </a:r>
            <a:r>
              <a:rPr lang="en-US" dirty="0"/>
              <a:t> + 6*c</a:t>
            </a:r>
            <a:r>
              <a:rPr lang="bs-Latn-BA" dirty="0"/>
              <a:t>ij</a:t>
            </a:r>
            <a:r>
              <a:rPr lang="en-US" dirty="0" err="1"/>
              <a:t>ena_mala</a:t>
            </a:r>
            <a:endParaRPr lang="en-US" dirty="0"/>
          </a:p>
          <a:p>
            <a:endParaRPr lang="bs-Latn-BA" dirty="0"/>
          </a:p>
          <a:p>
            <a:r>
              <a:rPr lang="bs-Latn-BA" dirty="0"/>
              <a:t>ukupna_cijena </a:t>
            </a:r>
            <a:r>
              <a:rPr lang="en-US" dirty="0"/>
              <a:t>= c</a:t>
            </a:r>
            <a:r>
              <a:rPr lang="bs-Latn-BA" dirty="0"/>
              <a:t>ij</a:t>
            </a:r>
            <a:r>
              <a:rPr lang="en-US" dirty="0" err="1"/>
              <a:t>ena_automobil</a:t>
            </a:r>
            <a:r>
              <a:rPr lang="en-US" dirty="0"/>
              <a:t> + c</a:t>
            </a:r>
            <a:r>
              <a:rPr lang="bs-Latn-BA" dirty="0"/>
              <a:t>ij</a:t>
            </a:r>
            <a:r>
              <a:rPr lang="en-US" dirty="0" err="1"/>
              <a:t>ena_bicikl</a:t>
            </a:r>
            <a:endParaRPr lang="en-US" dirty="0"/>
          </a:p>
          <a:p>
            <a:r>
              <a:rPr lang="en-US" dirty="0"/>
              <a:t>print(</a:t>
            </a:r>
            <a:r>
              <a:rPr lang="bs-Latn-BA" dirty="0"/>
              <a:t>ukupna_cijena)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FC0D-800A-4863-B51D-50A22CC4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1975"/>
            <a:ext cx="8534400" cy="787926"/>
          </a:xfrm>
        </p:spPr>
        <p:txBody>
          <a:bodyPr/>
          <a:lstStyle/>
          <a:p>
            <a:r>
              <a:rPr lang="bs-Latn-BA" dirty="0"/>
              <a:t>Stringovi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1E42-CEF2-4489-B961-F7C4EFC10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19901"/>
            <a:ext cx="8534400" cy="5806124"/>
          </a:xfrm>
        </p:spPr>
        <p:txBody>
          <a:bodyPr>
            <a:normAutofit/>
          </a:bodyPr>
          <a:lstStyle/>
          <a:p>
            <a:r>
              <a:rPr lang="bs-Latn-BA" dirty="0">
                <a:solidFill>
                  <a:schemeClr val="tx1"/>
                </a:solidFill>
              </a:rPr>
              <a:t>Primjeri stringova:</a:t>
            </a:r>
          </a:p>
          <a:p>
            <a:pPr lvl="1"/>
            <a:r>
              <a:rPr lang="bs-Latn-BA" dirty="0">
                <a:solidFill>
                  <a:schemeClr val="tx1"/>
                </a:solidFill>
              </a:rPr>
              <a:t>„Hello world“</a:t>
            </a:r>
          </a:p>
          <a:p>
            <a:pPr lvl="1"/>
            <a:r>
              <a:rPr lang="bs-Latn-BA" dirty="0">
                <a:solidFill>
                  <a:schemeClr val="tx1"/>
                </a:solidFill>
              </a:rPr>
              <a:t>„Programski jezik Python“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 err="1">
                <a:solidFill>
                  <a:schemeClr val="tx1"/>
                </a:solidFill>
              </a:rPr>
              <a:t>Programiranje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’89_’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 err="1">
                <a:solidFill>
                  <a:schemeClr val="tx1"/>
                </a:solidFill>
              </a:rPr>
              <a:t>Nova_godina</a:t>
            </a:r>
            <a:r>
              <a:rPr lang="en-US" dirty="0">
                <a:solidFill>
                  <a:schemeClr val="tx1"/>
                </a:solidFill>
              </a:rPr>
              <a:t>’</a:t>
            </a:r>
            <a:endParaRPr lang="bs-Latn-BA" dirty="0">
              <a:solidFill>
                <a:schemeClr val="tx1"/>
              </a:solidFill>
            </a:endParaRPr>
          </a:p>
          <a:p>
            <a:pPr lvl="1"/>
            <a:endParaRPr lang="bs-Latn-BA" dirty="0">
              <a:solidFill>
                <a:schemeClr val="tx1"/>
              </a:solidFill>
            </a:endParaRPr>
          </a:p>
          <a:p>
            <a:r>
              <a:rPr lang="bs-Latn-BA" dirty="0">
                <a:solidFill>
                  <a:schemeClr val="tx1"/>
                </a:solidFill>
              </a:rPr>
              <a:t>Primjer ispisa: print(„Marko Marković“)</a:t>
            </a:r>
          </a:p>
          <a:p>
            <a:endParaRPr lang="bs-Latn-BA" dirty="0">
              <a:solidFill>
                <a:schemeClr val="tx1"/>
              </a:solidFill>
            </a:endParaRPr>
          </a:p>
          <a:p>
            <a:r>
              <a:rPr lang="bs-Latn-BA" dirty="0">
                <a:solidFill>
                  <a:schemeClr val="tx1"/>
                </a:solidFill>
              </a:rPr>
              <a:t>Primjer unosa i ispisa: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bs-Latn-BA" dirty="0">
                <a:solidFill>
                  <a:schemeClr val="tx1"/>
                </a:solidFill>
              </a:rPr>
              <a:t>me</a:t>
            </a:r>
            <a:r>
              <a:rPr lang="en-GB" dirty="0">
                <a:solidFill>
                  <a:schemeClr val="tx1"/>
                </a:solidFill>
              </a:rPr>
              <a:t> = input(“</a:t>
            </a:r>
            <a:r>
              <a:rPr lang="en-GB" dirty="0" err="1">
                <a:solidFill>
                  <a:schemeClr val="tx1"/>
                </a:solidFill>
              </a:rPr>
              <a:t>Unesi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ime</a:t>
            </a:r>
            <a:r>
              <a:rPr lang="en-GB" dirty="0">
                <a:solidFill>
                  <a:schemeClr val="tx1"/>
                </a:solidFill>
              </a:rPr>
              <a:t>: ”)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print(“</a:t>
            </a:r>
            <a:r>
              <a:rPr lang="en-US" dirty="0" err="1">
                <a:solidFill>
                  <a:schemeClr val="tx1"/>
                </a:solidFill>
              </a:rPr>
              <a:t>Pozdrav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zove</a:t>
            </a:r>
            <a:r>
              <a:rPr lang="bs-Latn-BA" dirty="0">
                <a:solidFill>
                  <a:schemeClr val="tx1"/>
                </a:solidFill>
              </a:rPr>
              <a:t>š: </a:t>
            </a:r>
            <a:r>
              <a:rPr lang="en-US" dirty="0">
                <a:solidFill>
                  <a:schemeClr val="tx1"/>
                </a:solidFill>
              </a:rPr>
              <a:t>”, </a:t>
            </a:r>
            <a:r>
              <a:rPr lang="en-US" dirty="0" err="1">
                <a:solidFill>
                  <a:schemeClr val="tx1"/>
                </a:solidFill>
              </a:rPr>
              <a:t>ime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bs-Latn-BA" dirty="0">
                <a:solidFill>
                  <a:schemeClr val="tx1"/>
                </a:solidFill>
              </a:rPr>
              <a:t>zvršavanje koda korak po korak: </a:t>
            </a:r>
            <a:r>
              <a:rPr lang="bs-Latn-BA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http://pythontutor.com/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E667-D260-4819-9B91-63FEC74B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5843"/>
            <a:ext cx="8534400" cy="1507067"/>
          </a:xfrm>
        </p:spPr>
        <p:txBody>
          <a:bodyPr/>
          <a:lstStyle/>
          <a:p>
            <a:r>
              <a:rPr lang="en-GB" dirty="0"/>
              <a:t>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18F1-0370-4D46-80CA-E679D6AD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7460"/>
            <a:ext cx="8534400" cy="5344998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Veli</a:t>
            </a:r>
            <a:r>
              <a:rPr lang="bs-Latn-BA" dirty="0">
                <a:solidFill>
                  <a:schemeClr val="tx1"/>
                </a:solidFill>
              </a:rPr>
              <a:t>ka Morava je dugačka 185km i nastaje od Južne Morave, koja je 90km duža, i Zapadne Morave, koja je 123km duža od nje. Kolika je ukupna dužina ove tri rijeke?</a:t>
            </a:r>
          </a:p>
          <a:p>
            <a:endParaRPr lang="bs-Latn-B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dirty="0">
                <a:solidFill>
                  <a:schemeClr val="tx1"/>
                </a:solidFill>
              </a:rPr>
              <a:t>velika_</a:t>
            </a:r>
            <a:r>
              <a:rPr lang="en-GB" dirty="0" err="1">
                <a:solidFill>
                  <a:schemeClr val="tx1"/>
                </a:solidFill>
              </a:rPr>
              <a:t>morava</a:t>
            </a:r>
            <a:r>
              <a:rPr lang="en-GB" dirty="0">
                <a:solidFill>
                  <a:schemeClr val="tx1"/>
                </a:solidFill>
              </a:rPr>
              <a:t> = 85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juzna_morava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velika_morava</a:t>
            </a:r>
            <a:r>
              <a:rPr lang="en-GB" dirty="0">
                <a:solidFill>
                  <a:schemeClr val="tx1"/>
                </a:solidFill>
              </a:rPr>
              <a:t> + 90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zapadna_morava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velika_morava</a:t>
            </a:r>
            <a:r>
              <a:rPr lang="en-GB" dirty="0">
                <a:solidFill>
                  <a:schemeClr val="tx1"/>
                </a:solidFill>
              </a:rPr>
              <a:t> + 123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ukupno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vevelika_morava</a:t>
            </a:r>
            <a:r>
              <a:rPr lang="en-GB" dirty="0">
                <a:solidFill>
                  <a:schemeClr val="tx1"/>
                </a:solidFill>
              </a:rPr>
              <a:t> + </a:t>
            </a:r>
            <a:r>
              <a:rPr lang="en-GB" dirty="0" err="1">
                <a:solidFill>
                  <a:schemeClr val="tx1"/>
                </a:solidFill>
              </a:rPr>
              <a:t>juzna_morava</a:t>
            </a:r>
            <a:r>
              <a:rPr lang="en-GB" dirty="0">
                <a:solidFill>
                  <a:schemeClr val="tx1"/>
                </a:solidFill>
              </a:rPr>
              <a:t> + </a:t>
            </a:r>
            <a:r>
              <a:rPr lang="en-GB" dirty="0" err="1">
                <a:solidFill>
                  <a:schemeClr val="tx1"/>
                </a:solidFill>
              </a:rPr>
              <a:t>zapadna_morava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dirty="0" err="1">
                <a:solidFill>
                  <a:schemeClr val="tx1"/>
                </a:solidFill>
              </a:rPr>
              <a:t>ukupno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27905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E667-D260-4819-9B91-63FEC74B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6122" y="92807"/>
            <a:ext cx="1924389" cy="725210"/>
          </a:xfrm>
        </p:spPr>
        <p:txBody>
          <a:bodyPr/>
          <a:lstStyle/>
          <a:p>
            <a:r>
              <a:rPr lang="en-GB" dirty="0"/>
              <a:t>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18F1-0370-4D46-80CA-E679D6AD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2807"/>
            <a:ext cx="8534400" cy="6609651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tx1"/>
                </a:solidFill>
              </a:rPr>
              <a:t>Stefan </a:t>
            </a:r>
            <a:r>
              <a:rPr lang="bs-Latn-BA" dirty="0">
                <a:solidFill>
                  <a:schemeClr val="tx1"/>
                </a:solidFill>
              </a:rPr>
              <a:t>Nemanjić je postao kralj Srbije 1217. i vladao je 11 godina. Poslije njega je Radoslav vladao do 1234, pa Vladislav, koji je vladao 9 godina i predao presto bratu Urošu Prvom, koji je vladao do 1276. U kojim vremenskim periodima su vladali ovi srpski kraljevi?</a:t>
            </a:r>
          </a:p>
          <a:p>
            <a:endParaRPr lang="bs-Latn-B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sz="1900" dirty="0">
                <a:solidFill>
                  <a:schemeClr val="tx1"/>
                </a:solidFill>
              </a:rPr>
              <a:t>Stefan_pocetak = 1217</a:t>
            </a:r>
          </a:p>
          <a:p>
            <a:pPr marL="0" indent="0">
              <a:buNone/>
            </a:pPr>
            <a:r>
              <a:rPr lang="bs-Latn-BA" sz="1900" dirty="0">
                <a:solidFill>
                  <a:schemeClr val="tx1"/>
                </a:solidFill>
              </a:rPr>
              <a:t>Stefan_kraj = 1217 + 11</a:t>
            </a:r>
          </a:p>
          <a:p>
            <a:pPr marL="0" indent="0">
              <a:buNone/>
            </a:pPr>
            <a:r>
              <a:rPr lang="bs-Latn-BA" sz="1900" dirty="0">
                <a:solidFill>
                  <a:schemeClr val="tx1"/>
                </a:solidFill>
              </a:rPr>
              <a:t>Radoslav_pocetak = Stefan_kraj</a:t>
            </a:r>
          </a:p>
          <a:p>
            <a:pPr marL="0" indent="0">
              <a:buNone/>
            </a:pPr>
            <a:r>
              <a:rPr lang="bs-Latn-BA" sz="1900" dirty="0">
                <a:solidFill>
                  <a:schemeClr val="tx1"/>
                </a:solidFill>
              </a:rPr>
              <a:t>Radoslav_kraj = 1234</a:t>
            </a:r>
          </a:p>
          <a:p>
            <a:pPr marL="0" indent="0">
              <a:buNone/>
            </a:pPr>
            <a:r>
              <a:rPr lang="bs-Latn-BA" sz="1900" dirty="0">
                <a:solidFill>
                  <a:schemeClr val="tx1"/>
                </a:solidFill>
              </a:rPr>
              <a:t>Vladislav_pocetak = 1234</a:t>
            </a:r>
          </a:p>
          <a:p>
            <a:pPr marL="0" indent="0">
              <a:buNone/>
            </a:pPr>
            <a:r>
              <a:rPr lang="bs-Latn-BA" sz="1900" dirty="0">
                <a:solidFill>
                  <a:schemeClr val="tx1"/>
                </a:solidFill>
              </a:rPr>
              <a:t>Vladislav_kraj = 1234 + 9</a:t>
            </a:r>
          </a:p>
          <a:p>
            <a:pPr marL="0" indent="0">
              <a:buNone/>
            </a:pPr>
            <a:r>
              <a:rPr lang="bs-Latn-BA" sz="1900" dirty="0">
                <a:solidFill>
                  <a:schemeClr val="tx1"/>
                </a:solidFill>
              </a:rPr>
              <a:t>Uros_pocetak = 1243</a:t>
            </a:r>
          </a:p>
          <a:p>
            <a:pPr marL="0" indent="0">
              <a:buNone/>
            </a:pPr>
            <a:r>
              <a:rPr lang="bs-Latn-BA" sz="1900" dirty="0">
                <a:solidFill>
                  <a:schemeClr val="tx1"/>
                </a:solidFill>
              </a:rPr>
              <a:t>Uros_kraj = 1276</a:t>
            </a:r>
          </a:p>
          <a:p>
            <a:pPr marL="0" indent="0">
              <a:buNone/>
            </a:pPr>
            <a:r>
              <a:rPr lang="bs-Latn-BA" sz="1900" dirty="0">
                <a:solidFill>
                  <a:schemeClr val="tx1"/>
                </a:solidFill>
              </a:rPr>
              <a:t>print(„Stefan</a:t>
            </a:r>
            <a:r>
              <a:rPr lang="az-Cyrl-AZ" sz="1900" dirty="0">
                <a:solidFill>
                  <a:schemeClr val="tx1"/>
                </a:solidFill>
              </a:rPr>
              <a:t>:", </a:t>
            </a:r>
            <a:r>
              <a:rPr lang="bs-Latn-BA" sz="1900" dirty="0">
                <a:solidFill>
                  <a:schemeClr val="tx1"/>
                </a:solidFill>
              </a:rPr>
              <a:t>Stefan_pocetak, "-", Stefan_kraj)</a:t>
            </a:r>
          </a:p>
          <a:p>
            <a:pPr marL="0" indent="0">
              <a:buNone/>
            </a:pPr>
            <a:r>
              <a:rPr lang="bs-Latn-BA" sz="1900" dirty="0">
                <a:solidFill>
                  <a:schemeClr val="tx1"/>
                </a:solidFill>
              </a:rPr>
              <a:t>print(„Radoslav</a:t>
            </a:r>
            <a:r>
              <a:rPr lang="az-Cyrl-AZ" sz="1900" dirty="0">
                <a:solidFill>
                  <a:schemeClr val="tx1"/>
                </a:solidFill>
              </a:rPr>
              <a:t>:", </a:t>
            </a:r>
            <a:r>
              <a:rPr lang="bs-Latn-BA" sz="1900" dirty="0">
                <a:solidFill>
                  <a:schemeClr val="tx1"/>
                </a:solidFill>
              </a:rPr>
              <a:t>Radoslav_pocetak, "-", Radoslav_kraj)</a:t>
            </a:r>
          </a:p>
          <a:p>
            <a:pPr marL="0" indent="0">
              <a:buNone/>
            </a:pPr>
            <a:r>
              <a:rPr lang="bs-Latn-BA" sz="1900" dirty="0">
                <a:solidFill>
                  <a:schemeClr val="tx1"/>
                </a:solidFill>
              </a:rPr>
              <a:t>print(„Vladislav</a:t>
            </a:r>
            <a:r>
              <a:rPr lang="az-Cyrl-AZ" sz="1900" dirty="0">
                <a:solidFill>
                  <a:schemeClr val="tx1"/>
                </a:solidFill>
              </a:rPr>
              <a:t>:", </a:t>
            </a:r>
            <a:r>
              <a:rPr lang="bs-Latn-BA" sz="1900" dirty="0">
                <a:solidFill>
                  <a:schemeClr val="tx1"/>
                </a:solidFill>
              </a:rPr>
              <a:t>Vladislav_pocetak, "-", Vladislav_kraj)</a:t>
            </a:r>
          </a:p>
          <a:p>
            <a:pPr marL="0" indent="0">
              <a:buNone/>
            </a:pPr>
            <a:r>
              <a:rPr lang="bs-Latn-BA" sz="1900" dirty="0">
                <a:solidFill>
                  <a:schemeClr val="tx1"/>
                </a:solidFill>
              </a:rPr>
              <a:t>print(„Uros</a:t>
            </a:r>
            <a:r>
              <a:rPr lang="az-Cyrl-AZ" sz="1900" dirty="0">
                <a:solidFill>
                  <a:schemeClr val="tx1"/>
                </a:solidFill>
              </a:rPr>
              <a:t>:", </a:t>
            </a:r>
            <a:r>
              <a:rPr lang="bs-Latn-BA" sz="1900" dirty="0">
                <a:solidFill>
                  <a:schemeClr val="tx1"/>
                </a:solidFill>
              </a:rPr>
              <a:t>Uros_pocetak, "-", Uros_kraj)</a:t>
            </a:r>
            <a:endParaRPr lang="en-GB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734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AB38-4A37-4E06-9A6B-F6BB1CB1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4525"/>
            <a:ext cx="8534400" cy="1507067"/>
          </a:xfrm>
        </p:spPr>
        <p:txBody>
          <a:bodyPr/>
          <a:lstStyle/>
          <a:p>
            <a:r>
              <a:rPr lang="bs-Latn-BA" dirty="0"/>
              <a:t>Osnovne aritmetičke operacije i primjena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DB6D-7C3A-4BC4-B762-737BAE52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9191"/>
            <a:ext cx="8534400" cy="3615267"/>
          </a:xfrm>
        </p:spPr>
        <p:txBody>
          <a:bodyPr>
            <a:normAutofit/>
          </a:bodyPr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Računar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ure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đaj koji računa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Računanje se naziva i aritmetika - od grčke riječi </a:t>
            </a:r>
            <a:r>
              <a:rPr lang="bs-Latn-BA" i="1" dirty="0">
                <a:solidFill>
                  <a:schemeClr val="tx1">
                    <a:lumMod val="95000"/>
                  </a:schemeClr>
                </a:solidFill>
              </a:rPr>
              <a:t>aritmos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 koja znači broj, brojanje, računanje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Odlike: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Brzo i efikasno izvođenje računskih operacija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Olakšava  i ubrzava svakodnevni rad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Mane:</a:t>
            </a:r>
          </a:p>
          <a:p>
            <a:pPr lvl="1"/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Radi samo ono što mu naredite (ako ispunite pravila naređivanja)</a:t>
            </a:r>
          </a:p>
        </p:txBody>
      </p:sp>
    </p:spTree>
    <p:extLst>
      <p:ext uri="{BB962C8B-B14F-4D97-AF65-F5344CB8AC3E}">
        <p14:creationId xmlns:p14="http://schemas.microsoft.com/office/powerpoint/2010/main" val="115036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E667-D260-4819-9B91-63FEC74B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50" y="382056"/>
            <a:ext cx="1924389" cy="725210"/>
          </a:xfrm>
        </p:spPr>
        <p:txBody>
          <a:bodyPr/>
          <a:lstStyle/>
          <a:p>
            <a:r>
              <a:rPr lang="en-GB" dirty="0"/>
              <a:t>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18F1-0370-4D46-80CA-E679D6AD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50" y="1464408"/>
            <a:ext cx="8534400" cy="4525846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Dru</a:t>
            </a:r>
            <a:r>
              <a:rPr lang="bs-Latn-BA" dirty="0">
                <a:solidFill>
                  <a:schemeClr val="tx1"/>
                </a:solidFill>
              </a:rPr>
              <a:t>gačije rješenje prethodnog zadatka</a:t>
            </a:r>
          </a:p>
          <a:p>
            <a:endParaRPr lang="bs-Latn-BA" dirty="0">
              <a:solidFill>
                <a:schemeClr val="tx1"/>
              </a:solidFill>
            </a:endParaRPr>
          </a:p>
          <a:p>
            <a:endParaRPr lang="bs-Latn-B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s-Latn-BA" dirty="0">
                <a:solidFill>
                  <a:schemeClr val="tx1"/>
                </a:solidFill>
              </a:rPr>
              <a:t>stefan = (1217, 1217+11)</a:t>
            </a:r>
          </a:p>
          <a:p>
            <a:pPr marL="0" indent="0">
              <a:buNone/>
            </a:pPr>
            <a:r>
              <a:rPr lang="bs-Latn-BA" dirty="0">
                <a:solidFill>
                  <a:schemeClr val="tx1"/>
                </a:solidFill>
              </a:rPr>
              <a:t>radoslav = (1217+11, 1234)</a:t>
            </a:r>
          </a:p>
          <a:p>
            <a:pPr marL="0" indent="0">
              <a:buNone/>
            </a:pPr>
            <a:r>
              <a:rPr lang="bs-Latn-BA" dirty="0">
                <a:solidFill>
                  <a:schemeClr val="tx1"/>
                </a:solidFill>
              </a:rPr>
              <a:t>vladislav = (1234, 1234+9)</a:t>
            </a:r>
          </a:p>
          <a:p>
            <a:pPr marL="0" indent="0">
              <a:buNone/>
            </a:pPr>
            <a:r>
              <a:rPr lang="bs-Latn-BA" dirty="0">
                <a:solidFill>
                  <a:schemeClr val="tx1"/>
                </a:solidFill>
              </a:rPr>
              <a:t>uros = (1234+9, 1276)</a:t>
            </a:r>
          </a:p>
          <a:p>
            <a:pPr marL="0" indent="0">
              <a:buNone/>
            </a:pPr>
            <a:r>
              <a:rPr lang="bs-Latn-BA" dirty="0">
                <a:solidFill>
                  <a:schemeClr val="tx1"/>
                </a:solidFill>
              </a:rPr>
              <a:t>print(„Stefan</a:t>
            </a:r>
            <a:r>
              <a:rPr lang="az-Cyrl-AZ" dirty="0">
                <a:solidFill>
                  <a:schemeClr val="tx1"/>
                </a:solidFill>
              </a:rPr>
              <a:t>:", </a:t>
            </a:r>
            <a:r>
              <a:rPr lang="bs-Latn-BA" dirty="0">
                <a:solidFill>
                  <a:schemeClr val="tx1"/>
                </a:solidFill>
              </a:rPr>
              <a:t>stefan[0], "-", stefan[1])</a:t>
            </a:r>
          </a:p>
          <a:p>
            <a:pPr marL="0" indent="0">
              <a:buNone/>
            </a:pPr>
            <a:r>
              <a:rPr lang="bs-Latn-BA" dirty="0">
                <a:solidFill>
                  <a:schemeClr val="tx1"/>
                </a:solidFill>
              </a:rPr>
              <a:t>print(„Radoslav</a:t>
            </a:r>
            <a:r>
              <a:rPr lang="az-Cyrl-AZ" dirty="0">
                <a:solidFill>
                  <a:schemeClr val="tx1"/>
                </a:solidFill>
              </a:rPr>
              <a:t>:", </a:t>
            </a:r>
            <a:r>
              <a:rPr lang="bs-Latn-BA" dirty="0">
                <a:solidFill>
                  <a:schemeClr val="tx1"/>
                </a:solidFill>
              </a:rPr>
              <a:t>radoslav[0], "-", radoslav[1])</a:t>
            </a:r>
          </a:p>
          <a:p>
            <a:pPr marL="0" indent="0">
              <a:buNone/>
            </a:pPr>
            <a:r>
              <a:rPr lang="bs-Latn-BA" dirty="0">
                <a:solidFill>
                  <a:schemeClr val="tx1"/>
                </a:solidFill>
              </a:rPr>
              <a:t>print(„Vladislav</a:t>
            </a:r>
            <a:r>
              <a:rPr lang="az-Cyrl-AZ" dirty="0">
                <a:solidFill>
                  <a:schemeClr val="tx1"/>
                </a:solidFill>
              </a:rPr>
              <a:t>:", </a:t>
            </a:r>
            <a:r>
              <a:rPr lang="bs-Latn-BA" dirty="0">
                <a:solidFill>
                  <a:schemeClr val="tx1"/>
                </a:solidFill>
              </a:rPr>
              <a:t>vladislav[0], "-", vladislav[1])</a:t>
            </a:r>
          </a:p>
          <a:p>
            <a:pPr marL="0" indent="0">
              <a:buNone/>
            </a:pPr>
            <a:r>
              <a:rPr lang="bs-Latn-BA" dirty="0">
                <a:solidFill>
                  <a:schemeClr val="tx1"/>
                </a:solidFill>
              </a:rPr>
              <a:t>print(„Uros</a:t>
            </a:r>
            <a:r>
              <a:rPr lang="az-Cyrl-AZ" dirty="0">
                <a:solidFill>
                  <a:schemeClr val="tx1"/>
                </a:solidFill>
              </a:rPr>
              <a:t>:", </a:t>
            </a:r>
            <a:r>
              <a:rPr lang="bs-Latn-BA" dirty="0">
                <a:solidFill>
                  <a:schemeClr val="tx1"/>
                </a:solidFill>
              </a:rPr>
              <a:t>uros[0], "-", uros[1])</a:t>
            </a:r>
          </a:p>
        </p:txBody>
      </p:sp>
    </p:spTree>
    <p:extLst>
      <p:ext uri="{BB962C8B-B14F-4D97-AF65-F5344CB8AC3E}">
        <p14:creationId xmlns:p14="http://schemas.microsoft.com/office/powerpoint/2010/main" val="23541662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E667-D260-4819-9B91-63FEC74B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50" y="382056"/>
            <a:ext cx="1924389" cy="725210"/>
          </a:xfrm>
        </p:spPr>
        <p:txBody>
          <a:bodyPr/>
          <a:lstStyle/>
          <a:p>
            <a:r>
              <a:rPr lang="en-GB" dirty="0"/>
              <a:t>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18F1-0370-4D46-80CA-E679D6AD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28" y="1107266"/>
            <a:ext cx="6257764" cy="5750734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Du</a:t>
            </a:r>
            <a:r>
              <a:rPr lang="bs-Latn-BA" sz="2200" dirty="0">
                <a:solidFill>
                  <a:schemeClr val="tx1"/>
                </a:solidFill>
              </a:rPr>
              <a:t>žina fudbalskog terena je 115 metara, a širina 80 metara. Ana trči po pravougaonoj stazi koja je sa svake strane terena spolja udaljena po 5 metara. Koliko ona pretrči, ako se zna da je otrčala teren 3 puta?</a:t>
            </a:r>
            <a:endParaRPr lang="en-GB" sz="22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Ana </a:t>
            </a:r>
            <a:r>
              <a:rPr lang="bs-Latn-BA" dirty="0">
                <a:solidFill>
                  <a:schemeClr val="tx1"/>
                </a:solidFill>
              </a:rPr>
              <a:t>pretrči trostruku dužinu obima staze.</a:t>
            </a:r>
          </a:p>
          <a:p>
            <a:r>
              <a:rPr lang="bs-Latn-BA" dirty="0">
                <a:solidFill>
                  <a:schemeClr val="tx1"/>
                </a:solidFill>
              </a:rPr>
              <a:t>Da bismo izračunali obim staze, potrebno je da izračunamo njenu dužinu i širinu.</a:t>
            </a:r>
          </a:p>
          <a:p>
            <a:r>
              <a:rPr lang="bs-Latn-BA" dirty="0">
                <a:solidFill>
                  <a:schemeClr val="tx1"/>
                </a:solidFill>
              </a:rPr>
              <a:t>Staza je 10 metara duža od terena (po 5m sa svake strane), i 10 metara šira od terena (po 5m sa svake strane).</a:t>
            </a:r>
          </a:p>
          <a:p>
            <a:r>
              <a:rPr lang="bs-Latn-BA" dirty="0">
                <a:solidFill>
                  <a:schemeClr val="tx1"/>
                </a:solidFill>
              </a:rPr>
              <a:t>Obim je jednak dvostrukoj vrijednosti zbira dužine i širine.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B8C5C-7922-434D-AEE4-FA2F8A66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0"/>
            <a:ext cx="5715000" cy="39528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330DAC-3D9F-4651-810C-448EA222E145}"/>
              </a:ext>
            </a:extLst>
          </p:cNvPr>
          <p:cNvSpPr txBox="1">
            <a:spLocks/>
          </p:cNvSpPr>
          <p:nvPr/>
        </p:nvSpPr>
        <p:spPr>
          <a:xfrm>
            <a:off x="6278881" y="4068146"/>
            <a:ext cx="6693780" cy="2789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s-Latn-BA" sz="2200" dirty="0">
                <a:solidFill>
                  <a:schemeClr val="tx1"/>
                </a:solidFill>
              </a:rPr>
              <a:t>Jedno rješenje:</a:t>
            </a: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print(3 * 2 * (125 + 90))</a:t>
            </a:r>
          </a:p>
          <a:p>
            <a:pPr marL="0" indent="0">
              <a:buNone/>
            </a:pP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 err="1">
                <a:solidFill>
                  <a:schemeClr val="tx1"/>
                </a:solidFill>
              </a:rPr>
              <a:t>Drugo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bs-Latn-BA" sz="2200" dirty="0">
                <a:solidFill>
                  <a:schemeClr val="tx1"/>
                </a:solidFill>
              </a:rPr>
              <a:t>rješenje</a:t>
            </a: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print(3 * 2 * ((110 + 2 * 5) + (80 + 2 * 5)))</a:t>
            </a:r>
          </a:p>
        </p:txBody>
      </p:sp>
    </p:spTree>
    <p:extLst>
      <p:ext uri="{BB962C8B-B14F-4D97-AF65-F5344CB8AC3E}">
        <p14:creationId xmlns:p14="http://schemas.microsoft.com/office/powerpoint/2010/main" val="7474938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E667-D260-4819-9B91-63FEC74B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50" y="382056"/>
            <a:ext cx="1924389" cy="725210"/>
          </a:xfrm>
        </p:spPr>
        <p:txBody>
          <a:bodyPr/>
          <a:lstStyle/>
          <a:p>
            <a:r>
              <a:rPr lang="en-GB" dirty="0"/>
              <a:t>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18F1-0370-4D46-80CA-E679D6AD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90" y="1576168"/>
            <a:ext cx="5359330" cy="4525846"/>
          </a:xfrm>
        </p:spPr>
        <p:txBody>
          <a:bodyPr>
            <a:normAutofit/>
          </a:bodyPr>
          <a:lstStyle/>
          <a:p>
            <a:r>
              <a:rPr lang="bs-Latn-BA" sz="2200" dirty="0">
                <a:solidFill>
                  <a:schemeClr val="tx1"/>
                </a:solidFill>
              </a:rPr>
              <a:t>Napisati rješenje prethodnog zadatka na svoj način.</a:t>
            </a:r>
          </a:p>
          <a:p>
            <a:endParaRPr lang="bs-Latn-BA" sz="2200" dirty="0">
              <a:solidFill>
                <a:schemeClr val="tx1"/>
              </a:solidFill>
            </a:endParaRPr>
          </a:p>
          <a:p>
            <a:endParaRPr lang="bs-Latn-BA" sz="2200" dirty="0">
              <a:solidFill>
                <a:schemeClr val="tx1"/>
              </a:solidFill>
            </a:endParaRPr>
          </a:p>
          <a:p>
            <a:r>
              <a:rPr lang="bs-Latn-BA" sz="2200" dirty="0">
                <a:solidFill>
                  <a:schemeClr val="tx1"/>
                </a:solidFill>
              </a:rPr>
              <a:t>Dužina fudbalskog terena je 115 metara, a širina 80 metara. Ana trči po pravougaonoj stazi koja je sa svake strane terena spolja udaljena po 5 metara. Koliko ona pretrči, ako se zna da je otrčala teren 3 puta?</a:t>
            </a:r>
          </a:p>
          <a:p>
            <a:endParaRPr lang="bs-Latn-BA" sz="2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D48B9-780F-4492-8B2C-3402E76B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0"/>
            <a:ext cx="5715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38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E667-D260-4819-9B91-63FEC74B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50" y="382056"/>
            <a:ext cx="1924389" cy="725210"/>
          </a:xfrm>
        </p:spPr>
        <p:txBody>
          <a:bodyPr/>
          <a:lstStyle/>
          <a:p>
            <a:r>
              <a:rPr lang="en-GB" dirty="0"/>
              <a:t>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18F1-0370-4D46-80CA-E679D6AD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10" y="1107266"/>
            <a:ext cx="9362370" cy="4994748"/>
          </a:xfrm>
        </p:spPr>
        <p:txBody>
          <a:bodyPr>
            <a:normAutofit/>
          </a:bodyPr>
          <a:lstStyle/>
          <a:p>
            <a:r>
              <a:rPr lang="bs-Latn-BA" sz="2200" dirty="0">
                <a:solidFill>
                  <a:schemeClr val="tx1"/>
                </a:solidFill>
              </a:rPr>
              <a:t>Rješenje:</a:t>
            </a: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duzina_terena = int(input("Unesi dužinu terena:"))</a:t>
            </a: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sirina_terena = int(input("Unesi širinu terena:"))</a:t>
            </a: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rastojanje    = int(input("Unesi rastojanje od staze do terena:"))</a:t>
            </a: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broj_krugova  = int(input("Unesi broj krugova koje Ana pretrči:"))</a:t>
            </a: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duzina_staze = duzina_terena + 2 * rastojanje</a:t>
            </a: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sirina_staze = sirina_terena + 2 * rastojanje</a:t>
            </a: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obim_staze = 2 * (duzina_staze + sirina_staze)</a:t>
            </a:r>
          </a:p>
          <a:p>
            <a:pPr marL="0" indent="0">
              <a:buNone/>
            </a:pPr>
            <a:r>
              <a:rPr lang="bs-Latn-BA" sz="2200" dirty="0">
                <a:solidFill>
                  <a:schemeClr val="tx1"/>
                </a:solidFill>
              </a:rPr>
              <a:t>pretrcan_put = broj_krugova * obim_staze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/>
                </a:solidFill>
              </a:rPr>
              <a:t>print("</a:t>
            </a:r>
            <a:r>
              <a:rPr lang="en-GB" sz="2200" dirty="0" err="1">
                <a:solidFill>
                  <a:schemeClr val="tx1"/>
                </a:solidFill>
              </a:rPr>
              <a:t>Pretrčan</a:t>
            </a:r>
            <a:r>
              <a:rPr lang="en-GB" sz="2200" dirty="0">
                <a:solidFill>
                  <a:schemeClr val="tx1"/>
                </a:solidFill>
              </a:rPr>
              <a:t> put: ", </a:t>
            </a:r>
            <a:r>
              <a:rPr lang="en-GB" sz="2200" dirty="0" err="1">
                <a:solidFill>
                  <a:schemeClr val="tx1"/>
                </a:solidFill>
              </a:rPr>
              <a:t>pretrcan_put</a:t>
            </a:r>
            <a:r>
              <a:rPr lang="en-GB" sz="2200" dirty="0">
                <a:solidFill>
                  <a:schemeClr val="tx1"/>
                </a:solidFill>
              </a:rPr>
              <a:t>)</a:t>
            </a:r>
            <a:endParaRPr lang="bs-Latn-BA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17742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E667-D260-4819-9B91-63FEC74B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50" y="382056"/>
            <a:ext cx="1924389" cy="725210"/>
          </a:xfrm>
        </p:spPr>
        <p:txBody>
          <a:bodyPr/>
          <a:lstStyle/>
          <a:p>
            <a:r>
              <a:rPr lang="en-GB" dirty="0"/>
              <a:t>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18F1-0370-4D46-80CA-E679D6AD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10" y="1107266"/>
            <a:ext cx="9362370" cy="4994748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M</a:t>
            </a:r>
            <a:r>
              <a:rPr lang="bs-Latn-BA" sz="2200" dirty="0">
                <a:solidFill>
                  <a:schemeClr val="tx1"/>
                </a:solidFill>
              </a:rPr>
              <a:t>irjana i Lidija pjevaju u istom horu i pripremaju se za koncert. Mirjana ima 245 prijatelja na jednoj društvenoj mreži, dok ih Lidija ima 218. Kada je Mirjana pogledala Lidijin profil, vidje</a:t>
            </a:r>
            <a:r>
              <a:rPr lang="en-GB" sz="2200" dirty="0">
                <a:solidFill>
                  <a:schemeClr val="tx1"/>
                </a:solidFill>
              </a:rPr>
              <a:t>l</a:t>
            </a:r>
            <a:r>
              <a:rPr lang="bs-Latn-BA" sz="2200" dirty="0">
                <a:solidFill>
                  <a:schemeClr val="tx1"/>
                </a:solidFill>
              </a:rPr>
              <a:t>a je da imaju 114 zajedničkih prijatelja. Ako bi i jedna i druga pozvale sve svoje prijatelje sa te društvene mreže na koncert, koliko različitih ljudi bi dobilo taj poziv?</a:t>
            </a: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Tri </a:t>
            </a:r>
            <a:r>
              <a:rPr lang="en-GB" sz="2200" i="1" dirty="0" err="1">
                <a:solidFill>
                  <a:schemeClr val="tx1"/>
                </a:solidFill>
              </a:rPr>
              <a:t>disjunktna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skupa</a:t>
            </a:r>
            <a:r>
              <a:rPr lang="en-GB" sz="2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GB" sz="2000" dirty="0" err="1">
                <a:solidFill>
                  <a:schemeClr val="tx1"/>
                </a:solidFill>
              </a:rPr>
              <a:t>Mirjanini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prijatelji</a:t>
            </a:r>
            <a:endParaRPr lang="en-GB" sz="2000" dirty="0">
              <a:solidFill>
                <a:schemeClr val="tx1"/>
              </a:solidFill>
            </a:endParaRPr>
          </a:p>
          <a:p>
            <a:pPr lvl="1"/>
            <a:r>
              <a:rPr lang="en-GB" sz="2000" dirty="0" err="1">
                <a:solidFill>
                  <a:schemeClr val="tx1"/>
                </a:solidFill>
              </a:rPr>
              <a:t>Lidijini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prijatelji</a:t>
            </a:r>
            <a:endParaRPr lang="en-GB" sz="2000" dirty="0">
              <a:solidFill>
                <a:schemeClr val="tx1"/>
              </a:solidFill>
            </a:endParaRPr>
          </a:p>
          <a:p>
            <a:pPr lvl="1"/>
            <a:r>
              <a:rPr lang="en-GB" sz="2000" dirty="0" err="1">
                <a:solidFill>
                  <a:schemeClr val="tx1"/>
                </a:solidFill>
              </a:rPr>
              <a:t>Zajedni</a:t>
            </a:r>
            <a:r>
              <a:rPr lang="bs-Latn-BA" sz="2000" dirty="0">
                <a:solidFill>
                  <a:schemeClr val="tx1"/>
                </a:solidFill>
              </a:rPr>
              <a:t>čki prijatelji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27A34-FD40-435F-9C83-D2A5CCC26910}"/>
              </a:ext>
            </a:extLst>
          </p:cNvPr>
          <p:cNvSpPr txBox="1"/>
          <p:nvPr/>
        </p:nvSpPr>
        <p:spPr>
          <a:xfrm>
            <a:off x="4598006" y="3429000"/>
            <a:ext cx="71545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200" dirty="0"/>
              <a:t>Jedno r</a:t>
            </a:r>
            <a:r>
              <a:rPr lang="en-GB" sz="2200" dirty="0"/>
              <a:t>je</a:t>
            </a:r>
            <a:r>
              <a:rPr lang="bs-Latn-BA" sz="2200" dirty="0"/>
              <a:t>šenje:</a:t>
            </a:r>
          </a:p>
          <a:p>
            <a:endParaRPr lang="en-GB" sz="2200" dirty="0"/>
          </a:p>
          <a:p>
            <a:r>
              <a:rPr lang="en-GB" sz="2200" dirty="0" err="1"/>
              <a:t>mirjanini</a:t>
            </a:r>
            <a:r>
              <a:rPr lang="en-GB" sz="2200" dirty="0"/>
              <a:t> = 245</a:t>
            </a:r>
          </a:p>
          <a:p>
            <a:r>
              <a:rPr lang="en-GB" sz="2200" dirty="0" err="1"/>
              <a:t>lidijini</a:t>
            </a:r>
            <a:r>
              <a:rPr lang="en-GB" sz="2200" dirty="0"/>
              <a:t> = 218</a:t>
            </a:r>
          </a:p>
          <a:p>
            <a:r>
              <a:rPr lang="en-GB" sz="2200" dirty="0" err="1"/>
              <a:t>zajednicki</a:t>
            </a:r>
            <a:r>
              <a:rPr lang="en-GB" sz="2200" dirty="0"/>
              <a:t> =114</a:t>
            </a:r>
          </a:p>
          <a:p>
            <a:r>
              <a:rPr lang="en-GB" sz="2200" dirty="0" err="1"/>
              <a:t>samo_mirjanini</a:t>
            </a:r>
            <a:r>
              <a:rPr lang="en-GB" sz="2200" dirty="0"/>
              <a:t> = </a:t>
            </a:r>
            <a:r>
              <a:rPr lang="en-GB" sz="2200" dirty="0" err="1"/>
              <a:t>mirjanini</a:t>
            </a:r>
            <a:r>
              <a:rPr lang="en-GB" sz="2200" dirty="0"/>
              <a:t> - </a:t>
            </a:r>
            <a:r>
              <a:rPr lang="en-GB" sz="2200" dirty="0" err="1"/>
              <a:t>zajednicki</a:t>
            </a:r>
            <a:endParaRPr lang="en-GB" sz="2200" dirty="0"/>
          </a:p>
          <a:p>
            <a:r>
              <a:rPr lang="en-GB" sz="2200" dirty="0" err="1"/>
              <a:t>samo_lidijini</a:t>
            </a:r>
            <a:r>
              <a:rPr lang="en-GB" sz="2200" dirty="0"/>
              <a:t> = </a:t>
            </a:r>
            <a:r>
              <a:rPr lang="en-GB" sz="2200" dirty="0" err="1"/>
              <a:t>lidijini</a:t>
            </a:r>
            <a:r>
              <a:rPr lang="en-GB" sz="2200" dirty="0"/>
              <a:t> - </a:t>
            </a:r>
            <a:r>
              <a:rPr lang="en-GB" sz="2200" dirty="0" err="1"/>
              <a:t>zajednicki</a:t>
            </a:r>
            <a:endParaRPr lang="en-GB" sz="2200" dirty="0"/>
          </a:p>
          <a:p>
            <a:r>
              <a:rPr lang="en-GB" sz="2200" dirty="0" err="1"/>
              <a:t>ukupno</a:t>
            </a:r>
            <a:r>
              <a:rPr lang="en-GB" sz="2200" dirty="0"/>
              <a:t> = </a:t>
            </a:r>
            <a:r>
              <a:rPr lang="en-GB" sz="2200" dirty="0" err="1"/>
              <a:t>samo_mirjanini</a:t>
            </a:r>
            <a:r>
              <a:rPr lang="en-GB" sz="2200" dirty="0"/>
              <a:t> + </a:t>
            </a:r>
            <a:r>
              <a:rPr lang="en-GB" sz="2200" dirty="0" err="1"/>
              <a:t>samo_lidijini</a:t>
            </a:r>
            <a:r>
              <a:rPr lang="en-GB" sz="2200" dirty="0"/>
              <a:t> + </a:t>
            </a:r>
            <a:r>
              <a:rPr lang="en-GB" sz="2200" dirty="0" err="1"/>
              <a:t>zajednicki</a:t>
            </a:r>
            <a:endParaRPr lang="en-GB" sz="2200" dirty="0"/>
          </a:p>
          <a:p>
            <a:r>
              <a:rPr lang="en-GB" sz="2200" dirty="0"/>
              <a:t>print(</a:t>
            </a:r>
            <a:r>
              <a:rPr lang="en-GB" sz="2200" dirty="0" err="1"/>
              <a:t>ukupno</a:t>
            </a:r>
            <a:r>
              <a:rPr lang="en-GB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94170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E667-D260-4819-9B91-63FEC74B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50" y="382056"/>
            <a:ext cx="1924389" cy="725210"/>
          </a:xfrm>
        </p:spPr>
        <p:txBody>
          <a:bodyPr/>
          <a:lstStyle/>
          <a:p>
            <a:r>
              <a:rPr lang="en-GB" dirty="0"/>
              <a:t>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18F1-0370-4D46-80CA-E679D6AD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71" y="1107266"/>
            <a:ext cx="9362370" cy="2596814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M</a:t>
            </a:r>
            <a:r>
              <a:rPr lang="bs-Latn-BA" sz="2200" dirty="0">
                <a:solidFill>
                  <a:schemeClr val="tx1"/>
                </a:solidFill>
              </a:rPr>
              <a:t>irjana i Lidija pjevaju u istom horu i pripremaju se za koncert. Mirjana ima 245 prijatelja na jednoj društvenoj mreži, dok ih Lidija ima 218. Kada je Mirjana pogledala Lidijin profil, vidje</a:t>
            </a:r>
            <a:r>
              <a:rPr lang="en-GB" sz="2200" dirty="0">
                <a:solidFill>
                  <a:schemeClr val="tx1"/>
                </a:solidFill>
              </a:rPr>
              <a:t>l</a:t>
            </a:r>
            <a:r>
              <a:rPr lang="bs-Latn-BA" sz="2200" dirty="0">
                <a:solidFill>
                  <a:schemeClr val="tx1"/>
                </a:solidFill>
              </a:rPr>
              <a:t>a je da imaju 114 zajedničkih prijatelja. Ako bi i jedna i druga pozvale sve svoje prijatelje sa te društvene mreže na koncert, koliko različitih ljudi bi dobilo taj poziv?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27A34-FD40-435F-9C83-D2A5CCC26910}"/>
              </a:ext>
            </a:extLst>
          </p:cNvPr>
          <p:cNvSpPr txBox="1"/>
          <p:nvPr/>
        </p:nvSpPr>
        <p:spPr>
          <a:xfrm>
            <a:off x="665550" y="3855720"/>
            <a:ext cx="529343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/>
              <a:t>Drugo</a:t>
            </a:r>
            <a:r>
              <a:rPr lang="bs-Latn-BA" sz="2200" dirty="0"/>
              <a:t> r</a:t>
            </a:r>
            <a:r>
              <a:rPr lang="en-GB" sz="2200" dirty="0"/>
              <a:t>je</a:t>
            </a:r>
            <a:r>
              <a:rPr lang="bs-Latn-BA" sz="2200" dirty="0"/>
              <a:t>šenje:</a:t>
            </a:r>
          </a:p>
          <a:p>
            <a:endParaRPr lang="en-GB" sz="2200" dirty="0"/>
          </a:p>
          <a:p>
            <a:r>
              <a:rPr lang="en-GB" sz="2200" dirty="0" err="1"/>
              <a:t>mirjanini</a:t>
            </a:r>
            <a:r>
              <a:rPr lang="en-GB" sz="2200" dirty="0"/>
              <a:t> = 245</a:t>
            </a:r>
          </a:p>
          <a:p>
            <a:r>
              <a:rPr lang="en-GB" sz="2200" dirty="0" err="1"/>
              <a:t>lidijini</a:t>
            </a:r>
            <a:r>
              <a:rPr lang="en-GB" sz="2200" dirty="0"/>
              <a:t> = 218</a:t>
            </a:r>
          </a:p>
          <a:p>
            <a:r>
              <a:rPr lang="en-GB" sz="2200" dirty="0" err="1"/>
              <a:t>zajednicki</a:t>
            </a:r>
            <a:r>
              <a:rPr lang="en-GB" sz="2200" dirty="0"/>
              <a:t> = 114</a:t>
            </a:r>
          </a:p>
          <a:p>
            <a:r>
              <a:rPr lang="en-GB" sz="2200" dirty="0" err="1"/>
              <a:t>ukupno</a:t>
            </a:r>
            <a:r>
              <a:rPr lang="en-GB" sz="2200" dirty="0"/>
              <a:t> = </a:t>
            </a:r>
            <a:r>
              <a:rPr lang="en-GB" sz="2200" dirty="0" err="1"/>
              <a:t>mirjanini</a:t>
            </a:r>
            <a:r>
              <a:rPr lang="en-GB" sz="2200" dirty="0"/>
              <a:t> + </a:t>
            </a:r>
            <a:r>
              <a:rPr lang="en-GB" sz="2200" dirty="0" err="1"/>
              <a:t>lidijini</a:t>
            </a:r>
            <a:r>
              <a:rPr lang="en-GB" sz="2200" dirty="0"/>
              <a:t> - </a:t>
            </a:r>
            <a:r>
              <a:rPr lang="en-GB" sz="2200" dirty="0" err="1"/>
              <a:t>zajednicki</a:t>
            </a:r>
            <a:endParaRPr lang="en-GB" sz="2200" dirty="0"/>
          </a:p>
          <a:p>
            <a:r>
              <a:rPr lang="en-GB" sz="2200" dirty="0"/>
              <a:t>print(</a:t>
            </a:r>
            <a:r>
              <a:rPr lang="en-GB" sz="2200" dirty="0" err="1"/>
              <a:t>ukupno</a:t>
            </a:r>
            <a:r>
              <a:rPr lang="en-GB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71184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8093"/>
            <a:ext cx="8534400" cy="1507067"/>
          </a:xfrm>
        </p:spPr>
        <p:txBody>
          <a:bodyPr/>
          <a:lstStyle/>
          <a:p>
            <a:r>
              <a:rPr lang="bs-Latn-BA" dirty="0"/>
              <a:t>Sabiranje, oduzimanje, množenje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12A5D5-B3FA-4BFA-B020-D4D2C0C5A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84548"/>
              </p:ext>
            </p:extLst>
          </p:nvPr>
        </p:nvGraphicFramePr>
        <p:xfrm>
          <a:off x="684212" y="1963936"/>
          <a:ext cx="8534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40858988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865855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949877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135639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Sabiranje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Oduzimanje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Množenje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3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Matematika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4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9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bs-Latn-B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1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Python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s-Latn-BA" dirty="0"/>
                        <a:t>4 + 3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9 –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3 *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881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4B0510-05C9-45A2-88FF-57C1B7AFF434}"/>
              </a:ext>
            </a:extLst>
          </p:cNvPr>
          <p:cNvSpPr txBox="1"/>
          <p:nvPr/>
        </p:nvSpPr>
        <p:spPr>
          <a:xfrm>
            <a:off x="684212" y="4088465"/>
            <a:ext cx="3701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2000" dirty="0"/>
              <a:t>Također je ispravno napisati:</a:t>
            </a:r>
          </a:p>
          <a:p>
            <a:pPr lvl="1"/>
            <a:r>
              <a:rPr lang="bs-Latn-BA" sz="2000" dirty="0"/>
              <a:t>4+3</a:t>
            </a:r>
          </a:p>
          <a:p>
            <a:pPr lvl="1"/>
            <a:r>
              <a:rPr lang="bs-Latn-BA" sz="2000" dirty="0"/>
              <a:t>9-2</a:t>
            </a:r>
          </a:p>
          <a:p>
            <a:pPr lvl="1"/>
            <a:r>
              <a:rPr lang="bs-Latn-BA" sz="2000" dirty="0"/>
              <a:t>3*6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63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EAE-6366-4438-BAC9-770F2846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213064"/>
            <a:ext cx="8534400" cy="674703"/>
          </a:xfrm>
        </p:spPr>
        <p:txBody>
          <a:bodyPr/>
          <a:lstStyle/>
          <a:p>
            <a:r>
              <a:rPr lang="bs-Latn-BA" dirty="0"/>
              <a:t>Sabiranje, oduzimanje, množenje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28B566-AD98-4A08-BE68-B0475675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" y="887767"/>
            <a:ext cx="9914486" cy="2450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3A17DC-6F7E-4783-A6EF-2DB116CDF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0" y="3701987"/>
            <a:ext cx="9914485" cy="28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69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3C8F-D5B0-4355-BC15-99BF39C8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3906"/>
            <a:ext cx="8534400" cy="1507067"/>
          </a:xfrm>
        </p:spPr>
        <p:txBody>
          <a:bodyPr/>
          <a:lstStyle/>
          <a:p>
            <a:r>
              <a:rPr lang="bs-Latn-BA" dirty="0"/>
              <a:t>Naredba </a:t>
            </a:r>
            <a:r>
              <a:rPr lang="bs-Latn-BA" i="1" dirty="0"/>
              <a:t>print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708B-C90E-4C9D-8C7A-0B0385F5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84918"/>
            <a:ext cx="8534400" cy="5309176"/>
          </a:xfrm>
        </p:spPr>
        <p:txBody>
          <a:bodyPr>
            <a:normAutofit/>
          </a:bodyPr>
          <a:lstStyle/>
          <a:p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Naredba print ispisuje tekst na ekran</a:t>
            </a:r>
          </a:p>
          <a:p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Sintaksa: 		print(</a:t>
            </a:r>
            <a:r>
              <a:rPr lang="bs-Latn-BA" sz="2400" i="1" dirty="0">
                <a:solidFill>
                  <a:schemeClr val="tx1">
                    <a:lumMod val="95000"/>
                  </a:schemeClr>
                </a:solidFill>
              </a:rPr>
              <a:t>tekst</a:t>
            </a:r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endParaRPr lang="bs-Latn-BA" sz="2400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bs-Latn-BA" sz="2400" i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sz="2400" b="1" i="1" dirty="0">
                <a:solidFill>
                  <a:schemeClr val="tx1">
                    <a:lumMod val="95000"/>
                  </a:schemeClr>
                </a:solidFill>
              </a:rPr>
              <a:t>Zadatak: </a:t>
            </a:r>
            <a:r>
              <a:rPr lang="bs-Latn-BA" sz="2400" i="1" dirty="0">
                <a:solidFill>
                  <a:schemeClr val="tx1">
                    <a:lumMod val="95000"/>
                  </a:schemeClr>
                </a:solidFill>
              </a:rPr>
              <a:t>Ispisati na ekran rezultat dijeljenja dva decimalna broja</a:t>
            </a:r>
            <a:endParaRPr lang="en-US" sz="2400" i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B95B1-955C-4193-B03A-A215434C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40" y="1001028"/>
            <a:ext cx="2332609" cy="7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36ED-881D-48A8-BFCB-302895E9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96596"/>
            <a:ext cx="8534400" cy="1507067"/>
          </a:xfrm>
        </p:spPr>
        <p:txBody>
          <a:bodyPr/>
          <a:lstStyle/>
          <a:p>
            <a:r>
              <a:rPr lang="bs-Latn-BA" dirty="0"/>
              <a:t>Python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3FA7-2647-4751-8185-563567CC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17044"/>
            <a:ext cx="8534400" cy="4455071"/>
          </a:xfrm>
        </p:spPr>
        <p:txBody>
          <a:bodyPr/>
          <a:lstStyle/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Python skripte služe za složenije proračune od korištenja IDLE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Moraju se sačuvati na računaru prije pokretanja</a:t>
            </a: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Potrebno je koristiti naredbu </a:t>
            </a:r>
            <a:r>
              <a:rPr lang="bs-Latn-BA" i="1" dirty="0">
                <a:solidFill>
                  <a:schemeClr val="tx1">
                    <a:lumMod val="95000"/>
                  </a:schemeClr>
                </a:solidFill>
              </a:rPr>
              <a:t>print()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 za prikaz krajnjeg rezultata</a:t>
            </a:r>
          </a:p>
          <a:p>
            <a:endParaRPr lang="bs-Latn-BA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Skripte se mogu kreirati pomoću bilo kojeg editora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Pokre</a:t>
            </a:r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ću se naredbom: 		python main.py ili python3 main.py</a:t>
            </a:r>
          </a:p>
          <a:p>
            <a:endParaRPr lang="bs-Latn-BA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dirty="0">
                <a:solidFill>
                  <a:schemeClr val="tx1">
                    <a:lumMod val="95000"/>
                  </a:schemeClr>
                </a:solidFill>
              </a:rPr>
              <a:t>Napomena: „main“ je naziv skripte, imenuje se proizvoljno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FE11-B52B-4643-A8E1-D6EF3E69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3340"/>
            <a:ext cx="8534400" cy="1507067"/>
          </a:xfrm>
        </p:spPr>
        <p:txBody>
          <a:bodyPr/>
          <a:lstStyle/>
          <a:p>
            <a:r>
              <a:rPr lang="bs-Latn-BA" dirty="0"/>
              <a:t>Python skripte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C08C-24CD-4F7A-83EF-1D60CCE4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0408"/>
            <a:ext cx="8534400" cy="4670392"/>
          </a:xfrm>
        </p:spPr>
        <p:txBody>
          <a:bodyPr>
            <a:normAutofit/>
          </a:bodyPr>
          <a:lstStyle/>
          <a:p>
            <a:r>
              <a:rPr lang="bs-Latn-BA" sz="2800" dirty="0">
                <a:solidFill>
                  <a:schemeClr val="tx1">
                    <a:lumMod val="95000"/>
                  </a:schemeClr>
                </a:solidFill>
              </a:rPr>
              <a:t>Skripte se još nazivaju </a:t>
            </a:r>
            <a:r>
              <a:rPr lang="bs-Latn-BA" sz="2800" i="1" dirty="0">
                <a:solidFill>
                  <a:schemeClr val="tx1">
                    <a:lumMod val="95000"/>
                  </a:schemeClr>
                </a:solidFill>
              </a:rPr>
              <a:t>moduli</a:t>
            </a:r>
          </a:p>
          <a:p>
            <a:endParaRPr lang="bs-Latn-BA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s-Latn-BA" sz="2800" dirty="0">
                <a:solidFill>
                  <a:schemeClr val="tx1">
                    <a:lumMod val="95000"/>
                  </a:schemeClr>
                </a:solidFill>
              </a:rPr>
              <a:t>Pravila imenovanja: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Kratki nazivi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Cijeli naziv malim slovima</a:t>
            </a:r>
          </a:p>
          <a:p>
            <a:pPr lvl="1"/>
            <a:r>
              <a:rPr lang="bs-Latn-BA" sz="2400" dirty="0">
                <a:solidFill>
                  <a:schemeClr val="tx1">
                    <a:lumMod val="95000"/>
                  </a:schemeClr>
                </a:solidFill>
              </a:rPr>
              <a:t>Znak _ (donja crta) se koristi umjesto razmaka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1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3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BF389-A661-44E2-B9E5-6258DE27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zadatak</a:t>
            </a: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37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0EBE5-BEE7-4B25-9A4B-CFF8E9A91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"/>
          <a:stretch/>
        </p:blipFill>
        <p:spPr>
          <a:xfrm>
            <a:off x="774641" y="1491285"/>
            <a:ext cx="6377876" cy="35875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B726-CD70-40C0-8643-8DB1C6B1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4401143" cy="33591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s-Latn-BA" dirty="0">
                <a:solidFill>
                  <a:schemeClr val="bg1"/>
                </a:solidFill>
              </a:rPr>
              <a:t>Smederevska tvrđava ima oblik trougla stranica 550m, 502m i 400m. Koliki je obim tvrđave?</a:t>
            </a:r>
          </a:p>
          <a:p>
            <a:pPr marL="0" indent="0">
              <a:buNone/>
            </a:pPr>
            <a:endParaRPr lang="bs-Latn-B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s-Latn-BA" dirty="0">
                <a:solidFill>
                  <a:schemeClr val="bg1"/>
                </a:solidFill>
              </a:rPr>
              <a:t>Riješiti koristeći:</a:t>
            </a:r>
          </a:p>
          <a:p>
            <a:r>
              <a:rPr lang="bs-Latn-BA" dirty="0">
                <a:solidFill>
                  <a:schemeClr val="bg1"/>
                </a:solidFill>
              </a:rPr>
              <a:t>Sistemskog kalkulatora</a:t>
            </a:r>
          </a:p>
          <a:p>
            <a:r>
              <a:rPr lang="bs-Latn-BA" dirty="0">
                <a:solidFill>
                  <a:schemeClr val="bg1"/>
                </a:solidFill>
              </a:rPr>
              <a:t>IDLE interpreter</a:t>
            </a:r>
          </a:p>
          <a:p>
            <a:r>
              <a:rPr lang="bs-Latn-BA" dirty="0">
                <a:solidFill>
                  <a:schemeClr val="bg1"/>
                </a:solidFill>
              </a:rPr>
              <a:t>Python skripte</a:t>
            </a:r>
          </a:p>
        </p:txBody>
      </p:sp>
      <p:grpSp>
        <p:nvGrpSpPr>
          <p:cNvPr id="38" name="Group 27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9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1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27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647F-ACA0-4D70-934F-D74F70B3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4465"/>
            <a:ext cx="8534400" cy="1507067"/>
          </a:xfrm>
        </p:spPr>
        <p:txBody>
          <a:bodyPr/>
          <a:lstStyle/>
          <a:p>
            <a:r>
              <a:rPr lang="en-US" dirty="0" err="1"/>
              <a:t>Slo</a:t>
            </a:r>
            <a:r>
              <a:rPr lang="bs-Latn-BA" dirty="0"/>
              <a:t>ženi izrazi, prioritet operatora i zagrade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3EAF-15E6-4423-8EC2-73FAD5A0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6" y="1482291"/>
            <a:ext cx="10116152" cy="5293893"/>
          </a:xfrm>
        </p:spPr>
        <p:txBody>
          <a:bodyPr>
            <a:normAutofit lnSpcReduction="10000"/>
          </a:bodyPr>
          <a:lstStyle/>
          <a:p>
            <a:r>
              <a:rPr lang="bs-Latn-BA" sz="2400" dirty="0">
                <a:solidFill>
                  <a:schemeClr val="tx1"/>
                </a:solidFill>
              </a:rPr>
              <a:t>Zadatak: Izračunaj proizvod zbira brojeva 874 i 437 i razlike brojeva 915 i 364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Koja je vrijednost izraza 5 + 5 * 5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Koja je vrijednost izraza (5 + 5) * 5</a:t>
            </a:r>
            <a:br>
              <a:rPr lang="bs-Latn-BA" sz="2400" dirty="0">
                <a:solidFill>
                  <a:schemeClr val="tx1"/>
                </a:solidFill>
              </a:rPr>
            </a:br>
            <a:endParaRPr lang="bs-Latn-BA" sz="2400" dirty="0">
              <a:solidFill>
                <a:schemeClr val="tx1"/>
              </a:solidFill>
            </a:endParaRPr>
          </a:p>
          <a:p>
            <a:r>
              <a:rPr lang="bs-Latn-BA" sz="2400" dirty="0">
                <a:solidFill>
                  <a:schemeClr val="tx1"/>
                </a:solidFill>
              </a:rPr>
              <a:t>Zadatak: Koji je narednih programa izračunava i ispisuje proizvod razlike brojeva 184 i 72 i razlike brojeva 273 i 194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print((184 + 72) * (273 - 194))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print((184 - 72) * (273 - 194))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(184 - 72) * (273 - 194)</a:t>
            </a:r>
          </a:p>
          <a:p>
            <a:pPr lvl="1"/>
            <a:r>
              <a:rPr lang="bs-Latn-BA" sz="2000" dirty="0">
                <a:solidFill>
                  <a:schemeClr val="tx1"/>
                </a:solidFill>
              </a:rPr>
              <a:t>print(184 - 72 * 273 - 194)</a:t>
            </a:r>
          </a:p>
        </p:txBody>
      </p:sp>
    </p:spTree>
    <p:extLst>
      <p:ext uri="{BB962C8B-B14F-4D97-AF65-F5344CB8AC3E}">
        <p14:creationId xmlns:p14="http://schemas.microsoft.com/office/powerpoint/2010/main" val="28578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1729</TotalTime>
  <Words>1752</Words>
  <Application>Microsoft Office PowerPoint</Application>
  <PresentationFormat>Widescreen</PresentationFormat>
  <Paragraphs>230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Century Gothic</vt:lpstr>
      <vt:lpstr>Wingdings 3</vt:lpstr>
      <vt:lpstr>Slice</vt:lpstr>
      <vt:lpstr>Izračunavanje</vt:lpstr>
      <vt:lpstr>Osnovne aritmetičke operacije i primjena</vt:lpstr>
      <vt:lpstr>Sabiranje, oduzimanje, množenje</vt:lpstr>
      <vt:lpstr>Sabiranje, oduzimanje, množenje</vt:lpstr>
      <vt:lpstr>Naredba print</vt:lpstr>
      <vt:lpstr>Python skripte</vt:lpstr>
      <vt:lpstr>Python skripte</vt:lpstr>
      <vt:lpstr>zadatak</vt:lpstr>
      <vt:lpstr>Složeni izrazi, prioritet operatora i zagrade</vt:lpstr>
      <vt:lpstr>Promjenljive - Varijable</vt:lpstr>
      <vt:lpstr>Promjenljive - Varijable</vt:lpstr>
      <vt:lpstr>Promjenljive - Varijable</vt:lpstr>
      <vt:lpstr>Rješavanje zadataka u opštim brojevima</vt:lpstr>
      <vt:lpstr>Rješavanje zadataka u opštim brojevima</vt:lpstr>
      <vt:lpstr>Učitavanje podataka pri pokretanju programa</vt:lpstr>
      <vt:lpstr>Učitavanje podataka pri pokretanju programa</vt:lpstr>
      <vt:lpstr>Stringovi</vt:lpstr>
      <vt:lpstr>ZADACI</vt:lpstr>
      <vt:lpstr>ZADACI</vt:lpstr>
      <vt:lpstr>ZADACI</vt:lpstr>
      <vt:lpstr>ZADACI</vt:lpstr>
      <vt:lpstr>ZADACI</vt:lpstr>
      <vt:lpstr>ZADACI</vt:lpstr>
      <vt:lpstr>ZADACI</vt:lpstr>
      <vt:lpstr>ZADACI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Izračunavanje</dc:title>
  <dc:creator>amar.s.badnjevic</dc:creator>
  <cp:lastModifiedBy>Amar Badnjevic</cp:lastModifiedBy>
  <cp:revision>58</cp:revision>
  <dcterms:created xsi:type="dcterms:W3CDTF">2021-03-12T10:31:59Z</dcterms:created>
  <dcterms:modified xsi:type="dcterms:W3CDTF">2021-04-27T11:59:28Z</dcterms:modified>
</cp:coreProperties>
</file>