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96" r:id="rId3"/>
    <p:sldId id="397" r:id="rId4"/>
    <p:sldId id="398" r:id="rId5"/>
    <p:sldId id="399" r:id="rId6"/>
    <p:sldId id="400" r:id="rId7"/>
    <p:sldId id="405" r:id="rId8"/>
    <p:sldId id="401" r:id="rId9"/>
    <p:sldId id="408" r:id="rId10"/>
    <p:sldId id="403" r:id="rId11"/>
    <p:sldId id="404" r:id="rId12"/>
    <p:sldId id="407" r:id="rId13"/>
    <p:sldId id="406" r:id="rId14"/>
    <p:sldId id="402" r:id="rId15"/>
  </p:sldIdLst>
  <p:sldSz cx="9144000" cy="6858000" type="screen4x3"/>
  <p:notesSz cx="7010400" cy="9296400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0C0C0"/>
    <a:srgbClr val="FF9900"/>
    <a:srgbClr val="009900"/>
    <a:srgbClr val="00CC00"/>
    <a:srgbClr val="FF0000"/>
    <a:srgbClr val="FF00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1" autoAdjust="0"/>
    <p:restoredTop sz="85971" autoAdjust="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/>
            </a:lvl1pPr>
          </a:lstStyle>
          <a:p>
            <a:pPr>
              <a:defRPr/>
            </a:pPr>
            <a:fld id="{49046854-4BA0-45D5-B46C-68D70A793B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/>
            </a:lvl1pPr>
          </a:lstStyle>
          <a:p>
            <a:pPr>
              <a:defRPr/>
            </a:pPr>
            <a:fld id="{A981539B-1DF8-4246-BE7F-57BD00E499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5D87F7-13D8-46EC-BBB8-47CD79344C43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1093296-ADFD-411F-94FD-2DDB5757B04C}" type="slidenum">
              <a:rPr lang="en-US" altLang="en-US" b="0" i="0"/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 b="0" i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715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1093296-ADFD-411F-94FD-2DDB5757B04C}" type="slidenum">
              <a:rPr lang="en-US" altLang="en-US" b="0" i="0"/>
              <a:pPr algn="r" eaLnBrk="1" hangingPunct="1">
                <a:spcBef>
                  <a:spcPct val="0"/>
                </a:spcBef>
              </a:pPr>
              <a:t>11</a:t>
            </a:fld>
            <a:endParaRPr lang="en-US" altLang="en-US" b="0" i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18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1093296-ADFD-411F-94FD-2DDB5757B04C}" type="slidenum">
              <a:rPr lang="en-US" altLang="en-US" b="0" i="0"/>
              <a:pPr algn="r" eaLnBrk="1" hangingPunct="1">
                <a:spcBef>
                  <a:spcPct val="0"/>
                </a:spcBef>
              </a:pPr>
              <a:t>12</a:t>
            </a:fld>
            <a:endParaRPr lang="en-US" altLang="en-US" b="0" i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186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1093296-ADFD-411F-94FD-2DDB5757B04C}" type="slidenum">
              <a:rPr lang="en-US" altLang="en-US" b="0" i="0"/>
              <a:pPr algn="r" eaLnBrk="1" hangingPunct="1">
                <a:spcBef>
                  <a:spcPct val="0"/>
                </a:spcBef>
              </a:pPr>
              <a:t>13</a:t>
            </a:fld>
            <a:endParaRPr lang="en-US" altLang="en-US" b="0" i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379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1093296-ADFD-411F-94FD-2DDB5757B04C}" type="slidenum">
              <a:rPr lang="en-US" altLang="en-US" b="0" i="0"/>
              <a:pPr algn="r" eaLnBrk="1" hangingPunct="1">
                <a:spcBef>
                  <a:spcPct val="0"/>
                </a:spcBef>
              </a:pPr>
              <a:t>14</a:t>
            </a:fld>
            <a:endParaRPr lang="en-US" altLang="en-US" b="0" i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9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A5BA797-FED2-4FDD-BE3A-54722B1F8268}" type="slidenum">
              <a:rPr lang="en-US" altLang="en-US" b="0" i="0"/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 b="0" i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7897EC-E8C2-459F-A012-2F4334A06686}" type="slidenum">
              <a:rPr lang="en-US" altLang="en-US" b="0" i="0"/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 b="0" i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1093296-ADFD-411F-94FD-2DDB5757B04C}" type="slidenum">
              <a:rPr lang="en-US" altLang="en-US" b="0" i="0"/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 b="0" i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1093296-ADFD-411F-94FD-2DDB5757B04C}" type="slidenum">
              <a:rPr lang="en-US" altLang="en-US" b="0" i="0"/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 b="0" i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61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1093296-ADFD-411F-94FD-2DDB5757B04C}" type="slidenum">
              <a:rPr lang="en-US" altLang="en-US" b="0" i="0"/>
              <a:pPr algn="r" eaLnBrk="1" hangingPunct="1">
                <a:spcBef>
                  <a:spcPct val="0"/>
                </a:spcBef>
              </a:pPr>
              <a:t>6</a:t>
            </a:fld>
            <a:endParaRPr lang="en-US" altLang="en-US" b="0" i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850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1093296-ADFD-411F-94FD-2DDB5757B04C}" type="slidenum">
              <a:rPr lang="en-US" altLang="en-US" b="0" i="0"/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 b="0" i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378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1093296-ADFD-411F-94FD-2DDB5757B04C}" type="slidenum">
              <a:rPr lang="en-US" altLang="en-US" b="0" i="0"/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 b="0" i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534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1093296-ADFD-411F-94FD-2DDB5757B04C}" type="slidenum">
              <a:rPr lang="en-US" altLang="en-US" b="0" i="0"/>
              <a:pPr algn="r" eaLnBrk="1" hangingPunct="1">
                <a:spcBef>
                  <a:spcPct val="0"/>
                </a:spcBef>
              </a:pPr>
              <a:t>9</a:t>
            </a:fld>
            <a:endParaRPr lang="en-US" altLang="en-US" b="0" i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74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65722-B34F-4236-A45F-9CE9365A5EB7}" type="datetime1">
              <a:rPr lang="en-US"/>
              <a:pPr>
                <a:defRPr/>
              </a:pPr>
              <a:t>5/6/2019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4441F-F107-486D-9FA2-035F46E392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45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49713-FE00-41B1-B2D8-23BE5A7A16B8}" type="datetime1">
              <a:rPr lang="en-US"/>
              <a:pPr>
                <a:defRPr/>
              </a:pPr>
              <a:t>5/6/2019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4CEBB-D0F5-487B-BE50-1E5BD550E2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25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E207D-99FC-4FA0-9422-B27EB4339953}" type="datetime1">
              <a:rPr lang="en-US"/>
              <a:pPr>
                <a:defRPr/>
              </a:pPr>
              <a:t>5/6/2019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40E76-7E8D-474C-9C44-CFF9C4592E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152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FD913-816F-465F-94CD-92A80913CFCE}" type="datetime1">
              <a:rPr lang="en-US"/>
              <a:pPr>
                <a:defRPr/>
              </a:pPr>
              <a:t>5/6/2019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FD07A-EAC0-44D9-B357-653AC7A52F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107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21838-4A39-43BD-B2E0-642EB375E99A}" type="datetime1">
              <a:rPr lang="en-US"/>
              <a:pPr>
                <a:defRPr/>
              </a:pPr>
              <a:t>5/6/2019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4434D-CC76-4569-A07A-6875C3681C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13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97D55-4804-4994-BE19-3C155BCDACB1}" type="datetime1">
              <a:rPr lang="en-US"/>
              <a:pPr>
                <a:defRPr/>
              </a:pPr>
              <a:t>5/6/2019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3C193-45C5-465E-8CEC-24C7006270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77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CBEC2-30AD-46C8-9B0D-53A0FDF9D259}" type="datetime1">
              <a:rPr lang="en-US"/>
              <a:pPr>
                <a:defRPr/>
              </a:pPr>
              <a:t>5/6/2019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59557-5D0E-437A-B1EE-77DA0B6308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598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F76A2-CC68-4B1C-961D-211BF9EC3EF1}" type="datetime1">
              <a:rPr lang="en-US"/>
              <a:pPr>
                <a:defRPr/>
              </a:pPr>
              <a:t>5/6/2019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4EF5F-C308-44D3-A257-18A0F414DC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65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D5385-0413-4A73-A413-1EDFB901111E}" type="datetime1">
              <a:rPr lang="en-US"/>
              <a:pPr>
                <a:defRPr/>
              </a:pPr>
              <a:t>5/6/2019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5CC93-A3A0-4885-85DD-70F3F7CDF6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81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2EB89-7EC3-4528-9562-69CF67FDD975}" type="datetime1">
              <a:rPr lang="en-US"/>
              <a:pPr>
                <a:defRPr/>
              </a:pPr>
              <a:t>5/6/2019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CF861-0CAC-42FA-BF59-06064C939E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83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1AD57-47A7-427E-8B16-4125D9027623}" type="datetime1">
              <a:rPr lang="en-US"/>
              <a:pPr>
                <a:defRPr/>
              </a:pPr>
              <a:t>5/6/2019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9560D-03F2-4E83-B935-9F555672C1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12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CDC46-0DF6-456D-A4C7-A83D69499D92}" type="datetime1">
              <a:rPr lang="en-US"/>
              <a:pPr>
                <a:defRPr/>
              </a:pPr>
              <a:t>5/6/2019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7D546-E2FC-40C2-8C7F-6999F9D9ED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4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F5F75-2655-47F2-BBCC-194D1FE7404D}" type="datetime1">
              <a:rPr lang="en-US"/>
              <a:pPr>
                <a:defRPr/>
              </a:pPr>
              <a:t>5/6/2019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7479F-6B30-4548-BD8C-A82C87BD5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569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i="0">
                <a:latin typeface="Arial" charset="0"/>
              </a:defRPr>
            </a:lvl1pPr>
          </a:lstStyle>
          <a:p>
            <a:pPr>
              <a:defRPr/>
            </a:pPr>
            <a:fld id="{B2FF0CFE-F67E-43CF-B2D3-DB721FA57038}" type="datetime1">
              <a:rPr lang="en-US"/>
              <a:pPr>
                <a:defRPr/>
              </a:pPr>
              <a:t>5/6/2019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i="0"/>
            </a:lvl1pPr>
          </a:lstStyle>
          <a:p>
            <a:pPr>
              <a:defRPr/>
            </a:pPr>
            <a:fld id="{37B7481C-AD9B-41A9-9216-CDF69493A3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61719B-C1F2-4AFA-BDC2-3CA2EBBEBBC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4099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E763B16-40CC-4F4D-A3C9-D325BD471C54}" type="slidenum">
              <a:rPr lang="en-US" altLang="en-US" sz="1400" b="0" i="0"/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b="0" i="0"/>
          </a:p>
        </p:txBody>
      </p:sp>
      <p:pic>
        <p:nvPicPr>
          <p:cNvPr id="4100" name="Picture 4" descr="Pictur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143000" y="990600"/>
            <a:ext cx="65532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4000" i="0">
                <a:solidFill>
                  <a:srgbClr val="FF0000"/>
                </a:solidFill>
              </a:rPr>
              <a:t>Phân tích dữ liệu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4000" i="0">
                <a:solidFill>
                  <a:srgbClr val="FF0000"/>
                </a:solidFill>
              </a:rPr>
              <a:t>bằng phần mềm Excel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371600" y="2971800"/>
            <a:ext cx="5943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314450" indent="-5715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en-US" sz="3000" b="0" i="0" smtClean="0">
                <a:solidFill>
                  <a:srgbClr val="0000FF"/>
                </a:solidFill>
              </a:rPr>
              <a:t>IV. </a:t>
            </a:r>
            <a:r>
              <a:rPr lang="vi-VN" altLang="en-US" sz="3000" b="0" i="0" smtClean="0">
                <a:solidFill>
                  <a:srgbClr val="0000FF"/>
                </a:solidFill>
              </a:rPr>
              <a:t>Phân tích </a:t>
            </a:r>
            <a:r>
              <a:rPr lang="en-US" altLang="en-US" sz="3000" b="0" i="0" smtClean="0">
                <a:solidFill>
                  <a:srgbClr val="0000FF"/>
                </a:solidFill>
              </a:rPr>
              <a:t>tương quan và hồi quy tuyến tính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3000" b="0" i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600" b="0" i="0" smtClean="0">
                <a:solidFill>
                  <a:srgbClr val="0000FF"/>
                </a:solidFill>
              </a:rPr>
              <a:t>Thực hành: IV.1, IV.2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A3AB25-8718-4207-B905-F2F23982376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10243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FD23BF0-956A-4D53-999C-6B3CD35305B6}" type="slidenum">
              <a:rPr lang="en-US" altLang="en-US" sz="1400" b="0" i="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b="0" i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28600" y="990600"/>
                <a:ext cx="8610600" cy="5410200"/>
              </a:xfrm>
            </p:spPr>
            <p:txBody>
              <a:bodyPr/>
              <a:lstStyle/>
              <a:p>
                <a:pPr marL="0" indent="0" algn="just" eaLnBrk="1" hangingPunct="1">
                  <a:spcBef>
                    <a:spcPts val="1200"/>
                  </a:spcBef>
                  <a:spcAft>
                    <a:spcPct val="10000"/>
                  </a:spcAft>
                  <a:buNone/>
                </a:pPr>
                <a:r>
                  <a:rPr lang="en-US" altLang="en-US" sz="2400" b="1" u="sng" kern="1200" smtClean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b. Hồi quy bội (multiple regression)</a:t>
                </a:r>
              </a:p>
              <a:p>
                <a:pPr marL="0" indent="0" algn="just" eaLnBrk="1" hangingPunct="1">
                  <a:spcBef>
                    <a:spcPts val="1200"/>
                  </a:spcBef>
                  <a:spcAft>
                    <a:spcPct val="10000"/>
                  </a:spcAft>
                  <a:buFontTx/>
                  <a:buNone/>
                </a:pPr>
                <a:r>
                  <a:rPr lang="en-US" altLang="en-US" sz="2400" i="1" smtClean="0"/>
                  <a:t>Nếu biến phụ thuộc Y phụ thuộc vào các biến X</a:t>
                </a:r>
                <a:r>
                  <a:rPr lang="en-US" altLang="en-US" sz="2400" i="1" baseline="-25000" smtClean="0"/>
                  <a:t>1</a:t>
                </a:r>
                <a:r>
                  <a:rPr lang="en-US" altLang="en-US" sz="2400" i="1" smtClean="0"/>
                  <a:t>, X</a:t>
                </a:r>
                <a:r>
                  <a:rPr lang="en-US" altLang="en-US" sz="2400" i="1" baseline="-25000" smtClean="0"/>
                  <a:t>2</a:t>
                </a:r>
                <a:r>
                  <a:rPr lang="en-US" altLang="en-US" sz="2400" i="1" smtClean="0"/>
                  <a:t>, ..., X</a:t>
                </a:r>
                <a:r>
                  <a:rPr lang="en-US" altLang="en-US" sz="2400" i="1" baseline="-25000" smtClean="0"/>
                  <a:t>k</a:t>
                </a:r>
                <a:r>
                  <a:rPr lang="en-US" altLang="en-US" sz="2400" i="1" smtClean="0"/>
                  <a:t>, khi đó ta có thể sử dụng công cụ phân tích hồi quy tuyến tính.</a:t>
                </a:r>
              </a:p>
              <a:p>
                <a:pPr marL="0" indent="0" algn="just" eaLnBrk="1" hangingPunct="1">
                  <a:spcBef>
                    <a:spcPts val="1200"/>
                  </a:spcBef>
                  <a:spcAft>
                    <a:spcPct val="10000"/>
                  </a:spcAft>
                  <a:buFontTx/>
                  <a:buNone/>
                </a:pPr>
                <a:r>
                  <a:rPr lang="en-US" altLang="en-US" sz="2400" i="1" smtClean="0"/>
                  <a:t>Mối quan hệ hồi quy: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altLang="en-US" sz="24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altLang="en-US" sz="24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pt-BR" altLang="en-US" sz="24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en-US" sz="2400" i="1" smtClean="0"/>
              </a:p>
              <a:p>
                <a:pPr marL="0" indent="0" algn="just" eaLnBrk="1" hangingPunct="1">
                  <a:spcBef>
                    <a:spcPts val="1200"/>
                  </a:spcBef>
                  <a:spcAft>
                    <a:spcPct val="10000"/>
                  </a:spcAft>
                  <a:buFontTx/>
                  <a:buNone/>
                </a:pPr>
                <a:r>
                  <a:rPr lang="en-US" altLang="en-US" sz="2400" i="1" smtClean="0"/>
                  <a:t>Mẫu dữ liệu</a:t>
                </a:r>
              </a:p>
              <a:p>
                <a:pPr marL="0" indent="0" algn="just" eaLnBrk="1" hangingPunct="1">
                  <a:spcBef>
                    <a:spcPts val="1200"/>
                  </a:spcBef>
                  <a:spcAft>
                    <a:spcPct val="10000"/>
                  </a:spcAft>
                  <a:buFontTx/>
                  <a:buNone/>
                </a:pPr>
                <a:endParaRPr lang="en-US" altLang="en-US" sz="2400" b="0" i="1" smtClean="0"/>
              </a:p>
              <a:p>
                <a:pPr marL="0" indent="0" algn="just" eaLnBrk="1" hangingPunct="1">
                  <a:spcBef>
                    <a:spcPts val="1200"/>
                  </a:spcBef>
                  <a:spcAft>
                    <a:spcPct val="10000"/>
                  </a:spcAft>
                  <a:buFontTx/>
                  <a:buNone/>
                </a:pPr>
                <a:endParaRPr lang="en-US" altLang="en-US" sz="2400" i="1" smtClean="0"/>
              </a:p>
              <a:p>
                <a:pPr marL="0" indent="0" algn="just" eaLnBrk="1" hangingPunct="1">
                  <a:spcBef>
                    <a:spcPts val="1200"/>
                  </a:spcBef>
                  <a:spcAft>
                    <a:spcPct val="10000"/>
                  </a:spcAft>
                  <a:buFontTx/>
                  <a:buNone/>
                </a:pPr>
                <a:endParaRPr lang="en-US" altLang="en-US" sz="2400" smtClean="0"/>
              </a:p>
            </p:txBody>
          </p:sp>
        </mc:Choice>
        <mc:Fallback xmlns=""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28600" y="990600"/>
                <a:ext cx="8610600" cy="5410200"/>
              </a:xfrm>
              <a:blipFill>
                <a:blip r:embed="rId4"/>
                <a:stretch>
                  <a:fillRect l="-1133" t="-789" r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5" name="Text Box 11"/>
          <p:cNvSpPr txBox="1">
            <a:spLocks noChangeArrowheads="1"/>
          </p:cNvSpPr>
          <p:nvPr/>
        </p:nvSpPr>
        <p:spPr bwMode="auto">
          <a:xfrm>
            <a:off x="228600" y="228600"/>
            <a:ext cx="8750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i="0" smtClean="0">
                <a:solidFill>
                  <a:srgbClr val="0000FF"/>
                </a:solidFill>
              </a:rPr>
              <a:t>IV.2 Hồi quy tuyến tính</a:t>
            </a:r>
            <a:endParaRPr lang="en-US" altLang="en-US">
              <a:solidFill>
                <a:srgbClr val="00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070076"/>
              </p:ext>
            </p:extLst>
          </p:nvPr>
        </p:nvGraphicFramePr>
        <p:xfrm>
          <a:off x="2514600" y="3170238"/>
          <a:ext cx="32893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5" imgW="3288960" imgH="2260440" progId="Equation.DSMT4">
                  <p:embed/>
                </p:oleObj>
              </mc:Choice>
              <mc:Fallback>
                <p:oleObj name="Equation" r:id="rId5" imgW="3288960" imgH="226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3170238"/>
                        <a:ext cx="3289300" cy="226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77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A3AB25-8718-4207-B905-F2F23982376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10243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FD23BF0-956A-4D53-999C-6B3CD35305B6}" type="slidenum">
              <a:rPr lang="en-US" altLang="en-US" sz="1400" b="0" i="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b="0" i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28600" y="990600"/>
                <a:ext cx="8610600" cy="5410200"/>
              </a:xfrm>
            </p:spPr>
            <p:txBody>
              <a:bodyPr/>
              <a:lstStyle/>
              <a:p>
                <a:pPr marL="0" indent="0" algn="just" eaLnBrk="1" hangingPunct="1">
                  <a:spcBef>
                    <a:spcPts val="1200"/>
                  </a:spcBef>
                  <a:spcAft>
                    <a:spcPct val="10000"/>
                  </a:spcAft>
                  <a:buNone/>
                </a:pPr>
                <a:r>
                  <a:rPr lang="en-US" altLang="en-US" sz="2400" b="1" u="sng" kern="1200" smtClean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b. Hồi quy bội (multiple regression)</a:t>
                </a:r>
              </a:p>
              <a:p>
                <a:pPr marL="0" indent="0" algn="just" eaLnBrk="1" hangingPunct="1">
                  <a:spcBef>
                    <a:spcPts val="1200"/>
                  </a:spcBef>
                  <a:spcAft>
                    <a:spcPct val="10000"/>
                  </a:spcAft>
                  <a:buFontTx/>
                  <a:buNone/>
                </a:pPr>
                <a:r>
                  <a:rPr lang="en-US" altLang="en-US" sz="2400" i="1" smtClean="0"/>
                  <a:t>Dựa vào mẫu số liệu ta đi tìm hệ số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i="1" smtClean="0"/>
                  <a:t> thay thế cho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i="1" smtClean="0"/>
                  <a:t> và ước lượng Y bởi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altLang="en-US" sz="24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altLang="en-US" sz="24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pt-BR" altLang="en-US" sz="24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2400" i="1" smtClean="0"/>
                  <a:t>.</a:t>
                </a:r>
              </a:p>
              <a:p>
                <a:pPr marL="0" indent="0" algn="just" eaLnBrk="1" hangingPunct="1">
                  <a:spcBef>
                    <a:spcPts val="1200"/>
                  </a:spcBef>
                  <a:spcAft>
                    <a:spcPct val="10000"/>
                  </a:spcAft>
                  <a:buFontTx/>
                  <a:buNone/>
                </a:pPr>
                <a:r>
                  <a:rPr lang="en-US" altLang="en-US" sz="2400" b="0" i="1" smtClean="0"/>
                  <a:t>Kết quả của phương pháp bình phương sai số cực tiểu:</a:t>
                </a:r>
              </a:p>
              <a:p>
                <a:pPr marL="0" indent="0" algn="just" eaLnBrk="1" hangingPunct="1">
                  <a:spcBef>
                    <a:spcPts val="1200"/>
                  </a:spcBef>
                  <a:spcAft>
                    <a:spcPct val="100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altLang="en-US" sz="2400" b="1" i="1" smtClean="0"/>
              </a:p>
              <a:p>
                <a:pPr marL="0" indent="0" algn="just" eaLnBrk="1" hangingPunct="1">
                  <a:spcBef>
                    <a:spcPts val="1200"/>
                  </a:spcBef>
                  <a:spcAft>
                    <a:spcPct val="10000"/>
                  </a:spcAft>
                  <a:buFontTx/>
                  <a:buNone/>
                </a:pPr>
                <a:r>
                  <a:rPr lang="en-US" altLang="en-US" sz="2400" i="1" smtClean="0"/>
                  <a:t>Trong đó</a:t>
                </a:r>
              </a:p>
              <a:p>
                <a:pPr marL="0" indent="0" algn="just" eaLnBrk="1" hangingPunct="1">
                  <a:spcBef>
                    <a:spcPts val="1200"/>
                  </a:spcBef>
                  <a:spcAft>
                    <a:spcPct val="10000"/>
                  </a:spcAft>
                  <a:buFontTx/>
                  <a:buNone/>
                </a:pPr>
                <a:endParaRPr lang="en-US" altLang="en-US" sz="2400" b="0" i="1" smtClean="0"/>
              </a:p>
              <a:p>
                <a:pPr marL="0" indent="0" algn="just" eaLnBrk="1" hangingPunct="1">
                  <a:spcBef>
                    <a:spcPts val="1200"/>
                  </a:spcBef>
                  <a:spcAft>
                    <a:spcPct val="10000"/>
                  </a:spcAft>
                  <a:buFontTx/>
                  <a:buNone/>
                </a:pPr>
                <a:endParaRPr lang="en-US" altLang="en-US" sz="2400" i="1" smtClean="0"/>
              </a:p>
              <a:p>
                <a:pPr marL="0" indent="0" algn="just" eaLnBrk="1" hangingPunct="1">
                  <a:spcBef>
                    <a:spcPts val="1200"/>
                  </a:spcBef>
                  <a:spcAft>
                    <a:spcPct val="10000"/>
                  </a:spcAft>
                  <a:buFontTx/>
                  <a:buNone/>
                </a:pPr>
                <a:endParaRPr lang="en-US" altLang="en-US" sz="2400" smtClean="0"/>
              </a:p>
            </p:txBody>
          </p:sp>
        </mc:Choice>
        <mc:Fallback xmlns=""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28600" y="990600"/>
                <a:ext cx="8610600" cy="5410200"/>
              </a:xfrm>
              <a:blipFill>
                <a:blip r:embed="rId4"/>
                <a:stretch>
                  <a:fillRect l="-1133" t="-789" r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5" name="Text Box 11"/>
          <p:cNvSpPr txBox="1">
            <a:spLocks noChangeArrowheads="1"/>
          </p:cNvSpPr>
          <p:nvPr/>
        </p:nvSpPr>
        <p:spPr bwMode="auto">
          <a:xfrm>
            <a:off x="228600" y="228600"/>
            <a:ext cx="8750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i="0" smtClean="0">
                <a:solidFill>
                  <a:srgbClr val="0000FF"/>
                </a:solidFill>
              </a:rPr>
              <a:t>IV.2 Hồi quy tuyến tính</a:t>
            </a:r>
            <a:endParaRPr lang="en-US" altLang="en-US">
              <a:solidFill>
                <a:srgbClr val="0000FF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757850"/>
              </p:ext>
            </p:extLst>
          </p:nvPr>
        </p:nvGraphicFramePr>
        <p:xfrm>
          <a:off x="1143000" y="3961286"/>
          <a:ext cx="5943600" cy="1963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5" imgW="5460840" imgH="1803240" progId="Equation.DSMT4">
                  <p:embed/>
                </p:oleObj>
              </mc:Choice>
              <mc:Fallback>
                <p:oleObj name="Equation" r:id="rId5" imgW="546084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3961286"/>
                        <a:ext cx="5943600" cy="1963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390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A3AB25-8718-4207-B905-F2F23982376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10243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FD23BF0-956A-4D53-999C-6B3CD35305B6}" type="slidenum">
              <a:rPr lang="en-US" altLang="en-US" sz="1400" b="0" i="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b="0" i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10600" cy="5410200"/>
          </a:xfrm>
        </p:spPr>
        <p:txBody>
          <a:bodyPr/>
          <a:lstStyle/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None/>
            </a:pPr>
            <a:r>
              <a:rPr lang="en-US" altLang="en-US" sz="2400" b="1" u="sng" kern="1200" smtClean="0">
                <a:solidFill>
                  <a:srgbClr val="0000FF"/>
                </a:solidFill>
                <a:latin typeface="Arial" panose="020B0604020202020204" pitchFamily="34" charset="0"/>
              </a:rPr>
              <a:t>a. Hồi quy đơn (single regression)</a:t>
            </a:r>
          </a:p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r>
              <a:rPr lang="en-US" altLang="en-US" sz="2400" i="1" smtClean="0"/>
              <a:t>Sử dụng công cụ excel:</a:t>
            </a:r>
          </a:p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r>
              <a:rPr lang="en-US" altLang="en-US" sz="2400" b="0" i="1" smtClean="0"/>
              <a:t>	Data </a:t>
            </a:r>
            <a:r>
              <a:rPr lang="en-US" altLang="en-US" sz="2400" b="0" smtClean="0">
                <a:sym typeface="Symbol" panose="05050102010706020507" pitchFamily="18" charset="2"/>
              </a:rPr>
              <a:t> Data Analysis  Regression</a:t>
            </a:r>
          </a:p>
          <a:p>
            <a:pPr marL="0" indent="0" eaLnBrk="1" hangingPunct="1">
              <a:spcBef>
                <a:spcPts val="1200"/>
              </a:spcBef>
              <a:spcAft>
                <a:spcPct val="10000"/>
              </a:spcAft>
              <a:buNone/>
            </a:pPr>
            <a:r>
              <a:rPr lang="en-US" sz="2400" b="1" i="1" u="sng" smtClean="0"/>
              <a:t>Kết quả hệ số:</a:t>
            </a:r>
          </a:p>
          <a:p>
            <a:pPr marL="0" indent="0" eaLnBrk="1" hangingPunct="1">
              <a:spcBef>
                <a:spcPts val="1200"/>
              </a:spcBef>
              <a:spcAft>
                <a:spcPct val="10000"/>
              </a:spcAft>
              <a:buNone/>
            </a:pPr>
            <a:r>
              <a:rPr lang="en-US" sz="2400" smtClean="0"/>
              <a:t>     </a:t>
            </a:r>
            <a:endParaRPr lang="en-US" altLang="en-US" sz="2400" smtClean="0"/>
          </a:p>
        </p:txBody>
      </p:sp>
      <p:sp>
        <p:nvSpPr>
          <p:cNvPr id="10245" name="Text Box 11"/>
          <p:cNvSpPr txBox="1">
            <a:spLocks noChangeArrowheads="1"/>
          </p:cNvSpPr>
          <p:nvPr/>
        </p:nvSpPr>
        <p:spPr bwMode="auto">
          <a:xfrm>
            <a:off x="228600" y="228600"/>
            <a:ext cx="8750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i="0" smtClean="0">
                <a:solidFill>
                  <a:srgbClr val="0000FF"/>
                </a:solidFill>
              </a:rPr>
              <a:t>IV.2 Hồi quy tuyến tính</a:t>
            </a:r>
            <a:endParaRPr lang="en-US" altLang="en-US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17" y="3240518"/>
            <a:ext cx="5095966" cy="279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3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A3AB25-8718-4207-B905-F2F23982376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10243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FD23BF0-956A-4D53-999C-6B3CD35305B6}" type="slidenum">
              <a:rPr lang="en-US" altLang="en-US" sz="1400" b="0" i="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b="0" i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10600" cy="5410200"/>
          </a:xfrm>
        </p:spPr>
        <p:txBody>
          <a:bodyPr/>
          <a:lstStyle/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None/>
            </a:pPr>
            <a:r>
              <a:rPr lang="en-US" altLang="en-US" sz="2400" b="1" u="sng" kern="1200" smtClean="0">
                <a:solidFill>
                  <a:srgbClr val="0000FF"/>
                </a:solidFill>
                <a:latin typeface="Arial" panose="020B0604020202020204" pitchFamily="34" charset="0"/>
              </a:rPr>
              <a:t>b. Hồi quy bội (multiple regression)</a:t>
            </a:r>
          </a:p>
          <a:p>
            <a:pPr marL="0" indent="0" eaLnBrk="1" hangingPunct="1">
              <a:spcBef>
                <a:spcPts val="1200"/>
              </a:spcBef>
              <a:spcAft>
                <a:spcPct val="10000"/>
              </a:spcAft>
              <a:buNone/>
            </a:pPr>
            <a:r>
              <a:rPr lang="en-US" sz="2400" b="1" i="1" u="sng" smtClean="0"/>
              <a:t>Kiểm </a:t>
            </a:r>
            <a:r>
              <a:rPr lang="en-US" sz="2400" b="1" i="1" u="sng"/>
              <a:t>định hệ </a:t>
            </a:r>
            <a:r>
              <a:rPr lang="en-US" sz="2400" b="1" i="1" u="sng" smtClean="0"/>
              <a:t>số có nghĩa hay không:</a:t>
            </a:r>
          </a:p>
          <a:p>
            <a:pPr marL="0" indent="0" eaLnBrk="1" hangingPunct="1">
              <a:spcBef>
                <a:spcPts val="1200"/>
              </a:spcBef>
              <a:spcAft>
                <a:spcPct val="10000"/>
              </a:spcAft>
              <a:buNone/>
            </a:pPr>
            <a:r>
              <a:rPr lang="en-US" sz="2400" smtClean="0"/>
              <a:t>     H0</a:t>
            </a:r>
            <a:r>
              <a:rPr lang="en-US" sz="2400"/>
              <a:t>: Hệ số hồi quy không có ý nghĩa (= 0 )</a:t>
            </a:r>
            <a:br>
              <a:rPr lang="en-US" sz="2400"/>
            </a:br>
            <a:r>
              <a:rPr lang="en-US" sz="2400" smtClean="0"/>
              <a:t>     H1</a:t>
            </a:r>
            <a:r>
              <a:rPr lang="en-US" sz="2400"/>
              <a:t>: Hệ số hồi quy có ý nghĩa </a:t>
            </a:r>
            <a:r>
              <a:rPr lang="en-US" sz="2400" smtClean="0"/>
              <a:t>(</a:t>
            </a:r>
            <a:r>
              <a:rPr lang="en-US" sz="2400" smtClean="0">
                <a:sym typeface="Symbol" panose="05050102010706020507" pitchFamily="18" charset="2"/>
              </a:rPr>
              <a:t></a:t>
            </a:r>
            <a:r>
              <a:rPr lang="en-US" sz="2400" smtClean="0"/>
              <a:t> </a:t>
            </a:r>
            <a:r>
              <a:rPr lang="en-US" sz="2400"/>
              <a:t>0 </a:t>
            </a:r>
            <a:r>
              <a:rPr lang="en-US" sz="2400" smtClean="0"/>
              <a:t>)</a:t>
            </a:r>
          </a:p>
          <a:p>
            <a:pPr marL="0" indent="0" eaLnBrk="1" hangingPunct="1">
              <a:spcBef>
                <a:spcPts val="1200"/>
              </a:spcBef>
              <a:spcAft>
                <a:spcPct val="10000"/>
              </a:spcAft>
              <a:buNone/>
            </a:pPr>
            <a:r>
              <a:rPr lang="en-US" sz="2400" smtClean="0"/>
              <a:t>Nếu P-value &lt; </a:t>
            </a:r>
            <a:r>
              <a:rPr lang="en-US" sz="2400" smtClean="0">
                <a:sym typeface="Symbol" panose="05050102010706020507" pitchFamily="18" charset="2"/>
              </a:rPr>
              <a:t>: hệ số có nghĩa</a:t>
            </a:r>
          </a:p>
          <a:p>
            <a:pPr marL="0" indent="0" eaLnBrk="1" hangingPunct="1">
              <a:spcBef>
                <a:spcPts val="1200"/>
              </a:spcBef>
              <a:spcAft>
                <a:spcPct val="10000"/>
              </a:spcAft>
              <a:buNone/>
            </a:pPr>
            <a:r>
              <a:rPr lang="en-US" sz="2400" smtClean="0"/>
              <a:t>Nếu P-value &gt; </a:t>
            </a:r>
            <a:r>
              <a:rPr lang="en-US" sz="2400" smtClean="0">
                <a:sym typeface="Symbol" panose="05050102010706020507" pitchFamily="18" charset="2"/>
              </a:rPr>
              <a:t>: hệ số không có nghĩa.</a:t>
            </a:r>
          </a:p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endParaRPr lang="en-US" altLang="en-US" sz="2400" b="0" i="1" smtClean="0"/>
          </a:p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endParaRPr lang="en-US" altLang="en-US" sz="2400" i="1" smtClean="0"/>
          </a:p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endParaRPr lang="en-US" altLang="en-US" sz="2400" smtClean="0"/>
          </a:p>
        </p:txBody>
      </p:sp>
      <p:sp>
        <p:nvSpPr>
          <p:cNvPr id="10245" name="Text Box 11"/>
          <p:cNvSpPr txBox="1">
            <a:spLocks noChangeArrowheads="1"/>
          </p:cNvSpPr>
          <p:nvPr/>
        </p:nvSpPr>
        <p:spPr bwMode="auto">
          <a:xfrm>
            <a:off x="228600" y="228600"/>
            <a:ext cx="8750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i="0" smtClean="0">
                <a:solidFill>
                  <a:srgbClr val="0000FF"/>
                </a:solidFill>
              </a:rPr>
              <a:t>IV.2 Hồi quy tuyến tính</a:t>
            </a:r>
            <a:endParaRPr lang="en-US" altLang="en-US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060099"/>
            <a:ext cx="7772400" cy="239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A3AB25-8718-4207-B905-F2F23982376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10243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FD23BF0-956A-4D53-999C-6B3CD35305B6}" type="slidenum">
              <a:rPr lang="en-US" altLang="en-US" sz="1400" b="0" i="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b="0" i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10600" cy="5410200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spcAft>
                <a:spcPct val="10000"/>
              </a:spcAft>
              <a:buNone/>
            </a:pPr>
            <a:r>
              <a:rPr lang="en-US" altLang="en-US" sz="2400" b="1" u="sng" kern="1200" smtClean="0">
                <a:solidFill>
                  <a:srgbClr val="0000FF"/>
                </a:solidFill>
                <a:latin typeface="Arial" panose="020B0604020202020204" pitchFamily="34" charset="0"/>
              </a:rPr>
              <a:t>b. Hồi quy bội (multiple regression)</a:t>
            </a:r>
          </a:p>
          <a:p>
            <a:pPr marL="0" indent="0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r>
              <a:rPr lang="vi-VN" sz="2400" b="1" i="1" u="sng" smtClean="0"/>
              <a:t>Kiểm </a:t>
            </a:r>
            <a:r>
              <a:rPr lang="vi-VN" sz="2400" b="1" i="1" u="sng"/>
              <a:t>định phương trình hồi </a:t>
            </a:r>
            <a:r>
              <a:rPr lang="vi-VN" sz="2400" b="1" i="1" u="sng" smtClean="0"/>
              <a:t>quy</a:t>
            </a:r>
            <a:r>
              <a:rPr lang="en-US" sz="2400" b="1" i="1" u="sng" smtClean="0"/>
              <a:t>.</a:t>
            </a:r>
          </a:p>
          <a:p>
            <a:pPr marL="0" indent="0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r>
              <a:rPr lang="en-US" sz="2400" smtClean="0"/>
              <a:t>     </a:t>
            </a:r>
            <a:r>
              <a:rPr lang="vi-VN" sz="2400" smtClean="0"/>
              <a:t>H</a:t>
            </a:r>
            <a:r>
              <a:rPr lang="vi-VN" sz="2400" baseline="-25000" smtClean="0"/>
              <a:t>0</a:t>
            </a:r>
            <a:r>
              <a:rPr lang="vi-VN" sz="2400" smtClean="0"/>
              <a:t>:</a:t>
            </a:r>
            <a:r>
              <a:rPr lang="en-US" sz="2400" smtClean="0"/>
              <a:t> “</a:t>
            </a:r>
            <a:r>
              <a:rPr lang="vi-VN" sz="2400" smtClean="0"/>
              <a:t>Phương </a:t>
            </a:r>
            <a:r>
              <a:rPr lang="vi-VN" sz="2400"/>
              <a:t>trình hồi quy tuyến tính không thích hợp</a:t>
            </a:r>
            <a:r>
              <a:rPr lang="vi-VN" sz="2400" smtClean="0"/>
              <a:t>”</a:t>
            </a:r>
            <a:endParaRPr lang="en-US" sz="2400" smtClean="0"/>
          </a:p>
          <a:p>
            <a:pPr marL="0" indent="0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r>
              <a:rPr lang="en-US" sz="2400" smtClean="0"/>
              <a:t>     </a:t>
            </a:r>
            <a:r>
              <a:rPr lang="vi-VN" sz="2400" smtClean="0"/>
              <a:t>H</a:t>
            </a:r>
            <a:r>
              <a:rPr lang="vi-VN" sz="2400" baseline="-25000" smtClean="0"/>
              <a:t>1</a:t>
            </a:r>
            <a:r>
              <a:rPr lang="vi-VN" sz="2400"/>
              <a:t>: </a:t>
            </a:r>
            <a:r>
              <a:rPr lang="en-US" sz="2400" smtClean="0"/>
              <a:t>“</a:t>
            </a:r>
            <a:r>
              <a:rPr lang="vi-VN" sz="2400" smtClean="0"/>
              <a:t>Phương </a:t>
            </a:r>
            <a:r>
              <a:rPr lang="vi-VN" sz="2400"/>
              <a:t>trình hồi quy tuyến tính thích hợp” </a:t>
            </a:r>
            <a:endParaRPr lang="en-US" sz="2400" smtClean="0"/>
          </a:p>
          <a:p>
            <a:pPr marL="0" indent="0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r>
              <a:rPr lang="en-US" sz="2400" smtClean="0"/>
              <a:t>Significance </a:t>
            </a:r>
            <a:r>
              <a:rPr lang="en-US" sz="2400"/>
              <a:t>F </a:t>
            </a:r>
            <a:r>
              <a:rPr lang="en-US" sz="2400" smtClean="0"/>
              <a:t>&lt; </a:t>
            </a:r>
            <a:r>
              <a:rPr lang="en-US" sz="2400" smtClean="0">
                <a:sym typeface="Symbol" panose="05050102010706020507" pitchFamily="18" charset="2"/>
              </a:rPr>
              <a:t>: phương trình hồi quy tuyến tính thích hợp</a:t>
            </a:r>
          </a:p>
          <a:p>
            <a:pPr marL="0" indent="0" eaLnBrk="1" hangingPunct="1">
              <a:spcBef>
                <a:spcPts val="1200"/>
              </a:spcBef>
              <a:spcAft>
                <a:spcPct val="10000"/>
              </a:spcAft>
              <a:buNone/>
            </a:pPr>
            <a:r>
              <a:rPr lang="en-US" sz="2400" smtClean="0"/>
              <a:t>Significance F &gt; </a:t>
            </a:r>
            <a:r>
              <a:rPr lang="en-US" sz="2400" smtClean="0">
                <a:sym typeface="Symbol" panose="05050102010706020507" pitchFamily="18" charset="2"/>
              </a:rPr>
              <a:t>: phương trình hồi quy tuyến tính không thích hợp</a:t>
            </a:r>
          </a:p>
          <a:p>
            <a:pPr marL="0" indent="0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endParaRPr lang="en-US" altLang="en-US" sz="2400"/>
          </a:p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endParaRPr lang="en-US" altLang="en-US" sz="2400" smtClean="0"/>
          </a:p>
        </p:txBody>
      </p:sp>
      <p:sp>
        <p:nvSpPr>
          <p:cNvPr id="10245" name="Text Box 11"/>
          <p:cNvSpPr txBox="1">
            <a:spLocks noChangeArrowheads="1"/>
          </p:cNvSpPr>
          <p:nvPr/>
        </p:nvSpPr>
        <p:spPr bwMode="auto">
          <a:xfrm>
            <a:off x="228600" y="228600"/>
            <a:ext cx="87503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i="0" smtClean="0">
                <a:solidFill>
                  <a:srgbClr val="0000FF"/>
                </a:solidFill>
              </a:rPr>
              <a:t>IV.2. </a:t>
            </a:r>
            <a:r>
              <a:rPr lang="en-US" altLang="en-US" i="0">
                <a:solidFill>
                  <a:srgbClr val="0000FF"/>
                </a:solidFill>
              </a:rPr>
              <a:t>Hồi quy </a:t>
            </a:r>
            <a:r>
              <a:rPr lang="en-US" altLang="en-US" i="0" smtClean="0">
                <a:solidFill>
                  <a:srgbClr val="0000FF"/>
                </a:solidFill>
              </a:rPr>
              <a:t>tuyến tính</a:t>
            </a:r>
            <a:endParaRPr lang="en-US" altLang="en-US" i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49774"/>
            <a:ext cx="7696200" cy="191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64A1CA-2DDD-42F1-97F8-EBFD9FC6CD4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6147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395299D-EEA0-45F0-B532-6C290C8642F6}" type="slidenum">
              <a:rPr lang="en-US" altLang="en-US" sz="1400" b="0" i="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b="0" i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95400"/>
            <a:ext cx="8610600" cy="5105400"/>
          </a:xfrm>
        </p:spPr>
        <p:txBody>
          <a:bodyPr/>
          <a:lstStyle/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r>
              <a:rPr lang="en-US" altLang="en-US" sz="2400" i="1" smtClean="0"/>
              <a:t>Cho hai biến X và Y.</a:t>
            </a:r>
          </a:p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r>
              <a:rPr lang="en-US" altLang="en-US" sz="2400" i="1" smtClean="0"/>
              <a:t>Dữ liệu thu thập được có dạng cặp (x</a:t>
            </a:r>
            <a:r>
              <a:rPr lang="en-US" altLang="en-US" sz="2400" i="1" baseline="-25000" smtClean="0"/>
              <a:t>i </a:t>
            </a:r>
            <a:r>
              <a:rPr lang="en-US" altLang="en-US" sz="2400" i="1" smtClean="0"/>
              <a:t>, y</a:t>
            </a:r>
            <a:r>
              <a:rPr lang="en-US" altLang="en-US" sz="2400" i="1" baseline="-25000" smtClean="0"/>
              <a:t>i </a:t>
            </a:r>
            <a:r>
              <a:rPr lang="en-US" altLang="en-US" sz="2400" i="1" smtClean="0"/>
              <a:t>) với i = 1, 2, ..., n.</a:t>
            </a:r>
          </a:p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r>
              <a:rPr lang="en-US" altLang="en-US" sz="2400" i="1" smtClean="0"/>
              <a:t>Để đo mức độ phụ thuộc tuyến tính của X và Y, ta dùng hệ số tương quan. </a:t>
            </a:r>
          </a:p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endParaRPr lang="en-US" altLang="en-US" sz="2400" i="1" smtClean="0"/>
          </a:p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r>
              <a:rPr lang="en-US" altLang="en-US" sz="2400" i="1" smtClean="0"/>
              <a:t>Công thức tính thực tế:</a:t>
            </a:r>
          </a:p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endParaRPr lang="en-US" altLang="en-US" sz="2400" i="1" smtClean="0"/>
          </a:p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endParaRPr lang="en-US" altLang="en-US" sz="2400" i="1" smtClean="0"/>
          </a:p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r>
              <a:rPr lang="en-US" altLang="en-US" sz="2400" i="1" smtClean="0"/>
              <a:t>Lệnh trong excel: =CORREL(dãy x, dãy y)</a:t>
            </a:r>
          </a:p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endParaRPr lang="en-US" altLang="en-US" sz="2400" i="1" smtClean="0"/>
          </a:p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endParaRPr lang="en-US" altLang="en-US" sz="2400" i="1" smtClean="0"/>
          </a:p>
        </p:txBody>
      </p:sp>
      <p:sp>
        <p:nvSpPr>
          <p:cNvPr id="6149" name="Text Box 11"/>
          <p:cNvSpPr txBox="1">
            <a:spLocks noChangeArrowheads="1"/>
          </p:cNvSpPr>
          <p:nvPr/>
        </p:nvSpPr>
        <p:spPr bwMode="auto">
          <a:xfrm>
            <a:off x="228600" y="228600"/>
            <a:ext cx="8750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i="0">
                <a:solidFill>
                  <a:srgbClr val="0000FF"/>
                </a:solidFill>
              </a:rPr>
              <a:t>IV.1 PHÂN TÍCH TƯƠNG QUAN</a:t>
            </a:r>
            <a:endParaRPr lang="en-US" altLang="en-US">
              <a:solidFill>
                <a:srgbClr val="0000FF"/>
              </a:solidFill>
            </a:endParaRPr>
          </a:p>
        </p:txBody>
      </p:sp>
      <p:graphicFrame>
        <p:nvGraphicFramePr>
          <p:cNvPr id="6150" name="Object 1"/>
          <p:cNvGraphicFramePr>
            <a:graphicFrameLocks noChangeAspect="1"/>
          </p:cNvGraphicFramePr>
          <p:nvPr/>
        </p:nvGraphicFramePr>
        <p:xfrm>
          <a:off x="2286000" y="4197350"/>
          <a:ext cx="52705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4" imgW="5270400" imgH="1371600" progId="Equation.DSMT4">
                  <p:embed/>
                </p:oleObj>
              </mc:Choice>
              <mc:Fallback>
                <p:oleObj name="Equation" r:id="rId4" imgW="5270400" imgH="1371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197350"/>
                        <a:ext cx="52705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2"/>
          <p:cNvGraphicFramePr>
            <a:graphicFrameLocks noChangeAspect="1"/>
          </p:cNvGraphicFramePr>
          <p:nvPr/>
        </p:nvGraphicFramePr>
        <p:xfrm>
          <a:off x="2286000" y="2919413"/>
          <a:ext cx="377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6" imgW="3771720" imgH="838080" progId="Equation.DSMT4">
                  <p:embed/>
                </p:oleObj>
              </mc:Choice>
              <mc:Fallback>
                <p:oleObj name="Equation" r:id="rId6" imgW="3771720" imgH="838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919413"/>
                        <a:ext cx="3771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16BE96-B68D-45E6-8397-53F5EEC108E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8195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5B8D86E-FA11-49D1-9C04-733D0CFA63C3}" type="slidenum">
              <a:rPr lang="en-US" altLang="en-US" sz="1400" b="0" i="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b="0" i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10600" cy="5410200"/>
          </a:xfrm>
        </p:spPr>
        <p:txBody>
          <a:bodyPr/>
          <a:lstStyle/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r>
              <a:rPr lang="en-US" altLang="en-US" sz="2400" b="1" i="1" u="sng" smtClean="0"/>
              <a:t>Tính chất</a:t>
            </a:r>
            <a:r>
              <a:rPr lang="en-US" altLang="en-US" sz="2400" i="1" smtClean="0"/>
              <a:t>:</a:t>
            </a:r>
          </a:p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r>
              <a:rPr lang="en-US" altLang="en-US" sz="2400" smtClean="0"/>
              <a:t>+)</a:t>
            </a:r>
            <a:r>
              <a:rPr lang="en-US" altLang="en-US" sz="2400" i="1" smtClean="0"/>
              <a:t> </a:t>
            </a:r>
            <a:r>
              <a:rPr lang="en-US" altLang="en-US" sz="2400" smtClean="0"/>
              <a:t>-1 </a:t>
            </a:r>
            <a:r>
              <a:rPr lang="en-US" altLang="en-US" sz="2400" smtClean="0">
                <a:sym typeface="Symbol" panose="05050102010706020507" pitchFamily="18" charset="2"/>
              </a:rPr>
              <a:t> </a:t>
            </a:r>
            <a:r>
              <a:rPr lang="en-US" altLang="en-US" sz="2400" i="1" smtClean="0">
                <a:sym typeface="Symbol" panose="05050102010706020507" pitchFamily="18" charset="2"/>
              </a:rPr>
              <a:t>r</a:t>
            </a:r>
            <a:r>
              <a:rPr lang="en-US" altLang="en-US" sz="2400" smtClean="0">
                <a:sym typeface="Symbol" panose="05050102010706020507" pitchFamily="18" charset="2"/>
              </a:rPr>
              <a:t>  1</a:t>
            </a:r>
            <a:endParaRPr lang="en-US" altLang="en-US" sz="2400" smtClean="0"/>
          </a:p>
          <a:p>
            <a:pPr marL="0" indent="0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r>
              <a:rPr lang="en-US" altLang="en-US" sz="2400" i="1" smtClean="0"/>
              <a:t>+</a:t>
            </a:r>
            <a:r>
              <a:rPr lang="en-US" altLang="en-US" sz="2400" smtClean="0"/>
              <a:t>)</a:t>
            </a:r>
            <a:r>
              <a:rPr lang="en-US" altLang="en-US" sz="2400" i="1" smtClean="0"/>
              <a:t> </a:t>
            </a:r>
            <a:r>
              <a:rPr lang="vi-VN" altLang="en-US" sz="2400" i="1" smtClean="0"/>
              <a:t>r </a:t>
            </a:r>
            <a:r>
              <a:rPr lang="vi-VN" altLang="en-US" sz="2400" smtClean="0"/>
              <a:t>= –1: Tương quan tuyến tính âm: đường thẳng dốc xuống</a:t>
            </a:r>
            <a:br>
              <a:rPr lang="vi-VN" altLang="en-US" sz="2400" smtClean="0"/>
            </a:br>
            <a:r>
              <a:rPr lang="en-US" altLang="en-US" sz="2400" smtClean="0"/>
              <a:t>+) </a:t>
            </a:r>
            <a:r>
              <a:rPr lang="vi-VN" altLang="en-US" sz="2400" i="1" smtClean="0"/>
              <a:t>r </a:t>
            </a:r>
            <a:r>
              <a:rPr lang="vi-VN" altLang="en-US" sz="2400" smtClean="0"/>
              <a:t>&lt; 0: Tương quan âm: xu thế dốc xuống</a:t>
            </a:r>
            <a:br>
              <a:rPr lang="vi-VN" altLang="en-US" sz="2400" smtClean="0"/>
            </a:br>
            <a:r>
              <a:rPr lang="en-US" altLang="en-US" sz="2400" i="1" smtClean="0"/>
              <a:t>+) r</a:t>
            </a:r>
            <a:r>
              <a:rPr lang="vi-VN" altLang="en-US" sz="2400" i="1" smtClean="0"/>
              <a:t> </a:t>
            </a:r>
            <a:r>
              <a:rPr lang="vi-VN" altLang="en-US" sz="2400" smtClean="0"/>
              <a:t>= 0: Không có tương quan: không liên hệ về thống kê</a:t>
            </a:r>
            <a:br>
              <a:rPr lang="vi-VN" altLang="en-US" sz="2400" smtClean="0"/>
            </a:br>
            <a:r>
              <a:rPr lang="en-US" altLang="en-US" sz="2400" smtClean="0"/>
              <a:t>+) </a:t>
            </a:r>
            <a:r>
              <a:rPr lang="vi-VN" altLang="en-US" sz="2400" i="1" smtClean="0"/>
              <a:t>r </a:t>
            </a:r>
            <a:r>
              <a:rPr lang="vi-VN" altLang="en-US" sz="2400" smtClean="0"/>
              <a:t>&gt; 0: Tương quan dương: xu thế dốc lên</a:t>
            </a:r>
            <a:endParaRPr lang="en-US" altLang="en-US" sz="2400" smtClean="0"/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/>
              <a:t>+) </a:t>
            </a:r>
            <a:r>
              <a:rPr lang="vi-VN" altLang="en-US" sz="2400" smtClean="0"/>
              <a:t>r = 1: Tương quan tuyến tính dương: đường thẳng dốc lên </a:t>
            </a:r>
            <a:br>
              <a:rPr lang="vi-VN" altLang="en-US" sz="2400" smtClean="0"/>
            </a:br>
            <a:endParaRPr lang="en-US" altLang="en-US" sz="2400" smtClean="0"/>
          </a:p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r>
              <a:rPr lang="en-US" altLang="en-US" sz="2400" i="1" smtClean="0"/>
              <a:t> </a:t>
            </a:r>
          </a:p>
        </p:txBody>
      </p:sp>
      <p:sp>
        <p:nvSpPr>
          <p:cNvPr id="8197" name="Text Box 11"/>
          <p:cNvSpPr txBox="1">
            <a:spLocks noChangeArrowheads="1"/>
          </p:cNvSpPr>
          <p:nvPr/>
        </p:nvSpPr>
        <p:spPr bwMode="auto">
          <a:xfrm>
            <a:off x="228600" y="228600"/>
            <a:ext cx="8750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i="0">
                <a:solidFill>
                  <a:srgbClr val="0000FF"/>
                </a:solidFill>
              </a:rPr>
              <a:t>IV.1 PHÂN TÍCH TƯƠNG QUAN</a:t>
            </a:r>
            <a:endParaRPr lang="en-US" altLang="en-US">
              <a:solidFill>
                <a:srgbClr val="0000FF"/>
              </a:solidFill>
            </a:endParaRPr>
          </a:p>
        </p:txBody>
      </p:sp>
      <p:pic>
        <p:nvPicPr>
          <p:cNvPr id="819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78288"/>
            <a:ext cx="56388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A3AB25-8718-4207-B905-F2F23982376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10243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FD23BF0-956A-4D53-999C-6B3CD35305B6}" type="slidenum">
              <a:rPr lang="en-US" altLang="en-US" sz="1400" b="0" i="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b="0" i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10600" cy="5410200"/>
          </a:xfrm>
        </p:spPr>
        <p:txBody>
          <a:bodyPr/>
          <a:lstStyle/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r>
              <a:rPr lang="en-US" altLang="en-US" sz="2400" i="1" smtClean="0"/>
              <a:t>Ta có thể sử dụng đồ thị để xem 2 biến X, Y liệu có quan hệ tuyến tính hay không.</a:t>
            </a:r>
          </a:p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r>
              <a:rPr lang="en-US" altLang="en-US" sz="2400" i="1" smtClean="0"/>
              <a:t>Insert </a:t>
            </a:r>
            <a:r>
              <a:rPr lang="en-US" altLang="en-US" sz="2400" i="1" smtClean="0">
                <a:sym typeface="Symbol" panose="05050102010706020507" pitchFamily="18" charset="2"/>
              </a:rPr>
              <a:t> Scatter</a:t>
            </a:r>
            <a:endParaRPr lang="en-US" altLang="en-US" sz="2400" i="1" smtClean="0"/>
          </a:p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endParaRPr lang="en-US" altLang="en-US" sz="2400" smtClean="0"/>
          </a:p>
        </p:txBody>
      </p:sp>
      <p:sp>
        <p:nvSpPr>
          <p:cNvPr id="10245" name="Text Box 11"/>
          <p:cNvSpPr txBox="1">
            <a:spLocks noChangeArrowheads="1"/>
          </p:cNvSpPr>
          <p:nvPr/>
        </p:nvSpPr>
        <p:spPr bwMode="auto">
          <a:xfrm>
            <a:off x="228600" y="228600"/>
            <a:ext cx="8750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i="0">
                <a:solidFill>
                  <a:srgbClr val="0000FF"/>
                </a:solidFill>
              </a:rPr>
              <a:t>IV.1 PHÂN TÍCH TƯƠNG QUAN</a:t>
            </a:r>
            <a:endParaRPr lang="en-US" altLang="en-US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09" y="2581094"/>
            <a:ext cx="7282782" cy="3819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A3AB25-8718-4207-B905-F2F23982376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10243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FD23BF0-956A-4D53-999C-6B3CD35305B6}" type="slidenum">
              <a:rPr lang="en-US" altLang="en-US" sz="1400" b="0" i="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b="0" i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28600" y="990600"/>
                <a:ext cx="8610600" cy="5410200"/>
              </a:xfrm>
            </p:spPr>
            <p:txBody>
              <a:bodyPr/>
              <a:lstStyle/>
              <a:p>
                <a:pPr marL="0" indent="0" algn="just" eaLnBrk="1" hangingPunct="1">
                  <a:spcBef>
                    <a:spcPts val="1200"/>
                  </a:spcBef>
                  <a:spcAft>
                    <a:spcPct val="10000"/>
                  </a:spcAft>
                  <a:buNone/>
                </a:pPr>
                <a:r>
                  <a:rPr lang="en-US" altLang="en-US" sz="2400" b="1" u="sng" kern="1200" smtClean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a. Hồi quy đơn (single regression)</a:t>
                </a:r>
              </a:p>
              <a:p>
                <a:pPr marL="0" indent="0" algn="just" eaLnBrk="1" hangingPunct="1">
                  <a:spcBef>
                    <a:spcPts val="1200"/>
                  </a:spcBef>
                  <a:spcAft>
                    <a:spcPct val="10000"/>
                  </a:spcAft>
                  <a:buFontTx/>
                  <a:buNone/>
                </a:pPr>
                <a:r>
                  <a:rPr lang="en-US" altLang="en-US" sz="2400" i="1" smtClean="0"/>
                  <a:t>Nếu 2 biến X và Y có quan hệ gần tuyến tính, khi đó ta có thể sử dụng công cụ phân tích hồi quy tuyến tính.</a:t>
                </a:r>
              </a:p>
              <a:p>
                <a:pPr marL="0" indent="0" algn="just" eaLnBrk="1" hangingPunct="1">
                  <a:spcBef>
                    <a:spcPts val="1200"/>
                  </a:spcBef>
                  <a:spcAft>
                    <a:spcPct val="10000"/>
                  </a:spcAft>
                  <a:buFontTx/>
                  <a:buNone/>
                </a:pPr>
                <a:r>
                  <a:rPr lang="en-US" altLang="en-US" sz="2400" i="1" smtClean="0"/>
                  <a:t>Mối quan hệ hồi quy: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altLang="en-US" sz="24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altLang="en-US" sz="24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en-US" sz="2400" i="1" smtClean="0"/>
              </a:p>
              <a:p>
                <a:pPr marL="0" indent="0" algn="just" eaLnBrk="1" hangingPunct="1">
                  <a:spcBef>
                    <a:spcPts val="1200"/>
                  </a:spcBef>
                  <a:spcAft>
                    <a:spcPct val="10000"/>
                  </a:spcAft>
                  <a:buFontTx/>
                  <a:buNone/>
                </a:pPr>
                <a:r>
                  <a:rPr lang="en-US" altLang="en-US" sz="2400" i="1" smtClean="0"/>
                  <a:t>Mẫu dữ liệu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),…,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i="1" smtClean="0"/>
              </a:p>
              <a:p>
                <a:pPr marL="0" indent="0" algn="just" eaLnBrk="1" hangingPunct="1">
                  <a:spcBef>
                    <a:spcPts val="1200"/>
                  </a:spcBef>
                  <a:spcAft>
                    <a:spcPct val="10000"/>
                  </a:spcAft>
                  <a:buFontTx/>
                  <a:buNone/>
                </a:pPr>
                <a:r>
                  <a:rPr lang="en-US" altLang="en-US" sz="2400" i="1" smtClean="0"/>
                  <a:t>Dựa vào mẫu số liệu ta đi tìm hệ số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altLang="en-US" sz="24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i="1" smtClean="0"/>
                  <a:t> thay thế cho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i="1" smtClean="0"/>
                  <a:t> và ước lượng Y bởi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2400" i="1" smtClean="0"/>
                  <a:t>.</a:t>
                </a:r>
              </a:p>
              <a:p>
                <a:pPr marL="0" indent="0" algn="just" eaLnBrk="1" hangingPunct="1">
                  <a:spcBef>
                    <a:spcPts val="1200"/>
                  </a:spcBef>
                  <a:spcAft>
                    <a:spcPct val="10000"/>
                  </a:spcAft>
                  <a:buFontTx/>
                  <a:buNone/>
                </a:pPr>
                <a:r>
                  <a:rPr lang="en-US" altLang="en-US" sz="2400" i="1" smtClean="0"/>
                  <a:t>Công thức tính (sử dụng phương pháp bình phương sai số cực tiểu):</a:t>
                </a:r>
              </a:p>
              <a:p>
                <a:pPr marL="0" indent="0" algn="just" eaLnBrk="1" hangingPunct="1">
                  <a:spcBef>
                    <a:spcPts val="1200"/>
                  </a:spcBef>
                  <a:spcAft>
                    <a:spcPct val="100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.∑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−(∑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)(∑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sSub>
                                    <m:sSubPr>
                                      <m:ctrlP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(∑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en-US" sz="2400" b="0" i="1" smtClean="0"/>
              </a:p>
              <a:p>
                <a:pPr marL="0" indent="0" algn="just" eaLnBrk="1" hangingPunct="1">
                  <a:spcBef>
                    <a:spcPts val="1200"/>
                  </a:spcBef>
                  <a:spcAft>
                    <a:spcPct val="10000"/>
                  </a:spcAft>
                  <a:buFontTx/>
                  <a:buNone/>
                </a:pPr>
                <a:endParaRPr lang="en-US" altLang="en-US" sz="2400" b="0" i="1" smtClean="0"/>
              </a:p>
              <a:p>
                <a:pPr marL="0" indent="0" algn="just" eaLnBrk="1" hangingPunct="1">
                  <a:spcBef>
                    <a:spcPts val="1200"/>
                  </a:spcBef>
                  <a:spcAft>
                    <a:spcPct val="10000"/>
                  </a:spcAft>
                  <a:buFontTx/>
                  <a:buNone/>
                </a:pPr>
                <a:endParaRPr lang="en-US" altLang="en-US" sz="2400" i="1" smtClean="0"/>
              </a:p>
              <a:p>
                <a:pPr marL="0" indent="0" algn="just" eaLnBrk="1" hangingPunct="1">
                  <a:spcBef>
                    <a:spcPts val="1200"/>
                  </a:spcBef>
                  <a:spcAft>
                    <a:spcPct val="10000"/>
                  </a:spcAft>
                  <a:buFontTx/>
                  <a:buNone/>
                </a:pPr>
                <a:endParaRPr lang="en-US" altLang="en-US" sz="2400" smtClean="0"/>
              </a:p>
            </p:txBody>
          </p:sp>
        </mc:Choice>
        <mc:Fallback xmlns=""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28600" y="990600"/>
                <a:ext cx="8610600" cy="5410200"/>
              </a:xfrm>
              <a:blipFill>
                <a:blip r:embed="rId3"/>
                <a:stretch>
                  <a:fillRect l="-1133" t="-789" r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5" name="Text Box 11"/>
          <p:cNvSpPr txBox="1">
            <a:spLocks noChangeArrowheads="1"/>
          </p:cNvSpPr>
          <p:nvPr/>
        </p:nvSpPr>
        <p:spPr bwMode="auto">
          <a:xfrm>
            <a:off x="228600" y="228600"/>
            <a:ext cx="8750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i="0" smtClean="0">
                <a:solidFill>
                  <a:srgbClr val="0000FF"/>
                </a:solidFill>
              </a:rPr>
              <a:t>IV.2 Hồi quy tuyến tính</a:t>
            </a:r>
            <a:endParaRPr lang="en-US" alt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3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A3AB25-8718-4207-B905-F2F23982376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10243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FD23BF0-956A-4D53-999C-6B3CD35305B6}" type="slidenum">
              <a:rPr lang="en-US" altLang="en-US" sz="1400" b="0" i="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b="0" i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10600" cy="5410200"/>
          </a:xfrm>
        </p:spPr>
        <p:txBody>
          <a:bodyPr/>
          <a:lstStyle/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None/>
            </a:pPr>
            <a:r>
              <a:rPr lang="en-US" altLang="en-US" sz="2400" b="1" u="sng" kern="1200" smtClean="0">
                <a:solidFill>
                  <a:srgbClr val="0000FF"/>
                </a:solidFill>
                <a:latin typeface="Arial" panose="020B0604020202020204" pitchFamily="34" charset="0"/>
              </a:rPr>
              <a:t>a. Hồi quy đơn (single regression)</a:t>
            </a:r>
          </a:p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r>
              <a:rPr lang="en-US" altLang="en-US" sz="2400" i="1" smtClean="0"/>
              <a:t>Sử dụng công cụ excel:</a:t>
            </a:r>
          </a:p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r>
              <a:rPr lang="en-US" altLang="en-US" sz="2400" b="0" i="1" smtClean="0"/>
              <a:t>	Data </a:t>
            </a:r>
            <a:r>
              <a:rPr lang="en-US" altLang="en-US" sz="2400" b="0" smtClean="0">
                <a:sym typeface="Symbol" panose="05050102010706020507" pitchFamily="18" charset="2"/>
              </a:rPr>
              <a:t> Data Analysis  Regression</a:t>
            </a:r>
          </a:p>
          <a:p>
            <a:pPr marL="0" indent="0" eaLnBrk="1" hangingPunct="1">
              <a:spcBef>
                <a:spcPts val="1200"/>
              </a:spcBef>
              <a:spcAft>
                <a:spcPct val="10000"/>
              </a:spcAft>
              <a:buNone/>
            </a:pPr>
            <a:r>
              <a:rPr lang="en-US" sz="2400" b="1" i="1" u="sng" smtClean="0"/>
              <a:t>Kết quả hệ số:</a:t>
            </a:r>
          </a:p>
          <a:p>
            <a:pPr marL="0" indent="0" eaLnBrk="1" hangingPunct="1">
              <a:spcBef>
                <a:spcPts val="1200"/>
              </a:spcBef>
              <a:spcAft>
                <a:spcPct val="10000"/>
              </a:spcAft>
              <a:buNone/>
            </a:pPr>
            <a:r>
              <a:rPr lang="en-US" sz="2400" smtClean="0"/>
              <a:t>     </a:t>
            </a:r>
            <a:endParaRPr lang="en-US" altLang="en-US" sz="2400" smtClean="0"/>
          </a:p>
        </p:txBody>
      </p:sp>
      <p:sp>
        <p:nvSpPr>
          <p:cNvPr id="10245" name="Text Box 11"/>
          <p:cNvSpPr txBox="1">
            <a:spLocks noChangeArrowheads="1"/>
          </p:cNvSpPr>
          <p:nvPr/>
        </p:nvSpPr>
        <p:spPr bwMode="auto">
          <a:xfrm>
            <a:off x="228600" y="228600"/>
            <a:ext cx="8750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i="0" smtClean="0">
                <a:solidFill>
                  <a:srgbClr val="0000FF"/>
                </a:solidFill>
              </a:rPr>
              <a:t>IV.2 Hồi quy tuyến tính</a:t>
            </a:r>
            <a:endParaRPr lang="en-US" altLang="en-US">
              <a:solidFill>
                <a:srgbClr val="0000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505200"/>
            <a:ext cx="5867400" cy="16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2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A3AB25-8718-4207-B905-F2F23982376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10243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FD23BF0-956A-4D53-999C-6B3CD35305B6}" type="slidenum">
              <a:rPr lang="en-US" altLang="en-US" sz="1400" b="0" i="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b="0" i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10600" cy="5410200"/>
          </a:xfrm>
        </p:spPr>
        <p:txBody>
          <a:bodyPr/>
          <a:lstStyle/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None/>
            </a:pPr>
            <a:r>
              <a:rPr lang="en-US" altLang="en-US" sz="2400" b="1" u="sng" kern="1200" smtClean="0">
                <a:solidFill>
                  <a:srgbClr val="0000FF"/>
                </a:solidFill>
                <a:latin typeface="Arial" panose="020B0604020202020204" pitchFamily="34" charset="0"/>
              </a:rPr>
              <a:t>a. Hồi quy đơn (single regression)</a:t>
            </a:r>
          </a:p>
          <a:p>
            <a:pPr marL="0" indent="0" eaLnBrk="1" hangingPunct="1">
              <a:spcBef>
                <a:spcPts val="1200"/>
              </a:spcBef>
              <a:spcAft>
                <a:spcPct val="10000"/>
              </a:spcAft>
              <a:buNone/>
            </a:pPr>
            <a:r>
              <a:rPr lang="en-US" sz="2400" b="1" i="1" u="sng" smtClean="0"/>
              <a:t>Kiểm </a:t>
            </a:r>
            <a:r>
              <a:rPr lang="en-US" sz="2400" b="1" i="1" u="sng"/>
              <a:t>định hệ </a:t>
            </a:r>
            <a:r>
              <a:rPr lang="en-US" sz="2400" b="1" i="1" u="sng" smtClean="0"/>
              <a:t>số có nghĩa hay không:</a:t>
            </a:r>
          </a:p>
          <a:p>
            <a:pPr marL="0" indent="0" eaLnBrk="1" hangingPunct="1">
              <a:spcBef>
                <a:spcPts val="1200"/>
              </a:spcBef>
              <a:spcAft>
                <a:spcPct val="10000"/>
              </a:spcAft>
              <a:buNone/>
            </a:pPr>
            <a:r>
              <a:rPr lang="en-US" sz="2400" smtClean="0"/>
              <a:t>     H0</a:t>
            </a:r>
            <a:r>
              <a:rPr lang="en-US" sz="2400"/>
              <a:t>: Hệ số hồi quy không có ý nghĩa (= 0 )</a:t>
            </a:r>
            <a:br>
              <a:rPr lang="en-US" sz="2400"/>
            </a:br>
            <a:r>
              <a:rPr lang="en-US" sz="2400" smtClean="0"/>
              <a:t>     H1</a:t>
            </a:r>
            <a:r>
              <a:rPr lang="en-US" sz="2400"/>
              <a:t>: Hệ số hồi quy có ý nghĩa </a:t>
            </a:r>
            <a:r>
              <a:rPr lang="en-US" sz="2400" smtClean="0"/>
              <a:t>(</a:t>
            </a:r>
            <a:r>
              <a:rPr lang="en-US" sz="2400" smtClean="0">
                <a:sym typeface="Symbol" panose="05050102010706020507" pitchFamily="18" charset="2"/>
              </a:rPr>
              <a:t></a:t>
            </a:r>
            <a:r>
              <a:rPr lang="en-US" sz="2400" smtClean="0"/>
              <a:t> </a:t>
            </a:r>
            <a:r>
              <a:rPr lang="en-US" sz="2400"/>
              <a:t>0 </a:t>
            </a:r>
            <a:r>
              <a:rPr lang="en-US" sz="2400" smtClean="0"/>
              <a:t>)</a:t>
            </a:r>
          </a:p>
          <a:p>
            <a:pPr marL="0" indent="0" eaLnBrk="1" hangingPunct="1">
              <a:spcBef>
                <a:spcPts val="1200"/>
              </a:spcBef>
              <a:spcAft>
                <a:spcPct val="10000"/>
              </a:spcAft>
              <a:buNone/>
            </a:pPr>
            <a:r>
              <a:rPr lang="en-US" sz="2400" smtClean="0"/>
              <a:t>Nếu P-value &lt; </a:t>
            </a:r>
            <a:r>
              <a:rPr lang="en-US" sz="2400" smtClean="0">
                <a:sym typeface="Symbol" panose="05050102010706020507" pitchFamily="18" charset="2"/>
              </a:rPr>
              <a:t>: hệ số có nghĩa</a:t>
            </a:r>
          </a:p>
          <a:p>
            <a:pPr marL="0" indent="0" eaLnBrk="1" hangingPunct="1">
              <a:spcBef>
                <a:spcPts val="1200"/>
              </a:spcBef>
              <a:spcAft>
                <a:spcPct val="10000"/>
              </a:spcAft>
              <a:buNone/>
            </a:pPr>
            <a:r>
              <a:rPr lang="en-US" sz="2400" smtClean="0"/>
              <a:t>Nếu P-value &gt; </a:t>
            </a:r>
            <a:r>
              <a:rPr lang="en-US" sz="2400" smtClean="0">
                <a:sym typeface="Symbol" panose="05050102010706020507" pitchFamily="18" charset="2"/>
              </a:rPr>
              <a:t>: hệ số không có nghĩa.</a:t>
            </a:r>
          </a:p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endParaRPr lang="en-US" altLang="en-US" sz="2400" b="0" i="1" smtClean="0"/>
          </a:p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endParaRPr lang="en-US" altLang="en-US" sz="2400" i="1" smtClean="0"/>
          </a:p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endParaRPr lang="en-US" altLang="en-US" sz="2400" smtClean="0"/>
          </a:p>
        </p:txBody>
      </p:sp>
      <p:sp>
        <p:nvSpPr>
          <p:cNvPr id="10245" name="Text Box 11"/>
          <p:cNvSpPr txBox="1">
            <a:spLocks noChangeArrowheads="1"/>
          </p:cNvSpPr>
          <p:nvPr/>
        </p:nvSpPr>
        <p:spPr bwMode="auto">
          <a:xfrm>
            <a:off x="228600" y="228600"/>
            <a:ext cx="8750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i="0" smtClean="0">
                <a:solidFill>
                  <a:srgbClr val="0000FF"/>
                </a:solidFill>
              </a:rPr>
              <a:t>IV.2 Hồi quy tuyến tính</a:t>
            </a:r>
            <a:endParaRPr lang="en-US" altLang="en-US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14800"/>
            <a:ext cx="7264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3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A3AB25-8718-4207-B905-F2F23982376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10243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FD23BF0-956A-4D53-999C-6B3CD35305B6}" type="slidenum">
              <a:rPr lang="en-US" altLang="en-US" sz="1400" b="0" i="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b="0" i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10600" cy="5410200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spcAft>
                <a:spcPct val="10000"/>
              </a:spcAft>
              <a:buNone/>
            </a:pPr>
            <a:r>
              <a:rPr lang="en-US" altLang="en-US" sz="2400" b="1" u="sng" kern="1200" smtClean="0">
                <a:solidFill>
                  <a:srgbClr val="0000FF"/>
                </a:solidFill>
                <a:latin typeface="Arial" panose="020B0604020202020204" pitchFamily="34" charset="0"/>
              </a:rPr>
              <a:t>a. Hồi quy đơn (single regression)</a:t>
            </a:r>
          </a:p>
          <a:p>
            <a:pPr marL="0" indent="0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r>
              <a:rPr lang="vi-VN" sz="2400" b="1" i="1" u="sng" smtClean="0"/>
              <a:t>Kiểm </a:t>
            </a:r>
            <a:r>
              <a:rPr lang="vi-VN" sz="2400" b="1" i="1" u="sng"/>
              <a:t>định phương trình hồi </a:t>
            </a:r>
            <a:r>
              <a:rPr lang="vi-VN" sz="2400" b="1" i="1" u="sng" smtClean="0"/>
              <a:t>quy</a:t>
            </a:r>
            <a:r>
              <a:rPr lang="en-US" sz="2400" b="1" i="1" u="sng" smtClean="0"/>
              <a:t>.</a:t>
            </a:r>
          </a:p>
          <a:p>
            <a:pPr marL="0" indent="0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r>
              <a:rPr lang="en-US" sz="2400" smtClean="0"/>
              <a:t>     </a:t>
            </a:r>
            <a:r>
              <a:rPr lang="vi-VN" sz="2400" smtClean="0"/>
              <a:t>H</a:t>
            </a:r>
            <a:r>
              <a:rPr lang="vi-VN" sz="2400" baseline="-25000" smtClean="0"/>
              <a:t>0</a:t>
            </a:r>
            <a:r>
              <a:rPr lang="vi-VN" sz="2400" smtClean="0"/>
              <a:t>:</a:t>
            </a:r>
            <a:r>
              <a:rPr lang="en-US" sz="2400" smtClean="0"/>
              <a:t> “</a:t>
            </a:r>
            <a:r>
              <a:rPr lang="vi-VN" sz="2400" smtClean="0"/>
              <a:t>Phương </a:t>
            </a:r>
            <a:r>
              <a:rPr lang="vi-VN" sz="2400"/>
              <a:t>trình hồi quy tuyến tính không thích hợp</a:t>
            </a:r>
            <a:r>
              <a:rPr lang="vi-VN" sz="2400" smtClean="0"/>
              <a:t>”</a:t>
            </a:r>
            <a:endParaRPr lang="en-US" sz="2400" smtClean="0"/>
          </a:p>
          <a:p>
            <a:pPr marL="0" indent="0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r>
              <a:rPr lang="en-US" sz="2400" smtClean="0"/>
              <a:t>     </a:t>
            </a:r>
            <a:r>
              <a:rPr lang="vi-VN" sz="2400" smtClean="0"/>
              <a:t>H</a:t>
            </a:r>
            <a:r>
              <a:rPr lang="vi-VN" sz="2400" baseline="-25000" smtClean="0"/>
              <a:t>1</a:t>
            </a:r>
            <a:r>
              <a:rPr lang="vi-VN" sz="2400"/>
              <a:t>: </a:t>
            </a:r>
            <a:r>
              <a:rPr lang="en-US" sz="2400" smtClean="0"/>
              <a:t>“</a:t>
            </a:r>
            <a:r>
              <a:rPr lang="vi-VN" sz="2400" smtClean="0"/>
              <a:t>Phương </a:t>
            </a:r>
            <a:r>
              <a:rPr lang="vi-VN" sz="2400"/>
              <a:t>trình hồi quy tuyến tính thích hợp” </a:t>
            </a:r>
            <a:endParaRPr lang="en-US" sz="2400" smtClean="0"/>
          </a:p>
          <a:p>
            <a:pPr marL="0" indent="0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r>
              <a:rPr lang="en-US" sz="2400" smtClean="0"/>
              <a:t>Significance </a:t>
            </a:r>
            <a:r>
              <a:rPr lang="en-US" sz="2400"/>
              <a:t>F </a:t>
            </a:r>
            <a:r>
              <a:rPr lang="en-US" sz="2400" smtClean="0"/>
              <a:t>&lt; </a:t>
            </a:r>
            <a:r>
              <a:rPr lang="en-US" sz="2400" smtClean="0">
                <a:sym typeface="Symbol" panose="05050102010706020507" pitchFamily="18" charset="2"/>
              </a:rPr>
              <a:t>: phương trình hồi quy tuyến tính thích hợp</a:t>
            </a:r>
          </a:p>
          <a:p>
            <a:pPr marL="0" indent="0" eaLnBrk="1" hangingPunct="1">
              <a:spcBef>
                <a:spcPts val="1200"/>
              </a:spcBef>
              <a:spcAft>
                <a:spcPct val="10000"/>
              </a:spcAft>
              <a:buNone/>
            </a:pPr>
            <a:r>
              <a:rPr lang="en-US" sz="2400" smtClean="0"/>
              <a:t>Significance F &gt; </a:t>
            </a:r>
            <a:r>
              <a:rPr lang="en-US" sz="2400" smtClean="0">
                <a:sym typeface="Symbol" panose="05050102010706020507" pitchFamily="18" charset="2"/>
              </a:rPr>
              <a:t>: phương trình hồi quy tuyến tính không thích hợp</a:t>
            </a:r>
          </a:p>
          <a:p>
            <a:pPr marL="0" indent="0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endParaRPr lang="en-US" altLang="en-US" sz="2400"/>
          </a:p>
          <a:p>
            <a:pPr marL="0" indent="0" algn="just" eaLnBrk="1" hangingPunct="1">
              <a:spcBef>
                <a:spcPts val="1200"/>
              </a:spcBef>
              <a:spcAft>
                <a:spcPct val="10000"/>
              </a:spcAft>
              <a:buFontTx/>
              <a:buNone/>
            </a:pPr>
            <a:endParaRPr lang="en-US" altLang="en-US" sz="2400" smtClean="0"/>
          </a:p>
        </p:txBody>
      </p:sp>
      <p:sp>
        <p:nvSpPr>
          <p:cNvPr id="10245" name="Text Box 11"/>
          <p:cNvSpPr txBox="1">
            <a:spLocks noChangeArrowheads="1"/>
          </p:cNvSpPr>
          <p:nvPr/>
        </p:nvSpPr>
        <p:spPr bwMode="auto">
          <a:xfrm>
            <a:off x="228600" y="228600"/>
            <a:ext cx="87503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i="0" smtClean="0">
                <a:solidFill>
                  <a:srgbClr val="0000FF"/>
                </a:solidFill>
              </a:rPr>
              <a:t>IV.2. </a:t>
            </a:r>
            <a:r>
              <a:rPr lang="en-US" altLang="en-US" i="0">
                <a:solidFill>
                  <a:srgbClr val="0000FF"/>
                </a:solidFill>
              </a:rPr>
              <a:t>Hồi quy </a:t>
            </a:r>
            <a:r>
              <a:rPr lang="en-US" altLang="en-US" i="0" smtClean="0">
                <a:solidFill>
                  <a:srgbClr val="0000FF"/>
                </a:solidFill>
              </a:rPr>
              <a:t>tuyến tính</a:t>
            </a:r>
            <a:endParaRPr lang="en-US" altLang="en-US" i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4" y="4200071"/>
            <a:ext cx="6200775" cy="241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5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A3AB25-8718-4207-B905-F2F23982376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10243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FD23BF0-956A-4D53-999C-6B3CD35305B6}" type="slidenum">
              <a:rPr lang="en-US" altLang="en-US" sz="1400" b="0" i="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b="0" i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4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28600" y="990600"/>
                <a:ext cx="8610600" cy="5410200"/>
              </a:xfrm>
            </p:spPr>
            <p:txBody>
              <a:bodyPr/>
              <a:lstStyle/>
              <a:p>
                <a:pPr marL="0" indent="0" eaLnBrk="1" hangingPunct="1">
                  <a:spcBef>
                    <a:spcPts val="1200"/>
                  </a:spcBef>
                  <a:spcAft>
                    <a:spcPct val="10000"/>
                  </a:spcAft>
                  <a:buNone/>
                </a:pPr>
                <a:r>
                  <a:rPr lang="en-US" altLang="en-US" sz="2400" b="1" u="sng" kern="1200" smtClean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a. Hồi quy đơn (single regression)</a:t>
                </a:r>
              </a:p>
              <a:p>
                <a:pPr marL="0" indent="0" eaLnBrk="1" hangingPunct="1">
                  <a:spcBef>
                    <a:spcPts val="1200"/>
                  </a:spcBef>
                  <a:spcAft>
                    <a:spcPct val="10000"/>
                  </a:spcAft>
                  <a:buFontTx/>
                  <a:buNone/>
                </a:pPr>
                <a:r>
                  <a:rPr lang="en-US" altLang="en-US" sz="2400" smtClean="0"/>
                  <a:t>Mô hình phù hợp thì ta có thể dùng để dự báo.</a:t>
                </a:r>
              </a:p>
              <a:p>
                <a:pPr marL="0" indent="0" eaLnBrk="1" hangingPunct="1">
                  <a:spcBef>
                    <a:spcPts val="1200"/>
                  </a:spcBef>
                  <a:spcAft>
                    <a:spcPct val="10000"/>
                  </a:spcAft>
                  <a:buFontTx/>
                  <a:buNone/>
                </a:pPr>
                <a:r>
                  <a:rPr lang="en-US" altLang="en-US" sz="2400" smtClean="0"/>
                  <a:t>Dữ liệu đã biết </a:t>
                </a:r>
                <a:r>
                  <a:rPr lang="en-US" altLang="en-US" sz="2400" b="1" smtClean="0"/>
                  <a:t>X</a:t>
                </a:r>
                <a:r>
                  <a:rPr lang="en-US" altLang="en-US" sz="2400" b="1" i="1" smtClean="0"/>
                  <a:t>, </a:t>
                </a:r>
                <a:r>
                  <a:rPr lang="en-US" altLang="en-US" sz="2400" b="1" smtClean="0"/>
                  <a:t>Y</a:t>
                </a:r>
                <a:r>
                  <a:rPr lang="en-US" altLang="en-US" sz="2400" i="1" smtClean="0"/>
                  <a:t>.</a:t>
                </a:r>
              </a:p>
              <a:p>
                <a:pPr marL="0" indent="0" eaLnBrk="1" hangingPunct="1">
                  <a:spcBef>
                    <a:spcPts val="1200"/>
                  </a:spcBef>
                  <a:spcAft>
                    <a:spcPct val="10000"/>
                  </a:spcAft>
                  <a:buFontTx/>
                  <a:buNone/>
                </a:pPr>
                <a:r>
                  <a:rPr lang="en-US" altLang="en-US" sz="2400" i="1" smtClean="0"/>
                  <a:t>Ta có dữ liệu mới là x, cần dự báo kết quả của y tương ứng.</a:t>
                </a:r>
              </a:p>
              <a:p>
                <a:pPr marL="0" indent="0" eaLnBrk="1" hangingPunct="1">
                  <a:spcBef>
                    <a:spcPts val="1200"/>
                  </a:spcBef>
                  <a:spcAft>
                    <a:spcPct val="10000"/>
                  </a:spcAft>
                  <a:buFontTx/>
                  <a:buNone/>
                </a:pPr>
                <a:r>
                  <a:rPr lang="en-US" altLang="en-US" sz="2400" smtClean="0"/>
                  <a:t>Dự báo của y được tính bởi công thức: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en-US" sz="2400" smtClean="0"/>
              </a:p>
              <a:p>
                <a:pPr marL="0" indent="0" eaLnBrk="1" hangingPunct="1">
                  <a:spcBef>
                    <a:spcPts val="1200"/>
                  </a:spcBef>
                  <a:spcAft>
                    <a:spcPct val="10000"/>
                  </a:spcAft>
                  <a:buFontTx/>
                  <a:buNone/>
                </a:pPr>
                <a:r>
                  <a:rPr lang="en-US" altLang="en-US" sz="2400"/>
                  <a:t>Lệnh Excel</a:t>
                </a:r>
                <a:r>
                  <a:rPr lang="en-US" altLang="en-US" sz="2400"/>
                  <a:t>: </a:t>
                </a:r>
                <a:r>
                  <a:rPr lang="en-US" altLang="en-US" sz="2400" smtClean="0">
                    <a:solidFill>
                      <a:srgbClr val="FF0000"/>
                    </a:solidFill>
                  </a:rPr>
                  <a:t>= FORECAST.LINEAR(x,</a:t>
                </a:r>
                <a:r>
                  <a:rPr lang="en-US" altLang="en-US" sz="2400" b="1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en-US" sz="2400" smtClean="0">
                    <a:solidFill>
                      <a:srgbClr val="FF0000"/>
                    </a:solidFill>
                  </a:rPr>
                  <a:t>,</a:t>
                </a:r>
                <a:r>
                  <a:rPr lang="en-US" altLang="en-US" sz="2400" b="1" smtClean="0">
                    <a:solidFill>
                      <a:srgbClr val="FF0000"/>
                    </a:solidFill>
                  </a:rPr>
                  <a:t>X</a:t>
                </a:r>
                <a:r>
                  <a:rPr lang="en-US" altLang="en-US" sz="2400" smtClean="0">
                    <a:solidFill>
                      <a:srgbClr val="FF0000"/>
                    </a:solidFill>
                  </a:rPr>
                  <a:t>)</a:t>
                </a:r>
                <a:endParaRPr lang="en-US" altLang="en-US" sz="2400">
                  <a:solidFill>
                    <a:srgbClr val="FF0000"/>
                  </a:solidFill>
                </a:endParaRPr>
              </a:p>
              <a:p>
                <a:pPr marL="0" indent="0" algn="just" eaLnBrk="1" hangingPunct="1">
                  <a:spcBef>
                    <a:spcPts val="1200"/>
                  </a:spcBef>
                  <a:spcAft>
                    <a:spcPct val="10000"/>
                  </a:spcAft>
                  <a:buFontTx/>
                  <a:buNone/>
                </a:pPr>
                <a:endParaRPr lang="en-US" altLang="en-US" sz="2400" smtClean="0"/>
              </a:p>
            </p:txBody>
          </p:sp>
        </mc:Choice>
        <mc:Fallback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28600" y="990600"/>
                <a:ext cx="8610600" cy="5410200"/>
              </a:xfrm>
              <a:blipFill>
                <a:blip r:embed="rId3"/>
                <a:stretch>
                  <a:fillRect l="-1133" t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5" name="Text Box 11"/>
          <p:cNvSpPr txBox="1">
            <a:spLocks noChangeArrowheads="1"/>
          </p:cNvSpPr>
          <p:nvPr/>
        </p:nvSpPr>
        <p:spPr bwMode="auto">
          <a:xfrm>
            <a:off x="228600" y="228600"/>
            <a:ext cx="87503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i="0" smtClean="0">
                <a:solidFill>
                  <a:srgbClr val="0000FF"/>
                </a:solidFill>
              </a:rPr>
              <a:t>IV.2. </a:t>
            </a:r>
            <a:r>
              <a:rPr lang="en-US" altLang="en-US" i="0">
                <a:solidFill>
                  <a:srgbClr val="0000FF"/>
                </a:solidFill>
              </a:rPr>
              <a:t>Hồi quy </a:t>
            </a:r>
            <a:r>
              <a:rPr lang="en-US" altLang="en-US" i="0" smtClean="0">
                <a:solidFill>
                  <a:srgbClr val="0000FF"/>
                </a:solidFill>
              </a:rPr>
              <a:t>tuyến tính</a:t>
            </a:r>
            <a:endParaRPr lang="en-US" altLang="en-US" i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5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2&quot; unique_id=&quot;11479&quot;&gt;&lt;object type=&quot;3&quot; unique_id=&quot;11480&quot;&gt;&lt;property id=&quot;20148&quot; value=&quot;5&quot;/&gt;&lt;property id=&quot;20300&quot; value=&quot;Slide 1&quot;/&gt;&lt;property id=&quot;20307&quot; value=&quot;256&quot;/&gt;&lt;/object&gt;&lt;object type=&quot;3&quot; unique_id=&quot;11481&quot;&gt;&lt;property id=&quot;20148&quot; value=&quot;5&quot;/&gt;&lt;property id=&quot;20300&quot; value=&quot;Slide 2&quot;/&gt;&lt;property id=&quot;20307&quot; value=&quot;319&quot;/&gt;&lt;/object&gt;&lt;object type=&quot;3&quot; unique_id=&quot;11482&quot;&gt;&lt;property id=&quot;20148&quot; value=&quot;5&quot;/&gt;&lt;property id=&quot;20300&quot; value=&quot;Slide 3&quot;/&gt;&lt;property id=&quot;20307&quot; value=&quot;322&quot;/&gt;&lt;/object&gt;&lt;object type=&quot;3&quot; unique_id=&quot;11483&quot;&gt;&lt;property id=&quot;20148&quot; value=&quot;5&quot;/&gt;&lt;property id=&quot;20300&quot; value=&quot;Slide 4&quot;/&gt;&lt;property id=&quot;20307&quot; value=&quot;258&quot;/&gt;&lt;/object&gt;&lt;object type=&quot;3&quot; unique_id=&quot;11484&quot;&gt;&lt;property id=&quot;20148&quot; value=&quot;5&quot;/&gt;&lt;property id=&quot;20300&quot; value=&quot;Slide 5&quot;/&gt;&lt;property id=&quot;20307&quot; value=&quot;262&quot;/&gt;&lt;/object&gt;&lt;object type=&quot;3&quot; unique_id=&quot;11485&quot;&gt;&lt;property id=&quot;20148&quot; value=&quot;5&quot;/&gt;&lt;property id=&quot;20300&quot; value=&quot;Slide 6&quot;/&gt;&lt;property id=&quot;20307&quot; value=&quot;263&quot;/&gt;&lt;/object&gt;&lt;object type=&quot;3&quot; unique_id=&quot;11486&quot;&gt;&lt;property id=&quot;20148&quot; value=&quot;5&quot;/&gt;&lt;property id=&quot;20300&quot; value=&quot;Slide 7&quot;/&gt;&lt;property id=&quot;20307&quot; value=&quot;264&quot;/&gt;&lt;/object&gt;&lt;object type=&quot;3&quot; unique_id=&quot;11487&quot;&gt;&lt;property id=&quot;20148&quot; value=&quot;5&quot;/&gt;&lt;property id=&quot;20300&quot; value=&quot;Slide 8&quot;/&gt;&lt;property id=&quot;20307&quot; value=&quot;333&quot;/&gt;&lt;/object&gt;&lt;object type=&quot;3&quot; unique_id=&quot;11488&quot;&gt;&lt;property id=&quot;20148&quot; value=&quot;5&quot;/&gt;&lt;property id=&quot;20300&quot; value=&quot;Slide 9 - &amp;quot; Cách tính giá trị trong phần mềm Excel&amp;quot;&quot;/&gt;&lt;property id=&quot;20307&quot; value=&quot;332&quot;/&gt;&lt;/object&gt;&lt;object type=&quot;3&quot; unique_id=&quot;11489&quot;&gt;&lt;property id=&quot;20148&quot; value=&quot;5&quot;/&gt;&lt;property id=&quot;20300&quot; value=&quot;Slide 10&quot;/&gt;&lt;property id=&quot;20307&quot; value=&quot;335&quot;/&gt;&lt;/object&gt;&lt;object type=&quot;3&quot; unique_id=&quot;11490&quot;&gt;&lt;property id=&quot;20148&quot; value=&quot;5&quot;/&gt;&lt;property id=&quot;20300&quot; value=&quot;Slide 11&quot;/&gt;&lt;property id=&quot;20307&quot; value=&quot;334&quot;/&gt;&lt;/object&gt;&lt;object type=&quot;3&quot; unique_id=&quot;11491&quot;&gt;&lt;property id=&quot;20148&quot; value=&quot;5&quot;/&gt;&lt;property id=&quot;20300&quot; value=&quot;Slide 12 - &amp;quot;2. So sánh dữ liệu&amp;#x0D;&amp;#x0A;&amp;quot;&quot;/&gt;&lt;property id=&quot;20307&quot; value=&quot;336&quot;/&gt;&lt;/object&gt;&lt;object type=&quot;3&quot; unique_id=&quot;11493&quot;&gt;&lt;property id=&quot;20148&quot; value=&quot;5&quot;/&gt;&lt;property id=&quot;20300&quot; value=&quot;Slide 13 - &amp;quot;2. So sánh dữ liệu&amp;quot;&quot;/&gt;&lt;property id=&quot;20307&quot; value=&quot;339&quot;/&gt;&lt;/object&gt;&lt;object type=&quot;3&quot; unique_id=&quot;11496&quot;&gt;&lt;property id=&quot;20148&quot; value=&quot;5&quot;/&gt;&lt;property id=&quot;20300&quot; value=&quot;Slide 14 - &amp;quot;2. So sánh dữ liệu: Bảng tổng hợp&amp;quot;&quot;/&gt;&lt;property id=&quot;20307&quot; value=&quot;328&quot;/&gt;&lt;/object&gt;&lt;object type=&quot;3&quot; unique_id=&quot;11497&quot;&gt;&lt;property id=&quot;20148&quot; value=&quot;5&quot;/&gt;&lt;property id=&quot;20300&quot; value=&quot;Slide 15 - &amp;quot;2. So sánh dữ liệu &amp;quot;&quot;/&gt;&lt;property id=&quot;20307&quot; value=&quot;271&quot;/&gt;&lt;/object&gt;&lt;object type=&quot;3&quot; unique_id=&quot;11498&quot;&gt;&lt;property id=&quot;20148&quot; value=&quot;5&quot;/&gt;&lt;property id=&quot;20300&quot; value=&quot;Slide 16 - &amp;quot;2. So sánh dữ liệu &amp;quot;&quot;/&gt;&lt;property id=&quot;20307&quot; value=&quot;272&quot;/&gt;&lt;/object&gt;&lt;object type=&quot;3&quot; unique_id=&quot;11499&quot;&gt;&lt;property id=&quot;20148&quot; value=&quot;5&quot;/&gt;&lt;property id=&quot;20300&quot; value=&quot;Slide 17&quot;/&gt;&lt;property id=&quot;20307&quot; value=&quot;273&quot;/&gt;&lt;/object&gt;&lt;object type=&quot;3&quot; unique_id=&quot;11500&quot;&gt;&lt;property id=&quot;20148&quot; value=&quot;5&quot;/&gt;&lt;property id=&quot;20300&quot; value=&quot;Slide 18 - &amp;quot;2. So sánh dữ liệu&amp;#x0D;&amp;#x0A;&amp;quot;&quot;/&gt;&lt;property id=&quot;20307&quot; value=&quot;324&quot;/&gt;&lt;/object&gt;&lt;object type=&quot;3&quot; unique_id=&quot;11501&quot;&gt;&lt;property id=&quot;20148&quot; value=&quot;5&quot;/&gt;&lt;property id=&quot;20300&quot; value=&quot;Slide 19 - &amp;quot;2. So sánh dữ liệu &amp;#x0D;&amp;#x0A;&amp;quot;&quot;/&gt;&lt;property id=&quot;20307&quot; value=&quot;277&quot;/&gt;&lt;/object&gt;&lt;object type=&quot;3&quot; unique_id=&quot;11502&quot;&gt;&lt;property id=&quot;20148&quot; value=&quot;5&quot;/&gt;&lt;property id=&quot;20300&quot; value=&quot;Slide 20 - &amp;quot;2. So sánh dữ liệu &amp;#x0D;&amp;#x0A;&amp;quot;&quot;/&gt;&lt;property id=&quot;20307&quot; value=&quot;275&quot;/&gt;&lt;/object&gt;&lt;object type=&quot;3&quot; unique_id=&quot;11503&quot;&gt;&lt;property id=&quot;20148&quot; value=&quot;5&quot;/&gt;&lt;property id=&quot;20300&quot; value=&quot;Slide 21 - &amp;quot;2. So sánh dữ liệu &amp;#x0D;&amp;#x0A;&amp;quot;&quot;/&gt;&lt;property id=&quot;20307&quot; value=&quot;278&quot;/&gt;&lt;/object&gt;&lt;object type=&quot;3&quot; unique_id=&quot;11504&quot;&gt;&lt;property id=&quot;20148&quot; value=&quot;5&quot;/&gt;&lt;property id=&quot;20300&quot; value=&quot;Slide 22 - &amp;quot;2. So sánh dữ liệu &amp;#x0D;&amp;#x0A;&amp;quot;&quot;/&gt;&lt;property id=&quot;20307&quot; value=&quot;279&quot;/&gt;&lt;/object&gt;&lt;object type=&quot;3&quot; unique_id=&quot;11505&quot;&gt;&lt;property id=&quot;20148&quot; value=&quot;5&quot;/&gt;&lt;property id=&quot;20300&quot; value=&quot;Slide 23 - &amp;quot;2. So sánh dữ liệu &amp;#x0D;&amp;#x0A;&amp;quot;&quot;/&gt;&lt;property id=&quot;20307&quot; value=&quot;280&quot;/&gt;&lt;/object&gt;&lt;object type=&quot;3&quot; unique_id=&quot;11506&quot;&gt;&lt;property id=&quot;20148&quot; value=&quot;5&quot;/&gt;&lt;property id=&quot;20300&quot; value=&quot;Slide 24 - &amp;quot;2. So sánh dữ liệu &amp;#x0D;&amp;#x0A;&amp;quot;&quot;/&gt;&lt;property id=&quot;20307&quot; value=&quot;281&quot;/&gt;&lt;/object&gt;&lt;object type=&quot;3&quot; unique_id=&quot;11507&quot;&gt;&lt;property id=&quot;20148&quot; value=&quot;5&quot;/&gt;&lt;property id=&quot;20300&quot; value=&quot;Slide 25 - &amp;quot;2. So sánh dữ liệu &amp;#x0D;&amp;#x0A;&amp;quot;&quot;/&gt;&lt;property id=&quot;20307&quot; value=&quot;282&quot;/&gt;&lt;/object&gt;&lt;object type=&quot;3&quot; unique_id=&quot;11508&quot;&gt;&lt;property id=&quot;20148&quot; value=&quot;5&quot;/&gt;&lt;property id=&quot;20300&quot; value=&quot;Slide 26&quot;/&gt;&lt;property id=&quot;20307&quot; value=&quot;342&quot;/&gt;&lt;/object&gt;&lt;object type=&quot;3&quot; unique_id=&quot;11509&quot;&gt;&lt;property id=&quot;20148&quot; value=&quot;5&quot;/&gt;&lt;property id=&quot;20300&quot; value=&quot;Slide 27 - &amp;quot;2. So sánh dữ liệu &amp;#x0D;&amp;#x0A;&amp;quot;&quot;/&gt;&lt;property id=&quot;20307&quot; value=&quot;283&quot;/&gt;&lt;/object&gt;&lt;object type=&quot;3&quot; unique_id=&quot;11510&quot;&gt;&lt;property id=&quot;20148&quot; value=&quot;5&quot;/&gt;&lt;property id=&quot;20300&quot; value=&quot;Slide 28 - &amp;quot;2. So sánh dữ liệu&amp;#x0D;&amp;#x0A;&amp;quot;&quot;/&gt;&lt;property id=&quot;20307&quot; value=&quot;284&quot;/&gt;&lt;/object&gt;&lt;object type=&quot;3&quot; unique_id=&quot;11511&quot;&gt;&lt;property id=&quot;20148&quot; value=&quot;5&quot;/&gt;&lt;property id=&quot;20300&quot; value=&quot;Slide 29 - &amp;quot;2. So sánh dữ liệu &amp;#x0D;&amp;#x0A;&amp;quot;&quot;/&gt;&lt;property id=&quot;20307&quot; value=&quot;285&quot;/&gt;&lt;/object&gt;&lt;object type=&quot;3&quot; unique_id=&quot;11512&quot;&gt;&lt;property id=&quot;20148&quot; value=&quot;5&quot;/&gt;&lt;property id=&quot;20300&quot; value=&quot;Slide 30 - &amp;quot;2. So sánh dữ liệu &amp;#x0D;&amp;#x0A;&amp;quot;&quot;/&gt;&lt;property id=&quot;20307&quot; value=&quot;286&quot;/&gt;&lt;/object&gt;&lt;object type=&quot;3&quot; unique_id=&quot;11514&quot;&gt;&lt;property id=&quot;20148&quot; value=&quot;5&quot;/&gt;&lt;property id=&quot;20300&quot; value=&quot;Slide 31 - &amp;quot;2. So sánh dữ liệu&amp;quot;&quot;/&gt;&lt;property id=&quot;20307&quot; value=&quot;288&quot;/&gt;&lt;/object&gt;&lt;object type=&quot;3&quot; unique_id=&quot;11515&quot;&gt;&lt;property id=&quot;20148&quot; value=&quot;5&quot;/&gt;&lt;property id=&quot;20300&quot; value=&quot;Slide 32 - &amp;quot;2. So sánh dữ liệu&amp;quot;&quot;/&gt;&lt;property id=&quot;20307&quot; value=&quot;289&quot;/&gt;&lt;/object&gt;&lt;object type=&quot;3&quot; unique_id=&quot;11516&quot;&gt;&lt;property id=&quot;20148&quot; value=&quot;5&quot;/&gt;&lt;property id=&quot;20300&quot; value=&quot;Slide 33 - &amp;quot;2. So sánh dữ liệu&amp;quot;&quot;/&gt;&lt;property id=&quot;20307&quot; value=&quot;290&quot;/&gt;&lt;/object&gt;&lt;object type=&quot;3&quot; unique_id=&quot;11517&quot;&gt;&lt;property id=&quot;20148&quot; value=&quot;5&quot;/&gt;&lt;property id=&quot;20300&quot; value=&quot;Slide 34 - &amp;quot;2. So sánh dữ liệu &amp;#x0D;&amp;#x0A;&amp;quot;&quot;/&gt;&lt;property id=&quot;20307&quot; value=&quot;291&quot;/&gt;&lt;/object&gt;&lt;object type=&quot;3&quot; unique_id=&quot;11518&quot;&gt;&lt;property id=&quot;20148&quot; value=&quot;5&quot;/&gt;&lt;property id=&quot;20300&quot; value=&quot;Slide 35 - &amp;quot;2. So sánh dữ liệu &amp;#x0D;&amp;#x0A;&amp;quot;&quot;/&gt;&lt;property id=&quot;20307&quot; value=&quot;292&quot;/&gt;&lt;/object&gt;&lt;object type=&quot;3&quot; unique_id=&quot;11521&quot;&gt;&lt;property id=&quot;20148&quot; value=&quot;5&quot;/&gt;&lt;property id=&quot;20300&quot; value=&quot;Slide 36 - &amp;quot;3. Liên hệ dữ liệu&amp;quot;&quot;/&gt;&lt;property id=&quot;20307&quot; value=&quot;295&quot;/&gt;&lt;/object&gt;&lt;object type=&quot;3&quot; unique_id=&quot;11524&quot;&gt;&lt;property id=&quot;20148&quot; value=&quot;5&quot;/&gt;&lt;property id=&quot;20300&quot; value=&quot;Slide 37 - &amp;quot;Hệ số tương quan Pearson (r) &amp;quot;&quot;/&gt;&lt;property id=&quot;20307&quot; value=&quot;301&quot;/&gt;&lt;/object&gt;&lt;object type=&quot;3&quot; unique_id=&quot;11525&quot;&gt;&lt;property id=&quot;20148&quot; value=&quot;5&quot;/&gt;&lt;property id=&quot;20300&quot; value=&quot;Slide 38 - &amp;quot;Hệ số tương quan&amp;quot;&quot;/&gt;&lt;property id=&quot;20307&quot; value=&quot;302&quot;/&gt;&lt;/object&gt;&lt;object type=&quot;3&quot; unique_id=&quot;11526&quot;&gt;&lt;property id=&quot;20148&quot; value=&quot;5&quot;/&gt;&lt;property id=&quot;20300&quot; value=&quot;Slide 39 - &amp;quot;Hệ số tương quan&amp;quot;&quot;/&gt;&lt;property id=&quot;20307&quot; value=&quot;303&quot;/&gt;&lt;/object&gt;&lt;object type=&quot;3&quot; unique_id=&quot;11527&quot;&gt;&lt;property id=&quot;20148&quot; value=&quot;5&quot;/&gt;&lt;property id=&quot;20300&quot; value=&quot;Slide 40 - &amp;quot;Hệ số tương quan&amp;quot;&quot;/&gt;&lt;property id=&quot;20307&quot; value=&quot;304&quot;/&gt;&lt;/object&gt;&lt;object type=&quot;3&quot; unique_id=&quot;11528&quot;&gt;&lt;property id=&quot;20148&quot; value=&quot;5&quot;/&gt;&lt;property id=&quot;20300&quot; value=&quot;Slide 41 - &amp;quot;Thống kê và thiết kế nghiên cứu&amp;quot;&quot;/&gt;&lt;property id=&quot;20307&quot; value=&quot;305&quot;/&gt;&lt;/object&gt;&lt;object type=&quot;3&quot; unique_id=&quot;11529&quot;&gt;&lt;property id=&quot;20148&quot; value=&quot;5&quot;/&gt;&lt;property id=&quot;20300&quot; value=&quot;Slide 42 - &amp;quot;Thống kê và Thiết kế nghiên cứu&amp;quot;&quot;/&gt;&lt;property id=&quot;20307&quot; value=&quot;306&quot;/&gt;&lt;/object&gt;&lt;object type=&quot;3&quot; unique_id=&quot;11531&quot;&gt;&lt;property id=&quot;20148&quot; value=&quot;5&quot;/&gt;&lt;property id=&quot;20300&quot; value=&quot;Slide 43 - &amp;quot;Bài tập  &amp;quot;&quot;/&gt;&lt;property id=&quot;20307&quot; value=&quot;299&quot;/&gt;&lt;/object&gt;&lt;object type=&quot;3&quot; unique_id=&quot;11532&quot;&gt;&lt;property id=&quot;20148&quot; value=&quot;5&quot;/&gt;&lt;property id=&quot;20300&quot; value=&quot;Slide 44 - &amp;quot;Bài tập  &amp;quot;&quot;/&gt;&lt;property id=&quot;20307&quot; value=&quot;308&quot;/&gt;&lt;/object&gt;&lt;object type=&quot;3&quot; unique_id=&quot;11533&quot;&gt;&lt;property id=&quot;20148&quot; value=&quot;5&quot;/&gt;&lt;property id=&quot;20300&quot; value=&quot;Slide 45 - &amp;quot;Bài tập 2 (tiếp)&amp;quot;&quot;/&gt;&lt;property id=&quot;20307&quot; value=&quot;309&quot;/&gt;&lt;/object&gt;&lt;object type=&quot;3&quot; unique_id=&quot;11534&quot;&gt;&lt;property id=&quot;20148&quot; value=&quot;5&quot;/&gt;&lt;property id=&quot;20300&quot; value=&quot;Slide 46 - &amp;quot;Bài tập 2 (tiếp)&amp;quot;&quot;/&gt;&lt;property id=&quot;20307&quot; value=&quot;310&quot;/&gt;&lt;/object&gt;&lt;object type=&quot;3&quot; unique_id=&quot;11535&quot;&gt;&lt;property id=&quot;20148&quot; value=&quot;5&quot;/&gt;&lt;property id=&quot;20300&quot; value=&quot;Slide 47 - &amp;quot;Bài tập 2 (tiếp)&amp;quot;&quot;/&gt;&lt;property id=&quot;20307&quot; value=&quot;311&quot;/&gt;&lt;/object&gt;&lt;object type=&quot;3&quot; unique_id=&quot;11536&quot;&gt;&lt;property id=&quot;20148&quot; value=&quot;5&quot;/&gt;&lt;property id=&quot;20300&quot; value=&quot;Slide 48 - &amp;quot;Bài tập  &amp;quot;&quot;/&gt;&lt;property id=&quot;20307&quot; value=&quot;312&quot;/&gt;&lt;/object&gt;&lt;object type=&quot;3&quot; unique_id=&quot;11537&quot;&gt;&lt;property id=&quot;20148&quot; value=&quot;5&quot;/&gt;&lt;property id=&quot;20300&quot; value=&quot;Slide 49 - &amp;quot;Bài tập  &amp;quot;&quot;/&gt;&lt;property id=&quot;20307&quot; value=&quot;313&quot;/&gt;&lt;/object&gt;&lt;object type=&quot;3&quot; unique_id=&quot;11538&quot;&gt;&lt;property id=&quot;20148&quot; value=&quot;5&quot;/&gt;&lt;property id=&quot;20300&quot; value=&quot;Slide 50 - &amp;quot;Bài tập  &amp;quot;&quot;/&gt;&lt;property id=&quot;20307&quot; value=&quot;314&quot;/&gt;&lt;/object&gt;&lt;object type=&quot;3&quot; unique_id=&quot;11539&quot;&gt;&lt;property id=&quot;20148&quot; value=&quot;5&quot;/&gt;&lt;property id=&quot;20300&quot; value=&quot;Slide 51 - &amp;quot;Bài tập    &amp;quot;&quot;/&gt;&lt;property id=&quot;20307&quot; value=&quot;315&quot;/&gt;&lt;/object&gt;&lt;object type=&quot;3&quot; unique_id=&quot;11540&quot;&gt;&lt;property id=&quot;20148&quot; value=&quot;5&quot;/&gt;&lt;property id=&quot;20300&quot; value=&quot;Slide 52 - &amp;quot;Bài tập  &amp;quot;&quot;/&gt;&lt;property id=&quot;20307&quot; value=&quot;316&quot;/&gt;&lt;/object&gt;&lt;object type=&quot;3&quot; unique_id=&quot;11541&quot;&gt;&lt;property id=&quot;20148&quot; value=&quot;5&quot;/&gt;&lt;property id=&quot;20300&quot; value=&quot;Slide 53 - &amp;quot;Bài tập    &amp;quot;&quot;/&gt;&lt;property id=&quot;20307&quot; value=&quot;317&quot;/&gt;&lt;/object&gt;&lt;object type=&quot;3&quot; unique_id=&quot;11542&quot;&gt;&lt;property id=&quot;20148&quot; value=&quot;5&quot;/&gt;&lt;property id=&quot;20300&quot; value=&quot;Slide 54 - &amp;quot;Bài tập    &amp;quot;&quot;/&gt;&lt;property id=&quot;20307&quot; value=&quot;318&quot;/&gt;&lt;/object&gt;&lt;object type=&quot;3&quot; unique_id=&quot;12763&quot;&gt;&lt;property id=&quot;20148&quot; value=&quot;5&quot;/&gt;&lt;property id=&quot;20300&quot; value=&quot;Slide 55 - &amp;quot;Bài tập 4&amp;quot;&quot;/&gt;&lt;property id=&quot;20307&quot; value=&quot;343&quot;/&gt;&lt;/object&gt;&lt;object type=&quot;3&quot; unique_id=&quot;12900&quot;&gt;&lt;property id=&quot;20148&quot; value=&quot;5&quot;/&gt;&lt;property id=&quot;20300&quot; value=&quot;Slide 56 - &amp;quot;Áp dụng vào thực tiễn của VN&amp;quot;&quot;/&gt;&lt;property id=&quot;20307&quot; value=&quot;344&quot;/&gt;&lt;/object&gt;&lt;/object&gt;&lt;object type=&quot;8&quot; unique_id=&quot;1160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D1F1F0F3820DE84D90DE0C534FACCDB9" ma:contentTypeVersion="2" ma:contentTypeDescription="Tạo tài liệu mới." ma:contentTypeScope="" ma:versionID="2b62beef42880097b1f6aa2c497b0ef6">
  <xsd:schema xmlns:xsd="http://www.w3.org/2001/XMLSchema" xmlns:xs="http://www.w3.org/2001/XMLSchema" xmlns:p="http://schemas.microsoft.com/office/2006/metadata/properties" xmlns:ns2="07d00816-ba55-4dc1-becf-001cfc258287" targetNamespace="http://schemas.microsoft.com/office/2006/metadata/properties" ma:root="true" ma:fieldsID="25abb274eb9331398892aa9027521329" ns2:_="">
    <xsd:import namespace="07d00816-ba55-4dc1-becf-001cfc2582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d00816-ba55-4dc1-becf-001cfc2582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97E46D-8D48-4CAD-8843-287119C03AA4}"/>
</file>

<file path=customXml/itemProps2.xml><?xml version="1.0" encoding="utf-8"?>
<ds:datastoreItem xmlns:ds="http://schemas.openxmlformats.org/officeDocument/2006/customXml" ds:itemID="{4B672E1C-76F0-40C8-BC82-BF2F144F73D9}"/>
</file>

<file path=customXml/itemProps3.xml><?xml version="1.0" encoding="utf-8"?>
<ds:datastoreItem xmlns:ds="http://schemas.openxmlformats.org/officeDocument/2006/customXml" ds:itemID="{1713FE37-913E-456C-8AF0-E89ACEA0EC7E}"/>
</file>

<file path=docProps/app.xml><?xml version="1.0" encoding="utf-8"?>
<Properties xmlns="http://schemas.openxmlformats.org/officeDocument/2006/extended-properties" xmlns:vt="http://schemas.openxmlformats.org/officeDocument/2006/docPropsVTypes">
  <TotalTime>5749</TotalTime>
  <Words>661</Words>
  <Application>Microsoft Office PowerPoint</Application>
  <PresentationFormat>On-screen Show (4:3)</PresentationFormat>
  <Paragraphs>134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Symbol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 Xuan Ly</dc:creator>
  <cp:lastModifiedBy>Le Xuan Ly</cp:lastModifiedBy>
  <cp:revision>451</cp:revision>
  <dcterms:created xsi:type="dcterms:W3CDTF">2008-09-23T08:27:48Z</dcterms:created>
  <dcterms:modified xsi:type="dcterms:W3CDTF">2019-05-06T04:44:45Z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0x010100D1F1F0F3820DE84D90DE0C534FACCDB9</vt:lpwstr>
  </property>
</Properties>
</file>