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7" r:id="rId2"/>
    <p:sldId id="258" r:id="rId3"/>
    <p:sldId id="259" r:id="rId4"/>
    <p:sldId id="260" r:id="rId5"/>
    <p:sldId id="274" r:id="rId6"/>
    <p:sldId id="262" r:id="rId7"/>
    <p:sldId id="266" r:id="rId8"/>
    <p:sldId id="267" r:id="rId9"/>
    <p:sldId id="263" r:id="rId10"/>
    <p:sldId id="268" r:id="rId11"/>
    <p:sldId id="264" r:id="rId12"/>
    <p:sldId id="270" r:id="rId13"/>
    <p:sldId id="275" r:id="rId14"/>
    <p:sldId id="271" r:id="rId15"/>
    <p:sldId id="273" r:id="rId16"/>
    <p:sldId id="272"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D5A000F1-BA89-430A-AA12-546955CC748E}" type="datetimeFigureOut">
              <a:rPr lang="fr-FR" smtClean="0"/>
              <a:t>14/07/2023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076B858-D362-4BAD-93D2-AEA7A95D2A20}" type="slidenum">
              <a:rPr lang="fr-FR" smtClean="0"/>
              <a:t>‹N°›</a:t>
            </a:fld>
            <a:endParaRPr lang="fr-FR"/>
          </a:p>
        </p:txBody>
      </p:sp>
    </p:spTree>
    <p:extLst>
      <p:ext uri="{BB962C8B-B14F-4D97-AF65-F5344CB8AC3E}">
        <p14:creationId xmlns:p14="http://schemas.microsoft.com/office/powerpoint/2010/main" val="2291584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5A000F1-BA89-430A-AA12-546955CC748E}" type="datetimeFigureOut">
              <a:rPr lang="fr-FR" smtClean="0"/>
              <a:t>14/07/2023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076B858-D362-4BAD-93D2-AEA7A95D2A20}" type="slidenum">
              <a:rPr lang="fr-FR" smtClean="0"/>
              <a:t>‹N°›</a:t>
            </a:fld>
            <a:endParaRPr lang="fr-FR"/>
          </a:p>
        </p:txBody>
      </p:sp>
    </p:spTree>
    <p:extLst>
      <p:ext uri="{BB962C8B-B14F-4D97-AF65-F5344CB8AC3E}">
        <p14:creationId xmlns:p14="http://schemas.microsoft.com/office/powerpoint/2010/main" val="1068874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5A000F1-BA89-430A-AA12-546955CC748E}" type="datetimeFigureOut">
              <a:rPr lang="fr-FR" smtClean="0"/>
              <a:t>14/07/2023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076B858-D362-4BAD-93D2-AEA7A95D2A20}" type="slidenum">
              <a:rPr lang="fr-FR" smtClean="0"/>
              <a:t>‹N°›</a:t>
            </a:fld>
            <a:endParaRPr lang="fr-FR"/>
          </a:p>
        </p:txBody>
      </p:sp>
    </p:spTree>
    <p:extLst>
      <p:ext uri="{BB962C8B-B14F-4D97-AF65-F5344CB8AC3E}">
        <p14:creationId xmlns:p14="http://schemas.microsoft.com/office/powerpoint/2010/main" val="1123392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5A000F1-BA89-430A-AA12-546955CC748E}" type="datetimeFigureOut">
              <a:rPr lang="fr-FR" smtClean="0"/>
              <a:t>14/07/2023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076B858-D362-4BAD-93D2-AEA7A95D2A20}" type="slidenum">
              <a:rPr lang="fr-FR" smtClean="0"/>
              <a:t>‹N°›</a:t>
            </a:fld>
            <a:endParaRPr lang="fr-FR"/>
          </a:p>
        </p:txBody>
      </p:sp>
    </p:spTree>
    <p:extLst>
      <p:ext uri="{BB962C8B-B14F-4D97-AF65-F5344CB8AC3E}">
        <p14:creationId xmlns:p14="http://schemas.microsoft.com/office/powerpoint/2010/main" val="3609363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D5A000F1-BA89-430A-AA12-546955CC748E}" type="datetimeFigureOut">
              <a:rPr lang="fr-FR" smtClean="0"/>
              <a:t>14/07/2023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076B858-D362-4BAD-93D2-AEA7A95D2A20}" type="slidenum">
              <a:rPr lang="fr-FR" smtClean="0"/>
              <a:t>‹N°›</a:t>
            </a:fld>
            <a:endParaRPr lang="fr-FR"/>
          </a:p>
        </p:txBody>
      </p:sp>
    </p:spTree>
    <p:extLst>
      <p:ext uri="{BB962C8B-B14F-4D97-AF65-F5344CB8AC3E}">
        <p14:creationId xmlns:p14="http://schemas.microsoft.com/office/powerpoint/2010/main" val="1324540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D5A000F1-BA89-430A-AA12-546955CC748E}" type="datetimeFigureOut">
              <a:rPr lang="fr-FR" smtClean="0"/>
              <a:t>14/07/2023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076B858-D362-4BAD-93D2-AEA7A95D2A20}" type="slidenum">
              <a:rPr lang="fr-FR" smtClean="0"/>
              <a:t>‹N°›</a:t>
            </a:fld>
            <a:endParaRPr lang="fr-FR"/>
          </a:p>
        </p:txBody>
      </p:sp>
    </p:spTree>
    <p:extLst>
      <p:ext uri="{BB962C8B-B14F-4D97-AF65-F5344CB8AC3E}">
        <p14:creationId xmlns:p14="http://schemas.microsoft.com/office/powerpoint/2010/main" val="458667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5A000F1-BA89-430A-AA12-546955CC748E}" type="datetimeFigureOut">
              <a:rPr lang="fr-FR" smtClean="0"/>
              <a:t>14/07/2023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076B858-D362-4BAD-93D2-AEA7A95D2A20}" type="slidenum">
              <a:rPr lang="fr-FR" smtClean="0"/>
              <a:t>‹N°›</a:t>
            </a:fld>
            <a:endParaRPr lang="fr-FR"/>
          </a:p>
        </p:txBody>
      </p:sp>
    </p:spTree>
    <p:extLst>
      <p:ext uri="{BB962C8B-B14F-4D97-AF65-F5344CB8AC3E}">
        <p14:creationId xmlns:p14="http://schemas.microsoft.com/office/powerpoint/2010/main" val="2172547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D5A000F1-BA89-430A-AA12-546955CC748E}" type="datetimeFigureOut">
              <a:rPr lang="fr-FR" smtClean="0"/>
              <a:t>14/07/2023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076B858-D362-4BAD-93D2-AEA7A95D2A20}" type="slidenum">
              <a:rPr lang="fr-FR" smtClean="0"/>
              <a:t>‹N°›</a:t>
            </a:fld>
            <a:endParaRPr lang="fr-FR"/>
          </a:p>
        </p:txBody>
      </p:sp>
    </p:spTree>
    <p:extLst>
      <p:ext uri="{BB962C8B-B14F-4D97-AF65-F5344CB8AC3E}">
        <p14:creationId xmlns:p14="http://schemas.microsoft.com/office/powerpoint/2010/main" val="2730109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A000F1-BA89-430A-AA12-546955CC748E}" type="datetimeFigureOut">
              <a:rPr lang="fr-FR" smtClean="0"/>
              <a:t>14/07/2023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076B858-D362-4BAD-93D2-AEA7A95D2A20}" type="slidenum">
              <a:rPr lang="fr-FR" smtClean="0"/>
              <a:t>‹N°›</a:t>
            </a:fld>
            <a:endParaRPr lang="fr-FR"/>
          </a:p>
        </p:txBody>
      </p:sp>
    </p:spTree>
    <p:extLst>
      <p:ext uri="{BB962C8B-B14F-4D97-AF65-F5344CB8AC3E}">
        <p14:creationId xmlns:p14="http://schemas.microsoft.com/office/powerpoint/2010/main" val="3319358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D5A000F1-BA89-430A-AA12-546955CC748E}" type="datetimeFigureOut">
              <a:rPr lang="fr-FR" smtClean="0"/>
              <a:t>14/07/2023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076B858-D362-4BAD-93D2-AEA7A95D2A20}" type="slidenum">
              <a:rPr lang="fr-FR" smtClean="0"/>
              <a:t>‹N°›</a:t>
            </a:fld>
            <a:endParaRPr lang="fr-FR"/>
          </a:p>
        </p:txBody>
      </p:sp>
    </p:spTree>
    <p:extLst>
      <p:ext uri="{BB962C8B-B14F-4D97-AF65-F5344CB8AC3E}">
        <p14:creationId xmlns:p14="http://schemas.microsoft.com/office/powerpoint/2010/main" val="1919302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D5A000F1-BA89-430A-AA12-546955CC748E}" type="datetimeFigureOut">
              <a:rPr lang="fr-FR" smtClean="0"/>
              <a:t>14/07/2023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076B858-D362-4BAD-93D2-AEA7A95D2A20}" type="slidenum">
              <a:rPr lang="fr-FR" smtClean="0"/>
              <a:t>‹N°›</a:t>
            </a:fld>
            <a:endParaRPr lang="fr-FR"/>
          </a:p>
        </p:txBody>
      </p:sp>
    </p:spTree>
    <p:extLst>
      <p:ext uri="{BB962C8B-B14F-4D97-AF65-F5344CB8AC3E}">
        <p14:creationId xmlns:p14="http://schemas.microsoft.com/office/powerpoint/2010/main" val="3510563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A000F1-BA89-430A-AA12-546955CC748E}" type="datetimeFigureOut">
              <a:rPr lang="fr-FR" smtClean="0"/>
              <a:t>14/07/2023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76B858-D362-4BAD-93D2-AEA7A95D2A20}" type="slidenum">
              <a:rPr lang="fr-FR" smtClean="0"/>
              <a:t>‹N°›</a:t>
            </a:fld>
            <a:endParaRPr lang="fr-FR"/>
          </a:p>
        </p:txBody>
      </p:sp>
    </p:spTree>
    <p:extLst>
      <p:ext uri="{BB962C8B-B14F-4D97-AF65-F5344CB8AC3E}">
        <p14:creationId xmlns:p14="http://schemas.microsoft.com/office/powerpoint/2010/main" val="412839052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6.xml"/><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 Id="rId5" Type="http://schemas.openxmlformats.org/officeDocument/2006/relationships/image" Target="../media/image10.gif"/><Relationship Id="rId4" Type="http://schemas.openxmlformats.org/officeDocument/2006/relationships/image" Target="../media/image9.gi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6A5A105D-062B-4DDA-B47A-B42C11EE1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132" y="252166"/>
            <a:ext cx="1734399" cy="1559050"/>
          </a:xfrm>
          <a:prstGeom prst="rect">
            <a:avLst/>
          </a:prstGeom>
        </p:spPr>
      </p:pic>
      <p:sp>
        <p:nvSpPr>
          <p:cNvPr id="17" name="ZoneTexte 16">
            <a:extLst>
              <a:ext uri="{FF2B5EF4-FFF2-40B4-BE49-F238E27FC236}">
                <a16:creationId xmlns:a16="http://schemas.microsoft.com/office/drawing/2014/main" id="{75083E02-563B-4D09-B7AA-84D6399EC110}"/>
              </a:ext>
            </a:extLst>
          </p:cNvPr>
          <p:cNvSpPr txBox="1"/>
          <p:nvPr/>
        </p:nvSpPr>
        <p:spPr>
          <a:xfrm>
            <a:off x="1294358" y="2944367"/>
            <a:ext cx="9813211" cy="523220"/>
          </a:xfrm>
          <a:prstGeom prst="rect">
            <a:avLst/>
          </a:prstGeom>
          <a:noFill/>
        </p:spPr>
        <p:txBody>
          <a:bodyPr wrap="square" rtlCol="0">
            <a:spAutoFit/>
          </a:bodyPr>
          <a:lstStyle/>
          <a:p>
            <a:pPr algn="ctr"/>
            <a:r>
              <a:rPr lang="fr-FR" sz="2800" dirty="0">
                <a:latin typeface="Open Sans" panose="020B0606030504020204" pitchFamily="34" charset="0"/>
                <a:ea typeface="Open Sans" panose="020B0606030504020204" pitchFamily="34" charset="0"/>
                <a:cs typeface="Open Sans" panose="020B0606030504020204" pitchFamily="34" charset="0"/>
              </a:rPr>
              <a:t> </a:t>
            </a:r>
            <a:r>
              <a:rPr lang="fr-FR" sz="2800" b="1" dirty="0">
                <a:latin typeface="Open Sans" panose="020B0606030504020204" pitchFamily="34" charset="0"/>
                <a:ea typeface="Open Sans" panose="020B0606030504020204" pitchFamily="34" charset="0"/>
                <a:cs typeface="Open Sans" panose="020B0606030504020204" pitchFamily="34" charset="0"/>
              </a:rPr>
              <a:t>SUJET </a:t>
            </a:r>
            <a:r>
              <a:rPr lang="fr-FR" sz="2800" b="1" dirty="0" smtClean="0">
                <a:latin typeface="Open Sans" panose="020B0606030504020204" pitchFamily="34" charset="0"/>
                <a:ea typeface="Open Sans" panose="020B0606030504020204" pitchFamily="34" charset="0"/>
                <a:cs typeface="Open Sans" panose="020B0606030504020204" pitchFamily="34" charset="0"/>
              </a:rPr>
              <a:t>: Election Dans les systèmes distribués </a:t>
            </a:r>
            <a:endParaRPr lang="fr-FR"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ZoneTexte 17">
            <a:extLst>
              <a:ext uri="{FF2B5EF4-FFF2-40B4-BE49-F238E27FC236}">
                <a16:creationId xmlns:a16="http://schemas.microsoft.com/office/drawing/2014/main" id="{4B5574C4-ABCE-4B67-851A-C398EF659174}"/>
              </a:ext>
            </a:extLst>
          </p:cNvPr>
          <p:cNvSpPr txBox="1"/>
          <p:nvPr/>
        </p:nvSpPr>
        <p:spPr>
          <a:xfrm>
            <a:off x="1407124" y="349138"/>
            <a:ext cx="8300215" cy="1161023"/>
          </a:xfrm>
          <a:prstGeom prst="rect">
            <a:avLst/>
          </a:prstGeom>
          <a:noFill/>
        </p:spPr>
        <p:txBody>
          <a:bodyPr wrap="square" rtlCol="0">
            <a:spAutoFit/>
          </a:bodyPr>
          <a:lstStyle/>
          <a:p>
            <a:pPr algn="ctr">
              <a:lnSpc>
                <a:spcPct val="150000"/>
              </a:lnSpc>
            </a:pPr>
            <a:r>
              <a:rPr lang="fr-FR" sz="1600" dirty="0">
                <a:latin typeface="Open Sans" panose="020B0606030504020204" pitchFamily="34" charset="0"/>
                <a:ea typeface="Open Sans" panose="020B0606030504020204" pitchFamily="34" charset="0"/>
                <a:cs typeface="Open Sans" panose="020B0606030504020204" pitchFamily="34" charset="0"/>
              </a:rPr>
              <a:t>UNIVERSITE GASTON BERGER DE SAINT LOUIS</a:t>
            </a:r>
          </a:p>
          <a:p>
            <a:pPr algn="ctr">
              <a:lnSpc>
                <a:spcPct val="150000"/>
              </a:lnSpc>
            </a:pPr>
            <a:r>
              <a:rPr lang="fr-FR" sz="1600" dirty="0">
                <a:latin typeface="Open Sans" panose="020B0606030504020204" pitchFamily="34" charset="0"/>
                <a:ea typeface="Open Sans" panose="020B0606030504020204" pitchFamily="34" charset="0"/>
                <a:cs typeface="Open Sans" panose="020B0606030504020204" pitchFamily="34" charset="0"/>
              </a:rPr>
              <a:t>UFR DES SCIENCES APPLIQUEES ET DE TECHNOLOGIE</a:t>
            </a:r>
          </a:p>
          <a:p>
            <a:pPr algn="ctr">
              <a:lnSpc>
                <a:spcPct val="150000"/>
              </a:lnSpc>
            </a:pPr>
            <a:r>
              <a:rPr lang="fr-FR" sz="1600" dirty="0">
                <a:latin typeface="Open Sans" panose="020B0606030504020204" pitchFamily="34" charset="0"/>
                <a:ea typeface="Open Sans" panose="020B0606030504020204" pitchFamily="34" charset="0"/>
                <a:cs typeface="Open Sans" panose="020B0606030504020204" pitchFamily="34" charset="0"/>
              </a:rPr>
              <a:t>CENTRE DE FORMATION PROFESSIONNELLE PLURIDISCIPLINAIRE</a:t>
            </a:r>
          </a:p>
        </p:txBody>
      </p:sp>
      <p:sp>
        <p:nvSpPr>
          <p:cNvPr id="19" name="ZoneTexte 18">
            <a:extLst>
              <a:ext uri="{FF2B5EF4-FFF2-40B4-BE49-F238E27FC236}">
                <a16:creationId xmlns:a16="http://schemas.microsoft.com/office/drawing/2014/main" id="{43B5E98E-8E9A-4706-A3D1-B55F6C4909CB}"/>
              </a:ext>
            </a:extLst>
          </p:cNvPr>
          <p:cNvSpPr txBox="1"/>
          <p:nvPr/>
        </p:nvSpPr>
        <p:spPr>
          <a:xfrm>
            <a:off x="263927" y="4965459"/>
            <a:ext cx="3064991" cy="1200329"/>
          </a:xfrm>
          <a:prstGeom prst="rect">
            <a:avLst/>
          </a:prstGeom>
          <a:noFill/>
        </p:spPr>
        <p:txBody>
          <a:bodyPr wrap="square" rtlCol="0">
            <a:spAutoFit/>
          </a:bodyPr>
          <a:lstStyle/>
          <a:p>
            <a:pPr>
              <a:lnSpc>
                <a:spcPct val="150000"/>
              </a:lnSpc>
            </a:pPr>
            <a:r>
              <a:rPr lang="fr-FR" sz="1600" b="1" dirty="0">
                <a:latin typeface="Open Sans" panose="020B0606030504020204" pitchFamily="34" charset="0"/>
                <a:ea typeface="Open Sans" panose="020B0606030504020204" pitchFamily="34" charset="0"/>
                <a:cs typeface="Open Sans" panose="020B0606030504020204" pitchFamily="34" charset="0"/>
              </a:rPr>
              <a:t>Présenté par : </a:t>
            </a:r>
          </a:p>
          <a:p>
            <a:pPr>
              <a:lnSpc>
                <a:spcPct val="150000"/>
              </a:lnSpc>
            </a:pPr>
            <a:r>
              <a:rPr lang="fr-FR" sz="1600" dirty="0" smtClean="0">
                <a:latin typeface="Open Sans" panose="020B0606030504020204" pitchFamily="34" charset="0"/>
                <a:ea typeface="Open Sans" panose="020B0606030504020204" pitchFamily="34" charset="0"/>
                <a:cs typeface="Open Sans" panose="020B0606030504020204" pitchFamily="34" charset="0"/>
              </a:rPr>
              <a:t>Haroune Alassane BA</a:t>
            </a:r>
            <a:r>
              <a:rPr lang="fr-FR" sz="1600" dirty="0">
                <a:latin typeface="Open Sans" panose="020B0606030504020204" pitchFamily="34" charset="0"/>
                <a:ea typeface="Open Sans" panose="020B0606030504020204" pitchFamily="34" charset="0"/>
                <a:cs typeface="Open Sans" panose="020B0606030504020204" pitchFamily="34" charset="0"/>
              </a:rPr>
              <a:t>	</a:t>
            </a:r>
            <a:endParaRPr lang="fr-FR" sz="1600" dirty="0" smtClean="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fr-FR" sz="1600" dirty="0" err="1" smtClean="0">
                <a:latin typeface="Open Sans" panose="020B0606030504020204" pitchFamily="34" charset="0"/>
                <a:ea typeface="Open Sans" panose="020B0606030504020204" pitchFamily="34" charset="0"/>
                <a:cs typeface="Open Sans" panose="020B0606030504020204" pitchFamily="34" charset="0"/>
              </a:rPr>
              <a:t>Mouhamed</a:t>
            </a:r>
            <a:r>
              <a:rPr lang="fr-FR" sz="1600" dirty="0" smtClean="0">
                <a:latin typeface="Open Sans" panose="020B0606030504020204" pitchFamily="34" charset="0"/>
                <a:ea typeface="Open Sans" panose="020B0606030504020204" pitchFamily="34" charset="0"/>
                <a:cs typeface="Open Sans" panose="020B0606030504020204" pitchFamily="34" charset="0"/>
              </a:rPr>
              <a:t> Oumar BALL</a:t>
            </a:r>
            <a:endParaRPr lang="fr-F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ZoneTexte 19">
            <a:extLst>
              <a:ext uri="{FF2B5EF4-FFF2-40B4-BE49-F238E27FC236}">
                <a16:creationId xmlns:a16="http://schemas.microsoft.com/office/drawing/2014/main" id="{A86B33B7-BFBF-4F89-B0BD-C340AB93B3F4}"/>
              </a:ext>
            </a:extLst>
          </p:cNvPr>
          <p:cNvSpPr txBox="1"/>
          <p:nvPr/>
        </p:nvSpPr>
        <p:spPr>
          <a:xfrm>
            <a:off x="8481890" y="4965458"/>
            <a:ext cx="3371161" cy="830997"/>
          </a:xfrm>
          <a:prstGeom prst="rect">
            <a:avLst/>
          </a:prstGeom>
          <a:noFill/>
        </p:spPr>
        <p:txBody>
          <a:bodyPr wrap="square" rtlCol="0">
            <a:spAutoFit/>
          </a:bodyPr>
          <a:lstStyle/>
          <a:p>
            <a:pPr>
              <a:lnSpc>
                <a:spcPct val="150000"/>
              </a:lnSpc>
            </a:pPr>
            <a:r>
              <a:rPr lang="fr-FR" sz="1600" b="1" dirty="0">
                <a:latin typeface="Open Sans" panose="020B0606030504020204" pitchFamily="34" charset="0"/>
                <a:ea typeface="Open Sans" panose="020B0606030504020204" pitchFamily="34" charset="0"/>
                <a:cs typeface="Open Sans" panose="020B0606030504020204" pitchFamily="34" charset="0"/>
              </a:rPr>
              <a:t>Sous l’encadrement de : </a:t>
            </a:r>
          </a:p>
          <a:p>
            <a:pPr>
              <a:lnSpc>
                <a:spcPct val="150000"/>
              </a:lnSpc>
            </a:pPr>
            <a:r>
              <a:rPr lang="fr-FR" sz="1600" dirty="0">
                <a:latin typeface="Open Sans" panose="020B0606030504020204" pitchFamily="34" charset="0"/>
                <a:ea typeface="Open Sans" panose="020B0606030504020204" pitchFamily="34" charset="0"/>
                <a:cs typeface="Open Sans" panose="020B0606030504020204" pitchFamily="34" charset="0"/>
              </a:rPr>
              <a:t>Mr. </a:t>
            </a:r>
            <a:r>
              <a:rPr lang="fr-FR" sz="1600" dirty="0" smtClean="0">
                <a:latin typeface="Open Sans" panose="020B0606030504020204" pitchFamily="34" charset="0"/>
                <a:ea typeface="Open Sans" panose="020B0606030504020204" pitchFamily="34" charset="0"/>
                <a:cs typeface="Open Sans" panose="020B0606030504020204" pitchFamily="34" charset="0"/>
              </a:rPr>
              <a:t>DIOP </a:t>
            </a:r>
            <a:r>
              <a:rPr lang="fr-FR" sz="1600" dirty="0" err="1" smtClean="0">
                <a:latin typeface="Open Sans" panose="020B0606030504020204" pitchFamily="34" charset="0"/>
                <a:ea typeface="Open Sans" panose="020B0606030504020204" pitchFamily="34" charset="0"/>
                <a:cs typeface="Open Sans" panose="020B0606030504020204" pitchFamily="34" charset="0"/>
              </a:rPr>
              <a:t>Babacar</a:t>
            </a:r>
            <a:endParaRPr lang="fr-FR" sz="1600" dirty="0">
              <a:latin typeface="Open Sans" panose="020B0606030504020204" pitchFamily="34" charset="0"/>
              <a:ea typeface="Open Sans" panose="020B0606030504020204" pitchFamily="34" charset="0"/>
              <a:cs typeface="Open Sans" panose="020B0606030504020204" pitchFamily="34" charset="0"/>
            </a:endParaRPr>
          </a:p>
        </p:txBody>
      </p:sp>
      <p:pic>
        <p:nvPicPr>
          <p:cNvPr id="23" name="Image 22">
            <a:extLst>
              <a:ext uri="{FF2B5EF4-FFF2-40B4-BE49-F238E27FC236}">
                <a16:creationId xmlns:a16="http://schemas.microsoft.com/office/drawing/2014/main" id="{A8B58684-3A96-2067-42DE-BA5997546A59}"/>
              </a:ext>
            </a:extLst>
          </p:cNvPr>
          <p:cNvPicPr>
            <a:picLocks noChangeAspect="1"/>
          </p:cNvPicPr>
          <p:nvPr/>
        </p:nvPicPr>
        <p:blipFill>
          <a:blip r:embed="rId3"/>
          <a:stretch>
            <a:fillRect/>
          </a:stretch>
        </p:blipFill>
        <p:spPr>
          <a:xfrm>
            <a:off x="9124831" y="-630098"/>
            <a:ext cx="3175000" cy="2725663"/>
          </a:xfrm>
          <a:prstGeom prst="rect">
            <a:avLst/>
          </a:prstGeom>
        </p:spPr>
      </p:pic>
      <p:sp>
        <p:nvSpPr>
          <p:cNvPr id="24" name="Espace réservé du numéro de diapositive 8">
            <a:extLst>
              <a:ext uri="{FF2B5EF4-FFF2-40B4-BE49-F238E27FC236}">
                <a16:creationId xmlns:a16="http://schemas.microsoft.com/office/drawing/2014/main" id="{97938CBB-8E6D-9265-F640-87FB783973DA}"/>
              </a:ext>
            </a:extLst>
          </p:cNvPr>
          <p:cNvSpPr>
            <a:spLocks noGrp="1"/>
          </p:cNvSpPr>
          <p:nvPr>
            <p:ph type="sldNum" sz="quarter" idx="12"/>
          </p:nvPr>
        </p:nvSpPr>
        <p:spPr/>
        <p:txBody>
          <a:bodyPr/>
          <a:lstStyle/>
          <a:p>
            <a:fld id="{6D22F896-40B5-4ADD-8801-0D06FADFA095}" type="slidenum">
              <a:rPr lang="en-US" smtClean="0"/>
              <a:t>1</a:t>
            </a:fld>
            <a:endParaRPr lang="en-US" dirty="0"/>
          </a:p>
        </p:txBody>
      </p:sp>
      <p:pic>
        <p:nvPicPr>
          <p:cNvPr id="25" name="Image 24">
            <a:extLst>
              <a:ext uri="{FF2B5EF4-FFF2-40B4-BE49-F238E27FC236}">
                <a16:creationId xmlns:a16="http://schemas.microsoft.com/office/drawing/2014/main" id="{3768412C-3C1A-92BC-A67B-DDC4A84D4BD1}"/>
              </a:ext>
            </a:extLst>
          </p:cNvPr>
          <p:cNvPicPr>
            <a:picLocks noChangeAspect="1"/>
          </p:cNvPicPr>
          <p:nvPr/>
        </p:nvPicPr>
        <p:blipFill>
          <a:blip r:embed="rId4"/>
          <a:stretch>
            <a:fillRect/>
          </a:stretch>
        </p:blipFill>
        <p:spPr>
          <a:xfrm>
            <a:off x="4369272" y="3899370"/>
            <a:ext cx="2787666" cy="2415673"/>
          </a:xfrm>
          <a:prstGeom prst="rect">
            <a:avLst/>
          </a:prstGeom>
          <a:noFill/>
        </p:spPr>
      </p:pic>
    </p:spTree>
    <p:extLst>
      <p:ext uri="{BB962C8B-B14F-4D97-AF65-F5344CB8AC3E}">
        <p14:creationId xmlns:p14="http://schemas.microsoft.com/office/powerpoint/2010/main" val="27770901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603" y="540017"/>
            <a:ext cx="4729818" cy="5000703"/>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1009" y="262551"/>
            <a:ext cx="5812786" cy="6292158"/>
          </a:xfrm>
          <a:prstGeom prst="rect">
            <a:avLst/>
          </a:prstGeom>
        </p:spPr>
      </p:pic>
    </p:spTree>
    <p:extLst>
      <p:ext uri="{BB962C8B-B14F-4D97-AF65-F5344CB8AC3E}">
        <p14:creationId xmlns:p14="http://schemas.microsoft.com/office/powerpoint/2010/main" val="2072028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à coins arrondis 4"/>
          <p:cNvSpPr/>
          <p:nvPr/>
        </p:nvSpPr>
        <p:spPr>
          <a:xfrm>
            <a:off x="4053254" y="-361744"/>
            <a:ext cx="4281854" cy="1575081"/>
          </a:xfrm>
          <a:prstGeom prst="roundRect">
            <a:avLst/>
          </a:prstGeom>
          <a:solidFill>
            <a:schemeClr val="accent2">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sz="2400" dirty="0" smtClean="0">
              <a:latin typeface="Bahnschrift Condensed" panose="020B0502040204020203" pitchFamily="34" charset="0"/>
            </a:endParaRPr>
          </a:p>
          <a:p>
            <a:pPr algn="ctr"/>
            <a:r>
              <a:rPr lang="fr-FR" sz="2400" dirty="0" smtClean="0">
                <a:latin typeface="Bahnschrift Condensed" panose="020B0502040204020203" pitchFamily="34" charset="0"/>
              </a:rPr>
              <a:t>ALGORITHME DE L'ÉLECTION DU PLUS PETIT IDENTIFIANT (RING) </a:t>
            </a:r>
            <a:endParaRPr lang="fr-FR" sz="2400" dirty="0">
              <a:solidFill>
                <a:schemeClr val="tx1"/>
              </a:solidFill>
              <a:latin typeface="Bahnschrift Condensed" panose="020B0502040204020203" pitchFamily="34" charset="0"/>
              <a:cs typeface="Times New Roman" panose="02020603050405020304" pitchFamily="18" charset="0"/>
            </a:endParaRPr>
          </a:p>
        </p:txBody>
      </p:sp>
      <p:sp>
        <p:nvSpPr>
          <p:cNvPr id="6" name="Rectangle à coins arrondis 5"/>
          <p:cNvSpPr/>
          <p:nvPr/>
        </p:nvSpPr>
        <p:spPr>
          <a:xfrm>
            <a:off x="-621322" y="2481101"/>
            <a:ext cx="3681046" cy="3383367"/>
          </a:xfrm>
          <a:prstGeom prst="roundRect">
            <a:avLst/>
          </a:prstGeom>
          <a:solidFill>
            <a:schemeClr val="accent1">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sz="2400" dirty="0">
              <a:solidFill>
                <a:schemeClr val="tx1"/>
              </a:solidFill>
              <a:latin typeface="Bahnschrift Condensed" panose="020B0502040204020203" pitchFamily="34" charset="0"/>
              <a:cs typeface="Times New Roman" panose="02020603050405020304" pitchFamily="18" charset="0"/>
            </a:endParaRPr>
          </a:p>
        </p:txBody>
      </p:sp>
      <p:sp>
        <p:nvSpPr>
          <p:cNvPr id="7" name="Espace réservé du contenu 3"/>
          <p:cNvSpPr>
            <a:spLocks noGrp="1"/>
          </p:cNvSpPr>
          <p:nvPr>
            <p:ph idx="1"/>
          </p:nvPr>
        </p:nvSpPr>
        <p:spPr>
          <a:xfrm>
            <a:off x="2542109" y="3042490"/>
            <a:ext cx="9116491" cy="3015409"/>
          </a:xfrm>
        </p:spPr>
        <p:txBody>
          <a:bodyPr>
            <a:noAutofit/>
          </a:bodyPr>
          <a:lstStyle/>
          <a:p>
            <a:pPr>
              <a:buFont typeface="Wingdings" panose="05000000000000000000" pitchFamily="2" charset="2"/>
              <a:buChar char="q"/>
            </a:pPr>
            <a:r>
              <a:rPr lang="fr-FR" sz="1800" cap="none" dirty="0" smtClean="0">
                <a:latin typeface="Bahnschrift Condensed" panose="020B0502040204020203" pitchFamily="34" charset="0"/>
              </a:rPr>
              <a:t>       Chaque </a:t>
            </a:r>
            <a:r>
              <a:rPr lang="fr-FR" sz="1800" cap="none" dirty="0" smtClean="0">
                <a:latin typeface="Bahnschrift Condensed" panose="020B0502040204020203" pitchFamily="34" charset="0"/>
              </a:rPr>
              <a:t>nœud démarre avec un identifiant unique.</a:t>
            </a:r>
          </a:p>
          <a:p>
            <a:pPr>
              <a:buFont typeface="Wingdings" panose="05000000000000000000" pitchFamily="2" charset="2"/>
              <a:buChar char="q"/>
            </a:pPr>
            <a:r>
              <a:rPr lang="fr-FR" sz="1800" cap="none" dirty="0" smtClean="0">
                <a:latin typeface="Bahnschrift Condensed" panose="020B0502040204020203" pitchFamily="34" charset="0"/>
              </a:rPr>
              <a:t>       Le </a:t>
            </a:r>
            <a:r>
              <a:rPr lang="fr-FR" sz="1800" cap="none" dirty="0" smtClean="0">
                <a:latin typeface="Bahnschrift Condensed" panose="020B0502040204020203" pitchFamily="34" charset="0"/>
              </a:rPr>
              <a:t>processus d'élection commence lorsque le nœud initiateur envoie un message d'élection à son voisin </a:t>
            </a:r>
            <a:r>
              <a:rPr lang="fr-FR" sz="1800" dirty="0">
                <a:latin typeface="Bahnschrift Condensed" panose="020B0502040204020203" pitchFamily="34" charset="0"/>
              </a:rPr>
              <a:t> </a:t>
            </a:r>
            <a:r>
              <a:rPr lang="fr-FR" sz="1800" dirty="0" smtClean="0">
                <a:latin typeface="Bahnschrift Condensed" panose="020B0502040204020203" pitchFamily="34" charset="0"/>
              </a:rPr>
              <a:t>		</a:t>
            </a:r>
            <a:r>
              <a:rPr lang="fr-FR" sz="1800" cap="none" dirty="0" smtClean="0">
                <a:latin typeface="Bahnschrift Condensed" panose="020B0502040204020203" pitchFamily="34" charset="0"/>
              </a:rPr>
              <a:t>suivant </a:t>
            </a:r>
            <a:r>
              <a:rPr lang="fr-FR" sz="1800" cap="none" dirty="0" smtClean="0">
                <a:latin typeface="Bahnschrift Condensed" panose="020B0502040204020203" pitchFamily="34" charset="0"/>
              </a:rPr>
              <a:t>dans le sens </a:t>
            </a:r>
            <a:r>
              <a:rPr lang="fr-FR" sz="1800" cap="none" dirty="0" smtClean="0">
                <a:latin typeface="Bahnschrift Condensed" panose="020B0502040204020203" pitchFamily="34" charset="0"/>
              </a:rPr>
              <a:t>de </a:t>
            </a:r>
            <a:r>
              <a:rPr lang="fr-FR" sz="1800" cap="none" dirty="0" smtClean="0">
                <a:latin typeface="Bahnschrift Condensed" panose="020B0502040204020203" pitchFamily="34" charset="0"/>
              </a:rPr>
              <a:t>l'anneau.</a:t>
            </a:r>
          </a:p>
          <a:p>
            <a:pPr>
              <a:buFont typeface="Wingdings" panose="05000000000000000000" pitchFamily="2" charset="2"/>
              <a:buChar char="q"/>
            </a:pPr>
            <a:r>
              <a:rPr lang="fr-FR" sz="1800" cap="none" dirty="0" smtClean="0">
                <a:latin typeface="Bahnschrift Condensed" panose="020B0502040204020203" pitchFamily="34" charset="0"/>
              </a:rPr>
              <a:t>       Chaque </a:t>
            </a:r>
            <a:r>
              <a:rPr lang="fr-FR" sz="1800" cap="none" dirty="0" smtClean="0">
                <a:latin typeface="Bahnschrift Condensed" panose="020B0502040204020203" pitchFamily="34" charset="0"/>
              </a:rPr>
              <a:t>nœud reçoit le message d'élection, le compare à son propre identifiant et le transmet à son voisin </a:t>
            </a:r>
            <a:r>
              <a:rPr lang="fr-FR" sz="1800" cap="none" dirty="0" smtClean="0">
                <a:latin typeface="Bahnschrift Condensed" panose="020B0502040204020203" pitchFamily="34" charset="0"/>
              </a:rPr>
              <a:t>		suivant</a:t>
            </a:r>
            <a:r>
              <a:rPr lang="fr-FR" sz="1800" cap="none" dirty="0" smtClean="0">
                <a:latin typeface="Bahnschrift Condensed" panose="020B0502040204020203" pitchFamily="34" charset="0"/>
              </a:rPr>
              <a:t>.</a:t>
            </a:r>
          </a:p>
          <a:p>
            <a:pPr>
              <a:buFont typeface="Wingdings" panose="05000000000000000000" pitchFamily="2" charset="2"/>
              <a:buChar char="q"/>
            </a:pPr>
            <a:r>
              <a:rPr lang="fr-FR" sz="1800" cap="none" dirty="0" smtClean="0">
                <a:latin typeface="Bahnschrift Condensed" panose="020B0502040204020203" pitchFamily="34" charset="0"/>
              </a:rPr>
              <a:t>       Lorsqu'un </a:t>
            </a:r>
            <a:r>
              <a:rPr lang="fr-FR" sz="1800" cap="none" dirty="0" smtClean="0">
                <a:latin typeface="Bahnschrift Condensed" panose="020B0502040204020203" pitchFamily="34" charset="0"/>
              </a:rPr>
              <a:t>nœud reçoit un message d'élection qu'il a déjà traité, il sait que l'élection est terminée.</a:t>
            </a:r>
          </a:p>
          <a:p>
            <a:pPr>
              <a:buFont typeface="Wingdings" panose="05000000000000000000" pitchFamily="2" charset="2"/>
              <a:buChar char="q"/>
            </a:pPr>
            <a:r>
              <a:rPr lang="fr-FR" sz="1800" cap="none" dirty="0" smtClean="0">
                <a:latin typeface="Bahnschrift Condensed" panose="020B0502040204020203" pitchFamily="34" charset="0"/>
              </a:rPr>
              <a:t>       Le </a:t>
            </a:r>
            <a:r>
              <a:rPr lang="fr-FR" sz="1800" cap="none" dirty="0" smtClean="0">
                <a:latin typeface="Bahnschrift Condensed" panose="020B0502040204020203" pitchFamily="34" charset="0"/>
              </a:rPr>
              <a:t>nœud ayant l'identifiant le plus élevé est élu comme chef et envoie un message de confirmation à tous les </a:t>
            </a:r>
            <a:r>
              <a:rPr lang="fr-FR" sz="1800" cap="none" dirty="0" smtClean="0">
                <a:latin typeface="Bahnschrift Condensed" panose="020B0502040204020203" pitchFamily="34" charset="0"/>
              </a:rPr>
              <a:t>		nœuds </a:t>
            </a:r>
            <a:r>
              <a:rPr lang="fr-FR" sz="1800" cap="none" dirty="0" smtClean="0">
                <a:latin typeface="Bahnschrift Condensed" panose="020B0502040204020203" pitchFamily="34" charset="0"/>
              </a:rPr>
              <a:t>de l'anneau.</a:t>
            </a:r>
            <a:endParaRPr lang="fr-FR" sz="1800" cap="none" dirty="0">
              <a:latin typeface="Bahnschrift Condensed" panose="020B0502040204020203" pitchFamily="34" charset="0"/>
            </a:endParaRPr>
          </a:p>
        </p:txBody>
      </p:sp>
    </p:spTree>
    <p:extLst>
      <p:ext uri="{BB962C8B-B14F-4D97-AF65-F5344CB8AC3E}">
        <p14:creationId xmlns:p14="http://schemas.microsoft.com/office/powerpoint/2010/main" val="38018587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2369" y="1263775"/>
            <a:ext cx="11394831" cy="5488717"/>
          </a:xfrm>
        </p:spPr>
      </p:pic>
      <p:sp>
        <p:nvSpPr>
          <p:cNvPr id="5" name="Rectangle à coins arrondis 4"/>
          <p:cNvSpPr/>
          <p:nvPr/>
        </p:nvSpPr>
        <p:spPr>
          <a:xfrm>
            <a:off x="-1383020" y="369279"/>
            <a:ext cx="9164213" cy="614800"/>
          </a:xfrm>
          <a:prstGeom prst="roundRect">
            <a:avLst/>
          </a:prstGeom>
          <a:solidFill>
            <a:schemeClr val="accent2">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2400" dirty="0" smtClean="0">
                <a:latin typeface="Bahnschrift Condensed" panose="020B0502040204020203" pitchFamily="34" charset="0"/>
              </a:rPr>
              <a:t>ALGORITHME </a:t>
            </a:r>
            <a:r>
              <a:rPr lang="fr-FR" sz="2400" dirty="0">
                <a:latin typeface="Bahnschrift Condensed" panose="020B0502040204020203" pitchFamily="34" charset="0"/>
              </a:rPr>
              <a:t>DE L'ÉLECTION DU PLUS PETIT IDENTIFIANT (RING) </a:t>
            </a:r>
            <a:endParaRPr lang="fr-FR" sz="2400" dirty="0">
              <a:solidFill>
                <a:schemeClr val="tx1"/>
              </a:solidFill>
              <a:latin typeface="Bahnschrift Condensed"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4278692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ous-titre 7"/>
          <p:cNvSpPr>
            <a:spLocks noGrp="1"/>
          </p:cNvSpPr>
          <p:nvPr>
            <p:ph type="subTitle" idx="1"/>
          </p:nvPr>
        </p:nvSpPr>
        <p:spPr>
          <a:xfrm>
            <a:off x="1389186" y="2696612"/>
            <a:ext cx="10163906" cy="2271042"/>
          </a:xfrm>
        </p:spPr>
        <p:txBody>
          <a:bodyPr>
            <a:noAutofit/>
          </a:bodyPr>
          <a:lstStyle/>
          <a:p>
            <a:pPr lvl="1" algn="just">
              <a:lnSpc>
                <a:spcPct val="150000"/>
              </a:lnSpc>
            </a:pPr>
            <a:r>
              <a:rPr lang="fr-FR" sz="2400" dirty="0">
                <a:latin typeface="Bahnschrift Light Condensed" panose="020B0502040204020203" pitchFamily="34" charset="0"/>
              </a:rPr>
              <a:t>L'algorithme de lelann, également connu sous le nom d'algorithme du jeton (</a:t>
            </a:r>
            <a:r>
              <a:rPr lang="fr-FR" sz="2400" dirty="0" err="1">
                <a:latin typeface="Bahnschrift Light Condensed" panose="020B0502040204020203" pitchFamily="34" charset="0"/>
              </a:rPr>
              <a:t>token</a:t>
            </a:r>
            <a:r>
              <a:rPr lang="fr-FR" sz="2400" dirty="0">
                <a:latin typeface="Bahnschrift Light Condensed" panose="020B0502040204020203" pitchFamily="34" charset="0"/>
              </a:rPr>
              <a:t>), est un autre algorithme d'élection utilisé dans les systèmes distribués. Cet algorithme est basé sur un jeton qui circule entre les nœuds du système. Seul le nœud qui possède le jeton a le droit de lancer une élection et d'élire un nouveau chef.</a:t>
            </a:r>
          </a:p>
        </p:txBody>
      </p:sp>
      <p:sp>
        <p:nvSpPr>
          <p:cNvPr id="10" name="Rectangle à coins arrondis 9"/>
          <p:cNvSpPr/>
          <p:nvPr/>
        </p:nvSpPr>
        <p:spPr>
          <a:xfrm>
            <a:off x="1203460" y="2875085"/>
            <a:ext cx="80217" cy="197826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Bahnschrift Light Condensed" panose="020B0502040204020203" pitchFamily="34" charset="0"/>
            </a:endParaRPr>
          </a:p>
        </p:txBody>
      </p:sp>
      <p:sp>
        <p:nvSpPr>
          <p:cNvPr id="6" name="Rectangle à coins arrondis 5"/>
          <p:cNvSpPr/>
          <p:nvPr/>
        </p:nvSpPr>
        <p:spPr>
          <a:xfrm>
            <a:off x="4053254" y="-361744"/>
            <a:ext cx="4281854" cy="1575081"/>
          </a:xfrm>
          <a:prstGeom prst="roundRect">
            <a:avLst/>
          </a:prstGeom>
          <a:solidFill>
            <a:schemeClr val="accent2">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sz="2800" dirty="0" smtClean="0">
              <a:latin typeface="Bahnschrift Condensed" panose="020B0502040204020203" pitchFamily="34" charset="0"/>
            </a:endParaRPr>
          </a:p>
          <a:p>
            <a:pPr algn="ctr"/>
            <a:endParaRPr lang="fr-FR" sz="2800" dirty="0" smtClean="0">
              <a:latin typeface="Bahnschrift Condensed" panose="020B0502040204020203" pitchFamily="34" charset="0"/>
            </a:endParaRPr>
          </a:p>
          <a:p>
            <a:pPr algn="ctr"/>
            <a:r>
              <a:rPr lang="fr-FR" sz="2800" dirty="0" smtClean="0">
                <a:latin typeface="Bahnschrift Condensed" panose="020B0502040204020203" pitchFamily="34" charset="0"/>
              </a:rPr>
              <a:t>ALGORITHME D’ÉLECTION DE LELANN-CHANG-ROBERTS</a:t>
            </a:r>
            <a:br>
              <a:rPr lang="fr-FR" sz="2800" dirty="0" smtClean="0">
                <a:latin typeface="Bahnschrift Condensed" panose="020B0502040204020203" pitchFamily="34" charset="0"/>
              </a:rPr>
            </a:br>
            <a:endParaRPr lang="fr-FR" sz="2800" dirty="0">
              <a:solidFill>
                <a:schemeClr val="tx1"/>
              </a:solidFill>
              <a:latin typeface="Bahnschrift Condensed"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1923458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48409" y="1532578"/>
            <a:ext cx="11148646" cy="5266029"/>
          </a:xfrm>
        </p:spPr>
      </p:pic>
      <p:sp>
        <p:nvSpPr>
          <p:cNvPr id="5" name="Rectangle à coins arrondis 4"/>
          <p:cNvSpPr/>
          <p:nvPr/>
        </p:nvSpPr>
        <p:spPr>
          <a:xfrm>
            <a:off x="-72964" y="525009"/>
            <a:ext cx="7757442" cy="614800"/>
          </a:xfrm>
          <a:prstGeom prst="roundRect">
            <a:avLst/>
          </a:prstGeom>
          <a:solidFill>
            <a:schemeClr val="accent2">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2400" dirty="0" smtClean="0">
                <a:latin typeface="Bahnschrift Condensed" panose="020B0502040204020203" pitchFamily="34" charset="0"/>
              </a:rPr>
              <a:t>CODE EN JAVASCRIPT ILLUSTRANT L’ALGORITHME LELANN-CHANG-ROBERTS </a:t>
            </a:r>
            <a:endParaRPr lang="fr-FR" sz="2400" dirty="0">
              <a:solidFill>
                <a:schemeClr val="tx1"/>
              </a:solidFill>
              <a:latin typeface="Bahnschrift Condensed"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6528187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373269" y="1313324"/>
            <a:ext cx="1936396" cy="1303758"/>
          </a:xfrm>
          <a:prstGeom prst="roundRect">
            <a:avLst/>
          </a:prstGeom>
          <a:solidFill>
            <a:schemeClr val="accent2">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3200" dirty="0" smtClean="0">
                <a:solidFill>
                  <a:schemeClr val="tx1"/>
                </a:solidFill>
                <a:latin typeface="Bahnschrift Light Condensed" panose="020B0502040204020203" pitchFamily="34" charset="0"/>
                <a:cs typeface="Times New Roman" panose="02020603050405020304" pitchFamily="18" charset="0"/>
              </a:rPr>
              <a:t> </a:t>
            </a:r>
            <a:endParaRPr lang="fr-FR" sz="3200" dirty="0">
              <a:solidFill>
                <a:schemeClr val="tx1"/>
              </a:solidFill>
              <a:latin typeface="Bahnschrift Light Condensed" panose="020B0502040204020203" pitchFamily="34" charset="0"/>
              <a:cs typeface="Times New Roman" panose="02020603050405020304" pitchFamily="18" charset="0"/>
            </a:endParaRPr>
          </a:p>
        </p:txBody>
      </p:sp>
      <p:sp>
        <p:nvSpPr>
          <p:cNvPr id="5" name="Titre 12"/>
          <p:cNvSpPr txBox="1">
            <a:spLocks/>
          </p:cNvSpPr>
          <p:nvPr/>
        </p:nvSpPr>
        <p:spPr>
          <a:xfrm>
            <a:off x="709229" y="1619528"/>
            <a:ext cx="3698449" cy="6913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600" dirty="0" smtClean="0">
                <a:latin typeface="Bahnschrift Light Condensed" panose="020B0502040204020203" pitchFamily="34" charset="0"/>
                <a:cs typeface="Times New Roman" panose="02020603050405020304" pitchFamily="18" charset="0"/>
              </a:rPr>
              <a:t>CONCLUSION</a:t>
            </a:r>
            <a:endParaRPr lang="fr-FR" sz="3600" dirty="0">
              <a:latin typeface="Bahnschrift Light Condensed" panose="020B0502040204020203" pitchFamily="34" charset="0"/>
            </a:endParaRPr>
          </a:p>
        </p:txBody>
      </p:sp>
    </p:spTree>
    <p:extLst>
      <p:ext uri="{BB962C8B-B14F-4D97-AF65-F5344CB8AC3E}">
        <p14:creationId xmlns:p14="http://schemas.microsoft.com/office/powerpoint/2010/main" val="20960082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 </a:t>
            </a:r>
            <a:r>
              <a:rPr lang="fr-FR" b="1" cap="none" dirty="0" smtClean="0">
                <a:effectLst>
                  <a:outerShdw blurRad="38100" dist="38100" dir="2700000" algn="tl">
                    <a:srgbClr val="000000">
                      <a:alpha val="43137"/>
                    </a:srgbClr>
                  </a:outerShdw>
                </a:effectLst>
              </a:rPr>
              <a:t>Bibliographie</a:t>
            </a:r>
            <a:endParaRPr lang="fr-FR"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p:txBody>
          <a:bodyPr>
            <a:normAutofit fontScale="70000" lnSpcReduction="20000"/>
          </a:bodyPr>
          <a:lstStyle/>
          <a:p>
            <a:r>
              <a:rPr lang="en-US" b="1" dirty="0"/>
              <a:t>Bully Election Algorithm Example;</a:t>
            </a:r>
            <a:endParaRPr lang="fr-FR" dirty="0"/>
          </a:p>
          <a:p>
            <a:r>
              <a:rPr lang="en-US" b="1" dirty="0"/>
              <a:t>https://www.cs.colostate.edu/~cs551/CourseNotes/Synchronization/BullyExample.html</a:t>
            </a:r>
            <a:endParaRPr lang="fr-FR" dirty="0"/>
          </a:p>
          <a:p>
            <a:r>
              <a:rPr lang="en-US" b="1" dirty="0"/>
              <a:t> </a:t>
            </a:r>
            <a:endParaRPr lang="fr-FR" dirty="0"/>
          </a:p>
          <a:p>
            <a:r>
              <a:rPr lang="en-US" b="1" dirty="0"/>
              <a:t>CHAT GPT 3</a:t>
            </a:r>
            <a:endParaRPr lang="fr-FR" dirty="0"/>
          </a:p>
          <a:p>
            <a:r>
              <a:rPr lang="en-US" b="1" dirty="0"/>
              <a:t>https://chat.openai.com/auth</a:t>
            </a:r>
            <a:endParaRPr lang="fr-FR" dirty="0"/>
          </a:p>
          <a:p>
            <a:r>
              <a:rPr lang="en-US" b="1" dirty="0"/>
              <a:t> </a:t>
            </a:r>
            <a:endParaRPr lang="fr-FR" dirty="0"/>
          </a:p>
          <a:p>
            <a:r>
              <a:rPr lang="en-US" b="1" dirty="0"/>
              <a:t>YOUTUBE</a:t>
            </a:r>
            <a:endParaRPr lang="fr-FR" dirty="0"/>
          </a:p>
          <a:p>
            <a:r>
              <a:rPr lang="en-US" b="1" dirty="0"/>
              <a:t>https://www.youtube.com/</a:t>
            </a:r>
            <a:endParaRPr lang="fr-FR" dirty="0"/>
          </a:p>
          <a:p>
            <a:r>
              <a:rPr lang="en-US" b="1" dirty="0"/>
              <a:t> </a:t>
            </a:r>
            <a:endParaRPr lang="fr-FR" dirty="0"/>
          </a:p>
          <a:p>
            <a:r>
              <a:rPr lang="fr-FR" b="1" dirty="0"/>
              <a:t>Laurent PHILIPPE</a:t>
            </a:r>
            <a:endParaRPr lang="fr-FR" dirty="0"/>
          </a:p>
          <a:p>
            <a:r>
              <a:rPr lang="fr-FR" dirty="0"/>
              <a:t>Master 2 Informatique</a:t>
            </a:r>
          </a:p>
          <a:p>
            <a:r>
              <a:rPr lang="fr-FR" dirty="0"/>
              <a:t>UFR des Sciences et Techniques</a:t>
            </a:r>
          </a:p>
        </p:txBody>
      </p:sp>
    </p:spTree>
    <p:extLst>
      <p:ext uri="{BB962C8B-B14F-4D97-AF65-F5344CB8AC3E}">
        <p14:creationId xmlns:p14="http://schemas.microsoft.com/office/powerpoint/2010/main" val="2198106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2"/>
          <p:cNvSpPr txBox="1">
            <a:spLocks/>
          </p:cNvSpPr>
          <p:nvPr/>
        </p:nvSpPr>
        <p:spPr>
          <a:xfrm>
            <a:off x="2439502" y="3829047"/>
            <a:ext cx="3722077" cy="3429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fr-FR" sz="2400" b="1" dirty="0">
              <a:effectLst>
                <a:outerShdw blurRad="38100" dist="38100" dir="2700000" algn="tl">
                  <a:srgbClr val="000000">
                    <a:alpha val="43137"/>
                  </a:srgbClr>
                </a:outerShdw>
              </a:effectLst>
            </a:endParaRPr>
          </a:p>
        </p:txBody>
      </p:sp>
      <p:sp>
        <p:nvSpPr>
          <p:cNvPr id="27" name="Titre 2"/>
          <p:cNvSpPr txBox="1">
            <a:spLocks/>
          </p:cNvSpPr>
          <p:nvPr/>
        </p:nvSpPr>
        <p:spPr>
          <a:xfrm>
            <a:off x="2391507" y="4838697"/>
            <a:ext cx="4853355" cy="3429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fr-FR" sz="2400" b="1" dirty="0">
              <a:effectLst>
                <a:outerShdw blurRad="38100" dist="38100" dir="2700000" algn="tl">
                  <a:srgbClr val="000000">
                    <a:alpha val="43137"/>
                  </a:srgbClr>
                </a:outerShdw>
              </a:effectLst>
            </a:endParaRPr>
          </a:p>
        </p:txBody>
      </p:sp>
      <p:sp>
        <p:nvSpPr>
          <p:cNvPr id="6" name="Rectangle à coins arrondis 5"/>
          <p:cNvSpPr/>
          <p:nvPr/>
        </p:nvSpPr>
        <p:spPr>
          <a:xfrm>
            <a:off x="-248998" y="-128976"/>
            <a:ext cx="2145323" cy="1303758"/>
          </a:xfrm>
          <a:prstGeom prst="roundRect">
            <a:avLst/>
          </a:prstGeom>
          <a:solidFill>
            <a:schemeClr val="accent2">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3200" dirty="0">
                <a:solidFill>
                  <a:schemeClr val="tx1"/>
                </a:solidFill>
                <a:latin typeface="Times New Roman" panose="02020603050405020304" pitchFamily="18" charset="0"/>
                <a:cs typeface="Times New Roman" panose="02020603050405020304" pitchFamily="18" charset="0"/>
              </a:rPr>
              <a:t>Plan</a:t>
            </a:r>
          </a:p>
        </p:txBody>
      </p:sp>
      <p:sp>
        <p:nvSpPr>
          <p:cNvPr id="19" name="Rectangle à coins arrondis 18"/>
          <p:cNvSpPr/>
          <p:nvPr/>
        </p:nvSpPr>
        <p:spPr>
          <a:xfrm>
            <a:off x="1611984" y="1544108"/>
            <a:ext cx="4332050" cy="1747732"/>
          </a:xfrm>
          <a:prstGeom prst="round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lnSpc>
                <a:spcPct val="200000"/>
              </a:lnSpc>
            </a:pPr>
            <a:r>
              <a:rPr lang="fr-FR" sz="3600" dirty="0" smtClean="0">
                <a:solidFill>
                  <a:schemeClr val="tx1"/>
                </a:solidFill>
                <a:latin typeface="Bahnschrift Light Condensed" panose="020B0502040204020203" pitchFamily="34" charset="0"/>
                <a:cs typeface="Times New Roman" panose="02020603050405020304" pitchFamily="18" charset="0"/>
              </a:rPr>
              <a:t>01  Définition</a:t>
            </a:r>
          </a:p>
          <a:p>
            <a:r>
              <a:rPr lang="fr-FR" sz="1600" dirty="0" smtClean="0">
                <a:solidFill>
                  <a:schemeClr val="tx1"/>
                </a:solidFill>
                <a:latin typeface="Bahnschrift Light Condensed" panose="020B0502040204020203" pitchFamily="34" charset="0"/>
                <a:cs typeface="Times New Roman" panose="02020603050405020304" pitchFamily="18" charset="0"/>
              </a:rPr>
              <a:t>Cette parité vise a définir les élections dans les systèmes distribués et l’objectif derrière le concept.</a:t>
            </a:r>
          </a:p>
          <a:p>
            <a:endParaRPr lang="fr-FR" sz="3200" dirty="0">
              <a:solidFill>
                <a:schemeClr val="tx1"/>
              </a:solidFill>
              <a:latin typeface="Bahnschrift Light Condensed" panose="020B0502040204020203" pitchFamily="34" charset="0"/>
              <a:cs typeface="Times New Roman" panose="02020603050405020304" pitchFamily="18" charset="0"/>
            </a:endParaRPr>
          </a:p>
        </p:txBody>
      </p:sp>
      <p:sp>
        <p:nvSpPr>
          <p:cNvPr id="25" name="Rectangle à coins arrondis 24"/>
          <p:cNvSpPr/>
          <p:nvPr/>
        </p:nvSpPr>
        <p:spPr>
          <a:xfrm>
            <a:off x="6656761" y="1544108"/>
            <a:ext cx="4312329" cy="1747732"/>
          </a:xfrm>
          <a:prstGeom prst="round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nSpc>
                <a:spcPct val="200000"/>
              </a:lnSpc>
            </a:pPr>
            <a:r>
              <a:rPr lang="fr-FR" sz="3600" dirty="0">
                <a:solidFill>
                  <a:schemeClr val="tx1"/>
                </a:solidFill>
                <a:latin typeface="Bahnschrift Light Condensed" panose="020B0502040204020203" pitchFamily="34" charset="0"/>
                <a:cs typeface="Times New Roman" panose="02020603050405020304" pitchFamily="18" charset="0"/>
              </a:rPr>
              <a:t>03 </a:t>
            </a:r>
            <a:r>
              <a:rPr lang="fr-FR" sz="3600" dirty="0">
                <a:latin typeface="Bahnschrift Light Condensed" panose="020B0502040204020203" pitchFamily="34" charset="0"/>
              </a:rPr>
              <a:t>Algorithmes d'élection</a:t>
            </a:r>
          </a:p>
          <a:p>
            <a:r>
              <a:rPr lang="fr-FR" sz="1600" dirty="0">
                <a:latin typeface="Bahnschrift Light Condensed" panose="020B0502040204020203" pitchFamily="34" charset="0"/>
              </a:rPr>
              <a:t>Ici on va voir quelques exemples des algorithmes </a:t>
            </a:r>
            <a:r>
              <a:rPr lang="fr-FR" sz="1600" dirty="0" smtClean="0">
                <a:latin typeface="Bahnschrift Light Condensed" panose="020B0502040204020203" pitchFamily="34" charset="0"/>
              </a:rPr>
              <a:t>d’élections </a:t>
            </a:r>
            <a:r>
              <a:rPr lang="fr-FR" sz="1600" dirty="0">
                <a:latin typeface="Bahnschrift Light Condensed" panose="020B0502040204020203" pitchFamily="34" charset="0"/>
              </a:rPr>
              <a:t>les plus populaires.</a:t>
            </a:r>
          </a:p>
          <a:p>
            <a:endParaRPr lang="fr-FR" sz="3200" dirty="0">
              <a:solidFill>
                <a:schemeClr val="tx1"/>
              </a:solidFill>
              <a:latin typeface="Bahnschrift Light Condensed" panose="020B0502040204020203" pitchFamily="34" charset="0"/>
              <a:cs typeface="Times New Roman" panose="02020603050405020304" pitchFamily="18" charset="0"/>
            </a:endParaRPr>
          </a:p>
        </p:txBody>
      </p:sp>
      <p:sp>
        <p:nvSpPr>
          <p:cNvPr id="26" name="Rectangle à coins arrondis 25"/>
          <p:cNvSpPr/>
          <p:nvPr/>
        </p:nvSpPr>
        <p:spPr>
          <a:xfrm>
            <a:off x="1611984" y="3727973"/>
            <a:ext cx="4332050" cy="1747732"/>
          </a:xfrm>
          <a:prstGeom prst="round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lvl="0" algn="ctr">
              <a:lnSpc>
                <a:spcPct val="200000"/>
              </a:lnSpc>
            </a:pPr>
            <a:r>
              <a:rPr lang="fr-FR" sz="3600" dirty="0">
                <a:solidFill>
                  <a:schemeClr val="tx1"/>
                </a:solidFill>
                <a:latin typeface="Bahnschrift Light Condensed" panose="020B0502040204020203" pitchFamily="34" charset="0"/>
                <a:cs typeface="Times New Roman" panose="02020603050405020304" pitchFamily="18" charset="0"/>
              </a:rPr>
              <a:t>02 Importance d’élections</a:t>
            </a:r>
          </a:p>
          <a:p>
            <a:r>
              <a:rPr lang="fr-FR" sz="1600" dirty="0">
                <a:solidFill>
                  <a:schemeClr val="tx1"/>
                </a:solidFill>
                <a:latin typeface="Bahnschrift Light Condensed" panose="020B0502040204020203" pitchFamily="34" charset="0"/>
                <a:cs typeface="Times New Roman" panose="02020603050405020304" pitchFamily="18" charset="0"/>
              </a:rPr>
              <a:t>Dans cette partie on verra les points qui justifierons l’importance des élections</a:t>
            </a:r>
            <a:r>
              <a:rPr lang="fr-FR" sz="1600" dirty="0" smtClean="0">
                <a:solidFill>
                  <a:schemeClr val="tx1"/>
                </a:solidFill>
                <a:latin typeface="Bahnschrift Light Condensed" panose="020B0502040204020203" pitchFamily="34" charset="0"/>
                <a:cs typeface="Times New Roman" panose="02020603050405020304" pitchFamily="18" charset="0"/>
              </a:rPr>
              <a:t>.</a:t>
            </a:r>
          </a:p>
          <a:p>
            <a:endParaRPr lang="fr-FR" sz="1600" dirty="0">
              <a:solidFill>
                <a:schemeClr val="tx1"/>
              </a:solidFill>
              <a:latin typeface="Bahnschrift Light Condensed" panose="020B0502040204020203" pitchFamily="34" charset="0"/>
              <a:cs typeface="Times New Roman" panose="02020603050405020304" pitchFamily="18" charset="0"/>
            </a:endParaRPr>
          </a:p>
        </p:txBody>
      </p:sp>
      <p:sp>
        <p:nvSpPr>
          <p:cNvPr id="29" name="Rectangle à coins arrondis 28"/>
          <p:cNvSpPr/>
          <p:nvPr/>
        </p:nvSpPr>
        <p:spPr>
          <a:xfrm>
            <a:off x="6637040" y="3727973"/>
            <a:ext cx="4332050" cy="1747732"/>
          </a:xfrm>
          <a:prstGeom prst="round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lvl="0" algn="ctr">
              <a:lnSpc>
                <a:spcPct val="200000"/>
              </a:lnSpc>
            </a:pPr>
            <a:r>
              <a:rPr lang="fr-FR" sz="3600" dirty="0" smtClean="0">
                <a:solidFill>
                  <a:schemeClr val="tx1"/>
                </a:solidFill>
                <a:latin typeface="Bahnschrift Light Condensed" panose="020B0502040204020203" pitchFamily="34" charset="0"/>
                <a:cs typeface="Times New Roman" panose="02020603050405020304" pitchFamily="18" charset="0"/>
              </a:rPr>
              <a:t>04 </a:t>
            </a:r>
            <a:r>
              <a:rPr lang="fr-FR" sz="3600" dirty="0" smtClean="0">
                <a:solidFill>
                  <a:schemeClr val="tx1"/>
                </a:solidFill>
                <a:latin typeface="Bahnschrift Light Condensed" panose="020B0502040204020203" pitchFamily="34" charset="0"/>
                <a:cs typeface="Times New Roman" panose="02020603050405020304" pitchFamily="18" charset="0"/>
              </a:rPr>
              <a:t>Exemples d’exécution</a:t>
            </a:r>
            <a:endParaRPr lang="fr-FR" sz="3600" dirty="0">
              <a:solidFill>
                <a:schemeClr val="tx1"/>
              </a:solidFill>
              <a:latin typeface="Bahnschrift Light Condensed" panose="020B0502040204020203" pitchFamily="34" charset="0"/>
              <a:cs typeface="Times New Roman" panose="02020603050405020304" pitchFamily="18" charset="0"/>
            </a:endParaRPr>
          </a:p>
          <a:p>
            <a:r>
              <a:rPr lang="fr-FR" sz="1600" dirty="0">
                <a:solidFill>
                  <a:schemeClr val="tx1"/>
                </a:solidFill>
                <a:latin typeface="Bahnschrift Light Condensed" panose="020B0502040204020203" pitchFamily="34" charset="0"/>
                <a:cs typeface="Times New Roman" panose="02020603050405020304" pitchFamily="18" charset="0"/>
              </a:rPr>
              <a:t>Dans cette partie on verra </a:t>
            </a:r>
            <a:r>
              <a:rPr lang="fr-FR" sz="1600" dirty="0" smtClean="0">
                <a:solidFill>
                  <a:schemeClr val="tx1"/>
                </a:solidFill>
                <a:latin typeface="Bahnschrift Light Condensed" panose="020B0502040204020203" pitchFamily="34" charset="0"/>
                <a:cs typeface="Times New Roman" panose="02020603050405020304" pitchFamily="18" charset="0"/>
              </a:rPr>
              <a:t>deux exemples d’exécutions de deux algorithmes que nous verrons dans la 3</a:t>
            </a:r>
            <a:r>
              <a:rPr lang="fr-FR" sz="1600" baseline="30000" dirty="0" smtClean="0">
                <a:solidFill>
                  <a:schemeClr val="tx1"/>
                </a:solidFill>
                <a:latin typeface="Bahnschrift Light Condensed" panose="020B0502040204020203" pitchFamily="34" charset="0"/>
                <a:cs typeface="Times New Roman" panose="02020603050405020304" pitchFamily="18" charset="0"/>
              </a:rPr>
              <a:t>e</a:t>
            </a:r>
            <a:r>
              <a:rPr lang="fr-FR" sz="1600" dirty="0" smtClean="0">
                <a:solidFill>
                  <a:schemeClr val="tx1"/>
                </a:solidFill>
                <a:latin typeface="Bahnschrift Light Condensed" panose="020B0502040204020203" pitchFamily="34" charset="0"/>
                <a:cs typeface="Times New Roman" panose="02020603050405020304" pitchFamily="18" charset="0"/>
              </a:rPr>
              <a:t> partie.</a:t>
            </a:r>
          </a:p>
          <a:p>
            <a:endParaRPr lang="fr-FR" sz="1600" dirty="0">
              <a:solidFill>
                <a:schemeClr val="tx1"/>
              </a:solidFill>
              <a:latin typeface="Bahnschrift Light Condensed"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48516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ous-titre 7"/>
          <p:cNvSpPr>
            <a:spLocks noGrp="1"/>
          </p:cNvSpPr>
          <p:nvPr>
            <p:ph type="subTitle" idx="1"/>
          </p:nvPr>
        </p:nvSpPr>
        <p:spPr>
          <a:xfrm>
            <a:off x="2428974" y="2951589"/>
            <a:ext cx="9144000" cy="1655762"/>
          </a:xfrm>
        </p:spPr>
        <p:txBody>
          <a:bodyPr>
            <a:normAutofit fontScale="92500" lnSpcReduction="10000"/>
          </a:bodyPr>
          <a:lstStyle/>
          <a:p>
            <a:pPr lvl="1" algn="just">
              <a:lnSpc>
                <a:spcPct val="150000"/>
              </a:lnSpc>
            </a:pPr>
            <a:r>
              <a:rPr lang="fr-FR" sz="2600" cap="none" dirty="0" smtClean="0">
                <a:solidFill>
                  <a:schemeClr val="tx1"/>
                </a:solidFill>
                <a:latin typeface="Bahnschrift Light Condensed" panose="020B0502040204020203" pitchFamily="34" charset="0"/>
              </a:rPr>
              <a:t>L'objectif de l'élection d'un leader est d'accorder à une entité spécifique (comme un processus, un hôte, un thread, un objet ou une personne) des pouvoirs spéciaux au sein d'un système distribué. </a:t>
            </a:r>
            <a:endParaRPr lang="fr-FR" sz="2600" cap="none" dirty="0">
              <a:solidFill>
                <a:schemeClr val="tx1"/>
              </a:solidFill>
              <a:latin typeface="Bahnschrift Light Condensed" panose="020B0502040204020203" pitchFamily="34" charset="0"/>
            </a:endParaRPr>
          </a:p>
        </p:txBody>
      </p:sp>
      <p:sp>
        <p:nvSpPr>
          <p:cNvPr id="10" name="Rectangle à coins arrondis 9"/>
          <p:cNvSpPr/>
          <p:nvPr/>
        </p:nvSpPr>
        <p:spPr>
          <a:xfrm>
            <a:off x="2988297" y="4675695"/>
            <a:ext cx="8584677" cy="9426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Bahnschrift Light Condensed" panose="020B0502040204020203" pitchFamily="34" charset="0"/>
            </a:endParaRPr>
          </a:p>
        </p:txBody>
      </p:sp>
      <p:sp>
        <p:nvSpPr>
          <p:cNvPr id="11" name="Rectangle à coins arrondis 10"/>
          <p:cNvSpPr/>
          <p:nvPr/>
        </p:nvSpPr>
        <p:spPr>
          <a:xfrm>
            <a:off x="-135876" y="1313325"/>
            <a:ext cx="1936396" cy="1303758"/>
          </a:xfrm>
          <a:prstGeom prst="roundRect">
            <a:avLst/>
          </a:prstGeom>
          <a:solidFill>
            <a:schemeClr val="accent2">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3200" dirty="0" smtClean="0">
                <a:solidFill>
                  <a:schemeClr val="tx1"/>
                </a:solidFill>
                <a:latin typeface="Bahnschrift Light Condensed" panose="020B0502040204020203" pitchFamily="34" charset="0"/>
                <a:cs typeface="Times New Roman" panose="02020603050405020304" pitchFamily="18" charset="0"/>
              </a:rPr>
              <a:t> </a:t>
            </a:r>
            <a:endParaRPr lang="fr-FR" sz="3200" dirty="0">
              <a:solidFill>
                <a:schemeClr val="tx1"/>
              </a:solidFill>
              <a:latin typeface="Bahnschrift Light Condensed" panose="020B0502040204020203" pitchFamily="34" charset="0"/>
              <a:cs typeface="Times New Roman" panose="02020603050405020304" pitchFamily="18" charset="0"/>
            </a:endParaRPr>
          </a:p>
        </p:txBody>
      </p:sp>
      <p:sp>
        <p:nvSpPr>
          <p:cNvPr id="15" name="Titre 12"/>
          <p:cNvSpPr>
            <a:spLocks noGrp="1"/>
          </p:cNvSpPr>
          <p:nvPr>
            <p:ph type="ctrTitle"/>
          </p:nvPr>
        </p:nvSpPr>
        <p:spPr>
          <a:xfrm>
            <a:off x="0" y="1619529"/>
            <a:ext cx="3698449" cy="691349"/>
          </a:xfrm>
        </p:spPr>
        <p:txBody>
          <a:bodyPr>
            <a:normAutofit/>
          </a:bodyPr>
          <a:lstStyle/>
          <a:p>
            <a:r>
              <a:rPr lang="fr-FR" sz="3600" dirty="0">
                <a:latin typeface="Bahnschrift Light Condensed" panose="020B0502040204020203" pitchFamily="34" charset="0"/>
                <a:cs typeface="Times New Roman" panose="02020603050405020304" pitchFamily="18" charset="0"/>
              </a:rPr>
              <a:t>DÉFINITION</a:t>
            </a:r>
            <a:endParaRPr lang="fr-FR" sz="3600" dirty="0">
              <a:latin typeface="Bahnschrift Light Condensed" panose="020B0502040204020203" pitchFamily="34" charset="0"/>
            </a:endParaRPr>
          </a:p>
        </p:txBody>
      </p:sp>
    </p:spTree>
    <p:extLst>
      <p:ext uri="{BB962C8B-B14F-4D97-AF65-F5344CB8AC3E}">
        <p14:creationId xmlns:p14="http://schemas.microsoft.com/office/powerpoint/2010/main" val="1789273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à coins arrondis 10"/>
          <p:cNvSpPr/>
          <p:nvPr/>
        </p:nvSpPr>
        <p:spPr>
          <a:xfrm>
            <a:off x="801278" y="2312709"/>
            <a:ext cx="1102936" cy="5059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fr-FR" dirty="0">
              <a:latin typeface="Bahnschrift Light Condensed" panose="020B0502040204020203" pitchFamily="34" charset="0"/>
            </a:endParaRPr>
          </a:p>
        </p:txBody>
      </p:sp>
      <p:sp>
        <p:nvSpPr>
          <p:cNvPr id="19" name="Rectangle à coins arrondis 18"/>
          <p:cNvSpPr/>
          <p:nvPr/>
        </p:nvSpPr>
        <p:spPr>
          <a:xfrm>
            <a:off x="-569509" y="-185550"/>
            <a:ext cx="2379455" cy="1303758"/>
          </a:xfrm>
          <a:prstGeom prst="roundRect">
            <a:avLst/>
          </a:prstGeom>
          <a:solidFill>
            <a:schemeClr val="accent2">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sz="3200" dirty="0">
              <a:solidFill>
                <a:schemeClr val="tx1"/>
              </a:solidFill>
              <a:latin typeface="Bahnschrift Light Condensed" panose="020B0502040204020203" pitchFamily="34" charset="0"/>
              <a:cs typeface="Times New Roman" panose="02020603050405020304" pitchFamily="18" charset="0"/>
            </a:endParaRPr>
          </a:p>
        </p:txBody>
      </p:sp>
      <p:sp>
        <p:nvSpPr>
          <p:cNvPr id="20" name="Sous-titre 6"/>
          <p:cNvSpPr txBox="1">
            <a:spLocks/>
          </p:cNvSpPr>
          <p:nvPr/>
        </p:nvSpPr>
        <p:spPr>
          <a:xfrm>
            <a:off x="-218329" y="194950"/>
            <a:ext cx="5101414" cy="5427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3600" dirty="0" smtClean="0">
                <a:latin typeface="Bahnschrift Light Condensed" panose="020B0502040204020203" pitchFamily="34" charset="0"/>
                <a:cs typeface="Times New Roman" panose="02020603050405020304" pitchFamily="18" charset="0"/>
              </a:rPr>
              <a:t> IMPORTANCE DES ÉLECTIONS  </a:t>
            </a:r>
            <a:endParaRPr lang="fr-FR" sz="3600" dirty="0">
              <a:latin typeface="Bahnschrift Light Condensed" panose="020B0502040204020203" pitchFamily="34" charset="0"/>
              <a:cs typeface="Times New Roman" panose="02020603050405020304" pitchFamily="18" charset="0"/>
            </a:endParaRPr>
          </a:p>
        </p:txBody>
      </p:sp>
      <p:sp>
        <p:nvSpPr>
          <p:cNvPr id="22" name="Sous-titre 21"/>
          <p:cNvSpPr>
            <a:spLocks noGrp="1"/>
          </p:cNvSpPr>
          <p:nvPr>
            <p:ph type="subTitle" idx="1"/>
          </p:nvPr>
        </p:nvSpPr>
        <p:spPr>
          <a:xfrm>
            <a:off x="1271259" y="2312709"/>
            <a:ext cx="9144000" cy="524401"/>
          </a:xfrm>
        </p:spPr>
        <p:txBody>
          <a:bodyPr>
            <a:normAutofit fontScale="85000" lnSpcReduction="10000"/>
          </a:bodyPr>
          <a:lstStyle/>
          <a:p>
            <a:pPr algn="just">
              <a:lnSpc>
                <a:spcPct val="150000"/>
              </a:lnSpc>
            </a:pPr>
            <a:r>
              <a:rPr lang="fr-FR" dirty="0" smtClean="0">
                <a:latin typeface="Bahnschrift Light Condensed" panose="020B0502040204020203" pitchFamily="34" charset="0"/>
              </a:rPr>
              <a:t>ORDRE ET LA COORDINATION</a:t>
            </a:r>
            <a:endParaRPr lang="fr-FR" dirty="0">
              <a:latin typeface="Bahnschrift Light Condensed" panose="020B0502040204020203" pitchFamily="34" charset="0"/>
            </a:endParaRPr>
          </a:p>
        </p:txBody>
      </p:sp>
      <p:sp>
        <p:nvSpPr>
          <p:cNvPr id="23" name="Rectangle à coins arrondis 22"/>
          <p:cNvSpPr/>
          <p:nvPr/>
        </p:nvSpPr>
        <p:spPr>
          <a:xfrm>
            <a:off x="9714322" y="2312709"/>
            <a:ext cx="1102936" cy="5059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fr-FR" dirty="0">
              <a:latin typeface="Bahnschrift Light Condensed" panose="020B0502040204020203" pitchFamily="34" charset="0"/>
            </a:endParaRPr>
          </a:p>
        </p:txBody>
      </p:sp>
      <p:sp>
        <p:nvSpPr>
          <p:cNvPr id="24" name="Sous-titre 21"/>
          <p:cNvSpPr txBox="1">
            <a:spLocks/>
          </p:cNvSpPr>
          <p:nvPr/>
        </p:nvSpPr>
        <p:spPr>
          <a:xfrm>
            <a:off x="3987539" y="2277366"/>
            <a:ext cx="6551629" cy="5764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50000"/>
              </a:lnSpc>
            </a:pPr>
            <a:r>
              <a:rPr lang="fr-FR" sz="2000" dirty="0" smtClean="0">
                <a:latin typeface="Bahnschrift Light Condensed" panose="020B0502040204020203" pitchFamily="34" charset="0"/>
              </a:rPr>
              <a:t>GESTION DES RESSOURCES</a:t>
            </a:r>
            <a:endParaRPr lang="fr-FR" sz="2000" dirty="0">
              <a:latin typeface="Bahnschrift Light Condensed" panose="020B0502040204020203" pitchFamily="34" charset="0"/>
            </a:endParaRPr>
          </a:p>
        </p:txBody>
      </p:sp>
      <p:sp>
        <p:nvSpPr>
          <p:cNvPr id="16" name="Titre 1"/>
          <p:cNvSpPr txBox="1">
            <a:spLocks/>
          </p:cNvSpPr>
          <p:nvPr/>
        </p:nvSpPr>
        <p:spPr>
          <a:xfrm>
            <a:off x="6607043" y="3004949"/>
            <a:ext cx="4210215" cy="67021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fr-FR" sz="1200" dirty="0" smtClean="0"/>
              <a:t>« L'élection d'un leader permet d'établir un ordre et une hiérarchie clairs au sein du système, facilitant ainsi la coordination des opérations et la gestion des ressources partagées. »</a:t>
            </a:r>
            <a:endParaRPr lang="fr-FR" sz="1200" dirty="0"/>
          </a:p>
        </p:txBody>
      </p:sp>
      <p:sp>
        <p:nvSpPr>
          <p:cNvPr id="17" name="Rectangle à coins arrondis 16"/>
          <p:cNvSpPr/>
          <p:nvPr/>
        </p:nvSpPr>
        <p:spPr>
          <a:xfrm>
            <a:off x="801278" y="4086694"/>
            <a:ext cx="1102936" cy="5059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fr-FR" dirty="0">
              <a:latin typeface="Bahnschrift Light Condensed" panose="020B0502040204020203" pitchFamily="34" charset="0"/>
            </a:endParaRPr>
          </a:p>
        </p:txBody>
      </p:sp>
      <p:sp>
        <p:nvSpPr>
          <p:cNvPr id="18" name="Titre 1"/>
          <p:cNvSpPr txBox="1">
            <a:spLocks/>
          </p:cNvSpPr>
          <p:nvPr/>
        </p:nvSpPr>
        <p:spPr>
          <a:xfrm>
            <a:off x="1665976" y="3020377"/>
            <a:ext cx="4210215" cy="67021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fr-FR" sz="1200" dirty="0" smtClean="0"/>
              <a:t>« L'élection d'un leader permet d'établir un ordre et une hiérarchie clairs au sein du système, facilitant ainsi la coordination des opérations et la gestion des ressources partagées. »</a:t>
            </a:r>
            <a:endParaRPr lang="fr-FR" sz="1200" dirty="0"/>
          </a:p>
        </p:txBody>
      </p:sp>
      <p:sp>
        <p:nvSpPr>
          <p:cNvPr id="21" name="Sous-titre 21"/>
          <p:cNvSpPr txBox="1">
            <a:spLocks/>
          </p:cNvSpPr>
          <p:nvPr/>
        </p:nvSpPr>
        <p:spPr>
          <a:xfrm>
            <a:off x="1271259" y="4077399"/>
            <a:ext cx="9144000" cy="524401"/>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fr-FR" dirty="0" smtClean="0">
                <a:latin typeface="Bahnschrift Light Condensed" panose="020B0502040204020203" pitchFamily="34" charset="0"/>
              </a:rPr>
              <a:t>PRISE DE DÉCISIONS CRITIQUES </a:t>
            </a:r>
            <a:endParaRPr lang="fr-FR" dirty="0">
              <a:latin typeface="Bahnschrift Light Condensed" panose="020B0502040204020203" pitchFamily="34" charset="0"/>
            </a:endParaRPr>
          </a:p>
        </p:txBody>
      </p:sp>
      <p:sp>
        <p:nvSpPr>
          <p:cNvPr id="25" name="Titre 1"/>
          <p:cNvSpPr txBox="1">
            <a:spLocks/>
          </p:cNvSpPr>
          <p:nvPr/>
        </p:nvSpPr>
        <p:spPr>
          <a:xfrm>
            <a:off x="1665976" y="4767935"/>
            <a:ext cx="4210215" cy="67021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fr-FR" sz="1200" dirty="0" smtClean="0"/>
              <a:t>« L’élection garantit qu’un nœud compètent et fiable est désigné pour prendre en charge ces responsabilités cruciales. »</a:t>
            </a:r>
            <a:endParaRPr lang="fr-FR" sz="1200" dirty="0"/>
          </a:p>
        </p:txBody>
      </p:sp>
      <p:sp>
        <p:nvSpPr>
          <p:cNvPr id="26" name="Rectangle à coins arrondis 25"/>
          <p:cNvSpPr/>
          <p:nvPr/>
        </p:nvSpPr>
        <p:spPr>
          <a:xfrm>
            <a:off x="9714322" y="4064840"/>
            <a:ext cx="1102936" cy="5059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fr-FR" dirty="0">
              <a:latin typeface="Bahnschrift Light Condensed" panose="020B0502040204020203" pitchFamily="34" charset="0"/>
            </a:endParaRPr>
          </a:p>
        </p:txBody>
      </p:sp>
      <p:sp>
        <p:nvSpPr>
          <p:cNvPr id="27" name="Sous-titre 21"/>
          <p:cNvSpPr txBox="1">
            <a:spLocks/>
          </p:cNvSpPr>
          <p:nvPr/>
        </p:nvSpPr>
        <p:spPr>
          <a:xfrm>
            <a:off x="7526215" y="4031611"/>
            <a:ext cx="3291043" cy="5244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fr-FR" sz="2000" dirty="0">
                <a:latin typeface="Bahnschrift Light Condensed" panose="020B0502040204020203" pitchFamily="34" charset="0"/>
              </a:rPr>
              <a:t>RÉSILIENCE</a:t>
            </a:r>
            <a:r>
              <a:rPr lang="fr-FR" sz="1800" dirty="0">
                <a:latin typeface="Bahnschrift Light Condensed" panose="020B0502040204020203" pitchFamily="34" charset="0"/>
              </a:rPr>
              <a:t> ET TOLÉRANCE AUX PANNES</a:t>
            </a:r>
            <a:endParaRPr lang="fr-FR" sz="1800" dirty="0">
              <a:latin typeface="Bahnschrift Light Condensed" panose="020B0502040204020203" pitchFamily="34" charset="0"/>
            </a:endParaRPr>
          </a:p>
        </p:txBody>
      </p:sp>
      <p:sp>
        <p:nvSpPr>
          <p:cNvPr id="28" name="Titre 1"/>
          <p:cNvSpPr txBox="1">
            <a:spLocks/>
          </p:cNvSpPr>
          <p:nvPr/>
        </p:nvSpPr>
        <p:spPr>
          <a:xfrm>
            <a:off x="6938943" y="4767935"/>
            <a:ext cx="4210215" cy="67021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fr-FR" sz="1200" dirty="0" smtClean="0"/>
              <a:t>« </a:t>
            </a:r>
            <a:r>
              <a:rPr lang="fr-FR" sz="1200" dirty="0" smtClean="0"/>
              <a:t>L’élection d’un nœud permet de maintenir la continuité du système en cas de défaillance d’un nœud ou d’une connexion. En élisant un nouveau leader, le système peut s’adapter et continuer de fonctionner d’une manière fiable</a:t>
            </a:r>
            <a:r>
              <a:rPr lang="fr-FR" sz="1200" dirty="0" smtClean="0"/>
              <a:t> »</a:t>
            </a:r>
            <a:endParaRPr lang="fr-FR" sz="1200" dirty="0"/>
          </a:p>
        </p:txBody>
      </p:sp>
    </p:spTree>
    <p:extLst>
      <p:ext uri="{BB962C8B-B14F-4D97-AF65-F5344CB8AC3E}">
        <p14:creationId xmlns:p14="http://schemas.microsoft.com/office/powerpoint/2010/main" val="2845839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à coins arrondis 10"/>
          <p:cNvSpPr/>
          <p:nvPr/>
        </p:nvSpPr>
        <p:spPr>
          <a:xfrm>
            <a:off x="2155293" y="2638024"/>
            <a:ext cx="1102936" cy="5059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fr-FR" dirty="0">
              <a:latin typeface="Bahnschrift Light Condensed" panose="020B0502040204020203" pitchFamily="34" charset="0"/>
            </a:endParaRPr>
          </a:p>
        </p:txBody>
      </p:sp>
      <p:sp>
        <p:nvSpPr>
          <p:cNvPr id="19" name="Rectangle à coins arrondis 18"/>
          <p:cNvSpPr/>
          <p:nvPr/>
        </p:nvSpPr>
        <p:spPr>
          <a:xfrm>
            <a:off x="-569509" y="-185550"/>
            <a:ext cx="2379455" cy="1303758"/>
          </a:xfrm>
          <a:prstGeom prst="roundRect">
            <a:avLst/>
          </a:prstGeom>
          <a:solidFill>
            <a:schemeClr val="accent2">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sz="3200" dirty="0">
              <a:solidFill>
                <a:schemeClr val="tx1"/>
              </a:solidFill>
              <a:latin typeface="Bahnschrift Light Condensed" panose="020B0502040204020203" pitchFamily="34" charset="0"/>
              <a:cs typeface="Times New Roman" panose="02020603050405020304" pitchFamily="18" charset="0"/>
            </a:endParaRPr>
          </a:p>
        </p:txBody>
      </p:sp>
      <p:sp>
        <p:nvSpPr>
          <p:cNvPr id="20" name="Sous-titre 6"/>
          <p:cNvSpPr txBox="1">
            <a:spLocks/>
          </p:cNvSpPr>
          <p:nvPr/>
        </p:nvSpPr>
        <p:spPr>
          <a:xfrm>
            <a:off x="-218329" y="194950"/>
            <a:ext cx="5101414" cy="5427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3600" dirty="0" smtClean="0">
                <a:latin typeface="Bahnschrift Light Condensed" panose="020B0502040204020203" pitchFamily="34" charset="0"/>
                <a:cs typeface="Times New Roman" panose="02020603050405020304" pitchFamily="18" charset="0"/>
              </a:rPr>
              <a:t> IMPORTANCE DES ÉLECTIONS  </a:t>
            </a:r>
            <a:endParaRPr lang="fr-FR" sz="3600" dirty="0">
              <a:latin typeface="Bahnschrift Light Condensed" panose="020B0502040204020203" pitchFamily="34" charset="0"/>
              <a:cs typeface="Times New Roman" panose="02020603050405020304" pitchFamily="18" charset="0"/>
            </a:endParaRPr>
          </a:p>
        </p:txBody>
      </p:sp>
      <p:sp>
        <p:nvSpPr>
          <p:cNvPr id="22" name="Sous-titre 21"/>
          <p:cNvSpPr>
            <a:spLocks noGrp="1"/>
          </p:cNvSpPr>
          <p:nvPr>
            <p:ph type="subTitle" idx="1"/>
          </p:nvPr>
        </p:nvSpPr>
        <p:spPr>
          <a:xfrm>
            <a:off x="2499946" y="2583162"/>
            <a:ext cx="9144000" cy="615628"/>
          </a:xfrm>
        </p:spPr>
        <p:txBody>
          <a:bodyPr>
            <a:normAutofit lnSpcReduction="10000"/>
          </a:bodyPr>
          <a:lstStyle/>
          <a:p>
            <a:pPr algn="just">
              <a:lnSpc>
                <a:spcPct val="150000"/>
              </a:lnSpc>
            </a:pPr>
            <a:r>
              <a:rPr lang="fr-FR" dirty="0">
                <a:latin typeface="Bahnschrift Light Condensed" panose="020B0502040204020203" pitchFamily="34" charset="0"/>
              </a:rPr>
              <a:t>EQUITÉ ET EQUILIBRE</a:t>
            </a:r>
            <a:endParaRPr lang="fr-FR" dirty="0">
              <a:latin typeface="Bahnschrift Light Condensed" panose="020B0502040204020203" pitchFamily="34" charset="0"/>
            </a:endParaRPr>
          </a:p>
        </p:txBody>
      </p:sp>
      <p:sp>
        <p:nvSpPr>
          <p:cNvPr id="18" name="Titre 1"/>
          <p:cNvSpPr txBox="1">
            <a:spLocks/>
          </p:cNvSpPr>
          <p:nvPr/>
        </p:nvSpPr>
        <p:spPr>
          <a:xfrm>
            <a:off x="3019991" y="3345692"/>
            <a:ext cx="4210215" cy="67021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fr-FR" sz="1200" dirty="0" smtClean="0"/>
              <a:t>«</a:t>
            </a:r>
            <a:r>
              <a:rPr lang="fr-FR" sz="1200" dirty="0"/>
              <a:t> </a:t>
            </a:r>
            <a:r>
              <a:rPr lang="fr-FR" sz="1200" dirty="0" smtClean="0"/>
              <a:t>Les algorithmes d’élection visent a garantir que tous les nœuds ont des chances égales d’être élus leader, tout en évitant les conflits entre les nœuds concurrents</a:t>
            </a:r>
            <a:r>
              <a:rPr lang="fr-FR" sz="1200" dirty="0" smtClean="0"/>
              <a:t>.</a:t>
            </a:r>
            <a:r>
              <a:rPr lang="fr-FR" sz="1200" dirty="0" smtClean="0"/>
              <a:t> »</a:t>
            </a:r>
            <a:endParaRPr lang="fr-FR" sz="1200" dirty="0"/>
          </a:p>
        </p:txBody>
      </p:sp>
      <p:sp>
        <p:nvSpPr>
          <p:cNvPr id="29" name="Rectangle à coins arrondis 28"/>
          <p:cNvSpPr/>
          <p:nvPr/>
        </p:nvSpPr>
        <p:spPr>
          <a:xfrm>
            <a:off x="-569509" y="-194977"/>
            <a:ext cx="2379455" cy="1303758"/>
          </a:xfrm>
          <a:prstGeom prst="roundRect">
            <a:avLst/>
          </a:prstGeom>
          <a:solidFill>
            <a:schemeClr val="accent2">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sz="3200" dirty="0">
              <a:solidFill>
                <a:schemeClr val="tx1"/>
              </a:solidFill>
              <a:latin typeface="Bahnschrift Light Condensed" panose="020B0502040204020203" pitchFamily="34" charset="0"/>
              <a:cs typeface="Times New Roman" panose="02020603050405020304" pitchFamily="18" charset="0"/>
            </a:endParaRPr>
          </a:p>
        </p:txBody>
      </p:sp>
      <p:sp>
        <p:nvSpPr>
          <p:cNvPr id="30" name="Sous-titre 6"/>
          <p:cNvSpPr txBox="1">
            <a:spLocks/>
          </p:cNvSpPr>
          <p:nvPr/>
        </p:nvSpPr>
        <p:spPr>
          <a:xfrm>
            <a:off x="-218329" y="185523"/>
            <a:ext cx="5101414" cy="5427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3600" dirty="0" smtClean="0">
                <a:latin typeface="Bahnschrift Light Condensed" panose="020B0502040204020203" pitchFamily="34" charset="0"/>
                <a:cs typeface="Times New Roman" panose="02020603050405020304" pitchFamily="18" charset="0"/>
              </a:rPr>
              <a:t> IMPORTANCE DES ÉLECTIONS  </a:t>
            </a:r>
            <a:endParaRPr lang="fr-FR" sz="3600" dirty="0">
              <a:latin typeface="Bahnschrift Light Condensed"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679599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à coins arrondis 11"/>
          <p:cNvSpPr/>
          <p:nvPr/>
        </p:nvSpPr>
        <p:spPr>
          <a:xfrm>
            <a:off x="10318450" y="182094"/>
            <a:ext cx="2379455" cy="1303758"/>
          </a:xfrm>
          <a:prstGeom prst="roundRect">
            <a:avLst/>
          </a:prstGeom>
          <a:solidFill>
            <a:schemeClr val="accent2">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sz="3200" dirty="0">
              <a:solidFill>
                <a:schemeClr val="tx1"/>
              </a:solidFill>
              <a:latin typeface="Bahnschrift Condensed" panose="020B0502040204020203" pitchFamily="34" charset="0"/>
              <a:cs typeface="Times New Roman" panose="02020603050405020304" pitchFamily="18" charset="0"/>
            </a:endParaRPr>
          </a:p>
        </p:txBody>
      </p:sp>
      <p:sp>
        <p:nvSpPr>
          <p:cNvPr id="13" name="Sous-titre 6"/>
          <p:cNvSpPr txBox="1">
            <a:spLocks/>
          </p:cNvSpPr>
          <p:nvPr/>
        </p:nvSpPr>
        <p:spPr>
          <a:xfrm>
            <a:off x="6842347" y="562594"/>
            <a:ext cx="5101414" cy="5427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3600" dirty="0" smtClean="0">
                <a:latin typeface="Bahnschrift Condensed" panose="020B0502040204020203" pitchFamily="34" charset="0"/>
                <a:cs typeface="Times New Roman" panose="02020603050405020304" pitchFamily="18" charset="0"/>
              </a:rPr>
              <a:t> </a:t>
            </a:r>
            <a:r>
              <a:rPr lang="fr-FR" sz="3600" dirty="0" smtClean="0">
                <a:latin typeface="Bahnschrift Condensed" panose="020B0502040204020203" pitchFamily="34" charset="0"/>
                <a:cs typeface="Times New Roman" panose="02020603050405020304" pitchFamily="18" charset="0"/>
              </a:rPr>
              <a:t>ALGORITHMES D’ELECTION</a:t>
            </a:r>
            <a:endParaRPr lang="fr-FR" sz="3600" dirty="0">
              <a:latin typeface="Bahnschrift Condensed" panose="020B0502040204020203" pitchFamily="34" charset="0"/>
              <a:cs typeface="Times New Roman" panose="02020603050405020304" pitchFamily="18" charset="0"/>
            </a:endParaRPr>
          </a:p>
        </p:txBody>
      </p:sp>
      <p:sp>
        <p:nvSpPr>
          <p:cNvPr id="14" name="Rectangle à coins arrondis 13"/>
          <p:cNvSpPr/>
          <p:nvPr/>
        </p:nvSpPr>
        <p:spPr>
          <a:xfrm>
            <a:off x="846018" y="2521004"/>
            <a:ext cx="2066041" cy="1303758"/>
          </a:xfrm>
          <a:prstGeom prst="roundRect">
            <a:avLst/>
          </a:prstGeom>
          <a:solidFill>
            <a:schemeClr val="tx2">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3600" dirty="0" smtClean="0">
                <a:solidFill>
                  <a:schemeClr val="bg1"/>
                </a:solidFill>
                <a:latin typeface="Bahnschrift Condensed" panose="020B0502040204020203" pitchFamily="34" charset="0"/>
                <a:cs typeface="Times New Roman" panose="02020603050405020304" pitchFamily="18" charset="0"/>
              </a:rPr>
              <a:t>01</a:t>
            </a:r>
            <a:endParaRPr lang="fr-FR" sz="3600" dirty="0">
              <a:solidFill>
                <a:schemeClr val="bg1"/>
              </a:solidFill>
              <a:latin typeface="Bahnschrift Condensed" panose="020B0502040204020203" pitchFamily="34" charset="0"/>
              <a:cs typeface="Times New Roman" panose="02020603050405020304" pitchFamily="18" charset="0"/>
            </a:endParaRPr>
          </a:p>
        </p:txBody>
      </p:sp>
      <p:sp>
        <p:nvSpPr>
          <p:cNvPr id="5" name="Titre 4"/>
          <p:cNvSpPr>
            <a:spLocks noGrp="1"/>
          </p:cNvSpPr>
          <p:nvPr>
            <p:ph type="title"/>
          </p:nvPr>
        </p:nvSpPr>
        <p:spPr>
          <a:xfrm>
            <a:off x="565956" y="3975081"/>
            <a:ext cx="2626164" cy="1325563"/>
          </a:xfrm>
        </p:spPr>
        <p:txBody>
          <a:bodyPr>
            <a:normAutofit/>
          </a:bodyPr>
          <a:lstStyle/>
          <a:p>
            <a:pPr algn="ctr"/>
            <a:r>
              <a:rPr lang="fr-FR" sz="2400" dirty="0" smtClean="0">
                <a:latin typeface="Bahnschrift Condensed" panose="020B0502040204020203" pitchFamily="34" charset="0"/>
              </a:rPr>
              <a:t>Algorithme de l’élection de </a:t>
            </a:r>
            <a:r>
              <a:rPr lang="fr-FR" sz="2400" dirty="0" smtClean="0">
                <a:latin typeface="Bahnschrift Condensed" panose="020B0502040204020203" pitchFamily="34" charset="0"/>
              </a:rPr>
              <a:t>Bully</a:t>
            </a:r>
            <a:endParaRPr lang="fr-FR" sz="2400" dirty="0">
              <a:latin typeface="Bahnschrift Condensed" panose="020B0502040204020203" pitchFamily="34" charset="0"/>
            </a:endParaRPr>
          </a:p>
        </p:txBody>
      </p:sp>
      <p:sp>
        <p:nvSpPr>
          <p:cNvPr id="15" name="Rectangle à coins arrondis 14"/>
          <p:cNvSpPr/>
          <p:nvPr/>
        </p:nvSpPr>
        <p:spPr>
          <a:xfrm>
            <a:off x="4481651" y="3674443"/>
            <a:ext cx="2106878" cy="1303758"/>
          </a:xfrm>
          <a:prstGeom prst="roundRect">
            <a:avLst/>
          </a:prstGeom>
          <a:solidFill>
            <a:schemeClr val="accent4">
              <a:lumMod val="5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3600" dirty="0" smtClean="0">
                <a:solidFill>
                  <a:schemeClr val="bg1"/>
                </a:solidFill>
                <a:latin typeface="Bahnschrift Condensed" panose="020B0502040204020203" pitchFamily="34" charset="0"/>
                <a:cs typeface="Times New Roman" panose="02020603050405020304" pitchFamily="18" charset="0"/>
              </a:rPr>
              <a:t>02</a:t>
            </a:r>
            <a:endParaRPr lang="fr-FR" sz="3600" dirty="0">
              <a:solidFill>
                <a:schemeClr val="bg1"/>
              </a:solidFill>
              <a:latin typeface="Bahnschrift Condensed" panose="020B0502040204020203" pitchFamily="34" charset="0"/>
              <a:cs typeface="Times New Roman" panose="02020603050405020304" pitchFamily="18" charset="0"/>
            </a:endParaRPr>
          </a:p>
        </p:txBody>
      </p:sp>
      <p:sp>
        <p:nvSpPr>
          <p:cNvPr id="16" name="Titre 4"/>
          <p:cNvSpPr txBox="1">
            <a:spLocks/>
          </p:cNvSpPr>
          <p:nvPr/>
        </p:nvSpPr>
        <p:spPr>
          <a:xfrm>
            <a:off x="4120284" y="5128520"/>
            <a:ext cx="293409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dirty="0" smtClean="0">
                <a:latin typeface="Bahnschrift Condensed" panose="020B0502040204020203" pitchFamily="34" charset="0"/>
              </a:rPr>
              <a:t>Algorithme de l’élection du plus petit identifiant (Chang)</a:t>
            </a:r>
            <a:endParaRPr lang="fr-FR" sz="2400" dirty="0">
              <a:latin typeface="Bahnschrift Condensed" panose="020B0502040204020203" pitchFamily="34" charset="0"/>
            </a:endParaRPr>
          </a:p>
        </p:txBody>
      </p:sp>
      <p:sp>
        <p:nvSpPr>
          <p:cNvPr id="17" name="Rectangle à coins arrondis 16"/>
          <p:cNvSpPr/>
          <p:nvPr/>
        </p:nvSpPr>
        <p:spPr>
          <a:xfrm>
            <a:off x="8158121" y="2400223"/>
            <a:ext cx="1982757" cy="1303758"/>
          </a:xfrm>
          <a:prstGeom prst="roundRect">
            <a:avLst/>
          </a:prstGeom>
          <a:solidFill>
            <a:schemeClr val="accent6">
              <a:lumMod val="7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3600" dirty="0" smtClean="0">
                <a:solidFill>
                  <a:schemeClr val="bg1"/>
                </a:solidFill>
                <a:latin typeface="Bahnschrift Condensed" panose="020B0502040204020203" pitchFamily="34" charset="0"/>
                <a:cs typeface="Times New Roman" panose="02020603050405020304" pitchFamily="18" charset="0"/>
              </a:rPr>
              <a:t>03</a:t>
            </a:r>
            <a:endParaRPr lang="fr-FR" sz="3600" dirty="0">
              <a:solidFill>
                <a:schemeClr val="bg1"/>
              </a:solidFill>
              <a:latin typeface="Bahnschrift Condensed" panose="020B0502040204020203" pitchFamily="34" charset="0"/>
              <a:cs typeface="Times New Roman" panose="02020603050405020304" pitchFamily="18" charset="0"/>
            </a:endParaRPr>
          </a:p>
        </p:txBody>
      </p:sp>
      <p:sp>
        <p:nvSpPr>
          <p:cNvPr id="18" name="Titre 4"/>
          <p:cNvSpPr txBox="1">
            <a:spLocks/>
          </p:cNvSpPr>
          <p:nvPr/>
        </p:nvSpPr>
        <p:spPr>
          <a:xfrm>
            <a:off x="8009706" y="3824762"/>
            <a:ext cx="2444927"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fr-FR" sz="2400" dirty="0">
                <a:latin typeface="Bahnschrift Condensed" panose="020B0502040204020203" pitchFamily="34" charset="0"/>
              </a:rPr>
              <a:t>Algorithme d’élection de Le Lann-Chang-Roberts</a:t>
            </a:r>
          </a:p>
          <a:p>
            <a:pPr>
              <a:lnSpc>
                <a:spcPct val="150000"/>
              </a:lnSpc>
            </a:pPr>
            <a:r>
              <a:rPr lang="fr-FR" sz="2400" dirty="0">
                <a:latin typeface="Bahnschrift Condensed" panose="020B0502040204020203" pitchFamily="34" charset="0"/>
              </a:rPr>
              <a:t> Algorithme sur un anneau</a:t>
            </a:r>
            <a:endParaRPr lang="fr-FR" sz="2400" dirty="0">
              <a:latin typeface="Bahnschrift Condensed" panose="020B0502040204020203" pitchFamily="34" charset="0"/>
            </a:endParaRPr>
          </a:p>
        </p:txBody>
      </p:sp>
    </p:spTree>
    <p:extLst>
      <p:ext uri="{BB962C8B-B14F-4D97-AF65-F5344CB8AC3E}">
        <p14:creationId xmlns:p14="http://schemas.microsoft.com/office/powerpoint/2010/main" val="19769815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 19" descr="https://www.cs.colostate.edu/~cs551/Figures/Bully0.gif"/>
          <p:cNvPicPr/>
          <p:nvPr/>
        </p:nvPicPr>
        <p:blipFill>
          <a:blip r:embed="rId2">
            <a:extLst>
              <a:ext uri="{28A0092B-C50C-407E-A947-70E740481C1C}">
                <a14:useLocalDpi xmlns:a14="http://schemas.microsoft.com/office/drawing/2010/main" val="0"/>
              </a:ext>
            </a:extLst>
          </a:blip>
          <a:srcRect/>
          <a:stretch>
            <a:fillRect/>
          </a:stretch>
        </p:blipFill>
        <p:spPr bwMode="auto">
          <a:xfrm>
            <a:off x="1132381" y="1525624"/>
            <a:ext cx="2355537" cy="1823812"/>
          </a:xfrm>
          <a:prstGeom prst="rect">
            <a:avLst/>
          </a:prstGeom>
          <a:noFill/>
          <a:ln>
            <a:noFill/>
          </a:ln>
        </p:spPr>
      </p:pic>
      <p:sp>
        <p:nvSpPr>
          <p:cNvPr id="13" name="ZoneTexte 12"/>
          <p:cNvSpPr txBox="1"/>
          <p:nvPr/>
        </p:nvSpPr>
        <p:spPr>
          <a:xfrm>
            <a:off x="945161" y="3454882"/>
            <a:ext cx="3137120" cy="954107"/>
          </a:xfrm>
          <a:prstGeom prst="rect">
            <a:avLst/>
          </a:prstGeom>
          <a:noFill/>
        </p:spPr>
        <p:txBody>
          <a:bodyPr wrap="square" rtlCol="0">
            <a:spAutoFit/>
          </a:bodyPr>
          <a:lstStyle/>
          <a:p>
            <a:r>
              <a:rPr lang="en-US" sz="1400" dirty="0">
                <a:latin typeface="Bahnschrift Condensed" panose="020B0502040204020203" pitchFamily="34" charset="0"/>
              </a:rPr>
              <a:t>We start with 6 processes, </a:t>
            </a:r>
            <a:r>
              <a:rPr lang="en-US" sz="1400" dirty="0" smtClean="0">
                <a:latin typeface="Bahnschrift Condensed" panose="020B0502040204020203" pitchFamily="34" charset="0"/>
              </a:rPr>
              <a:t>all </a:t>
            </a:r>
            <a:r>
              <a:rPr lang="en-US" sz="1400" dirty="0">
                <a:latin typeface="Bahnschrift Condensed" panose="020B0502040204020203" pitchFamily="34" charset="0"/>
              </a:rPr>
              <a:t>directly connected to each other. </a:t>
            </a:r>
            <a:r>
              <a:rPr lang="en-US" sz="1400" dirty="0" smtClean="0">
                <a:latin typeface="Bahnschrift Condensed" panose="020B0502040204020203" pitchFamily="34" charset="0"/>
              </a:rPr>
              <a:t>Process 6 is the leader, as it has the highest number. </a:t>
            </a:r>
            <a:endParaRPr lang="fr-FR" sz="1400" dirty="0" smtClean="0">
              <a:latin typeface="Bahnschrift Condensed" panose="020B0502040204020203" pitchFamily="34" charset="0"/>
            </a:endParaRPr>
          </a:p>
          <a:p>
            <a:endParaRPr lang="fr-FR" sz="1400" dirty="0">
              <a:latin typeface="Bahnschrift Condensed" panose="020B0502040204020203" pitchFamily="34" charset="0"/>
            </a:endParaRPr>
          </a:p>
        </p:txBody>
      </p:sp>
      <p:pic>
        <p:nvPicPr>
          <p:cNvPr id="23" name="Image 22" descr="https://www.cs.colostate.edu/~cs551/Figures/Bully1.gif"/>
          <p:cNvPicPr/>
          <p:nvPr/>
        </p:nvPicPr>
        <p:blipFill>
          <a:blip r:embed="rId3">
            <a:extLst>
              <a:ext uri="{28A0092B-C50C-407E-A947-70E740481C1C}">
                <a14:useLocalDpi xmlns:a14="http://schemas.microsoft.com/office/drawing/2010/main" val="0"/>
              </a:ext>
            </a:extLst>
          </a:blip>
          <a:srcRect/>
          <a:stretch>
            <a:fillRect/>
          </a:stretch>
        </p:blipFill>
        <p:spPr bwMode="auto">
          <a:xfrm>
            <a:off x="8191893" y="1525624"/>
            <a:ext cx="2333268" cy="2045653"/>
          </a:xfrm>
          <a:prstGeom prst="rect">
            <a:avLst/>
          </a:prstGeom>
          <a:noFill/>
          <a:ln>
            <a:noFill/>
          </a:ln>
        </p:spPr>
      </p:pic>
      <p:sp>
        <p:nvSpPr>
          <p:cNvPr id="15" name="ZoneTexte 14"/>
          <p:cNvSpPr txBox="1"/>
          <p:nvPr/>
        </p:nvSpPr>
        <p:spPr>
          <a:xfrm>
            <a:off x="7546101" y="3664063"/>
            <a:ext cx="3624851" cy="954107"/>
          </a:xfrm>
          <a:prstGeom prst="rect">
            <a:avLst/>
          </a:prstGeom>
          <a:noFill/>
        </p:spPr>
        <p:txBody>
          <a:bodyPr wrap="square" rtlCol="0">
            <a:spAutoFit/>
          </a:bodyPr>
          <a:lstStyle/>
          <a:p>
            <a:r>
              <a:rPr lang="en-US" sz="1400" dirty="0">
                <a:latin typeface="Bahnschrift Condensed" panose="020B0502040204020203" pitchFamily="34" charset="0"/>
              </a:rPr>
              <a:t>Process 3 notices that Process 6 does not respond </a:t>
            </a:r>
            <a:r>
              <a:rPr lang="en-US" sz="1400" dirty="0" smtClean="0">
                <a:latin typeface="Bahnschrift Condensed" panose="020B0502040204020203" pitchFamily="34" charset="0"/>
              </a:rPr>
              <a:t>So </a:t>
            </a:r>
            <a:r>
              <a:rPr lang="en-US" sz="1400" dirty="0">
                <a:latin typeface="Bahnschrift Condensed" panose="020B0502040204020203" pitchFamily="34" charset="0"/>
              </a:rPr>
              <a:t>it starts </a:t>
            </a:r>
            <a:r>
              <a:rPr lang="en-US" sz="1400" dirty="0" smtClean="0">
                <a:latin typeface="Bahnschrift Condensed" panose="020B0502040204020203" pitchFamily="34" charset="0"/>
              </a:rPr>
              <a:t>an election</a:t>
            </a:r>
            <a:r>
              <a:rPr lang="en-US" sz="1400" dirty="0">
                <a:latin typeface="Bahnschrift Condensed" panose="020B0502040204020203" pitchFamily="34" charset="0"/>
              </a:rPr>
              <a:t>, notifying those </a:t>
            </a:r>
            <a:r>
              <a:rPr lang="en-US" sz="1400" dirty="0" smtClean="0">
                <a:latin typeface="Bahnschrift Condensed" panose="020B0502040204020203" pitchFamily="34" charset="0"/>
              </a:rPr>
              <a:t>processes with </a:t>
            </a:r>
            <a:r>
              <a:rPr lang="en-US" sz="1400" dirty="0">
                <a:latin typeface="Bahnschrift Condensed" panose="020B0502040204020203" pitchFamily="34" charset="0"/>
              </a:rPr>
              <a:t>ids greater than 3. </a:t>
            </a:r>
            <a:endParaRPr lang="fr-FR" sz="1400" dirty="0">
              <a:latin typeface="Bahnschrift Condensed" panose="020B0502040204020203" pitchFamily="34" charset="0"/>
            </a:endParaRPr>
          </a:p>
          <a:p>
            <a:endParaRPr lang="fr-FR" sz="1400" dirty="0">
              <a:latin typeface="Bahnschrift Condensed" panose="020B0502040204020203" pitchFamily="34" charset="0"/>
            </a:endParaRPr>
          </a:p>
        </p:txBody>
      </p:sp>
      <p:pic>
        <p:nvPicPr>
          <p:cNvPr id="25" name="Image 24" descr="https://www.cs.colostate.edu/~cs551/Figures/Bully2.gif"/>
          <p:cNvPicPr/>
          <p:nvPr/>
        </p:nvPicPr>
        <p:blipFill>
          <a:blip r:embed="rId4">
            <a:extLst>
              <a:ext uri="{28A0092B-C50C-407E-A947-70E740481C1C}">
                <a14:useLocalDpi xmlns:a14="http://schemas.microsoft.com/office/drawing/2010/main" val="0"/>
              </a:ext>
            </a:extLst>
          </a:blip>
          <a:srcRect/>
          <a:stretch>
            <a:fillRect/>
          </a:stretch>
        </p:blipFill>
        <p:spPr bwMode="auto">
          <a:xfrm>
            <a:off x="3380987" y="4766244"/>
            <a:ext cx="2293949" cy="1688398"/>
          </a:xfrm>
          <a:prstGeom prst="rect">
            <a:avLst/>
          </a:prstGeom>
          <a:noFill/>
          <a:ln>
            <a:noFill/>
          </a:ln>
        </p:spPr>
      </p:pic>
      <p:sp>
        <p:nvSpPr>
          <p:cNvPr id="26" name="ZoneTexte 25"/>
          <p:cNvSpPr txBox="1"/>
          <p:nvPr/>
        </p:nvSpPr>
        <p:spPr>
          <a:xfrm>
            <a:off x="5839905" y="5139876"/>
            <a:ext cx="2775628" cy="954107"/>
          </a:xfrm>
          <a:prstGeom prst="rect">
            <a:avLst/>
          </a:prstGeom>
          <a:noFill/>
        </p:spPr>
        <p:txBody>
          <a:bodyPr wrap="square" rtlCol="0">
            <a:spAutoFit/>
          </a:bodyPr>
          <a:lstStyle/>
          <a:p>
            <a:r>
              <a:rPr lang="en-US" sz="1400" dirty="0">
                <a:latin typeface="Bahnschrift Condensed" panose="020B0502040204020203" pitchFamily="34" charset="0"/>
              </a:rPr>
              <a:t>Both Process 4 and Process </a:t>
            </a:r>
            <a:r>
              <a:rPr lang="en-US" sz="1400" dirty="0" smtClean="0">
                <a:latin typeface="Bahnschrift Condensed" panose="020B0502040204020203" pitchFamily="34" charset="0"/>
              </a:rPr>
              <a:t>5 respond</a:t>
            </a:r>
            <a:r>
              <a:rPr lang="en-US" sz="1400" dirty="0">
                <a:latin typeface="Bahnschrift Condensed" panose="020B0502040204020203" pitchFamily="34" charset="0"/>
              </a:rPr>
              <a:t>, </a:t>
            </a:r>
            <a:r>
              <a:rPr lang="en-US" sz="1400" dirty="0" smtClean="0">
                <a:latin typeface="Bahnschrift Condensed" panose="020B0502040204020203" pitchFamily="34" charset="0"/>
              </a:rPr>
              <a:t>telling </a:t>
            </a:r>
            <a:r>
              <a:rPr lang="en-US" sz="1400" dirty="0">
                <a:latin typeface="Bahnschrift Condensed" panose="020B0502040204020203" pitchFamily="34" charset="0"/>
              </a:rPr>
              <a:t>Process 3 that they'll take over from here. </a:t>
            </a:r>
            <a:endParaRPr lang="fr-FR" sz="1400" dirty="0">
              <a:latin typeface="Bahnschrift Condensed" panose="020B0502040204020203" pitchFamily="34" charset="0"/>
            </a:endParaRPr>
          </a:p>
          <a:p>
            <a:endParaRPr lang="fr-FR" sz="1400" dirty="0">
              <a:latin typeface="Bahnschrift Condensed" panose="020B0502040204020203" pitchFamily="34" charset="0"/>
            </a:endParaRPr>
          </a:p>
        </p:txBody>
      </p:sp>
      <p:sp>
        <p:nvSpPr>
          <p:cNvPr id="9" name="Rectangle à coins arrondis 8"/>
          <p:cNvSpPr/>
          <p:nvPr/>
        </p:nvSpPr>
        <p:spPr>
          <a:xfrm>
            <a:off x="3487918" y="-361743"/>
            <a:ext cx="4703975" cy="1549520"/>
          </a:xfrm>
          <a:prstGeom prst="roundRect">
            <a:avLst/>
          </a:prstGeom>
          <a:solidFill>
            <a:schemeClr val="accent2">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sz="3200" dirty="0" smtClean="0">
              <a:latin typeface="Bahnschrift Condensed" panose="020B0502040204020203" pitchFamily="34" charset="0"/>
            </a:endParaRPr>
          </a:p>
          <a:p>
            <a:pPr algn="ctr"/>
            <a:r>
              <a:rPr lang="fr-FR" sz="3200" dirty="0" smtClean="0">
                <a:latin typeface="Bahnschrift Condensed" panose="020B0502040204020203" pitchFamily="34" charset="0"/>
              </a:rPr>
              <a:t>ALGORITHME DE L'ÉLECTION DE BULLY </a:t>
            </a:r>
            <a:endParaRPr lang="fr-FR" sz="3200" dirty="0">
              <a:solidFill>
                <a:schemeClr val="tx1"/>
              </a:solidFill>
              <a:latin typeface="Bahnschrift Condensed"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100294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13"/>
                                        </p:tgtEl>
                                        <p:attrNameLst>
                                          <p:attrName>style.color</p:attrName>
                                        </p:attrNameLst>
                                      </p:cBhvr>
                                      <p:by>
                                        <p:hsl h="0" s="12549" l="25098"/>
                                      </p:by>
                                    </p:animClr>
                                    <p:animClr clrSpc="hsl" dir="cw">
                                      <p:cBhvr>
                                        <p:cTn id="7" dur="500" fill="hold"/>
                                        <p:tgtEl>
                                          <p:spTgt spid="13"/>
                                        </p:tgtEl>
                                        <p:attrNameLst>
                                          <p:attrName>fillcolor</p:attrName>
                                        </p:attrNameLst>
                                      </p:cBhvr>
                                      <p:by>
                                        <p:hsl h="0" s="12549" l="25098"/>
                                      </p:by>
                                    </p:animClr>
                                    <p:animClr clrSpc="hsl" dir="cw">
                                      <p:cBhvr>
                                        <p:cTn id="8" dur="500" fill="hold"/>
                                        <p:tgtEl>
                                          <p:spTgt spid="13"/>
                                        </p:tgtEl>
                                        <p:attrNameLst>
                                          <p:attrName>stroke.color</p:attrName>
                                        </p:attrNameLst>
                                      </p:cBhvr>
                                      <p:by>
                                        <p:hsl h="0" s="12549" l="25098"/>
                                      </p:by>
                                    </p:animClr>
                                    <p:set>
                                      <p:cBhvr>
                                        <p:cTn id="9" dur="500" fill="hold"/>
                                        <p:tgtEl>
                                          <p:spTgt spid="13"/>
                                        </p:tgtEl>
                                        <p:attrNameLst>
                                          <p:attrName>fill.type</p:attrName>
                                        </p:attrNameLst>
                                      </p:cBhvr>
                                      <p:to>
                                        <p:strVal val="solid"/>
                                      </p:to>
                                    </p:set>
                                  </p:childTnLst>
                                </p:cTn>
                              </p:par>
                              <p:par>
                                <p:cTn id="10" presetID="30" presetClass="emph" presetSubtype="0" fill="hold" nodeType="withEffect">
                                  <p:stCondLst>
                                    <p:cond delay="0"/>
                                  </p:stCondLst>
                                  <p:childTnLst>
                                    <p:animClr clrSpc="hsl" dir="cw">
                                      <p:cBhvr override="childStyle">
                                        <p:cTn id="11" dur="500" fill="hold"/>
                                        <p:tgtEl>
                                          <p:spTgt spid="20"/>
                                        </p:tgtEl>
                                        <p:attrNameLst>
                                          <p:attrName>style.color</p:attrName>
                                        </p:attrNameLst>
                                      </p:cBhvr>
                                      <p:by>
                                        <p:hsl h="0" s="12549" l="25098"/>
                                      </p:by>
                                    </p:animClr>
                                    <p:animClr clrSpc="hsl" dir="cw">
                                      <p:cBhvr>
                                        <p:cTn id="12" dur="500" fill="hold"/>
                                        <p:tgtEl>
                                          <p:spTgt spid="20"/>
                                        </p:tgtEl>
                                        <p:attrNameLst>
                                          <p:attrName>fillcolor</p:attrName>
                                        </p:attrNameLst>
                                      </p:cBhvr>
                                      <p:by>
                                        <p:hsl h="0" s="12549" l="25098"/>
                                      </p:by>
                                    </p:animClr>
                                    <p:animClr clrSpc="hsl" dir="cw">
                                      <p:cBhvr>
                                        <p:cTn id="13" dur="500" fill="hold"/>
                                        <p:tgtEl>
                                          <p:spTgt spid="20"/>
                                        </p:tgtEl>
                                        <p:attrNameLst>
                                          <p:attrName>stroke.color</p:attrName>
                                        </p:attrNameLst>
                                      </p:cBhvr>
                                      <p:by>
                                        <p:hsl h="0" s="12549" l="25098"/>
                                      </p:by>
                                    </p:animClr>
                                    <p:set>
                                      <p:cBhvr>
                                        <p:cTn id="14" dur="500" fill="hold"/>
                                        <p:tgtEl>
                                          <p:spTgt spid="20"/>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1000"/>
                                        <p:tgtEl>
                                          <p:spTgt spid="23"/>
                                        </p:tgtEl>
                                      </p:cBhvr>
                                    </p:animEffect>
                                    <p:anim calcmode="lin" valueType="num">
                                      <p:cBhvr>
                                        <p:cTn id="25" dur="1000" fill="hold"/>
                                        <p:tgtEl>
                                          <p:spTgt spid="23"/>
                                        </p:tgtEl>
                                        <p:attrNameLst>
                                          <p:attrName>ppt_x</p:attrName>
                                        </p:attrNameLst>
                                      </p:cBhvr>
                                      <p:tavLst>
                                        <p:tav tm="0">
                                          <p:val>
                                            <p:strVal val="#ppt_x"/>
                                          </p:val>
                                        </p:tav>
                                        <p:tav tm="100000">
                                          <p:val>
                                            <p:strVal val="#ppt_x"/>
                                          </p:val>
                                        </p:tav>
                                      </p:tavLst>
                                    </p:anim>
                                    <p:anim calcmode="lin" valueType="num">
                                      <p:cBhvr>
                                        <p:cTn id="2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1000"/>
                                        <p:tgtEl>
                                          <p:spTgt spid="25"/>
                                        </p:tgtEl>
                                      </p:cBhvr>
                                    </p:animEffect>
                                    <p:anim calcmode="lin" valueType="num">
                                      <p:cBhvr>
                                        <p:cTn id="32" dur="1000" fill="hold"/>
                                        <p:tgtEl>
                                          <p:spTgt spid="25"/>
                                        </p:tgtEl>
                                        <p:attrNameLst>
                                          <p:attrName>ppt_x</p:attrName>
                                        </p:attrNameLst>
                                      </p:cBhvr>
                                      <p:tavLst>
                                        <p:tav tm="0">
                                          <p:val>
                                            <p:strVal val="#ppt_x"/>
                                          </p:val>
                                        </p:tav>
                                        <p:tav tm="100000">
                                          <p:val>
                                            <p:strVal val="#ppt_x"/>
                                          </p:val>
                                        </p:tav>
                                      </p:tavLst>
                                    </p:anim>
                                    <p:anim calcmode="lin" valueType="num">
                                      <p:cBhvr>
                                        <p:cTn id="33" dur="1000" fill="hold"/>
                                        <p:tgtEl>
                                          <p:spTgt spid="25"/>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1000"/>
                                        <p:tgtEl>
                                          <p:spTgt spid="26"/>
                                        </p:tgtEl>
                                      </p:cBhvr>
                                    </p:animEffect>
                                    <p:anim calcmode="lin" valueType="num">
                                      <p:cBhvr>
                                        <p:cTn id="37" dur="1000" fill="hold"/>
                                        <p:tgtEl>
                                          <p:spTgt spid="26"/>
                                        </p:tgtEl>
                                        <p:attrNameLst>
                                          <p:attrName>ppt_x</p:attrName>
                                        </p:attrNameLst>
                                      </p:cBhvr>
                                      <p:tavLst>
                                        <p:tav tm="0">
                                          <p:val>
                                            <p:strVal val="#ppt_x"/>
                                          </p:val>
                                        </p:tav>
                                        <p:tav tm="100000">
                                          <p:val>
                                            <p:strVal val="#ppt_x"/>
                                          </p:val>
                                        </p:tav>
                                      </p:tavLst>
                                    </p:anim>
                                    <p:anim calcmode="lin" valueType="num">
                                      <p:cBhvr>
                                        <p:cTn id="3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descr="https://www.cs.colostate.edu/~cs551/Figures/Bully3.gif"/>
          <p:cNvPicPr/>
          <p:nvPr/>
        </p:nvPicPr>
        <p:blipFill>
          <a:blip r:embed="rId2">
            <a:extLst>
              <a:ext uri="{28A0092B-C50C-407E-A947-70E740481C1C}">
                <a14:useLocalDpi xmlns:a14="http://schemas.microsoft.com/office/drawing/2010/main" val="0"/>
              </a:ext>
            </a:extLst>
          </a:blip>
          <a:srcRect/>
          <a:stretch>
            <a:fillRect/>
          </a:stretch>
        </p:blipFill>
        <p:spPr bwMode="auto">
          <a:xfrm>
            <a:off x="1846410" y="495523"/>
            <a:ext cx="2582130" cy="1729099"/>
          </a:xfrm>
          <a:prstGeom prst="rect">
            <a:avLst/>
          </a:prstGeom>
          <a:noFill/>
          <a:ln>
            <a:noFill/>
          </a:ln>
        </p:spPr>
      </p:pic>
      <p:sp>
        <p:nvSpPr>
          <p:cNvPr id="7" name="ZoneTexte 6"/>
          <p:cNvSpPr txBox="1"/>
          <p:nvPr/>
        </p:nvSpPr>
        <p:spPr>
          <a:xfrm>
            <a:off x="1744417" y="2310988"/>
            <a:ext cx="2786115" cy="738664"/>
          </a:xfrm>
          <a:prstGeom prst="rect">
            <a:avLst/>
          </a:prstGeom>
          <a:noFill/>
        </p:spPr>
        <p:txBody>
          <a:bodyPr wrap="square" rtlCol="0">
            <a:spAutoFit/>
          </a:bodyPr>
          <a:lstStyle/>
          <a:p>
            <a:r>
              <a:rPr lang="en-US" sz="1400" dirty="0">
                <a:latin typeface="Bahnschrift Condensed" panose="020B0502040204020203" pitchFamily="34" charset="0"/>
              </a:rPr>
              <a:t>Process 4 sends election messages </a:t>
            </a:r>
            <a:r>
              <a:rPr lang="en-US" sz="1400" dirty="0" smtClean="0">
                <a:latin typeface="Bahnschrift Condensed" panose="020B0502040204020203" pitchFamily="34" charset="0"/>
              </a:rPr>
              <a:t>to </a:t>
            </a:r>
            <a:r>
              <a:rPr lang="en-US" sz="1400" dirty="0">
                <a:latin typeface="Bahnschrift Condensed" panose="020B0502040204020203" pitchFamily="34" charset="0"/>
              </a:rPr>
              <a:t>both Process 5 and Process 6. </a:t>
            </a:r>
            <a:endParaRPr lang="fr-FR" sz="1400" dirty="0">
              <a:latin typeface="Bahnschrift Condensed" panose="020B0502040204020203" pitchFamily="34" charset="0"/>
            </a:endParaRPr>
          </a:p>
          <a:p>
            <a:endParaRPr lang="fr-FR" sz="1400" dirty="0">
              <a:latin typeface="Bahnschrift Condensed" panose="020B0502040204020203" pitchFamily="34" charset="0"/>
            </a:endParaRPr>
          </a:p>
        </p:txBody>
      </p:sp>
      <p:pic>
        <p:nvPicPr>
          <p:cNvPr id="9" name="Image 8" descr="https://www.cs.colostate.edu/~cs551/Figures/Bully4.gif"/>
          <p:cNvPicPr/>
          <p:nvPr/>
        </p:nvPicPr>
        <p:blipFill>
          <a:blip r:embed="rId3">
            <a:extLst>
              <a:ext uri="{28A0092B-C50C-407E-A947-70E740481C1C}">
                <a14:useLocalDpi xmlns:a14="http://schemas.microsoft.com/office/drawing/2010/main" val="0"/>
              </a:ext>
            </a:extLst>
          </a:blip>
          <a:srcRect/>
          <a:stretch>
            <a:fillRect/>
          </a:stretch>
        </p:blipFill>
        <p:spPr bwMode="auto">
          <a:xfrm>
            <a:off x="7513162" y="471340"/>
            <a:ext cx="2516741" cy="1816370"/>
          </a:xfrm>
          <a:prstGeom prst="rect">
            <a:avLst/>
          </a:prstGeom>
          <a:noFill/>
          <a:ln>
            <a:noFill/>
          </a:ln>
        </p:spPr>
      </p:pic>
      <p:sp>
        <p:nvSpPr>
          <p:cNvPr id="10" name="ZoneTexte 9"/>
          <p:cNvSpPr txBox="1"/>
          <p:nvPr/>
        </p:nvSpPr>
        <p:spPr>
          <a:xfrm>
            <a:off x="7692195" y="2477139"/>
            <a:ext cx="2507391" cy="738664"/>
          </a:xfrm>
          <a:prstGeom prst="rect">
            <a:avLst/>
          </a:prstGeom>
          <a:noFill/>
        </p:spPr>
        <p:txBody>
          <a:bodyPr wrap="square" rtlCol="0">
            <a:spAutoFit/>
          </a:bodyPr>
          <a:lstStyle/>
          <a:p>
            <a:r>
              <a:rPr lang="en-US" sz="1400" dirty="0">
                <a:latin typeface="Bahnschrift Condensed" panose="020B0502040204020203" pitchFamily="34" charset="0"/>
              </a:rPr>
              <a:t>Only Process 5 answers </a:t>
            </a:r>
            <a:r>
              <a:rPr lang="en-US" sz="1400" dirty="0" smtClean="0">
                <a:latin typeface="Bahnschrift Condensed" panose="020B0502040204020203" pitchFamily="34" charset="0"/>
              </a:rPr>
              <a:t>and </a:t>
            </a:r>
            <a:r>
              <a:rPr lang="en-US" sz="1400" dirty="0">
                <a:latin typeface="Bahnschrift Condensed" panose="020B0502040204020203" pitchFamily="34" charset="0"/>
              </a:rPr>
              <a:t>takes over the election. </a:t>
            </a:r>
            <a:endParaRPr lang="fr-FR" sz="1400" dirty="0">
              <a:latin typeface="Bahnschrift Condensed" panose="020B0502040204020203" pitchFamily="34" charset="0"/>
            </a:endParaRPr>
          </a:p>
          <a:p>
            <a:endParaRPr lang="fr-FR" sz="1400" dirty="0">
              <a:latin typeface="Bahnschrift Condensed" panose="020B0502040204020203" pitchFamily="34" charset="0"/>
            </a:endParaRPr>
          </a:p>
        </p:txBody>
      </p:sp>
      <p:pic>
        <p:nvPicPr>
          <p:cNvPr id="12" name="Image 11" descr="https://www.cs.colostate.edu/~cs551/Figures/Bully5.gif"/>
          <p:cNvPicPr/>
          <p:nvPr/>
        </p:nvPicPr>
        <p:blipFill>
          <a:blip r:embed="rId4">
            <a:extLst>
              <a:ext uri="{28A0092B-C50C-407E-A947-70E740481C1C}">
                <a14:useLocalDpi xmlns:a14="http://schemas.microsoft.com/office/drawing/2010/main" val="0"/>
              </a:ext>
            </a:extLst>
          </a:blip>
          <a:srcRect/>
          <a:stretch>
            <a:fillRect/>
          </a:stretch>
        </p:blipFill>
        <p:spPr bwMode="auto">
          <a:xfrm>
            <a:off x="1744416" y="4034672"/>
            <a:ext cx="2563633" cy="1957225"/>
          </a:xfrm>
          <a:prstGeom prst="rect">
            <a:avLst/>
          </a:prstGeom>
          <a:noFill/>
          <a:ln>
            <a:noFill/>
          </a:ln>
        </p:spPr>
      </p:pic>
      <p:sp>
        <p:nvSpPr>
          <p:cNvPr id="13" name="ZoneTexte 12"/>
          <p:cNvSpPr txBox="1"/>
          <p:nvPr/>
        </p:nvSpPr>
        <p:spPr>
          <a:xfrm>
            <a:off x="1744417" y="6022605"/>
            <a:ext cx="2430185" cy="738664"/>
          </a:xfrm>
          <a:prstGeom prst="rect">
            <a:avLst/>
          </a:prstGeom>
          <a:noFill/>
        </p:spPr>
        <p:txBody>
          <a:bodyPr wrap="square" rtlCol="0">
            <a:spAutoFit/>
          </a:bodyPr>
          <a:lstStyle/>
          <a:p>
            <a:r>
              <a:rPr lang="en-US" sz="1400" dirty="0">
                <a:latin typeface="Bahnschrift Condensed" panose="020B0502040204020203" pitchFamily="34" charset="0"/>
              </a:rPr>
              <a:t>Process 5 sends out only </a:t>
            </a:r>
            <a:r>
              <a:rPr lang="en-US" sz="1400" dirty="0" smtClean="0">
                <a:latin typeface="Bahnschrift Condensed" panose="020B0502040204020203" pitchFamily="34" charset="0"/>
              </a:rPr>
              <a:t>on election </a:t>
            </a:r>
            <a:r>
              <a:rPr lang="en-US" sz="1400" dirty="0">
                <a:latin typeface="Bahnschrift Condensed" panose="020B0502040204020203" pitchFamily="34" charset="0"/>
              </a:rPr>
              <a:t>message </a:t>
            </a:r>
            <a:r>
              <a:rPr lang="en-US" sz="1400" dirty="0" smtClean="0">
                <a:latin typeface="Bahnschrift Condensed" panose="020B0502040204020203" pitchFamily="34" charset="0"/>
              </a:rPr>
              <a:t>to </a:t>
            </a:r>
            <a:r>
              <a:rPr lang="en-US" sz="1400" dirty="0">
                <a:latin typeface="Bahnschrift Condensed" panose="020B0502040204020203" pitchFamily="34" charset="0"/>
              </a:rPr>
              <a:t>Process 6. </a:t>
            </a:r>
            <a:endParaRPr lang="fr-FR" sz="1400" dirty="0">
              <a:latin typeface="Bahnschrift Condensed" panose="020B0502040204020203" pitchFamily="34" charset="0"/>
            </a:endParaRPr>
          </a:p>
          <a:p>
            <a:endParaRPr lang="fr-FR" sz="1400" dirty="0">
              <a:latin typeface="Bahnschrift Condensed" panose="020B0502040204020203" pitchFamily="34" charset="0"/>
            </a:endParaRPr>
          </a:p>
        </p:txBody>
      </p:sp>
      <p:pic>
        <p:nvPicPr>
          <p:cNvPr id="15" name="Image 14" descr="https://www.cs.colostate.edu/~cs551/Figures/Bully6.gif"/>
          <p:cNvPicPr/>
          <p:nvPr/>
        </p:nvPicPr>
        <p:blipFill>
          <a:blip r:embed="rId5">
            <a:extLst>
              <a:ext uri="{28A0092B-C50C-407E-A947-70E740481C1C}">
                <a14:useLocalDpi xmlns:a14="http://schemas.microsoft.com/office/drawing/2010/main" val="0"/>
              </a:ext>
            </a:extLst>
          </a:blip>
          <a:srcRect/>
          <a:stretch>
            <a:fillRect/>
          </a:stretch>
        </p:blipFill>
        <p:spPr bwMode="auto">
          <a:xfrm>
            <a:off x="7513161" y="3676453"/>
            <a:ext cx="2404561" cy="2047339"/>
          </a:xfrm>
          <a:prstGeom prst="rect">
            <a:avLst/>
          </a:prstGeom>
          <a:noFill/>
          <a:ln>
            <a:noFill/>
          </a:ln>
        </p:spPr>
      </p:pic>
      <p:sp>
        <p:nvSpPr>
          <p:cNvPr id="16" name="ZoneTexte 15"/>
          <p:cNvSpPr txBox="1"/>
          <p:nvPr/>
        </p:nvSpPr>
        <p:spPr>
          <a:xfrm>
            <a:off x="7299047" y="5889507"/>
            <a:ext cx="2815914" cy="738664"/>
          </a:xfrm>
          <a:prstGeom prst="rect">
            <a:avLst/>
          </a:prstGeom>
          <a:noFill/>
        </p:spPr>
        <p:txBody>
          <a:bodyPr wrap="square" rtlCol="0">
            <a:spAutoFit/>
          </a:bodyPr>
          <a:lstStyle/>
          <a:p>
            <a:r>
              <a:rPr lang="en-US" sz="1400" dirty="0">
                <a:latin typeface="Bahnschrift Condensed" panose="020B0502040204020203" pitchFamily="34" charset="0"/>
              </a:rPr>
              <a:t>When Process 6 does not respond </a:t>
            </a:r>
            <a:br>
              <a:rPr lang="en-US" sz="1400" dirty="0">
                <a:latin typeface="Bahnschrift Condensed" panose="020B0502040204020203" pitchFamily="34" charset="0"/>
              </a:rPr>
            </a:br>
            <a:r>
              <a:rPr lang="en-US" sz="1400" dirty="0">
                <a:latin typeface="Bahnschrift Condensed" panose="020B0502040204020203" pitchFamily="34" charset="0"/>
              </a:rPr>
              <a:t> </a:t>
            </a:r>
            <a:r>
              <a:rPr lang="en-US" sz="1400" dirty="0" smtClean="0">
                <a:latin typeface="Bahnschrift Condensed" panose="020B0502040204020203" pitchFamily="34" charset="0"/>
              </a:rPr>
              <a:t>Process </a:t>
            </a:r>
            <a:r>
              <a:rPr lang="en-US" sz="1400" dirty="0">
                <a:latin typeface="Bahnschrift Condensed" panose="020B0502040204020203" pitchFamily="34" charset="0"/>
              </a:rPr>
              <a:t>5 declares itself the winner. </a:t>
            </a:r>
            <a:endParaRPr lang="fr-FR" sz="1400" dirty="0">
              <a:latin typeface="Bahnschrift Condensed" panose="020B0502040204020203" pitchFamily="34" charset="0"/>
            </a:endParaRPr>
          </a:p>
          <a:p>
            <a:endParaRPr lang="fr-FR" sz="1400" dirty="0">
              <a:latin typeface="Bahnschrift Condensed" panose="020B0502040204020203" pitchFamily="34" charset="0"/>
            </a:endParaRPr>
          </a:p>
        </p:txBody>
      </p:sp>
    </p:spTree>
    <p:extLst>
      <p:ext uri="{BB962C8B-B14F-4D97-AF65-F5344CB8AC3E}">
        <p14:creationId xmlns:p14="http://schemas.microsoft.com/office/powerpoint/2010/main" val="250679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par>
                                <p:cTn id="22" presetID="53" presetClass="entr" presetSubtype="16"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Effect transition="in" filter="fade">
                                      <p:cBhvr>
                                        <p:cTn id="33" dur="500"/>
                                        <p:tgtEl>
                                          <p:spTgt spid="13"/>
                                        </p:tgtEl>
                                      </p:cBhvr>
                                    </p:animEffect>
                                  </p:childTnLst>
                                </p:cTn>
                              </p:par>
                              <p:par>
                                <p:cTn id="34" presetID="53" presetClass="entr" presetSubtype="16"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ppt_w</p:attrName>
                                        </p:attrNameLst>
                                      </p:cBhvr>
                                      <p:tavLst>
                                        <p:tav tm="0">
                                          <p:val>
                                            <p:fltVal val="0"/>
                                          </p:val>
                                        </p:tav>
                                        <p:tav tm="100000">
                                          <p:val>
                                            <p:strVal val="#ppt_w"/>
                                          </p:val>
                                        </p:tav>
                                      </p:tavLst>
                                    </p:anim>
                                    <p:anim calcmode="lin" valueType="num">
                                      <p:cBhvr>
                                        <p:cTn id="44" dur="500" fill="hold"/>
                                        <p:tgtEl>
                                          <p:spTgt spid="16"/>
                                        </p:tgtEl>
                                        <p:attrNameLst>
                                          <p:attrName>ppt_h</p:attrName>
                                        </p:attrNameLst>
                                      </p:cBhvr>
                                      <p:tavLst>
                                        <p:tav tm="0">
                                          <p:val>
                                            <p:fltVal val="0"/>
                                          </p:val>
                                        </p:tav>
                                        <p:tav tm="100000">
                                          <p:val>
                                            <p:strVal val="#ppt_h"/>
                                          </p:val>
                                        </p:tav>
                                      </p:tavLst>
                                    </p:anim>
                                    <p:animEffect transition="in" filter="fade">
                                      <p:cBhvr>
                                        <p:cTn id="45" dur="500"/>
                                        <p:tgtEl>
                                          <p:spTgt spid="16"/>
                                        </p:tgtEl>
                                      </p:cBhvr>
                                    </p:animEffect>
                                  </p:childTnLst>
                                </p:cTn>
                              </p:par>
                              <p:par>
                                <p:cTn id="46" presetID="53" presetClass="entr" presetSubtype="16" fill="hold" nodeType="with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Effect transition="in" filter="fade">
                                      <p:cBhvr>
                                        <p:cTn id="5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3"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075" y="1323753"/>
            <a:ext cx="5280671" cy="3881437"/>
          </a:xfr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6053" y="2290907"/>
            <a:ext cx="4952245" cy="4249726"/>
          </a:xfrm>
          <a:prstGeom prst="rect">
            <a:avLst/>
          </a:prstGeom>
        </p:spPr>
      </p:pic>
      <p:sp>
        <p:nvSpPr>
          <p:cNvPr id="6" name="Rectangle à coins arrondis 5"/>
          <p:cNvSpPr/>
          <p:nvPr/>
        </p:nvSpPr>
        <p:spPr>
          <a:xfrm>
            <a:off x="-292774" y="325317"/>
            <a:ext cx="9164213" cy="614800"/>
          </a:xfrm>
          <a:prstGeom prst="roundRect">
            <a:avLst/>
          </a:prstGeom>
          <a:solidFill>
            <a:schemeClr val="accent2">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2400" dirty="0" smtClean="0"/>
              <a:t>ALGORITHME DE L'ÉLECTION DU PLUS GRAND IDENTIFIANT (BULLY) </a:t>
            </a:r>
            <a:endParaRPr lang="fr-FR" sz="2400" dirty="0">
              <a:solidFill>
                <a:schemeClr val="tx1"/>
              </a:solidFill>
              <a:latin typeface="Bahnschrift Condensed"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298963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1570</TotalTime>
  <Words>503</Words>
  <Application>Microsoft Office PowerPoint</Application>
  <PresentationFormat>Grand écran</PresentationFormat>
  <Paragraphs>81</Paragraphs>
  <Slides>16</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16</vt:i4>
      </vt:variant>
    </vt:vector>
  </HeadingPairs>
  <TitlesOfParts>
    <vt:vector size="25" baseType="lpstr">
      <vt:lpstr>Arial</vt:lpstr>
      <vt:lpstr>Bahnschrift Condensed</vt:lpstr>
      <vt:lpstr>Bahnschrift Light Condensed</vt:lpstr>
      <vt:lpstr>Calibri</vt:lpstr>
      <vt:lpstr>Calibri Light</vt:lpstr>
      <vt:lpstr>Open Sans</vt:lpstr>
      <vt:lpstr>Times New Roman</vt:lpstr>
      <vt:lpstr>Wingdings</vt:lpstr>
      <vt:lpstr>Thème Office</vt:lpstr>
      <vt:lpstr>Présentation PowerPoint</vt:lpstr>
      <vt:lpstr>Présentation PowerPoint</vt:lpstr>
      <vt:lpstr>DÉFINITION</vt:lpstr>
      <vt:lpstr>Présentation PowerPoint</vt:lpstr>
      <vt:lpstr>Présentation PowerPoint</vt:lpstr>
      <vt:lpstr>Algorithme de l’élection de Bully</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 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Haroune Ba</dc:creator>
  <cp:lastModifiedBy>Haroune Ba</cp:lastModifiedBy>
  <cp:revision>55</cp:revision>
  <dcterms:created xsi:type="dcterms:W3CDTF">2023-05-18T22:57:19Z</dcterms:created>
  <dcterms:modified xsi:type="dcterms:W3CDTF">2023-07-15T00:05:52Z</dcterms:modified>
</cp:coreProperties>
</file>