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7559675" cy="10691800"/>
  <p:embeddedFontLst>
    <p:embeddedFont>
      <p:font typeface="Corbel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rbel-bold.fntdata"/><Relationship Id="rId10" Type="http://schemas.openxmlformats.org/officeDocument/2006/relationships/slide" Target="slides/slide4.xml"/><Relationship Id="rId32" Type="http://schemas.openxmlformats.org/officeDocument/2006/relationships/font" Target="fonts/Corbel-regular.fntdata"/><Relationship Id="rId13" Type="http://schemas.openxmlformats.org/officeDocument/2006/relationships/slide" Target="slides/slide7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6.xml"/><Relationship Id="rId34" Type="http://schemas.openxmlformats.org/officeDocument/2006/relationships/font" Target="fonts/Corbel-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d31271c8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d31271c8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детей располагают слева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d31271c8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d31271c8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620ce69e4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620ce69e4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20ce69e4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20ce69e4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TODO декодировка на доске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ad31271c8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ad31271c8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ad31271c8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ad31271c8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620ce69e4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4620ce69e4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cb7b660d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cb7b660d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dc8ac663f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dc8ac663f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cb7b660d_1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cb7b660d_1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650500e8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e650500e8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cb7b660d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cb7b660d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352502d6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ранг будет объяснен далее</a:t>
            </a:r>
            <a:endParaRPr/>
          </a:p>
        </p:txBody>
      </p:sp>
      <p:sp>
        <p:nvSpPr>
          <p:cNvPr id="140" name="Google Shape;140;g4e352502d6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Как ускорить? делать меньше действий</a:t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d31271c8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d31271c8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goo.gl/GNLo8X" TargetMode="External"/><Relationship Id="rId4" Type="http://schemas.openxmlformats.org/officeDocument/2006/relationships/hyperlink" Target="https://neerc.ifmo.ru/wiki/index.php?title=%D0%9F%D1%80%D0%B8%D0%BE%D1%80%D0%B8%D1%82%D0%B5%D1%82%D0%BD%D1%8B%D0%B5_%D0%BE%D1%87%D0%B5%D1%80%D0%B5%D0%B4%D0%B8#.D0.9F.D1.80.D0.B8.D0.BC.D0.B5.D0.BD.D0.B5.D0.BD.D0.B8.D0.B5" TargetMode="External"/><Relationship Id="rId9" Type="http://schemas.openxmlformats.org/officeDocument/2006/relationships/hyperlink" Target="https://www.cs.usfca.edu/~galles/visualization/LeftistHeap.html" TargetMode="External"/><Relationship Id="rId5" Type="http://schemas.openxmlformats.org/officeDocument/2006/relationships/hyperlink" Target="https://www.geeksforgeeks.org/applications-of-heap-data-structure/" TargetMode="External"/><Relationship Id="rId6" Type="http://schemas.openxmlformats.org/officeDocument/2006/relationships/hyperlink" Target="http://www.dgp.toronto.edu/people/JamesStewart/378notes/10leftist/" TargetMode="External"/><Relationship Id="rId7" Type="http://schemas.openxmlformats.org/officeDocument/2006/relationships/hyperlink" Target="http://typeocaml.com/2015/03/12/heap-leftist-tree/" TargetMode="External"/><Relationship Id="rId8" Type="http://schemas.openxmlformats.org/officeDocument/2006/relationships/hyperlink" Target="https://zhu45.org/posts/2017/Apr/04/leftist-heap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119100" y="1053600"/>
            <a:ext cx="11953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latin typeface="Corbel"/>
                <a:ea typeface="Corbel"/>
                <a:cs typeface="Corbel"/>
                <a:sym typeface="Corbel"/>
              </a:rPr>
              <a:t>Левосторонняя куча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/>
          <p:nvPr/>
        </p:nvSpPr>
        <p:spPr>
          <a:xfrm>
            <a:off x="447675" y="0"/>
            <a:ext cx="73914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Короче ли?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325" y="1120600"/>
            <a:ext cx="3841225" cy="41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447675" y="637075"/>
            <a:ext cx="8308500" cy="5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Утверждение: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правый путь (путь от корня до самого правого неполного узла) такой же короткий, как и любой другой в дереве.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Доказательство: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(Противоречие)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Выберем более короткий путь: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D1 &lt;D2</a:t>
            </a:r>
            <a:endParaRPr b="1"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Скажем, что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D1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отклоняется от правого пути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D2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в узле  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: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npl (L) ≤ D1-1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из-за пути длины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D1-1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к неполному узлу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npl (R) ≥ D2-1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, потому что каждый узел на правом пути является левым ребенком.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Свойство левосторонней кучи для узла х нарушено!</a:t>
            </a:r>
            <a:endParaRPr b="1"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6"/>
          <p:cNvSpPr txBox="1"/>
          <p:nvPr/>
        </p:nvSpPr>
        <p:spPr>
          <a:xfrm>
            <a:off x="8039800" y="4673475"/>
            <a:ext cx="1038600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11173356" y="4780895"/>
            <a:ext cx="107400" cy="21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232800" y="72425"/>
            <a:ext cx="4795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Короче ли?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232800" y="782700"/>
            <a:ext cx="10349700" cy="5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Утверждение: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если правильный путь имеет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узлов, то дерево имеет как минимум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b="1" baseline="30000" lang="ru-RU" sz="2600"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-1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узлов.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Доказательство: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(по индукции)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Базовый случай: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r = 1.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Дерево имеет как минимум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b="1" baseline="30000" lang="ru-RU" sz="2600"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-1 = 1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узел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Индуктивный шаг: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предположим,что утверждение верно для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r-1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.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Докажем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для дерева с правым путем хотя бы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r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: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1. Правое поддерево: правильный путь узлов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r-1</a:t>
            </a:r>
            <a:endParaRPr b="1"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⇒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 2</a:t>
            </a:r>
            <a:r>
              <a:rPr b="1" baseline="30000" lang="ru-RU" sz="2600">
                <a:latin typeface="Corbel"/>
                <a:ea typeface="Corbel"/>
                <a:cs typeface="Corbel"/>
                <a:sym typeface="Corbel"/>
              </a:rPr>
              <a:t>r-1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-1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правых поддеревьев узлов (по индукции)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2. Левое поддерево: также правый путь длиной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не менее 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r-1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 (пред. слайд)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⇒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 2</a:t>
            </a:r>
            <a:r>
              <a:rPr b="1" baseline="30000" lang="ru-RU" sz="2600">
                <a:latin typeface="Corbel"/>
                <a:ea typeface="Corbel"/>
                <a:cs typeface="Corbel"/>
                <a:sym typeface="Corbel"/>
              </a:rPr>
              <a:t>r-1</a:t>
            </a:r>
            <a:r>
              <a:rPr b="1" lang="ru-RU" sz="2600">
                <a:latin typeface="Corbel"/>
                <a:ea typeface="Corbel"/>
                <a:cs typeface="Corbel"/>
                <a:sym typeface="Corbel"/>
              </a:rPr>
              <a:t>-1 </a:t>
            </a:r>
            <a:r>
              <a:rPr lang="ru-RU" sz="2600">
                <a:latin typeface="Corbel"/>
                <a:ea typeface="Corbel"/>
                <a:cs typeface="Corbel"/>
                <a:sym typeface="Corbel"/>
              </a:rPr>
              <a:t>левых узлов поддерева (по индукции)</a:t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⇒ </a:t>
            </a: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Общий размер дерева: (2</a:t>
            </a:r>
            <a:r>
              <a:rPr b="1" baseline="30000" lang="ru-RU" sz="2800">
                <a:latin typeface="Corbel"/>
                <a:ea typeface="Corbel"/>
                <a:cs typeface="Corbel"/>
                <a:sym typeface="Corbel"/>
              </a:rPr>
              <a:t>r-1</a:t>
            </a: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-1) + (2</a:t>
            </a:r>
            <a:r>
              <a:rPr b="1" baseline="30000" lang="ru-RU" sz="2800">
                <a:latin typeface="Corbel"/>
                <a:ea typeface="Corbel"/>
                <a:cs typeface="Corbel"/>
                <a:sym typeface="Corbel"/>
              </a:rPr>
              <a:t>r-1</a:t>
            </a: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-1) + 1 = 2</a:t>
            </a:r>
            <a:r>
              <a:rPr b="1" baseline="30000" lang="ru-RU" sz="2800">
                <a:latin typeface="Corbel"/>
                <a:ea typeface="Corbel"/>
                <a:cs typeface="Corbel"/>
                <a:sym typeface="Corbel"/>
              </a:rPr>
              <a:t>r-1</a:t>
            </a:r>
            <a:endParaRPr b="1" baseline="30000"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/>
          <p:nvPr/>
        </p:nvSpPr>
        <p:spPr>
          <a:xfrm>
            <a:off x="232800" y="72425"/>
            <a:ext cx="4795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Зачем все это</a:t>
            </a: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?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590900" y="1048900"/>
            <a:ext cx="10994400" cy="4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Данные требования 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 гарантируют, что: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●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Правое поддерево действительно короче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●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Левостороннее дерево из </a:t>
            </a: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N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 узлов имеет правый путь не более</a:t>
            </a: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 log</a:t>
            </a:r>
            <a:r>
              <a:rPr b="1" baseline="-25000" lang="ru-RU" sz="2800">
                <a:latin typeface="Corbel"/>
                <a:ea typeface="Corbel"/>
                <a:cs typeface="Corbel"/>
                <a:sym typeface="Corbel"/>
              </a:rPr>
              <a:t>2 </a:t>
            </a:r>
            <a:r>
              <a:rPr b="1" lang="ru-RU" sz="2800">
                <a:latin typeface="Corbel"/>
                <a:ea typeface="Corbel"/>
                <a:cs typeface="Corbel"/>
                <a:sym typeface="Corbel"/>
              </a:rPr>
              <a:t>(N + 1) 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узлов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latin typeface="Corbel"/>
                <a:ea typeface="Corbel"/>
                <a:cs typeface="Corbel"/>
                <a:sym typeface="Corbel"/>
              </a:rPr>
              <a:t>Вспомним основную идею: </a:t>
            </a:r>
            <a:r>
              <a:rPr i="1" lang="ru-RU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Сосредоточить все работы по изменению кучи в одной небольшой части кучи (т.е в правом поддереве)</a:t>
            </a:r>
            <a:endParaRPr i="1" sz="2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/>
          <p:nvPr/>
        </p:nvSpPr>
        <p:spPr>
          <a:xfrm>
            <a:off x="346950" y="121150"/>
            <a:ext cx="114981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latin typeface="Corbel"/>
                <a:ea typeface="Corbel"/>
                <a:cs typeface="Corbel"/>
                <a:sym typeface="Corbel"/>
              </a:rPr>
              <a:t>Слияние двух куч (операция merge)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/>
        </p:nvSpPr>
        <p:spPr>
          <a:xfrm>
            <a:off x="573000" y="1163900"/>
            <a:ext cx="9919800" cy="5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Основная идея: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●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Сделать корень с меньшим значением корнем новой кучи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●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Левое поддерево нового корня оставить, а правое </a:t>
            </a:r>
            <a:r>
              <a:rPr i="1" lang="ru-RU" sz="2800">
                <a:latin typeface="Corbel"/>
                <a:ea typeface="Corbel"/>
                <a:cs typeface="Corbel"/>
                <a:sym typeface="Corbel"/>
              </a:rPr>
              <a:t>рекурсивно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 слить с правым деревом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●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Перед возвращением из рекурсии: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○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Обновить </a:t>
            </a:r>
            <a:r>
              <a:rPr i="1" lang="ru-RU" sz="2800">
                <a:latin typeface="Corbel"/>
                <a:ea typeface="Corbel"/>
                <a:cs typeface="Corbel"/>
                <a:sym typeface="Corbel"/>
              </a:rPr>
              <a:t>npl 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нового корня.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○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При необходимости поменять местами левое и правое поддеревья этого корня, чтобы сохранить левостороннее свойство результирующего дерева.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800">
                <a:latin typeface="Corbel"/>
                <a:ea typeface="Corbel"/>
                <a:cs typeface="Corbel"/>
                <a:sym typeface="Corbel"/>
              </a:rPr>
              <a:t>Специальный случай: merge(T,null) = merge(null,T) = T</a:t>
            </a:r>
            <a:endParaRPr i="1"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/>
          <p:nvPr/>
        </p:nvSpPr>
        <p:spPr>
          <a:xfrm>
            <a:off x="141100" y="176350"/>
            <a:ext cx="4795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latin typeface="Corbel"/>
                <a:ea typeface="Corbel"/>
                <a:cs typeface="Corbel"/>
                <a:sym typeface="Corbel"/>
              </a:rPr>
              <a:t>Merge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175" y="2009875"/>
            <a:ext cx="8697499" cy="46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0"/>
          <p:cNvSpPr txBox="1"/>
          <p:nvPr/>
        </p:nvSpPr>
        <p:spPr>
          <a:xfrm>
            <a:off x="464350" y="1053700"/>
            <a:ext cx="115728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Рекурсивные вызовы merge(T</a:t>
            </a:r>
            <a:r>
              <a:rPr baseline="-25000" lang="ru-RU" sz="2800"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, T</a:t>
            </a:r>
            <a:r>
              <a:rPr baseline="-25000" lang="ru-RU" sz="2800"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) возвращают новую левостороннюю кучу, содержащую все элементы двух куч T</a:t>
            </a:r>
            <a:r>
              <a:rPr baseline="-25000" lang="ru-RU" sz="2800"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 и </a:t>
            </a: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T</a:t>
            </a:r>
            <a:r>
              <a:rPr baseline="-25000" lang="ru-RU" sz="2800">
                <a:latin typeface="Corbel"/>
                <a:ea typeface="Corbel"/>
                <a:cs typeface="Corbel"/>
                <a:sym typeface="Corbel"/>
              </a:rPr>
              <a:t>2</a:t>
            </a:r>
            <a:endParaRPr baseline="-25000" sz="2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/>
          <p:nvPr/>
        </p:nvSpPr>
        <p:spPr>
          <a:xfrm>
            <a:off x="305850" y="160725"/>
            <a:ext cx="115527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latin typeface="Corbel"/>
                <a:ea typeface="Corbel"/>
                <a:cs typeface="Corbel"/>
                <a:sym typeface="Corbel"/>
              </a:rPr>
              <a:t>Merge-продолжение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50" y="1122975"/>
            <a:ext cx="11312400" cy="5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/>
          <p:nvPr/>
        </p:nvSpPr>
        <p:spPr>
          <a:xfrm>
            <a:off x="288000" y="178175"/>
            <a:ext cx="4795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Merge - пример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88" y="818950"/>
            <a:ext cx="8802425" cy="57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9411900" y="5911450"/>
            <a:ext cx="410700" cy="23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/>
          <p:nvPr/>
        </p:nvSpPr>
        <p:spPr>
          <a:xfrm>
            <a:off x="288000" y="178175"/>
            <a:ext cx="117672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Merge - восстановление свойств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075"/>
            <a:ext cx="11402626" cy="56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288000" y="178175"/>
            <a:ext cx="117672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latin typeface="Corbel"/>
                <a:ea typeface="Corbel"/>
                <a:cs typeface="Corbel"/>
                <a:sym typeface="Corbel"/>
              </a:rPr>
              <a:t>Merge - восстановление свойств</a:t>
            </a:r>
            <a:endParaRPr b="0" sz="3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50" y="1068975"/>
            <a:ext cx="11187475" cy="48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/>
          <p:nvPr/>
        </p:nvSpPr>
        <p:spPr>
          <a:xfrm>
            <a:off x="247276" y="184675"/>
            <a:ext cx="116721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Операции левосторонней кучи</a:t>
            </a:r>
            <a:r>
              <a:rPr b="1" lang="ru-RU" sz="44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3307575"/>
            <a:ext cx="35337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700" y="5175650"/>
            <a:ext cx="565785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5"/>
          <p:cNvSpPr txBox="1"/>
          <p:nvPr/>
        </p:nvSpPr>
        <p:spPr>
          <a:xfrm>
            <a:off x="261225" y="893100"/>
            <a:ext cx="11644200" cy="59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b="1" lang="ru-RU" sz="1800">
                <a:latin typeface="Corbel"/>
                <a:ea typeface="Corbel"/>
                <a:cs typeface="Corbel"/>
                <a:sym typeface="Corbel"/>
              </a:rPr>
              <a:t>merge</a:t>
            </a: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: объединить два дерева, общий размер которых n.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Асимптотика:  </a:t>
            </a:r>
            <a:r>
              <a:rPr i="1" lang="ru-RU" sz="1800">
                <a:latin typeface="Corbel"/>
                <a:ea typeface="Corbel"/>
                <a:cs typeface="Corbel"/>
                <a:sym typeface="Corbel"/>
              </a:rPr>
              <a:t>O(log n) </a:t>
            </a: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(</a:t>
            </a: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Каждый раз идем только в правое поддерево. То есть не более логарифма вызовов.)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●"/>
            </a:pPr>
            <a:r>
              <a:rPr b="1" lang="ru-RU" sz="1800">
                <a:latin typeface="Corbel"/>
                <a:ea typeface="Corbel"/>
                <a:cs typeface="Corbel"/>
                <a:sym typeface="Corbel"/>
              </a:rPr>
              <a:t>insert:</a:t>
            </a: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 добавить новый элемент в кучу размера n.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 притворный узел - левосторонняя куча размера 1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 вставить, объединив оригинальную кучу с кучей из одного элемента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 Асимптотика: </a:t>
            </a: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i="1"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O(log n) </a:t>
            </a: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(Т.к на основе </a:t>
            </a:r>
            <a:r>
              <a:rPr b="1"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merge</a:t>
            </a: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b="1"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extractMin:</a:t>
            </a: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извлечь минимальный элемент из кучи размера n.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удалить и вернуть корень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ru-RU" sz="1800">
                <a:latin typeface="Corbel"/>
                <a:ea typeface="Corbel"/>
                <a:cs typeface="Corbel"/>
                <a:sym typeface="Corbel"/>
              </a:rPr>
              <a:t> объединить левое и правое поддеревья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rbel"/>
              <a:buChar char="○"/>
            </a:pP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Асимптотика:  </a:t>
            </a:r>
            <a:r>
              <a:rPr i="1"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O(log n) </a:t>
            </a: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(Т.к на основе </a:t>
            </a:r>
            <a:r>
              <a:rPr b="1"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merge</a:t>
            </a:r>
            <a:r>
              <a:rPr lang="ru-RU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116675" y="90260"/>
            <a:ext cx="5126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Что такое куча?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571500" y="1153325"/>
            <a:ext cx="11001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orbel"/>
              <a:buChar char="●"/>
            </a:pPr>
            <a:r>
              <a:rPr lang="ru-RU" sz="2400">
                <a:solidFill>
                  <a:srgbClr val="24292E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Куча-структура данных реализующая интерфейс очереди с приоритетом(Priority Queue).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orbel"/>
              <a:buChar char="●"/>
            </a:pPr>
            <a:r>
              <a:rPr lang="ru-RU" sz="2400">
                <a:solidFill>
                  <a:srgbClr val="24292E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Приоритетная очередь — это абстрактная структура данных наподобие стека или очереди, где у каждого элемента есть приоритет. Элемент с более высоким приоритетом находится перед элементом с более низким приоритетом. Если у элементов одинаковые приоритеты, они располагаются в зависимости от своей позиции в очереди. 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/>
          <p:nvPr/>
        </p:nvSpPr>
        <p:spPr>
          <a:xfrm>
            <a:off x="0" y="86675"/>
            <a:ext cx="10997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1100"/>
              <a:buNone/>
            </a:pPr>
            <a:r>
              <a:rPr b="1" lang="ru-RU" sz="4400">
                <a:solidFill>
                  <a:schemeClr val="dk1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Построение кучи за O(n)</a:t>
            </a:r>
            <a:endParaRPr b="1" sz="4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p46"/>
          <p:cNvSpPr txBox="1"/>
          <p:nvPr/>
        </p:nvSpPr>
        <p:spPr>
          <a:xfrm>
            <a:off x="357200" y="1135475"/>
            <a:ext cx="105369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• Храним список левосторонних куч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• Пока их количество больше 1: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   1) из начала списка достаём две кучи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   2) сливаем эти кучи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   3) и результат кладём в конец списка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/>
        </p:nvSpPr>
        <p:spPr>
          <a:xfrm>
            <a:off x="375050" y="339325"/>
            <a:ext cx="60723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7"/>
          <p:cNvSpPr/>
          <p:nvPr/>
        </p:nvSpPr>
        <p:spPr>
          <a:xfrm>
            <a:off x="0" y="86675"/>
            <a:ext cx="10997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1100"/>
              <a:buNone/>
            </a:pPr>
            <a:r>
              <a:rPr b="1" lang="ru-RU" sz="4400">
                <a:solidFill>
                  <a:schemeClr val="dk1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Доказательство асимптотики</a:t>
            </a:r>
            <a:endParaRPr b="1" sz="4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p47"/>
          <p:cNvSpPr txBox="1"/>
          <p:nvPr/>
        </p:nvSpPr>
        <p:spPr>
          <a:xfrm>
            <a:off x="660800" y="1314050"/>
            <a:ext cx="10336800" cy="5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На нулевом шаге — 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n</a:t>
            </a: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 куч из одного элемента.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На каждом шаге количество куч уменьшается вдвое ,а число вершин в куче увеличивается вдвое.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На i-ом шаге в списке остались кучи размера 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b="1" baseline="30000" lang="ru-RU" sz="2400"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.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Слияние двух куч из 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n</a:t>
            </a:r>
            <a:r>
              <a:rPr b="1" baseline="-25000" lang="ru-RU" sz="2400">
                <a:latin typeface="Corbel"/>
                <a:ea typeface="Corbel"/>
                <a:cs typeface="Corbel"/>
                <a:sym typeface="Corbel"/>
              </a:rPr>
              <a:t>i </a:t>
            </a: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элементов — это 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O(log n</a:t>
            </a:r>
            <a:r>
              <a:rPr b="1" baseline="-25000" lang="ru-RU" sz="2400"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)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Поэтому построение будет выполняться за: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Сумма ряда равна 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Поэтому построение кучи произойдёт за </a:t>
            </a:r>
            <a:r>
              <a:rPr b="1" lang="ru-RU" sz="2400">
                <a:latin typeface="Corbel"/>
                <a:ea typeface="Corbel"/>
                <a:cs typeface="Corbel"/>
                <a:sym typeface="Corbel"/>
              </a:rPr>
              <a:t>O(n)</a:t>
            </a: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3949319"/>
            <a:ext cx="7018725" cy="1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/>
          <p:nvPr/>
        </p:nvSpPr>
        <p:spPr>
          <a:xfrm rot="10800000">
            <a:off x="15392880" y="10810440"/>
            <a:ext cx="8344440" cy="158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8"/>
          <p:cNvSpPr/>
          <p:nvPr/>
        </p:nvSpPr>
        <p:spPr>
          <a:xfrm>
            <a:off x="3744000" y="6480000"/>
            <a:ext cx="4751640" cy="5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800" strike="noStrike">
                <a:solidFill>
                  <a:srgbClr val="766F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</a:t>
            </a:r>
            <a:endParaRPr b="0" sz="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263775" y="122400"/>
            <a:ext cx="10997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1100"/>
              <a:buNone/>
            </a:pPr>
            <a:r>
              <a:rPr b="1" lang="ru-RU" sz="4400">
                <a:solidFill>
                  <a:schemeClr val="dk1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Замеры времени работы</a:t>
            </a:r>
            <a:endParaRPr b="1" sz="4400"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79" name="Google Shape;2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75" y="1521500"/>
            <a:ext cx="5629826" cy="3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521500"/>
            <a:ext cx="5629826" cy="348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/>
          <p:nvPr/>
        </p:nvSpPr>
        <p:spPr>
          <a:xfrm>
            <a:off x="263775" y="122400"/>
            <a:ext cx="109977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SzPts val="1100"/>
              <a:buNone/>
            </a:pPr>
            <a:r>
              <a:rPr b="1" lang="ru-RU" sz="4400">
                <a:solidFill>
                  <a:schemeClr val="dk1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Резюме</a:t>
            </a:r>
            <a:endParaRPr b="1" sz="4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p49"/>
          <p:cNvSpPr txBox="1"/>
          <p:nvPr/>
        </p:nvSpPr>
        <p:spPr>
          <a:xfrm>
            <a:off x="625075" y="1064100"/>
            <a:ext cx="2464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Corbel"/>
                <a:ea typeface="Corbel"/>
                <a:cs typeface="Corbel"/>
                <a:sym typeface="Corbel"/>
              </a:rPr>
              <a:t>Плюсы: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946550" y="1678800"/>
            <a:ext cx="107514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Основная операция merge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Merge за O(log n)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Простая реализация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Н</a:t>
            </a: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игде не делается уничтожающих присваиваний. Не создается новых узлов в merge. А значит, кучу можно легко сделать персистентной.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8" name="Google Shape;288;p49"/>
          <p:cNvSpPr txBox="1"/>
          <p:nvPr/>
        </p:nvSpPr>
        <p:spPr>
          <a:xfrm>
            <a:off x="720300" y="4420800"/>
            <a:ext cx="107514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Не в виде массива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Дополнительное поле npl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>
                <a:latin typeface="Corbel"/>
                <a:ea typeface="Corbel"/>
                <a:cs typeface="Corbel"/>
                <a:sym typeface="Corbel"/>
              </a:rPr>
              <a:t>Можно быстрее (: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49"/>
          <p:cNvSpPr txBox="1"/>
          <p:nvPr/>
        </p:nvSpPr>
        <p:spPr>
          <a:xfrm>
            <a:off x="625075" y="3760500"/>
            <a:ext cx="24645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Corbel"/>
                <a:ea typeface="Corbel"/>
                <a:cs typeface="Corbel"/>
                <a:sym typeface="Corbel"/>
              </a:rPr>
              <a:t>Мину</a:t>
            </a:r>
            <a:r>
              <a:rPr b="1" lang="ru-RU" sz="3000">
                <a:latin typeface="Corbel"/>
                <a:ea typeface="Corbel"/>
                <a:cs typeface="Corbel"/>
                <a:sym typeface="Corbel"/>
              </a:rPr>
              <a:t>сы: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/>
        </p:nvSpPr>
        <p:spPr>
          <a:xfrm>
            <a:off x="205975" y="268835"/>
            <a:ext cx="5126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Источники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517925" y="1474525"/>
            <a:ext cx="107514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Левосторонняя куча - викиконспекты ИТМО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4"/>
              </a:rPr>
              <a:t>Приоритетные очереди - викиконспекты ИТМО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Применение куч - GeekForGeeks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  <a:hlinkClick r:id="rId6"/>
              </a:rPr>
              <a:t>CSC 378: Data Structures and Algorithm Analysis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7"/>
              </a:rPr>
              <a:t>Functional Heap - Leftist Tree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  <a:hlinkClick r:id="rId8"/>
              </a:rPr>
              <a:t>MAW Chapter 6 summary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24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9"/>
              </a:rPr>
              <a:t>Нормально анимированная визуализация (: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/>
        </p:nvSpPr>
        <p:spPr>
          <a:xfrm>
            <a:off x="2220450" y="1785950"/>
            <a:ext cx="77511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latin typeface="Corbel"/>
                <a:ea typeface="Corbel"/>
                <a:cs typeface="Corbel"/>
                <a:sym typeface="Corbel"/>
              </a:rPr>
              <a:t>Спасибо за внимание</a:t>
            </a:r>
            <a:endParaRPr sz="4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latin typeface="Corbel"/>
                <a:ea typeface="Corbel"/>
                <a:cs typeface="Corbel"/>
                <a:sym typeface="Corbel"/>
              </a:rPr>
              <a:t>Вопросы?</a:t>
            </a:r>
            <a:endParaRPr sz="4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116675" y="90260"/>
            <a:ext cx="5126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Применение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571500" y="1153325"/>
            <a:ext cx="110013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orbel"/>
              <a:buChar char="●"/>
            </a:pPr>
            <a:r>
              <a:rPr lang="ru-RU" sz="2400">
                <a:solidFill>
                  <a:srgbClr val="24292E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Алгоритмы на графах : алгоритм Дейкстры, алгоритм Прима, </a:t>
            </a:r>
            <a:r>
              <a:rPr lang="ru-RU" sz="2400">
                <a:solidFill>
                  <a:srgbClr val="222222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поиск по первому наилучшему совпадению</a:t>
            </a:r>
            <a:r>
              <a:rPr lang="ru-RU" sz="2400">
                <a:solidFill>
                  <a:srgbClr val="24292E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.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orbel"/>
              <a:buChar char="●"/>
            </a:pPr>
            <a:r>
              <a:rPr lang="ru-RU" sz="2400">
                <a:solidFill>
                  <a:srgbClr val="24292E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Алгоритмы сжатия: алгоритм Хаффмана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400"/>
              <a:buFont typeface="Corbel"/>
              <a:buChar char="●"/>
            </a:pPr>
            <a:r>
              <a:rPr lang="ru-RU" sz="2400">
                <a:solidFill>
                  <a:srgbClr val="24292E"/>
                </a:solidFill>
                <a:highlight>
                  <a:srgbClr val="FFFFFF"/>
                </a:highlight>
                <a:latin typeface="Corbel"/>
                <a:ea typeface="Corbel"/>
                <a:cs typeface="Corbel"/>
                <a:sym typeface="Corbel"/>
              </a:rPr>
              <a:t>Поиск k-ого по порядку элемента</a:t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116675" y="3178985"/>
            <a:ext cx="5126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Сравнение куч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25" y="4109397"/>
            <a:ext cx="10344475" cy="16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134525" y="465310"/>
            <a:ext cx="5126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Проблема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507625" y="1003325"/>
            <a:ext cx="9829800" cy="57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ru-RU" sz="3200">
                <a:latin typeface="Corbel"/>
                <a:ea typeface="Corbel"/>
                <a:cs typeface="Corbel"/>
                <a:sym typeface="Corbel"/>
              </a:rPr>
              <a:t>Часто необходимо слить две кучи в одну: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3200"/>
              <a:buFont typeface="Corbel"/>
              <a:buChar char="•"/>
            </a:pPr>
            <a:r>
              <a:rPr lang="ru-RU" sz="3200">
                <a:latin typeface="Corbel"/>
                <a:ea typeface="Corbel"/>
                <a:cs typeface="Corbel"/>
                <a:sym typeface="Corbel"/>
              </a:rPr>
              <a:t>merge (A, B): вернуть новую кучу с ключами из A и B, уничтожив кучи A и B.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orbel"/>
              <a:buChar char="•"/>
            </a:pPr>
            <a:r>
              <a:rPr lang="ru-RU" sz="3200">
                <a:latin typeface="Corbel"/>
                <a:ea typeface="Corbel"/>
                <a:cs typeface="Corbel"/>
                <a:sym typeface="Corbel"/>
              </a:rPr>
              <a:t>В бинарной куче операция merge достаточно дорогая.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rPr lang="ru-RU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Как можно ускорить слияние?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ru-RU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Использовать несбалансированное дерево.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0392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134525" y="465310"/>
            <a:ext cx="51267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Определения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205600" y="1376425"/>
            <a:ext cx="118758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rbel"/>
              <a:buChar char="●"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Левостороннее дерево — бинарное дерево, где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ранг левого потомка всегда не меньше ранга правого.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Это дерево было изобретено Кларком Алланом Крейном.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orbel"/>
              <a:buChar char="●"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Левосторонняя куча (англ. leftist heap) —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левостороннее дерево с соблюдением порядка кучи.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/>
        </p:nvSpPr>
        <p:spPr>
          <a:xfrm>
            <a:off x="332850" y="273500"/>
            <a:ext cx="54948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Левосторонняя куча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/>
          <p:nvPr/>
        </p:nvSpPr>
        <p:spPr>
          <a:xfrm>
            <a:off x="134525" y="612450"/>
            <a:ext cx="9829800" cy="57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3200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ru-RU" sz="3200">
                <a:latin typeface="Corbel"/>
                <a:ea typeface="Corbel"/>
                <a:cs typeface="Corbel"/>
                <a:sym typeface="Corbel"/>
              </a:rPr>
              <a:t>Идея ускорения слияния</a:t>
            </a:r>
            <a:r>
              <a:rPr lang="ru-RU" sz="3200">
                <a:latin typeface="Corbel"/>
                <a:ea typeface="Corbel"/>
                <a:cs typeface="Corbel"/>
                <a:sym typeface="Corbel"/>
              </a:rPr>
              <a:t>:</a:t>
            </a:r>
            <a:endParaRPr b="0" sz="3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3200"/>
              <a:buFont typeface="Corbel"/>
              <a:buChar char="•"/>
            </a:pPr>
            <a:r>
              <a:rPr lang="ru-RU" sz="3200">
                <a:latin typeface="Corbel"/>
                <a:ea typeface="Corbel"/>
                <a:cs typeface="Corbel"/>
                <a:sym typeface="Corbel"/>
              </a:rPr>
              <a:t>Сосредоточить все работы по изменению кучи в одной небольшой части кучи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rPr lang="ru-RU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Основные идеи левосторонней кучи: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ru-RU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Бинарные деревья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ru-RU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Большинство узлов находятся слева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Char char="●"/>
            </a:pPr>
            <a:r>
              <a:rPr lang="ru-RU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Вся работа по слиянию происходит справа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20392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766F54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/>
          <p:nvPr/>
        </p:nvSpPr>
        <p:spPr>
          <a:xfrm>
            <a:off x="253895" y="127835"/>
            <a:ext cx="9403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Определение - Ранг узла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253900" y="932425"/>
            <a:ext cx="72720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orbel"/>
              <a:buChar char="●"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Неполный узел —  узел, у которого &lt; 2 непосредственных потомков.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Corbel"/>
              <a:buChar char="●"/>
            </a:pP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Ранг узла(</a:t>
            </a:r>
            <a:r>
              <a:rPr i="1" lang="ru-RU" sz="3000">
                <a:latin typeface="Corbel"/>
                <a:ea typeface="Corbel"/>
                <a:cs typeface="Corbel"/>
                <a:sym typeface="Corbel"/>
              </a:rPr>
              <a:t>null path length - npl</a:t>
            </a:r>
            <a:r>
              <a:rPr lang="ru-RU" sz="3000">
                <a:latin typeface="Corbel"/>
                <a:ea typeface="Corbel"/>
                <a:cs typeface="Corbel"/>
                <a:sym typeface="Corbel"/>
              </a:rPr>
              <a:t>)  — расстояние (число ребер) от него до ближайшего неполного потомка (+1)</a:t>
            </a:r>
            <a:endParaRPr sz="30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900" y="1377363"/>
            <a:ext cx="4403250" cy="381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9949425" y="125300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11150050" y="229375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8815075" y="229375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9294775" y="2985338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10538450" y="328410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11782150" y="328410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10264500" y="4005025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9487675" y="387870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8459750" y="387870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8259313" y="3131700"/>
            <a:ext cx="479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781750" y="4015300"/>
            <a:ext cx="6573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i="1" lang="ru-RU" sz="3600">
                <a:latin typeface="Corbel"/>
                <a:ea typeface="Corbel"/>
                <a:cs typeface="Corbel"/>
                <a:sym typeface="Corbel"/>
              </a:rPr>
              <a:t>npl(null)=-1</a:t>
            </a:r>
            <a:endParaRPr i="1" sz="36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i="1" lang="ru-RU" sz="3600">
                <a:latin typeface="Corbel"/>
                <a:ea typeface="Corbel"/>
                <a:cs typeface="Corbel"/>
                <a:sym typeface="Corbel"/>
              </a:rPr>
              <a:t>npl(leaf)=0</a:t>
            </a:r>
            <a:endParaRPr i="1" sz="36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i="1" lang="ru-RU" sz="3600">
                <a:latin typeface="Corbel"/>
                <a:ea typeface="Corbel"/>
                <a:cs typeface="Corbel"/>
                <a:sym typeface="Corbel"/>
              </a:rPr>
              <a:t>npl(single-child node)=0</a:t>
            </a:r>
            <a:endParaRPr i="1" sz="3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375" y="429150"/>
            <a:ext cx="8896026" cy="20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950" y="2390975"/>
            <a:ext cx="4514457" cy="41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/>
          <p:nvPr/>
        </p:nvSpPr>
        <p:spPr>
          <a:xfrm>
            <a:off x="-5" y="10"/>
            <a:ext cx="94035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400">
                <a:latin typeface="Corbel"/>
                <a:ea typeface="Corbel"/>
                <a:cs typeface="Corbel"/>
                <a:sym typeface="Corbel"/>
              </a:rPr>
              <a:t>Определение - Ранг узла</a:t>
            </a:r>
            <a:endParaRPr b="0" sz="4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5347825" y="888250"/>
            <a:ext cx="45144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latin typeface="Corbel"/>
                <a:ea typeface="Corbel"/>
                <a:cs typeface="Corbel"/>
                <a:sym typeface="Corbel"/>
              </a:rPr>
              <a:t>Если u </a:t>
            </a:r>
            <a:r>
              <a:rPr lang="ru-RU" sz="3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— </a:t>
            </a:r>
            <a:r>
              <a:rPr b="1" lang="ru-RU" sz="3000">
                <a:latin typeface="Corbel"/>
                <a:ea typeface="Corbel"/>
                <a:cs typeface="Corbel"/>
                <a:sym typeface="Corbel"/>
              </a:rPr>
              <a:t>неполный узел</a:t>
            </a:r>
            <a:endParaRPr b="1" sz="3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34"/>
          <p:cNvSpPr txBox="1"/>
          <p:nvPr/>
        </p:nvSpPr>
        <p:spPr>
          <a:xfrm>
            <a:off x="8048375" y="6058475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/>
        </p:nvSpPr>
        <p:spPr>
          <a:xfrm>
            <a:off x="7829200" y="5340300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4"/>
          <p:cNvSpPr txBox="1"/>
          <p:nvPr/>
        </p:nvSpPr>
        <p:spPr>
          <a:xfrm>
            <a:off x="5793900" y="5458775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4"/>
          <p:cNvSpPr txBox="1"/>
          <p:nvPr/>
        </p:nvSpPr>
        <p:spPr>
          <a:xfrm>
            <a:off x="7103525" y="4490250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4"/>
          <p:cNvSpPr txBox="1"/>
          <p:nvPr/>
        </p:nvSpPr>
        <p:spPr>
          <a:xfrm>
            <a:off x="7522425" y="3310125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5009800" y="4490250"/>
            <a:ext cx="4980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4"/>
          <p:cNvSpPr txBox="1"/>
          <p:nvPr/>
        </p:nvSpPr>
        <p:spPr>
          <a:xfrm>
            <a:off x="3438800" y="4490250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6499325" y="2390975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4294400" y="3310125"/>
            <a:ext cx="604200" cy="59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3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/>
          <p:nvPr/>
        </p:nvSpPr>
        <p:spPr>
          <a:xfrm>
            <a:off x="536075" y="107300"/>
            <a:ext cx="112662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800">
                <a:latin typeface="Corbel"/>
                <a:ea typeface="Corbel"/>
                <a:cs typeface="Corbel"/>
                <a:sym typeface="Corbel"/>
              </a:rPr>
              <a:t>Свойства левосторонней кучи</a:t>
            </a:r>
            <a:endParaRPr b="0" sz="4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274650" y="1111075"/>
            <a:ext cx="11642700" cy="5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• Требование к каждой вершине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orbel"/>
              <a:buChar char="➢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Значения в узлах-родителях ≤ значений в узлах-детях (для min heap)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➢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Зачем? Минимальный элемент всегда в корне (как в бинарной куче)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rbel"/>
              <a:ea typeface="Corbel"/>
              <a:cs typeface="Corbel"/>
              <a:sym typeface="Corbe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Corbel"/>
              <a:buChar char="●"/>
            </a:pPr>
            <a:r>
              <a:rPr lang="ru-RU" sz="3600">
                <a:latin typeface="Corbel"/>
                <a:ea typeface="Corbel"/>
                <a:cs typeface="Corbel"/>
                <a:sym typeface="Corbel"/>
              </a:rPr>
              <a:t>Требование к структуре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➢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Для каждого узла x: </a:t>
            </a:r>
            <a:r>
              <a:rPr i="1" lang="ru-RU" sz="2800">
                <a:latin typeface="Corbel"/>
                <a:ea typeface="Corbel"/>
                <a:cs typeface="Corbel"/>
                <a:sym typeface="Corbel"/>
              </a:rPr>
              <a:t> npl (left (x)) ≥ npl (right (x))</a:t>
            </a:r>
            <a:endParaRPr i="1" sz="2800">
              <a:latin typeface="Corbel"/>
              <a:ea typeface="Corbel"/>
              <a:cs typeface="Corbel"/>
              <a:sym typeface="Corbel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rbel"/>
              <a:buChar char="➢"/>
            </a:pPr>
            <a:r>
              <a:rPr lang="ru-RU" sz="2800">
                <a:latin typeface="Corbel"/>
                <a:ea typeface="Corbel"/>
                <a:cs typeface="Corbel"/>
                <a:sym typeface="Corbel"/>
              </a:rPr>
              <a:t>Зачем? Левое поддерево всегда будет больше</a:t>
            </a:r>
            <a:endParaRPr sz="28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2222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