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70" r:id="rId5"/>
    <p:sldId id="269" r:id="rId6"/>
    <p:sldId id="265" r:id="rId7"/>
    <p:sldId id="266" r:id="rId8"/>
    <p:sldId id="260" r:id="rId9"/>
    <p:sldId id="261" r:id="rId10"/>
    <p:sldId id="262" r:id="rId11"/>
    <p:sldId id="264" r:id="rId12"/>
    <p:sldId id="271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7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923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551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652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47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656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8612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7231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388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195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6019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AFDED5-FFE6-4943-ACD2-3C6FB9F055DD}" type="datetimeFigureOut">
              <a:rPr lang="en-SI" smtClean="0"/>
              <a:t>11/09/2023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B5D611E-616B-43D9-844D-374B626BC3D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4016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B38F2-E79B-2F1E-F031-6A6438AAC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rekurzivnih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en-US" dirty="0"/>
              <a:t> </a:t>
            </a:r>
            <a:r>
              <a:rPr lang="en-US" dirty="0" err="1"/>
              <a:t>tipov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0F10A60-7D99-0CF1-9227-C3F90DEC5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Diplomsko</a:t>
            </a:r>
            <a:r>
              <a:rPr lang="en-US" dirty="0"/>
              <a:t> </a:t>
            </a:r>
            <a:r>
              <a:rPr lang="en-US" dirty="0" err="1"/>
              <a:t>delo</a:t>
            </a:r>
            <a:endParaRPr lang="en-US" dirty="0"/>
          </a:p>
          <a:p>
            <a:r>
              <a:rPr lang="en-US" sz="1900" dirty="0"/>
              <a:t>Luka Sabotič</a:t>
            </a:r>
          </a:p>
          <a:p>
            <a:r>
              <a:rPr lang="en-US" sz="1900" dirty="0"/>
              <a:t>Mentor: prof. dr. Andrej Bauer</a:t>
            </a:r>
            <a:endParaRPr lang="en-SI" sz="1900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913C2837-68AA-296F-8F96-33D7703564D2}"/>
              </a:ext>
            </a:extLst>
          </p:cNvPr>
          <p:cNvSpPr txBox="1"/>
          <p:nvPr/>
        </p:nvSpPr>
        <p:spPr>
          <a:xfrm>
            <a:off x="1261872" y="469446"/>
            <a:ext cx="57925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10" dirty="0" err="1">
                <a:solidFill>
                  <a:schemeClr val="tx1">
                    <a:lumMod val="75000"/>
                  </a:schemeClr>
                </a:solidFill>
              </a:rPr>
              <a:t>Univerza</a:t>
            </a:r>
            <a:r>
              <a:rPr lang="en-US" sz="2200" spc="10" dirty="0">
                <a:solidFill>
                  <a:schemeClr val="tx1">
                    <a:lumMod val="75000"/>
                  </a:schemeClr>
                </a:solidFill>
              </a:rPr>
              <a:t> v </a:t>
            </a:r>
            <a:r>
              <a:rPr lang="en-US" sz="2200" spc="10" dirty="0" err="1">
                <a:solidFill>
                  <a:schemeClr val="tx1">
                    <a:lumMod val="75000"/>
                  </a:schemeClr>
                </a:solidFill>
              </a:rPr>
              <a:t>Ljubljani</a:t>
            </a:r>
            <a:endParaRPr lang="en-US" sz="2200" spc="1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spc="10" dirty="0" err="1">
                <a:solidFill>
                  <a:schemeClr val="tx1">
                    <a:lumMod val="75000"/>
                  </a:schemeClr>
                </a:solidFill>
              </a:rPr>
              <a:t>Fakulteta</a:t>
            </a:r>
            <a:r>
              <a:rPr lang="en-US" sz="2000" spc="10" dirty="0">
                <a:solidFill>
                  <a:schemeClr val="tx1">
                    <a:lumMod val="75000"/>
                  </a:schemeClr>
                </a:solidFill>
              </a:rPr>
              <a:t> za </a:t>
            </a:r>
            <a:r>
              <a:rPr lang="en-US" sz="2000" spc="10" dirty="0" err="1">
                <a:solidFill>
                  <a:schemeClr val="tx1">
                    <a:lumMod val="75000"/>
                  </a:schemeClr>
                </a:solidFill>
              </a:rPr>
              <a:t>računalništvo</a:t>
            </a:r>
            <a:r>
              <a:rPr lang="en-US" sz="2000" spc="10" dirty="0">
                <a:solidFill>
                  <a:schemeClr val="tx1">
                    <a:lumMod val="75000"/>
                  </a:schemeClr>
                </a:solidFill>
              </a:rPr>
              <a:t> in </a:t>
            </a:r>
            <a:r>
              <a:rPr lang="en-US" sz="2000" spc="10" dirty="0" err="1">
                <a:solidFill>
                  <a:schemeClr val="tx1">
                    <a:lumMod val="75000"/>
                  </a:schemeClr>
                </a:solidFill>
              </a:rPr>
              <a:t>informatiko</a:t>
            </a:r>
            <a:endParaRPr lang="en-US" sz="2000" spc="1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000" spc="10" dirty="0" err="1">
                <a:solidFill>
                  <a:schemeClr val="tx1">
                    <a:lumMod val="75000"/>
                  </a:schemeClr>
                </a:solidFill>
              </a:rPr>
              <a:t>Fakulteta</a:t>
            </a:r>
            <a:r>
              <a:rPr lang="en-US" sz="2000" spc="10" dirty="0">
                <a:solidFill>
                  <a:schemeClr val="tx1">
                    <a:lumMod val="75000"/>
                  </a:schemeClr>
                </a:solidFill>
              </a:rPr>
              <a:t> za </a:t>
            </a:r>
            <a:r>
              <a:rPr lang="en-US" sz="2000" spc="10" dirty="0" err="1">
                <a:solidFill>
                  <a:schemeClr val="tx1">
                    <a:lumMod val="75000"/>
                  </a:schemeClr>
                </a:solidFill>
              </a:rPr>
              <a:t>matematiko</a:t>
            </a:r>
            <a:r>
              <a:rPr lang="en-US" sz="2000" spc="10" dirty="0">
                <a:solidFill>
                  <a:schemeClr val="tx1">
                    <a:lumMod val="75000"/>
                  </a:schemeClr>
                </a:solidFill>
              </a:rPr>
              <a:t> in </a:t>
            </a:r>
            <a:r>
              <a:rPr lang="en-US" sz="2000" spc="10" dirty="0" err="1">
                <a:solidFill>
                  <a:schemeClr val="tx1">
                    <a:lumMod val="75000"/>
                  </a:schemeClr>
                </a:solidFill>
              </a:rPr>
              <a:t>fiziko</a:t>
            </a:r>
            <a:endParaRPr lang="en-SI" sz="2000" spc="1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74671-0748-FC87-F9A6-28F292C3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– </a:t>
            </a:r>
            <a:r>
              <a:rPr lang="en-US" dirty="0" err="1"/>
              <a:t>naravna</a:t>
            </a:r>
            <a:r>
              <a:rPr lang="en-US" dirty="0"/>
              <a:t> </a:t>
            </a:r>
            <a:r>
              <a:rPr lang="en-US" dirty="0" err="1"/>
              <a:t>števila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3F2AEC-1066-13B0-092D-BBB1DEC1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Nic | Naslednik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plus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plus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y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Nic → y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Naslednik a → Naslednik ( plus a y 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ena = Naslednik Nic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dva = Naslednik ( Naslednik Nic 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MiniHaskell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⟩ plus ena dva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Stevilo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Naslednik ( Naslednik ( Naslednik ( Nic ))) </a:t>
            </a:r>
            <a:endParaRPr lang="en-SI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3E5EF5-7A7D-2AF4-69EC-00EE52E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– </a:t>
            </a:r>
            <a:r>
              <a:rPr lang="en-US" dirty="0" err="1"/>
              <a:t>boolove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7FA464D-6BB8-16CC-ADC9-B90AC886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2524"/>
            <a:ext cx="4233406" cy="487275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not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⇒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val a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MiniHaskell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⟩ not 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E3F2D61D-4893-D656-14FE-DB0F616C718F}"/>
              </a:ext>
            </a:extLst>
          </p:cNvPr>
          <p:cNvSpPr txBox="1">
            <a:spLocks/>
          </p:cNvSpPr>
          <p:nvPr/>
        </p:nvSpPr>
        <p:spPr>
          <a:xfrm>
            <a:off x="5941884" y="1812524"/>
            <a:ext cx="4233406" cy="4872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e1 then r1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e2 then r2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r3</a:t>
            </a:r>
          </a:p>
          <a:p>
            <a:pPr marL="0" indent="0">
              <a:lnSpc>
                <a:spcPct val="10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case e1 of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True → r1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| False → case e2 of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True → r2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False → r3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end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SI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0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3E5EF5-7A7D-2AF4-69EC-00EE52E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– </a:t>
            </a:r>
            <a:r>
              <a:rPr lang="en-US" dirty="0" err="1"/>
              <a:t>tokovi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7FA464D-6BB8-16CC-ADC9-B90AC886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67" y="1812523"/>
            <a:ext cx="2702993" cy="478358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Par = Par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Tok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nn-NO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Tok = Fun ( Unit → Par )</a:t>
            </a:r>
          </a:p>
          <a:p>
            <a:pPr marL="0" indent="0">
              <a:lnSpc>
                <a:spcPct val="12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fold = fun t : Tok ⇒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case t of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 f → f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lnSpc>
                <a:spcPct val="85000"/>
              </a:lnSpc>
              <a:buNone/>
            </a:pPr>
            <a:endParaRPr lang="en-US" sz="1100" dirty="0"/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E3F2D61D-4893-D656-14FE-DB0F616C718F}"/>
              </a:ext>
            </a:extLst>
          </p:cNvPr>
          <p:cNvSpPr txBox="1">
            <a:spLocks/>
          </p:cNvSpPr>
          <p:nvPr/>
        </p:nvSpPr>
        <p:spPr>
          <a:xfrm>
            <a:off x="3921760" y="1812523"/>
            <a:ext cx="2377440" cy="47835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prvi = fun p : Par ⇒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case p of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 e l → e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lnSpc>
                <a:spcPct val="125000"/>
              </a:lnSpc>
              <a:buNone/>
            </a:pPr>
            <a:endParaRPr lang="da-DK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drugi = fun p : Par ⇒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case p of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Par e l → l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00B1315C-0B1A-76C4-E27D-D5A783A2E1B3}"/>
              </a:ext>
            </a:extLst>
          </p:cNvPr>
          <p:cNvSpPr txBox="1">
            <a:spLocks/>
          </p:cNvSpPr>
          <p:nvPr/>
        </p:nvSpPr>
        <p:spPr>
          <a:xfrm>
            <a:off x="6299201" y="1812523"/>
            <a:ext cx="4846320" cy="47835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da-DK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naslednik = fun n : Int ⇒ n + 1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naravna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naravna :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Par is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 :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u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 n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naravna f ( f n )))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MiniHaskell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⟩ prvi ((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drugi ((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drugi (( naravna naslednik 0) T ))) T ))) T 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: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3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01C3CD-30FE-CB06-8780-A207529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– </a:t>
            </a:r>
            <a:r>
              <a:rPr lang="en-US" dirty="0" err="1"/>
              <a:t>tokovi</a:t>
            </a:r>
            <a:endParaRPr lang="en-SI" dirty="0"/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6F881D45-B6AF-C3A5-2953-42BBE5DB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4407408" cy="489711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Tok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Tok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naslednik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funkcija : Tok → Tok is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 : Tok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tok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e +1) ( naslednik tok 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naravna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naravna : Tok is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( naslednik naravna 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2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01C3CD-30FE-CB06-8780-A207529B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– </a:t>
            </a:r>
            <a:r>
              <a:rPr lang="en-US" dirty="0" err="1"/>
              <a:t>tokovi</a:t>
            </a:r>
            <a:endParaRPr lang="en-SI" dirty="0"/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6F881D45-B6AF-C3A5-2953-42BBE5DB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4407408" cy="489711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Tok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Tok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naslednik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funkcija : Tok → Tok is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 : Tok ⇒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 tok →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e +1) ( naslednik tok 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naravna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naravna : Tok is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( naslednik naravna 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značba mesta vsebine 2">
            <a:extLst>
              <a:ext uri="{FF2B5EF4-FFF2-40B4-BE49-F238E27FC236}">
                <a16:creationId xmlns:a16="http://schemas.microsoft.com/office/drawing/2014/main" id="{D17E73EC-BF8E-1F20-EE10-EFAB1DFF29DF}"/>
              </a:ext>
            </a:extLst>
          </p:cNvPr>
          <p:cNvSpPr txBox="1">
            <a:spLocks/>
          </p:cNvSpPr>
          <p:nvPr/>
        </p:nvSpPr>
        <p:spPr>
          <a:xfrm>
            <a:off x="5669280" y="1442720"/>
            <a:ext cx="5557520" cy="5283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MiniHaskell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naravna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: Tok = Cons (0 ( Cons (1 ( Cons (2 ( Cons (3 ( Cons (4 ( Cons (5 ( Cons (6 ( Cons (7 ( Cons (8 ( Cons (9 ( Cons (10 ( Cons (11 ( Cons (12 ( Cons (13 ( Cons (14 ( Cons (15 ( Cons (16 ( Cons (17 ( Cons (18 ( Cons (19 ( Cons (20 ( Cons (21 ( Cons (22 ( Cons (23 ( Cons (24 ( Cons (25 ( Cons (26 ( Cons (27 ( Cons (28 ( Cons (29 ( Cons (30 ( Cons (31 ( Cons (32 ( Cons (33 ( Cons (34 ( Cons (35 ( Cons (36 ( Cons (37 ( Cons (38 ( Cons (39 ( Cons (40 ( Cons (41 ( Cons (42 ( Cons (43 ( Cons (44 ( Cons (45 ( Cons (46 ( Cons (47 ( Cons (48 ( Cons (49 ( Cons (50 ( Cons (51 ( Cons (52 ( Cons (53 ( Cons (54 ( Cons (55 ( Cons (56 ( Cons (57 ( Cons (58 ( Cons (59 ( Cons (60 ( Cons (61 ( Cons (62 ( Cons (63 ( Cons (64 ( Cons (65 ( Cons (66 ( Cons (67 ( Cons (68 ( Cons (69 ( Cons (70 ( Cons (71 ( Cons (72 ( Cons (73 ( Cons (74 ( Cons (75 ( Cons (76 ( Cons (77 ( Cons (78 ( Cons (79 ( Cons (80 ( Cons (81 ( Cons (82 ( Cons (83 ( Cons (84 ( Cons (85 ( Cons (86 ( Cons (87 ( Cons (88 ( Cons (89 ( Cons (90 ( Cons (91 ( Cons (92 ( Cons (93 ( Cons (94 ( Cons (95 ( Cons (96 ( Cons (97 ( Cons (98 ( Cons (... (...))))))))))))))))))))))))))))))))))))))))))))) ))))))))))))))))))))))))))))))))))))))))))))))))) ))))))))))))))))))))))))))))))))))))))))))))))))) ))))))))))))))))))))))))))))))))))))))))))))))))) ))))))))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3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>
            <a:extLst>
              <a:ext uri="{FF2B5EF4-FFF2-40B4-BE49-F238E27FC236}">
                <a16:creationId xmlns:a16="http://schemas.microsoft.com/office/drawing/2014/main" id="{20A07DFA-709F-A243-F0A7-19E4EA5E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Vprašanja</a:t>
            </a:r>
            <a:endParaRPr lang="en-SI" dirty="0"/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E5EF8EF9-368E-EBB1-70B4-F42BFB76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9021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91EF-C523-6104-BBCB-5FC1CC8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Rekurzivni</a:t>
            </a:r>
            <a:r>
              <a:rPr lang="en-US" dirty="0"/>
              <a:t> </a:t>
            </a:r>
            <a:r>
              <a:rPr lang="en-US" dirty="0" err="1"/>
              <a:t>podatkovni</a:t>
            </a:r>
            <a:r>
              <a:rPr lang="en-US" dirty="0"/>
              <a:t> tipi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ACC577-CCCB-93DB-F1EF-9CEB72AB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79604" cy="4351337"/>
          </a:xfrm>
        </p:spPr>
        <p:txBody>
          <a:bodyPr/>
          <a:lstStyle/>
          <a:p>
            <a:r>
              <a:rPr lang="en-US" dirty="0" err="1"/>
              <a:t>Induktivni</a:t>
            </a:r>
            <a:r>
              <a:rPr lang="en-US" dirty="0"/>
              <a:t> in </a:t>
            </a:r>
            <a:r>
              <a:rPr lang="en-US" dirty="0" err="1"/>
              <a:t>koinduktivni</a:t>
            </a:r>
            <a:endParaRPr lang="en-US" dirty="0"/>
          </a:p>
          <a:p>
            <a:r>
              <a:rPr lang="en-US" dirty="0" err="1"/>
              <a:t>Seznami</a:t>
            </a:r>
            <a:endParaRPr lang="en-US" dirty="0"/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Seznam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Seznam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enaDoTri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  <a:r>
              <a:rPr lang="en-US" sz="16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925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91EF-C523-6104-BBCB-5FC1CC8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Rekurzivni</a:t>
            </a:r>
            <a:r>
              <a:rPr lang="en-US" dirty="0"/>
              <a:t> </a:t>
            </a:r>
            <a:r>
              <a:rPr lang="en-US" dirty="0" err="1"/>
              <a:t>podatkovni</a:t>
            </a:r>
            <a:r>
              <a:rPr lang="en-US" dirty="0"/>
              <a:t> tipi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ACC577-CCCB-93DB-F1EF-9CEB72AB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79604" cy="4351337"/>
          </a:xfrm>
        </p:spPr>
        <p:txBody>
          <a:bodyPr/>
          <a:lstStyle/>
          <a:p>
            <a:r>
              <a:rPr lang="en-US" dirty="0" err="1"/>
              <a:t>Induktivni</a:t>
            </a:r>
            <a:r>
              <a:rPr lang="en-US" dirty="0"/>
              <a:t> in </a:t>
            </a:r>
            <a:r>
              <a:rPr lang="en-US" dirty="0" err="1"/>
              <a:t>koinduktivni</a:t>
            </a:r>
            <a:endParaRPr lang="en-US" dirty="0"/>
          </a:p>
          <a:p>
            <a:r>
              <a:rPr lang="en-US" dirty="0" err="1"/>
              <a:t>Seznami</a:t>
            </a:r>
            <a:endParaRPr lang="en-US" dirty="0"/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Seznam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Seznam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enaDoTri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  <a:r>
              <a:rPr lang="en-US" sz="1600" dirty="0">
                <a:latin typeface="Consolas" panose="020B0609020204030204" pitchFamily="49" charset="0"/>
              </a:rPr>
              <a:t>		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801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91EF-C523-6104-BBCB-5FC1CC8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Rekurzivni</a:t>
            </a:r>
            <a:r>
              <a:rPr lang="en-US" dirty="0"/>
              <a:t> </a:t>
            </a:r>
            <a:r>
              <a:rPr lang="en-US" dirty="0" err="1"/>
              <a:t>podatkovni</a:t>
            </a:r>
            <a:r>
              <a:rPr lang="en-US" dirty="0"/>
              <a:t> tipi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ACC577-CCCB-93DB-F1EF-9CEB72AB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79604" cy="4351337"/>
          </a:xfrm>
        </p:spPr>
        <p:txBody>
          <a:bodyPr/>
          <a:lstStyle/>
          <a:p>
            <a:r>
              <a:rPr lang="en-US" dirty="0" err="1"/>
              <a:t>Induktivni</a:t>
            </a:r>
            <a:r>
              <a:rPr lang="en-US" dirty="0"/>
              <a:t> in </a:t>
            </a:r>
            <a:r>
              <a:rPr lang="en-US" dirty="0" err="1"/>
              <a:t>koinduktivni</a:t>
            </a:r>
            <a:endParaRPr lang="en-US" dirty="0"/>
          </a:p>
          <a:p>
            <a:r>
              <a:rPr lang="en-US" dirty="0" err="1"/>
              <a:t>Seznami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Seznam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Seznam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enaDoTri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 err="1"/>
              <a:t>Drevesa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Drevo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List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Drevo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Drevo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smreka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( List 2)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4))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B791EF-C523-6104-BBCB-5FC1CC8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Rekurzivni</a:t>
            </a:r>
            <a:r>
              <a:rPr lang="en-US" dirty="0"/>
              <a:t> </a:t>
            </a:r>
            <a:r>
              <a:rPr lang="en-US" dirty="0" err="1"/>
              <a:t>podatkovni</a:t>
            </a:r>
            <a:r>
              <a:rPr lang="en-US" dirty="0"/>
              <a:t> tipi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ACC577-CCCB-93DB-F1EF-9CEB72AB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79604" cy="4351337"/>
          </a:xfrm>
        </p:spPr>
        <p:txBody>
          <a:bodyPr/>
          <a:lstStyle/>
          <a:p>
            <a:r>
              <a:rPr lang="en-US" dirty="0" err="1"/>
              <a:t>Induktivni</a:t>
            </a:r>
            <a:r>
              <a:rPr lang="en-US" dirty="0"/>
              <a:t> in </a:t>
            </a:r>
            <a:r>
              <a:rPr lang="en-US" dirty="0" err="1"/>
              <a:t>koinduktivni</a:t>
            </a:r>
            <a:endParaRPr lang="en-US" dirty="0"/>
          </a:p>
          <a:p>
            <a:r>
              <a:rPr lang="en-US" dirty="0" err="1"/>
              <a:t>Seznami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Seznam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Seznam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enaDoTri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2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[1, 2, 3]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 err="1"/>
              <a:t>Drevesa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Drevo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List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Drevo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Drev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smreka =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 ( List 2)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Vozlisce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 List 4))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2CBBF101-A596-0947-443E-BFB6913B6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9"/>
          <a:stretch/>
        </p:blipFill>
        <p:spPr>
          <a:xfrm>
            <a:off x="7901128" y="3641646"/>
            <a:ext cx="309114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2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01C5FF-E6A2-32D7-9EB8-63F3E117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Izraz</a:t>
            </a:r>
            <a:r>
              <a:rPr lang="en-US" dirty="0"/>
              <a:t> case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380AB42-9EFD-829A-6DC0-02FD4881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221351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izraz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vzorec1 -&gt; posledica1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| vzorec2 -&gt; posledica2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vzorecN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posledicaN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4705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01C5FF-E6A2-32D7-9EB8-63F3E117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Izraz</a:t>
            </a:r>
            <a:r>
              <a:rPr lang="en-US" dirty="0"/>
              <a:t> case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380AB42-9EFD-829A-6DC0-02FD4881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686819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Empty | Cons 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dolzina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rec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dolzina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-&gt; Int is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fun s 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Seznam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s of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Empty -&gt; 0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Cons h t -&gt; 1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dolzina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9737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332A1F-9A6A-4117-46DA-86DD604F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MiniHaskell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E0763F9-365A-EE0F-3EBA-AE5DEBD4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Len, </a:t>
            </a:r>
            <a:r>
              <a:rPr lang="en-US" dirty="0" err="1"/>
              <a:t>tolmačen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števila</a:t>
            </a:r>
            <a:endParaRPr lang="en-US" dirty="0"/>
          </a:p>
          <a:p>
            <a:r>
              <a:rPr lang="en-US" dirty="0" err="1"/>
              <a:t>Boolove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  <a:p>
            <a:r>
              <a:rPr lang="en-US" dirty="0" err="1"/>
              <a:t>Urejeni</a:t>
            </a:r>
            <a:r>
              <a:rPr lang="en-US" dirty="0"/>
              <a:t> </a:t>
            </a:r>
            <a:r>
              <a:rPr lang="en-US" dirty="0" err="1"/>
              <a:t>pari</a:t>
            </a:r>
            <a:endParaRPr lang="en-US" dirty="0"/>
          </a:p>
          <a:p>
            <a:r>
              <a:rPr lang="en-US" dirty="0" err="1"/>
              <a:t>Seznami</a:t>
            </a:r>
            <a:endParaRPr lang="en-US" dirty="0"/>
          </a:p>
          <a:p>
            <a:r>
              <a:rPr lang="en-US" dirty="0" err="1"/>
              <a:t>Funkcije</a:t>
            </a:r>
            <a:endParaRPr lang="en-US" dirty="0"/>
          </a:p>
          <a:p>
            <a:r>
              <a:rPr lang="en-US" dirty="0" err="1"/>
              <a:t>Rekurzija</a:t>
            </a:r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505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56308B-090D-8EFD-B24D-3928FD42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Implementacija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E3AFD73-8BC1-1C84-A1E2-40A189C3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Izorekurziven</a:t>
            </a:r>
            <a:r>
              <a:rPr lang="en-US" dirty="0"/>
              <a:t> </a:t>
            </a:r>
            <a:r>
              <a:rPr lang="en-US" dirty="0" err="1"/>
              <a:t>pristop</a:t>
            </a:r>
            <a:endParaRPr lang="en-US" dirty="0"/>
          </a:p>
          <a:p>
            <a:pPr marL="0" indent="0">
              <a:lnSpc>
                <a:spcPct val="65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Seznam) ↦ Seznam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Seznam ↦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Seznam)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Leksična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–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case, of, end</a:t>
            </a:r>
          </a:p>
          <a:p>
            <a:r>
              <a:rPr lang="en-US" dirty="0" err="1"/>
              <a:t>Razčlenjevanje</a:t>
            </a:r>
            <a:r>
              <a:rPr lang="en-US" dirty="0"/>
              <a:t> - 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CNAME EQUAL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data_variants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Razčlenjevanje</a:t>
            </a:r>
            <a:r>
              <a:rPr lang="en-US" dirty="0"/>
              <a:t>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CASE expr OF cases END</a:t>
            </a:r>
          </a:p>
          <a:p>
            <a:r>
              <a:rPr lang="en-US" dirty="0" err="1"/>
              <a:t>Abstraktna</a:t>
            </a:r>
            <a:r>
              <a:rPr lang="en-US" dirty="0"/>
              <a:t> </a:t>
            </a:r>
            <a:r>
              <a:rPr lang="en-US" dirty="0" err="1"/>
              <a:t>sintaksa</a:t>
            </a:r>
            <a:r>
              <a:rPr lang="en-US" dirty="0"/>
              <a:t> -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datadef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(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htype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list ) list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Abstraktna</a:t>
            </a:r>
            <a:r>
              <a:rPr lang="en-US" dirty="0"/>
              <a:t> </a:t>
            </a:r>
            <a:r>
              <a:rPr lang="en-US" dirty="0" err="1"/>
              <a:t>sintaksa</a:t>
            </a:r>
            <a:r>
              <a:rPr lang="en-US" dirty="0"/>
              <a:t> 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case of expr * ((</a:t>
            </a:r>
            <a:r>
              <a:rPr lang="sl-SI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sl-S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name list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)* expr ) list</a:t>
            </a:r>
          </a:p>
          <a:p>
            <a:r>
              <a:rPr lang="en-US" dirty="0" err="1"/>
              <a:t>Preverjevalnik</a:t>
            </a:r>
            <a:r>
              <a:rPr lang="en-US" dirty="0"/>
              <a:t> </a:t>
            </a:r>
            <a:r>
              <a:rPr lang="en-US" dirty="0" err="1"/>
              <a:t>tipov</a:t>
            </a:r>
            <a:r>
              <a:rPr lang="en-US" dirty="0"/>
              <a:t>, </a:t>
            </a:r>
            <a:r>
              <a:rPr lang="en-US" dirty="0" err="1"/>
              <a:t>tolmač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4116"/>
      </p:ext>
    </p:extLst>
  </p:cSld>
  <p:clrMapOvr>
    <a:masterClrMapping/>
  </p:clrMapOvr>
</p:sld>
</file>

<file path=ppt/theme/theme1.xml><?xml version="1.0" encoding="utf-8"?>
<a:theme xmlns:a="http://schemas.openxmlformats.org/drawingml/2006/main" name="Ogled">
  <a:themeElements>
    <a:clrScheme name="Og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g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g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TM03457515[[fn=Ogled]]</Template>
  <TotalTime>1428</TotalTime>
  <Words>1294</Words>
  <Application>Microsoft Office PowerPoint</Application>
  <PresentationFormat>Širokozaslonsko</PresentationFormat>
  <Paragraphs>164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Consolas</vt:lpstr>
      <vt:lpstr>Courier New</vt:lpstr>
      <vt:lpstr>Wingdings 2</vt:lpstr>
      <vt:lpstr>Ogled</vt:lpstr>
      <vt:lpstr>Implementacija rekurzivnih podatkovnih tipov</vt:lpstr>
      <vt:lpstr>Rekurzivni podatkovni tipi</vt:lpstr>
      <vt:lpstr>Rekurzivni podatkovni tipi</vt:lpstr>
      <vt:lpstr>Rekurzivni podatkovni tipi</vt:lpstr>
      <vt:lpstr>Rekurzivni podatkovni tipi</vt:lpstr>
      <vt:lpstr>Izraz case</vt:lpstr>
      <vt:lpstr>Izraz case</vt:lpstr>
      <vt:lpstr>MiniHaskell</vt:lpstr>
      <vt:lpstr>Implementacija</vt:lpstr>
      <vt:lpstr>Primeri – naravna števila</vt:lpstr>
      <vt:lpstr>Primeri – boolove vrednosti</vt:lpstr>
      <vt:lpstr>Primeri – tokovi</vt:lpstr>
      <vt:lpstr>Primeri – tokovi</vt:lpstr>
      <vt:lpstr>Primeri – tokovi</vt:lpstr>
      <vt:lpstr>Vprašanja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rekurzivnih podatkovnih tipov</dc:title>
  <dc:creator>Sabotič, Luka</dc:creator>
  <cp:lastModifiedBy>Sabotič, Luka</cp:lastModifiedBy>
  <cp:revision>33</cp:revision>
  <dcterms:created xsi:type="dcterms:W3CDTF">2023-09-11T17:35:06Z</dcterms:created>
  <dcterms:modified xsi:type="dcterms:W3CDTF">2023-09-12T17:23:15Z</dcterms:modified>
</cp:coreProperties>
</file>