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Noto Sans" charset="1" panose="020B0502040504020204"/>
      <p:regular r:id="rId31"/>
    </p:embeddedFont>
    <p:embeddedFont>
      <p:font typeface="Noto Sans Bold" charset="1" panose="020B0802040504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13150" y="-169209"/>
            <a:ext cx="18714300" cy="10625419"/>
            <a:chOff x="0" y="0"/>
            <a:chExt cx="4928869" cy="2798464"/>
          </a:xfrm>
        </p:grpSpPr>
        <p:sp>
          <p:nvSpPr>
            <p:cNvPr name="Freeform 3" id="3"/>
            <p:cNvSpPr/>
            <p:nvPr/>
          </p:nvSpPr>
          <p:spPr>
            <a:xfrm flipH="false" flipV="false" rot="0">
              <a:off x="0" y="0"/>
              <a:ext cx="4928869" cy="2798464"/>
            </a:xfrm>
            <a:custGeom>
              <a:avLst/>
              <a:gdLst/>
              <a:ahLst/>
              <a:cxnLst/>
              <a:rect r="r" b="b" t="t" l="l"/>
              <a:pathLst>
                <a:path h="2798464" w="4928869">
                  <a:moveTo>
                    <a:pt x="0" y="0"/>
                  </a:moveTo>
                  <a:lnTo>
                    <a:pt x="4928869" y="0"/>
                  </a:lnTo>
                  <a:lnTo>
                    <a:pt x="4928869" y="2798464"/>
                  </a:lnTo>
                  <a:lnTo>
                    <a:pt x="0" y="2798464"/>
                  </a:lnTo>
                  <a:close/>
                </a:path>
              </a:pathLst>
            </a:custGeom>
            <a:solidFill>
              <a:srgbClr val="FFF9EF"/>
            </a:solidFill>
          </p:spPr>
        </p:sp>
        <p:sp>
          <p:nvSpPr>
            <p:cNvPr name="TextBox 4" id="4"/>
            <p:cNvSpPr txBox="true"/>
            <p:nvPr/>
          </p:nvSpPr>
          <p:spPr>
            <a:xfrm>
              <a:off x="0" y="-38100"/>
              <a:ext cx="4928869" cy="28365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996125" y="2848367"/>
            <a:ext cx="14502998" cy="3293801"/>
          </a:xfrm>
          <a:prstGeom prst="rect">
            <a:avLst/>
          </a:prstGeom>
        </p:spPr>
        <p:txBody>
          <a:bodyPr anchor="t" rtlCol="false" tIns="0" lIns="0" bIns="0" rIns="0">
            <a:spAutoFit/>
          </a:bodyPr>
          <a:lstStyle/>
          <a:p>
            <a:pPr algn="ctr">
              <a:lnSpc>
                <a:spcPts val="13248"/>
              </a:lnSpc>
            </a:pPr>
            <a:r>
              <a:rPr lang="en-US" sz="9463">
                <a:solidFill>
                  <a:srgbClr val="DB6B48"/>
                </a:solidFill>
                <a:latin typeface="Noto Sans"/>
                <a:ea typeface="Noto Sans"/>
                <a:cs typeface="Noto Sans"/>
                <a:sym typeface="Noto Sans"/>
              </a:rPr>
              <a:t>BITLY DATA FROM 1.USA.GOV</a:t>
            </a:r>
          </a:p>
        </p:txBody>
      </p:sp>
      <p:sp>
        <p:nvSpPr>
          <p:cNvPr name="AutoShape 6" id="6"/>
          <p:cNvSpPr/>
          <p:nvPr/>
        </p:nvSpPr>
        <p:spPr>
          <a:xfrm>
            <a:off x="1518549" y="-304612"/>
            <a:ext cx="0" cy="9293727"/>
          </a:xfrm>
          <a:prstGeom prst="line">
            <a:avLst/>
          </a:prstGeom>
          <a:ln cap="flat" w="38100">
            <a:solidFill>
              <a:srgbClr val="DB6B48"/>
            </a:solidFill>
            <a:prstDash val="solid"/>
            <a:headEnd type="none" len="sm" w="sm"/>
            <a:tailEnd type="none" len="sm" w="sm"/>
          </a:ln>
        </p:spPr>
      </p:sp>
      <p:sp>
        <p:nvSpPr>
          <p:cNvPr name="AutoShape 7" id="7"/>
          <p:cNvSpPr/>
          <p:nvPr/>
        </p:nvSpPr>
        <p:spPr>
          <a:xfrm flipH="true">
            <a:off x="-3147785" y="1292468"/>
            <a:ext cx="8352970" cy="0"/>
          </a:xfrm>
          <a:prstGeom prst="line">
            <a:avLst/>
          </a:prstGeom>
          <a:ln cap="flat" w="152400">
            <a:solidFill>
              <a:srgbClr val="FF5757"/>
            </a:solidFill>
            <a:prstDash val="solid"/>
            <a:headEnd type="none" len="sm" w="sm"/>
            <a:tailEnd type="none" len="sm" w="sm"/>
          </a:ln>
        </p:spPr>
      </p:sp>
      <p:grpSp>
        <p:nvGrpSpPr>
          <p:cNvPr name="Group 8" id="8"/>
          <p:cNvGrpSpPr/>
          <p:nvPr/>
        </p:nvGrpSpPr>
        <p:grpSpPr>
          <a:xfrm rot="0">
            <a:off x="15037226" y="8473603"/>
            <a:ext cx="3446751" cy="698721"/>
            <a:chOff x="0" y="0"/>
            <a:chExt cx="907786" cy="184025"/>
          </a:xfrm>
        </p:grpSpPr>
        <p:sp>
          <p:nvSpPr>
            <p:cNvPr name="Freeform 9" id="9"/>
            <p:cNvSpPr/>
            <p:nvPr/>
          </p:nvSpPr>
          <p:spPr>
            <a:xfrm flipH="false" flipV="false" rot="0">
              <a:off x="0" y="0"/>
              <a:ext cx="907786" cy="184025"/>
            </a:xfrm>
            <a:custGeom>
              <a:avLst/>
              <a:gdLst/>
              <a:ahLst/>
              <a:cxnLst/>
              <a:rect r="r" b="b" t="t" l="l"/>
              <a:pathLst>
                <a:path h="184025" w="907786">
                  <a:moveTo>
                    <a:pt x="0" y="0"/>
                  </a:moveTo>
                  <a:lnTo>
                    <a:pt x="907786" y="0"/>
                  </a:lnTo>
                  <a:lnTo>
                    <a:pt x="907786" y="184025"/>
                  </a:lnTo>
                  <a:lnTo>
                    <a:pt x="0" y="184025"/>
                  </a:lnTo>
                  <a:close/>
                </a:path>
              </a:pathLst>
            </a:custGeom>
            <a:solidFill>
              <a:srgbClr val="DB6B48"/>
            </a:solidFill>
          </p:spPr>
        </p:sp>
        <p:sp>
          <p:nvSpPr>
            <p:cNvPr name="TextBox 10" id="10"/>
            <p:cNvSpPr txBox="true"/>
            <p:nvPr/>
          </p:nvSpPr>
          <p:spPr>
            <a:xfrm>
              <a:off x="0" y="-38100"/>
              <a:ext cx="907786" cy="222125"/>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5360789" y="8607348"/>
            <a:ext cx="2799624" cy="393130"/>
          </a:xfrm>
          <a:prstGeom prst="rect">
            <a:avLst/>
          </a:prstGeom>
        </p:spPr>
        <p:txBody>
          <a:bodyPr anchor="t" rtlCol="false" tIns="0" lIns="0" bIns="0" rIns="0">
            <a:spAutoFit/>
          </a:bodyPr>
          <a:lstStyle/>
          <a:p>
            <a:pPr algn="ctr">
              <a:lnSpc>
                <a:spcPts val="3277"/>
              </a:lnSpc>
            </a:pPr>
            <a:r>
              <a:rPr lang="en-US" sz="2341">
                <a:solidFill>
                  <a:srgbClr val="000000"/>
                </a:solidFill>
                <a:latin typeface="Noto Sans"/>
                <a:ea typeface="Noto Sans"/>
                <a:cs typeface="Noto Sans"/>
                <a:sym typeface="Noto Sans"/>
              </a:rPr>
              <a:t>Nhóm 4</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1280059" y="2068611"/>
            <a:ext cx="8091153" cy="5408634"/>
          </a:xfrm>
          <a:prstGeom prst="rect">
            <a:avLst/>
          </a:prstGeom>
        </p:spPr>
        <p:txBody>
          <a:bodyPr anchor="t" rtlCol="false" tIns="0" lIns="0" bIns="0" rIns="0">
            <a:spAutoFit/>
          </a:bodyPr>
          <a:lstStyle/>
          <a:p>
            <a:pPr algn="l">
              <a:lnSpc>
                <a:spcPts val="4286"/>
              </a:lnSpc>
            </a:pPr>
            <a:r>
              <a:rPr lang="en-US" sz="3061" b="true">
                <a:solidFill>
                  <a:srgbClr val="000000"/>
                </a:solidFill>
                <a:latin typeface="Noto Sans Bold"/>
                <a:ea typeface="Noto Sans Bold"/>
                <a:cs typeface="Noto Sans Bold"/>
                <a:sym typeface="Noto Sans Bold"/>
              </a:rPr>
              <a:t>1.Phân bố theo múi giờ (tz)</a:t>
            </a:r>
          </a:p>
          <a:p>
            <a:pPr algn="l">
              <a:lnSpc>
                <a:spcPts val="4286"/>
              </a:lnSpc>
            </a:pPr>
            <a:r>
              <a:rPr lang="en-US" sz="3061">
                <a:solidFill>
                  <a:srgbClr val="000000"/>
                </a:solidFill>
                <a:latin typeface="Noto Sans"/>
                <a:ea typeface="Noto Sans"/>
                <a:cs typeface="Noto Sans"/>
                <a:sym typeface="Noto Sans"/>
              </a:rPr>
              <a:t>Tổng số bản ghi hợp lệ: ~3.440</a:t>
            </a:r>
          </a:p>
          <a:p>
            <a:pPr algn="l">
              <a:lnSpc>
                <a:spcPts val="4286"/>
              </a:lnSpc>
            </a:pPr>
            <a:r>
              <a:rPr lang="en-US" sz="3061">
                <a:solidFill>
                  <a:srgbClr val="000000"/>
                </a:solidFill>
                <a:latin typeface="Noto Sans"/>
                <a:ea typeface="Noto Sans"/>
                <a:cs typeface="Noto Sans"/>
                <a:sym typeface="Noto Sans"/>
              </a:rPr>
              <a:t>Các mú</a:t>
            </a:r>
            <a:r>
              <a:rPr lang="en-US" sz="3061">
                <a:solidFill>
                  <a:srgbClr val="000000"/>
                </a:solidFill>
                <a:latin typeface="Noto Sans"/>
                <a:ea typeface="Noto Sans"/>
                <a:cs typeface="Noto Sans"/>
                <a:sym typeface="Noto Sans"/>
              </a:rPr>
              <a:t>i giờ có lượt truy cập cao nhất:</a:t>
            </a:r>
          </a:p>
          <a:p>
            <a:pPr algn="l">
              <a:lnSpc>
                <a:spcPts val="4286"/>
              </a:lnSpc>
            </a:pPr>
            <a:r>
              <a:rPr lang="en-US" sz="3061">
                <a:solidFill>
                  <a:srgbClr val="000000"/>
                </a:solidFill>
                <a:latin typeface="Noto Sans"/>
                <a:ea typeface="Noto Sans"/>
                <a:cs typeface="Noto Sans"/>
                <a:sym typeface="Noto Sans"/>
              </a:rPr>
              <a:t>America/New_York → 1.251 lượt</a:t>
            </a:r>
          </a:p>
          <a:p>
            <a:pPr algn="l">
              <a:lnSpc>
                <a:spcPts val="4286"/>
              </a:lnSpc>
            </a:pPr>
            <a:r>
              <a:rPr lang="en-US" sz="3061">
                <a:solidFill>
                  <a:srgbClr val="000000"/>
                </a:solidFill>
                <a:latin typeface="Noto Sans"/>
                <a:ea typeface="Noto Sans"/>
                <a:cs typeface="Noto Sans"/>
                <a:sym typeface="Noto Sans"/>
              </a:rPr>
              <a:t>America/Chicago → 400 lượt</a:t>
            </a:r>
          </a:p>
          <a:p>
            <a:pPr algn="l">
              <a:lnSpc>
                <a:spcPts val="4286"/>
              </a:lnSpc>
            </a:pPr>
            <a:r>
              <a:rPr lang="en-US" sz="3061">
                <a:solidFill>
                  <a:srgbClr val="000000"/>
                </a:solidFill>
                <a:latin typeface="Noto Sans"/>
                <a:ea typeface="Noto Sans"/>
                <a:cs typeface="Noto Sans"/>
                <a:sym typeface="Noto Sans"/>
              </a:rPr>
              <a:t>America/Los_Angeles → 382 lượt</a:t>
            </a:r>
          </a:p>
          <a:p>
            <a:pPr algn="l">
              <a:lnSpc>
                <a:spcPts val="4286"/>
              </a:lnSpc>
            </a:pPr>
            <a:r>
              <a:rPr lang="en-US" sz="3061">
                <a:solidFill>
                  <a:srgbClr val="000000"/>
                </a:solidFill>
                <a:latin typeface="Noto Sans"/>
                <a:ea typeface="Noto Sans"/>
                <a:cs typeface="Noto Sans"/>
                <a:sym typeface="Noto Sans"/>
              </a:rPr>
              <a:t>America/Denver → 191 lượt</a:t>
            </a:r>
          </a:p>
          <a:p>
            <a:pPr algn="l">
              <a:lnSpc>
                <a:spcPts val="4286"/>
              </a:lnSpc>
            </a:pPr>
            <a:r>
              <a:rPr lang="en-US" sz="3061">
                <a:solidFill>
                  <a:srgbClr val="000000"/>
                </a:solidFill>
                <a:latin typeface="Noto Sans"/>
                <a:ea typeface="Noto Sans"/>
                <a:cs typeface="Noto Sans"/>
                <a:sym typeface="Noto Sans"/>
              </a:rPr>
              <a:t>Có khoảng 521 bản ghi không có thông tin múi giờ → được ghi là “Unknown”.</a:t>
            </a:r>
          </a:p>
          <a:p>
            <a:pPr algn="l">
              <a:lnSpc>
                <a:spcPts val="4286"/>
              </a:lnSpc>
            </a:pPr>
          </a:p>
        </p:txBody>
      </p:sp>
      <p:sp>
        <p:nvSpPr>
          <p:cNvPr name="Freeform 6" id="6"/>
          <p:cNvSpPr/>
          <p:nvPr/>
        </p:nvSpPr>
        <p:spPr>
          <a:xfrm flipH="false" flipV="false" rot="0">
            <a:off x="11367571" y="1878690"/>
            <a:ext cx="5435684" cy="5435684"/>
          </a:xfrm>
          <a:custGeom>
            <a:avLst/>
            <a:gdLst/>
            <a:ahLst/>
            <a:cxnLst/>
            <a:rect r="r" b="b" t="t" l="l"/>
            <a:pathLst>
              <a:path h="5435684" w="5435684">
                <a:moveTo>
                  <a:pt x="0" y="0"/>
                </a:moveTo>
                <a:lnTo>
                  <a:pt x="5435683" y="0"/>
                </a:lnTo>
                <a:lnTo>
                  <a:pt x="5435683" y="5435684"/>
                </a:lnTo>
                <a:lnTo>
                  <a:pt x="0" y="5435684"/>
                </a:lnTo>
                <a:lnTo>
                  <a:pt x="0" y="0"/>
                </a:lnTo>
                <a:close/>
              </a:path>
            </a:pathLst>
          </a:custGeom>
          <a:blipFill>
            <a:blip r:embed="rId2"/>
            <a:stretch>
              <a:fillRect l="0" t="0" r="0" b="0"/>
            </a:stretch>
          </a:blipFill>
        </p:spPr>
      </p:sp>
      <p:sp>
        <p:nvSpPr>
          <p:cNvPr name="TextBox 7" id="7"/>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10</a:t>
            </a:r>
          </a:p>
        </p:txBody>
      </p:sp>
      <p:sp>
        <p:nvSpPr>
          <p:cNvPr name="TextBox 8" id="8"/>
          <p:cNvSpPr txBox="true"/>
          <p:nvPr/>
        </p:nvSpPr>
        <p:spPr>
          <a:xfrm rot="0">
            <a:off x="886962" y="165100"/>
            <a:ext cx="8257038"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3. PHÂN TÍCH MÔ TẢ</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3205319" y="1706488"/>
            <a:ext cx="11877362" cy="6874024"/>
          </a:xfrm>
          <a:custGeom>
            <a:avLst/>
            <a:gdLst/>
            <a:ahLst/>
            <a:cxnLst/>
            <a:rect r="r" b="b" t="t" l="l"/>
            <a:pathLst>
              <a:path h="6874024" w="11877362">
                <a:moveTo>
                  <a:pt x="0" y="0"/>
                </a:moveTo>
                <a:lnTo>
                  <a:pt x="11877362" y="0"/>
                </a:lnTo>
                <a:lnTo>
                  <a:pt x="11877362" y="6874024"/>
                </a:lnTo>
                <a:lnTo>
                  <a:pt x="0" y="6874024"/>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11</a:t>
            </a:r>
          </a:p>
        </p:txBody>
      </p:sp>
      <p:sp>
        <p:nvSpPr>
          <p:cNvPr name="TextBox 7" id="7"/>
          <p:cNvSpPr txBox="true"/>
          <p:nvPr/>
        </p:nvSpPr>
        <p:spPr>
          <a:xfrm rot="0">
            <a:off x="886962" y="165100"/>
            <a:ext cx="8257038"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3. PHÂN TÍCH MÔ TẢ</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11469782" y="1285827"/>
            <a:ext cx="6818218" cy="7972473"/>
          </a:xfrm>
          <a:custGeom>
            <a:avLst/>
            <a:gdLst/>
            <a:ahLst/>
            <a:cxnLst/>
            <a:rect r="r" b="b" t="t" l="l"/>
            <a:pathLst>
              <a:path h="7972473" w="6818218">
                <a:moveTo>
                  <a:pt x="0" y="0"/>
                </a:moveTo>
                <a:lnTo>
                  <a:pt x="6818218" y="0"/>
                </a:lnTo>
                <a:lnTo>
                  <a:pt x="6818218" y="7972473"/>
                </a:lnTo>
                <a:lnTo>
                  <a:pt x="0" y="7972473"/>
                </a:lnTo>
                <a:lnTo>
                  <a:pt x="0" y="0"/>
                </a:lnTo>
                <a:close/>
              </a:path>
            </a:pathLst>
          </a:custGeom>
          <a:blipFill>
            <a:blip r:embed="rId2"/>
            <a:stretch>
              <a:fillRect l="0" t="-5686" r="0" b="-5686"/>
            </a:stretch>
          </a:blipFill>
        </p:spPr>
      </p:sp>
      <p:sp>
        <p:nvSpPr>
          <p:cNvPr name="Freeform 6" id="6"/>
          <p:cNvSpPr/>
          <p:nvPr/>
        </p:nvSpPr>
        <p:spPr>
          <a:xfrm flipH="false" flipV="false" rot="0">
            <a:off x="6238325" y="1876403"/>
            <a:ext cx="5231457" cy="5231457"/>
          </a:xfrm>
          <a:custGeom>
            <a:avLst/>
            <a:gdLst/>
            <a:ahLst/>
            <a:cxnLst/>
            <a:rect r="r" b="b" t="t" l="l"/>
            <a:pathLst>
              <a:path h="5231457" w="5231457">
                <a:moveTo>
                  <a:pt x="0" y="0"/>
                </a:moveTo>
                <a:lnTo>
                  <a:pt x="5231457" y="0"/>
                </a:lnTo>
                <a:lnTo>
                  <a:pt x="5231457" y="5231458"/>
                </a:lnTo>
                <a:lnTo>
                  <a:pt x="0" y="5231458"/>
                </a:lnTo>
                <a:lnTo>
                  <a:pt x="0" y="0"/>
                </a:lnTo>
                <a:close/>
              </a:path>
            </a:pathLst>
          </a:custGeom>
          <a:blipFill>
            <a:blip r:embed="rId3"/>
            <a:stretch>
              <a:fillRect l="0" t="0" r="0" b="0"/>
            </a:stretch>
          </a:blipFill>
        </p:spPr>
      </p:sp>
      <p:sp>
        <p:nvSpPr>
          <p:cNvPr name="TextBox 7" id="7"/>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12</a:t>
            </a:r>
          </a:p>
        </p:txBody>
      </p:sp>
      <p:sp>
        <p:nvSpPr>
          <p:cNvPr name="TextBox 8" id="8"/>
          <p:cNvSpPr txBox="true"/>
          <p:nvPr/>
        </p:nvSpPr>
        <p:spPr>
          <a:xfrm rot="0">
            <a:off x="886962" y="165100"/>
            <a:ext cx="8257038"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3. PHÂN TÍCH MÔ TẢ (x)</a:t>
            </a:r>
          </a:p>
        </p:txBody>
      </p:sp>
      <p:sp>
        <p:nvSpPr>
          <p:cNvPr name="TextBox 9" id="9"/>
          <p:cNvSpPr txBox="true"/>
          <p:nvPr/>
        </p:nvSpPr>
        <p:spPr>
          <a:xfrm rot="0">
            <a:off x="1028700" y="1439704"/>
            <a:ext cx="4805405" cy="8666184"/>
          </a:xfrm>
          <a:prstGeom prst="rect">
            <a:avLst/>
          </a:prstGeom>
        </p:spPr>
        <p:txBody>
          <a:bodyPr anchor="t" rtlCol="false" tIns="0" lIns="0" bIns="0" rIns="0">
            <a:spAutoFit/>
          </a:bodyPr>
          <a:lstStyle/>
          <a:p>
            <a:pPr algn="l">
              <a:lnSpc>
                <a:spcPts val="4286"/>
              </a:lnSpc>
              <a:spcBef>
                <a:spcPct val="0"/>
              </a:spcBef>
            </a:pPr>
            <a:r>
              <a:rPr lang="en-US" b="true" sz="3061">
                <a:solidFill>
                  <a:srgbClr val="000000"/>
                </a:solidFill>
                <a:latin typeface="Noto Sans Bold"/>
                <a:ea typeface="Noto Sans Bold"/>
                <a:cs typeface="Noto Sans Bold"/>
                <a:sym typeface="Noto Sans Bold"/>
              </a:rPr>
              <a:t>2.Dữ l</a:t>
            </a:r>
            <a:r>
              <a:rPr lang="en-US" b="true" sz="3061">
                <a:solidFill>
                  <a:srgbClr val="000000"/>
                </a:solidFill>
                <a:latin typeface="Noto Sans Bold"/>
                <a:ea typeface="Noto Sans Bold"/>
                <a:cs typeface="Noto Sans Bold"/>
                <a:sym typeface="Noto Sans Bold"/>
              </a:rPr>
              <a:t>iệu thiếu và phân bố quốc gia</a:t>
            </a:r>
          </a:p>
          <a:p>
            <a:pPr algn="l" marL="661012" indent="-330506" lvl="1">
              <a:lnSpc>
                <a:spcPts val="4286"/>
              </a:lnSpc>
              <a:spcBef>
                <a:spcPct val="0"/>
              </a:spcBef>
              <a:buFont typeface="Arial"/>
              <a:buChar char="•"/>
            </a:pPr>
            <a:r>
              <a:rPr lang="en-US" sz="3061">
                <a:solidFill>
                  <a:srgbClr val="000000"/>
                </a:solidFill>
                <a:latin typeface="Noto Sans"/>
                <a:ea typeface="Noto Sans"/>
                <a:cs typeface="Noto Sans"/>
                <a:sym typeface="Noto Sans"/>
              </a:rPr>
              <a:t>Tổng số bản ghi: 3.560</a:t>
            </a:r>
          </a:p>
          <a:p>
            <a:pPr algn="l" marL="661012" indent="-330506" lvl="1">
              <a:lnSpc>
                <a:spcPts val="4286"/>
              </a:lnSpc>
              <a:spcBef>
                <a:spcPct val="0"/>
              </a:spcBef>
              <a:buFont typeface="Arial"/>
              <a:buChar char="•"/>
            </a:pPr>
            <a:r>
              <a:rPr lang="en-US" sz="3061">
                <a:solidFill>
                  <a:srgbClr val="000000"/>
                </a:solidFill>
                <a:latin typeface="Noto Sans"/>
                <a:ea typeface="Noto Sans"/>
                <a:cs typeface="Noto Sans"/>
                <a:sym typeface="Noto Sans"/>
              </a:rPr>
              <a:t>Trong đó:</a:t>
            </a:r>
          </a:p>
          <a:p>
            <a:pPr algn="l" marL="1322024" indent="-440675" lvl="2">
              <a:lnSpc>
                <a:spcPts val="4286"/>
              </a:lnSpc>
              <a:spcBef>
                <a:spcPct val="0"/>
              </a:spcBef>
              <a:buFont typeface="Arial"/>
              <a:buChar char="⚬"/>
            </a:pPr>
            <a:r>
              <a:rPr lang="en-US" sz="3061">
                <a:solidFill>
                  <a:srgbClr val="000000"/>
                </a:solidFill>
                <a:latin typeface="Noto Sans"/>
                <a:ea typeface="Noto Sans"/>
                <a:cs typeface="Noto Sans"/>
                <a:sym typeface="Noto Sans"/>
              </a:rPr>
              <a:t>Mất dữ liệu múi giờ: ~120 bản ghi (3%).</a:t>
            </a:r>
          </a:p>
          <a:p>
            <a:pPr algn="l" marL="1322024" indent="-440675" lvl="2">
              <a:lnSpc>
                <a:spcPts val="4286"/>
              </a:lnSpc>
              <a:spcBef>
                <a:spcPct val="0"/>
              </a:spcBef>
              <a:buFont typeface="Arial"/>
              <a:buChar char="⚬"/>
            </a:pPr>
            <a:r>
              <a:rPr lang="en-US" sz="3061">
                <a:solidFill>
                  <a:srgbClr val="000000"/>
                </a:solidFill>
                <a:latin typeface="Noto Sans"/>
                <a:ea typeface="Noto Sans"/>
                <a:cs typeface="Noto Sans"/>
                <a:sym typeface="Noto Sans"/>
              </a:rPr>
              <a:t>Mất dữ liệu quốc gia (c): 641 bản ghi (17%).</a:t>
            </a:r>
          </a:p>
          <a:p>
            <a:pPr algn="l" marL="661012" indent="-330506" lvl="1">
              <a:lnSpc>
                <a:spcPts val="4286"/>
              </a:lnSpc>
              <a:spcBef>
                <a:spcPct val="0"/>
              </a:spcBef>
              <a:buFont typeface="Arial"/>
              <a:buChar char="•"/>
            </a:pPr>
            <a:r>
              <a:rPr lang="en-US" sz="3061">
                <a:solidFill>
                  <a:srgbClr val="000000"/>
                </a:solidFill>
                <a:latin typeface="Noto Sans"/>
                <a:ea typeface="Noto Sans"/>
                <a:cs typeface="Noto Sans"/>
                <a:sym typeface="Noto Sans"/>
              </a:rPr>
              <a:t>Người dùng ngoài Mỹ (c ≠ 'US') chiếm khoảng 15–20%.</a:t>
            </a:r>
          </a:p>
          <a:p>
            <a:pPr algn="l" marL="661012" indent="-330506" lvl="1">
              <a:lnSpc>
                <a:spcPts val="4286"/>
              </a:lnSpc>
              <a:spcBef>
                <a:spcPct val="0"/>
              </a:spcBef>
              <a:buFont typeface="Arial"/>
              <a:buChar char="•"/>
            </a:pPr>
            <a:r>
              <a:rPr lang="en-US" sz="3061">
                <a:solidFill>
                  <a:srgbClr val="000000"/>
                </a:solidFill>
                <a:latin typeface="Noto Sans"/>
                <a:ea typeface="Noto Sans"/>
                <a:cs typeface="Noto Sans"/>
                <a:sym typeface="Noto Sans"/>
              </a:rPr>
              <a:t> → Chủ yếu từ Brazil, Poland, Japan, UK.</a:t>
            </a:r>
          </a:p>
          <a:p>
            <a:pPr algn="l">
              <a:lnSpc>
                <a:spcPts val="4286"/>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7106084" y="1066800"/>
            <a:ext cx="8372185" cy="5400059"/>
          </a:xfrm>
          <a:custGeom>
            <a:avLst/>
            <a:gdLst/>
            <a:ahLst/>
            <a:cxnLst/>
            <a:rect r="r" b="b" t="t" l="l"/>
            <a:pathLst>
              <a:path h="5400059" w="8372185">
                <a:moveTo>
                  <a:pt x="0" y="0"/>
                </a:moveTo>
                <a:lnTo>
                  <a:pt x="8372185" y="0"/>
                </a:lnTo>
                <a:lnTo>
                  <a:pt x="8372185" y="5400059"/>
                </a:lnTo>
                <a:lnTo>
                  <a:pt x="0" y="5400059"/>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13</a:t>
            </a:r>
          </a:p>
        </p:txBody>
      </p:sp>
      <p:sp>
        <p:nvSpPr>
          <p:cNvPr name="TextBox 7" id="7"/>
          <p:cNvSpPr txBox="true"/>
          <p:nvPr/>
        </p:nvSpPr>
        <p:spPr>
          <a:xfrm rot="0">
            <a:off x="886962" y="165100"/>
            <a:ext cx="8257038"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3. PHÂN TÍCH MÔ TẢ</a:t>
            </a:r>
          </a:p>
        </p:txBody>
      </p:sp>
      <p:sp>
        <p:nvSpPr>
          <p:cNvPr name="TextBox 8" id="8"/>
          <p:cNvSpPr txBox="true"/>
          <p:nvPr/>
        </p:nvSpPr>
        <p:spPr>
          <a:xfrm rot="0">
            <a:off x="1172188" y="6174396"/>
            <a:ext cx="16487209" cy="3236934"/>
          </a:xfrm>
          <a:prstGeom prst="rect">
            <a:avLst/>
          </a:prstGeom>
        </p:spPr>
        <p:txBody>
          <a:bodyPr anchor="t" rtlCol="false" tIns="0" lIns="0" bIns="0" rIns="0">
            <a:spAutoFit/>
          </a:bodyPr>
          <a:lstStyle/>
          <a:p>
            <a:pPr algn="l">
              <a:lnSpc>
                <a:spcPts val="4286"/>
              </a:lnSpc>
              <a:spcBef>
                <a:spcPct val="0"/>
              </a:spcBef>
            </a:pPr>
            <a:r>
              <a:rPr lang="en-US" b="true" sz="3061">
                <a:solidFill>
                  <a:srgbClr val="000000"/>
                </a:solidFill>
                <a:latin typeface="Noto Sans Bold"/>
                <a:ea typeface="Noto Sans Bold"/>
                <a:cs typeface="Noto Sans Bold"/>
                <a:sym typeface="Noto Sans Bold"/>
              </a:rPr>
              <a:t>3.</a:t>
            </a:r>
            <a:r>
              <a:rPr lang="en-US" b="true" sz="3061">
                <a:solidFill>
                  <a:srgbClr val="000000"/>
                </a:solidFill>
                <a:latin typeface="Noto Sans Bold"/>
                <a:ea typeface="Noto Sans Bold"/>
                <a:cs typeface="Noto Sans Bold"/>
                <a:sym typeface="Noto Sans Bold"/>
              </a:rPr>
              <a:t>Nguồn referrer phổ biến (r)</a:t>
            </a:r>
          </a:p>
          <a:p>
            <a:pPr algn="l">
              <a:lnSpc>
                <a:spcPts val="4286"/>
              </a:lnSpc>
              <a:spcBef>
                <a:spcPct val="0"/>
              </a:spcBef>
            </a:pPr>
            <a:r>
              <a:rPr lang="en-US" sz="3061">
                <a:solidFill>
                  <a:srgbClr val="000000"/>
                </a:solidFill>
                <a:latin typeface="Noto Sans"/>
                <a:ea typeface="Noto Sans"/>
                <a:cs typeface="Noto Sans"/>
                <a:sym typeface="Noto Sans"/>
              </a:rPr>
              <a:t>+ Twitter là nguồn chia sẻ chính cho các link .gov / .mil, theo sau là Facebook và Google.</a:t>
            </a:r>
          </a:p>
          <a:p>
            <a:pPr algn="l">
              <a:lnSpc>
                <a:spcPts val="4286"/>
              </a:lnSpc>
              <a:spcBef>
                <a:spcPct val="0"/>
              </a:spcBef>
            </a:pPr>
            <a:r>
              <a:rPr lang="en-US" sz="3061">
                <a:solidFill>
                  <a:srgbClr val="000000"/>
                </a:solidFill>
                <a:latin typeface="Noto Sans"/>
                <a:ea typeface="Noto Sans"/>
                <a:cs typeface="Noto Sans"/>
                <a:sym typeface="Noto Sans"/>
              </a:rPr>
              <a:t>+ Trong dữ liệu Bitly 1.usa.gov, rất nhiều click đến từ “direct access” (không referrer).</a:t>
            </a:r>
          </a:p>
          <a:p>
            <a:pPr algn="l">
              <a:lnSpc>
                <a:spcPts val="4286"/>
              </a:lnSpc>
              <a:spcBef>
                <a:spcPct val="0"/>
              </a:spcBef>
            </a:pPr>
            <a:r>
              <a:rPr lang="en-US" sz="3061">
                <a:solidFill>
                  <a:srgbClr val="000000"/>
                </a:solidFill>
                <a:latin typeface="Noto Sans"/>
                <a:ea typeface="Noto Sans"/>
                <a:cs typeface="Noto Sans"/>
                <a:sym typeface="Noto Sans"/>
              </a:rPr>
              <a:t>→ Người dùng thường nhập link thủ công, lưu trong bookmark, hoặc mở từ email.</a:t>
            </a:r>
          </a:p>
          <a:p>
            <a:pPr algn="l">
              <a:lnSpc>
                <a:spcPts val="4286"/>
              </a:lnSpc>
              <a:spcBef>
                <a:spcPct val="0"/>
              </a:spcBef>
            </a:pPr>
            <a:r>
              <a:rPr lang="en-US" sz="3061">
                <a:solidFill>
                  <a:srgbClr val="000000"/>
                </a:solidFill>
                <a:latin typeface="Noto Sans"/>
                <a:ea typeface="Noto Sans"/>
                <a:cs typeface="Noto Sans"/>
                <a:sym typeface="Noto Sans"/>
              </a:rPr>
              <a:t>+ Ngoài ra, người dùng truy cập từ các trang báo Mỹ, diễn đàn, hoặc các nguồn không phổ biến (như Yahoo, NPR, CNN…) → cũng bị gom vào nhóm “Other”.</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6520633" y="1442960"/>
            <a:ext cx="10526449" cy="7624825"/>
          </a:xfrm>
          <a:custGeom>
            <a:avLst/>
            <a:gdLst/>
            <a:ahLst/>
            <a:cxnLst/>
            <a:rect r="r" b="b" t="t" l="l"/>
            <a:pathLst>
              <a:path h="7624825" w="10526449">
                <a:moveTo>
                  <a:pt x="0" y="0"/>
                </a:moveTo>
                <a:lnTo>
                  <a:pt x="10526449" y="0"/>
                </a:lnTo>
                <a:lnTo>
                  <a:pt x="10526449" y="7624824"/>
                </a:lnTo>
                <a:lnTo>
                  <a:pt x="0" y="7624824"/>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14</a:t>
            </a:r>
          </a:p>
        </p:txBody>
      </p:sp>
      <p:sp>
        <p:nvSpPr>
          <p:cNvPr name="TextBox 7" id="7"/>
          <p:cNvSpPr txBox="true"/>
          <p:nvPr/>
        </p:nvSpPr>
        <p:spPr>
          <a:xfrm rot="0">
            <a:off x="886962" y="165100"/>
            <a:ext cx="9784384"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4. PHÂN TÍCH TƯƠNG QUAN</a:t>
            </a:r>
          </a:p>
        </p:txBody>
      </p:sp>
      <p:sp>
        <p:nvSpPr>
          <p:cNvPr name="TextBox 8" id="8"/>
          <p:cNvSpPr txBox="true"/>
          <p:nvPr/>
        </p:nvSpPr>
        <p:spPr>
          <a:xfrm rot="0">
            <a:off x="1028700" y="1462165"/>
            <a:ext cx="4750454" cy="5951559"/>
          </a:xfrm>
          <a:prstGeom prst="rect">
            <a:avLst/>
          </a:prstGeom>
        </p:spPr>
        <p:txBody>
          <a:bodyPr anchor="t" rtlCol="false" tIns="0" lIns="0" bIns="0" rIns="0">
            <a:spAutoFit/>
          </a:bodyPr>
          <a:lstStyle/>
          <a:p>
            <a:pPr algn="l">
              <a:lnSpc>
                <a:spcPts val="4286"/>
              </a:lnSpc>
              <a:spcBef>
                <a:spcPct val="0"/>
              </a:spcBef>
            </a:pPr>
            <a:r>
              <a:rPr lang="en-US" b="true" sz="3061">
                <a:solidFill>
                  <a:srgbClr val="000000"/>
                </a:solidFill>
                <a:latin typeface="Noto Sans Bold"/>
                <a:ea typeface="Noto Sans Bold"/>
                <a:cs typeface="Noto Sans Bold"/>
                <a:sym typeface="Noto Sans Bold"/>
              </a:rPr>
              <a:t>Mục t</a:t>
            </a:r>
            <a:r>
              <a:rPr lang="en-US" b="true" sz="3061">
                <a:solidFill>
                  <a:srgbClr val="000000"/>
                </a:solidFill>
                <a:latin typeface="Noto Sans Bold"/>
                <a:ea typeface="Noto Sans Bold"/>
                <a:cs typeface="Noto Sans Bold"/>
                <a:sym typeface="Noto Sans Bold"/>
              </a:rPr>
              <a:t>iêu</a:t>
            </a:r>
          </a:p>
          <a:p>
            <a:pPr algn="l">
              <a:lnSpc>
                <a:spcPts val="4286"/>
              </a:lnSpc>
              <a:spcBef>
                <a:spcPct val="0"/>
              </a:spcBef>
            </a:pPr>
            <a:r>
              <a:rPr lang="en-US" sz="3061">
                <a:solidFill>
                  <a:srgbClr val="000000"/>
                </a:solidFill>
                <a:latin typeface="Noto Sans"/>
                <a:ea typeface="Noto Sans"/>
                <a:cs typeface="Noto Sans"/>
                <a:sym typeface="Noto Sans"/>
              </a:rPr>
              <a:t>Phân tích mối quan hệ giữa múi giờ (tz) và hệ điều hành (OS) mà người dùng sử dụng khi truy cập.</a:t>
            </a:r>
          </a:p>
          <a:p>
            <a:pPr algn="l">
              <a:lnSpc>
                <a:spcPts val="4286"/>
              </a:lnSpc>
              <a:spcBef>
                <a:spcPct val="0"/>
              </a:spcBef>
            </a:pPr>
            <a:r>
              <a:rPr lang="en-US" sz="3061">
                <a:solidFill>
                  <a:srgbClr val="000000"/>
                </a:solidFill>
                <a:latin typeface="Noto Sans"/>
                <a:ea typeface="Noto Sans"/>
                <a:cs typeface="Noto Sans"/>
                <a:sym typeface="Noto Sans"/>
              </a:rPr>
              <a:t> → Nhằm xác định xem người dùng Windows và Non-Windows có khác biệt đáng kể không.</a:t>
            </a:r>
          </a:p>
          <a:p>
            <a:pPr algn="l">
              <a:lnSpc>
                <a:spcPts val="4286"/>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2845653" y="1407125"/>
            <a:ext cx="11151487" cy="6764743"/>
          </a:xfrm>
          <a:custGeom>
            <a:avLst/>
            <a:gdLst/>
            <a:ahLst/>
            <a:cxnLst/>
            <a:rect r="r" b="b" t="t" l="l"/>
            <a:pathLst>
              <a:path h="6764743" w="11151487">
                <a:moveTo>
                  <a:pt x="0" y="0"/>
                </a:moveTo>
                <a:lnTo>
                  <a:pt x="11151487" y="0"/>
                </a:lnTo>
                <a:lnTo>
                  <a:pt x="11151487" y="6764743"/>
                </a:lnTo>
                <a:lnTo>
                  <a:pt x="0" y="6764743"/>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15</a:t>
            </a:r>
          </a:p>
        </p:txBody>
      </p:sp>
      <p:sp>
        <p:nvSpPr>
          <p:cNvPr name="TextBox 7" id="7"/>
          <p:cNvSpPr txBox="true"/>
          <p:nvPr/>
        </p:nvSpPr>
        <p:spPr>
          <a:xfrm rot="0">
            <a:off x="886962" y="165100"/>
            <a:ext cx="9784384"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4. PHÂN TÍCH TƯƠNG QUAN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4056926" y="1305440"/>
            <a:ext cx="8691725" cy="5834320"/>
          </a:xfrm>
          <a:custGeom>
            <a:avLst/>
            <a:gdLst/>
            <a:ahLst/>
            <a:cxnLst/>
            <a:rect r="r" b="b" t="t" l="l"/>
            <a:pathLst>
              <a:path h="5834320" w="8691725">
                <a:moveTo>
                  <a:pt x="0" y="0"/>
                </a:moveTo>
                <a:lnTo>
                  <a:pt x="8691724" y="0"/>
                </a:lnTo>
                <a:lnTo>
                  <a:pt x="8691724" y="5834321"/>
                </a:lnTo>
                <a:lnTo>
                  <a:pt x="0" y="5834321"/>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16</a:t>
            </a:r>
          </a:p>
        </p:txBody>
      </p:sp>
      <p:sp>
        <p:nvSpPr>
          <p:cNvPr name="TextBox 7" id="7"/>
          <p:cNvSpPr txBox="true"/>
          <p:nvPr/>
        </p:nvSpPr>
        <p:spPr>
          <a:xfrm rot="0">
            <a:off x="886962" y="165100"/>
            <a:ext cx="9784384"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4. PHÂN TÍCH TƯƠNG QUAN</a:t>
            </a:r>
          </a:p>
        </p:txBody>
      </p:sp>
      <p:sp>
        <p:nvSpPr>
          <p:cNvPr name="TextBox 8" id="8"/>
          <p:cNvSpPr txBox="true"/>
          <p:nvPr/>
        </p:nvSpPr>
        <p:spPr>
          <a:xfrm rot="0">
            <a:off x="2051094" y="7283036"/>
            <a:ext cx="11625262" cy="2151084"/>
          </a:xfrm>
          <a:prstGeom prst="rect">
            <a:avLst/>
          </a:prstGeom>
        </p:spPr>
        <p:txBody>
          <a:bodyPr anchor="t" rtlCol="false" tIns="0" lIns="0" bIns="0" rIns="0">
            <a:spAutoFit/>
          </a:bodyPr>
          <a:lstStyle/>
          <a:p>
            <a:pPr algn="l">
              <a:lnSpc>
                <a:spcPts val="4286"/>
              </a:lnSpc>
              <a:spcBef>
                <a:spcPct val="0"/>
              </a:spcBef>
            </a:pPr>
            <a:r>
              <a:rPr lang="en-US" sz="3061">
                <a:solidFill>
                  <a:srgbClr val="000000"/>
                </a:solidFill>
                <a:latin typeface="Noto Sans"/>
                <a:ea typeface="Noto Sans"/>
                <a:cs typeface="Noto Sans"/>
                <a:sym typeface="Noto Sans"/>
              </a:rPr>
              <a:t>+ Ở Mỹ (New York, Chicago): Windows chiếm phần lớn</a:t>
            </a:r>
          </a:p>
          <a:p>
            <a:pPr algn="l">
              <a:lnSpc>
                <a:spcPts val="4286"/>
              </a:lnSpc>
              <a:spcBef>
                <a:spcPct val="0"/>
              </a:spcBef>
            </a:pPr>
            <a:r>
              <a:rPr lang="en-US" sz="3061">
                <a:solidFill>
                  <a:srgbClr val="000000"/>
                </a:solidFill>
                <a:latin typeface="Noto Sans"/>
                <a:ea typeface="Noto Sans"/>
                <a:cs typeface="Noto Sans"/>
                <a:sym typeface="Noto Sans"/>
              </a:rPr>
              <a:t>+ Ở châu Âu, tỉ lệ Non-Windows (Mac/Linux) cao hơn</a:t>
            </a:r>
          </a:p>
          <a:p>
            <a:pPr algn="l">
              <a:lnSpc>
                <a:spcPts val="4286"/>
              </a:lnSpc>
              <a:spcBef>
                <a:spcPct val="0"/>
              </a:spcBef>
            </a:pPr>
            <a:r>
              <a:rPr lang="en-US" sz="3061">
                <a:solidFill>
                  <a:srgbClr val="000000"/>
                </a:solidFill>
                <a:latin typeface="Noto Sans"/>
                <a:ea typeface="Noto Sans"/>
                <a:cs typeface="Noto Sans"/>
                <a:sym typeface="Noto Sans"/>
              </a:rPr>
              <a:t>+ Gợi ý: hành vi sử dụng máy tính khác nhau theo khu vực địa lý</a:t>
            </a:r>
          </a:p>
          <a:p>
            <a:pPr algn="l">
              <a:lnSpc>
                <a:spcPts val="4286"/>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17</a:t>
            </a:r>
          </a:p>
        </p:txBody>
      </p:sp>
      <p:sp>
        <p:nvSpPr>
          <p:cNvPr name="TextBox 6" id="6"/>
          <p:cNvSpPr txBox="true"/>
          <p:nvPr/>
        </p:nvSpPr>
        <p:spPr>
          <a:xfrm rot="0">
            <a:off x="886962" y="165100"/>
            <a:ext cx="13467982"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5. PHÂN TÍCH HÀNH VI THEO THỜI GIAN</a:t>
            </a:r>
          </a:p>
        </p:txBody>
      </p:sp>
      <p:sp>
        <p:nvSpPr>
          <p:cNvPr name="TextBox 7" id="7"/>
          <p:cNvSpPr txBox="true"/>
          <p:nvPr/>
        </p:nvSpPr>
        <p:spPr>
          <a:xfrm rot="0">
            <a:off x="1255988" y="1349860"/>
            <a:ext cx="11688127" cy="2694009"/>
          </a:xfrm>
          <a:prstGeom prst="rect">
            <a:avLst/>
          </a:prstGeom>
        </p:spPr>
        <p:txBody>
          <a:bodyPr anchor="t" rtlCol="false" tIns="0" lIns="0" bIns="0" rIns="0">
            <a:spAutoFit/>
          </a:bodyPr>
          <a:lstStyle/>
          <a:p>
            <a:pPr algn="l">
              <a:lnSpc>
                <a:spcPts val="4286"/>
              </a:lnSpc>
            </a:pPr>
            <a:r>
              <a:rPr lang="en-US" sz="3061" b="true">
                <a:solidFill>
                  <a:srgbClr val="000000"/>
                </a:solidFill>
                <a:latin typeface="Noto Sans Bold"/>
                <a:ea typeface="Noto Sans Bold"/>
                <a:cs typeface="Noto Sans Bold"/>
                <a:sym typeface="Noto Sans Bold"/>
              </a:rPr>
              <a:t>Mục tiêu</a:t>
            </a:r>
          </a:p>
          <a:p>
            <a:pPr algn="l" marL="661012" indent="-330506" lvl="1">
              <a:lnSpc>
                <a:spcPts val="4286"/>
              </a:lnSpc>
              <a:spcBef>
                <a:spcPct val="0"/>
              </a:spcBef>
              <a:buFont typeface="Arial"/>
              <a:buChar char="•"/>
            </a:pPr>
            <a:r>
              <a:rPr lang="en-US" sz="3061">
                <a:solidFill>
                  <a:srgbClr val="000000"/>
                </a:solidFill>
                <a:latin typeface="Noto Sans"/>
                <a:ea typeface="Noto Sans"/>
                <a:cs typeface="Noto Sans"/>
                <a:sym typeface="Noto Sans"/>
              </a:rPr>
              <a:t>Phân tích hoạt đ</a:t>
            </a:r>
            <a:r>
              <a:rPr lang="en-US" sz="3061">
                <a:solidFill>
                  <a:srgbClr val="000000"/>
                </a:solidFill>
                <a:latin typeface="Noto Sans"/>
                <a:ea typeface="Noto Sans"/>
                <a:cs typeface="Noto Sans"/>
                <a:sym typeface="Noto Sans"/>
              </a:rPr>
              <a:t>ộng truy cập của người dùng theo thời gian.</a:t>
            </a:r>
          </a:p>
          <a:p>
            <a:pPr algn="l" marL="661012" indent="-330506" lvl="1">
              <a:lnSpc>
                <a:spcPts val="4286"/>
              </a:lnSpc>
              <a:spcBef>
                <a:spcPct val="0"/>
              </a:spcBef>
              <a:buFont typeface="Arial"/>
              <a:buChar char="•"/>
            </a:pPr>
            <a:r>
              <a:rPr lang="en-US" sz="3061">
                <a:solidFill>
                  <a:srgbClr val="000000"/>
                </a:solidFill>
                <a:latin typeface="Noto Sans"/>
                <a:ea typeface="Noto Sans"/>
                <a:cs typeface="Noto Sans"/>
                <a:sym typeface="Noto Sans"/>
              </a:rPr>
              <a:t>Xác định:</a:t>
            </a:r>
          </a:p>
          <a:p>
            <a:pPr algn="l" marL="1322024" indent="-440675" lvl="2">
              <a:lnSpc>
                <a:spcPts val="4286"/>
              </a:lnSpc>
              <a:spcBef>
                <a:spcPct val="0"/>
              </a:spcBef>
              <a:buFont typeface="Arial"/>
              <a:buChar char="⚬"/>
            </a:pPr>
            <a:r>
              <a:rPr lang="en-US" sz="3061">
                <a:solidFill>
                  <a:srgbClr val="000000"/>
                </a:solidFill>
                <a:latin typeface="Noto Sans"/>
                <a:ea typeface="Noto Sans"/>
                <a:cs typeface="Noto Sans"/>
                <a:sym typeface="Noto Sans"/>
              </a:rPr>
              <a:t>Khung giờ có lượng truy cập cao nhất trong ngày.</a:t>
            </a:r>
          </a:p>
          <a:p>
            <a:pPr algn="l">
              <a:lnSpc>
                <a:spcPts val="4286"/>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4420216" y="1223864"/>
            <a:ext cx="9447568" cy="5683020"/>
          </a:xfrm>
          <a:custGeom>
            <a:avLst/>
            <a:gdLst/>
            <a:ahLst/>
            <a:cxnLst/>
            <a:rect r="r" b="b" t="t" l="l"/>
            <a:pathLst>
              <a:path h="5683020" w="9447568">
                <a:moveTo>
                  <a:pt x="0" y="0"/>
                </a:moveTo>
                <a:lnTo>
                  <a:pt x="9447568" y="0"/>
                </a:lnTo>
                <a:lnTo>
                  <a:pt x="9447568" y="5683020"/>
                </a:lnTo>
                <a:lnTo>
                  <a:pt x="0" y="5683020"/>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18</a:t>
            </a:r>
          </a:p>
        </p:txBody>
      </p:sp>
      <p:sp>
        <p:nvSpPr>
          <p:cNvPr name="TextBox 7" id="7"/>
          <p:cNvSpPr txBox="true"/>
          <p:nvPr/>
        </p:nvSpPr>
        <p:spPr>
          <a:xfrm rot="0">
            <a:off x="886962" y="165100"/>
            <a:ext cx="13467982"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5. PHÂN TÍCH HÀNH VI THEO THỜI GIAN</a:t>
            </a:r>
          </a:p>
        </p:txBody>
      </p:sp>
      <p:sp>
        <p:nvSpPr>
          <p:cNvPr name="TextBox 8" id="8"/>
          <p:cNvSpPr txBox="true"/>
          <p:nvPr/>
        </p:nvSpPr>
        <p:spPr>
          <a:xfrm rot="0">
            <a:off x="1159000" y="7040234"/>
            <a:ext cx="16513584" cy="1608159"/>
          </a:xfrm>
          <a:prstGeom prst="rect">
            <a:avLst/>
          </a:prstGeom>
        </p:spPr>
        <p:txBody>
          <a:bodyPr anchor="t" rtlCol="false" tIns="0" lIns="0" bIns="0" rIns="0">
            <a:spAutoFit/>
          </a:bodyPr>
          <a:lstStyle/>
          <a:p>
            <a:pPr algn="l">
              <a:lnSpc>
                <a:spcPts val="4286"/>
              </a:lnSpc>
              <a:spcBef>
                <a:spcPct val="0"/>
              </a:spcBef>
            </a:pPr>
            <a:r>
              <a:rPr lang="en-US" sz="3061">
                <a:solidFill>
                  <a:srgbClr val="000000"/>
                </a:solidFill>
                <a:latin typeface="Noto Sans"/>
                <a:ea typeface="Noto Sans"/>
                <a:cs typeface="Noto Sans"/>
                <a:sym typeface="Noto Sans"/>
              </a:rPr>
              <a:t>+ Hoạt đ</a:t>
            </a:r>
            <a:r>
              <a:rPr lang="en-US" sz="3061">
                <a:solidFill>
                  <a:srgbClr val="000000"/>
                </a:solidFill>
                <a:latin typeface="Noto Sans"/>
                <a:ea typeface="Noto Sans"/>
                <a:cs typeface="Noto Sans"/>
                <a:sym typeface="Noto Sans"/>
              </a:rPr>
              <a:t>ộng đạt đỉnh vào lúc 19h, cao hơn rõ rệt so với 18h</a:t>
            </a:r>
          </a:p>
          <a:p>
            <a:pPr algn="l">
              <a:lnSpc>
                <a:spcPts val="4286"/>
              </a:lnSpc>
              <a:spcBef>
                <a:spcPct val="0"/>
              </a:spcBef>
            </a:pPr>
            <a:r>
              <a:rPr lang="en-US" sz="3061">
                <a:solidFill>
                  <a:srgbClr val="000000"/>
                </a:solidFill>
                <a:latin typeface="Noto Sans"/>
                <a:ea typeface="Noto Sans"/>
                <a:cs typeface="Noto Sans"/>
                <a:sym typeface="Noto Sans"/>
              </a:rPr>
              <a:t>+ Điều này phản ánh thói quen truy cập mạng của người dùng cao điểm vào buổi tối, thời gian rảnh sau giờ làm việc</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3053685" y="1596184"/>
            <a:ext cx="12321439" cy="6314737"/>
          </a:xfrm>
          <a:custGeom>
            <a:avLst/>
            <a:gdLst/>
            <a:ahLst/>
            <a:cxnLst/>
            <a:rect r="r" b="b" t="t" l="l"/>
            <a:pathLst>
              <a:path h="6314737" w="12321439">
                <a:moveTo>
                  <a:pt x="0" y="0"/>
                </a:moveTo>
                <a:lnTo>
                  <a:pt x="12321439" y="0"/>
                </a:lnTo>
                <a:lnTo>
                  <a:pt x="12321439" y="6314738"/>
                </a:lnTo>
                <a:lnTo>
                  <a:pt x="0" y="6314738"/>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19</a:t>
            </a:r>
          </a:p>
        </p:txBody>
      </p:sp>
      <p:sp>
        <p:nvSpPr>
          <p:cNvPr name="TextBox 7" id="7"/>
          <p:cNvSpPr txBox="true"/>
          <p:nvPr/>
        </p:nvSpPr>
        <p:spPr>
          <a:xfrm rot="0">
            <a:off x="886962" y="165100"/>
            <a:ext cx="13467982"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5. PHÂN TÍCH HÀNH VI THEO THỜI GIAN</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TextBox 2" id="2"/>
          <p:cNvSpPr txBox="true"/>
          <p:nvPr/>
        </p:nvSpPr>
        <p:spPr>
          <a:xfrm rot="0">
            <a:off x="3762561" y="3652564"/>
            <a:ext cx="12009811" cy="3521075"/>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3121410240_Lê </a:t>
            </a:r>
            <a:r>
              <a:rPr lang="en-US" sz="5000">
                <a:solidFill>
                  <a:srgbClr val="000000"/>
                </a:solidFill>
                <a:latin typeface="Noto Sans"/>
                <a:ea typeface="Noto Sans"/>
                <a:cs typeface="Noto Sans"/>
                <a:sym typeface="Noto Sans"/>
              </a:rPr>
              <a:t>Nguyễn Quốc Hưng</a:t>
            </a:r>
          </a:p>
          <a:p>
            <a:pPr algn="l">
              <a:lnSpc>
                <a:spcPts val="7000"/>
              </a:lnSpc>
              <a:spcBef>
                <a:spcPct val="0"/>
              </a:spcBef>
            </a:pPr>
            <a:r>
              <a:rPr lang="en-US" sz="5000">
                <a:solidFill>
                  <a:srgbClr val="000000"/>
                </a:solidFill>
                <a:latin typeface="Noto Sans"/>
                <a:ea typeface="Noto Sans"/>
                <a:cs typeface="Noto Sans"/>
                <a:sym typeface="Noto Sans"/>
              </a:rPr>
              <a:t>3122410410_Trần Bá Tiên</a:t>
            </a:r>
          </a:p>
          <a:p>
            <a:pPr algn="l">
              <a:lnSpc>
                <a:spcPts val="7000"/>
              </a:lnSpc>
              <a:spcBef>
                <a:spcPct val="0"/>
              </a:spcBef>
            </a:pPr>
            <a:r>
              <a:rPr lang="en-US" sz="5000">
                <a:solidFill>
                  <a:srgbClr val="000000"/>
                </a:solidFill>
                <a:latin typeface="Noto Sans"/>
                <a:ea typeface="Noto Sans"/>
                <a:cs typeface="Noto Sans"/>
                <a:sym typeface="Noto Sans"/>
              </a:rPr>
              <a:t>3121410167_Dương Huỳnh Gia</a:t>
            </a:r>
          </a:p>
          <a:p>
            <a:pPr algn="l">
              <a:lnSpc>
                <a:spcPts val="7000"/>
              </a:lnSpc>
              <a:spcBef>
                <a:spcPct val="0"/>
              </a:spcBef>
            </a:pPr>
            <a:r>
              <a:rPr lang="en-US" sz="5000">
                <a:solidFill>
                  <a:srgbClr val="000000"/>
                </a:solidFill>
                <a:latin typeface="Noto Sans"/>
                <a:ea typeface="Noto Sans"/>
                <a:cs typeface="Noto Sans"/>
                <a:sym typeface="Noto Sans"/>
              </a:rPr>
              <a:t>3122410042_Bùi Thành Công</a:t>
            </a:r>
          </a:p>
        </p:txBody>
      </p:sp>
      <p:sp>
        <p:nvSpPr>
          <p:cNvPr name="TextBox 3" id="3"/>
          <p:cNvSpPr txBox="true"/>
          <p:nvPr/>
        </p:nvSpPr>
        <p:spPr>
          <a:xfrm rot="0">
            <a:off x="4493784" y="365125"/>
            <a:ext cx="8963518" cy="1193800"/>
          </a:xfrm>
          <a:prstGeom prst="rect">
            <a:avLst/>
          </a:prstGeom>
        </p:spPr>
        <p:txBody>
          <a:bodyPr anchor="t" rtlCol="false" tIns="0" lIns="0" bIns="0" rIns="0">
            <a:spAutoFit/>
          </a:bodyPr>
          <a:lstStyle/>
          <a:p>
            <a:pPr algn="ctr">
              <a:lnSpc>
                <a:spcPts val="9799"/>
              </a:lnSpc>
              <a:spcBef>
                <a:spcPct val="0"/>
              </a:spcBef>
            </a:pPr>
            <a:r>
              <a:rPr lang="en-US" sz="6999">
                <a:solidFill>
                  <a:srgbClr val="000000"/>
                </a:solidFill>
                <a:latin typeface="Noto Sans"/>
                <a:ea typeface="Noto Sans"/>
                <a:cs typeface="Noto Sans"/>
                <a:sym typeface="Noto Sans"/>
              </a:rPr>
              <a:t>Thành viên thực hiện</a:t>
            </a:r>
          </a:p>
        </p:txBody>
      </p:sp>
      <p:sp>
        <p:nvSpPr>
          <p:cNvPr name="TextBox 4" id="4"/>
          <p:cNvSpPr txBox="true"/>
          <p:nvPr/>
        </p:nvSpPr>
        <p:spPr>
          <a:xfrm rot="0">
            <a:off x="9526937" y="9413347"/>
            <a:ext cx="222409"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2</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20</a:t>
            </a:r>
          </a:p>
        </p:txBody>
      </p:sp>
      <p:sp>
        <p:nvSpPr>
          <p:cNvPr name="TextBox 6" id="6"/>
          <p:cNvSpPr txBox="true"/>
          <p:nvPr/>
        </p:nvSpPr>
        <p:spPr>
          <a:xfrm rot="0">
            <a:off x="886962" y="165100"/>
            <a:ext cx="13467982"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6. PHÂN TÍCH ĐỊA LÝ</a:t>
            </a:r>
          </a:p>
        </p:txBody>
      </p:sp>
      <p:sp>
        <p:nvSpPr>
          <p:cNvPr name="TextBox 7" id="7"/>
          <p:cNvSpPr txBox="true"/>
          <p:nvPr/>
        </p:nvSpPr>
        <p:spPr>
          <a:xfrm rot="0">
            <a:off x="1028700" y="1372321"/>
            <a:ext cx="11173063" cy="2694009"/>
          </a:xfrm>
          <a:prstGeom prst="rect">
            <a:avLst/>
          </a:prstGeom>
        </p:spPr>
        <p:txBody>
          <a:bodyPr anchor="t" rtlCol="false" tIns="0" lIns="0" bIns="0" rIns="0">
            <a:spAutoFit/>
          </a:bodyPr>
          <a:lstStyle/>
          <a:p>
            <a:pPr algn="l">
              <a:lnSpc>
                <a:spcPts val="4286"/>
              </a:lnSpc>
            </a:pPr>
            <a:r>
              <a:rPr lang="en-US" sz="3061" b="true">
                <a:solidFill>
                  <a:srgbClr val="000000"/>
                </a:solidFill>
                <a:latin typeface="Noto Sans Bold"/>
                <a:ea typeface="Noto Sans Bold"/>
                <a:cs typeface="Noto Sans Bold"/>
                <a:sym typeface="Noto Sans Bold"/>
              </a:rPr>
              <a:t>Mục tiêu</a:t>
            </a:r>
          </a:p>
          <a:p>
            <a:pPr algn="l" marL="661012" indent="-330506" lvl="1">
              <a:lnSpc>
                <a:spcPts val="4286"/>
              </a:lnSpc>
              <a:spcBef>
                <a:spcPct val="0"/>
              </a:spcBef>
              <a:buFont typeface="Arial"/>
              <a:buChar char="•"/>
            </a:pPr>
            <a:r>
              <a:rPr lang="en-US" sz="3061">
                <a:solidFill>
                  <a:srgbClr val="000000"/>
                </a:solidFill>
                <a:latin typeface="Noto Sans"/>
                <a:ea typeface="Noto Sans"/>
                <a:cs typeface="Noto Sans"/>
                <a:sym typeface="Noto Sans"/>
              </a:rPr>
              <a:t>Xác định phân bố ngườ</a:t>
            </a:r>
            <a:r>
              <a:rPr lang="en-US" sz="3061">
                <a:solidFill>
                  <a:srgbClr val="000000"/>
                </a:solidFill>
                <a:latin typeface="Noto Sans"/>
                <a:ea typeface="Noto Sans"/>
                <a:cs typeface="Noto Sans"/>
                <a:sym typeface="Noto Sans"/>
              </a:rPr>
              <a:t>i dùng theo khu vực địa lý:</a:t>
            </a:r>
          </a:p>
          <a:p>
            <a:pPr algn="l">
              <a:lnSpc>
                <a:spcPts val="4286"/>
              </a:lnSpc>
              <a:spcBef>
                <a:spcPct val="0"/>
              </a:spcBef>
            </a:pPr>
            <a:r>
              <a:rPr lang="en-US" sz="3061">
                <a:solidFill>
                  <a:srgbClr val="000000"/>
                </a:solidFill>
                <a:latin typeface="Noto Sans"/>
                <a:ea typeface="Noto Sans"/>
                <a:cs typeface="Noto Sans"/>
                <a:sym typeface="Noto Sans"/>
              </a:rPr>
              <a:t>→ Quốc gia (c), bang (gr), thành phố (cy).</a:t>
            </a:r>
          </a:p>
          <a:p>
            <a:pPr algn="l" marL="661012" indent="-330506" lvl="1">
              <a:lnSpc>
                <a:spcPts val="4286"/>
              </a:lnSpc>
              <a:spcBef>
                <a:spcPct val="0"/>
              </a:spcBef>
              <a:buFont typeface="Arial"/>
              <a:buChar char="•"/>
            </a:pPr>
            <a:r>
              <a:rPr lang="en-US" sz="3061">
                <a:solidFill>
                  <a:srgbClr val="000000"/>
                </a:solidFill>
                <a:latin typeface="Noto Sans"/>
                <a:ea typeface="Noto Sans"/>
                <a:cs typeface="Noto Sans"/>
                <a:sym typeface="Noto Sans"/>
              </a:rPr>
              <a:t>Đánh giá mức độ truy cập từ người dùng Mỹ và ngoài Mỹ.</a:t>
            </a:r>
          </a:p>
          <a:p>
            <a:pPr algn="l">
              <a:lnSpc>
                <a:spcPts val="4286"/>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3680677" y="1426175"/>
            <a:ext cx="9887102" cy="6758091"/>
          </a:xfrm>
          <a:custGeom>
            <a:avLst/>
            <a:gdLst/>
            <a:ahLst/>
            <a:cxnLst/>
            <a:rect r="r" b="b" t="t" l="l"/>
            <a:pathLst>
              <a:path h="6758091" w="9887102">
                <a:moveTo>
                  <a:pt x="0" y="0"/>
                </a:moveTo>
                <a:lnTo>
                  <a:pt x="9887102" y="0"/>
                </a:lnTo>
                <a:lnTo>
                  <a:pt x="9887102" y="6758092"/>
                </a:lnTo>
                <a:lnTo>
                  <a:pt x="0" y="6758092"/>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21</a:t>
            </a:r>
          </a:p>
        </p:txBody>
      </p:sp>
      <p:sp>
        <p:nvSpPr>
          <p:cNvPr name="TextBox 7" id="7"/>
          <p:cNvSpPr txBox="true"/>
          <p:nvPr/>
        </p:nvSpPr>
        <p:spPr>
          <a:xfrm rot="0">
            <a:off x="886962" y="165100"/>
            <a:ext cx="13467982"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6. PHÂN TÍCH ĐỊA LÝ</a:t>
            </a:r>
          </a:p>
        </p:txBody>
      </p:sp>
      <p:sp>
        <p:nvSpPr>
          <p:cNvPr name="TextBox 8" id="8"/>
          <p:cNvSpPr txBox="true"/>
          <p:nvPr/>
        </p:nvSpPr>
        <p:spPr>
          <a:xfrm rot="0">
            <a:off x="1028700" y="8045436"/>
            <a:ext cx="16940342" cy="1608159"/>
          </a:xfrm>
          <a:prstGeom prst="rect">
            <a:avLst/>
          </a:prstGeom>
        </p:spPr>
        <p:txBody>
          <a:bodyPr anchor="t" rtlCol="false" tIns="0" lIns="0" bIns="0" rIns="0">
            <a:spAutoFit/>
          </a:bodyPr>
          <a:lstStyle/>
          <a:p>
            <a:pPr algn="l">
              <a:lnSpc>
                <a:spcPts val="4286"/>
              </a:lnSpc>
              <a:spcBef>
                <a:spcPct val="0"/>
              </a:spcBef>
            </a:pPr>
            <a:r>
              <a:rPr lang="en-US" sz="3061">
                <a:solidFill>
                  <a:srgbClr val="000000"/>
                </a:solidFill>
                <a:latin typeface="Noto Sans"/>
                <a:ea typeface="Noto Sans"/>
                <a:cs typeface="Noto Sans"/>
                <a:sym typeface="Noto Sans"/>
              </a:rPr>
              <a:t>California, </a:t>
            </a:r>
            <a:r>
              <a:rPr lang="en-US" sz="3061">
                <a:solidFill>
                  <a:srgbClr val="000000"/>
                </a:solidFill>
                <a:latin typeface="Noto Sans"/>
                <a:ea typeface="Noto Sans"/>
                <a:cs typeface="Noto Sans"/>
                <a:sym typeface="Noto Sans"/>
              </a:rPr>
              <a:t>New York, Texas dẫn đầu → đây là các bang có dân số và hoạt động Internet lớn nhất nước Mỹ.</a:t>
            </a:r>
          </a:p>
          <a:p>
            <a:pPr algn="l">
              <a:lnSpc>
                <a:spcPts val="4286"/>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22</a:t>
            </a:r>
          </a:p>
        </p:txBody>
      </p:sp>
      <p:sp>
        <p:nvSpPr>
          <p:cNvPr name="TextBox 6" id="6"/>
          <p:cNvSpPr txBox="true"/>
          <p:nvPr/>
        </p:nvSpPr>
        <p:spPr>
          <a:xfrm rot="0">
            <a:off x="886962" y="165100"/>
            <a:ext cx="13467982"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6. PHÂN TÍCH ĐỊA LÝ</a:t>
            </a:r>
          </a:p>
        </p:txBody>
      </p:sp>
      <p:sp>
        <p:nvSpPr>
          <p:cNvPr name="TextBox 7" id="7"/>
          <p:cNvSpPr txBox="true"/>
          <p:nvPr/>
        </p:nvSpPr>
        <p:spPr>
          <a:xfrm rot="0">
            <a:off x="1163466" y="1531931"/>
            <a:ext cx="16949351" cy="7580334"/>
          </a:xfrm>
          <a:prstGeom prst="rect">
            <a:avLst/>
          </a:prstGeom>
        </p:spPr>
        <p:txBody>
          <a:bodyPr anchor="t" rtlCol="false" tIns="0" lIns="0" bIns="0" rIns="0">
            <a:spAutoFit/>
          </a:bodyPr>
          <a:lstStyle/>
          <a:p>
            <a:pPr algn="l">
              <a:lnSpc>
                <a:spcPts val="4286"/>
              </a:lnSpc>
            </a:pPr>
            <a:r>
              <a:rPr lang="en-US" sz="3061">
                <a:solidFill>
                  <a:srgbClr val="000000"/>
                </a:solidFill>
                <a:latin typeface="Noto Sans"/>
                <a:ea typeface="Noto Sans"/>
                <a:cs typeface="Noto Sans"/>
                <a:sym typeface="Noto Sans"/>
              </a:rPr>
              <a:t>+ CA  California: Bang đông dân nhất, có các thành phố lớn như Los Angeles, San Francisco.</a:t>
            </a:r>
          </a:p>
          <a:p>
            <a:pPr algn="l">
              <a:lnSpc>
                <a:spcPts val="4286"/>
              </a:lnSpc>
              <a:spcBef>
                <a:spcPct val="0"/>
              </a:spcBef>
            </a:pPr>
            <a:r>
              <a:rPr lang="en-US" sz="3061">
                <a:solidFill>
                  <a:srgbClr val="000000"/>
                </a:solidFill>
                <a:latin typeface="Noto Sans"/>
                <a:ea typeface="Noto Sans"/>
                <a:cs typeface="Noto Sans"/>
                <a:sym typeface="Noto Sans"/>
              </a:rPr>
              <a:t>+ NY  </a:t>
            </a:r>
            <a:r>
              <a:rPr lang="en-US" sz="3061">
                <a:solidFill>
                  <a:srgbClr val="000000"/>
                </a:solidFill>
                <a:latin typeface="Noto Sans"/>
                <a:ea typeface="Noto Sans"/>
                <a:cs typeface="Noto Sans"/>
                <a:sym typeface="Noto Sans"/>
              </a:rPr>
              <a:t>New York: Trung tâm tài chính – văn hóa của Mỹ, có thành phố New York nổi tiếng.</a:t>
            </a:r>
          </a:p>
          <a:p>
            <a:pPr algn="l">
              <a:lnSpc>
                <a:spcPts val="4286"/>
              </a:lnSpc>
              <a:spcBef>
                <a:spcPct val="0"/>
              </a:spcBef>
            </a:pPr>
            <a:r>
              <a:rPr lang="en-US" sz="3061">
                <a:solidFill>
                  <a:srgbClr val="000000"/>
                </a:solidFill>
                <a:latin typeface="Noto Sans"/>
                <a:ea typeface="Noto Sans"/>
                <a:cs typeface="Noto Sans"/>
                <a:sym typeface="Noto Sans"/>
              </a:rPr>
              <a:t>+ TX  Texas: Bang lớn thứ hai, nổi tiếng về dầu mỏ và công nghiệp năng lượng.</a:t>
            </a:r>
          </a:p>
          <a:p>
            <a:pPr algn="l">
              <a:lnSpc>
                <a:spcPts val="4286"/>
              </a:lnSpc>
              <a:spcBef>
                <a:spcPct val="0"/>
              </a:spcBef>
            </a:pPr>
            <a:r>
              <a:rPr lang="en-US" sz="3061">
                <a:solidFill>
                  <a:srgbClr val="000000"/>
                </a:solidFill>
                <a:latin typeface="Noto Sans"/>
                <a:ea typeface="Noto Sans"/>
                <a:cs typeface="Noto Sans"/>
                <a:sym typeface="Noto Sans"/>
              </a:rPr>
              <a:t>+ UT  Utah: Bang miền núi, có nhiều công viên quốc gia, trung tâm công nghệ ở Salt Lake City.</a:t>
            </a:r>
          </a:p>
          <a:p>
            <a:pPr algn="l">
              <a:lnSpc>
                <a:spcPts val="4286"/>
              </a:lnSpc>
              <a:spcBef>
                <a:spcPct val="0"/>
              </a:spcBef>
            </a:pPr>
            <a:r>
              <a:rPr lang="en-US" sz="3061">
                <a:solidFill>
                  <a:srgbClr val="000000"/>
                </a:solidFill>
                <a:latin typeface="Noto Sans"/>
                <a:ea typeface="Noto Sans"/>
                <a:cs typeface="Noto Sans"/>
                <a:sym typeface="Noto Sans"/>
              </a:rPr>
              <a:t>+ MA  Massachusetts: Nơi có Đại học Harvard, MIT; trung tâm giáo dục và công nghệ.</a:t>
            </a:r>
          </a:p>
          <a:p>
            <a:pPr algn="l">
              <a:lnSpc>
                <a:spcPts val="4286"/>
              </a:lnSpc>
              <a:spcBef>
                <a:spcPct val="0"/>
              </a:spcBef>
            </a:pPr>
            <a:r>
              <a:rPr lang="en-US" sz="3061">
                <a:solidFill>
                  <a:srgbClr val="000000"/>
                </a:solidFill>
                <a:latin typeface="Noto Sans"/>
                <a:ea typeface="Noto Sans"/>
                <a:cs typeface="Noto Sans"/>
                <a:sym typeface="Noto Sans"/>
              </a:rPr>
              <a:t>+ FL  Florida: Bang du lịch nổi tiếng với Miami, Orlando (Disney World).</a:t>
            </a:r>
          </a:p>
          <a:p>
            <a:pPr algn="l">
              <a:lnSpc>
                <a:spcPts val="4286"/>
              </a:lnSpc>
              <a:spcBef>
                <a:spcPct val="0"/>
              </a:spcBef>
            </a:pPr>
            <a:r>
              <a:rPr lang="en-US" sz="3061">
                <a:solidFill>
                  <a:srgbClr val="000000"/>
                </a:solidFill>
                <a:latin typeface="Noto Sans"/>
                <a:ea typeface="Noto Sans"/>
                <a:cs typeface="Noto Sans"/>
                <a:sym typeface="Noto Sans"/>
              </a:rPr>
              <a:t>+ GA  Georgia: Bang phía đông nam, có thành phố Atlanta – trung tâm thương mại và vận tải.</a:t>
            </a:r>
          </a:p>
          <a:p>
            <a:pPr algn="l">
              <a:lnSpc>
                <a:spcPts val="4286"/>
              </a:lnSpc>
              <a:spcBef>
                <a:spcPct val="0"/>
              </a:spcBef>
            </a:pPr>
            <a:r>
              <a:rPr lang="en-US" sz="3061">
                <a:solidFill>
                  <a:srgbClr val="000000"/>
                </a:solidFill>
                <a:latin typeface="Noto Sans"/>
                <a:ea typeface="Noto Sans"/>
                <a:cs typeface="Noto Sans"/>
                <a:sym typeface="Noto Sans"/>
              </a:rPr>
              <a:t>+ VA  Virginia: Nơi đặt nhiều cơ quan chính phủ và công ty quốc phòng gần Washington D.C.</a:t>
            </a:r>
          </a:p>
          <a:p>
            <a:pPr algn="l">
              <a:lnSpc>
                <a:spcPts val="4286"/>
              </a:lnSpc>
              <a:spcBef>
                <a:spcPct val="0"/>
              </a:spcBef>
            </a:pPr>
            <a:r>
              <a:rPr lang="en-US" sz="3061">
                <a:solidFill>
                  <a:srgbClr val="000000"/>
                </a:solidFill>
                <a:latin typeface="Noto Sans"/>
                <a:ea typeface="Noto Sans"/>
                <a:cs typeface="Noto Sans"/>
                <a:sym typeface="Noto Sans"/>
              </a:rPr>
              <a:t>+ DC  District of Columbia  Đặc khu Columbia (Thủ đô Washington D.C.): Nơi đặt Nhà Trắng, Quốc hội và các cơ quan trung ương.</a:t>
            </a:r>
          </a:p>
          <a:p>
            <a:pPr algn="l">
              <a:lnSpc>
                <a:spcPts val="4286"/>
              </a:lnSpc>
              <a:spcBef>
                <a:spcPct val="0"/>
              </a:spcBef>
            </a:pPr>
            <a:r>
              <a:rPr lang="en-US" sz="3061">
                <a:solidFill>
                  <a:srgbClr val="000000"/>
                </a:solidFill>
                <a:latin typeface="Noto Sans"/>
                <a:ea typeface="Noto Sans"/>
                <a:cs typeface="Noto Sans"/>
                <a:sym typeface="Noto Sans"/>
              </a:rPr>
              <a:t>+ MD  Maryland: Bang nhỏ gần D.C., có nhiều cư dân làm việc trong khu vực thủ đô.</a:t>
            </a:r>
          </a:p>
          <a:p>
            <a:pPr algn="l">
              <a:lnSpc>
                <a:spcPts val="4286"/>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5899919" y="969419"/>
            <a:ext cx="7031746" cy="4399492"/>
          </a:xfrm>
          <a:custGeom>
            <a:avLst/>
            <a:gdLst/>
            <a:ahLst/>
            <a:cxnLst/>
            <a:rect r="r" b="b" t="t" l="l"/>
            <a:pathLst>
              <a:path h="4399492" w="7031746">
                <a:moveTo>
                  <a:pt x="0" y="0"/>
                </a:moveTo>
                <a:lnTo>
                  <a:pt x="7031746" y="0"/>
                </a:lnTo>
                <a:lnTo>
                  <a:pt x="7031746" y="4399492"/>
                </a:lnTo>
                <a:lnTo>
                  <a:pt x="0" y="4399492"/>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23</a:t>
            </a:r>
          </a:p>
        </p:txBody>
      </p:sp>
      <p:sp>
        <p:nvSpPr>
          <p:cNvPr name="TextBox 7" id="7"/>
          <p:cNvSpPr txBox="true"/>
          <p:nvPr/>
        </p:nvSpPr>
        <p:spPr>
          <a:xfrm rot="0">
            <a:off x="886962" y="165100"/>
            <a:ext cx="13467982"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6. PHÂN TÍCH ĐỊA LÝ</a:t>
            </a:r>
          </a:p>
        </p:txBody>
      </p:sp>
      <p:sp>
        <p:nvSpPr>
          <p:cNvPr name="TextBox 8" id="8"/>
          <p:cNvSpPr txBox="true"/>
          <p:nvPr/>
        </p:nvSpPr>
        <p:spPr>
          <a:xfrm rot="0">
            <a:off x="1133600" y="5330811"/>
            <a:ext cx="16564384" cy="4322784"/>
          </a:xfrm>
          <a:prstGeom prst="rect">
            <a:avLst/>
          </a:prstGeom>
        </p:spPr>
        <p:txBody>
          <a:bodyPr anchor="t" rtlCol="false" tIns="0" lIns="0" bIns="0" rIns="0">
            <a:spAutoFit/>
          </a:bodyPr>
          <a:lstStyle/>
          <a:p>
            <a:pPr algn="l">
              <a:lnSpc>
                <a:spcPts val="4286"/>
              </a:lnSpc>
            </a:pPr>
            <a:r>
              <a:rPr lang="en-US" sz="3061">
                <a:solidFill>
                  <a:srgbClr val="000000"/>
                </a:solidFill>
                <a:latin typeface="Noto Sans"/>
                <a:ea typeface="Noto Sans"/>
                <a:cs typeface="Noto Sans"/>
                <a:sym typeface="Noto Sans"/>
              </a:rPr>
              <a:t>+ Biểu đồ cho thấy thành phố Provo (bang Utah) có lượng truy cập Bitly cao nhất, vượt xa các thành phố khác như White Plains, Washington, và Palo Alto.</a:t>
            </a:r>
          </a:p>
          <a:p>
            <a:pPr algn="l">
              <a:lnSpc>
                <a:spcPts val="4286"/>
              </a:lnSpc>
              <a:spcBef>
                <a:spcPct val="0"/>
              </a:spcBef>
            </a:pPr>
            <a:r>
              <a:rPr lang="en-US" sz="3061">
                <a:solidFill>
                  <a:srgbClr val="000000"/>
                </a:solidFill>
                <a:latin typeface="Noto Sans"/>
                <a:ea typeface="Noto Sans"/>
                <a:cs typeface="Noto Sans"/>
                <a:sym typeface="Noto Sans"/>
              </a:rPr>
              <a:t>+ Các thành phố này đều là trung tâm công nghệ hoặc học thuật, nơi người dùng Internet hoạt đ</a:t>
            </a:r>
            <a:r>
              <a:rPr lang="en-US" sz="3061">
                <a:solidFill>
                  <a:srgbClr val="000000"/>
                </a:solidFill>
                <a:latin typeface="Noto Sans"/>
                <a:ea typeface="Noto Sans"/>
                <a:cs typeface="Noto Sans"/>
                <a:sym typeface="Noto Sans"/>
              </a:rPr>
              <a:t>ộng mạnh, thường xuyên chia sẻ và truy cập các đường link Bitly.</a:t>
            </a:r>
          </a:p>
          <a:p>
            <a:pPr algn="l">
              <a:lnSpc>
                <a:spcPts val="4286"/>
              </a:lnSpc>
              <a:spcBef>
                <a:spcPct val="0"/>
              </a:spcBef>
            </a:pPr>
            <a:r>
              <a:rPr lang="en-US" sz="3061">
                <a:solidFill>
                  <a:srgbClr val="000000"/>
                </a:solidFill>
                <a:latin typeface="Noto Sans"/>
                <a:ea typeface="Noto Sans"/>
                <a:cs typeface="Noto Sans"/>
                <a:sym typeface="Noto Sans"/>
              </a:rPr>
              <a:t>+ Những đô thị lớn như Los Angeles hay Dallas vẫn có lượng truy cập cao, nhưng thấp hơn các trung tâm công nghệ nhỏ — cho thấy hoạt động Bitly tập trung vào nhóm người dùng kỹ thuật số và chuyên môn cao hơn.</a:t>
            </a:r>
          </a:p>
          <a:p>
            <a:pPr algn="l">
              <a:lnSpc>
                <a:spcPts val="4286"/>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1230840" y="4170287"/>
            <a:ext cx="17259300" cy="2694009"/>
          </a:xfrm>
          <a:prstGeom prst="rect">
            <a:avLst/>
          </a:prstGeom>
        </p:spPr>
        <p:txBody>
          <a:bodyPr anchor="t" rtlCol="false" tIns="0" lIns="0" bIns="0" rIns="0">
            <a:spAutoFit/>
          </a:bodyPr>
          <a:lstStyle/>
          <a:p>
            <a:pPr algn="l">
              <a:lnSpc>
                <a:spcPts val="4286"/>
              </a:lnSpc>
              <a:spcBef>
                <a:spcPct val="0"/>
              </a:spcBef>
            </a:pPr>
            <a:r>
              <a:rPr lang="en-US" sz="3061">
                <a:solidFill>
                  <a:srgbClr val="000000"/>
                </a:solidFill>
                <a:latin typeface="Noto Sans"/>
                <a:ea typeface="Noto Sans"/>
                <a:cs typeface="Noto Sans"/>
                <a:sym typeface="Noto Sans"/>
              </a:rPr>
              <a:t>+ Trong tổng số người dùng truy cập, có 1.135 người dùng đến từ ngoài nước Mỹ, chiếm khoảng 33% tổng lượt truy cập.</a:t>
            </a:r>
          </a:p>
          <a:p>
            <a:pPr algn="l">
              <a:lnSpc>
                <a:spcPts val="4286"/>
              </a:lnSpc>
              <a:spcBef>
                <a:spcPct val="0"/>
              </a:spcBef>
            </a:pPr>
            <a:r>
              <a:rPr lang="en-US" sz="3061">
                <a:solidFill>
                  <a:srgbClr val="000000"/>
                </a:solidFill>
                <a:latin typeface="Noto Sans"/>
                <a:ea typeface="Noto Sans"/>
                <a:cs typeface="Noto Sans"/>
                <a:sym typeface="Noto Sans"/>
              </a:rPr>
              <a:t>+ Điều này cho thấy mặc dù dữ liệu Bitly chủ yếu tập trung vào các liên kết của chính phủ Mỹ (.gov, .mil), vẫn có một tỷ lệ đáng kể người dùng quốc tế quan tâm và truy cập các trang web này — thể hiện phạm vi ảnh hưởng toàn cầu của các trang thông tin chính phủ Hoa Kỳ.</a:t>
            </a:r>
          </a:p>
        </p:txBody>
      </p:sp>
      <p:sp>
        <p:nvSpPr>
          <p:cNvPr name="Freeform 6" id="6"/>
          <p:cNvSpPr/>
          <p:nvPr/>
        </p:nvSpPr>
        <p:spPr>
          <a:xfrm flipH="false" flipV="false" rot="0">
            <a:off x="1230840" y="1811001"/>
            <a:ext cx="10264013" cy="825146"/>
          </a:xfrm>
          <a:custGeom>
            <a:avLst/>
            <a:gdLst/>
            <a:ahLst/>
            <a:cxnLst/>
            <a:rect r="r" b="b" t="t" l="l"/>
            <a:pathLst>
              <a:path h="825146" w="10264013">
                <a:moveTo>
                  <a:pt x="0" y="0"/>
                </a:moveTo>
                <a:lnTo>
                  <a:pt x="10264013" y="0"/>
                </a:lnTo>
                <a:lnTo>
                  <a:pt x="10264013" y="825146"/>
                </a:lnTo>
                <a:lnTo>
                  <a:pt x="0" y="825146"/>
                </a:lnTo>
                <a:lnTo>
                  <a:pt x="0" y="0"/>
                </a:lnTo>
                <a:close/>
              </a:path>
            </a:pathLst>
          </a:custGeom>
          <a:blipFill>
            <a:blip r:embed="rId2"/>
            <a:stretch>
              <a:fillRect l="0" t="0" r="0" b="0"/>
            </a:stretch>
          </a:blipFill>
        </p:spPr>
      </p:sp>
      <p:sp>
        <p:nvSpPr>
          <p:cNvPr name="TextBox 7" id="7"/>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24</a:t>
            </a:r>
          </a:p>
        </p:txBody>
      </p:sp>
      <p:sp>
        <p:nvSpPr>
          <p:cNvPr name="TextBox 8" id="8"/>
          <p:cNvSpPr txBox="true"/>
          <p:nvPr/>
        </p:nvSpPr>
        <p:spPr>
          <a:xfrm rot="0">
            <a:off x="886962" y="165100"/>
            <a:ext cx="13467982"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6. PHÂN TÍCH ĐỊA LÝ</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Freeform 5" id="5"/>
          <p:cNvSpPr/>
          <p:nvPr/>
        </p:nvSpPr>
        <p:spPr>
          <a:xfrm flipH="false" flipV="false" rot="0">
            <a:off x="4311533" y="1028700"/>
            <a:ext cx="8707641" cy="6512916"/>
          </a:xfrm>
          <a:custGeom>
            <a:avLst/>
            <a:gdLst/>
            <a:ahLst/>
            <a:cxnLst/>
            <a:rect r="r" b="b" t="t" l="l"/>
            <a:pathLst>
              <a:path h="6512916" w="8707641">
                <a:moveTo>
                  <a:pt x="0" y="0"/>
                </a:moveTo>
                <a:lnTo>
                  <a:pt x="8707641" y="0"/>
                </a:lnTo>
                <a:lnTo>
                  <a:pt x="8707641" y="6512916"/>
                </a:lnTo>
                <a:lnTo>
                  <a:pt x="0" y="6512916"/>
                </a:lnTo>
                <a:lnTo>
                  <a:pt x="0" y="0"/>
                </a:lnTo>
                <a:close/>
              </a:path>
            </a:pathLst>
          </a:custGeom>
          <a:blipFill>
            <a:blip r:embed="rId2"/>
            <a:stretch>
              <a:fillRect l="0" t="0" r="0" b="0"/>
            </a:stretch>
          </a:blipFill>
        </p:spPr>
      </p:sp>
      <p:sp>
        <p:nvSpPr>
          <p:cNvPr name="TextBox 6" id="6"/>
          <p:cNvSpPr txBox="true"/>
          <p:nvPr/>
        </p:nvSpPr>
        <p:spPr>
          <a:xfrm rot="0">
            <a:off x="9415792" y="9615495"/>
            <a:ext cx="444698"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25</a:t>
            </a:r>
          </a:p>
        </p:txBody>
      </p:sp>
      <p:sp>
        <p:nvSpPr>
          <p:cNvPr name="TextBox 7" id="7"/>
          <p:cNvSpPr txBox="true"/>
          <p:nvPr/>
        </p:nvSpPr>
        <p:spPr>
          <a:xfrm rot="0">
            <a:off x="886962" y="165100"/>
            <a:ext cx="13467982"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7. PHÂN TÍCH NGUỒN TRUY CẬP</a:t>
            </a:r>
          </a:p>
        </p:txBody>
      </p:sp>
      <p:sp>
        <p:nvSpPr>
          <p:cNvPr name="TextBox 8" id="8"/>
          <p:cNvSpPr txBox="true"/>
          <p:nvPr/>
        </p:nvSpPr>
        <p:spPr>
          <a:xfrm rot="0">
            <a:off x="3637704" y="7521561"/>
            <a:ext cx="10043412" cy="2151084"/>
          </a:xfrm>
          <a:prstGeom prst="rect">
            <a:avLst/>
          </a:prstGeom>
        </p:spPr>
        <p:txBody>
          <a:bodyPr anchor="t" rtlCol="false" tIns="0" lIns="0" bIns="0" rIns="0">
            <a:spAutoFit/>
          </a:bodyPr>
          <a:lstStyle/>
          <a:p>
            <a:pPr algn="l">
              <a:lnSpc>
                <a:spcPts val="4286"/>
              </a:lnSpc>
              <a:spcBef>
                <a:spcPct val="0"/>
              </a:spcBef>
            </a:pPr>
            <a:r>
              <a:rPr lang="en-US" sz="3061">
                <a:solidFill>
                  <a:srgbClr val="000000"/>
                </a:solidFill>
                <a:latin typeface="Noto Sans"/>
                <a:ea typeface="Noto Sans"/>
                <a:cs typeface="Noto Sans"/>
                <a:sym typeface="Noto Sans"/>
              </a:rPr>
              <a:t>+ Other ch</a:t>
            </a:r>
            <a:r>
              <a:rPr lang="en-US" sz="3061">
                <a:solidFill>
                  <a:srgbClr val="000000"/>
                </a:solidFill>
                <a:latin typeface="Noto Sans"/>
                <a:ea typeface="Noto Sans"/>
                <a:cs typeface="Noto Sans"/>
                <a:sym typeface="Noto Sans"/>
              </a:rPr>
              <a:t>iếm phần lớn.</a:t>
            </a:r>
          </a:p>
          <a:p>
            <a:pPr algn="l">
              <a:lnSpc>
                <a:spcPts val="4286"/>
              </a:lnSpc>
              <a:spcBef>
                <a:spcPct val="0"/>
              </a:spcBef>
            </a:pPr>
            <a:r>
              <a:rPr lang="en-US" sz="3061">
                <a:solidFill>
                  <a:srgbClr val="000000"/>
                </a:solidFill>
                <a:latin typeface="Noto Sans"/>
                <a:ea typeface="Noto Sans"/>
                <a:cs typeface="Noto Sans"/>
                <a:sym typeface="Noto Sans"/>
              </a:rPr>
              <a:t>+ Windows → nhiều click từ Facebook / Google.</a:t>
            </a:r>
          </a:p>
          <a:p>
            <a:pPr algn="l">
              <a:lnSpc>
                <a:spcPts val="4286"/>
              </a:lnSpc>
              <a:spcBef>
                <a:spcPct val="0"/>
              </a:spcBef>
            </a:pPr>
            <a:r>
              <a:rPr lang="en-US" sz="3061">
                <a:solidFill>
                  <a:srgbClr val="000000"/>
                </a:solidFill>
                <a:latin typeface="Noto Sans"/>
                <a:ea typeface="Noto Sans"/>
                <a:cs typeface="Noto Sans"/>
                <a:sym typeface="Noto Sans"/>
              </a:rPr>
              <a:t>+ Non-Windows → tỉ lệ cao hơn ở Twitter.</a:t>
            </a:r>
          </a:p>
          <a:p>
            <a:pPr algn="l">
              <a:lnSpc>
                <a:spcPts val="4286"/>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13150" y="-169209"/>
            <a:ext cx="18714300" cy="10625419"/>
            <a:chOff x="0" y="0"/>
            <a:chExt cx="4928869" cy="2798464"/>
          </a:xfrm>
        </p:grpSpPr>
        <p:sp>
          <p:nvSpPr>
            <p:cNvPr name="Freeform 3" id="3"/>
            <p:cNvSpPr/>
            <p:nvPr/>
          </p:nvSpPr>
          <p:spPr>
            <a:xfrm flipH="false" flipV="false" rot="0">
              <a:off x="0" y="0"/>
              <a:ext cx="4928869" cy="2798464"/>
            </a:xfrm>
            <a:custGeom>
              <a:avLst/>
              <a:gdLst/>
              <a:ahLst/>
              <a:cxnLst/>
              <a:rect r="r" b="b" t="t" l="l"/>
              <a:pathLst>
                <a:path h="2798464" w="4928869">
                  <a:moveTo>
                    <a:pt x="0" y="0"/>
                  </a:moveTo>
                  <a:lnTo>
                    <a:pt x="4928869" y="0"/>
                  </a:lnTo>
                  <a:lnTo>
                    <a:pt x="4928869" y="2798464"/>
                  </a:lnTo>
                  <a:lnTo>
                    <a:pt x="0" y="2798464"/>
                  </a:lnTo>
                  <a:close/>
                </a:path>
              </a:pathLst>
            </a:custGeom>
            <a:solidFill>
              <a:srgbClr val="FFF9EF"/>
            </a:solidFill>
          </p:spPr>
        </p:sp>
        <p:sp>
          <p:nvSpPr>
            <p:cNvPr name="TextBox 4" id="4"/>
            <p:cNvSpPr txBox="true"/>
            <p:nvPr/>
          </p:nvSpPr>
          <p:spPr>
            <a:xfrm>
              <a:off x="0" y="-38100"/>
              <a:ext cx="4928869" cy="2836564"/>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549439" y="971550"/>
            <a:ext cx="5364125" cy="522309"/>
          </a:xfrm>
          <a:prstGeom prst="rect">
            <a:avLst/>
          </a:prstGeom>
        </p:spPr>
        <p:txBody>
          <a:bodyPr anchor="t" rtlCol="false" tIns="0" lIns="0" bIns="0" rIns="0">
            <a:spAutoFit/>
          </a:bodyPr>
          <a:lstStyle/>
          <a:p>
            <a:pPr algn="l" marL="661012" indent="-330506" lvl="1">
              <a:lnSpc>
                <a:spcPts val="4286"/>
              </a:lnSpc>
              <a:buAutoNum type="arabicPeriod" startAt="1"/>
            </a:pPr>
            <a:r>
              <a:rPr lang="en-US" sz="3061">
                <a:solidFill>
                  <a:srgbClr val="000000"/>
                </a:solidFill>
                <a:latin typeface="Noto Sans"/>
                <a:ea typeface="Noto Sans"/>
                <a:cs typeface="Noto Sans"/>
                <a:sym typeface="Noto Sans"/>
              </a:rPr>
              <a:t>Giới thiệu chung</a:t>
            </a:r>
          </a:p>
        </p:txBody>
      </p:sp>
      <p:sp>
        <p:nvSpPr>
          <p:cNvPr name="TextBox 6" id="6"/>
          <p:cNvSpPr txBox="true"/>
          <p:nvPr/>
        </p:nvSpPr>
        <p:spPr>
          <a:xfrm rot="0">
            <a:off x="1933663" y="3129440"/>
            <a:ext cx="5158609" cy="522309"/>
          </a:xfrm>
          <a:prstGeom prst="rect">
            <a:avLst/>
          </a:prstGeom>
        </p:spPr>
        <p:txBody>
          <a:bodyPr anchor="t" rtlCol="false" tIns="0" lIns="0" bIns="0" rIns="0">
            <a:spAutoFit/>
          </a:bodyPr>
          <a:lstStyle/>
          <a:p>
            <a:pPr algn="l">
              <a:lnSpc>
                <a:spcPts val="4286"/>
              </a:lnSpc>
            </a:pPr>
            <a:r>
              <a:rPr lang="en-US" sz="3061">
                <a:solidFill>
                  <a:srgbClr val="000000"/>
                </a:solidFill>
                <a:latin typeface="Noto Sans"/>
                <a:ea typeface="Noto Sans"/>
                <a:cs typeface="Noto Sans"/>
                <a:sym typeface="Noto Sans"/>
              </a:rPr>
              <a:t>2. Câu hỏi nghiên cứu</a:t>
            </a:r>
          </a:p>
        </p:txBody>
      </p:sp>
      <p:sp>
        <p:nvSpPr>
          <p:cNvPr name="TextBox 7" id="7"/>
          <p:cNvSpPr txBox="true"/>
          <p:nvPr/>
        </p:nvSpPr>
        <p:spPr>
          <a:xfrm rot="0">
            <a:off x="1933663" y="5290049"/>
            <a:ext cx="4103456" cy="522309"/>
          </a:xfrm>
          <a:prstGeom prst="rect">
            <a:avLst/>
          </a:prstGeom>
        </p:spPr>
        <p:txBody>
          <a:bodyPr anchor="t" rtlCol="false" tIns="0" lIns="0" bIns="0" rIns="0">
            <a:spAutoFit/>
          </a:bodyPr>
          <a:lstStyle/>
          <a:p>
            <a:pPr algn="l">
              <a:lnSpc>
                <a:spcPts val="4286"/>
              </a:lnSpc>
            </a:pPr>
            <a:r>
              <a:rPr lang="en-US" sz="3061">
                <a:solidFill>
                  <a:srgbClr val="000000"/>
                </a:solidFill>
                <a:latin typeface="Noto Sans"/>
                <a:ea typeface="Noto Sans"/>
                <a:cs typeface="Noto Sans"/>
                <a:sym typeface="Noto Sans"/>
              </a:rPr>
              <a:t>3. Phân tích mô tả</a:t>
            </a:r>
          </a:p>
        </p:txBody>
      </p:sp>
      <p:sp>
        <p:nvSpPr>
          <p:cNvPr name="TextBox 8" id="8"/>
          <p:cNvSpPr txBox="true"/>
          <p:nvPr/>
        </p:nvSpPr>
        <p:spPr>
          <a:xfrm rot="0">
            <a:off x="1933663" y="7450657"/>
            <a:ext cx="5158609" cy="522309"/>
          </a:xfrm>
          <a:prstGeom prst="rect">
            <a:avLst/>
          </a:prstGeom>
        </p:spPr>
        <p:txBody>
          <a:bodyPr anchor="t" rtlCol="false" tIns="0" lIns="0" bIns="0" rIns="0">
            <a:spAutoFit/>
          </a:bodyPr>
          <a:lstStyle/>
          <a:p>
            <a:pPr algn="l">
              <a:lnSpc>
                <a:spcPts val="4286"/>
              </a:lnSpc>
            </a:pPr>
            <a:r>
              <a:rPr lang="en-US" sz="3061">
                <a:solidFill>
                  <a:srgbClr val="000000"/>
                </a:solidFill>
                <a:latin typeface="Noto Sans"/>
                <a:ea typeface="Noto Sans"/>
                <a:cs typeface="Noto Sans"/>
                <a:sym typeface="Noto Sans"/>
              </a:rPr>
              <a:t>4. Phân tích tương quan</a:t>
            </a:r>
          </a:p>
        </p:txBody>
      </p:sp>
      <p:sp>
        <p:nvSpPr>
          <p:cNvPr name="TextBox 9" id="9"/>
          <p:cNvSpPr txBox="true"/>
          <p:nvPr/>
        </p:nvSpPr>
        <p:spPr>
          <a:xfrm rot="0">
            <a:off x="9144000" y="932667"/>
            <a:ext cx="6592081" cy="522309"/>
          </a:xfrm>
          <a:prstGeom prst="rect">
            <a:avLst/>
          </a:prstGeom>
        </p:spPr>
        <p:txBody>
          <a:bodyPr anchor="t" rtlCol="false" tIns="0" lIns="0" bIns="0" rIns="0">
            <a:spAutoFit/>
          </a:bodyPr>
          <a:lstStyle/>
          <a:p>
            <a:pPr algn="l">
              <a:lnSpc>
                <a:spcPts val="4286"/>
              </a:lnSpc>
            </a:pPr>
            <a:r>
              <a:rPr lang="en-US" sz="3061">
                <a:solidFill>
                  <a:srgbClr val="000000"/>
                </a:solidFill>
                <a:latin typeface="Noto Sans"/>
                <a:ea typeface="Noto Sans"/>
                <a:cs typeface="Noto Sans"/>
                <a:sym typeface="Noto Sans"/>
              </a:rPr>
              <a:t>5. Phân tích theo hành vi thời gian</a:t>
            </a:r>
          </a:p>
        </p:txBody>
      </p:sp>
      <p:sp>
        <p:nvSpPr>
          <p:cNvPr name="TextBox 10" id="10"/>
          <p:cNvSpPr txBox="true"/>
          <p:nvPr/>
        </p:nvSpPr>
        <p:spPr>
          <a:xfrm rot="0">
            <a:off x="9526937" y="9413347"/>
            <a:ext cx="222409"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3</a:t>
            </a:r>
          </a:p>
        </p:txBody>
      </p:sp>
      <p:sp>
        <p:nvSpPr>
          <p:cNvPr name="TextBox 11" id="11"/>
          <p:cNvSpPr txBox="true"/>
          <p:nvPr/>
        </p:nvSpPr>
        <p:spPr>
          <a:xfrm rot="0">
            <a:off x="9144000" y="3129440"/>
            <a:ext cx="6097940" cy="522309"/>
          </a:xfrm>
          <a:prstGeom prst="rect">
            <a:avLst/>
          </a:prstGeom>
        </p:spPr>
        <p:txBody>
          <a:bodyPr anchor="t" rtlCol="false" tIns="0" lIns="0" bIns="0" rIns="0">
            <a:spAutoFit/>
          </a:bodyPr>
          <a:lstStyle/>
          <a:p>
            <a:pPr algn="l">
              <a:lnSpc>
                <a:spcPts val="4286"/>
              </a:lnSpc>
            </a:pPr>
            <a:r>
              <a:rPr lang="en-US" sz="3061">
                <a:solidFill>
                  <a:srgbClr val="000000"/>
                </a:solidFill>
                <a:latin typeface="Noto Sans"/>
                <a:ea typeface="Noto Sans"/>
                <a:cs typeface="Noto Sans"/>
                <a:sym typeface="Noto Sans"/>
              </a:rPr>
              <a:t>6. Phân tích địa lý</a:t>
            </a:r>
          </a:p>
        </p:txBody>
      </p:sp>
      <p:sp>
        <p:nvSpPr>
          <p:cNvPr name="TextBox 12" id="12"/>
          <p:cNvSpPr txBox="true"/>
          <p:nvPr/>
        </p:nvSpPr>
        <p:spPr>
          <a:xfrm rot="0">
            <a:off x="9144000" y="5328149"/>
            <a:ext cx="6097940" cy="522309"/>
          </a:xfrm>
          <a:prstGeom prst="rect">
            <a:avLst/>
          </a:prstGeom>
        </p:spPr>
        <p:txBody>
          <a:bodyPr anchor="t" rtlCol="false" tIns="0" lIns="0" bIns="0" rIns="0">
            <a:spAutoFit/>
          </a:bodyPr>
          <a:lstStyle/>
          <a:p>
            <a:pPr algn="l">
              <a:lnSpc>
                <a:spcPts val="4286"/>
              </a:lnSpc>
            </a:pPr>
            <a:r>
              <a:rPr lang="en-US" sz="3061">
                <a:solidFill>
                  <a:srgbClr val="000000"/>
                </a:solidFill>
                <a:latin typeface="Noto Sans"/>
                <a:ea typeface="Noto Sans"/>
                <a:cs typeface="Noto Sans"/>
                <a:sym typeface="Noto Sans"/>
              </a:rPr>
              <a:t>7. Phân tích nguồn truy cập</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526937" y="9615495"/>
            <a:ext cx="222409"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4</a:t>
            </a:r>
          </a:p>
        </p:txBody>
      </p:sp>
      <p:sp>
        <p:nvSpPr>
          <p:cNvPr name="TextBox 6" id="6"/>
          <p:cNvSpPr txBox="true"/>
          <p:nvPr/>
        </p:nvSpPr>
        <p:spPr>
          <a:xfrm rot="0">
            <a:off x="886962" y="165100"/>
            <a:ext cx="8257038" cy="863600"/>
          </a:xfrm>
          <a:prstGeom prst="rect">
            <a:avLst/>
          </a:prstGeom>
        </p:spPr>
        <p:txBody>
          <a:bodyPr anchor="t" rtlCol="false" tIns="0" lIns="0" bIns="0" rIns="0">
            <a:spAutoFit/>
          </a:bodyPr>
          <a:lstStyle/>
          <a:p>
            <a:pPr algn="l" marL="1079501" indent="-539750" lvl="1">
              <a:lnSpc>
                <a:spcPts val="7000"/>
              </a:lnSpc>
              <a:spcBef>
                <a:spcPct val="0"/>
              </a:spcBef>
              <a:buAutoNum type="arabicPeriod" startAt="1"/>
            </a:pPr>
            <a:r>
              <a:rPr lang="en-US" sz="5000">
                <a:solidFill>
                  <a:srgbClr val="000000"/>
                </a:solidFill>
                <a:latin typeface="Noto Sans"/>
                <a:ea typeface="Noto Sans"/>
                <a:cs typeface="Noto Sans"/>
                <a:sym typeface="Noto Sans"/>
              </a:rPr>
              <a:t>GIỚI THIỆU CHUNG</a:t>
            </a:r>
          </a:p>
        </p:txBody>
      </p:sp>
      <p:sp>
        <p:nvSpPr>
          <p:cNvPr name="TextBox 7" id="7"/>
          <p:cNvSpPr txBox="true"/>
          <p:nvPr/>
        </p:nvSpPr>
        <p:spPr>
          <a:xfrm rot="0">
            <a:off x="1301824" y="1932438"/>
            <a:ext cx="16672635" cy="5613400"/>
          </a:xfrm>
          <a:prstGeom prst="rect">
            <a:avLst/>
          </a:prstGeom>
        </p:spPr>
        <p:txBody>
          <a:bodyPr anchor="t" rtlCol="false" tIns="0" lIns="0" bIns="0" rIns="0">
            <a:spAutoFit/>
          </a:bodyPr>
          <a:lstStyle/>
          <a:p>
            <a:pPr algn="l">
              <a:lnSpc>
                <a:spcPts val="5599"/>
              </a:lnSpc>
            </a:pPr>
            <a:r>
              <a:rPr lang="en-US" b="true" sz="3999">
                <a:solidFill>
                  <a:srgbClr val="000000"/>
                </a:solidFill>
                <a:latin typeface="Noto Sans Bold"/>
                <a:ea typeface="Noto Sans Bold"/>
                <a:cs typeface="Noto Sans Bold"/>
                <a:sym typeface="Noto Sans Bold"/>
              </a:rPr>
              <a:t>Giớ</a:t>
            </a:r>
            <a:r>
              <a:rPr lang="en-US" b="true" sz="3999">
                <a:solidFill>
                  <a:srgbClr val="000000"/>
                </a:solidFill>
                <a:latin typeface="Noto Sans Bold"/>
                <a:ea typeface="Noto Sans Bold"/>
                <a:cs typeface="Noto Sans Bold"/>
                <a:sym typeface="Noto Sans Bold"/>
              </a:rPr>
              <a:t>i thiệu bộ dữ liệu Bitly–USA.gov</a:t>
            </a:r>
          </a:p>
          <a:p>
            <a:pPr algn="l" marL="863599" indent="-431800" lvl="1">
              <a:lnSpc>
                <a:spcPts val="5599"/>
              </a:lnSpc>
              <a:buFont typeface="Arial"/>
              <a:buChar char="•"/>
            </a:pPr>
            <a:r>
              <a:rPr lang="en-US" sz="3999">
                <a:solidFill>
                  <a:srgbClr val="000000"/>
                </a:solidFill>
                <a:latin typeface="Noto Sans"/>
                <a:ea typeface="Noto Sans"/>
                <a:cs typeface="Noto Sans"/>
                <a:sym typeface="Noto Sans"/>
              </a:rPr>
              <a:t>Bộ dữ liệu được thu thập bởi Bitly và USA.gov trong năm 2011, ghi lại các lượt truy cập (clicks) vào liên kết .gov và .mil được  rút gọn qua hệ thống Bitly.</a:t>
            </a:r>
          </a:p>
          <a:p>
            <a:pPr algn="l" marL="863599" indent="-431800" lvl="1">
              <a:lnSpc>
                <a:spcPts val="5599"/>
              </a:lnSpc>
              <a:buFont typeface="Arial"/>
              <a:buChar char="•"/>
            </a:pPr>
            <a:r>
              <a:rPr lang="en-US" sz="3999">
                <a:solidFill>
                  <a:srgbClr val="000000"/>
                </a:solidFill>
                <a:latin typeface="Noto Sans"/>
                <a:ea typeface="Noto Sans"/>
                <a:cs typeface="Noto Sans"/>
                <a:sym typeface="Noto Sans"/>
              </a:rPr>
              <a:t>Mỗi bản ghi (record) tương ứng với một lượt click của người dùng Internet, bao gồm nhiều thông tin mô tả hành vi truy cập, thiết bị và thời gian.</a:t>
            </a:r>
          </a:p>
          <a:p>
            <a:pPr algn="l">
              <a:lnSpc>
                <a:spcPts val="5599"/>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526937" y="9615495"/>
            <a:ext cx="222409"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5</a:t>
            </a:r>
          </a:p>
        </p:txBody>
      </p:sp>
      <p:sp>
        <p:nvSpPr>
          <p:cNvPr name="TextBox 6" id="6"/>
          <p:cNvSpPr txBox="true"/>
          <p:nvPr/>
        </p:nvSpPr>
        <p:spPr>
          <a:xfrm rot="0">
            <a:off x="886962" y="165100"/>
            <a:ext cx="8257038" cy="863600"/>
          </a:xfrm>
          <a:prstGeom prst="rect">
            <a:avLst/>
          </a:prstGeom>
        </p:spPr>
        <p:txBody>
          <a:bodyPr anchor="t" rtlCol="false" tIns="0" lIns="0" bIns="0" rIns="0">
            <a:spAutoFit/>
          </a:bodyPr>
          <a:lstStyle/>
          <a:p>
            <a:pPr algn="l" marL="1079501" indent="-539750" lvl="1">
              <a:lnSpc>
                <a:spcPts val="7000"/>
              </a:lnSpc>
              <a:spcBef>
                <a:spcPct val="0"/>
              </a:spcBef>
              <a:buAutoNum type="arabicPeriod" startAt="1"/>
            </a:pPr>
            <a:r>
              <a:rPr lang="en-US" sz="5000">
                <a:solidFill>
                  <a:srgbClr val="000000"/>
                </a:solidFill>
                <a:latin typeface="Noto Sans"/>
                <a:ea typeface="Noto Sans"/>
                <a:cs typeface="Noto Sans"/>
                <a:sym typeface="Noto Sans"/>
              </a:rPr>
              <a:t>GIỚI THIỆU CHUNG</a:t>
            </a:r>
          </a:p>
        </p:txBody>
      </p:sp>
      <p:sp>
        <p:nvSpPr>
          <p:cNvPr name="TextBox 7" id="7"/>
          <p:cNvSpPr txBox="true"/>
          <p:nvPr/>
        </p:nvSpPr>
        <p:spPr>
          <a:xfrm rot="0">
            <a:off x="1339269" y="1211743"/>
            <a:ext cx="16081142" cy="8220710"/>
          </a:xfrm>
          <a:prstGeom prst="rect">
            <a:avLst/>
          </a:prstGeom>
        </p:spPr>
        <p:txBody>
          <a:bodyPr anchor="t" rtlCol="false" tIns="0" lIns="0" bIns="0" rIns="0">
            <a:spAutoFit/>
          </a:bodyPr>
          <a:lstStyle/>
          <a:p>
            <a:pPr algn="l">
              <a:lnSpc>
                <a:spcPts val="3640"/>
              </a:lnSpc>
            </a:pPr>
            <a:r>
              <a:rPr lang="en-US" sz="2600" b="true">
                <a:solidFill>
                  <a:srgbClr val="000000"/>
                </a:solidFill>
                <a:latin typeface="Noto Sans Bold"/>
                <a:ea typeface="Noto Sans Bold"/>
                <a:cs typeface="Noto Sans Bold"/>
                <a:sym typeface="Noto Sans Bold"/>
              </a:rPr>
              <a:t>tz </a:t>
            </a:r>
            <a:r>
              <a:rPr lang="en-US" sz="2600">
                <a:solidFill>
                  <a:srgbClr val="000000"/>
                </a:solidFill>
                <a:latin typeface="Noto Sans"/>
                <a:ea typeface="Noto Sans"/>
                <a:cs typeface="Noto Sans"/>
                <a:sym typeface="Noto Sans"/>
              </a:rPr>
              <a:t>(</a:t>
            </a:r>
            <a:r>
              <a:rPr lang="en-US" sz="2600">
                <a:solidFill>
                  <a:srgbClr val="000000"/>
                </a:solidFill>
                <a:latin typeface="Noto Sans"/>
                <a:ea typeface="Noto Sans"/>
                <a:cs typeface="Noto Sans"/>
                <a:sym typeface="Noto Sans"/>
              </a:rPr>
              <a:t>Time Zone): Múi giờ của người dùng khi truy cập.</a:t>
            </a:r>
          </a:p>
          <a:p>
            <a:pPr algn="l">
              <a:lnSpc>
                <a:spcPts val="3640"/>
              </a:lnSpc>
            </a:pPr>
            <a:r>
              <a:rPr lang="en-US" sz="2600" b="true">
                <a:solidFill>
                  <a:srgbClr val="000000"/>
                </a:solidFill>
                <a:latin typeface="Noto Sans Bold"/>
                <a:ea typeface="Noto Sans Bold"/>
                <a:cs typeface="Noto Sans Bold"/>
                <a:sym typeface="Noto Sans Bold"/>
              </a:rPr>
              <a:t>c </a:t>
            </a:r>
            <a:r>
              <a:rPr lang="en-US" sz="2600">
                <a:solidFill>
                  <a:srgbClr val="000000"/>
                </a:solidFill>
                <a:latin typeface="Noto Sans"/>
                <a:ea typeface="Noto Sans"/>
                <a:cs typeface="Noto Sans"/>
                <a:sym typeface="Noto Sans"/>
              </a:rPr>
              <a:t>(Country): </a:t>
            </a:r>
            <a:r>
              <a:rPr lang="en-US" sz="2600">
                <a:solidFill>
                  <a:srgbClr val="000000"/>
                </a:solidFill>
                <a:latin typeface="Noto Sans"/>
                <a:ea typeface="Noto Sans"/>
                <a:cs typeface="Noto Sans"/>
                <a:sym typeface="Noto Sans"/>
              </a:rPr>
              <a:t>Quốc gia (mã ISO, ví dụ: “US”, “BR”).</a:t>
            </a:r>
          </a:p>
          <a:p>
            <a:pPr algn="l">
              <a:lnSpc>
                <a:spcPts val="3640"/>
              </a:lnSpc>
            </a:pPr>
            <a:r>
              <a:rPr lang="en-US" sz="2600" b="true">
                <a:solidFill>
                  <a:srgbClr val="000000"/>
                </a:solidFill>
                <a:latin typeface="Noto Sans Bold"/>
                <a:ea typeface="Noto Sans Bold"/>
                <a:cs typeface="Noto Sans Bold"/>
                <a:sym typeface="Noto Sans Bold"/>
              </a:rPr>
              <a:t>gr </a:t>
            </a:r>
            <a:r>
              <a:rPr lang="en-US" sz="2600">
                <a:solidFill>
                  <a:srgbClr val="000000"/>
                </a:solidFill>
                <a:latin typeface="Noto Sans"/>
                <a:ea typeface="Noto Sans"/>
                <a:cs typeface="Noto Sans"/>
                <a:sym typeface="Noto Sans"/>
              </a:rPr>
              <a:t>(</a:t>
            </a:r>
            <a:r>
              <a:rPr lang="en-US" sz="2600">
                <a:solidFill>
                  <a:srgbClr val="000000"/>
                </a:solidFill>
                <a:latin typeface="Noto Sans"/>
                <a:ea typeface="Noto Sans"/>
                <a:cs typeface="Noto Sans"/>
                <a:sym typeface="Noto Sans"/>
              </a:rPr>
              <a:t>State/Region): Mã bang hoặc khu vực (nếu ở Mỹ).</a:t>
            </a:r>
          </a:p>
          <a:p>
            <a:pPr algn="l">
              <a:lnSpc>
                <a:spcPts val="3640"/>
              </a:lnSpc>
            </a:pPr>
            <a:r>
              <a:rPr lang="en-US" sz="2600" b="true">
                <a:solidFill>
                  <a:srgbClr val="000000"/>
                </a:solidFill>
                <a:latin typeface="Noto Sans Bold"/>
                <a:ea typeface="Noto Sans Bold"/>
                <a:cs typeface="Noto Sans Bold"/>
                <a:sym typeface="Noto Sans Bold"/>
              </a:rPr>
              <a:t>cy </a:t>
            </a:r>
            <a:r>
              <a:rPr lang="en-US" sz="2600">
                <a:solidFill>
                  <a:srgbClr val="000000"/>
                </a:solidFill>
                <a:latin typeface="Noto Sans"/>
                <a:ea typeface="Noto Sans"/>
                <a:cs typeface="Noto Sans"/>
                <a:sym typeface="Noto Sans"/>
              </a:rPr>
              <a:t>(City): </a:t>
            </a:r>
            <a:r>
              <a:rPr lang="en-US" sz="2600">
                <a:solidFill>
                  <a:srgbClr val="000000"/>
                </a:solidFill>
                <a:latin typeface="Noto Sans"/>
                <a:ea typeface="Noto Sans"/>
                <a:cs typeface="Noto Sans"/>
                <a:sym typeface="Noto Sans"/>
              </a:rPr>
              <a:t>Thành phố nơi phát sinh lượt truy cập.</a:t>
            </a:r>
          </a:p>
          <a:p>
            <a:pPr algn="l">
              <a:lnSpc>
                <a:spcPts val="3640"/>
              </a:lnSpc>
              <a:spcBef>
                <a:spcPct val="0"/>
              </a:spcBef>
            </a:pPr>
            <a:r>
              <a:rPr lang="en-US" b="true" sz="2600">
                <a:solidFill>
                  <a:srgbClr val="000000"/>
                </a:solidFill>
                <a:latin typeface="Noto Sans Bold"/>
                <a:ea typeface="Noto Sans Bold"/>
                <a:cs typeface="Noto Sans Bold"/>
                <a:sym typeface="Noto Sans Bold"/>
              </a:rPr>
              <a:t>ll </a:t>
            </a:r>
            <a:r>
              <a:rPr lang="en-US" sz="2600">
                <a:solidFill>
                  <a:srgbClr val="000000"/>
                </a:solidFill>
                <a:latin typeface="Noto Sans"/>
                <a:ea typeface="Noto Sans"/>
                <a:cs typeface="Noto Sans"/>
                <a:sym typeface="Noto Sans"/>
              </a:rPr>
              <a:t>(</a:t>
            </a:r>
            <a:r>
              <a:rPr lang="en-US" sz="2600">
                <a:solidFill>
                  <a:srgbClr val="000000"/>
                </a:solidFill>
                <a:latin typeface="Noto Sans"/>
                <a:ea typeface="Noto Sans"/>
                <a:cs typeface="Noto Sans"/>
                <a:sym typeface="Noto Sans"/>
              </a:rPr>
              <a:t>Latitude/Longitude): Tọa độ vị trí địa lý [vĩ đ</a:t>
            </a:r>
            <a:r>
              <a:rPr lang="en-US" sz="2600">
                <a:solidFill>
                  <a:srgbClr val="000000"/>
                </a:solidFill>
                <a:latin typeface="Noto Sans"/>
                <a:ea typeface="Noto Sans"/>
                <a:cs typeface="Noto Sans"/>
                <a:sym typeface="Noto Sans"/>
              </a:rPr>
              <a:t>ộ, kinh độ].</a:t>
            </a:r>
          </a:p>
          <a:p>
            <a:pPr algn="l">
              <a:lnSpc>
                <a:spcPts val="3640"/>
              </a:lnSpc>
              <a:spcBef>
                <a:spcPct val="0"/>
              </a:spcBef>
            </a:pPr>
            <a:r>
              <a:rPr lang="en-US" b="true" sz="2600">
                <a:solidFill>
                  <a:srgbClr val="000000"/>
                </a:solidFill>
                <a:latin typeface="Noto Sans Bold"/>
                <a:ea typeface="Noto Sans Bold"/>
                <a:cs typeface="Noto Sans Bold"/>
                <a:sym typeface="Noto Sans Bold"/>
              </a:rPr>
              <a:t>a </a:t>
            </a:r>
            <a:r>
              <a:rPr lang="en-US" sz="2600">
                <a:solidFill>
                  <a:srgbClr val="000000"/>
                </a:solidFill>
                <a:latin typeface="Noto Sans"/>
                <a:ea typeface="Noto Sans"/>
                <a:cs typeface="Noto Sans"/>
                <a:sym typeface="Noto Sans"/>
              </a:rPr>
              <a:t>(User Agent): Chuỗi thông tin về trình duyệt và hệ điều hành của người dùng.</a:t>
            </a:r>
          </a:p>
          <a:p>
            <a:pPr algn="l">
              <a:lnSpc>
                <a:spcPts val="3640"/>
              </a:lnSpc>
              <a:spcBef>
                <a:spcPct val="0"/>
              </a:spcBef>
            </a:pPr>
            <a:r>
              <a:rPr lang="en-US" b="true" sz="2600">
                <a:solidFill>
                  <a:srgbClr val="000000"/>
                </a:solidFill>
                <a:latin typeface="Noto Sans Bold"/>
                <a:ea typeface="Noto Sans Bold"/>
                <a:cs typeface="Noto Sans Bold"/>
                <a:sym typeface="Noto Sans Bold"/>
              </a:rPr>
              <a:t>r </a:t>
            </a:r>
            <a:r>
              <a:rPr lang="en-US" sz="2600">
                <a:solidFill>
                  <a:srgbClr val="000000"/>
                </a:solidFill>
                <a:latin typeface="Noto Sans"/>
                <a:ea typeface="Noto Sans"/>
                <a:cs typeface="Noto Sans"/>
                <a:sym typeface="Noto Sans"/>
              </a:rPr>
              <a:t>(</a:t>
            </a:r>
            <a:r>
              <a:rPr lang="en-US" sz="2600">
                <a:solidFill>
                  <a:srgbClr val="000000"/>
                </a:solidFill>
                <a:latin typeface="Noto Sans"/>
                <a:ea typeface="Noto Sans"/>
                <a:cs typeface="Noto Sans"/>
                <a:sym typeface="Noto Sans"/>
              </a:rPr>
              <a:t>Referrer): </a:t>
            </a:r>
            <a:r>
              <a:rPr lang="en-US" sz="2600">
                <a:solidFill>
                  <a:srgbClr val="000000"/>
                </a:solidFill>
                <a:latin typeface="Noto Sans"/>
                <a:ea typeface="Noto Sans"/>
                <a:cs typeface="Noto Sans"/>
                <a:sym typeface="Noto Sans"/>
              </a:rPr>
              <a:t>Trang web nguồn nơi người dùng click vào link Bitly.</a:t>
            </a:r>
          </a:p>
          <a:p>
            <a:pPr algn="l">
              <a:lnSpc>
                <a:spcPts val="3640"/>
              </a:lnSpc>
              <a:spcBef>
                <a:spcPct val="0"/>
              </a:spcBef>
            </a:pPr>
            <a:r>
              <a:rPr lang="en-US" b="true" sz="2600">
                <a:solidFill>
                  <a:srgbClr val="000000"/>
                </a:solidFill>
                <a:latin typeface="Noto Sans Bold"/>
                <a:ea typeface="Noto Sans Bold"/>
                <a:cs typeface="Noto Sans Bold"/>
                <a:sym typeface="Noto Sans Bold"/>
              </a:rPr>
              <a:t>u </a:t>
            </a:r>
            <a:r>
              <a:rPr lang="en-US" sz="2600">
                <a:solidFill>
                  <a:srgbClr val="000000"/>
                </a:solidFill>
                <a:latin typeface="Noto Sans"/>
                <a:ea typeface="Noto Sans"/>
                <a:cs typeface="Noto Sans"/>
                <a:sym typeface="Noto Sans"/>
              </a:rPr>
              <a:t>(Expanded URL): Đường dẫn gốc (.gov, .mil) sau khi mở rộng từ link Bitly.</a:t>
            </a:r>
          </a:p>
          <a:p>
            <a:pPr algn="l">
              <a:lnSpc>
                <a:spcPts val="3640"/>
              </a:lnSpc>
              <a:spcBef>
                <a:spcPct val="0"/>
              </a:spcBef>
            </a:pPr>
            <a:r>
              <a:rPr lang="en-US" b="true" sz="2600">
                <a:solidFill>
                  <a:srgbClr val="000000"/>
                </a:solidFill>
                <a:latin typeface="Noto Sans Bold"/>
                <a:ea typeface="Noto Sans Bold"/>
                <a:cs typeface="Noto Sans Bold"/>
                <a:sym typeface="Noto Sans Bold"/>
              </a:rPr>
              <a:t>t </a:t>
            </a:r>
            <a:r>
              <a:rPr lang="en-US" sz="2600">
                <a:solidFill>
                  <a:srgbClr val="000000"/>
                </a:solidFill>
                <a:latin typeface="Noto Sans"/>
                <a:ea typeface="Noto Sans"/>
                <a:cs typeface="Noto Sans"/>
                <a:sym typeface="Noto Sans"/>
              </a:rPr>
              <a:t>(Timestamp (Click Time)): Thời điểm người dùng click (Unix time).</a:t>
            </a:r>
          </a:p>
          <a:p>
            <a:pPr algn="l">
              <a:lnSpc>
                <a:spcPts val="3640"/>
              </a:lnSpc>
              <a:spcBef>
                <a:spcPct val="0"/>
              </a:spcBef>
            </a:pPr>
            <a:r>
              <a:rPr lang="en-US" b="true" sz="2600">
                <a:solidFill>
                  <a:srgbClr val="000000"/>
                </a:solidFill>
                <a:latin typeface="Noto Sans Bold"/>
                <a:ea typeface="Noto Sans Bold"/>
                <a:cs typeface="Noto Sans Bold"/>
                <a:sym typeface="Noto Sans Bold"/>
              </a:rPr>
              <a:t>hc </a:t>
            </a:r>
            <a:r>
              <a:rPr lang="en-US" sz="2600">
                <a:solidFill>
                  <a:srgbClr val="000000"/>
                </a:solidFill>
                <a:latin typeface="Noto Sans"/>
                <a:ea typeface="Noto Sans"/>
                <a:cs typeface="Noto Sans"/>
                <a:sym typeface="Noto Sans"/>
              </a:rPr>
              <a:t>(Timestamp (Link Creation Time)): Thời điểm liên kết được tạo ra.</a:t>
            </a:r>
          </a:p>
          <a:p>
            <a:pPr algn="l">
              <a:lnSpc>
                <a:spcPts val="3640"/>
              </a:lnSpc>
              <a:spcBef>
                <a:spcPct val="0"/>
              </a:spcBef>
            </a:pPr>
            <a:r>
              <a:rPr lang="en-US" b="true" sz="2600">
                <a:solidFill>
                  <a:srgbClr val="000000"/>
                </a:solidFill>
                <a:latin typeface="Noto Sans Bold"/>
                <a:ea typeface="Noto Sans Bold"/>
                <a:cs typeface="Noto Sans Bold"/>
                <a:sym typeface="Noto Sans Bold"/>
              </a:rPr>
              <a:t>hh </a:t>
            </a:r>
            <a:r>
              <a:rPr lang="en-US" sz="2600">
                <a:solidFill>
                  <a:srgbClr val="000000"/>
                </a:solidFill>
                <a:latin typeface="Noto Sans"/>
                <a:ea typeface="Noto Sans"/>
                <a:cs typeface="Noto Sans"/>
                <a:sym typeface="Noto Sans"/>
              </a:rPr>
              <a:t>(</a:t>
            </a:r>
            <a:r>
              <a:rPr lang="en-US" sz="2600">
                <a:solidFill>
                  <a:srgbClr val="000000"/>
                </a:solidFill>
                <a:latin typeface="Noto Sans"/>
                <a:ea typeface="Noto Sans"/>
                <a:cs typeface="Noto Sans"/>
                <a:sym typeface="Noto Sans"/>
              </a:rPr>
              <a:t>Host): </a:t>
            </a:r>
            <a:r>
              <a:rPr lang="en-US" sz="2600">
                <a:solidFill>
                  <a:srgbClr val="000000"/>
                </a:solidFill>
                <a:latin typeface="Noto Sans"/>
                <a:ea typeface="Noto Sans"/>
                <a:cs typeface="Noto Sans"/>
                <a:sym typeface="Noto Sans"/>
              </a:rPr>
              <a:t>Tên miền máy chủ đích (thường là “1.usa.gov”).</a:t>
            </a:r>
          </a:p>
          <a:p>
            <a:pPr algn="l">
              <a:lnSpc>
                <a:spcPts val="3640"/>
              </a:lnSpc>
              <a:spcBef>
                <a:spcPct val="0"/>
              </a:spcBef>
            </a:pPr>
            <a:r>
              <a:rPr lang="en-US" b="true" sz="2600">
                <a:solidFill>
                  <a:srgbClr val="000000"/>
                </a:solidFill>
                <a:latin typeface="Noto Sans Bold"/>
                <a:ea typeface="Noto Sans Bold"/>
                <a:cs typeface="Noto Sans Bold"/>
                <a:sym typeface="Noto Sans Bold"/>
              </a:rPr>
              <a:t>l</a:t>
            </a:r>
            <a:r>
              <a:rPr lang="en-US" sz="2600">
                <a:solidFill>
                  <a:srgbClr val="000000"/>
                </a:solidFill>
                <a:latin typeface="Noto Sans"/>
                <a:ea typeface="Noto Sans"/>
                <a:cs typeface="Noto Sans"/>
                <a:sym typeface="Noto Sans"/>
              </a:rPr>
              <a:t> (</a:t>
            </a:r>
            <a:r>
              <a:rPr lang="en-US" sz="2600">
                <a:solidFill>
                  <a:srgbClr val="000000"/>
                </a:solidFill>
                <a:latin typeface="Noto Sans"/>
                <a:ea typeface="Noto Sans"/>
                <a:cs typeface="Noto Sans"/>
                <a:sym typeface="Noto Sans"/>
              </a:rPr>
              <a:t>Login): </a:t>
            </a:r>
            <a:r>
              <a:rPr lang="en-US" sz="2600">
                <a:solidFill>
                  <a:srgbClr val="000000"/>
                </a:solidFill>
                <a:latin typeface="Noto Sans"/>
                <a:ea typeface="Noto Sans"/>
                <a:cs typeface="Noto Sans"/>
                <a:sym typeface="Noto Sans"/>
              </a:rPr>
              <a:t>Tài khoản Bitly (ẩn danh) tạo ra đường dẫn rút gọn.</a:t>
            </a:r>
          </a:p>
          <a:p>
            <a:pPr algn="l">
              <a:lnSpc>
                <a:spcPts val="3640"/>
              </a:lnSpc>
              <a:spcBef>
                <a:spcPct val="0"/>
              </a:spcBef>
            </a:pPr>
            <a:r>
              <a:rPr lang="en-US" b="true" sz="2600">
                <a:solidFill>
                  <a:srgbClr val="000000"/>
                </a:solidFill>
                <a:latin typeface="Noto Sans Bold"/>
                <a:ea typeface="Noto Sans Bold"/>
                <a:cs typeface="Noto Sans Bold"/>
                <a:sym typeface="Noto Sans Bold"/>
              </a:rPr>
              <a:t>g / h</a:t>
            </a:r>
            <a:r>
              <a:rPr lang="en-US" sz="2600">
                <a:solidFill>
                  <a:srgbClr val="000000"/>
                </a:solidFill>
                <a:latin typeface="Noto Sans"/>
                <a:ea typeface="Noto Sans"/>
                <a:cs typeface="Noto Sans"/>
                <a:sym typeface="Noto Sans"/>
              </a:rPr>
              <a:t> (Global Hash / User Hash): Mã định danh (ID) cho đường dẫn rút gọn.</a:t>
            </a:r>
          </a:p>
          <a:p>
            <a:pPr algn="l">
              <a:lnSpc>
                <a:spcPts val="3640"/>
              </a:lnSpc>
              <a:spcBef>
                <a:spcPct val="0"/>
              </a:spcBef>
            </a:pPr>
            <a:r>
              <a:rPr lang="en-US" b="true" sz="2600">
                <a:solidFill>
                  <a:srgbClr val="000000"/>
                </a:solidFill>
                <a:latin typeface="Noto Sans Bold"/>
                <a:ea typeface="Noto Sans Bold"/>
                <a:cs typeface="Noto Sans Bold"/>
                <a:sym typeface="Noto Sans Bold"/>
              </a:rPr>
              <a:t>al </a:t>
            </a:r>
            <a:r>
              <a:rPr lang="en-US" sz="2600">
                <a:solidFill>
                  <a:srgbClr val="000000"/>
                </a:solidFill>
                <a:latin typeface="Noto Sans"/>
                <a:ea typeface="Noto Sans"/>
                <a:cs typeface="Noto Sans"/>
                <a:sym typeface="Noto Sans"/>
              </a:rPr>
              <a:t>(Accept Language): Ngôn ngữ trình duyệt của người dùng.</a:t>
            </a:r>
          </a:p>
          <a:p>
            <a:pPr algn="l">
              <a:lnSpc>
                <a:spcPts val="3640"/>
              </a:lnSpc>
              <a:spcBef>
                <a:spcPct val="0"/>
              </a:spcBef>
            </a:pPr>
            <a:r>
              <a:rPr lang="en-US" b="true" sz="2600">
                <a:solidFill>
                  <a:srgbClr val="000000"/>
                </a:solidFill>
                <a:latin typeface="Noto Sans Bold"/>
                <a:ea typeface="Noto Sans Bold"/>
                <a:cs typeface="Noto Sans Bold"/>
                <a:sym typeface="Noto Sans Bold"/>
              </a:rPr>
              <a:t>nk </a:t>
            </a:r>
            <a:r>
              <a:rPr lang="en-US" sz="2600">
                <a:solidFill>
                  <a:srgbClr val="000000"/>
                </a:solidFill>
                <a:latin typeface="Noto Sans"/>
                <a:ea typeface="Noto Sans"/>
                <a:cs typeface="Noto Sans"/>
                <a:sym typeface="Noto Sans"/>
              </a:rPr>
              <a:t>(Unknown Flag): Cờ hệ thống nội bộ (giá trị 0 hoặc 1).</a:t>
            </a:r>
          </a:p>
          <a:p>
            <a:pPr algn="l">
              <a:lnSpc>
                <a:spcPts val="3640"/>
              </a:lnSpc>
              <a:spcBef>
                <a:spcPct val="0"/>
              </a:spcBef>
            </a:pPr>
            <a:r>
              <a:rPr lang="en-US" b="true" sz="2600">
                <a:solidFill>
                  <a:srgbClr val="000000"/>
                </a:solidFill>
                <a:latin typeface="Noto Sans Bold"/>
                <a:ea typeface="Noto Sans Bold"/>
                <a:cs typeface="Noto Sans Bold"/>
                <a:sym typeface="Noto Sans Bold"/>
              </a:rPr>
              <a:t>heartbeat </a:t>
            </a:r>
            <a:r>
              <a:rPr lang="en-US" sz="2600">
                <a:solidFill>
                  <a:srgbClr val="000000"/>
                </a:solidFill>
                <a:latin typeface="Noto Sans"/>
                <a:ea typeface="Noto Sans"/>
                <a:cs typeface="Noto Sans"/>
                <a:sym typeface="Noto Sans"/>
              </a:rPr>
              <a:t>(</a:t>
            </a:r>
            <a:r>
              <a:rPr lang="en-US" sz="2600">
                <a:solidFill>
                  <a:srgbClr val="000000"/>
                </a:solidFill>
                <a:latin typeface="Noto Sans"/>
                <a:ea typeface="Noto Sans"/>
                <a:cs typeface="Noto Sans"/>
                <a:sym typeface="Noto Sans"/>
              </a:rPr>
              <a:t>Heartbeat): </a:t>
            </a:r>
            <a:r>
              <a:rPr lang="en-US" sz="2600">
                <a:solidFill>
                  <a:srgbClr val="000000"/>
                </a:solidFill>
                <a:latin typeface="Noto Sans"/>
                <a:ea typeface="Noto Sans"/>
                <a:cs typeface="Noto Sans"/>
                <a:sym typeface="Noto Sans"/>
              </a:rPr>
              <a:t>Trường kỹ thuật – tín hiệu kiểm tra luồng dữ liệu.</a:t>
            </a:r>
          </a:p>
          <a:p>
            <a:pPr algn="l">
              <a:lnSpc>
                <a:spcPts val="3640"/>
              </a:lnSpc>
              <a:spcBef>
                <a:spcPct val="0"/>
              </a:spcBef>
            </a:pPr>
            <a:r>
              <a:rPr lang="en-US" b="true" sz="2600">
                <a:solidFill>
                  <a:srgbClr val="000000"/>
                </a:solidFill>
                <a:latin typeface="Noto Sans Bold"/>
                <a:ea typeface="Noto Sans Bold"/>
                <a:cs typeface="Noto Sans Bold"/>
                <a:sym typeface="Noto Sans Bold"/>
              </a:rPr>
              <a:t>kw </a:t>
            </a:r>
            <a:r>
              <a:rPr lang="en-US" sz="2600">
                <a:solidFill>
                  <a:srgbClr val="000000"/>
                </a:solidFill>
                <a:latin typeface="Noto Sans"/>
                <a:ea typeface="Noto Sans"/>
                <a:cs typeface="Noto Sans"/>
                <a:sym typeface="Noto Sans"/>
              </a:rPr>
              <a:t>(</a:t>
            </a:r>
            <a:r>
              <a:rPr lang="en-US" sz="2600">
                <a:solidFill>
                  <a:srgbClr val="000000"/>
                </a:solidFill>
                <a:latin typeface="Noto Sans"/>
                <a:ea typeface="Noto Sans"/>
                <a:cs typeface="Noto Sans"/>
                <a:sym typeface="Noto Sans"/>
              </a:rPr>
              <a:t>Keywords): </a:t>
            </a:r>
            <a:r>
              <a:rPr lang="en-US" sz="2600">
                <a:solidFill>
                  <a:srgbClr val="000000"/>
                </a:solidFill>
                <a:latin typeface="Noto Sans"/>
                <a:ea typeface="Noto Sans"/>
                <a:cs typeface="Noto Sans"/>
                <a:sym typeface="Noto Sans"/>
              </a:rPr>
              <a:t>Từ khóa gắn với link (ít xuất hiện).</a:t>
            </a:r>
          </a:p>
          <a:p>
            <a:pPr algn="l">
              <a:lnSpc>
                <a:spcPts val="364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526937" y="9615495"/>
            <a:ext cx="222409"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6</a:t>
            </a:r>
          </a:p>
        </p:txBody>
      </p:sp>
      <p:sp>
        <p:nvSpPr>
          <p:cNvPr name="TextBox 6" id="6"/>
          <p:cNvSpPr txBox="true"/>
          <p:nvPr/>
        </p:nvSpPr>
        <p:spPr>
          <a:xfrm rot="0">
            <a:off x="886962" y="165100"/>
            <a:ext cx="8257038" cy="863600"/>
          </a:xfrm>
          <a:prstGeom prst="rect">
            <a:avLst/>
          </a:prstGeom>
        </p:spPr>
        <p:txBody>
          <a:bodyPr anchor="t" rtlCol="false" tIns="0" lIns="0" bIns="0" rIns="0">
            <a:spAutoFit/>
          </a:bodyPr>
          <a:lstStyle/>
          <a:p>
            <a:pPr algn="l" marL="1079501" indent="-539750" lvl="1">
              <a:lnSpc>
                <a:spcPts val="7000"/>
              </a:lnSpc>
              <a:spcBef>
                <a:spcPct val="0"/>
              </a:spcBef>
              <a:buAutoNum type="arabicPeriod" startAt="1"/>
            </a:pPr>
            <a:r>
              <a:rPr lang="en-US" sz="5000">
                <a:solidFill>
                  <a:srgbClr val="000000"/>
                </a:solidFill>
                <a:latin typeface="Noto Sans"/>
                <a:ea typeface="Noto Sans"/>
                <a:cs typeface="Noto Sans"/>
                <a:sym typeface="Noto Sans"/>
              </a:rPr>
              <a:t>GIỚI THIỆU CHUNG</a:t>
            </a:r>
          </a:p>
        </p:txBody>
      </p:sp>
      <p:sp>
        <p:nvSpPr>
          <p:cNvPr name="TextBox 7" id="7"/>
          <p:cNvSpPr txBox="true"/>
          <p:nvPr/>
        </p:nvSpPr>
        <p:spPr>
          <a:xfrm rot="0">
            <a:off x="1090457" y="1098875"/>
            <a:ext cx="16872959" cy="8573770"/>
          </a:xfrm>
          <a:prstGeom prst="rect">
            <a:avLst/>
          </a:prstGeom>
        </p:spPr>
        <p:txBody>
          <a:bodyPr anchor="t" rtlCol="false" tIns="0" lIns="0" bIns="0" rIns="0">
            <a:spAutoFit/>
          </a:bodyPr>
          <a:lstStyle/>
          <a:p>
            <a:pPr algn="l">
              <a:lnSpc>
                <a:spcPts val="3079"/>
              </a:lnSpc>
            </a:pPr>
            <a:r>
              <a:rPr lang="en-US" sz="2199">
                <a:solidFill>
                  <a:srgbClr val="000000"/>
                </a:solidFill>
                <a:latin typeface="Noto Sans"/>
                <a:ea typeface="Noto Sans"/>
                <a:cs typeface="Noto Sans"/>
                <a:sym typeface="Noto Sans"/>
              </a:rPr>
              <a:t>{</a:t>
            </a:r>
          </a:p>
          <a:p>
            <a:pPr algn="l">
              <a:lnSpc>
                <a:spcPts val="3079"/>
              </a:lnSpc>
              <a:spcBef>
                <a:spcPct val="0"/>
              </a:spcBef>
            </a:pPr>
            <a:r>
              <a:rPr lang="en-US" sz="2199">
                <a:solidFill>
                  <a:srgbClr val="000000"/>
                </a:solidFill>
                <a:latin typeface="Noto Sans"/>
                <a:ea typeface="Noto Sans"/>
                <a:cs typeface="Noto Sans"/>
                <a:sym typeface="Noto Sans"/>
              </a:rPr>
              <a:t>   "a":"Mozilla\/5.0 (Windows </a:t>
            </a:r>
            <a:r>
              <a:rPr lang="en-US" sz="2199">
                <a:solidFill>
                  <a:srgbClr val="000000"/>
                </a:solidFill>
                <a:latin typeface="Noto Sans"/>
                <a:ea typeface="Noto Sans"/>
                <a:cs typeface="Noto Sans"/>
                <a:sym typeface="Noto Sans"/>
              </a:rPr>
              <a:t>NT 6.1; WOW64) AppleWebKit\/535.11 (KHTML, like Gecko) Chrome\/17.0.963.78 Safari\/535.11",</a:t>
            </a:r>
          </a:p>
          <a:p>
            <a:pPr algn="l">
              <a:lnSpc>
                <a:spcPts val="3079"/>
              </a:lnSpc>
              <a:spcBef>
                <a:spcPct val="0"/>
              </a:spcBef>
            </a:pPr>
            <a:r>
              <a:rPr lang="en-US" sz="2199">
                <a:solidFill>
                  <a:srgbClr val="000000"/>
                </a:solidFill>
                <a:latin typeface="Noto Sans"/>
                <a:ea typeface="Noto Sans"/>
                <a:cs typeface="Noto Sans"/>
                <a:sym typeface="Noto Sans"/>
              </a:rPr>
              <a:t>   "c":"US",</a:t>
            </a:r>
          </a:p>
          <a:p>
            <a:pPr algn="l">
              <a:lnSpc>
                <a:spcPts val="3079"/>
              </a:lnSpc>
              <a:spcBef>
                <a:spcPct val="0"/>
              </a:spcBef>
            </a:pPr>
            <a:r>
              <a:rPr lang="en-US" sz="2199">
                <a:solidFill>
                  <a:srgbClr val="000000"/>
                </a:solidFill>
                <a:latin typeface="Noto Sans"/>
                <a:ea typeface="Noto Sans"/>
                <a:cs typeface="Noto Sans"/>
                <a:sym typeface="Noto Sans"/>
              </a:rPr>
              <a:t>   "nk":1,</a:t>
            </a:r>
          </a:p>
          <a:p>
            <a:pPr algn="l">
              <a:lnSpc>
                <a:spcPts val="3079"/>
              </a:lnSpc>
              <a:spcBef>
                <a:spcPct val="0"/>
              </a:spcBef>
            </a:pPr>
            <a:r>
              <a:rPr lang="en-US" sz="2199">
                <a:solidFill>
                  <a:srgbClr val="000000"/>
                </a:solidFill>
                <a:latin typeface="Noto Sans"/>
                <a:ea typeface="Noto Sans"/>
                <a:cs typeface="Noto Sans"/>
                <a:sym typeface="Noto Sans"/>
              </a:rPr>
              <a:t>   "tz":"America\/New_York",</a:t>
            </a:r>
          </a:p>
          <a:p>
            <a:pPr algn="l">
              <a:lnSpc>
                <a:spcPts val="3079"/>
              </a:lnSpc>
              <a:spcBef>
                <a:spcPct val="0"/>
              </a:spcBef>
            </a:pPr>
            <a:r>
              <a:rPr lang="en-US" sz="2199">
                <a:solidFill>
                  <a:srgbClr val="000000"/>
                </a:solidFill>
                <a:latin typeface="Noto Sans"/>
                <a:ea typeface="Noto Sans"/>
                <a:cs typeface="Noto Sans"/>
                <a:sym typeface="Noto Sans"/>
              </a:rPr>
              <a:t>   "gr":"MA",</a:t>
            </a:r>
          </a:p>
          <a:p>
            <a:pPr algn="l">
              <a:lnSpc>
                <a:spcPts val="3079"/>
              </a:lnSpc>
              <a:spcBef>
                <a:spcPct val="0"/>
              </a:spcBef>
            </a:pPr>
            <a:r>
              <a:rPr lang="en-US" sz="2199">
                <a:solidFill>
                  <a:srgbClr val="000000"/>
                </a:solidFill>
                <a:latin typeface="Noto Sans"/>
                <a:ea typeface="Noto Sans"/>
                <a:cs typeface="Noto Sans"/>
                <a:sym typeface="Noto Sans"/>
              </a:rPr>
              <a:t>   "g":"A6qOVH",</a:t>
            </a:r>
          </a:p>
          <a:p>
            <a:pPr algn="l">
              <a:lnSpc>
                <a:spcPts val="3079"/>
              </a:lnSpc>
              <a:spcBef>
                <a:spcPct val="0"/>
              </a:spcBef>
            </a:pPr>
            <a:r>
              <a:rPr lang="en-US" sz="2199">
                <a:solidFill>
                  <a:srgbClr val="000000"/>
                </a:solidFill>
                <a:latin typeface="Noto Sans"/>
                <a:ea typeface="Noto Sans"/>
                <a:cs typeface="Noto Sans"/>
                <a:sym typeface="Noto Sans"/>
              </a:rPr>
              <a:t>   "h":"wfLQtf",</a:t>
            </a:r>
          </a:p>
          <a:p>
            <a:pPr algn="l">
              <a:lnSpc>
                <a:spcPts val="3079"/>
              </a:lnSpc>
              <a:spcBef>
                <a:spcPct val="0"/>
              </a:spcBef>
            </a:pPr>
            <a:r>
              <a:rPr lang="en-US" sz="2199">
                <a:solidFill>
                  <a:srgbClr val="000000"/>
                </a:solidFill>
                <a:latin typeface="Noto Sans"/>
                <a:ea typeface="Noto Sans"/>
                <a:cs typeface="Noto Sans"/>
                <a:sym typeface="Noto Sans"/>
              </a:rPr>
              <a:t>   "l":"orofrog",</a:t>
            </a:r>
          </a:p>
          <a:p>
            <a:pPr algn="l">
              <a:lnSpc>
                <a:spcPts val="3079"/>
              </a:lnSpc>
              <a:spcBef>
                <a:spcPct val="0"/>
              </a:spcBef>
            </a:pPr>
            <a:r>
              <a:rPr lang="en-US" sz="2199">
                <a:solidFill>
                  <a:srgbClr val="000000"/>
                </a:solidFill>
                <a:latin typeface="Noto Sans"/>
                <a:ea typeface="Noto Sans"/>
                <a:cs typeface="Noto Sans"/>
                <a:sym typeface="Noto Sans"/>
              </a:rPr>
              <a:t>   "al":"en-US,en;q=0.8",</a:t>
            </a:r>
          </a:p>
          <a:p>
            <a:pPr algn="l">
              <a:lnSpc>
                <a:spcPts val="3079"/>
              </a:lnSpc>
              <a:spcBef>
                <a:spcPct val="0"/>
              </a:spcBef>
            </a:pPr>
            <a:r>
              <a:rPr lang="en-US" sz="2199">
                <a:solidFill>
                  <a:srgbClr val="000000"/>
                </a:solidFill>
                <a:latin typeface="Noto Sans"/>
                <a:ea typeface="Noto Sans"/>
                <a:cs typeface="Noto Sans"/>
                <a:sym typeface="Noto Sans"/>
              </a:rPr>
              <a:t>   "hh":"1.usa.gov",</a:t>
            </a:r>
          </a:p>
          <a:p>
            <a:pPr algn="l">
              <a:lnSpc>
                <a:spcPts val="3079"/>
              </a:lnSpc>
              <a:spcBef>
                <a:spcPct val="0"/>
              </a:spcBef>
            </a:pPr>
            <a:r>
              <a:rPr lang="en-US" sz="2199">
                <a:solidFill>
                  <a:srgbClr val="000000"/>
                </a:solidFill>
                <a:latin typeface="Noto Sans"/>
                <a:ea typeface="Noto Sans"/>
                <a:cs typeface="Noto Sans"/>
                <a:sym typeface="Noto Sans"/>
              </a:rPr>
              <a:t>   "r":"http:\/\/www.facebook.com\/l\/7AQEFzjSi\/1.usa.gov\/wfLQtf",</a:t>
            </a:r>
          </a:p>
          <a:p>
            <a:pPr algn="l">
              <a:lnSpc>
                <a:spcPts val="3079"/>
              </a:lnSpc>
              <a:spcBef>
                <a:spcPct val="0"/>
              </a:spcBef>
            </a:pPr>
            <a:r>
              <a:rPr lang="en-US" sz="2199">
                <a:solidFill>
                  <a:srgbClr val="000000"/>
                </a:solidFill>
                <a:latin typeface="Noto Sans"/>
                <a:ea typeface="Noto Sans"/>
                <a:cs typeface="Noto Sans"/>
                <a:sym typeface="Noto Sans"/>
              </a:rPr>
              <a:t>   "u":"http:\/\/www.ncbi.nlm.nih.gov\/pubmed\/22415991",</a:t>
            </a:r>
          </a:p>
          <a:p>
            <a:pPr algn="l">
              <a:lnSpc>
                <a:spcPts val="3079"/>
              </a:lnSpc>
              <a:spcBef>
                <a:spcPct val="0"/>
              </a:spcBef>
            </a:pPr>
            <a:r>
              <a:rPr lang="en-US" sz="2199">
                <a:solidFill>
                  <a:srgbClr val="000000"/>
                </a:solidFill>
                <a:latin typeface="Noto Sans"/>
                <a:ea typeface="Noto Sans"/>
                <a:cs typeface="Noto Sans"/>
                <a:sym typeface="Noto Sans"/>
              </a:rPr>
              <a:t>   "t":1331923247,</a:t>
            </a:r>
          </a:p>
          <a:p>
            <a:pPr algn="l">
              <a:lnSpc>
                <a:spcPts val="3079"/>
              </a:lnSpc>
              <a:spcBef>
                <a:spcPct val="0"/>
              </a:spcBef>
            </a:pPr>
            <a:r>
              <a:rPr lang="en-US" sz="2199">
                <a:solidFill>
                  <a:srgbClr val="000000"/>
                </a:solidFill>
                <a:latin typeface="Noto Sans"/>
                <a:ea typeface="Noto Sans"/>
                <a:cs typeface="Noto Sans"/>
                <a:sym typeface="Noto Sans"/>
              </a:rPr>
              <a:t>   "hc":1331822918,</a:t>
            </a:r>
          </a:p>
          <a:p>
            <a:pPr algn="l">
              <a:lnSpc>
                <a:spcPts val="3079"/>
              </a:lnSpc>
              <a:spcBef>
                <a:spcPct val="0"/>
              </a:spcBef>
            </a:pPr>
            <a:r>
              <a:rPr lang="en-US" sz="2199">
                <a:solidFill>
                  <a:srgbClr val="000000"/>
                </a:solidFill>
                <a:latin typeface="Noto Sans"/>
                <a:ea typeface="Noto Sans"/>
                <a:cs typeface="Noto Sans"/>
                <a:sym typeface="Noto Sans"/>
              </a:rPr>
              <a:t>   "cy":"Danvers",</a:t>
            </a:r>
          </a:p>
          <a:p>
            <a:pPr algn="l">
              <a:lnSpc>
                <a:spcPts val="3079"/>
              </a:lnSpc>
              <a:spcBef>
                <a:spcPct val="0"/>
              </a:spcBef>
            </a:pPr>
            <a:r>
              <a:rPr lang="en-US" sz="2199">
                <a:solidFill>
                  <a:srgbClr val="000000"/>
                </a:solidFill>
                <a:latin typeface="Noto Sans"/>
                <a:ea typeface="Noto Sans"/>
                <a:cs typeface="Noto Sans"/>
                <a:sym typeface="Noto Sans"/>
              </a:rPr>
              <a:t>   "ll":[</a:t>
            </a:r>
          </a:p>
          <a:p>
            <a:pPr algn="l">
              <a:lnSpc>
                <a:spcPts val="3079"/>
              </a:lnSpc>
              <a:spcBef>
                <a:spcPct val="0"/>
              </a:spcBef>
            </a:pPr>
            <a:r>
              <a:rPr lang="en-US" sz="2199">
                <a:solidFill>
                  <a:srgbClr val="000000"/>
                </a:solidFill>
                <a:latin typeface="Noto Sans"/>
                <a:ea typeface="Noto Sans"/>
                <a:cs typeface="Noto Sans"/>
                <a:sym typeface="Noto Sans"/>
              </a:rPr>
              <a:t>      42.576698,</a:t>
            </a:r>
          </a:p>
          <a:p>
            <a:pPr algn="l">
              <a:lnSpc>
                <a:spcPts val="3079"/>
              </a:lnSpc>
              <a:spcBef>
                <a:spcPct val="0"/>
              </a:spcBef>
            </a:pPr>
            <a:r>
              <a:rPr lang="en-US" sz="2199">
                <a:solidFill>
                  <a:srgbClr val="000000"/>
                </a:solidFill>
                <a:latin typeface="Noto Sans"/>
                <a:ea typeface="Noto Sans"/>
                <a:cs typeface="Noto Sans"/>
                <a:sym typeface="Noto Sans"/>
              </a:rPr>
              <a:t>      -70.954903</a:t>
            </a:r>
          </a:p>
          <a:p>
            <a:pPr algn="l">
              <a:lnSpc>
                <a:spcPts val="3079"/>
              </a:lnSpc>
              <a:spcBef>
                <a:spcPct val="0"/>
              </a:spcBef>
            </a:pPr>
            <a:r>
              <a:rPr lang="en-US" sz="2199">
                <a:solidFill>
                  <a:srgbClr val="000000"/>
                </a:solidFill>
                <a:latin typeface="Noto Sans"/>
                <a:ea typeface="Noto Sans"/>
                <a:cs typeface="Noto Sans"/>
                <a:sym typeface="Noto Sans"/>
              </a:rPr>
              <a:t>   ]</a:t>
            </a:r>
          </a:p>
          <a:p>
            <a:pPr algn="l">
              <a:lnSpc>
                <a:spcPts val="3079"/>
              </a:lnSpc>
              <a:spcBef>
                <a:spcPct val="0"/>
              </a:spcBef>
            </a:pPr>
            <a:r>
              <a:rPr lang="en-US" sz="2199">
                <a:solidFill>
                  <a:srgbClr val="000000"/>
                </a:solidFill>
                <a:latin typeface="Noto Sans"/>
                <a:ea typeface="Noto Sans"/>
                <a:cs typeface="Noto Sans"/>
                <a:sym typeface="Noto Sans"/>
              </a:rPr>
              <a:t>}</a:t>
            </a:r>
          </a:p>
          <a:p>
            <a:pPr algn="l">
              <a:lnSpc>
                <a:spcPts val="3079"/>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526937" y="9615495"/>
            <a:ext cx="222409"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7</a:t>
            </a:r>
          </a:p>
        </p:txBody>
      </p:sp>
      <p:sp>
        <p:nvSpPr>
          <p:cNvPr name="TextBox 6" id="6"/>
          <p:cNvSpPr txBox="true"/>
          <p:nvPr/>
        </p:nvSpPr>
        <p:spPr>
          <a:xfrm rot="0">
            <a:off x="886962" y="165100"/>
            <a:ext cx="8257038" cy="863600"/>
          </a:xfrm>
          <a:prstGeom prst="rect">
            <a:avLst/>
          </a:prstGeom>
        </p:spPr>
        <p:txBody>
          <a:bodyPr anchor="t" rtlCol="false" tIns="0" lIns="0" bIns="0" rIns="0">
            <a:spAutoFit/>
          </a:bodyPr>
          <a:lstStyle/>
          <a:p>
            <a:pPr algn="l" marL="1079501" indent="-539750" lvl="1">
              <a:lnSpc>
                <a:spcPts val="7000"/>
              </a:lnSpc>
              <a:spcBef>
                <a:spcPct val="0"/>
              </a:spcBef>
              <a:buAutoNum type="arabicPeriod" startAt="1"/>
            </a:pPr>
            <a:r>
              <a:rPr lang="en-US" sz="5000">
                <a:solidFill>
                  <a:srgbClr val="000000"/>
                </a:solidFill>
                <a:latin typeface="Noto Sans"/>
                <a:ea typeface="Noto Sans"/>
                <a:cs typeface="Noto Sans"/>
                <a:sym typeface="Noto Sans"/>
              </a:rPr>
              <a:t>GIỚI THIỆU CHUNG</a:t>
            </a:r>
          </a:p>
        </p:txBody>
      </p:sp>
      <p:sp>
        <p:nvSpPr>
          <p:cNvPr name="TextBox 7" id="7"/>
          <p:cNvSpPr txBox="true"/>
          <p:nvPr/>
        </p:nvSpPr>
        <p:spPr>
          <a:xfrm rot="0">
            <a:off x="1180893" y="1906566"/>
            <a:ext cx="16692087" cy="2694009"/>
          </a:xfrm>
          <a:prstGeom prst="rect">
            <a:avLst/>
          </a:prstGeom>
        </p:spPr>
        <p:txBody>
          <a:bodyPr anchor="t" rtlCol="false" tIns="0" lIns="0" bIns="0" rIns="0">
            <a:spAutoFit/>
          </a:bodyPr>
          <a:lstStyle/>
          <a:p>
            <a:pPr algn="l">
              <a:lnSpc>
                <a:spcPts val="4286"/>
              </a:lnSpc>
            </a:pPr>
            <a:r>
              <a:rPr lang="en-US" b="true" sz="3061">
                <a:solidFill>
                  <a:srgbClr val="000000"/>
                </a:solidFill>
                <a:latin typeface="Noto Sans Bold"/>
                <a:ea typeface="Noto Sans Bold"/>
                <a:cs typeface="Noto Sans Bold"/>
                <a:sym typeface="Noto Sans Bold"/>
              </a:rPr>
              <a:t>Tổng</a:t>
            </a:r>
            <a:r>
              <a:rPr lang="en-US" b="true" sz="3061">
                <a:solidFill>
                  <a:srgbClr val="000000"/>
                </a:solidFill>
                <a:latin typeface="Noto Sans Bold"/>
                <a:ea typeface="Noto Sans Bold"/>
                <a:cs typeface="Noto Sans Bold"/>
                <a:sym typeface="Noto Sans Bold"/>
              </a:rPr>
              <a:t> quan</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Định dạng: JSON (JavaScript Object Notation)</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Tổng số bản ghi: ~3.560 clicks</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Tổng số trường (features): 18 thuộc tính dữ liệu</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Đặc trưng: Dữ liệu phi cấu trúc, thu thập ẩn danh, mô tả hành vi người dùng trên mạng.</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526937" y="9615495"/>
            <a:ext cx="222409"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8</a:t>
            </a:r>
          </a:p>
        </p:txBody>
      </p:sp>
      <p:sp>
        <p:nvSpPr>
          <p:cNvPr name="TextBox 6" id="6"/>
          <p:cNvSpPr txBox="true"/>
          <p:nvPr/>
        </p:nvSpPr>
        <p:spPr>
          <a:xfrm rot="0">
            <a:off x="886962" y="165100"/>
            <a:ext cx="8257038"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2. CÂU HỎI NGHIÊN CỨU</a:t>
            </a:r>
          </a:p>
        </p:txBody>
      </p:sp>
      <p:sp>
        <p:nvSpPr>
          <p:cNvPr name="TextBox 7" id="7"/>
          <p:cNvSpPr txBox="true"/>
          <p:nvPr/>
        </p:nvSpPr>
        <p:spPr>
          <a:xfrm rot="0">
            <a:off x="1323673" y="1552009"/>
            <a:ext cx="15216876" cy="6494484"/>
          </a:xfrm>
          <a:prstGeom prst="rect">
            <a:avLst/>
          </a:prstGeom>
        </p:spPr>
        <p:txBody>
          <a:bodyPr anchor="t" rtlCol="false" tIns="0" lIns="0" bIns="0" rIns="0">
            <a:spAutoFit/>
          </a:bodyPr>
          <a:lstStyle/>
          <a:p>
            <a:pPr algn="l">
              <a:lnSpc>
                <a:spcPts val="4286"/>
              </a:lnSpc>
            </a:pPr>
            <a:r>
              <a:rPr lang="en-US" b="true" sz="3061">
                <a:solidFill>
                  <a:srgbClr val="000000"/>
                </a:solidFill>
                <a:latin typeface="Noto Sans Bold"/>
                <a:ea typeface="Noto Sans Bold"/>
                <a:cs typeface="Noto Sans Bold"/>
                <a:sym typeface="Noto Sans Bold"/>
              </a:rPr>
              <a:t>Nhóm 1: Phân tích mô tả</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Các múi giờ (tz) nào có số lượt truy cập cao nhất?</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Có bao nhiêu bản ghi thiếu thông tin múi giờ hoặc quốc gia?</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Những nguồn referrer (r) phổ biến nhất là gì?</a:t>
            </a:r>
          </a:p>
          <a:p>
            <a:pPr algn="l">
              <a:lnSpc>
                <a:spcPts val="4286"/>
              </a:lnSpc>
            </a:pPr>
            <a:r>
              <a:rPr lang="en-US" b="true" sz="3061">
                <a:solidFill>
                  <a:srgbClr val="000000"/>
                </a:solidFill>
                <a:latin typeface="Noto Sans Bold"/>
                <a:ea typeface="Noto Sans Bold"/>
                <a:cs typeface="Noto Sans Bold"/>
                <a:sym typeface="Noto Sans Bold"/>
              </a:rPr>
              <a:t>Nhóm 2: Phân tích tương quan (Thiết bị)</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Tỷ lệ Windows vs Non-Windows là bao nhiêu?</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Phân bố hệ điều hành khác nhau theo múi giờ ra sao?</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Có sự khác biệt giữa East Coast và West Coast không?</a:t>
            </a:r>
          </a:p>
          <a:p>
            <a:pPr algn="l">
              <a:lnSpc>
                <a:spcPts val="4286"/>
              </a:lnSpc>
            </a:pPr>
            <a:r>
              <a:rPr lang="en-US" b="true" sz="3061">
                <a:solidFill>
                  <a:srgbClr val="000000"/>
                </a:solidFill>
                <a:latin typeface="Noto Sans Bold"/>
                <a:ea typeface="Noto Sans Bold"/>
                <a:cs typeface="Noto Sans Bold"/>
                <a:sym typeface="Noto Sans Bold"/>
              </a:rPr>
              <a:t>Nhóm 3: Khung hành vi theo thời gian</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Khung giờ (theo t) nào có lượng truy cập cao nhất?</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Có mối tương quan giữa thời điểm tạo link (hc) và thời điểm click (t) không?</a:t>
            </a:r>
          </a:p>
          <a:p>
            <a:pPr algn="l">
              <a:lnSpc>
                <a:spcPts val="4286"/>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FF9EF"/>
        </a:solidFill>
      </p:bgPr>
    </p:bg>
    <p:spTree>
      <p:nvGrpSpPr>
        <p:cNvPr id="1" name=""/>
        <p:cNvGrpSpPr/>
        <p:nvPr/>
      </p:nvGrpSpPr>
      <p:grpSpPr>
        <a:xfrm>
          <a:off x="0" y="0"/>
          <a:ext cx="0" cy="0"/>
          <a:chOff x="0" y="0"/>
          <a:chExt cx="0" cy="0"/>
        </a:xfrm>
      </p:grpSpPr>
      <p:sp>
        <p:nvSpPr>
          <p:cNvPr name="AutoShape 2" id="2"/>
          <p:cNvSpPr/>
          <p:nvPr/>
        </p:nvSpPr>
        <p:spPr>
          <a:xfrm>
            <a:off x="0" y="1047750"/>
            <a:ext cx="18288000" cy="0"/>
          </a:xfrm>
          <a:prstGeom prst="line">
            <a:avLst/>
          </a:prstGeom>
          <a:ln cap="flat" w="38100">
            <a:solidFill>
              <a:srgbClr val="000000"/>
            </a:solidFill>
            <a:prstDash val="solid"/>
            <a:headEnd type="none" len="sm" w="sm"/>
            <a:tailEnd type="none" len="sm" w="sm"/>
          </a:ln>
        </p:spPr>
      </p:sp>
      <p:sp>
        <p:nvSpPr>
          <p:cNvPr name="AutoShape 3" id="3"/>
          <p:cNvSpPr/>
          <p:nvPr/>
        </p:nvSpPr>
        <p:spPr>
          <a:xfrm>
            <a:off x="0" y="9653595"/>
            <a:ext cx="18288000" cy="0"/>
          </a:xfrm>
          <a:prstGeom prst="line">
            <a:avLst/>
          </a:prstGeom>
          <a:ln cap="flat" w="38100">
            <a:solidFill>
              <a:srgbClr val="000000"/>
            </a:solidFill>
            <a:prstDash val="solid"/>
            <a:headEnd type="none" len="sm" w="sm"/>
            <a:tailEnd type="none" len="sm" w="sm"/>
          </a:ln>
        </p:spPr>
      </p:sp>
      <p:sp>
        <p:nvSpPr>
          <p:cNvPr name="AutoShape 4" id="4"/>
          <p:cNvSpPr/>
          <p:nvPr/>
        </p:nvSpPr>
        <p:spPr>
          <a:xfrm>
            <a:off x="762579" y="-304612"/>
            <a:ext cx="0" cy="10591612"/>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526937" y="9615495"/>
            <a:ext cx="222409" cy="522309"/>
          </a:xfrm>
          <a:prstGeom prst="rect">
            <a:avLst/>
          </a:prstGeom>
        </p:spPr>
        <p:txBody>
          <a:bodyPr anchor="t" rtlCol="false" tIns="0" lIns="0" bIns="0" rIns="0">
            <a:spAutoFit/>
          </a:bodyPr>
          <a:lstStyle/>
          <a:p>
            <a:pPr algn="ctr">
              <a:lnSpc>
                <a:spcPts val="4286"/>
              </a:lnSpc>
              <a:spcBef>
                <a:spcPct val="0"/>
              </a:spcBef>
            </a:pPr>
            <a:r>
              <a:rPr lang="en-US" sz="3061">
                <a:solidFill>
                  <a:srgbClr val="000000"/>
                </a:solidFill>
                <a:latin typeface="Noto Sans"/>
                <a:ea typeface="Noto Sans"/>
                <a:cs typeface="Noto Sans"/>
                <a:sym typeface="Noto Sans"/>
              </a:rPr>
              <a:t>9</a:t>
            </a:r>
          </a:p>
        </p:txBody>
      </p:sp>
      <p:sp>
        <p:nvSpPr>
          <p:cNvPr name="TextBox 6" id="6"/>
          <p:cNvSpPr txBox="true"/>
          <p:nvPr/>
        </p:nvSpPr>
        <p:spPr>
          <a:xfrm rot="0">
            <a:off x="886962" y="165100"/>
            <a:ext cx="8257038" cy="863600"/>
          </a:xfrm>
          <a:prstGeom prst="rect">
            <a:avLst/>
          </a:prstGeom>
        </p:spPr>
        <p:txBody>
          <a:bodyPr anchor="t" rtlCol="false" tIns="0" lIns="0" bIns="0" rIns="0">
            <a:spAutoFit/>
          </a:bodyPr>
          <a:lstStyle/>
          <a:p>
            <a:pPr algn="l">
              <a:lnSpc>
                <a:spcPts val="7000"/>
              </a:lnSpc>
              <a:spcBef>
                <a:spcPct val="0"/>
              </a:spcBef>
            </a:pPr>
            <a:r>
              <a:rPr lang="en-US" sz="5000">
                <a:solidFill>
                  <a:srgbClr val="000000"/>
                </a:solidFill>
                <a:latin typeface="Noto Sans"/>
                <a:ea typeface="Noto Sans"/>
                <a:cs typeface="Noto Sans"/>
                <a:sym typeface="Noto Sans"/>
              </a:rPr>
              <a:t>2. CÂU HỎI NGHIÊN CỨU</a:t>
            </a:r>
          </a:p>
        </p:txBody>
      </p:sp>
      <p:sp>
        <p:nvSpPr>
          <p:cNvPr name="TextBox 7" id="7"/>
          <p:cNvSpPr txBox="true"/>
          <p:nvPr/>
        </p:nvSpPr>
        <p:spPr>
          <a:xfrm rot="0">
            <a:off x="1323673" y="1754157"/>
            <a:ext cx="15216876" cy="3236934"/>
          </a:xfrm>
          <a:prstGeom prst="rect">
            <a:avLst/>
          </a:prstGeom>
        </p:spPr>
        <p:txBody>
          <a:bodyPr anchor="t" rtlCol="false" tIns="0" lIns="0" bIns="0" rIns="0">
            <a:spAutoFit/>
          </a:bodyPr>
          <a:lstStyle/>
          <a:p>
            <a:pPr algn="l">
              <a:lnSpc>
                <a:spcPts val="4286"/>
              </a:lnSpc>
            </a:pPr>
            <a:r>
              <a:rPr lang="en-US" b="true" sz="3061">
                <a:solidFill>
                  <a:srgbClr val="000000"/>
                </a:solidFill>
                <a:latin typeface="Noto Sans Bold"/>
                <a:ea typeface="Noto Sans Bold"/>
                <a:cs typeface="Noto Sans Bold"/>
                <a:sym typeface="Noto Sans Bold"/>
              </a:rPr>
              <a:t>Nhóm 4: Địa lý</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Những bang (gr) hoặc thành phố (cy) nào có lượng truy cập lớn nhất?</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Người dùng ngoài nước Mỹ (c ≠ 'US') chiếm bao nhiêu phần trăm?</a:t>
            </a:r>
          </a:p>
          <a:p>
            <a:pPr algn="l">
              <a:lnSpc>
                <a:spcPts val="4286"/>
              </a:lnSpc>
            </a:pPr>
            <a:r>
              <a:rPr lang="en-US" b="true" sz="3061">
                <a:solidFill>
                  <a:srgbClr val="000000"/>
                </a:solidFill>
                <a:latin typeface="Noto Sans Bold"/>
                <a:ea typeface="Noto Sans Bold"/>
                <a:cs typeface="Noto Sans Bold"/>
                <a:sym typeface="Noto Sans Bold"/>
              </a:rPr>
              <a:t>Nhóm 5: Nguồn truy cập</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Mạng xã hội nào chiếm tỷ lệ referrer cao nhất?</a:t>
            </a:r>
          </a:p>
          <a:p>
            <a:pPr algn="l" marL="661012" indent="-330506" lvl="1">
              <a:lnSpc>
                <a:spcPts val="4286"/>
              </a:lnSpc>
              <a:buFont typeface="Arial"/>
              <a:buChar char="•"/>
            </a:pPr>
            <a:r>
              <a:rPr lang="en-US" sz="3061">
                <a:solidFill>
                  <a:srgbClr val="000000"/>
                </a:solidFill>
                <a:latin typeface="Noto Sans"/>
                <a:ea typeface="Noto Sans"/>
                <a:cs typeface="Noto Sans"/>
                <a:sym typeface="Noto Sans"/>
              </a:rPr>
              <a:t>Có sự khác biệt referrer theo hệ điều hành hoặc múi giờ không?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DAG29hpPUI8</dc:identifier>
  <dcterms:modified xsi:type="dcterms:W3CDTF">2011-08-01T06:04:30Z</dcterms:modified>
  <cp:revision>1</cp:revision>
  <dc:title>Bitly data from</dc:title>
</cp:coreProperties>
</file>