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12192000"/>
  <p:notesSz cx="6858000" cy="9144000"/>
  <p:embeddedFontLst>
    <p:embeddedFont>
      <p:font typeface="Libre Franklin"/>
      <p:regular r:id="rId84"/>
      <p:bold r:id="rId85"/>
      <p:italic r:id="rId86"/>
      <p:boldItalic r:id="rId87"/>
    </p:embeddedFont>
    <p:embeddedFont>
      <p:font typeface="Franklin Gothic"/>
      <p:bold r:id="rId88"/>
    </p:embeddedFont>
    <p:embeddedFont>
      <p:font typeface="Libre Franklin Thin"/>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93" roundtripDataSignature="AMtx7mhO4w1NVMo7RSAji+wMho28CArB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ibreFranklin-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LibreFranklin-italic.fntdata"/><Relationship Id="rId41" Type="http://schemas.openxmlformats.org/officeDocument/2006/relationships/slide" Target="slides/slide36.xml"/><Relationship Id="rId85" Type="http://schemas.openxmlformats.org/officeDocument/2006/relationships/font" Target="fonts/LibreFranklin-bold.fntdata"/><Relationship Id="rId44" Type="http://schemas.openxmlformats.org/officeDocument/2006/relationships/slide" Target="slides/slide39.xml"/><Relationship Id="rId88" Type="http://schemas.openxmlformats.org/officeDocument/2006/relationships/font" Target="fonts/FranklinGothic-bold.fntdata"/><Relationship Id="rId43" Type="http://schemas.openxmlformats.org/officeDocument/2006/relationships/slide" Target="slides/slide38.xml"/><Relationship Id="rId87" Type="http://schemas.openxmlformats.org/officeDocument/2006/relationships/font" Target="fonts/LibreFranklin-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ibreFranklinThin-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ibreFranklinThin-italic.fntdata"/><Relationship Id="rId90" Type="http://schemas.openxmlformats.org/officeDocument/2006/relationships/font" Target="fonts/LibreFranklinThin-bold.fntdata"/><Relationship Id="rId93" Type="http://customschemas.google.com/relationships/presentationmetadata" Target="metadata"/><Relationship Id="rId92" Type="http://schemas.openxmlformats.org/officeDocument/2006/relationships/font" Target="fonts/LibreFranklinThin-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8" name="Shape 8"/>
        <p:cNvGrpSpPr/>
        <p:nvPr/>
      </p:nvGrpSpPr>
      <p:grpSpPr>
        <a:xfrm>
          <a:off x="0" y="0"/>
          <a:ext cx="0" cy="0"/>
          <a:chOff x="0" y="0"/>
          <a:chExt cx="0" cy="0"/>
        </a:xfrm>
      </p:grpSpPr>
      <p:sp>
        <p:nvSpPr>
          <p:cNvPr id="9" name="Google Shape;9;p80"/>
          <p:cNvSpPr/>
          <p:nvPr/>
        </p:nvSpPr>
        <p:spPr>
          <a:xfrm>
            <a:off x="0" y="1709738"/>
            <a:ext cx="12192000" cy="5148262"/>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 name="Google Shape;10;p8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Libre Franklin Thin"/>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8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2" name="Google Shape;12;p80"/>
          <p:cNvPicPr preferRelativeResize="0"/>
          <p:nvPr/>
        </p:nvPicPr>
        <p:blipFill rotWithShape="1">
          <a:blip r:embed="rId2">
            <a:alphaModFix/>
          </a:blip>
          <a:srcRect b="0" l="0" r="0" t="0"/>
          <a:stretch/>
        </p:blipFill>
        <p:spPr>
          <a:xfrm>
            <a:off x="0" y="115910"/>
            <a:ext cx="5306096" cy="1416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3" name="Shape 13"/>
        <p:cNvGrpSpPr/>
        <p:nvPr/>
      </p:nvGrpSpPr>
      <p:grpSpPr>
        <a:xfrm>
          <a:off x="0" y="0"/>
          <a:ext cx="0" cy="0"/>
          <a:chOff x="0" y="0"/>
          <a:chExt cx="0" cy="0"/>
        </a:xfrm>
      </p:grpSpPr>
      <p:sp>
        <p:nvSpPr>
          <p:cNvPr id="14" name="Google Shape;14;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400"/>
              <a:buFont typeface="Libre Franklin Thin"/>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a:solidFill>
                  <a:srgbClr val="3F3F3F"/>
                </a:solidFill>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55600" lvl="2" marL="1371600" algn="l">
              <a:lnSpc>
                <a:spcPct val="90000"/>
              </a:lnSpc>
              <a:spcBef>
                <a:spcPts val="500"/>
              </a:spcBef>
              <a:spcAft>
                <a:spcPts val="0"/>
              </a:spcAft>
              <a:buClr>
                <a:srgbClr val="3F3F3F"/>
              </a:buClr>
              <a:buSzPts val="2000"/>
              <a:buChar char="•"/>
              <a:defRPr>
                <a:solidFill>
                  <a:srgbClr val="3F3F3F"/>
                </a:solidFill>
              </a:defRPr>
            </a:lvl3pPr>
            <a:lvl4pPr indent="-342900" lvl="3" marL="1828800" algn="l">
              <a:lnSpc>
                <a:spcPct val="90000"/>
              </a:lnSpc>
              <a:spcBef>
                <a:spcPts val="500"/>
              </a:spcBef>
              <a:spcAft>
                <a:spcPts val="0"/>
              </a:spcAft>
              <a:buClr>
                <a:srgbClr val="3F3F3F"/>
              </a:buClr>
              <a:buSzPts val="1800"/>
              <a:buChar char="•"/>
              <a:defRPr>
                <a:solidFill>
                  <a:srgbClr val="3F3F3F"/>
                </a:solidFill>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 name="Google Shape;16;p81"/>
          <p:cNvPicPr preferRelativeResize="0"/>
          <p:nvPr/>
        </p:nvPicPr>
        <p:blipFill rotWithShape="1">
          <a:blip r:embed="rId2">
            <a:alphaModFix/>
          </a:blip>
          <a:srcRect b="0" l="0" r="0" t="0"/>
          <a:stretch/>
        </p:blipFill>
        <p:spPr>
          <a:xfrm>
            <a:off x="11151054" y="6921"/>
            <a:ext cx="1040946" cy="581472"/>
          </a:xfrm>
          <a:prstGeom prst="rect">
            <a:avLst/>
          </a:prstGeom>
          <a:noFill/>
          <a:ln>
            <a:noFill/>
          </a:ln>
        </p:spPr>
      </p:pic>
      <p:sp>
        <p:nvSpPr>
          <p:cNvPr id="17" name="Google Shape;17;p81"/>
          <p:cNvSpPr/>
          <p:nvPr/>
        </p:nvSpPr>
        <p:spPr>
          <a:xfrm>
            <a:off x="0" y="6542468"/>
            <a:ext cx="12192000" cy="315532"/>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8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3F3F3F"/>
              </a:buClr>
              <a:buSzPts val="6000"/>
              <a:buFont typeface="Libre Franklin Thin"/>
              <a:buNone/>
              <a:defRPr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8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82"/>
          <p:cNvSpPr/>
          <p:nvPr/>
        </p:nvSpPr>
        <p:spPr>
          <a:xfrm>
            <a:off x="0" y="-1"/>
            <a:ext cx="12192000" cy="1122364"/>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22" name="Google Shape;22;p82"/>
          <p:cNvPicPr preferRelativeResize="0"/>
          <p:nvPr/>
        </p:nvPicPr>
        <p:blipFill rotWithShape="1">
          <a:blip r:embed="rId2">
            <a:alphaModFix/>
          </a:blip>
          <a:srcRect b="0" l="0" r="0" t="0"/>
          <a:stretch/>
        </p:blipFill>
        <p:spPr>
          <a:xfrm>
            <a:off x="10052533" y="-36372"/>
            <a:ext cx="2139467" cy="119510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F3F3F"/>
              </a:buClr>
              <a:buSzPts val="4400"/>
              <a:buFont typeface="Libre Franklin Thin"/>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a:solidFill>
                  <a:srgbClr val="3F3F3F"/>
                </a:solidFill>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55600" lvl="2" marL="1371600" algn="l">
              <a:lnSpc>
                <a:spcPct val="90000"/>
              </a:lnSpc>
              <a:spcBef>
                <a:spcPts val="500"/>
              </a:spcBef>
              <a:spcAft>
                <a:spcPts val="0"/>
              </a:spcAft>
              <a:buClr>
                <a:srgbClr val="3F3F3F"/>
              </a:buClr>
              <a:buSzPts val="2000"/>
              <a:buChar char="•"/>
              <a:defRPr>
                <a:solidFill>
                  <a:srgbClr val="3F3F3F"/>
                </a:solidFill>
              </a:defRPr>
            </a:lvl3pPr>
            <a:lvl4pPr indent="-342900" lvl="3" marL="1828800" algn="l">
              <a:lnSpc>
                <a:spcPct val="90000"/>
              </a:lnSpc>
              <a:spcBef>
                <a:spcPts val="500"/>
              </a:spcBef>
              <a:spcAft>
                <a:spcPts val="0"/>
              </a:spcAft>
              <a:buClr>
                <a:srgbClr val="3F3F3F"/>
              </a:buClr>
              <a:buSzPts val="1800"/>
              <a:buChar char="•"/>
              <a:defRPr>
                <a:solidFill>
                  <a:srgbClr val="3F3F3F"/>
                </a:solidFill>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3"/>
          <p:cNvSpPr/>
          <p:nvPr/>
        </p:nvSpPr>
        <p:spPr>
          <a:xfrm>
            <a:off x="0" y="6542468"/>
            <a:ext cx="12192000" cy="315532"/>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28" name="Google Shape;28;p83"/>
          <p:cNvPicPr preferRelativeResize="0"/>
          <p:nvPr/>
        </p:nvPicPr>
        <p:blipFill rotWithShape="1">
          <a:blip r:embed="rId2">
            <a:alphaModFix/>
          </a:blip>
          <a:srcRect b="0" l="0" r="0" t="0"/>
          <a:stretch/>
        </p:blipFill>
        <p:spPr>
          <a:xfrm>
            <a:off x="11151054" y="6921"/>
            <a:ext cx="1040946" cy="58147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9" name="Shape 29"/>
        <p:cNvGrpSpPr/>
        <p:nvPr/>
      </p:nvGrpSpPr>
      <p:grpSpPr>
        <a:xfrm>
          <a:off x="0" y="0"/>
          <a:ext cx="0" cy="0"/>
          <a:chOff x="0" y="0"/>
          <a:chExt cx="0" cy="0"/>
        </a:xfrm>
      </p:grpSpPr>
      <p:sp>
        <p:nvSpPr>
          <p:cNvPr id="30" name="Google Shape;30;p84"/>
          <p:cNvSpPr/>
          <p:nvPr/>
        </p:nvSpPr>
        <p:spPr>
          <a:xfrm>
            <a:off x="0" y="6349284"/>
            <a:ext cx="12192000" cy="508715"/>
          </a:xfrm>
          <a:prstGeom prst="rect">
            <a:avLst/>
          </a:prstGeom>
          <a:solidFill>
            <a:srgbClr val="F47C2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31" name="Google Shape;31;p84"/>
          <p:cNvPicPr preferRelativeResize="0"/>
          <p:nvPr/>
        </p:nvPicPr>
        <p:blipFill rotWithShape="1">
          <a:blip r:embed="rId2">
            <a:alphaModFix/>
          </a:blip>
          <a:srcRect b="0" l="0" r="0" t="0"/>
          <a:stretch/>
        </p:blipFill>
        <p:spPr>
          <a:xfrm>
            <a:off x="2502455" y="2253803"/>
            <a:ext cx="7187089" cy="19189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Libre Franklin Thin"/>
              <a:buNone/>
              <a:defRPr b="0" i="0" sz="4400" u="none" cap="none" strike="noStrike">
                <a:solidFill>
                  <a:schemeClr val="dk1"/>
                </a:solidFill>
                <a:latin typeface="Libre Franklin Thin"/>
                <a:ea typeface="Libre Franklin Thin"/>
                <a:cs typeface="Libre Franklin Thin"/>
                <a:sym typeface="Libre Franklin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carlos.arguello@uamv.edu.n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9.png"/><Relationship Id="rId10" Type="http://schemas.openxmlformats.org/officeDocument/2006/relationships/image" Target="../media/image17.png"/><Relationship Id="rId9" Type="http://schemas.openxmlformats.org/officeDocument/2006/relationships/image" Target="../media/image37.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4.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31.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38.png"/><Relationship Id="rId5"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5.png"/><Relationship Id="rId6" Type="http://schemas.openxmlformats.org/officeDocument/2006/relationships/image" Target="../media/image39.png"/><Relationship Id="rId7" Type="http://schemas.openxmlformats.org/officeDocument/2006/relationships/image" Target="../media/image29.png"/><Relationship Id="rId8"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 Id="rId4" Type="http://schemas.openxmlformats.org/officeDocument/2006/relationships/image" Target="../media/image51.png"/><Relationship Id="rId5"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1.png"/><Relationship Id="rId4" Type="http://schemas.openxmlformats.org/officeDocument/2006/relationships/image" Target="../media/image58.png"/><Relationship Id="rId5"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2.png"/><Relationship Id="rId4" Type="http://schemas.openxmlformats.org/officeDocument/2006/relationships/image" Target="../media/image49.png"/><Relationship Id="rId5" Type="http://schemas.openxmlformats.org/officeDocument/2006/relationships/image" Target="../media/image44.png"/><Relationship Id="rId6"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8.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4.png"/><Relationship Id="rId4" Type="http://schemas.openxmlformats.org/officeDocument/2006/relationships/image" Target="../media/image59.png"/><Relationship Id="rId5"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7.png"/><Relationship Id="rId4" Type="http://schemas.openxmlformats.org/officeDocument/2006/relationships/image" Target="../media/image66.png"/><Relationship Id="rId5" Type="http://schemas.openxmlformats.org/officeDocument/2006/relationships/image" Target="../media/image65.png"/><Relationship Id="rId6" Type="http://schemas.openxmlformats.org/officeDocument/2006/relationships/image" Target="../media/image68.png"/><Relationship Id="rId7" Type="http://schemas.openxmlformats.org/officeDocument/2006/relationships/image" Target="../media/image67.png"/><Relationship Id="rId8" Type="http://schemas.openxmlformats.org/officeDocument/2006/relationships/image" Target="../media/image8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1.png"/><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9.png"/><Relationship Id="rId4" Type="http://schemas.openxmlformats.org/officeDocument/2006/relationships/image" Target="../media/image60.png"/><Relationship Id="rId5" Type="http://schemas.openxmlformats.org/officeDocument/2006/relationships/image" Target="../media/image70.png"/><Relationship Id="rId6" Type="http://schemas.openxmlformats.org/officeDocument/2006/relationships/image" Target="../media/image76.png"/><Relationship Id="rId7" Type="http://schemas.openxmlformats.org/officeDocument/2006/relationships/image" Target="../media/image75.png"/><Relationship Id="rId8" Type="http://schemas.openxmlformats.org/officeDocument/2006/relationships/image" Target="../media/image7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7.png"/><Relationship Id="rId4" Type="http://schemas.openxmlformats.org/officeDocument/2006/relationships/image" Target="../media/image89.png"/><Relationship Id="rId5" Type="http://schemas.openxmlformats.org/officeDocument/2006/relationships/image" Target="../media/image79.png"/><Relationship Id="rId6" Type="http://schemas.openxmlformats.org/officeDocument/2006/relationships/image" Target="../media/image9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74.png"/><Relationship Id="rId4" Type="http://schemas.openxmlformats.org/officeDocument/2006/relationships/image" Target="../media/image73.png"/><Relationship Id="rId5" Type="http://schemas.openxmlformats.org/officeDocument/2006/relationships/image" Target="../media/image84.png"/><Relationship Id="rId6" Type="http://schemas.openxmlformats.org/officeDocument/2006/relationships/image" Target="../media/image8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80.png"/><Relationship Id="rId4" Type="http://schemas.openxmlformats.org/officeDocument/2006/relationships/image" Target="../media/image88.png"/><Relationship Id="rId5" Type="http://schemas.openxmlformats.org/officeDocument/2006/relationships/image" Target="../media/image9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91.png"/><Relationship Id="rId4" Type="http://schemas.openxmlformats.org/officeDocument/2006/relationships/image" Target="../media/image9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6.png"/><Relationship Id="rId4" Type="http://schemas.openxmlformats.org/officeDocument/2006/relationships/image" Target="../media/image96.png"/><Relationship Id="rId5" Type="http://schemas.openxmlformats.org/officeDocument/2006/relationships/image" Target="../media/image90.png"/><Relationship Id="rId6" Type="http://schemas.openxmlformats.org/officeDocument/2006/relationships/image" Target="../media/image10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0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9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09.png"/><Relationship Id="rId4" Type="http://schemas.openxmlformats.org/officeDocument/2006/relationships/image" Target="../media/image102.png"/><Relationship Id="rId5" Type="http://schemas.openxmlformats.org/officeDocument/2006/relationships/image" Target="../media/image95.png"/><Relationship Id="rId6" Type="http://schemas.openxmlformats.org/officeDocument/2006/relationships/image" Target="../media/image1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8.png"/><Relationship Id="rId4" Type="http://schemas.openxmlformats.org/officeDocument/2006/relationships/image" Target="../media/image101.png"/><Relationship Id="rId5" Type="http://schemas.openxmlformats.org/officeDocument/2006/relationships/image" Target="../media/image9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10.png"/><Relationship Id="rId4" Type="http://schemas.openxmlformats.org/officeDocument/2006/relationships/image" Target="../media/image1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0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0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0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28.png"/><Relationship Id="rId4" Type="http://schemas.openxmlformats.org/officeDocument/2006/relationships/image" Target="../media/image1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22.png"/><Relationship Id="rId4" Type="http://schemas.openxmlformats.org/officeDocument/2006/relationships/image" Target="../media/image119.png"/><Relationship Id="rId5" Type="http://schemas.openxmlformats.org/officeDocument/2006/relationships/image" Target="../media/image124.png"/><Relationship Id="rId6" Type="http://schemas.openxmlformats.org/officeDocument/2006/relationships/image" Target="../media/image115.png"/><Relationship Id="rId7" Type="http://schemas.openxmlformats.org/officeDocument/2006/relationships/image" Target="../media/image113.png"/><Relationship Id="rId8" Type="http://schemas.openxmlformats.org/officeDocument/2006/relationships/image" Target="../media/image13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1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27.png"/><Relationship Id="rId4" Type="http://schemas.openxmlformats.org/officeDocument/2006/relationships/image" Target="../media/image130.png"/><Relationship Id="rId5" Type="http://schemas.openxmlformats.org/officeDocument/2006/relationships/image" Target="../media/image1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29.png"/><Relationship Id="rId4" Type="http://schemas.openxmlformats.org/officeDocument/2006/relationships/image" Target="../media/image12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25.png"/><Relationship Id="rId4" Type="http://schemas.openxmlformats.org/officeDocument/2006/relationships/image" Target="../media/image131.png"/><Relationship Id="rId5" Type="http://schemas.openxmlformats.org/officeDocument/2006/relationships/image" Target="../media/image133.png"/><Relationship Id="rId6" Type="http://schemas.openxmlformats.org/officeDocument/2006/relationships/image" Target="../media/image138.png"/><Relationship Id="rId7" Type="http://schemas.openxmlformats.org/officeDocument/2006/relationships/image" Target="../media/image137.png"/><Relationship Id="rId8" Type="http://schemas.openxmlformats.org/officeDocument/2006/relationships/image" Target="../media/image13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Libre Franklin Thin"/>
              <a:buNone/>
            </a:pPr>
            <a:r>
              <a:rPr lang="es-MX"/>
              <a:t>MTM0120</a:t>
            </a:r>
            <a:br>
              <a:rPr lang="es-MX"/>
            </a:br>
            <a:r>
              <a:rPr lang="es-MX"/>
              <a:t>ÁLGEBRA LINEAL</a:t>
            </a:r>
            <a:endParaRPr/>
          </a:p>
        </p:txBody>
      </p:sp>
      <p:sp>
        <p:nvSpPr>
          <p:cNvPr id="37" name="Google Shape;37;p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lt1"/>
              </a:buClr>
              <a:buSzPct val="100000"/>
              <a:buNone/>
            </a:pPr>
            <a:r>
              <a:rPr lang="es-MX"/>
              <a:t>	Iván Argüello M.	</a:t>
            </a:r>
            <a:r>
              <a:rPr lang="es-MX" u="sng">
                <a:solidFill>
                  <a:schemeClr val="hlink"/>
                </a:solidFill>
                <a:hlinkClick r:id="rId3"/>
              </a:rPr>
              <a:t>carlos.arguello@uamv.edu.ni</a:t>
            </a:r>
            <a:endParaRPr/>
          </a:p>
          <a:p>
            <a:pPr indent="0" lvl="0" marL="0" rtl="0" algn="l">
              <a:lnSpc>
                <a:spcPct val="90000"/>
              </a:lnSpc>
              <a:spcBef>
                <a:spcPts val="1000"/>
              </a:spcBef>
              <a:spcAft>
                <a:spcPts val="0"/>
              </a:spcAft>
              <a:buClr>
                <a:schemeClr val="lt1"/>
              </a:buClr>
              <a:buSzPct val="100000"/>
              <a:buNone/>
            </a:pPr>
            <a:r>
              <a:t/>
            </a:r>
            <a:endParaRPr/>
          </a:p>
          <a:p>
            <a:pPr indent="0" lvl="0" marL="0" rtl="0" algn="l">
              <a:lnSpc>
                <a:spcPct val="90000"/>
              </a:lnSpc>
              <a:spcBef>
                <a:spcPts val="1000"/>
              </a:spcBef>
              <a:spcAft>
                <a:spcPts val="0"/>
              </a:spcAft>
              <a:buClr>
                <a:schemeClr val="lt1"/>
              </a:buClr>
              <a:buSzPct val="100000"/>
              <a:buNone/>
            </a:pPr>
            <a:r>
              <a:rPr lang="es-MX"/>
              <a:t>Texto Guía: Lay, D (2012). Álgebra lineal y sus aplicaciones. Cuarta edición. México: PEARSON EDUCACIÓN.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0"/>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000"/>
              <a:buFont typeface="Libre Franklin Thin"/>
              <a:buNone/>
            </a:pPr>
            <a:r>
              <a:rPr lang="es-MX" sz="4000"/>
              <a:t>Notación Matricial</a:t>
            </a:r>
            <a:endParaRPr sz="4000"/>
          </a:p>
        </p:txBody>
      </p:sp>
      <p:sp>
        <p:nvSpPr>
          <p:cNvPr id="91" name="Google Shape;91;p10"/>
          <p:cNvSpPr txBox="1"/>
          <p:nvPr>
            <p:ph idx="1" type="body"/>
          </p:nvPr>
        </p:nvSpPr>
        <p:spPr>
          <a:xfrm>
            <a:off x="524691" y="1319348"/>
            <a:ext cx="11142617" cy="521208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3F3F3F"/>
              </a:buClr>
              <a:buSzPct val="100000"/>
              <a:buNone/>
            </a:pPr>
            <a:r>
              <a:rPr lang="es-MX"/>
              <a:t>La información esencial de un sistema lineal puede registrarse de forma compacta en un arreglo rectangular llamado matriz.</a:t>
            </a:r>
            <a:endParaRPr/>
          </a:p>
          <a:p>
            <a:pPr indent="0" lvl="0" marL="0" rtl="0" algn="l">
              <a:lnSpc>
                <a:spcPct val="90000"/>
              </a:lnSpc>
              <a:spcBef>
                <a:spcPts val="1000"/>
              </a:spcBef>
              <a:spcAft>
                <a:spcPts val="0"/>
              </a:spcAft>
              <a:buClr>
                <a:srgbClr val="3F3F3F"/>
              </a:buClr>
              <a:buSzPct val="100000"/>
              <a:buNone/>
            </a:pPr>
            <a:r>
              <a:rPr lang="es-MX">
                <a:latin typeface="Arial"/>
                <a:ea typeface="Arial"/>
                <a:cs typeface="Arial"/>
                <a:sym typeface="Arial"/>
              </a:rPr>
              <a:t>x</a:t>
            </a:r>
            <a:r>
              <a:rPr lang="es-MX" sz="800">
                <a:latin typeface="Arial"/>
                <a:ea typeface="Arial"/>
                <a:cs typeface="Arial"/>
                <a:sym typeface="Arial"/>
              </a:rPr>
              <a:t>1 </a:t>
            </a:r>
            <a:r>
              <a:rPr lang="es-MX">
                <a:latin typeface="Arial"/>
                <a:ea typeface="Arial"/>
                <a:cs typeface="Arial"/>
                <a:sym typeface="Arial"/>
              </a:rPr>
              <a:t> -     2x</a:t>
            </a:r>
            <a:r>
              <a:rPr lang="es-MX" sz="800">
                <a:latin typeface="Arial"/>
                <a:ea typeface="Arial"/>
                <a:cs typeface="Arial"/>
                <a:sym typeface="Arial"/>
              </a:rPr>
              <a:t>2 </a:t>
            </a:r>
            <a:r>
              <a:rPr lang="es-MX">
                <a:latin typeface="Arial"/>
                <a:ea typeface="Arial"/>
                <a:cs typeface="Arial"/>
                <a:sym typeface="Arial"/>
              </a:rPr>
              <a:t>+ x</a:t>
            </a:r>
            <a:r>
              <a:rPr lang="es-MX" sz="800">
                <a:latin typeface="Arial"/>
                <a:ea typeface="Arial"/>
                <a:cs typeface="Arial"/>
                <a:sym typeface="Arial"/>
              </a:rPr>
              <a:t>3 </a:t>
            </a:r>
            <a:r>
              <a:rPr lang="es-MX">
                <a:latin typeface="Arial"/>
                <a:ea typeface="Arial"/>
                <a:cs typeface="Arial"/>
                <a:sym typeface="Arial"/>
              </a:rPr>
              <a:t>= 0</a:t>
            </a:r>
            <a:endParaRPr/>
          </a:p>
          <a:p>
            <a:pPr indent="0" lvl="0" marL="0" rtl="0" algn="l">
              <a:lnSpc>
                <a:spcPct val="90000"/>
              </a:lnSpc>
              <a:spcBef>
                <a:spcPts val="1000"/>
              </a:spcBef>
              <a:spcAft>
                <a:spcPts val="0"/>
              </a:spcAft>
              <a:buClr>
                <a:srgbClr val="3F3F3F"/>
              </a:buClr>
              <a:buSzPct val="100000"/>
              <a:buNone/>
            </a:pPr>
            <a:r>
              <a:rPr lang="es-MX">
                <a:latin typeface="Arial"/>
                <a:ea typeface="Arial"/>
                <a:cs typeface="Arial"/>
                <a:sym typeface="Arial"/>
              </a:rPr>
              <a:t>         2x</a:t>
            </a:r>
            <a:r>
              <a:rPr lang="es-MX" sz="800">
                <a:latin typeface="Arial"/>
                <a:ea typeface="Arial"/>
                <a:cs typeface="Arial"/>
                <a:sym typeface="Arial"/>
              </a:rPr>
              <a:t>2 </a:t>
            </a:r>
            <a:r>
              <a:rPr lang="es-MX">
                <a:latin typeface="Arial"/>
                <a:ea typeface="Arial"/>
                <a:cs typeface="Arial"/>
                <a:sym typeface="Arial"/>
              </a:rPr>
              <a:t> -8x</a:t>
            </a:r>
            <a:r>
              <a:rPr lang="es-MX" sz="800">
                <a:latin typeface="Arial"/>
                <a:ea typeface="Arial"/>
                <a:cs typeface="Arial"/>
                <a:sym typeface="Arial"/>
              </a:rPr>
              <a:t>3 </a:t>
            </a:r>
            <a:r>
              <a:rPr lang="es-MX">
                <a:latin typeface="Arial"/>
                <a:ea typeface="Arial"/>
                <a:cs typeface="Arial"/>
                <a:sym typeface="Arial"/>
              </a:rPr>
              <a:t>= 8</a:t>
            </a:r>
            <a:endParaRPr/>
          </a:p>
          <a:p>
            <a:pPr indent="0" lvl="0" marL="0" rtl="0" algn="l">
              <a:lnSpc>
                <a:spcPct val="90000"/>
              </a:lnSpc>
              <a:spcBef>
                <a:spcPts val="1000"/>
              </a:spcBef>
              <a:spcAft>
                <a:spcPts val="0"/>
              </a:spcAft>
              <a:buClr>
                <a:srgbClr val="3F3F3F"/>
              </a:buClr>
              <a:buSzPct val="100000"/>
              <a:buNone/>
            </a:pPr>
            <a:r>
              <a:rPr lang="es-MX">
                <a:latin typeface="Arial"/>
                <a:ea typeface="Arial"/>
                <a:cs typeface="Arial"/>
                <a:sym typeface="Arial"/>
              </a:rPr>
              <a:t>-4x</a:t>
            </a:r>
            <a:r>
              <a:rPr lang="es-MX" sz="800">
                <a:latin typeface="Arial"/>
                <a:ea typeface="Arial"/>
                <a:cs typeface="Arial"/>
                <a:sym typeface="Arial"/>
              </a:rPr>
              <a:t>1 </a:t>
            </a:r>
            <a:r>
              <a:rPr lang="es-MX">
                <a:latin typeface="Arial"/>
                <a:ea typeface="Arial"/>
                <a:cs typeface="Arial"/>
                <a:sym typeface="Arial"/>
              </a:rPr>
              <a:t>+ 5x</a:t>
            </a:r>
            <a:r>
              <a:rPr lang="es-MX" sz="800">
                <a:latin typeface="Arial"/>
                <a:ea typeface="Arial"/>
                <a:cs typeface="Arial"/>
                <a:sym typeface="Arial"/>
              </a:rPr>
              <a:t>2 </a:t>
            </a:r>
            <a:r>
              <a:rPr lang="es-MX">
                <a:latin typeface="Arial"/>
                <a:ea typeface="Arial"/>
                <a:cs typeface="Arial"/>
                <a:sym typeface="Arial"/>
              </a:rPr>
              <a:t>+ 9x</a:t>
            </a:r>
            <a:r>
              <a:rPr lang="es-MX" sz="800">
                <a:latin typeface="Arial"/>
                <a:ea typeface="Arial"/>
                <a:cs typeface="Arial"/>
                <a:sym typeface="Arial"/>
              </a:rPr>
              <a:t>3 </a:t>
            </a:r>
            <a:r>
              <a:rPr lang="es-MX">
                <a:latin typeface="Arial"/>
                <a:ea typeface="Arial"/>
                <a:cs typeface="Arial"/>
                <a:sym typeface="Arial"/>
              </a:rPr>
              <a:t>= 9, la matriz </a:t>
            </a:r>
            <a:endParaRPr/>
          </a:p>
          <a:p>
            <a:pPr indent="0" lvl="0" marL="0" rtl="0" algn="l">
              <a:lnSpc>
                <a:spcPct val="90000"/>
              </a:lnSpc>
              <a:spcBef>
                <a:spcPts val="1000"/>
              </a:spcBef>
              <a:spcAft>
                <a:spcPts val="0"/>
              </a:spcAft>
              <a:buClr>
                <a:srgbClr val="3F3F3F"/>
              </a:buClr>
              <a:buSzPct val="100000"/>
              <a:buNone/>
            </a:pPr>
            <a:r>
              <a:t/>
            </a:r>
            <a:endParaRPr/>
          </a:p>
          <a:p>
            <a:pPr indent="0" lvl="0" marL="0" rtl="0" algn="l">
              <a:lnSpc>
                <a:spcPct val="90000"/>
              </a:lnSpc>
              <a:spcBef>
                <a:spcPts val="1000"/>
              </a:spcBef>
              <a:spcAft>
                <a:spcPts val="0"/>
              </a:spcAft>
              <a:buClr>
                <a:srgbClr val="3F3F3F"/>
              </a:buClr>
              <a:buSzPct val="100000"/>
              <a:buNone/>
            </a:pPr>
            <a:r>
              <a:t/>
            </a:r>
            <a:endParaRPr/>
          </a:p>
          <a:p>
            <a:pPr indent="0" lvl="0" marL="0" rtl="0" algn="l">
              <a:lnSpc>
                <a:spcPct val="90000"/>
              </a:lnSpc>
              <a:spcBef>
                <a:spcPts val="1000"/>
              </a:spcBef>
              <a:spcAft>
                <a:spcPts val="0"/>
              </a:spcAft>
              <a:buClr>
                <a:srgbClr val="3F3F3F"/>
              </a:buClr>
              <a:buSzPct val="100000"/>
              <a:buNone/>
            </a:pPr>
            <a:r>
              <a:rPr lang="es-MX"/>
              <a:t>se llama matriz coeficiente (o matriz de coeficientes) del sistema y</a:t>
            </a:r>
            <a:endParaRPr/>
          </a:p>
          <a:p>
            <a:pPr indent="0" lvl="0" marL="0" rtl="0" algn="l">
              <a:lnSpc>
                <a:spcPct val="90000"/>
              </a:lnSpc>
              <a:spcBef>
                <a:spcPts val="1000"/>
              </a:spcBef>
              <a:spcAft>
                <a:spcPts val="0"/>
              </a:spcAft>
              <a:buClr>
                <a:srgbClr val="3F3F3F"/>
              </a:buClr>
              <a:buSzPct val="100000"/>
              <a:buNone/>
            </a:pPr>
            <a:r>
              <a:t/>
            </a:r>
            <a:endParaRPr/>
          </a:p>
          <a:p>
            <a:pPr indent="0" lvl="0" marL="0" rtl="0" algn="l">
              <a:lnSpc>
                <a:spcPct val="90000"/>
              </a:lnSpc>
              <a:spcBef>
                <a:spcPts val="1000"/>
              </a:spcBef>
              <a:spcAft>
                <a:spcPts val="0"/>
              </a:spcAft>
              <a:buClr>
                <a:srgbClr val="3F3F3F"/>
              </a:buClr>
              <a:buSzPct val="100000"/>
              <a:buNone/>
            </a:pPr>
            <a:r>
              <a:rPr lang="es-MX"/>
              <a:t>			se llama matriz aumentadael sistema. </a:t>
            </a:r>
            <a:endParaRPr/>
          </a:p>
          <a:p>
            <a:pPr indent="0" lvl="0" marL="0" rtl="0" algn="l">
              <a:lnSpc>
                <a:spcPct val="90000"/>
              </a:lnSpc>
              <a:spcBef>
                <a:spcPts val="1000"/>
              </a:spcBef>
              <a:spcAft>
                <a:spcPts val="0"/>
              </a:spcAft>
              <a:buClr>
                <a:srgbClr val="3F3F3F"/>
              </a:buClr>
              <a:buSzPct val="100000"/>
              <a:buNone/>
            </a:pPr>
            <a:r>
              <a:t/>
            </a:r>
            <a:endParaRPr/>
          </a:p>
          <a:p>
            <a:pPr indent="0" lvl="0" marL="0" rtl="0" algn="l">
              <a:lnSpc>
                <a:spcPct val="90000"/>
              </a:lnSpc>
              <a:spcBef>
                <a:spcPts val="1000"/>
              </a:spcBef>
              <a:spcAft>
                <a:spcPts val="0"/>
              </a:spcAft>
              <a:buClr>
                <a:srgbClr val="3F3F3F"/>
              </a:buClr>
              <a:buSzPct val="100000"/>
              <a:buNone/>
            </a:pPr>
            <a:r>
              <a:t/>
            </a:r>
            <a:endParaRPr sz="1800"/>
          </a:p>
          <a:p>
            <a:pPr indent="0" lvl="0" marL="0" rtl="0" algn="l">
              <a:lnSpc>
                <a:spcPct val="90000"/>
              </a:lnSpc>
              <a:spcBef>
                <a:spcPts val="1000"/>
              </a:spcBef>
              <a:spcAft>
                <a:spcPts val="0"/>
              </a:spcAft>
              <a:buClr>
                <a:srgbClr val="3F3F3F"/>
              </a:buClr>
              <a:buSzPct val="100000"/>
              <a:buNone/>
            </a:pPr>
            <a:r>
              <a:rPr lang="es-MX" sz="1800"/>
              <a:t>El tamaño de una matriz indica su número de filas y columnas. La matriz aumentada tiene 3 filas y 4 columnas, por lo que es una matriz de 3 X 4 (que se lee “3 por 4”). Si m y n son enteros positivos, entonces una matriz de m X n es un arreglo rectangular de números con m filas y n columnas. (Siempre va primero el número de filas).</a:t>
            </a:r>
            <a:endParaRPr sz="1800"/>
          </a:p>
        </p:txBody>
      </p:sp>
      <p:pic>
        <p:nvPicPr>
          <p:cNvPr id="92" name="Google Shape;92;p10"/>
          <p:cNvPicPr preferRelativeResize="0"/>
          <p:nvPr/>
        </p:nvPicPr>
        <p:blipFill rotWithShape="1">
          <a:blip r:embed="rId3">
            <a:alphaModFix/>
          </a:blip>
          <a:srcRect b="0" l="0" r="0" t="0"/>
          <a:stretch/>
        </p:blipFill>
        <p:spPr>
          <a:xfrm>
            <a:off x="5053012" y="2403565"/>
            <a:ext cx="2161621" cy="1370784"/>
          </a:xfrm>
          <a:prstGeom prst="rect">
            <a:avLst/>
          </a:prstGeom>
          <a:noFill/>
          <a:ln>
            <a:noFill/>
          </a:ln>
        </p:spPr>
      </p:pic>
      <p:pic>
        <p:nvPicPr>
          <p:cNvPr id="93" name="Google Shape;93;p10"/>
          <p:cNvPicPr preferRelativeResize="0"/>
          <p:nvPr/>
        </p:nvPicPr>
        <p:blipFill rotWithShape="1">
          <a:blip r:embed="rId4">
            <a:alphaModFix/>
          </a:blip>
          <a:srcRect b="0" l="0" r="0" t="0"/>
          <a:stretch/>
        </p:blipFill>
        <p:spPr>
          <a:xfrm>
            <a:off x="687161" y="4240257"/>
            <a:ext cx="2539312" cy="12853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txBox="1"/>
          <p:nvPr>
            <p:ph idx="1" type="body"/>
          </p:nvPr>
        </p:nvSpPr>
        <p:spPr>
          <a:xfrm>
            <a:off x="182879" y="222069"/>
            <a:ext cx="11469189" cy="613954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s-MX" sz="2000"/>
              <a:t>Solución de un sistema lineal:</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Matriz  Triangular</a:t>
            </a:r>
            <a:endParaRPr sz="2000"/>
          </a:p>
        </p:txBody>
      </p:sp>
      <p:pic>
        <p:nvPicPr>
          <p:cNvPr id="99" name="Google Shape;99;p11"/>
          <p:cNvPicPr preferRelativeResize="0"/>
          <p:nvPr/>
        </p:nvPicPr>
        <p:blipFill rotWithShape="1">
          <a:blip r:embed="rId3">
            <a:alphaModFix/>
          </a:blip>
          <a:srcRect b="0" l="0" r="0" t="0"/>
          <a:stretch/>
        </p:blipFill>
        <p:spPr>
          <a:xfrm>
            <a:off x="182878" y="803502"/>
            <a:ext cx="4549103" cy="1012235"/>
          </a:xfrm>
          <a:prstGeom prst="rect">
            <a:avLst/>
          </a:prstGeom>
          <a:noFill/>
          <a:ln>
            <a:noFill/>
          </a:ln>
        </p:spPr>
      </p:pic>
      <p:pic>
        <p:nvPicPr>
          <p:cNvPr id="100" name="Google Shape;100;p11"/>
          <p:cNvPicPr preferRelativeResize="0"/>
          <p:nvPr/>
        </p:nvPicPr>
        <p:blipFill rotWithShape="1">
          <a:blip r:embed="rId4">
            <a:alphaModFix/>
          </a:blip>
          <a:srcRect b="0" l="0" r="0" t="0"/>
          <a:stretch/>
        </p:blipFill>
        <p:spPr>
          <a:xfrm>
            <a:off x="5046345" y="803502"/>
            <a:ext cx="4358912" cy="1025626"/>
          </a:xfrm>
          <a:prstGeom prst="rect">
            <a:avLst/>
          </a:prstGeom>
          <a:noFill/>
          <a:ln>
            <a:noFill/>
          </a:ln>
        </p:spPr>
      </p:pic>
      <p:pic>
        <p:nvPicPr>
          <p:cNvPr id="101" name="Google Shape;101;p11"/>
          <p:cNvPicPr preferRelativeResize="0"/>
          <p:nvPr/>
        </p:nvPicPr>
        <p:blipFill rotWithShape="1">
          <a:blip r:embed="rId5">
            <a:alphaModFix/>
          </a:blip>
          <a:srcRect b="0" l="0" r="0" t="0"/>
          <a:stretch/>
        </p:blipFill>
        <p:spPr>
          <a:xfrm>
            <a:off x="182878" y="1959020"/>
            <a:ext cx="4674756" cy="1149940"/>
          </a:xfrm>
          <a:prstGeom prst="rect">
            <a:avLst/>
          </a:prstGeom>
          <a:noFill/>
          <a:ln>
            <a:noFill/>
          </a:ln>
        </p:spPr>
      </p:pic>
      <p:pic>
        <p:nvPicPr>
          <p:cNvPr id="102" name="Google Shape;102;p11"/>
          <p:cNvPicPr preferRelativeResize="0"/>
          <p:nvPr/>
        </p:nvPicPr>
        <p:blipFill rotWithShape="1">
          <a:blip r:embed="rId6">
            <a:alphaModFix/>
          </a:blip>
          <a:srcRect b="0" l="0" r="0" t="0"/>
          <a:stretch/>
        </p:blipFill>
        <p:spPr>
          <a:xfrm>
            <a:off x="5046344" y="1865353"/>
            <a:ext cx="4479659" cy="1243607"/>
          </a:xfrm>
          <a:prstGeom prst="rect">
            <a:avLst/>
          </a:prstGeom>
          <a:noFill/>
          <a:ln>
            <a:noFill/>
          </a:ln>
        </p:spPr>
      </p:pic>
      <p:pic>
        <p:nvPicPr>
          <p:cNvPr id="103" name="Google Shape;103;p11"/>
          <p:cNvPicPr preferRelativeResize="0"/>
          <p:nvPr/>
        </p:nvPicPr>
        <p:blipFill rotWithShape="1">
          <a:blip r:embed="rId7">
            <a:alphaModFix/>
          </a:blip>
          <a:srcRect b="0" l="0" r="0" t="0"/>
          <a:stretch/>
        </p:blipFill>
        <p:spPr>
          <a:xfrm>
            <a:off x="182878" y="3448185"/>
            <a:ext cx="4549103" cy="1211376"/>
          </a:xfrm>
          <a:prstGeom prst="rect">
            <a:avLst/>
          </a:prstGeom>
          <a:noFill/>
          <a:ln>
            <a:noFill/>
          </a:ln>
        </p:spPr>
      </p:pic>
      <p:pic>
        <p:nvPicPr>
          <p:cNvPr id="104" name="Google Shape;104;p11"/>
          <p:cNvPicPr preferRelativeResize="0"/>
          <p:nvPr/>
        </p:nvPicPr>
        <p:blipFill rotWithShape="1">
          <a:blip r:embed="rId8">
            <a:alphaModFix/>
          </a:blip>
          <a:srcRect b="0" l="0" r="0" t="0"/>
          <a:stretch/>
        </p:blipFill>
        <p:spPr>
          <a:xfrm>
            <a:off x="5229224" y="3417197"/>
            <a:ext cx="6578359" cy="1047992"/>
          </a:xfrm>
          <a:prstGeom prst="rect">
            <a:avLst/>
          </a:prstGeom>
          <a:noFill/>
          <a:ln>
            <a:noFill/>
          </a:ln>
        </p:spPr>
      </p:pic>
      <p:pic>
        <p:nvPicPr>
          <p:cNvPr id="105" name="Google Shape;105;p11"/>
          <p:cNvPicPr preferRelativeResize="0"/>
          <p:nvPr/>
        </p:nvPicPr>
        <p:blipFill rotWithShape="1">
          <a:blip r:embed="rId9">
            <a:alphaModFix/>
          </a:blip>
          <a:srcRect b="0" l="0" r="0" t="0"/>
          <a:stretch/>
        </p:blipFill>
        <p:spPr>
          <a:xfrm>
            <a:off x="182878" y="4885100"/>
            <a:ext cx="4485042" cy="1136877"/>
          </a:xfrm>
          <a:prstGeom prst="rect">
            <a:avLst/>
          </a:prstGeom>
          <a:noFill/>
          <a:ln>
            <a:noFill/>
          </a:ln>
        </p:spPr>
      </p:pic>
      <p:pic>
        <p:nvPicPr>
          <p:cNvPr id="106" name="Google Shape;106;p11"/>
          <p:cNvPicPr preferRelativeResize="0"/>
          <p:nvPr/>
        </p:nvPicPr>
        <p:blipFill rotWithShape="1">
          <a:blip r:embed="rId10">
            <a:alphaModFix/>
          </a:blip>
          <a:srcRect b="0" l="0" r="0" t="0"/>
          <a:stretch/>
        </p:blipFill>
        <p:spPr>
          <a:xfrm>
            <a:off x="5046343" y="4786079"/>
            <a:ext cx="4456077" cy="11444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ph idx="1" type="body"/>
          </p:nvPr>
        </p:nvSpPr>
        <p:spPr>
          <a:xfrm>
            <a:off x="156754" y="169816"/>
            <a:ext cx="11704320" cy="62571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Determine si el siguiente sistema es consistente </a:t>
            </a:r>
            <a:endParaRPr/>
          </a:p>
          <a:p>
            <a:pPr indent="0" lvl="0" marL="0" rtl="0" algn="l">
              <a:lnSpc>
                <a:spcPct val="90000"/>
              </a:lnSpc>
              <a:spcBef>
                <a:spcPts val="1000"/>
              </a:spcBef>
              <a:spcAft>
                <a:spcPts val="0"/>
              </a:spcAft>
              <a:buClr>
                <a:srgbClr val="3F3F3F"/>
              </a:buClr>
              <a:buSzPts val="2800"/>
              <a:buNone/>
            </a:pPr>
            <a:r>
              <a:rPr lang="es-MX"/>
              <a:t>Matriz aumentada</a:t>
            </a:r>
            <a:endParaRPr/>
          </a:p>
        </p:txBody>
      </p:sp>
      <p:pic>
        <p:nvPicPr>
          <p:cNvPr id="112" name="Google Shape;112;p12"/>
          <p:cNvPicPr preferRelativeResize="0"/>
          <p:nvPr/>
        </p:nvPicPr>
        <p:blipFill rotWithShape="1">
          <a:blip r:embed="rId3">
            <a:alphaModFix/>
          </a:blip>
          <a:srcRect b="0" l="0" r="0" t="0"/>
          <a:stretch/>
        </p:blipFill>
        <p:spPr>
          <a:xfrm>
            <a:off x="3534862" y="808129"/>
            <a:ext cx="2456498" cy="1359572"/>
          </a:xfrm>
          <a:prstGeom prst="rect">
            <a:avLst/>
          </a:prstGeom>
          <a:noFill/>
          <a:ln>
            <a:noFill/>
          </a:ln>
        </p:spPr>
      </p:pic>
      <p:pic>
        <p:nvPicPr>
          <p:cNvPr id="113" name="Google Shape;113;p12"/>
          <p:cNvPicPr preferRelativeResize="0"/>
          <p:nvPr/>
        </p:nvPicPr>
        <p:blipFill rotWithShape="1">
          <a:blip r:embed="rId4">
            <a:alphaModFix/>
          </a:blip>
          <a:srcRect b="0" l="0" r="0" t="0"/>
          <a:stretch/>
        </p:blipFill>
        <p:spPr>
          <a:xfrm>
            <a:off x="7835809" y="169816"/>
            <a:ext cx="2718980" cy="1359490"/>
          </a:xfrm>
          <a:prstGeom prst="rect">
            <a:avLst/>
          </a:prstGeom>
          <a:noFill/>
          <a:ln>
            <a:noFill/>
          </a:ln>
        </p:spPr>
      </p:pic>
      <p:pic>
        <p:nvPicPr>
          <p:cNvPr id="114" name="Google Shape;114;p12"/>
          <p:cNvPicPr preferRelativeResize="0"/>
          <p:nvPr/>
        </p:nvPicPr>
        <p:blipFill rotWithShape="1">
          <a:blip r:embed="rId5">
            <a:alphaModFix/>
          </a:blip>
          <a:srcRect b="0" l="0" r="0" t="0"/>
          <a:stretch/>
        </p:blipFill>
        <p:spPr>
          <a:xfrm>
            <a:off x="472303" y="2118088"/>
            <a:ext cx="2115481" cy="1173751"/>
          </a:xfrm>
          <a:prstGeom prst="rect">
            <a:avLst/>
          </a:prstGeom>
          <a:noFill/>
          <a:ln>
            <a:noFill/>
          </a:ln>
        </p:spPr>
      </p:pic>
      <p:pic>
        <p:nvPicPr>
          <p:cNvPr id="115" name="Google Shape;115;p12"/>
          <p:cNvPicPr preferRelativeResize="0"/>
          <p:nvPr/>
        </p:nvPicPr>
        <p:blipFill rotWithShape="1">
          <a:blip r:embed="rId6">
            <a:alphaModFix/>
          </a:blip>
          <a:srcRect b="0" l="0" r="0" t="0"/>
          <a:stretch/>
        </p:blipFill>
        <p:spPr>
          <a:xfrm>
            <a:off x="3845618" y="2218917"/>
            <a:ext cx="2727194" cy="1265193"/>
          </a:xfrm>
          <a:prstGeom prst="rect">
            <a:avLst/>
          </a:prstGeom>
          <a:noFill/>
          <a:ln>
            <a:noFill/>
          </a:ln>
        </p:spPr>
      </p:pic>
      <p:pic>
        <p:nvPicPr>
          <p:cNvPr id="116" name="Google Shape;116;p12"/>
          <p:cNvPicPr preferRelativeResize="0"/>
          <p:nvPr/>
        </p:nvPicPr>
        <p:blipFill rotWithShape="1">
          <a:blip r:embed="rId7">
            <a:alphaModFix/>
          </a:blip>
          <a:srcRect b="0" l="0" r="0" t="0"/>
          <a:stretch/>
        </p:blipFill>
        <p:spPr>
          <a:xfrm>
            <a:off x="7683141" y="2118087"/>
            <a:ext cx="2675705" cy="1330461"/>
          </a:xfrm>
          <a:prstGeom prst="rect">
            <a:avLst/>
          </a:prstGeom>
          <a:noFill/>
          <a:ln>
            <a:noFill/>
          </a:ln>
        </p:spPr>
      </p:pic>
      <p:pic>
        <p:nvPicPr>
          <p:cNvPr id="117" name="Google Shape;117;p12"/>
          <p:cNvPicPr preferRelativeResize="0"/>
          <p:nvPr/>
        </p:nvPicPr>
        <p:blipFill rotWithShape="1">
          <a:blip r:embed="rId8">
            <a:alphaModFix/>
          </a:blip>
          <a:srcRect b="0" l="0" r="0" t="0"/>
          <a:stretch/>
        </p:blipFill>
        <p:spPr>
          <a:xfrm>
            <a:off x="3276872" y="3629705"/>
            <a:ext cx="2714488" cy="13864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000"/>
              <a:buFont typeface="Libre Franklin Thin"/>
              <a:buNone/>
            </a:pPr>
            <a:r>
              <a:rPr lang="es-MX" sz="4000"/>
              <a:t>PROBLEMAS DE PRÁCTICA #1 (1.1)</a:t>
            </a:r>
            <a:endParaRPr sz="4000"/>
          </a:p>
        </p:txBody>
      </p:sp>
      <p:sp>
        <p:nvSpPr>
          <p:cNvPr id="123" name="Google Shape;123;p13"/>
          <p:cNvSpPr txBox="1"/>
          <p:nvPr>
            <p:ph idx="1" type="body"/>
          </p:nvPr>
        </p:nvSpPr>
        <p:spPr>
          <a:xfrm>
            <a:off x="838200" y="185175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1.- Resuelva los siguientes sistemas:</a:t>
            </a:r>
            <a:endParaRPr/>
          </a:p>
        </p:txBody>
      </p:sp>
      <p:pic>
        <p:nvPicPr>
          <p:cNvPr id="124" name="Google Shape;124;p13"/>
          <p:cNvPicPr preferRelativeResize="0"/>
          <p:nvPr/>
        </p:nvPicPr>
        <p:blipFill rotWithShape="1">
          <a:blip r:embed="rId3">
            <a:alphaModFix/>
          </a:blip>
          <a:srcRect b="0" l="0" r="0" t="0"/>
          <a:stretch/>
        </p:blipFill>
        <p:spPr>
          <a:xfrm>
            <a:off x="1369014" y="2540317"/>
            <a:ext cx="7527957" cy="18357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000"/>
              <a:buFont typeface="Libre Franklin Thin"/>
              <a:buNone/>
            </a:pPr>
            <a:r>
              <a:rPr lang="es-MX" sz="4000"/>
              <a:t>REDUCCIÓN POR FILAS Y FORMAS ESCALONADAS</a:t>
            </a:r>
            <a:endParaRPr sz="4000"/>
          </a:p>
        </p:txBody>
      </p:sp>
      <p:sp>
        <p:nvSpPr>
          <p:cNvPr id="130" name="Google Shape;13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Definiciones: </a:t>
            </a:r>
            <a:endParaRPr/>
          </a:p>
          <a:p>
            <a:pPr indent="0" lvl="0" marL="0" rtl="0" algn="l">
              <a:lnSpc>
                <a:spcPct val="90000"/>
              </a:lnSpc>
              <a:spcBef>
                <a:spcPts val="1000"/>
              </a:spcBef>
              <a:spcAft>
                <a:spcPts val="0"/>
              </a:spcAft>
              <a:buClr>
                <a:srgbClr val="3F3F3F"/>
              </a:buClr>
              <a:buSzPts val="2800"/>
              <a:buNone/>
            </a:pPr>
            <a:r>
              <a:rPr lang="es-MX"/>
              <a:t>Una fila o columna distinta de cero (o no nula) de una matriz será una fila o columna que contenga al menos un elemento diferente de cero; </a:t>
            </a:r>
            <a:endParaRPr/>
          </a:p>
          <a:p>
            <a:pPr indent="0" lvl="0" marL="0" rtl="0" algn="l">
              <a:lnSpc>
                <a:spcPct val="90000"/>
              </a:lnSpc>
              <a:spcBef>
                <a:spcPts val="1000"/>
              </a:spcBef>
              <a:spcAft>
                <a:spcPts val="0"/>
              </a:spcAft>
              <a:buClr>
                <a:srgbClr val="3F3F3F"/>
              </a:buClr>
              <a:buSzPts val="2800"/>
              <a:buNone/>
            </a:pPr>
            <a:r>
              <a:rPr lang="es-MX"/>
              <a:t>Una </a:t>
            </a:r>
            <a:r>
              <a:rPr b="1" lang="es-MX"/>
              <a:t>entrada principa</a:t>
            </a:r>
            <a:r>
              <a:rPr lang="es-MX"/>
              <a:t>l de una fila se refiere a la entrada o el elemento diferente de cero que se encuentra más a la izquierda (en una fila distinta de cero).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838200" y="365125"/>
            <a:ext cx="10515600" cy="8497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000"/>
              <a:buFont typeface="Libre Franklin Thin"/>
              <a:buNone/>
            </a:pPr>
            <a:r>
              <a:rPr lang="es-MX" sz="4000"/>
              <a:t>Forma Escalonada</a:t>
            </a:r>
            <a:endParaRPr sz="4000"/>
          </a:p>
        </p:txBody>
      </p:sp>
      <p:sp>
        <p:nvSpPr>
          <p:cNvPr id="136" name="Google Shape;136;p15"/>
          <p:cNvSpPr txBox="1"/>
          <p:nvPr>
            <p:ph idx="1" type="body"/>
          </p:nvPr>
        </p:nvSpPr>
        <p:spPr>
          <a:xfrm>
            <a:off x="838200" y="1384662"/>
            <a:ext cx="10515600" cy="508145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400"/>
              <a:buNone/>
            </a:pPr>
            <a:r>
              <a:rPr lang="es-MX" sz="2400"/>
              <a:t>Una matriz rectangular está en forma escalonada (o forma escalonada por filas) si tiene las siguientes tres propiedades:</a:t>
            </a:r>
            <a:endParaRPr/>
          </a:p>
          <a:p>
            <a:pPr indent="0" lvl="0" marL="0" rtl="0" algn="l">
              <a:lnSpc>
                <a:spcPct val="90000"/>
              </a:lnSpc>
              <a:spcBef>
                <a:spcPts val="1000"/>
              </a:spcBef>
              <a:spcAft>
                <a:spcPts val="0"/>
              </a:spcAft>
              <a:buClr>
                <a:srgbClr val="3F3F3F"/>
              </a:buClr>
              <a:buSzPts val="2400"/>
              <a:buNone/>
            </a:pPr>
            <a:r>
              <a:rPr lang="es-MX" sz="2400"/>
              <a:t>1. Todas las diferentes de cero están arriba de las filas que solo contienen ceros.</a:t>
            </a:r>
            <a:endParaRPr/>
          </a:p>
          <a:p>
            <a:pPr indent="0" lvl="0" marL="0" rtl="0" algn="l">
              <a:lnSpc>
                <a:spcPct val="90000"/>
              </a:lnSpc>
              <a:spcBef>
                <a:spcPts val="1000"/>
              </a:spcBef>
              <a:spcAft>
                <a:spcPts val="0"/>
              </a:spcAft>
              <a:buClr>
                <a:srgbClr val="3F3F3F"/>
              </a:buClr>
              <a:buSzPts val="2400"/>
              <a:buNone/>
            </a:pPr>
            <a:r>
              <a:rPr lang="es-MX" sz="2400"/>
              <a:t>2. Cada entrada principal de una fila está en una columna a la derecha de la entrada principal de la fila superior. (Nota: las entradas principales forman un patrón escalonado; esto es, en forma de escalera)</a:t>
            </a:r>
            <a:endParaRPr/>
          </a:p>
          <a:p>
            <a:pPr indent="0" lvl="0" marL="0" rtl="0" algn="l">
              <a:lnSpc>
                <a:spcPct val="90000"/>
              </a:lnSpc>
              <a:spcBef>
                <a:spcPts val="1000"/>
              </a:spcBef>
              <a:spcAft>
                <a:spcPts val="0"/>
              </a:spcAft>
              <a:buClr>
                <a:srgbClr val="3F3F3F"/>
              </a:buClr>
              <a:buSzPts val="2400"/>
              <a:buNone/>
            </a:pPr>
            <a:r>
              <a:rPr lang="es-MX" sz="2400"/>
              <a:t>3. En una columna todas las entradas debajo de la entrada principal son ceros.</a:t>
            </a:r>
            <a:endParaRPr/>
          </a:p>
          <a:p>
            <a:pPr indent="0" lvl="0" marL="0" rtl="0" algn="l">
              <a:lnSpc>
                <a:spcPct val="90000"/>
              </a:lnSpc>
              <a:spcBef>
                <a:spcPts val="1000"/>
              </a:spcBef>
              <a:spcAft>
                <a:spcPts val="0"/>
              </a:spcAft>
              <a:buClr>
                <a:srgbClr val="3F3F3F"/>
              </a:buClr>
              <a:buSzPts val="2400"/>
              <a:buNone/>
            </a:pPr>
            <a:r>
              <a:rPr lang="es-MX" sz="2400"/>
              <a:t>Si una matriz de forma escalonada satisface las siguientes condiciones adicionales, entonces está en forma escalonada reducida (o forma escalonada reducida por filas):</a:t>
            </a:r>
            <a:endParaRPr/>
          </a:p>
          <a:p>
            <a:pPr indent="0" lvl="0" marL="0" rtl="0" algn="l">
              <a:lnSpc>
                <a:spcPct val="90000"/>
              </a:lnSpc>
              <a:spcBef>
                <a:spcPts val="1000"/>
              </a:spcBef>
              <a:spcAft>
                <a:spcPts val="0"/>
              </a:spcAft>
              <a:buClr>
                <a:srgbClr val="3F3F3F"/>
              </a:buClr>
              <a:buSzPts val="2400"/>
              <a:buNone/>
            </a:pPr>
            <a:r>
              <a:rPr lang="es-MX" sz="2400"/>
              <a:t>4. La entrada principal en cada fila diferente de cero es 1.</a:t>
            </a:r>
            <a:endParaRPr/>
          </a:p>
          <a:p>
            <a:pPr indent="0" lvl="0" marL="0" rtl="0" algn="l">
              <a:lnSpc>
                <a:spcPct val="90000"/>
              </a:lnSpc>
              <a:spcBef>
                <a:spcPts val="1000"/>
              </a:spcBef>
              <a:spcAft>
                <a:spcPts val="0"/>
              </a:spcAft>
              <a:buClr>
                <a:srgbClr val="3F3F3F"/>
              </a:buClr>
              <a:buSzPts val="2400"/>
              <a:buNone/>
            </a:pPr>
            <a:r>
              <a:rPr lang="es-MX" sz="2400"/>
              <a:t>5. Cada entrada principal 1 es la única entrada distinta de cero en su columna.</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300446" y="378189"/>
            <a:ext cx="1826623" cy="5623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Ejemplos</a:t>
            </a:r>
            <a:endParaRPr sz="3200"/>
          </a:p>
        </p:txBody>
      </p:sp>
      <p:sp>
        <p:nvSpPr>
          <p:cNvPr id="142" name="Google Shape;142;p16"/>
          <p:cNvSpPr txBox="1"/>
          <p:nvPr>
            <p:ph idx="1" type="body"/>
          </p:nvPr>
        </p:nvSpPr>
        <p:spPr>
          <a:xfrm>
            <a:off x="300446" y="1045029"/>
            <a:ext cx="11612880" cy="53165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s-MX" sz="2000"/>
              <a:t>Las matrices “triangulares” están en forma escalonada. De hecho, la segunda matriz está en forma escalonada reducida.</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000"/>
              <a:buNone/>
            </a:pPr>
            <a:r>
              <a:rPr lang="es-MX" sz="2000"/>
              <a:t>Las siguientes matrices están en forma escalonada. Las entradas principales (■) pueden tener cualquier valor diferente de cero; las entradas con asterisco (*) pueden tener cualquier valor (incluyendo al cero).</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Las siguientes matrices están en forma escalonada reducida porque las entradas principales son números 1, y hay ceros abajo y arriba de cada entrada principal 1.</a:t>
            </a:r>
            <a:endParaRPr sz="2000"/>
          </a:p>
        </p:txBody>
      </p:sp>
      <p:pic>
        <p:nvPicPr>
          <p:cNvPr id="143" name="Google Shape;143;p16"/>
          <p:cNvPicPr preferRelativeResize="0"/>
          <p:nvPr/>
        </p:nvPicPr>
        <p:blipFill rotWithShape="1">
          <a:blip r:embed="rId3">
            <a:alphaModFix/>
          </a:blip>
          <a:srcRect b="0" l="0" r="0" t="0"/>
          <a:stretch/>
        </p:blipFill>
        <p:spPr>
          <a:xfrm>
            <a:off x="2866344" y="1353366"/>
            <a:ext cx="4187599" cy="983906"/>
          </a:xfrm>
          <a:prstGeom prst="rect">
            <a:avLst/>
          </a:prstGeom>
          <a:noFill/>
          <a:ln>
            <a:noFill/>
          </a:ln>
        </p:spPr>
      </p:pic>
      <p:pic>
        <p:nvPicPr>
          <p:cNvPr id="144" name="Google Shape;144;p16"/>
          <p:cNvPicPr preferRelativeResize="0"/>
          <p:nvPr/>
        </p:nvPicPr>
        <p:blipFill rotWithShape="1">
          <a:blip r:embed="rId4">
            <a:alphaModFix/>
          </a:blip>
          <a:srcRect b="0" l="0" r="0" t="0"/>
          <a:stretch/>
        </p:blipFill>
        <p:spPr>
          <a:xfrm>
            <a:off x="2866344" y="3273116"/>
            <a:ext cx="6069122" cy="1298884"/>
          </a:xfrm>
          <a:prstGeom prst="rect">
            <a:avLst/>
          </a:prstGeom>
          <a:noFill/>
          <a:ln>
            <a:noFill/>
          </a:ln>
        </p:spPr>
      </p:pic>
      <p:pic>
        <p:nvPicPr>
          <p:cNvPr id="145" name="Google Shape;145;p16"/>
          <p:cNvPicPr preferRelativeResize="0"/>
          <p:nvPr/>
        </p:nvPicPr>
        <p:blipFill rotWithShape="1">
          <a:blip r:embed="rId5">
            <a:alphaModFix/>
          </a:blip>
          <a:srcRect b="0" l="0" r="0" t="0"/>
          <a:stretch/>
        </p:blipFill>
        <p:spPr>
          <a:xfrm>
            <a:off x="4960142" y="5090159"/>
            <a:ext cx="5903165" cy="1271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391885" y="365125"/>
            <a:ext cx="1460863" cy="7060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Pivote</a:t>
            </a:r>
            <a:endParaRPr sz="3600"/>
          </a:p>
        </p:txBody>
      </p:sp>
      <p:sp>
        <p:nvSpPr>
          <p:cNvPr id="151" name="Google Shape;151;p17"/>
          <p:cNvSpPr txBox="1"/>
          <p:nvPr>
            <p:ph idx="1" type="body"/>
          </p:nvPr>
        </p:nvSpPr>
        <p:spPr>
          <a:xfrm>
            <a:off x="391885" y="1071154"/>
            <a:ext cx="11443063" cy="53296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Definición: Una posición pivote en una matriz A es una ubicación en A que corresponde a una principal en la forma escalonada reducida de A. Una columna pivote es una columna de A que contiene una posición pivote.</a:t>
            </a:r>
            <a:endParaRPr/>
          </a:p>
          <a:p>
            <a:pPr indent="0" lvl="0" marL="0" rtl="0" algn="l">
              <a:lnSpc>
                <a:spcPct val="90000"/>
              </a:lnSpc>
              <a:spcBef>
                <a:spcPts val="1000"/>
              </a:spcBef>
              <a:spcAft>
                <a:spcPts val="0"/>
              </a:spcAft>
              <a:buClr>
                <a:srgbClr val="3F3F3F"/>
              </a:buClr>
              <a:buSzPts val="2400"/>
              <a:buNone/>
            </a:pPr>
            <a:r>
              <a:rPr lang="es-MX" sz="2400"/>
              <a:t>EJEMPLO: Reduzca por filas la matriz A que se muestra a continuación hasta la forma escalonada, y localice las columnas pivote de A.</a:t>
            </a:r>
            <a:endParaRPr sz="2400"/>
          </a:p>
        </p:txBody>
      </p:sp>
      <p:pic>
        <p:nvPicPr>
          <p:cNvPr id="152" name="Google Shape;152;p17"/>
          <p:cNvPicPr preferRelativeResize="0"/>
          <p:nvPr/>
        </p:nvPicPr>
        <p:blipFill rotWithShape="1">
          <a:blip r:embed="rId3">
            <a:alphaModFix/>
          </a:blip>
          <a:srcRect b="0" l="0" r="0" t="0"/>
          <a:stretch/>
        </p:blipFill>
        <p:spPr>
          <a:xfrm>
            <a:off x="391885" y="2923087"/>
            <a:ext cx="2906814" cy="1243964"/>
          </a:xfrm>
          <a:prstGeom prst="rect">
            <a:avLst/>
          </a:prstGeom>
          <a:noFill/>
          <a:ln>
            <a:noFill/>
          </a:ln>
        </p:spPr>
      </p:pic>
      <p:pic>
        <p:nvPicPr>
          <p:cNvPr id="153" name="Google Shape;153;p17"/>
          <p:cNvPicPr preferRelativeResize="0"/>
          <p:nvPr/>
        </p:nvPicPr>
        <p:blipFill rotWithShape="1">
          <a:blip r:embed="rId4">
            <a:alphaModFix/>
          </a:blip>
          <a:srcRect b="0" l="0" r="0" t="0"/>
          <a:stretch/>
        </p:blipFill>
        <p:spPr>
          <a:xfrm>
            <a:off x="3830138" y="2923087"/>
            <a:ext cx="2701290" cy="1915711"/>
          </a:xfrm>
          <a:prstGeom prst="rect">
            <a:avLst/>
          </a:prstGeom>
          <a:noFill/>
          <a:ln>
            <a:noFill/>
          </a:ln>
        </p:spPr>
      </p:pic>
      <p:pic>
        <p:nvPicPr>
          <p:cNvPr id="154" name="Google Shape;154;p17"/>
          <p:cNvPicPr preferRelativeResize="0"/>
          <p:nvPr/>
        </p:nvPicPr>
        <p:blipFill rotWithShape="1">
          <a:blip r:embed="rId5">
            <a:alphaModFix/>
          </a:blip>
          <a:srcRect b="0" l="0" r="0" t="0"/>
          <a:stretch/>
        </p:blipFill>
        <p:spPr>
          <a:xfrm>
            <a:off x="6773362" y="2923087"/>
            <a:ext cx="3363415" cy="1901061"/>
          </a:xfrm>
          <a:prstGeom prst="rect">
            <a:avLst/>
          </a:prstGeom>
          <a:noFill/>
          <a:ln>
            <a:noFill/>
          </a:ln>
        </p:spPr>
      </p:pic>
      <p:pic>
        <p:nvPicPr>
          <p:cNvPr id="155" name="Google Shape;155;p17"/>
          <p:cNvPicPr preferRelativeResize="0"/>
          <p:nvPr/>
        </p:nvPicPr>
        <p:blipFill rotWithShape="1">
          <a:blip r:embed="rId6">
            <a:alphaModFix/>
          </a:blip>
          <a:srcRect b="0" l="0" r="0" t="0"/>
          <a:stretch/>
        </p:blipFill>
        <p:spPr>
          <a:xfrm>
            <a:off x="793569" y="4873079"/>
            <a:ext cx="2663554" cy="1331777"/>
          </a:xfrm>
          <a:prstGeom prst="rect">
            <a:avLst/>
          </a:prstGeom>
          <a:noFill/>
          <a:ln>
            <a:noFill/>
          </a:ln>
        </p:spPr>
      </p:pic>
      <p:pic>
        <p:nvPicPr>
          <p:cNvPr id="156" name="Google Shape;156;p17"/>
          <p:cNvPicPr preferRelativeResize="0"/>
          <p:nvPr/>
        </p:nvPicPr>
        <p:blipFill rotWithShape="1">
          <a:blip r:embed="rId7">
            <a:alphaModFix/>
          </a:blip>
          <a:srcRect b="0" l="0" r="0" t="0"/>
          <a:stretch/>
        </p:blipFill>
        <p:spPr>
          <a:xfrm>
            <a:off x="3830138" y="4838798"/>
            <a:ext cx="2501607" cy="1639403"/>
          </a:xfrm>
          <a:prstGeom prst="rect">
            <a:avLst/>
          </a:prstGeom>
          <a:noFill/>
          <a:ln>
            <a:noFill/>
          </a:ln>
        </p:spPr>
      </p:pic>
      <p:pic>
        <p:nvPicPr>
          <p:cNvPr id="157" name="Google Shape;157;p17"/>
          <p:cNvPicPr preferRelativeResize="0"/>
          <p:nvPr/>
        </p:nvPicPr>
        <p:blipFill rotWithShape="1">
          <a:blip r:embed="rId8">
            <a:alphaModFix/>
          </a:blip>
          <a:srcRect b="0" l="0" r="0" t="0"/>
          <a:stretch/>
        </p:blipFill>
        <p:spPr>
          <a:xfrm>
            <a:off x="6633730" y="4824148"/>
            <a:ext cx="4495824" cy="16582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214928" y="279833"/>
            <a:ext cx="5823857" cy="5884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Algoritmo de reducción por filas</a:t>
            </a:r>
            <a:endParaRPr sz="3200"/>
          </a:p>
        </p:txBody>
      </p:sp>
      <p:sp>
        <p:nvSpPr>
          <p:cNvPr id="163" name="Google Shape;163;p18"/>
          <p:cNvSpPr txBox="1"/>
          <p:nvPr>
            <p:ph idx="1" type="body"/>
          </p:nvPr>
        </p:nvSpPr>
        <p:spPr>
          <a:xfrm>
            <a:off x="195943" y="1162594"/>
            <a:ext cx="11717383" cy="52643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s-MX" sz="2000"/>
              <a:t>PASO 1: Se inicia con la columna diferente de cero del extremo izquierdo. Esta es una columna</a:t>
            </a:r>
            <a:endParaRPr/>
          </a:p>
          <a:p>
            <a:pPr indent="0" lvl="0" marL="0" rtl="0" algn="l">
              <a:lnSpc>
                <a:spcPct val="90000"/>
              </a:lnSpc>
              <a:spcBef>
                <a:spcPts val="1000"/>
              </a:spcBef>
              <a:spcAft>
                <a:spcPts val="0"/>
              </a:spcAft>
              <a:buClr>
                <a:srgbClr val="3F3F3F"/>
              </a:buClr>
              <a:buSzPts val="2000"/>
              <a:buNone/>
            </a:pPr>
            <a:r>
              <a:rPr lang="es-MX" sz="2000"/>
              <a:t>pivote. La posición pivote se ubica en la parte superior.</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PASO 2: Seleccione como pivote una entrada diferente de cero en la columna pivote. Si es necesario, intercambie filas para mover esta entrada a la posición pivote.</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PASO 3: Utilice operaciones de remplazo de filas para crear ceros en todas </a:t>
            </a:r>
            <a:endParaRPr/>
          </a:p>
          <a:p>
            <a:pPr indent="0" lvl="0" marL="0" rtl="0" algn="l">
              <a:lnSpc>
                <a:spcPct val="90000"/>
              </a:lnSpc>
              <a:spcBef>
                <a:spcPts val="1000"/>
              </a:spcBef>
              <a:spcAft>
                <a:spcPts val="0"/>
              </a:spcAft>
              <a:buClr>
                <a:srgbClr val="3F3F3F"/>
              </a:buClr>
              <a:buSzPts val="2000"/>
              <a:buNone/>
            </a:pPr>
            <a:r>
              <a:rPr lang="es-MX" sz="2000"/>
              <a:t>las posiciones ubicadas debajo del pivote.</a:t>
            </a:r>
            <a:endParaRPr/>
          </a:p>
          <a:p>
            <a:pPr indent="0" lvl="0" marL="0" rtl="0" algn="l">
              <a:lnSpc>
                <a:spcPct val="90000"/>
              </a:lnSpc>
              <a:spcBef>
                <a:spcPts val="1000"/>
              </a:spcBef>
              <a:spcAft>
                <a:spcPts val="0"/>
              </a:spcAft>
              <a:buClr>
                <a:srgbClr val="3F3F3F"/>
              </a:buClr>
              <a:buSzPts val="2000"/>
              <a:buNone/>
            </a:pPr>
            <a:r>
              <a:rPr lang="es-MX" sz="2000"/>
              <a:t>			</a:t>
            </a:r>
            <a:endParaRPr sz="2000"/>
          </a:p>
        </p:txBody>
      </p:sp>
      <p:pic>
        <p:nvPicPr>
          <p:cNvPr id="164" name="Google Shape;164;p18"/>
          <p:cNvPicPr preferRelativeResize="0"/>
          <p:nvPr/>
        </p:nvPicPr>
        <p:blipFill rotWithShape="1">
          <a:blip r:embed="rId3">
            <a:alphaModFix/>
          </a:blip>
          <a:srcRect b="0" l="0" r="0" t="0"/>
          <a:stretch/>
        </p:blipFill>
        <p:spPr>
          <a:xfrm>
            <a:off x="6215335" y="1452500"/>
            <a:ext cx="2987864" cy="1264573"/>
          </a:xfrm>
          <a:prstGeom prst="rect">
            <a:avLst/>
          </a:prstGeom>
          <a:noFill/>
          <a:ln>
            <a:noFill/>
          </a:ln>
        </p:spPr>
      </p:pic>
      <p:pic>
        <p:nvPicPr>
          <p:cNvPr id="165" name="Google Shape;165;p18"/>
          <p:cNvPicPr preferRelativeResize="0"/>
          <p:nvPr/>
        </p:nvPicPr>
        <p:blipFill rotWithShape="1">
          <a:blip r:embed="rId4">
            <a:alphaModFix/>
          </a:blip>
          <a:srcRect b="0" l="0" r="0" t="0"/>
          <a:stretch/>
        </p:blipFill>
        <p:spPr>
          <a:xfrm>
            <a:off x="120571" y="3445135"/>
            <a:ext cx="2867362" cy="1204774"/>
          </a:xfrm>
          <a:prstGeom prst="rect">
            <a:avLst/>
          </a:prstGeom>
          <a:noFill/>
          <a:ln>
            <a:noFill/>
          </a:ln>
        </p:spPr>
      </p:pic>
      <p:pic>
        <p:nvPicPr>
          <p:cNvPr id="166" name="Google Shape;166;p18"/>
          <p:cNvPicPr preferRelativeResize="0"/>
          <p:nvPr/>
        </p:nvPicPr>
        <p:blipFill rotWithShape="1">
          <a:blip r:embed="rId5">
            <a:alphaModFix/>
          </a:blip>
          <a:srcRect b="0" l="0" r="0" t="0"/>
          <a:stretch/>
        </p:blipFill>
        <p:spPr>
          <a:xfrm>
            <a:off x="8261647" y="4649909"/>
            <a:ext cx="3150321" cy="12414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274320" y="1071154"/>
            <a:ext cx="11521440" cy="534270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s-MX" sz="2000"/>
              <a:t>PASO 4: Cubra (o ignore) la fila que contiene la posición pivote y cubra todas las filas, si las hay, por encima de esta. Aplique los pasos 1 a 3 a la submatriz restante. Repita el proceso hasta que no haya filas diferentes de cero por modificar</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PASO 5: Empezando con la posición pivote del extremo derecho y trabajando hacia arriba y hacia la izquierda, genere ceros arriba de cada pivote. Si un pivote no es 1, conviértalo en 1 mediante una operación de escalamiento.</a:t>
            </a:r>
            <a:endParaRPr sz="2000"/>
          </a:p>
        </p:txBody>
      </p:sp>
      <p:sp>
        <p:nvSpPr>
          <p:cNvPr id="172" name="Google Shape;172;p19"/>
          <p:cNvSpPr txBox="1"/>
          <p:nvPr>
            <p:ph type="title"/>
          </p:nvPr>
        </p:nvSpPr>
        <p:spPr>
          <a:xfrm>
            <a:off x="367939" y="391252"/>
            <a:ext cx="8423366" cy="49702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Libre Franklin Thin"/>
              <a:buNone/>
            </a:pPr>
            <a:r>
              <a:rPr lang="es-MX" sz="3200"/>
              <a:t>Algoritmo de reducción por filas (continuación)</a:t>
            </a:r>
            <a:endParaRPr sz="3200"/>
          </a:p>
        </p:txBody>
      </p:sp>
      <p:pic>
        <p:nvPicPr>
          <p:cNvPr id="173" name="Google Shape;173;p19"/>
          <p:cNvPicPr preferRelativeResize="0"/>
          <p:nvPr/>
        </p:nvPicPr>
        <p:blipFill rotWithShape="1">
          <a:blip r:embed="rId3">
            <a:alphaModFix/>
          </a:blip>
          <a:srcRect b="0" l="0" r="0" t="0"/>
          <a:stretch/>
        </p:blipFill>
        <p:spPr>
          <a:xfrm>
            <a:off x="367939" y="1959701"/>
            <a:ext cx="2976152" cy="1452362"/>
          </a:xfrm>
          <a:prstGeom prst="rect">
            <a:avLst/>
          </a:prstGeom>
          <a:noFill/>
          <a:ln>
            <a:noFill/>
          </a:ln>
        </p:spPr>
      </p:pic>
      <p:pic>
        <p:nvPicPr>
          <p:cNvPr id="174" name="Google Shape;174;p19"/>
          <p:cNvPicPr preferRelativeResize="0"/>
          <p:nvPr/>
        </p:nvPicPr>
        <p:blipFill rotWithShape="1">
          <a:blip r:embed="rId4">
            <a:alphaModFix/>
          </a:blip>
          <a:srcRect b="0" l="0" r="0" t="0"/>
          <a:stretch/>
        </p:blipFill>
        <p:spPr>
          <a:xfrm>
            <a:off x="3209848" y="2204869"/>
            <a:ext cx="3107628" cy="1207194"/>
          </a:xfrm>
          <a:prstGeom prst="rect">
            <a:avLst/>
          </a:prstGeom>
          <a:noFill/>
          <a:ln>
            <a:noFill/>
          </a:ln>
        </p:spPr>
      </p:pic>
      <p:pic>
        <p:nvPicPr>
          <p:cNvPr id="175" name="Google Shape;175;p19"/>
          <p:cNvPicPr preferRelativeResize="0"/>
          <p:nvPr/>
        </p:nvPicPr>
        <p:blipFill rotWithShape="1">
          <a:blip r:embed="rId5">
            <a:alphaModFix/>
          </a:blip>
          <a:srcRect b="0" l="0" r="0" t="0"/>
          <a:stretch/>
        </p:blipFill>
        <p:spPr>
          <a:xfrm>
            <a:off x="274319" y="4545778"/>
            <a:ext cx="4587039" cy="901433"/>
          </a:xfrm>
          <a:prstGeom prst="rect">
            <a:avLst/>
          </a:prstGeom>
          <a:noFill/>
          <a:ln>
            <a:noFill/>
          </a:ln>
        </p:spPr>
      </p:pic>
      <p:pic>
        <p:nvPicPr>
          <p:cNvPr id="176" name="Google Shape;176;p19"/>
          <p:cNvPicPr preferRelativeResize="0"/>
          <p:nvPr/>
        </p:nvPicPr>
        <p:blipFill rotWithShape="1">
          <a:blip r:embed="rId6">
            <a:alphaModFix/>
          </a:blip>
          <a:srcRect b="0" l="0" r="0" t="0"/>
          <a:stretch/>
        </p:blipFill>
        <p:spPr>
          <a:xfrm>
            <a:off x="4861357" y="4522437"/>
            <a:ext cx="4465977" cy="924773"/>
          </a:xfrm>
          <a:prstGeom prst="rect">
            <a:avLst/>
          </a:prstGeom>
          <a:noFill/>
          <a:ln>
            <a:noFill/>
          </a:ln>
        </p:spPr>
      </p:pic>
      <p:pic>
        <p:nvPicPr>
          <p:cNvPr id="177" name="Google Shape;177;p19"/>
          <p:cNvPicPr preferRelativeResize="0"/>
          <p:nvPr/>
        </p:nvPicPr>
        <p:blipFill rotWithShape="1">
          <a:blip r:embed="rId7">
            <a:alphaModFix/>
          </a:blip>
          <a:srcRect b="0" l="0" r="0" t="0"/>
          <a:stretch/>
        </p:blipFill>
        <p:spPr>
          <a:xfrm>
            <a:off x="367939" y="5554299"/>
            <a:ext cx="4258061" cy="882905"/>
          </a:xfrm>
          <a:prstGeom prst="rect">
            <a:avLst/>
          </a:prstGeom>
          <a:noFill/>
          <a:ln>
            <a:noFill/>
          </a:ln>
        </p:spPr>
      </p:pic>
      <p:pic>
        <p:nvPicPr>
          <p:cNvPr id="178" name="Google Shape;178;p19"/>
          <p:cNvPicPr preferRelativeResize="0"/>
          <p:nvPr/>
        </p:nvPicPr>
        <p:blipFill rotWithShape="1">
          <a:blip r:embed="rId8">
            <a:alphaModFix/>
          </a:blip>
          <a:srcRect b="0" l="0" r="0" t="0"/>
          <a:stretch/>
        </p:blipFill>
        <p:spPr>
          <a:xfrm>
            <a:off x="4861357" y="5481860"/>
            <a:ext cx="4798819" cy="9992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Libre Franklin Thin"/>
              <a:buNone/>
            </a:pPr>
            <a:r>
              <a:rPr lang="es-MX"/>
              <a:t>Contenido</a:t>
            </a:r>
            <a:endParaRPr/>
          </a:p>
        </p:txBody>
      </p:sp>
      <p:sp>
        <p:nvSpPr>
          <p:cNvPr id="43" name="Google Shape;43;p2"/>
          <p:cNvSpPr txBox="1"/>
          <p:nvPr>
            <p:ph idx="1" type="body"/>
          </p:nvPr>
        </p:nvSpPr>
        <p:spPr>
          <a:xfrm>
            <a:off x="838200" y="193012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Unidad 1: Ecuaciones lineales en Álgebra Lineal</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Unidad 2: Álgebra de Matrices y Determinantes</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Unidad 3: Espacios Vectoriales</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Unidad 4: Valores Propios y Vectores Propios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38200" y="365126"/>
            <a:ext cx="10515600" cy="8366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000"/>
              <a:buFont typeface="Libre Franklin Thin"/>
              <a:buNone/>
            </a:pPr>
            <a:r>
              <a:rPr lang="es-MX" sz="4000"/>
              <a:t>Soluciones de sistemas lineales</a:t>
            </a:r>
            <a:endParaRPr/>
          </a:p>
        </p:txBody>
      </p:sp>
      <p:sp>
        <p:nvSpPr>
          <p:cNvPr id="184" name="Google Shape;184;p20"/>
          <p:cNvSpPr txBox="1"/>
          <p:nvPr>
            <p:ph idx="1" type="body"/>
          </p:nvPr>
        </p:nvSpPr>
        <p:spPr>
          <a:xfrm>
            <a:off x="838200" y="1214846"/>
            <a:ext cx="10515600" cy="51674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Suponga que la matriz aumentada de un sistema lineal se transformó a la forma escalonada reducida equivalente</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Existen tres variables porque la matriz aumentada tiene cuatro columnas. El sistema de ecuaciones asociado es </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Las variables x1 y x2 correspondientes a las columnas pivote se conocen como variables básicas2.</a:t>
            </a:r>
            <a:endParaRPr/>
          </a:p>
          <a:p>
            <a:pPr indent="0" lvl="0" marL="0" rtl="0" algn="l">
              <a:lnSpc>
                <a:spcPct val="90000"/>
              </a:lnSpc>
              <a:spcBef>
                <a:spcPts val="1000"/>
              </a:spcBef>
              <a:spcAft>
                <a:spcPts val="0"/>
              </a:spcAft>
              <a:buClr>
                <a:srgbClr val="3F3F3F"/>
              </a:buClr>
              <a:buSzPts val="2400"/>
              <a:buNone/>
            </a:pPr>
            <a:r>
              <a:rPr lang="es-MX" sz="2400"/>
              <a:t>La otra variable, x3, se denomina variable libre.</a:t>
            </a:r>
            <a:endParaRPr/>
          </a:p>
          <a:p>
            <a:pPr indent="0" lvl="0" marL="0" rtl="0" algn="l">
              <a:lnSpc>
                <a:spcPct val="90000"/>
              </a:lnSpc>
              <a:spcBef>
                <a:spcPts val="1000"/>
              </a:spcBef>
              <a:spcAft>
                <a:spcPts val="0"/>
              </a:spcAft>
              <a:buClr>
                <a:srgbClr val="3F3F3F"/>
              </a:buClr>
              <a:buSzPts val="1800"/>
              <a:buNone/>
            </a:pPr>
            <a:r>
              <a:rPr lang="es-MX" sz="1800"/>
              <a:t>(variable independiente)</a:t>
            </a:r>
            <a:endParaRPr sz="1800"/>
          </a:p>
        </p:txBody>
      </p:sp>
      <p:pic>
        <p:nvPicPr>
          <p:cNvPr id="185" name="Google Shape;185;p20"/>
          <p:cNvPicPr preferRelativeResize="0"/>
          <p:nvPr/>
        </p:nvPicPr>
        <p:blipFill rotWithShape="1">
          <a:blip r:embed="rId3">
            <a:alphaModFix/>
          </a:blip>
          <a:srcRect b="0" l="0" r="0" t="0"/>
          <a:stretch/>
        </p:blipFill>
        <p:spPr>
          <a:xfrm>
            <a:off x="6254523" y="1649140"/>
            <a:ext cx="1988140" cy="1083194"/>
          </a:xfrm>
          <a:prstGeom prst="rect">
            <a:avLst/>
          </a:prstGeom>
          <a:noFill/>
          <a:ln>
            <a:noFill/>
          </a:ln>
        </p:spPr>
      </p:pic>
      <p:pic>
        <p:nvPicPr>
          <p:cNvPr id="186" name="Google Shape;186;p20"/>
          <p:cNvPicPr preferRelativeResize="0"/>
          <p:nvPr/>
        </p:nvPicPr>
        <p:blipFill rotWithShape="1">
          <a:blip r:embed="rId4">
            <a:alphaModFix/>
          </a:blip>
          <a:srcRect b="0" l="0" r="0" t="0"/>
          <a:stretch/>
        </p:blipFill>
        <p:spPr>
          <a:xfrm>
            <a:off x="5818822" y="3303610"/>
            <a:ext cx="2031955" cy="1219173"/>
          </a:xfrm>
          <a:prstGeom prst="rect">
            <a:avLst/>
          </a:prstGeom>
          <a:noFill/>
          <a:ln>
            <a:noFill/>
          </a:ln>
        </p:spPr>
      </p:pic>
      <p:pic>
        <p:nvPicPr>
          <p:cNvPr id="187" name="Google Shape;187;p20"/>
          <p:cNvPicPr preferRelativeResize="0"/>
          <p:nvPr/>
        </p:nvPicPr>
        <p:blipFill rotWithShape="1">
          <a:blip r:embed="rId5">
            <a:alphaModFix/>
          </a:blip>
          <a:srcRect b="0" l="0" r="0" t="0"/>
          <a:stretch/>
        </p:blipFill>
        <p:spPr>
          <a:xfrm>
            <a:off x="7180319" y="4963430"/>
            <a:ext cx="2124688" cy="14058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838200" y="365126"/>
            <a:ext cx="10515600" cy="6929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Ejemplo</a:t>
            </a:r>
            <a:endParaRPr sz="3600"/>
          </a:p>
        </p:txBody>
      </p:sp>
      <p:sp>
        <p:nvSpPr>
          <p:cNvPr id="193" name="Google Shape;193;p21"/>
          <p:cNvSpPr txBox="1"/>
          <p:nvPr>
            <p:ph idx="1" type="body"/>
          </p:nvPr>
        </p:nvSpPr>
        <p:spPr>
          <a:xfrm>
            <a:off x="838200" y="1267096"/>
            <a:ext cx="10515600" cy="518828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Encuentre la solución general del sistema lineal cuya matriz aumentada se redujo a</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			    Las columnas pivote de la matriz son 1, 3 y 5, 					    así que las variables básicas son x1, x3 y x5.</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800"/>
              <a:buNone/>
            </a:pPr>
            <a:r>
              <a:t/>
            </a:r>
            <a:endParaRPr/>
          </a:p>
        </p:txBody>
      </p:sp>
      <p:pic>
        <p:nvPicPr>
          <p:cNvPr id="194" name="Google Shape;194;p21"/>
          <p:cNvPicPr preferRelativeResize="0"/>
          <p:nvPr/>
        </p:nvPicPr>
        <p:blipFill rotWithShape="1">
          <a:blip r:embed="rId3">
            <a:alphaModFix/>
          </a:blip>
          <a:srcRect b="0" l="0" r="0" t="0"/>
          <a:stretch/>
        </p:blipFill>
        <p:spPr>
          <a:xfrm>
            <a:off x="2667680" y="1606733"/>
            <a:ext cx="5700797" cy="1802674"/>
          </a:xfrm>
          <a:prstGeom prst="rect">
            <a:avLst/>
          </a:prstGeom>
          <a:noFill/>
          <a:ln>
            <a:noFill/>
          </a:ln>
        </p:spPr>
      </p:pic>
      <p:pic>
        <p:nvPicPr>
          <p:cNvPr id="195" name="Google Shape;195;p21"/>
          <p:cNvPicPr preferRelativeResize="0"/>
          <p:nvPr/>
        </p:nvPicPr>
        <p:blipFill rotWithShape="1">
          <a:blip r:embed="rId4">
            <a:alphaModFix/>
          </a:blip>
          <a:srcRect b="0" l="0" r="0" t="0"/>
          <a:stretch/>
        </p:blipFill>
        <p:spPr>
          <a:xfrm>
            <a:off x="1015636" y="3409407"/>
            <a:ext cx="2824843" cy="1144061"/>
          </a:xfrm>
          <a:prstGeom prst="rect">
            <a:avLst/>
          </a:prstGeom>
          <a:noFill/>
          <a:ln>
            <a:noFill/>
          </a:ln>
        </p:spPr>
      </p:pic>
      <p:pic>
        <p:nvPicPr>
          <p:cNvPr id="196" name="Google Shape;196;p21"/>
          <p:cNvPicPr preferRelativeResize="0"/>
          <p:nvPr/>
        </p:nvPicPr>
        <p:blipFill rotWithShape="1">
          <a:blip r:embed="rId5">
            <a:alphaModFix/>
          </a:blip>
          <a:srcRect b="0" l="0" r="0" t="0"/>
          <a:stretch/>
        </p:blipFill>
        <p:spPr>
          <a:xfrm>
            <a:off x="5009060" y="4189638"/>
            <a:ext cx="2173879" cy="20044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838200" y="365126"/>
            <a:ext cx="10515600" cy="7844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Existencia y Unicidad</a:t>
            </a:r>
            <a:endParaRPr sz="3600"/>
          </a:p>
        </p:txBody>
      </p:sp>
      <p:sp>
        <p:nvSpPr>
          <p:cNvPr id="202" name="Google Shape;202;p22"/>
          <p:cNvSpPr txBox="1"/>
          <p:nvPr>
            <p:ph idx="1" type="body"/>
          </p:nvPr>
        </p:nvSpPr>
        <p:spPr>
          <a:xfrm>
            <a:off x="838200" y="1554480"/>
            <a:ext cx="10515600" cy="49116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400"/>
              <a:buChar char="•"/>
            </a:pPr>
            <a:r>
              <a:rPr lang="es-MX" sz="2400"/>
              <a:t>Cuando un sistema está en forma escalonada y no contiene ecuaciones del tipo 0 = b, con b diferente de cero, entonces cada ecuación no nula tiene una variable básica con un coeficiente distinto de cero.</a:t>
            </a:r>
            <a:endParaRPr/>
          </a:p>
          <a:p>
            <a:pPr indent="-76200" lvl="0" marL="228600" rtl="0" algn="l">
              <a:lnSpc>
                <a:spcPct val="90000"/>
              </a:lnSpc>
              <a:spcBef>
                <a:spcPts val="1000"/>
              </a:spcBef>
              <a:spcAft>
                <a:spcPts val="0"/>
              </a:spcAft>
              <a:buClr>
                <a:srgbClr val="3F3F3F"/>
              </a:buClr>
              <a:buSzPts val="2400"/>
              <a:buNone/>
            </a:pPr>
            <a:r>
              <a:t/>
            </a:r>
            <a:endParaRPr sz="2400"/>
          </a:p>
          <a:p>
            <a:pPr indent="-228600" lvl="0" marL="228600" rtl="0" algn="l">
              <a:lnSpc>
                <a:spcPct val="90000"/>
              </a:lnSpc>
              <a:spcBef>
                <a:spcPts val="1000"/>
              </a:spcBef>
              <a:spcAft>
                <a:spcPts val="0"/>
              </a:spcAft>
              <a:buClr>
                <a:srgbClr val="3F3F3F"/>
              </a:buClr>
              <a:buSzPts val="2400"/>
              <a:buChar char="•"/>
            </a:pPr>
            <a:r>
              <a:rPr lang="es-MX" sz="2400"/>
              <a:t>Si las variables básicas están completamente determinadas (sin variables libres), existe una solución única.</a:t>
            </a:r>
            <a:endParaRPr/>
          </a:p>
          <a:p>
            <a:pPr indent="-76200" lvl="0" marL="228600" rtl="0" algn="l">
              <a:lnSpc>
                <a:spcPct val="90000"/>
              </a:lnSpc>
              <a:spcBef>
                <a:spcPts val="1000"/>
              </a:spcBef>
              <a:spcAft>
                <a:spcPts val="0"/>
              </a:spcAft>
              <a:buClr>
                <a:srgbClr val="3F3F3F"/>
              </a:buClr>
              <a:buSzPts val="2400"/>
              <a:buNone/>
            </a:pPr>
            <a:r>
              <a:t/>
            </a:r>
            <a:endParaRPr sz="2400"/>
          </a:p>
          <a:p>
            <a:pPr indent="-228600" lvl="0" marL="228600" rtl="0" algn="l">
              <a:lnSpc>
                <a:spcPct val="90000"/>
              </a:lnSpc>
              <a:spcBef>
                <a:spcPts val="1000"/>
              </a:spcBef>
              <a:spcAft>
                <a:spcPts val="0"/>
              </a:spcAft>
              <a:buClr>
                <a:srgbClr val="3F3F3F"/>
              </a:buClr>
              <a:buSzPts val="2400"/>
              <a:buChar char="•"/>
            </a:pPr>
            <a:r>
              <a:rPr lang="es-MX" sz="2400"/>
              <a:t>Si, al menos una de las variables básicas puede expresarse en términos de una o más variables libres, hay infinidad de soluciones (una para cada asignación de valores a las variables libres).</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Libre Franklin Thin"/>
              <a:buNone/>
            </a:pPr>
            <a:r>
              <a:rPr lang="es-MX"/>
              <a:t>Teorema de existencia y unicidad</a:t>
            </a:r>
            <a:endParaRPr sz="3600"/>
          </a:p>
        </p:txBody>
      </p:sp>
      <p:sp>
        <p:nvSpPr>
          <p:cNvPr id="208" name="Google Shape;20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800"/>
              <a:buNone/>
            </a:pPr>
            <a:r>
              <a:rPr lang="es-MX"/>
              <a:t>Un sistema lineal es consistente si y solo si la columna más a la derecha de la matriz aumentada no es una columna pivote, es decir, si y solo si una forma escalonada de la matriz aumentada no tiene filas del tipo</a:t>
            </a:r>
            <a:endParaRPr/>
          </a:p>
          <a:p>
            <a:pPr indent="0" lvl="0" marL="0" rtl="0" algn="l">
              <a:lnSpc>
                <a:spcPct val="90000"/>
              </a:lnSpc>
              <a:spcBef>
                <a:spcPts val="1000"/>
              </a:spcBef>
              <a:spcAft>
                <a:spcPts val="0"/>
              </a:spcAft>
              <a:buClr>
                <a:srgbClr val="3F3F3F"/>
              </a:buClr>
              <a:buSzPts val="2800"/>
              <a:buNone/>
            </a:pPr>
            <a:r>
              <a:rPr lang="es-MX"/>
              <a:t>                   [0 0 0 0 0 b] con b diferente de cero</a:t>
            </a:r>
            <a:endParaRPr/>
          </a:p>
          <a:p>
            <a:pPr indent="0" lvl="0" marL="0" rtl="0" algn="l">
              <a:lnSpc>
                <a:spcPct val="90000"/>
              </a:lnSpc>
              <a:spcBef>
                <a:spcPts val="1000"/>
              </a:spcBef>
              <a:spcAft>
                <a:spcPts val="0"/>
              </a:spcAft>
              <a:buClr>
                <a:srgbClr val="3F3F3F"/>
              </a:buClr>
              <a:buSzPts val="2800"/>
              <a:buNone/>
            </a:pPr>
            <a:r>
              <a:rPr lang="es-MX"/>
              <a:t>Si un sistema lineal es consistente, entonces el conjunto solución contiene: </a:t>
            </a:r>
            <a:endParaRPr/>
          </a:p>
          <a:p>
            <a:pPr indent="-571500" lvl="0" marL="571500" rtl="0" algn="l">
              <a:lnSpc>
                <a:spcPct val="90000"/>
              </a:lnSpc>
              <a:spcBef>
                <a:spcPts val="1000"/>
              </a:spcBef>
              <a:spcAft>
                <a:spcPts val="0"/>
              </a:spcAft>
              <a:buClr>
                <a:srgbClr val="3F3F3F"/>
              </a:buClr>
              <a:buSzPts val="2800"/>
              <a:buAutoNum type="romanLcPeriod"/>
            </a:pPr>
            <a:r>
              <a:rPr lang="es-MX"/>
              <a:t>una única solución, cuando no existen variables libres, o </a:t>
            </a:r>
            <a:endParaRPr/>
          </a:p>
          <a:p>
            <a:pPr indent="-571500" lvl="0" marL="571500" rtl="0" algn="l">
              <a:lnSpc>
                <a:spcPct val="90000"/>
              </a:lnSpc>
              <a:spcBef>
                <a:spcPts val="1000"/>
              </a:spcBef>
              <a:spcAft>
                <a:spcPts val="0"/>
              </a:spcAft>
              <a:buClr>
                <a:srgbClr val="3F3F3F"/>
              </a:buClr>
              <a:buSzPts val="2800"/>
              <a:buAutoNum type="romanLcPeriod"/>
            </a:pPr>
            <a:r>
              <a:rPr lang="es-MX"/>
              <a:t>una infinidad de soluciones, cuando hay al menos una variable libre.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Font typeface="Libre Franklin Thin"/>
              <a:buNone/>
            </a:pPr>
            <a:r>
              <a:rPr lang="es-MX" sz="2400"/>
              <a:t>USO DE LA REDUCCIÓN POR FILAS PARA RESOLVER UN SISTEMA LINEAL</a:t>
            </a:r>
            <a:endParaRPr sz="2400"/>
          </a:p>
        </p:txBody>
      </p:sp>
      <p:sp>
        <p:nvSpPr>
          <p:cNvPr id="214" name="Google Shape;21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3F3F3F"/>
              </a:buClr>
              <a:buSzPct val="100000"/>
              <a:buNone/>
            </a:pPr>
            <a:r>
              <a:rPr lang="es-MX" sz="2400"/>
              <a:t>1. Escriba la matriz aumentada del sistema.</a:t>
            </a:r>
            <a:endParaRPr/>
          </a:p>
          <a:p>
            <a:pPr indent="0" lvl="0" marL="0" rtl="0" algn="l">
              <a:lnSpc>
                <a:spcPct val="90000"/>
              </a:lnSpc>
              <a:spcBef>
                <a:spcPts val="1000"/>
              </a:spcBef>
              <a:spcAft>
                <a:spcPts val="0"/>
              </a:spcAft>
              <a:buClr>
                <a:srgbClr val="3F3F3F"/>
              </a:buClr>
              <a:buSzPct val="100000"/>
              <a:buNone/>
            </a:pPr>
            <a:r>
              <a:rPr lang="es-MX" sz="2400"/>
              <a:t>2. Emplee el algoritmo de reducción por filas para obtener una matriz aumentada</a:t>
            </a:r>
            <a:endParaRPr/>
          </a:p>
          <a:p>
            <a:pPr indent="0" lvl="0" marL="0" rtl="0" algn="l">
              <a:lnSpc>
                <a:spcPct val="90000"/>
              </a:lnSpc>
              <a:spcBef>
                <a:spcPts val="1000"/>
              </a:spcBef>
              <a:spcAft>
                <a:spcPts val="0"/>
              </a:spcAft>
              <a:buClr>
                <a:srgbClr val="3F3F3F"/>
              </a:buClr>
              <a:buSzPct val="100000"/>
              <a:buNone/>
            </a:pPr>
            <a:r>
              <a:rPr lang="es-MX" sz="2400"/>
              <a:t>equivalente en forma escalonada. Determine si el sistema es consistente o no. Si no</a:t>
            </a:r>
            <a:endParaRPr/>
          </a:p>
          <a:p>
            <a:pPr indent="0" lvl="0" marL="0" rtl="0" algn="l">
              <a:lnSpc>
                <a:spcPct val="90000"/>
              </a:lnSpc>
              <a:spcBef>
                <a:spcPts val="1000"/>
              </a:spcBef>
              <a:spcAft>
                <a:spcPts val="0"/>
              </a:spcAft>
              <a:buClr>
                <a:srgbClr val="3F3F3F"/>
              </a:buClr>
              <a:buSzPct val="100000"/>
              <a:buNone/>
            </a:pPr>
            <a:r>
              <a:rPr lang="es-MX" sz="2400"/>
              <a:t>existe solución, deténgase; en caso contrario, continúe con el siguiente paso.</a:t>
            </a:r>
            <a:endParaRPr/>
          </a:p>
          <a:p>
            <a:pPr indent="0" lvl="0" marL="0" rtl="0" algn="l">
              <a:lnSpc>
                <a:spcPct val="90000"/>
              </a:lnSpc>
              <a:spcBef>
                <a:spcPts val="1000"/>
              </a:spcBef>
              <a:spcAft>
                <a:spcPts val="0"/>
              </a:spcAft>
              <a:buClr>
                <a:srgbClr val="3F3F3F"/>
              </a:buClr>
              <a:buSzPct val="100000"/>
              <a:buNone/>
            </a:pPr>
            <a:r>
              <a:rPr lang="es-MX" sz="2400"/>
              <a:t>3. Prosiga con la reducción por filas para obtener la forma escalonada reducida.</a:t>
            </a:r>
            <a:endParaRPr/>
          </a:p>
          <a:p>
            <a:pPr indent="0" lvl="0" marL="0" rtl="0" algn="l">
              <a:lnSpc>
                <a:spcPct val="90000"/>
              </a:lnSpc>
              <a:spcBef>
                <a:spcPts val="1000"/>
              </a:spcBef>
              <a:spcAft>
                <a:spcPts val="0"/>
              </a:spcAft>
              <a:buClr>
                <a:srgbClr val="3F3F3F"/>
              </a:buClr>
              <a:buSzPct val="100000"/>
              <a:buNone/>
            </a:pPr>
            <a:r>
              <a:rPr lang="es-MX" sz="2400"/>
              <a:t>4. Escriba el sistema de ecuaciones correspondiente a la matriz obtenida en el</a:t>
            </a:r>
            <a:endParaRPr/>
          </a:p>
          <a:p>
            <a:pPr indent="0" lvl="0" marL="0" rtl="0" algn="l">
              <a:lnSpc>
                <a:spcPct val="90000"/>
              </a:lnSpc>
              <a:spcBef>
                <a:spcPts val="1000"/>
              </a:spcBef>
              <a:spcAft>
                <a:spcPts val="0"/>
              </a:spcAft>
              <a:buClr>
                <a:srgbClr val="3F3F3F"/>
              </a:buClr>
              <a:buSzPct val="100000"/>
              <a:buNone/>
            </a:pPr>
            <a:r>
              <a:rPr lang="es-MX" sz="2400"/>
              <a:t>paso 3.</a:t>
            </a:r>
            <a:endParaRPr/>
          </a:p>
          <a:p>
            <a:pPr indent="0" lvl="0" marL="0" rtl="0" algn="l">
              <a:lnSpc>
                <a:spcPct val="90000"/>
              </a:lnSpc>
              <a:spcBef>
                <a:spcPts val="1000"/>
              </a:spcBef>
              <a:spcAft>
                <a:spcPts val="0"/>
              </a:spcAft>
              <a:buClr>
                <a:srgbClr val="3F3F3F"/>
              </a:buClr>
              <a:buSzPct val="100000"/>
              <a:buNone/>
            </a:pPr>
            <a:r>
              <a:rPr lang="es-MX" sz="2400"/>
              <a:t>5. Re-escriba cada ecuación no nula del paso 4 de manera que su única variable básica</a:t>
            </a:r>
            <a:endParaRPr/>
          </a:p>
          <a:p>
            <a:pPr indent="0" lvl="0" marL="0" rtl="0" algn="l">
              <a:lnSpc>
                <a:spcPct val="90000"/>
              </a:lnSpc>
              <a:spcBef>
                <a:spcPts val="1000"/>
              </a:spcBef>
              <a:spcAft>
                <a:spcPts val="0"/>
              </a:spcAft>
              <a:buClr>
                <a:srgbClr val="3F3F3F"/>
              </a:buClr>
              <a:buSzPct val="100000"/>
              <a:buNone/>
            </a:pPr>
            <a:r>
              <a:rPr lang="es-MX" sz="2400"/>
              <a:t>se exprese en términos de cualquiera de las variables libres que aparecen en la</a:t>
            </a:r>
            <a:endParaRPr/>
          </a:p>
          <a:p>
            <a:pPr indent="0" lvl="0" marL="0" rtl="0" algn="l">
              <a:lnSpc>
                <a:spcPct val="90000"/>
              </a:lnSpc>
              <a:spcBef>
                <a:spcPts val="1000"/>
              </a:spcBef>
              <a:spcAft>
                <a:spcPts val="0"/>
              </a:spcAft>
              <a:buClr>
                <a:srgbClr val="3F3F3F"/>
              </a:buClr>
              <a:buSzPct val="100000"/>
              <a:buNone/>
            </a:pPr>
            <a:r>
              <a:rPr lang="es-MX" sz="2400"/>
              <a:t>ecuación.</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Problemas de Práctica #2 (1.2)</a:t>
            </a:r>
            <a:endParaRPr sz="3600"/>
          </a:p>
        </p:txBody>
      </p:sp>
      <p:pic>
        <p:nvPicPr>
          <p:cNvPr id="220" name="Google Shape;220;p25"/>
          <p:cNvPicPr preferRelativeResize="0"/>
          <p:nvPr>
            <p:ph idx="1" type="body"/>
          </p:nvPr>
        </p:nvPicPr>
        <p:blipFill rotWithShape="1">
          <a:blip r:embed="rId3">
            <a:alphaModFix/>
          </a:blip>
          <a:srcRect b="0" l="0" r="0" t="0"/>
          <a:stretch/>
        </p:blipFill>
        <p:spPr>
          <a:xfrm>
            <a:off x="1537256" y="1828800"/>
            <a:ext cx="9117488" cy="35764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Ecuaciones Vectoriales</a:t>
            </a:r>
            <a:endParaRPr sz="3600"/>
          </a:p>
        </p:txBody>
      </p:sp>
      <p:sp>
        <p:nvSpPr>
          <p:cNvPr id="226" name="Google Shape;22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Vector significará una lista ordenada de números. Una matriz con una sola columna es un vector columna, o simplemente un vector.</a:t>
            </a:r>
            <a:endParaRPr/>
          </a:p>
          <a:p>
            <a:pPr indent="0" lvl="0" marL="0" rtl="0" algn="l">
              <a:lnSpc>
                <a:spcPct val="90000"/>
              </a:lnSpc>
              <a:spcBef>
                <a:spcPts val="1000"/>
              </a:spcBef>
              <a:spcAft>
                <a:spcPts val="0"/>
              </a:spcAft>
              <a:buClr>
                <a:srgbClr val="3F3F3F"/>
              </a:buClr>
              <a:buSzPts val="2800"/>
              <a:buNone/>
            </a:pPr>
            <a:r>
              <a:rPr lang="es-MX"/>
              <a:t>Vectores en R²: Denota el conjunto de todos los vectores con dos entradas.</a:t>
            </a:r>
            <a:endParaRPr/>
          </a:p>
          <a:p>
            <a:pPr indent="0" lvl="0" marL="0" rtl="0" algn="l">
              <a:lnSpc>
                <a:spcPct val="90000"/>
              </a:lnSpc>
              <a:spcBef>
                <a:spcPts val="1000"/>
              </a:spcBef>
              <a:spcAft>
                <a:spcPts val="0"/>
              </a:spcAft>
              <a:buClr>
                <a:srgbClr val="3F3F3F"/>
              </a:buClr>
              <a:buSzPts val="2800"/>
              <a:buNone/>
            </a:pPr>
            <a:r>
              <a:rPr lang="es-MX"/>
              <a:t>Los vectores se escriben en negritas, para diferenciarlas de los escalares.</a:t>
            </a:r>
            <a:endParaRPr/>
          </a:p>
          <a:p>
            <a:pPr indent="0" lvl="0" marL="0" rtl="0" algn="l">
              <a:lnSpc>
                <a:spcPct val="90000"/>
              </a:lnSpc>
              <a:spcBef>
                <a:spcPts val="1000"/>
              </a:spcBef>
              <a:spcAft>
                <a:spcPts val="0"/>
              </a:spcAft>
              <a:buClr>
                <a:srgbClr val="3F3F3F"/>
              </a:buClr>
              <a:buSzPts val="2800"/>
              <a:buNone/>
            </a:pPr>
            <a:r>
              <a:rPr lang="es-MX"/>
              <a:t>Ejemplos:</a:t>
            </a:r>
            <a:endParaRPr/>
          </a:p>
        </p:txBody>
      </p:sp>
      <p:pic>
        <p:nvPicPr>
          <p:cNvPr id="227" name="Google Shape;227;p26"/>
          <p:cNvPicPr preferRelativeResize="0"/>
          <p:nvPr/>
        </p:nvPicPr>
        <p:blipFill rotWithShape="1">
          <a:blip r:embed="rId3">
            <a:alphaModFix/>
          </a:blip>
          <a:srcRect b="0" l="0" r="0" t="0"/>
          <a:stretch/>
        </p:blipFill>
        <p:spPr>
          <a:xfrm>
            <a:off x="3084738" y="4394947"/>
            <a:ext cx="4927926" cy="9216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838200" y="365126"/>
            <a:ext cx="10515600" cy="6929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Propiedades de Vectores</a:t>
            </a:r>
            <a:endParaRPr sz="3600"/>
          </a:p>
        </p:txBody>
      </p:sp>
      <p:sp>
        <p:nvSpPr>
          <p:cNvPr id="233" name="Google Shape;233;p27"/>
          <p:cNvSpPr txBox="1"/>
          <p:nvPr>
            <p:ph idx="1" type="body"/>
          </p:nvPr>
        </p:nvSpPr>
        <p:spPr>
          <a:xfrm>
            <a:off x="838200" y="1293222"/>
            <a:ext cx="10515600" cy="51337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400"/>
              <a:buChar char="•"/>
            </a:pPr>
            <a:r>
              <a:rPr lang="es-MX" sz="2400"/>
              <a:t>Dos vectores son iguales si y solo si sus entradas correspondientes son iguales.</a:t>
            </a:r>
            <a:endParaRPr/>
          </a:p>
          <a:p>
            <a:pPr indent="-228600" lvl="0" marL="228600" rtl="0" algn="l">
              <a:lnSpc>
                <a:spcPct val="90000"/>
              </a:lnSpc>
              <a:spcBef>
                <a:spcPts val="1000"/>
              </a:spcBef>
              <a:spcAft>
                <a:spcPts val="0"/>
              </a:spcAft>
              <a:buClr>
                <a:srgbClr val="3F3F3F"/>
              </a:buClr>
              <a:buSzPts val="2400"/>
              <a:buChar char="•"/>
            </a:pPr>
            <a:r>
              <a:rPr lang="es-MX" sz="2400"/>
              <a:t>El vector </a:t>
            </a:r>
            <a:r>
              <a:rPr b="1" lang="es-MX" sz="2400"/>
              <a:t>u </a:t>
            </a:r>
            <a:r>
              <a:rPr lang="es-MX" sz="2400"/>
              <a:t>+ </a:t>
            </a:r>
            <a:r>
              <a:rPr b="1" lang="es-MX" sz="2400"/>
              <a:t>v</a:t>
            </a:r>
            <a:r>
              <a:rPr lang="es-MX" sz="2400"/>
              <a:t> se obtiene al sumar las entradas correspondientes de </a:t>
            </a:r>
            <a:r>
              <a:rPr b="1" lang="es-MX" sz="2400"/>
              <a:t>u</a:t>
            </a:r>
            <a:r>
              <a:rPr lang="es-MX" sz="2400"/>
              <a:t> y </a:t>
            </a:r>
            <a:r>
              <a:rPr b="1" lang="es-MX" sz="2400"/>
              <a:t>v</a:t>
            </a:r>
            <a:r>
              <a:rPr lang="es-MX" sz="2400"/>
              <a:t>.</a:t>
            </a:r>
            <a:endParaRPr/>
          </a:p>
          <a:p>
            <a:pPr indent="-228600" lvl="0" marL="228600" rtl="0" algn="l">
              <a:lnSpc>
                <a:spcPct val="90000"/>
              </a:lnSpc>
              <a:spcBef>
                <a:spcPts val="1000"/>
              </a:spcBef>
              <a:spcAft>
                <a:spcPts val="0"/>
              </a:spcAft>
              <a:buClr>
                <a:srgbClr val="3F3F3F"/>
              </a:buClr>
              <a:buSzPts val="2400"/>
              <a:buChar char="•"/>
            </a:pPr>
            <a:r>
              <a:rPr lang="es-MX" sz="2400"/>
              <a:t>Considerando un vector </a:t>
            </a:r>
            <a:r>
              <a:rPr b="1" lang="es-MX" sz="2400"/>
              <a:t>u</a:t>
            </a:r>
            <a:r>
              <a:rPr lang="es-MX" sz="2400"/>
              <a:t> y un número real c, el múltiplo escalar de </a:t>
            </a:r>
            <a:r>
              <a:rPr b="1" lang="es-MX" sz="2400"/>
              <a:t>u</a:t>
            </a:r>
            <a:r>
              <a:rPr lang="es-MX" sz="2400"/>
              <a:t> por c es el vector c</a:t>
            </a:r>
            <a:r>
              <a:rPr b="1" lang="es-MX" sz="2400"/>
              <a:t>u</a:t>
            </a:r>
            <a:r>
              <a:rPr lang="es-MX" sz="2400"/>
              <a:t>, que se obtiene al multiplicar por c cada entrada en </a:t>
            </a:r>
            <a:r>
              <a:rPr b="1" lang="es-MX" sz="2400"/>
              <a:t>u</a:t>
            </a:r>
            <a:r>
              <a:rPr lang="es-MX" sz="2400"/>
              <a:t>.</a:t>
            </a:r>
            <a:endParaRPr/>
          </a:p>
          <a:p>
            <a:pPr indent="0" lvl="0" marL="0" rtl="0" algn="l">
              <a:lnSpc>
                <a:spcPct val="90000"/>
              </a:lnSpc>
              <a:spcBef>
                <a:spcPts val="1000"/>
              </a:spcBef>
              <a:spcAft>
                <a:spcPts val="0"/>
              </a:spcAft>
              <a:buClr>
                <a:srgbClr val="3F3F3F"/>
              </a:buClr>
              <a:buSzPts val="2400"/>
              <a:buNone/>
            </a:pPr>
            <a:r>
              <a:rPr lang="es-MX" sz="2400"/>
              <a:t>Ejemplos:		</a:t>
            </a:r>
            <a:endParaRPr/>
          </a:p>
          <a:p>
            <a:pPr indent="0" lvl="0" marL="0" rtl="0" algn="l">
              <a:lnSpc>
                <a:spcPct val="90000"/>
              </a:lnSpc>
              <a:spcBef>
                <a:spcPts val="1000"/>
              </a:spcBef>
              <a:spcAft>
                <a:spcPts val="0"/>
              </a:spcAft>
              <a:buClr>
                <a:srgbClr val="3F3F3F"/>
              </a:buClr>
              <a:buSzPts val="2400"/>
              <a:buNone/>
            </a:pPr>
            <a:r>
              <a:rPr lang="es-MX" sz="2400"/>
              <a:t>			 ¿son iguales?</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p:txBody>
      </p:sp>
      <p:pic>
        <p:nvPicPr>
          <p:cNvPr id="234" name="Google Shape;234;p27"/>
          <p:cNvPicPr preferRelativeResize="0"/>
          <p:nvPr/>
        </p:nvPicPr>
        <p:blipFill rotWithShape="1">
          <a:blip r:embed="rId3">
            <a:alphaModFix/>
          </a:blip>
          <a:srcRect b="0" l="0" r="0" t="0"/>
          <a:stretch/>
        </p:blipFill>
        <p:spPr>
          <a:xfrm>
            <a:off x="2476772" y="3306468"/>
            <a:ext cx="1115514" cy="760578"/>
          </a:xfrm>
          <a:prstGeom prst="rect">
            <a:avLst/>
          </a:prstGeom>
          <a:noFill/>
          <a:ln>
            <a:noFill/>
          </a:ln>
        </p:spPr>
      </p:pic>
      <p:pic>
        <p:nvPicPr>
          <p:cNvPr id="235" name="Google Shape;235;p27"/>
          <p:cNvPicPr preferRelativeResize="0"/>
          <p:nvPr/>
        </p:nvPicPr>
        <p:blipFill rotWithShape="1">
          <a:blip r:embed="rId4">
            <a:alphaModFix/>
          </a:blip>
          <a:srcRect b="0" l="0" r="0" t="0"/>
          <a:stretch/>
        </p:blipFill>
        <p:spPr>
          <a:xfrm>
            <a:off x="939029" y="4450492"/>
            <a:ext cx="3564880" cy="761588"/>
          </a:xfrm>
          <a:prstGeom prst="rect">
            <a:avLst/>
          </a:prstGeom>
          <a:noFill/>
          <a:ln>
            <a:noFill/>
          </a:ln>
        </p:spPr>
      </p:pic>
      <p:pic>
        <p:nvPicPr>
          <p:cNvPr id="236" name="Google Shape;236;p27"/>
          <p:cNvPicPr preferRelativeResize="0"/>
          <p:nvPr/>
        </p:nvPicPr>
        <p:blipFill rotWithShape="1">
          <a:blip r:embed="rId5">
            <a:alphaModFix/>
          </a:blip>
          <a:srcRect b="0" l="0" r="0" t="0"/>
          <a:stretch/>
        </p:blipFill>
        <p:spPr>
          <a:xfrm>
            <a:off x="4949706" y="4558932"/>
            <a:ext cx="5958296" cy="853443"/>
          </a:xfrm>
          <a:prstGeom prst="rect">
            <a:avLst/>
          </a:prstGeom>
          <a:noFill/>
          <a:ln>
            <a:noFill/>
          </a:ln>
        </p:spPr>
      </p:pic>
      <p:pic>
        <p:nvPicPr>
          <p:cNvPr id="237" name="Google Shape;237;p27"/>
          <p:cNvPicPr preferRelativeResize="0"/>
          <p:nvPr/>
        </p:nvPicPr>
        <p:blipFill rotWithShape="1">
          <a:blip r:embed="rId6">
            <a:alphaModFix/>
          </a:blip>
          <a:srcRect b="0" l="0" r="0" t="0"/>
          <a:stretch/>
        </p:blipFill>
        <p:spPr>
          <a:xfrm>
            <a:off x="1127895" y="5212080"/>
            <a:ext cx="7924720" cy="103196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Descripciones geométricas</a:t>
            </a:r>
            <a:endParaRPr/>
          </a:p>
        </p:txBody>
      </p:sp>
      <p:sp>
        <p:nvSpPr>
          <p:cNvPr id="243" name="Google Shape;24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Considere un sistema de coordenadas rectangulares en el plano. Como cada punto en el plano está determinado por un par ordenado de números, es posible identificar un punto geométrico (a, b) con el vector columna</a:t>
            </a:r>
            <a:endParaRPr/>
          </a:p>
          <a:p>
            <a:pPr indent="0" lvl="0" marL="0" rtl="0" algn="l">
              <a:lnSpc>
                <a:spcPct val="90000"/>
              </a:lnSpc>
              <a:spcBef>
                <a:spcPts val="1000"/>
              </a:spcBef>
              <a:spcAft>
                <a:spcPts val="0"/>
              </a:spcAft>
              <a:buClr>
                <a:srgbClr val="3F3F3F"/>
              </a:buClr>
              <a:buSzPts val="2400"/>
              <a:buNone/>
            </a:pPr>
            <a:r>
              <a:t/>
            </a:r>
            <a:endParaRPr sz="2400"/>
          </a:p>
        </p:txBody>
      </p:sp>
      <p:pic>
        <p:nvPicPr>
          <p:cNvPr id="244" name="Google Shape;244;p28"/>
          <p:cNvPicPr preferRelativeResize="0"/>
          <p:nvPr/>
        </p:nvPicPr>
        <p:blipFill rotWithShape="1">
          <a:blip r:embed="rId3">
            <a:alphaModFix/>
          </a:blip>
          <a:srcRect b="0" l="0" r="0" t="0"/>
          <a:stretch/>
        </p:blipFill>
        <p:spPr>
          <a:xfrm>
            <a:off x="9824493" y="2508204"/>
            <a:ext cx="560478" cy="715093"/>
          </a:xfrm>
          <a:prstGeom prst="rect">
            <a:avLst/>
          </a:prstGeom>
          <a:noFill/>
          <a:ln>
            <a:noFill/>
          </a:ln>
        </p:spPr>
      </p:pic>
      <p:pic>
        <p:nvPicPr>
          <p:cNvPr id="245" name="Google Shape;245;p28"/>
          <p:cNvPicPr preferRelativeResize="0"/>
          <p:nvPr/>
        </p:nvPicPr>
        <p:blipFill rotWithShape="1">
          <a:blip r:embed="rId4">
            <a:alphaModFix/>
          </a:blip>
          <a:srcRect b="0" l="0" r="0" t="0"/>
          <a:stretch/>
        </p:blipFill>
        <p:spPr>
          <a:xfrm>
            <a:off x="2940367" y="3223297"/>
            <a:ext cx="6296785" cy="248517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Regla del paralelogramo para la adición</a:t>
            </a:r>
            <a:endParaRPr sz="3600"/>
          </a:p>
        </p:txBody>
      </p:sp>
      <p:sp>
        <p:nvSpPr>
          <p:cNvPr id="251" name="Google Shape;25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Si </a:t>
            </a:r>
            <a:r>
              <a:rPr b="1" lang="es-MX" sz="2400"/>
              <a:t>u</a:t>
            </a:r>
            <a:r>
              <a:rPr lang="es-MX" sz="2400"/>
              <a:t> y </a:t>
            </a:r>
            <a:r>
              <a:rPr b="1" lang="es-MX" sz="2400"/>
              <a:t>v</a:t>
            </a:r>
            <a:r>
              <a:rPr lang="es-MX" sz="2400"/>
              <a:t> en R² se representan como puntos en el plano, entonces </a:t>
            </a:r>
            <a:r>
              <a:rPr b="1" lang="es-MX" sz="2400"/>
              <a:t>u + v </a:t>
            </a:r>
            <a:r>
              <a:rPr lang="es-MX" sz="2400"/>
              <a:t>corresponde a un cuarto vértice del paralelogramo cuyos otros vértices son </a:t>
            </a:r>
            <a:r>
              <a:rPr b="1" lang="es-MX" sz="2400"/>
              <a:t>u, 0 </a:t>
            </a:r>
            <a:r>
              <a:rPr lang="es-MX" sz="2400"/>
              <a:t>y</a:t>
            </a:r>
            <a:r>
              <a:rPr b="1" lang="es-MX" sz="2400"/>
              <a:t> v</a:t>
            </a:r>
            <a:r>
              <a:rPr lang="es-MX" sz="2400"/>
              <a:t>.</a:t>
            </a:r>
            <a:endParaRPr sz="2400"/>
          </a:p>
        </p:txBody>
      </p:sp>
      <p:pic>
        <p:nvPicPr>
          <p:cNvPr id="252" name="Google Shape;252;p29"/>
          <p:cNvPicPr preferRelativeResize="0"/>
          <p:nvPr/>
        </p:nvPicPr>
        <p:blipFill rotWithShape="1">
          <a:blip r:embed="rId3">
            <a:alphaModFix/>
          </a:blip>
          <a:srcRect b="0" l="0" r="0" t="0"/>
          <a:stretch/>
        </p:blipFill>
        <p:spPr>
          <a:xfrm>
            <a:off x="2050460" y="2625498"/>
            <a:ext cx="4898980" cy="29546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Libre Franklin Thin"/>
              <a:buNone/>
            </a:pPr>
            <a:r>
              <a:rPr lang="es-MX"/>
              <a:t>Unidad 1: </a:t>
            </a:r>
            <a:br>
              <a:rPr lang="es-MX"/>
            </a:br>
            <a:r>
              <a:rPr lang="es-MX"/>
              <a:t>Ecuaciones lineales en Álgebra Lineal</a:t>
            </a:r>
            <a:endParaRPr/>
          </a:p>
        </p:txBody>
      </p:sp>
      <p:sp>
        <p:nvSpPr>
          <p:cNvPr id="49" name="Google Shape;4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800"/>
              <a:buChar char="•"/>
            </a:pPr>
            <a:r>
              <a:rPr lang="es-MX"/>
              <a:t>Sistemas de ecuaciones lineales. </a:t>
            </a:r>
            <a:endParaRPr/>
          </a:p>
          <a:p>
            <a:pPr indent="-228600" lvl="0" marL="228600" rtl="0" algn="l">
              <a:lnSpc>
                <a:spcPct val="90000"/>
              </a:lnSpc>
              <a:spcBef>
                <a:spcPts val="1000"/>
              </a:spcBef>
              <a:spcAft>
                <a:spcPts val="0"/>
              </a:spcAft>
              <a:buClr>
                <a:srgbClr val="3F3F3F"/>
              </a:buClr>
              <a:buSzPts val="2800"/>
              <a:buChar char="•"/>
            </a:pPr>
            <a:r>
              <a:rPr lang="es-MX"/>
              <a:t>Reducción por filas y formas escalonadas.</a:t>
            </a:r>
            <a:endParaRPr/>
          </a:p>
          <a:p>
            <a:pPr indent="-228600" lvl="0" marL="228600" rtl="0" algn="l">
              <a:lnSpc>
                <a:spcPct val="90000"/>
              </a:lnSpc>
              <a:spcBef>
                <a:spcPts val="1000"/>
              </a:spcBef>
              <a:spcAft>
                <a:spcPts val="0"/>
              </a:spcAft>
              <a:buClr>
                <a:srgbClr val="3F3F3F"/>
              </a:buClr>
              <a:buSzPts val="2800"/>
              <a:buChar char="•"/>
            </a:pPr>
            <a:r>
              <a:rPr lang="es-MX"/>
              <a:t>Ecuaciones vectoriales y Ecuación matricial.</a:t>
            </a:r>
            <a:endParaRPr/>
          </a:p>
          <a:p>
            <a:pPr indent="-228600" lvl="0" marL="228600" rtl="0" algn="l">
              <a:lnSpc>
                <a:spcPct val="90000"/>
              </a:lnSpc>
              <a:spcBef>
                <a:spcPts val="1000"/>
              </a:spcBef>
              <a:spcAft>
                <a:spcPts val="0"/>
              </a:spcAft>
              <a:buClr>
                <a:srgbClr val="3F3F3F"/>
              </a:buClr>
              <a:buSzPts val="2800"/>
              <a:buChar char="•"/>
            </a:pPr>
            <a:r>
              <a:rPr lang="es-MX"/>
              <a:t>Conjuntos solución de sistemas lineales y sus aplicaciones.</a:t>
            </a:r>
            <a:endParaRPr/>
          </a:p>
          <a:p>
            <a:pPr indent="-228600" lvl="0" marL="228600" rtl="0" algn="l">
              <a:lnSpc>
                <a:spcPct val="90000"/>
              </a:lnSpc>
              <a:spcBef>
                <a:spcPts val="1000"/>
              </a:spcBef>
              <a:spcAft>
                <a:spcPts val="0"/>
              </a:spcAft>
              <a:buClr>
                <a:srgbClr val="3F3F3F"/>
              </a:buClr>
              <a:buSzPts val="2800"/>
              <a:buChar char="•"/>
            </a:pPr>
            <a:r>
              <a:rPr lang="es-MX"/>
              <a:t>Independencia lineal e Introducción a las transformaciones lineales.</a:t>
            </a:r>
            <a:endParaRPr/>
          </a:p>
          <a:p>
            <a:pPr indent="-228600" lvl="0" marL="228600" rtl="0" algn="l">
              <a:lnSpc>
                <a:spcPct val="90000"/>
              </a:lnSpc>
              <a:spcBef>
                <a:spcPts val="1000"/>
              </a:spcBef>
              <a:spcAft>
                <a:spcPts val="0"/>
              </a:spcAft>
              <a:buClr>
                <a:srgbClr val="3F3F3F"/>
              </a:buClr>
              <a:buSzPts val="2800"/>
              <a:buChar char="•"/>
            </a:pPr>
            <a:r>
              <a:rPr lang="es-MX"/>
              <a:t>Modelos lineales en los negocios, ciencia e ingeniería.</a:t>
            </a:r>
            <a:endParaRPr/>
          </a:p>
          <a:p>
            <a:pPr indent="0" lvl="0" marL="0" rtl="0" algn="l">
              <a:lnSpc>
                <a:spcPct val="90000"/>
              </a:lnSpc>
              <a:spcBef>
                <a:spcPts val="1000"/>
              </a:spcBef>
              <a:spcAft>
                <a:spcPts val="0"/>
              </a:spcAft>
              <a:buClr>
                <a:srgbClr val="3F3F3F"/>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idx="1" type="body"/>
          </p:nvPr>
        </p:nvSpPr>
        <p:spPr>
          <a:xfrm>
            <a:off x="235130" y="248194"/>
            <a:ext cx="11560629" cy="61134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Ejercicios:</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Dado los vectores 			encuentre </a:t>
            </a:r>
            <a:r>
              <a:rPr b="1" lang="es-MX" sz="2400"/>
              <a:t>u+v</a:t>
            </a:r>
            <a:r>
              <a:rPr lang="es-MX" sz="2400"/>
              <a:t> gráfica y analíticamente.</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La longitud del segmento de línea de (0, 0) a (a, b) es 		</a:t>
            </a:r>
            <a:endParaRPr sz="2400"/>
          </a:p>
        </p:txBody>
      </p:sp>
      <p:pic>
        <p:nvPicPr>
          <p:cNvPr id="258" name="Google Shape;258;p30"/>
          <p:cNvPicPr preferRelativeResize="0"/>
          <p:nvPr/>
        </p:nvPicPr>
        <p:blipFill rotWithShape="1">
          <a:blip r:embed="rId3">
            <a:alphaModFix/>
          </a:blip>
          <a:srcRect b="0" l="0" r="0" t="0"/>
          <a:stretch/>
        </p:blipFill>
        <p:spPr>
          <a:xfrm>
            <a:off x="2785385" y="953590"/>
            <a:ext cx="2086790" cy="927462"/>
          </a:xfrm>
          <a:prstGeom prst="rect">
            <a:avLst/>
          </a:prstGeom>
          <a:noFill/>
          <a:ln>
            <a:noFill/>
          </a:ln>
        </p:spPr>
      </p:pic>
      <p:pic>
        <p:nvPicPr>
          <p:cNvPr id="259" name="Google Shape;259;p30"/>
          <p:cNvPicPr preferRelativeResize="0"/>
          <p:nvPr/>
        </p:nvPicPr>
        <p:blipFill rotWithShape="1">
          <a:blip r:embed="rId4">
            <a:alphaModFix/>
          </a:blip>
          <a:srcRect b="0" l="0" r="0" t="0"/>
          <a:stretch/>
        </p:blipFill>
        <p:spPr>
          <a:xfrm>
            <a:off x="235130" y="2027462"/>
            <a:ext cx="8003004" cy="1005842"/>
          </a:xfrm>
          <a:prstGeom prst="rect">
            <a:avLst/>
          </a:prstGeom>
          <a:noFill/>
          <a:ln>
            <a:noFill/>
          </a:ln>
        </p:spPr>
      </p:pic>
      <p:pic>
        <p:nvPicPr>
          <p:cNvPr id="260" name="Google Shape;260;p30"/>
          <p:cNvPicPr preferRelativeResize="0"/>
          <p:nvPr/>
        </p:nvPicPr>
        <p:blipFill rotWithShape="1">
          <a:blip r:embed="rId5">
            <a:alphaModFix/>
          </a:blip>
          <a:srcRect b="0" l="0" r="0" t="0"/>
          <a:stretch/>
        </p:blipFill>
        <p:spPr>
          <a:xfrm>
            <a:off x="7387316" y="3830138"/>
            <a:ext cx="1364797" cy="4706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Vectores en R³ y Rⁿ</a:t>
            </a:r>
            <a:endParaRPr sz="3200"/>
          </a:p>
        </p:txBody>
      </p:sp>
      <p:sp>
        <p:nvSpPr>
          <p:cNvPr id="266" name="Google Shape;266;p31"/>
          <p:cNvSpPr txBox="1"/>
          <p:nvPr>
            <p:ph idx="1" type="body"/>
          </p:nvPr>
        </p:nvSpPr>
        <p:spPr>
          <a:xfrm>
            <a:off x="838200" y="1825625"/>
            <a:ext cx="10515600" cy="46535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Los vectores en R³ son matrices columna de 3 x 1 con tres entradas. Se representan geométricamente mediante puntos en un espacio coordenado tridimensional.</a:t>
            </a:r>
            <a:endParaRPr/>
          </a:p>
          <a:p>
            <a:pPr indent="0" lvl="0" marL="0" rtl="0" algn="l">
              <a:lnSpc>
                <a:spcPct val="90000"/>
              </a:lnSpc>
              <a:spcBef>
                <a:spcPts val="1000"/>
              </a:spcBef>
              <a:spcAft>
                <a:spcPts val="0"/>
              </a:spcAft>
              <a:buClr>
                <a:srgbClr val="3F3F3F"/>
              </a:buClr>
              <a:buSzPts val="2400"/>
              <a:buNone/>
            </a:pPr>
            <a:r>
              <a:rPr lang="es-MX" sz="2400"/>
              <a:t>Si n es un entero positivo, Rⁿ (léase “erre ene”) denota la colección de todas las listas de n números reales, generalmente escritas como matrices columna de </a:t>
            </a:r>
            <a:endParaRPr sz="2400"/>
          </a:p>
          <a:p>
            <a:pPr indent="0" lvl="0" marL="0" rtl="0" algn="l">
              <a:lnSpc>
                <a:spcPct val="90000"/>
              </a:lnSpc>
              <a:spcBef>
                <a:spcPts val="1000"/>
              </a:spcBef>
              <a:spcAft>
                <a:spcPts val="0"/>
              </a:spcAft>
              <a:buClr>
                <a:srgbClr val="3F3F3F"/>
              </a:buClr>
              <a:buSzPts val="2400"/>
              <a:buNone/>
            </a:pPr>
            <a:r>
              <a:rPr lang="es-MX" sz="2400"/>
              <a:t>n x 1 del tipo </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El vector cuyas entradas son todas cero se llama vector cero y se denota con </a:t>
            </a:r>
            <a:r>
              <a:rPr b="1" lang="es-MX" sz="2400"/>
              <a:t>0</a:t>
            </a:r>
            <a:r>
              <a:rPr lang="es-MX" sz="2400"/>
              <a:t>.</a:t>
            </a:r>
            <a:endParaRPr sz="2400"/>
          </a:p>
        </p:txBody>
      </p:sp>
      <p:pic>
        <p:nvPicPr>
          <p:cNvPr id="267" name="Google Shape;267;p31"/>
          <p:cNvPicPr preferRelativeResize="0"/>
          <p:nvPr/>
        </p:nvPicPr>
        <p:blipFill rotWithShape="1">
          <a:blip r:embed="rId3">
            <a:alphaModFix/>
          </a:blip>
          <a:srcRect b="0" l="0" r="0" t="0"/>
          <a:stretch/>
        </p:blipFill>
        <p:spPr>
          <a:xfrm>
            <a:off x="2990714" y="3774621"/>
            <a:ext cx="1738040" cy="183792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Propiedades algebraicas de Rⁿ</a:t>
            </a:r>
            <a:endParaRPr sz="3600"/>
          </a:p>
        </p:txBody>
      </p:sp>
      <p:pic>
        <p:nvPicPr>
          <p:cNvPr id="273" name="Google Shape;273;p32"/>
          <p:cNvPicPr preferRelativeResize="0"/>
          <p:nvPr>
            <p:ph idx="1" type="body"/>
          </p:nvPr>
        </p:nvPicPr>
        <p:blipFill rotWithShape="1">
          <a:blip r:embed="rId3">
            <a:alphaModFix/>
          </a:blip>
          <a:srcRect b="0" l="0" r="0" t="0"/>
          <a:stretch/>
        </p:blipFill>
        <p:spPr>
          <a:xfrm>
            <a:off x="968147" y="1690688"/>
            <a:ext cx="8946562" cy="29745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Combinaciones lineales</a:t>
            </a:r>
            <a:endParaRPr/>
          </a:p>
        </p:txBody>
      </p:sp>
      <p:sp>
        <p:nvSpPr>
          <p:cNvPr id="279" name="Google Shape;27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latin typeface="Times"/>
                <a:ea typeface="Times"/>
                <a:cs typeface="Times"/>
                <a:sym typeface="Times"/>
              </a:rPr>
              <a:t>Dados los vectores </a:t>
            </a:r>
            <a:r>
              <a:rPr b="1" lang="es-MX">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b="1" lang="es-MX">
                <a:latin typeface="Times"/>
                <a:ea typeface="Times"/>
                <a:cs typeface="Times"/>
                <a:sym typeface="Times"/>
              </a:rPr>
              <a:t>v</a:t>
            </a:r>
            <a:r>
              <a:rPr lang="es-MX" sz="800">
                <a:latin typeface="Times"/>
                <a:ea typeface="Times"/>
                <a:cs typeface="Times"/>
                <a:sym typeface="Times"/>
              </a:rPr>
              <a:t>2</a:t>
            </a:r>
            <a:r>
              <a:rPr lang="es-MX">
                <a:latin typeface="Times"/>
                <a:ea typeface="Times"/>
                <a:cs typeface="Times"/>
                <a:sym typeface="Times"/>
              </a:rPr>
              <a:t>,…, </a:t>
            </a:r>
            <a:r>
              <a:rPr b="1" lang="es-MX">
                <a:latin typeface="Times"/>
                <a:ea typeface="Times"/>
                <a:cs typeface="Times"/>
                <a:sym typeface="Times"/>
              </a:rPr>
              <a:t>v</a:t>
            </a:r>
            <a:r>
              <a:rPr i="1" lang="es-MX" sz="800">
                <a:latin typeface="Times"/>
                <a:ea typeface="Times"/>
                <a:cs typeface="Times"/>
                <a:sym typeface="Times"/>
              </a:rPr>
              <a:t>p </a:t>
            </a:r>
            <a:r>
              <a:rPr lang="es-MX">
                <a:latin typeface="Times"/>
                <a:ea typeface="Times"/>
                <a:cs typeface="Times"/>
                <a:sym typeface="Times"/>
              </a:rPr>
              <a:t>en Rⁿ </a:t>
            </a:r>
            <a:r>
              <a:rPr i="1" lang="es-MX" sz="800">
                <a:latin typeface="Times"/>
                <a:ea typeface="Times"/>
                <a:cs typeface="Times"/>
                <a:sym typeface="Times"/>
              </a:rPr>
              <a:t> </a:t>
            </a:r>
            <a:r>
              <a:rPr lang="es-MX">
                <a:latin typeface="Times"/>
                <a:ea typeface="Times"/>
                <a:cs typeface="Times"/>
                <a:sym typeface="Times"/>
              </a:rPr>
              <a:t>y dados los escalares </a:t>
            </a:r>
            <a:r>
              <a:rPr i="1" lang="es-MX">
                <a:latin typeface="Times"/>
                <a:ea typeface="Times"/>
                <a:cs typeface="Times"/>
                <a:sym typeface="Times"/>
              </a:rPr>
              <a:t>c</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c</a:t>
            </a:r>
            <a:r>
              <a:rPr lang="es-MX" sz="800">
                <a:latin typeface="Times"/>
                <a:ea typeface="Times"/>
                <a:cs typeface="Times"/>
                <a:sym typeface="Times"/>
              </a:rPr>
              <a:t>2</a:t>
            </a:r>
            <a:r>
              <a:rPr lang="es-MX">
                <a:latin typeface="Times"/>
                <a:ea typeface="Times"/>
                <a:cs typeface="Times"/>
                <a:sym typeface="Times"/>
              </a:rPr>
              <a:t>,…, </a:t>
            </a:r>
            <a:r>
              <a:rPr i="1" lang="es-MX">
                <a:latin typeface="Times"/>
                <a:ea typeface="Times"/>
                <a:cs typeface="Times"/>
                <a:sym typeface="Times"/>
              </a:rPr>
              <a:t>c</a:t>
            </a:r>
            <a:r>
              <a:rPr i="1" lang="es-MX" sz="800">
                <a:latin typeface="Times"/>
                <a:ea typeface="Times"/>
                <a:cs typeface="Times"/>
                <a:sym typeface="Times"/>
              </a:rPr>
              <a:t>p</a:t>
            </a:r>
            <a:r>
              <a:rPr lang="es-MX">
                <a:latin typeface="Times"/>
                <a:ea typeface="Times"/>
                <a:cs typeface="Times"/>
                <a:sym typeface="Times"/>
              </a:rPr>
              <a:t>, el vector </a:t>
            </a:r>
            <a:r>
              <a:rPr b="1" lang="es-MX">
                <a:latin typeface="Times"/>
                <a:ea typeface="Times"/>
                <a:cs typeface="Times"/>
                <a:sym typeface="Times"/>
              </a:rPr>
              <a:t>y </a:t>
            </a:r>
            <a:r>
              <a:rPr lang="es-MX">
                <a:latin typeface="Times"/>
                <a:ea typeface="Times"/>
                <a:cs typeface="Times"/>
                <a:sym typeface="Times"/>
              </a:rPr>
              <a:t>definido por</a:t>
            </a:r>
            <a:endParaRPr>
              <a:latin typeface="Times"/>
              <a:ea typeface="Times"/>
              <a:cs typeface="Times"/>
              <a:sym typeface="Times"/>
            </a:endParaRPr>
          </a:p>
          <a:p>
            <a:pPr indent="0" lvl="0" marL="0" rtl="0" algn="ctr">
              <a:lnSpc>
                <a:spcPct val="90000"/>
              </a:lnSpc>
              <a:spcBef>
                <a:spcPts val="1000"/>
              </a:spcBef>
              <a:spcAft>
                <a:spcPts val="0"/>
              </a:spcAft>
              <a:buClr>
                <a:srgbClr val="3F3F3F"/>
              </a:buClr>
              <a:buSzPts val="2800"/>
              <a:buNone/>
            </a:pPr>
            <a:r>
              <a:rPr b="1" lang="es-MX">
                <a:latin typeface="Times"/>
                <a:ea typeface="Times"/>
                <a:cs typeface="Times"/>
                <a:sym typeface="Times"/>
              </a:rPr>
              <a:t>y = </a:t>
            </a:r>
            <a:r>
              <a:rPr lang="es-MX">
                <a:latin typeface="Arial"/>
                <a:ea typeface="Arial"/>
                <a:cs typeface="Arial"/>
                <a:sym typeface="Arial"/>
              </a:rPr>
              <a:t>c</a:t>
            </a:r>
            <a:r>
              <a:rPr lang="es-MX" sz="800">
                <a:latin typeface="Arial"/>
                <a:ea typeface="Arial"/>
                <a:cs typeface="Arial"/>
                <a:sym typeface="Arial"/>
              </a:rPr>
              <a:t>1</a:t>
            </a:r>
            <a:r>
              <a:rPr b="1" lang="es-MX">
                <a:latin typeface="Times"/>
                <a:ea typeface="Times"/>
                <a:cs typeface="Times"/>
                <a:sym typeface="Times"/>
              </a:rPr>
              <a:t>v</a:t>
            </a:r>
            <a:r>
              <a:rPr lang="es-MX" sz="800">
                <a:latin typeface="Times"/>
                <a:ea typeface="Times"/>
                <a:cs typeface="Times"/>
                <a:sym typeface="Times"/>
              </a:rPr>
              <a:t>1  </a:t>
            </a:r>
            <a:r>
              <a:rPr b="1" lang="es-MX">
                <a:latin typeface="Times"/>
                <a:ea typeface="Times"/>
                <a:cs typeface="Times"/>
                <a:sym typeface="Times"/>
              </a:rPr>
              <a:t>+ </a:t>
            </a:r>
            <a:r>
              <a:rPr lang="es-MX" sz="800">
                <a:latin typeface="Arial"/>
                <a:ea typeface="Arial"/>
                <a:cs typeface="Arial"/>
                <a:sym typeface="Arial"/>
              </a:rPr>
              <a:t> </a:t>
            </a:r>
            <a:r>
              <a:rPr i="1" lang="es-MX">
                <a:latin typeface="Times"/>
                <a:ea typeface="Times"/>
                <a:cs typeface="Times"/>
                <a:sym typeface="Times"/>
              </a:rPr>
              <a:t>c</a:t>
            </a:r>
            <a:r>
              <a:rPr lang="es-MX" sz="800">
                <a:latin typeface="Times"/>
                <a:ea typeface="Times"/>
                <a:cs typeface="Times"/>
                <a:sym typeface="Times"/>
              </a:rPr>
              <a:t>2</a:t>
            </a:r>
            <a:r>
              <a:rPr lang="es-MX">
                <a:latin typeface="Arial"/>
                <a:ea typeface="Arial"/>
                <a:cs typeface="Arial"/>
                <a:sym typeface="Arial"/>
              </a:rPr>
              <a:t> </a:t>
            </a:r>
            <a:r>
              <a:rPr b="1" lang="es-MX">
                <a:latin typeface="Times"/>
                <a:ea typeface="Times"/>
                <a:cs typeface="Times"/>
                <a:sym typeface="Times"/>
              </a:rPr>
              <a:t>v</a:t>
            </a:r>
            <a:r>
              <a:rPr lang="es-MX" sz="800">
                <a:latin typeface="Times"/>
                <a:ea typeface="Times"/>
                <a:cs typeface="Times"/>
                <a:sym typeface="Times"/>
              </a:rPr>
              <a:t>2</a:t>
            </a:r>
            <a:r>
              <a:rPr lang="es-MX">
                <a:latin typeface="Arial"/>
                <a:ea typeface="Arial"/>
                <a:cs typeface="Arial"/>
                <a:sym typeface="Arial"/>
              </a:rPr>
              <a:t> + ….. + c</a:t>
            </a:r>
            <a:r>
              <a:rPr lang="es-MX" sz="800">
                <a:latin typeface="Arial"/>
                <a:ea typeface="Arial"/>
                <a:cs typeface="Arial"/>
                <a:sym typeface="Arial"/>
              </a:rPr>
              <a:t>p</a:t>
            </a:r>
            <a:r>
              <a:rPr b="1" lang="es-MX">
                <a:latin typeface="Times"/>
                <a:ea typeface="Times"/>
                <a:cs typeface="Times"/>
                <a:sym typeface="Times"/>
              </a:rPr>
              <a:t>v</a:t>
            </a:r>
            <a:r>
              <a:rPr lang="es-MX" sz="800">
                <a:latin typeface="Arial"/>
                <a:ea typeface="Arial"/>
                <a:cs typeface="Arial"/>
                <a:sym typeface="Arial"/>
              </a:rPr>
              <a:t>p</a:t>
            </a:r>
            <a:endParaRPr sz="800">
              <a:latin typeface="Arial"/>
              <a:ea typeface="Arial"/>
              <a:cs typeface="Arial"/>
              <a:sym typeface="Arial"/>
            </a:endParaRPr>
          </a:p>
          <a:p>
            <a:pPr indent="0" lvl="0" marL="0" rtl="0" algn="l">
              <a:lnSpc>
                <a:spcPct val="90000"/>
              </a:lnSpc>
              <a:spcBef>
                <a:spcPts val="1000"/>
              </a:spcBef>
              <a:spcAft>
                <a:spcPts val="0"/>
              </a:spcAft>
              <a:buClr>
                <a:srgbClr val="3F3F3F"/>
              </a:buClr>
              <a:buSzPts val="2800"/>
              <a:buNone/>
            </a:pPr>
            <a:r>
              <a:rPr lang="es-MX">
                <a:latin typeface="Times"/>
                <a:ea typeface="Times"/>
                <a:cs typeface="Times"/>
                <a:sym typeface="Times"/>
              </a:rPr>
              <a:t>se llama </a:t>
            </a:r>
            <a:r>
              <a:rPr b="1" lang="es-MX">
                <a:latin typeface="Times"/>
                <a:ea typeface="Times"/>
                <a:cs typeface="Times"/>
                <a:sym typeface="Times"/>
              </a:rPr>
              <a:t>combinación lineal </a:t>
            </a:r>
            <a:r>
              <a:rPr lang="es-MX">
                <a:latin typeface="Times"/>
                <a:ea typeface="Times"/>
                <a:cs typeface="Times"/>
                <a:sym typeface="Times"/>
              </a:rPr>
              <a:t>de </a:t>
            </a:r>
            <a:r>
              <a:rPr b="1" lang="es-MX">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b="1" lang="es-MX">
                <a:latin typeface="Times"/>
                <a:ea typeface="Times"/>
                <a:cs typeface="Times"/>
                <a:sym typeface="Times"/>
              </a:rPr>
              <a:t>v</a:t>
            </a:r>
            <a:r>
              <a:rPr i="1" lang="es-MX" sz="800">
                <a:latin typeface="Times"/>
                <a:ea typeface="Times"/>
                <a:cs typeface="Times"/>
                <a:sym typeface="Times"/>
              </a:rPr>
              <a:t>p </a:t>
            </a:r>
            <a:r>
              <a:rPr lang="es-MX">
                <a:latin typeface="Times"/>
                <a:ea typeface="Times"/>
                <a:cs typeface="Times"/>
                <a:sym typeface="Times"/>
              </a:rPr>
              <a:t>con </a:t>
            </a:r>
            <a:r>
              <a:rPr b="1" lang="es-MX">
                <a:latin typeface="Times"/>
                <a:ea typeface="Times"/>
                <a:cs typeface="Times"/>
                <a:sym typeface="Times"/>
              </a:rPr>
              <a:t>pesos </a:t>
            </a:r>
            <a:r>
              <a:rPr i="1" lang="es-MX">
                <a:latin typeface="Times"/>
                <a:ea typeface="Times"/>
                <a:cs typeface="Times"/>
                <a:sym typeface="Times"/>
              </a:rPr>
              <a:t>c</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c</a:t>
            </a:r>
            <a:r>
              <a:rPr i="1" lang="es-MX" sz="800">
                <a:latin typeface="Times"/>
                <a:ea typeface="Times"/>
                <a:cs typeface="Times"/>
                <a:sym typeface="Times"/>
              </a:rPr>
              <a:t>p</a:t>
            </a:r>
            <a:r>
              <a:rPr lang="es-MX">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idx="1" type="body"/>
          </p:nvPr>
        </p:nvSpPr>
        <p:spPr>
          <a:xfrm>
            <a:off x="195943" y="274320"/>
            <a:ext cx="11756571" cy="619179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800"/>
              <a:buNone/>
            </a:pPr>
            <a:r>
              <a:rPr lang="es-MX"/>
              <a:t>Ejemplo</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400"/>
              <a:buNone/>
            </a:pPr>
            <a:r>
              <a:rPr lang="es-MX" sz="2400">
                <a:latin typeface="Times"/>
                <a:ea typeface="Times"/>
                <a:cs typeface="Times"/>
                <a:sym typeface="Times"/>
              </a:rPr>
              <a:t>Determine si </a:t>
            </a:r>
            <a:r>
              <a:rPr b="1" lang="es-MX" sz="2400">
                <a:latin typeface="Times"/>
                <a:ea typeface="Times"/>
                <a:cs typeface="Times"/>
                <a:sym typeface="Times"/>
              </a:rPr>
              <a:t>b </a:t>
            </a:r>
            <a:r>
              <a:rPr lang="es-MX" sz="2400">
                <a:latin typeface="Times"/>
                <a:ea typeface="Times"/>
                <a:cs typeface="Times"/>
                <a:sym typeface="Times"/>
              </a:rPr>
              <a:t>se puede generar (o escribir) como una combinación lineal de </a:t>
            </a:r>
            <a:r>
              <a:rPr b="1" lang="es-MX" sz="2400">
                <a:latin typeface="Times"/>
                <a:ea typeface="Times"/>
                <a:cs typeface="Times"/>
                <a:sym typeface="Times"/>
              </a:rPr>
              <a:t>a</a:t>
            </a:r>
            <a:r>
              <a:rPr lang="es-MX" sz="800">
                <a:latin typeface="Times"/>
                <a:ea typeface="Times"/>
                <a:cs typeface="Times"/>
                <a:sym typeface="Times"/>
              </a:rPr>
              <a:t>1 </a:t>
            </a:r>
            <a:r>
              <a:rPr lang="es-MX">
                <a:latin typeface="Times"/>
                <a:ea typeface="Times"/>
                <a:cs typeface="Times"/>
                <a:sym typeface="Times"/>
              </a:rPr>
              <a:t>y </a:t>
            </a:r>
            <a:r>
              <a:rPr b="1" lang="es-MX" sz="2400">
                <a:latin typeface="Times"/>
                <a:ea typeface="Times"/>
                <a:cs typeface="Times"/>
                <a:sym typeface="Times"/>
              </a:rPr>
              <a:t>a</a:t>
            </a:r>
            <a:r>
              <a:rPr lang="es-MX" sz="800">
                <a:latin typeface="Times"/>
                <a:ea typeface="Times"/>
                <a:cs typeface="Times"/>
                <a:sym typeface="Times"/>
              </a:rPr>
              <a:t>2</a:t>
            </a:r>
            <a:r>
              <a:rPr lang="es-MX">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			     ↑   ↑   ↑</a:t>
            </a:r>
            <a:endParaRPr/>
          </a:p>
          <a:p>
            <a:pPr indent="0" lvl="0" marL="0" rtl="0" algn="l">
              <a:lnSpc>
                <a:spcPct val="90000"/>
              </a:lnSpc>
              <a:spcBef>
                <a:spcPts val="1000"/>
              </a:spcBef>
              <a:spcAft>
                <a:spcPts val="0"/>
              </a:spcAft>
              <a:buClr>
                <a:srgbClr val="3F3F3F"/>
              </a:buClr>
              <a:buSzPts val="2400"/>
              <a:buNone/>
            </a:pPr>
            <a:r>
              <a:rPr lang="es-MX" sz="2400"/>
              <a:t>			   [</a:t>
            </a:r>
            <a:r>
              <a:rPr b="1" lang="es-MX" sz="2400"/>
              <a:t>a</a:t>
            </a:r>
            <a:r>
              <a:rPr b="1" lang="es-MX" sz="1000"/>
              <a:t>1</a:t>
            </a:r>
            <a:r>
              <a:rPr b="1" lang="es-MX" sz="1400"/>
              <a:t>      </a:t>
            </a:r>
            <a:r>
              <a:rPr b="1" lang="es-MX" sz="2400"/>
              <a:t>a</a:t>
            </a:r>
            <a:r>
              <a:rPr b="1" lang="es-MX" sz="1000"/>
              <a:t>2        </a:t>
            </a:r>
            <a:r>
              <a:rPr b="1" lang="es-MX" sz="2400"/>
              <a:t>b</a:t>
            </a:r>
            <a:r>
              <a:rPr lang="es-MX" sz="2400"/>
              <a:t>]   es la matriz aumentada</a:t>
            </a:r>
            <a:endParaRPr/>
          </a:p>
          <a:p>
            <a:pPr indent="0" lvl="0" marL="0" rtl="0" algn="l">
              <a:lnSpc>
                <a:spcPct val="90000"/>
              </a:lnSpc>
              <a:spcBef>
                <a:spcPts val="1000"/>
              </a:spcBef>
              <a:spcAft>
                <a:spcPts val="0"/>
              </a:spcAft>
              <a:buClr>
                <a:srgbClr val="3F3F3F"/>
              </a:buClr>
              <a:buSzPts val="2400"/>
              <a:buNone/>
            </a:pPr>
            <a:r>
              <a:rPr lang="es-MX" sz="2400">
                <a:solidFill>
                  <a:srgbClr val="3F3F3F"/>
                </a:solidFill>
                <a:latin typeface="Times"/>
                <a:ea typeface="Times"/>
                <a:cs typeface="Times"/>
                <a:sym typeface="Times"/>
              </a:rPr>
              <a:t>Una ecuación vectorial </a:t>
            </a:r>
            <a:r>
              <a:rPr i="1" lang="es-MX" sz="2400">
                <a:solidFill>
                  <a:srgbClr val="3F3F3F"/>
                </a:solidFill>
                <a:latin typeface="Times"/>
                <a:ea typeface="Times"/>
                <a:cs typeface="Times"/>
                <a:sym typeface="Times"/>
              </a:rPr>
              <a:t>x</a:t>
            </a:r>
            <a:r>
              <a:rPr lang="es-MX" sz="1000">
                <a:solidFill>
                  <a:srgbClr val="3F3F3F"/>
                </a:solidFill>
                <a:latin typeface="Times"/>
                <a:ea typeface="Times"/>
                <a:cs typeface="Times"/>
                <a:sym typeface="Times"/>
              </a:rPr>
              <a:t>1</a:t>
            </a:r>
            <a:r>
              <a:rPr b="1" lang="es-MX" sz="2400">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1</a:t>
            </a:r>
            <a:r>
              <a:rPr lang="es-MX" sz="2400">
                <a:solidFill>
                  <a:srgbClr val="3F3F3F"/>
                </a:solidFill>
                <a:latin typeface="Times"/>
                <a:ea typeface="Times"/>
                <a:cs typeface="Times"/>
                <a:sym typeface="Times"/>
              </a:rPr>
              <a:t> +</a:t>
            </a:r>
            <a:r>
              <a:rPr lang="es-MX" sz="2400">
                <a:solidFill>
                  <a:srgbClr val="3F3F3F"/>
                </a:solidFill>
                <a:latin typeface="Arial"/>
                <a:ea typeface="Arial"/>
                <a:cs typeface="Arial"/>
                <a:sym typeface="Arial"/>
              </a:rPr>
              <a:t> </a:t>
            </a:r>
            <a:r>
              <a:rPr i="1" lang="es-MX" sz="2400">
                <a:solidFill>
                  <a:srgbClr val="3F3F3F"/>
                </a:solidFill>
                <a:latin typeface="Times"/>
                <a:ea typeface="Times"/>
                <a:cs typeface="Times"/>
                <a:sym typeface="Times"/>
              </a:rPr>
              <a:t>x</a:t>
            </a:r>
            <a:r>
              <a:rPr lang="es-MX" sz="1000">
                <a:solidFill>
                  <a:srgbClr val="3F3F3F"/>
                </a:solidFill>
                <a:latin typeface="Times"/>
                <a:ea typeface="Times"/>
                <a:cs typeface="Times"/>
                <a:sym typeface="Times"/>
              </a:rPr>
              <a:t>2</a:t>
            </a:r>
            <a:r>
              <a:rPr b="1" lang="es-MX" sz="2400">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2</a:t>
            </a:r>
            <a:r>
              <a:rPr lang="es-MX" sz="2400">
                <a:solidFill>
                  <a:srgbClr val="3F3F3F"/>
                </a:solidFill>
                <a:latin typeface="Times"/>
                <a:ea typeface="Times"/>
                <a:cs typeface="Times"/>
                <a:sym typeface="Times"/>
              </a:rPr>
              <a:t> + … +</a:t>
            </a:r>
            <a:r>
              <a:rPr lang="es-MX" sz="2400">
                <a:solidFill>
                  <a:srgbClr val="3F3F3F"/>
                </a:solidFill>
                <a:latin typeface="Arial"/>
                <a:ea typeface="Arial"/>
                <a:cs typeface="Arial"/>
                <a:sym typeface="Arial"/>
              </a:rPr>
              <a:t> </a:t>
            </a:r>
            <a:r>
              <a:rPr i="1" lang="es-MX" sz="2400">
                <a:solidFill>
                  <a:srgbClr val="3F3F3F"/>
                </a:solidFill>
                <a:latin typeface="Times"/>
                <a:ea typeface="Times"/>
                <a:cs typeface="Times"/>
                <a:sym typeface="Times"/>
              </a:rPr>
              <a:t>x</a:t>
            </a:r>
            <a:r>
              <a:rPr i="1" lang="es-MX" sz="1000">
                <a:solidFill>
                  <a:srgbClr val="3F3F3F"/>
                </a:solidFill>
                <a:latin typeface="Times"/>
                <a:ea typeface="Times"/>
                <a:cs typeface="Times"/>
                <a:sym typeface="Times"/>
              </a:rPr>
              <a:t>n</a:t>
            </a:r>
            <a:r>
              <a:rPr b="1" lang="es-MX" sz="2400">
                <a:solidFill>
                  <a:srgbClr val="3F3F3F"/>
                </a:solidFill>
                <a:latin typeface="Times"/>
                <a:ea typeface="Times"/>
                <a:cs typeface="Times"/>
                <a:sym typeface="Times"/>
              </a:rPr>
              <a:t>a</a:t>
            </a:r>
            <a:r>
              <a:rPr i="1" lang="es-MX" sz="1000">
                <a:solidFill>
                  <a:srgbClr val="3F3F3F"/>
                </a:solidFill>
                <a:latin typeface="Times"/>
                <a:ea typeface="Times"/>
                <a:cs typeface="Times"/>
                <a:sym typeface="Times"/>
              </a:rPr>
              <a:t>n</a:t>
            </a:r>
            <a:r>
              <a:rPr i="1" lang="es-MX" sz="2400">
                <a:solidFill>
                  <a:srgbClr val="3F3F3F"/>
                </a:solidFill>
                <a:latin typeface="Times"/>
                <a:ea typeface="Times"/>
                <a:cs typeface="Times"/>
                <a:sym typeface="Times"/>
              </a:rPr>
              <a:t> =</a:t>
            </a:r>
            <a:r>
              <a:rPr lang="es-MX" sz="2400">
                <a:solidFill>
                  <a:srgbClr val="3F3F3F"/>
                </a:solidFill>
                <a:latin typeface="Arial"/>
                <a:ea typeface="Arial"/>
                <a:cs typeface="Arial"/>
                <a:sym typeface="Arial"/>
              </a:rPr>
              <a:t> </a:t>
            </a:r>
            <a:r>
              <a:rPr b="1" lang="es-MX" sz="2400">
                <a:solidFill>
                  <a:srgbClr val="3F3F3F"/>
                </a:solidFill>
                <a:latin typeface="Times"/>
                <a:ea typeface="Times"/>
                <a:cs typeface="Times"/>
                <a:sym typeface="Times"/>
              </a:rPr>
              <a:t>b </a:t>
            </a:r>
            <a:r>
              <a:rPr lang="es-MX" sz="2400">
                <a:solidFill>
                  <a:srgbClr val="3F3F3F"/>
                </a:solidFill>
                <a:latin typeface="Times"/>
                <a:ea typeface="Times"/>
                <a:cs typeface="Times"/>
                <a:sym typeface="Times"/>
              </a:rPr>
              <a:t>tiene el mismo conjunto solución que el sistema lineal cuya matriz aumentada es [</a:t>
            </a:r>
            <a:r>
              <a:rPr b="1" lang="es-MX" sz="2400">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1</a:t>
            </a:r>
            <a:r>
              <a:rPr lang="es-MX" sz="2400">
                <a:solidFill>
                  <a:srgbClr val="3F3F3F"/>
                </a:solidFill>
                <a:latin typeface="Times"/>
                <a:ea typeface="Times"/>
                <a:cs typeface="Times"/>
                <a:sym typeface="Times"/>
              </a:rPr>
              <a:t> </a:t>
            </a:r>
            <a:r>
              <a:rPr b="1" lang="es-MX" sz="2400">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2</a:t>
            </a:r>
            <a:r>
              <a:rPr lang="es-MX" sz="2400">
                <a:solidFill>
                  <a:srgbClr val="3F3F3F"/>
                </a:solidFill>
                <a:latin typeface="Times"/>
                <a:ea typeface="Times"/>
                <a:cs typeface="Times"/>
                <a:sym typeface="Times"/>
              </a:rPr>
              <a:t> …</a:t>
            </a:r>
            <a:r>
              <a:rPr lang="es-MX" sz="2400">
                <a:solidFill>
                  <a:srgbClr val="3F3F3F"/>
                </a:solidFill>
                <a:latin typeface="Arial"/>
                <a:ea typeface="Arial"/>
                <a:cs typeface="Arial"/>
                <a:sym typeface="Arial"/>
              </a:rPr>
              <a:t> </a:t>
            </a:r>
            <a:r>
              <a:rPr b="1" lang="es-MX" sz="2400">
                <a:solidFill>
                  <a:srgbClr val="3F3F3F"/>
                </a:solidFill>
                <a:latin typeface="Times"/>
                <a:ea typeface="Times"/>
                <a:cs typeface="Times"/>
                <a:sym typeface="Times"/>
              </a:rPr>
              <a:t>a</a:t>
            </a:r>
            <a:r>
              <a:rPr i="1" lang="es-MX" sz="1000">
                <a:solidFill>
                  <a:srgbClr val="3F3F3F"/>
                </a:solidFill>
                <a:latin typeface="Times"/>
                <a:ea typeface="Times"/>
                <a:cs typeface="Times"/>
                <a:sym typeface="Times"/>
              </a:rPr>
              <a:t>n</a:t>
            </a:r>
            <a:r>
              <a:rPr i="1" lang="es-MX" sz="2400">
                <a:solidFill>
                  <a:srgbClr val="3F3F3F"/>
                </a:solidFill>
                <a:latin typeface="Times"/>
                <a:ea typeface="Times"/>
                <a:cs typeface="Times"/>
                <a:sym typeface="Times"/>
              </a:rPr>
              <a:t> </a:t>
            </a:r>
            <a:r>
              <a:rPr b="1" lang="es-MX" sz="2400">
                <a:solidFill>
                  <a:srgbClr val="3F3F3F"/>
                </a:solidFill>
                <a:latin typeface="Times"/>
                <a:ea typeface="Times"/>
                <a:cs typeface="Times"/>
                <a:sym typeface="Times"/>
              </a:rPr>
              <a:t>b</a:t>
            </a:r>
            <a:r>
              <a:rPr lang="es-MX" sz="2400">
                <a:solidFill>
                  <a:srgbClr val="3F3F3F"/>
                </a:solidFill>
                <a:latin typeface="Times"/>
                <a:ea typeface="Times"/>
                <a:cs typeface="Times"/>
                <a:sym typeface="Times"/>
              </a:rPr>
              <a:t>] </a:t>
            </a:r>
            <a:endParaRPr/>
          </a:p>
          <a:p>
            <a:pPr indent="0" lvl="0" marL="0" rtl="0" algn="l">
              <a:lnSpc>
                <a:spcPct val="90000"/>
              </a:lnSpc>
              <a:spcBef>
                <a:spcPts val="1000"/>
              </a:spcBef>
              <a:spcAft>
                <a:spcPts val="0"/>
              </a:spcAft>
              <a:buClr>
                <a:srgbClr val="3F3F3F"/>
              </a:buClr>
              <a:buSzPts val="2400"/>
              <a:buNone/>
            </a:pPr>
            <a:r>
              <a:rPr lang="es-MX" sz="2400">
                <a:solidFill>
                  <a:srgbClr val="3F3F3F"/>
                </a:solidFill>
                <a:latin typeface="Times"/>
                <a:ea typeface="Times"/>
                <a:cs typeface="Times"/>
                <a:sym typeface="Times"/>
              </a:rPr>
              <a:t>En particular, </a:t>
            </a:r>
            <a:r>
              <a:rPr b="1" lang="es-MX" sz="2400">
                <a:solidFill>
                  <a:srgbClr val="3F3F3F"/>
                </a:solidFill>
                <a:latin typeface="Times"/>
                <a:ea typeface="Times"/>
                <a:cs typeface="Times"/>
                <a:sym typeface="Times"/>
              </a:rPr>
              <a:t>b </a:t>
            </a:r>
            <a:r>
              <a:rPr lang="es-MX" sz="2400">
                <a:solidFill>
                  <a:srgbClr val="3F3F3F"/>
                </a:solidFill>
                <a:latin typeface="Times"/>
                <a:ea typeface="Times"/>
                <a:cs typeface="Times"/>
                <a:sym typeface="Times"/>
              </a:rPr>
              <a:t>se puede generar por una combinación lineal de </a:t>
            </a:r>
            <a:r>
              <a:rPr b="1" lang="es-MX" sz="2400">
                <a:solidFill>
                  <a:srgbClr val="3F3F3F"/>
                </a:solidFill>
                <a:latin typeface="Times"/>
                <a:ea typeface="Times"/>
                <a:cs typeface="Times"/>
                <a:sym typeface="Times"/>
              </a:rPr>
              <a:t>a</a:t>
            </a:r>
            <a:r>
              <a:rPr lang="es-MX" sz="1000">
                <a:solidFill>
                  <a:srgbClr val="3F3F3F"/>
                </a:solidFill>
                <a:latin typeface="Times"/>
                <a:ea typeface="Times"/>
                <a:cs typeface="Times"/>
                <a:sym typeface="Times"/>
              </a:rPr>
              <a:t>1</a:t>
            </a:r>
            <a:r>
              <a:rPr lang="es-MX" sz="2400">
                <a:solidFill>
                  <a:srgbClr val="3F3F3F"/>
                </a:solidFill>
                <a:latin typeface="Times"/>
                <a:ea typeface="Times"/>
                <a:cs typeface="Times"/>
                <a:sym typeface="Times"/>
              </a:rPr>
              <a:t>,…, </a:t>
            </a:r>
            <a:r>
              <a:rPr b="1" lang="es-MX" sz="2400">
                <a:solidFill>
                  <a:srgbClr val="3F3F3F"/>
                </a:solidFill>
                <a:latin typeface="Times"/>
                <a:ea typeface="Times"/>
                <a:cs typeface="Times"/>
                <a:sym typeface="Times"/>
              </a:rPr>
              <a:t>a</a:t>
            </a:r>
            <a:r>
              <a:rPr i="1" lang="es-MX" sz="1000">
                <a:solidFill>
                  <a:srgbClr val="3F3F3F"/>
                </a:solidFill>
                <a:latin typeface="Times"/>
                <a:ea typeface="Times"/>
                <a:cs typeface="Times"/>
                <a:sym typeface="Times"/>
              </a:rPr>
              <a:t>n</a:t>
            </a:r>
            <a:r>
              <a:rPr i="1" lang="es-MX" sz="2400">
                <a:solidFill>
                  <a:srgbClr val="3F3F3F"/>
                </a:solidFill>
                <a:latin typeface="Times"/>
                <a:ea typeface="Times"/>
                <a:cs typeface="Times"/>
                <a:sym typeface="Times"/>
              </a:rPr>
              <a:t> </a:t>
            </a:r>
            <a:r>
              <a:rPr lang="es-MX" sz="2400">
                <a:solidFill>
                  <a:srgbClr val="3F3F3F"/>
                </a:solidFill>
                <a:latin typeface="Times"/>
                <a:ea typeface="Times"/>
                <a:cs typeface="Times"/>
                <a:sym typeface="Times"/>
              </a:rPr>
              <a:t>si y solo si existe una solución al sistema lineal correspondiente a la matriz.</a:t>
            </a:r>
            <a:endParaRPr sz="2400">
              <a:solidFill>
                <a:srgbClr val="3F3F3F"/>
              </a:solidFill>
            </a:endParaRPr>
          </a:p>
          <a:p>
            <a:pPr indent="0" lvl="0" marL="0" rtl="0" algn="l">
              <a:lnSpc>
                <a:spcPct val="90000"/>
              </a:lnSpc>
              <a:spcBef>
                <a:spcPts val="1000"/>
              </a:spcBef>
              <a:spcAft>
                <a:spcPts val="0"/>
              </a:spcAft>
              <a:buClr>
                <a:srgbClr val="3F3F3F"/>
              </a:buClr>
              <a:buSzPts val="2800"/>
              <a:buNone/>
            </a:pPr>
            <a:r>
              <a:t/>
            </a:r>
            <a:endParaRPr/>
          </a:p>
        </p:txBody>
      </p:sp>
      <p:pic>
        <p:nvPicPr>
          <p:cNvPr id="285" name="Google Shape;285;p34"/>
          <p:cNvPicPr preferRelativeResize="0"/>
          <p:nvPr/>
        </p:nvPicPr>
        <p:blipFill rotWithShape="1">
          <a:blip r:embed="rId3">
            <a:alphaModFix/>
          </a:blip>
          <a:srcRect b="0" l="0" r="0" t="0"/>
          <a:stretch/>
        </p:blipFill>
        <p:spPr>
          <a:xfrm>
            <a:off x="2022294" y="274320"/>
            <a:ext cx="4725174" cy="1058091"/>
          </a:xfrm>
          <a:prstGeom prst="rect">
            <a:avLst/>
          </a:prstGeom>
          <a:noFill/>
          <a:ln>
            <a:noFill/>
          </a:ln>
        </p:spPr>
      </p:pic>
      <p:pic>
        <p:nvPicPr>
          <p:cNvPr id="286" name="Google Shape;286;p34"/>
          <p:cNvPicPr preferRelativeResize="0"/>
          <p:nvPr/>
        </p:nvPicPr>
        <p:blipFill rotWithShape="1">
          <a:blip r:embed="rId4">
            <a:alphaModFix/>
          </a:blip>
          <a:srcRect b="0" l="0" r="0" t="0"/>
          <a:stretch/>
        </p:blipFill>
        <p:spPr>
          <a:xfrm>
            <a:off x="195943" y="1868260"/>
            <a:ext cx="2941176" cy="1488894"/>
          </a:xfrm>
          <a:prstGeom prst="rect">
            <a:avLst/>
          </a:prstGeom>
          <a:noFill/>
          <a:ln>
            <a:noFill/>
          </a:ln>
        </p:spPr>
      </p:pic>
      <p:pic>
        <p:nvPicPr>
          <p:cNvPr id="287" name="Google Shape;287;p34"/>
          <p:cNvPicPr preferRelativeResize="0"/>
          <p:nvPr/>
        </p:nvPicPr>
        <p:blipFill rotWithShape="1">
          <a:blip r:embed="rId5">
            <a:alphaModFix/>
          </a:blip>
          <a:srcRect b="0" l="0" r="0" t="0"/>
          <a:stretch/>
        </p:blipFill>
        <p:spPr>
          <a:xfrm>
            <a:off x="4025537" y="1868260"/>
            <a:ext cx="2845526" cy="1043360"/>
          </a:xfrm>
          <a:prstGeom prst="rect">
            <a:avLst/>
          </a:prstGeom>
          <a:noFill/>
          <a:ln>
            <a:noFill/>
          </a:ln>
        </p:spPr>
      </p:pic>
      <p:pic>
        <p:nvPicPr>
          <p:cNvPr id="288" name="Google Shape;288;p34"/>
          <p:cNvPicPr preferRelativeResize="0"/>
          <p:nvPr/>
        </p:nvPicPr>
        <p:blipFill rotWithShape="1">
          <a:blip r:embed="rId6">
            <a:alphaModFix/>
          </a:blip>
          <a:srcRect b="0" l="0" r="0" t="0"/>
          <a:stretch/>
        </p:blipFill>
        <p:spPr>
          <a:xfrm>
            <a:off x="7506788" y="1888806"/>
            <a:ext cx="2277292" cy="865371"/>
          </a:xfrm>
          <a:prstGeom prst="rect">
            <a:avLst/>
          </a:prstGeom>
          <a:noFill/>
          <a:ln>
            <a:noFill/>
          </a:ln>
        </p:spPr>
      </p:pic>
      <p:pic>
        <p:nvPicPr>
          <p:cNvPr id="289" name="Google Shape;289;p34"/>
          <p:cNvPicPr preferRelativeResize="0"/>
          <p:nvPr/>
        </p:nvPicPr>
        <p:blipFill rotWithShape="1">
          <a:blip r:embed="rId7">
            <a:alphaModFix/>
          </a:blip>
          <a:srcRect b="0" l="0" r="0" t="0"/>
          <a:stretch/>
        </p:blipFill>
        <p:spPr>
          <a:xfrm>
            <a:off x="304456" y="3370217"/>
            <a:ext cx="1916230" cy="1005016"/>
          </a:xfrm>
          <a:prstGeom prst="rect">
            <a:avLst/>
          </a:prstGeom>
          <a:noFill/>
          <a:ln>
            <a:noFill/>
          </a:ln>
        </p:spPr>
      </p:pic>
      <p:pic>
        <p:nvPicPr>
          <p:cNvPr id="290" name="Google Shape;290;p34"/>
          <p:cNvPicPr preferRelativeResize="0"/>
          <p:nvPr/>
        </p:nvPicPr>
        <p:blipFill rotWithShape="1">
          <a:blip r:embed="rId8">
            <a:alphaModFix/>
          </a:blip>
          <a:srcRect b="0" l="0" r="0" t="0"/>
          <a:stretch/>
        </p:blipFill>
        <p:spPr>
          <a:xfrm>
            <a:off x="3137119" y="3370217"/>
            <a:ext cx="6270728" cy="99844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838200" y="365125"/>
            <a:ext cx="10186851" cy="8497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Libre Franklin Thin"/>
              <a:buNone/>
            </a:pPr>
            <a:r>
              <a:rPr lang="es-MX"/>
              <a:t>Combinaciones lineales en aplicaciones</a:t>
            </a:r>
            <a:endParaRPr sz="3200"/>
          </a:p>
        </p:txBody>
      </p:sp>
      <p:sp>
        <p:nvSpPr>
          <p:cNvPr id="296" name="Google Shape;296;p35"/>
          <p:cNvSpPr txBox="1"/>
          <p:nvPr>
            <p:ph idx="1" type="body"/>
          </p:nvPr>
        </p:nvSpPr>
        <p:spPr>
          <a:xfrm>
            <a:off x="838200" y="1214846"/>
            <a:ext cx="10515600" cy="52382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s-MX" sz="2000"/>
              <a:t>Una empresa fabrica dos productos. Para obtener $1.00 del producto B, la</a:t>
            </a:r>
            <a:endParaRPr/>
          </a:p>
          <a:p>
            <a:pPr indent="0" lvl="0" marL="0" rtl="0" algn="l">
              <a:lnSpc>
                <a:spcPct val="90000"/>
              </a:lnSpc>
              <a:spcBef>
                <a:spcPts val="1000"/>
              </a:spcBef>
              <a:spcAft>
                <a:spcPts val="0"/>
              </a:spcAft>
              <a:buClr>
                <a:srgbClr val="3F3F3F"/>
              </a:buClr>
              <a:buSzPts val="2000"/>
              <a:buNone/>
            </a:pPr>
            <a:r>
              <a:rPr lang="es-MX" sz="2000"/>
              <a:t>empresa gasta $0.45 en materiales, $0.25 en mano de obra y $0.15 por concepto de costos indirectos. Para obtener $1.00 del producto C, la empresa gasta $0.40 en materiales, $0.30 en mano de obra y $0.15 en costos indirectos. Sean</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000"/>
              <a:buNone/>
            </a:pPr>
            <a:r>
              <a:rPr lang="es-MX" sz="2000"/>
              <a:t>a) ¿Qué interpretación económica puede darse al vector 100b?</a:t>
            </a:r>
            <a:endParaRPr/>
          </a:p>
          <a:p>
            <a:pPr indent="0" lvl="0" marL="0" rtl="0" algn="l">
              <a:lnSpc>
                <a:spcPct val="90000"/>
              </a:lnSpc>
              <a:spcBef>
                <a:spcPts val="1000"/>
              </a:spcBef>
              <a:spcAft>
                <a:spcPts val="0"/>
              </a:spcAft>
              <a:buClr>
                <a:srgbClr val="3F3F3F"/>
              </a:buClr>
              <a:buSzPts val="2000"/>
              <a:buNone/>
            </a:pPr>
            <a:r>
              <a:rPr lang="es-MX" sz="2000"/>
              <a:t>b) Suponga que la empresa desea fabricar x1 dólares del producto B y x2 dólares del producto   C. Dé un vector que describa los diversos costos que tendrá que enfrentar la empresa (por materiales, mano de obra y gastos indirectos).</a:t>
            </a:r>
            <a:endParaRPr/>
          </a:p>
          <a:p>
            <a:pPr indent="0" lvl="0" marL="0" rtl="0" algn="l">
              <a:lnSpc>
                <a:spcPct val="90000"/>
              </a:lnSpc>
              <a:spcBef>
                <a:spcPts val="1000"/>
              </a:spcBef>
              <a:spcAft>
                <a:spcPts val="0"/>
              </a:spcAft>
              <a:buClr>
                <a:srgbClr val="3F3F3F"/>
              </a:buClr>
              <a:buSzPts val="2000"/>
              <a:buNone/>
            </a:pPr>
            <a:r>
              <a:rPr lang="es-MX" sz="2000"/>
              <a:t>SOLUCIÓN</a:t>
            </a:r>
            <a:endParaRPr/>
          </a:p>
          <a:p>
            <a:pPr indent="-457200" lvl="0" marL="457200" rtl="0" algn="l">
              <a:lnSpc>
                <a:spcPct val="90000"/>
              </a:lnSpc>
              <a:spcBef>
                <a:spcPts val="1000"/>
              </a:spcBef>
              <a:spcAft>
                <a:spcPts val="0"/>
              </a:spcAft>
              <a:buClr>
                <a:srgbClr val="3F3F3F"/>
              </a:buClr>
              <a:buSzPts val="2000"/>
              <a:buAutoNum type="alphaLcParenR"/>
            </a:pPr>
            <a:r>
              <a:rPr lang="es-MX" sz="2000"/>
              <a:t>Calcule</a:t>
            </a:r>
            <a:endParaRPr/>
          </a:p>
          <a:p>
            <a:pPr indent="-330200" lvl="0" marL="457200" rtl="0" algn="l">
              <a:lnSpc>
                <a:spcPct val="90000"/>
              </a:lnSpc>
              <a:spcBef>
                <a:spcPts val="1000"/>
              </a:spcBef>
              <a:spcAft>
                <a:spcPts val="0"/>
              </a:spcAft>
              <a:buClr>
                <a:srgbClr val="3F3F3F"/>
              </a:buClr>
              <a:buSzPts val="2000"/>
              <a:buNone/>
            </a:pPr>
            <a:r>
              <a:t/>
            </a:r>
            <a:endParaRPr sz="2000"/>
          </a:p>
          <a:p>
            <a:pPr indent="-457200" lvl="0" marL="457200" rtl="0" algn="l">
              <a:lnSpc>
                <a:spcPct val="90000"/>
              </a:lnSpc>
              <a:spcBef>
                <a:spcPts val="1000"/>
              </a:spcBef>
              <a:spcAft>
                <a:spcPts val="0"/>
              </a:spcAft>
              <a:buClr>
                <a:srgbClr val="3F3F3F"/>
              </a:buClr>
              <a:buSzPts val="2000"/>
              <a:buAutoNum type="alphaLcParenR"/>
            </a:pPr>
            <a:r>
              <a:rPr lang="es-MX" sz="2000"/>
              <a:t>x1</a:t>
            </a:r>
            <a:r>
              <a:rPr b="1" lang="es-MX" sz="2000"/>
              <a:t>b</a:t>
            </a:r>
            <a:r>
              <a:rPr lang="es-MX" sz="2000"/>
              <a:t> + x2</a:t>
            </a:r>
            <a:r>
              <a:rPr b="1" lang="es-MX" sz="2000"/>
              <a:t>c</a:t>
            </a:r>
            <a:r>
              <a:rPr lang="es-MX" sz="2000"/>
              <a:t>.</a:t>
            </a:r>
            <a:endParaRPr sz="2000"/>
          </a:p>
        </p:txBody>
      </p:sp>
      <p:pic>
        <p:nvPicPr>
          <p:cNvPr id="297" name="Google Shape;297;p35"/>
          <p:cNvPicPr preferRelativeResize="0"/>
          <p:nvPr/>
        </p:nvPicPr>
        <p:blipFill rotWithShape="1">
          <a:blip r:embed="rId3">
            <a:alphaModFix/>
          </a:blip>
          <a:srcRect b="0" l="0" r="0" t="0"/>
          <a:stretch/>
        </p:blipFill>
        <p:spPr>
          <a:xfrm>
            <a:off x="7889967" y="2212520"/>
            <a:ext cx="2988646" cy="1014005"/>
          </a:xfrm>
          <a:prstGeom prst="rect">
            <a:avLst/>
          </a:prstGeom>
          <a:noFill/>
          <a:ln>
            <a:noFill/>
          </a:ln>
        </p:spPr>
      </p:pic>
      <p:pic>
        <p:nvPicPr>
          <p:cNvPr id="298" name="Google Shape;298;p35"/>
          <p:cNvPicPr preferRelativeResize="0"/>
          <p:nvPr/>
        </p:nvPicPr>
        <p:blipFill rotWithShape="1">
          <a:blip r:embed="rId4">
            <a:alphaModFix/>
          </a:blip>
          <a:srcRect b="0" l="0" r="0" t="0"/>
          <a:stretch/>
        </p:blipFill>
        <p:spPr>
          <a:xfrm>
            <a:off x="2459491" y="4401774"/>
            <a:ext cx="2621960" cy="98780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Libre Franklin Thin"/>
              <a:buNone/>
            </a:pPr>
            <a:r>
              <a:rPr lang="es-MX"/>
              <a:t>PROBLEMAS DE PRÁCTICA #3 (1.3)</a:t>
            </a:r>
            <a:endParaRPr sz="3200"/>
          </a:p>
        </p:txBody>
      </p:sp>
      <p:sp>
        <p:nvSpPr>
          <p:cNvPr id="304" name="Google Shape;30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1) Escriba una ecuación vectorial que sea equivalente al sistema de ecuaciones dado.</a:t>
            </a:r>
            <a:endParaRPr/>
          </a:p>
          <a:p>
            <a:pPr indent="0" lvl="0" marL="0" rtl="0" algn="l">
              <a:lnSpc>
                <a:spcPct val="90000"/>
              </a:lnSpc>
              <a:spcBef>
                <a:spcPts val="1000"/>
              </a:spcBef>
              <a:spcAft>
                <a:spcPts val="0"/>
              </a:spcAft>
              <a:buClr>
                <a:srgbClr val="3F3F3F"/>
              </a:buClr>
              <a:buSzPts val="2800"/>
              <a:buNone/>
            </a:pPr>
            <a:r>
              <a:rPr lang="es-MX"/>
              <a:t>          x2 + 5x3 = 0</a:t>
            </a:r>
            <a:endParaRPr/>
          </a:p>
          <a:p>
            <a:pPr indent="0" lvl="0" marL="0" rtl="0" algn="l">
              <a:lnSpc>
                <a:spcPct val="90000"/>
              </a:lnSpc>
              <a:spcBef>
                <a:spcPts val="1000"/>
              </a:spcBef>
              <a:spcAft>
                <a:spcPts val="0"/>
              </a:spcAft>
              <a:buClr>
                <a:srgbClr val="3F3F3F"/>
              </a:buClr>
              <a:buSzPts val="2800"/>
              <a:buNone/>
            </a:pPr>
            <a:r>
              <a:rPr lang="es-MX"/>
              <a:t>4x1 + 6x2 - x3 = 0</a:t>
            </a:r>
            <a:endParaRPr/>
          </a:p>
          <a:p>
            <a:pPr indent="0" lvl="0" marL="0" rtl="0" algn="l">
              <a:lnSpc>
                <a:spcPct val="90000"/>
              </a:lnSpc>
              <a:spcBef>
                <a:spcPts val="1000"/>
              </a:spcBef>
              <a:spcAft>
                <a:spcPts val="0"/>
              </a:spcAft>
              <a:buClr>
                <a:srgbClr val="3F3F3F"/>
              </a:buClr>
              <a:buSzPts val="2800"/>
              <a:buNone/>
            </a:pPr>
            <a:r>
              <a:rPr lang="es-MX"/>
              <a:t>-x1 + 3x2 - 8x3 = 0</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2) </a:t>
            </a:r>
            <a:r>
              <a:rPr lang="es-MX">
                <a:latin typeface="Times"/>
                <a:ea typeface="Times"/>
                <a:cs typeface="Times"/>
                <a:sym typeface="Times"/>
              </a:rPr>
              <a:t>Demuestre que </a:t>
            </a:r>
            <a:r>
              <a:rPr b="1" lang="es-MX">
                <a:latin typeface="Times"/>
                <a:ea typeface="Times"/>
                <a:cs typeface="Times"/>
                <a:sym typeface="Times"/>
              </a:rPr>
              <a:t>u +</a:t>
            </a:r>
            <a:r>
              <a:rPr lang="es-MX">
                <a:latin typeface="Arial"/>
                <a:ea typeface="Arial"/>
                <a:cs typeface="Arial"/>
                <a:sym typeface="Arial"/>
              </a:rPr>
              <a:t> </a:t>
            </a:r>
            <a:r>
              <a:rPr b="1" lang="es-MX">
                <a:latin typeface="Times"/>
                <a:ea typeface="Times"/>
                <a:cs typeface="Times"/>
                <a:sym typeface="Times"/>
              </a:rPr>
              <a:t>v =</a:t>
            </a:r>
            <a:r>
              <a:rPr lang="es-MX">
                <a:latin typeface="Arial"/>
                <a:ea typeface="Arial"/>
                <a:cs typeface="Arial"/>
                <a:sym typeface="Arial"/>
              </a:rPr>
              <a:t> </a:t>
            </a:r>
            <a:r>
              <a:rPr b="1" lang="es-MX">
                <a:latin typeface="Times"/>
                <a:ea typeface="Times"/>
                <a:cs typeface="Times"/>
                <a:sym typeface="Times"/>
              </a:rPr>
              <a:t>v +</a:t>
            </a:r>
            <a:r>
              <a:rPr lang="es-MX">
                <a:latin typeface="Arial"/>
                <a:ea typeface="Arial"/>
                <a:cs typeface="Arial"/>
                <a:sym typeface="Arial"/>
              </a:rPr>
              <a:t> </a:t>
            </a:r>
            <a:r>
              <a:rPr b="1" lang="es-MX">
                <a:latin typeface="Times"/>
                <a:ea typeface="Times"/>
                <a:cs typeface="Times"/>
                <a:sym typeface="Times"/>
              </a:rPr>
              <a:t>u </a:t>
            </a:r>
            <a:r>
              <a:rPr lang="es-MX">
                <a:latin typeface="Times"/>
                <a:ea typeface="Times"/>
                <a:cs typeface="Times"/>
                <a:sym typeface="Times"/>
              </a:rPr>
              <a:t>para cualesquiera </a:t>
            </a:r>
            <a:r>
              <a:rPr b="1" lang="es-MX">
                <a:latin typeface="Times"/>
                <a:ea typeface="Times"/>
                <a:cs typeface="Times"/>
                <a:sym typeface="Times"/>
              </a:rPr>
              <a:t>u </a:t>
            </a:r>
            <a:r>
              <a:rPr lang="es-MX">
                <a:latin typeface="Times"/>
                <a:ea typeface="Times"/>
                <a:cs typeface="Times"/>
                <a:sym typeface="Times"/>
              </a:rPr>
              <a:t>y </a:t>
            </a:r>
            <a:r>
              <a:rPr b="1" lang="es-MX">
                <a:latin typeface="Times"/>
                <a:ea typeface="Times"/>
                <a:cs typeface="Times"/>
                <a:sym typeface="Times"/>
              </a:rPr>
              <a:t>v </a:t>
            </a:r>
            <a:r>
              <a:rPr lang="es-MX">
                <a:latin typeface="Times"/>
                <a:ea typeface="Times"/>
                <a:cs typeface="Times"/>
                <a:sym typeface="Times"/>
              </a:rPr>
              <a:t>en Rⁿ.</a:t>
            </a:r>
            <a:endParaRPr>
              <a:latin typeface="Times"/>
              <a:ea typeface="Times"/>
              <a:cs typeface="Times"/>
              <a:sym typeface="Times"/>
            </a:endParaRPr>
          </a:p>
          <a:p>
            <a:pPr indent="0" lvl="0" marL="0" rtl="0" algn="l">
              <a:lnSpc>
                <a:spcPct val="90000"/>
              </a:lnSpc>
              <a:spcBef>
                <a:spcPts val="1000"/>
              </a:spcBef>
              <a:spcAft>
                <a:spcPts val="0"/>
              </a:spcAft>
              <a:buClr>
                <a:srgbClr val="3F3F3F"/>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Libre Franklin Thin"/>
              <a:buNone/>
            </a:pPr>
            <a:r>
              <a:rPr lang="es-MX"/>
              <a:t>ECUACIÓN MATRICIAL </a:t>
            </a:r>
            <a:r>
              <a:rPr i="1" lang="es-MX"/>
              <a:t>A</a:t>
            </a:r>
            <a:r>
              <a:rPr b="1" lang="es-MX"/>
              <a:t>x = b</a:t>
            </a:r>
            <a:endParaRPr sz="3200"/>
          </a:p>
        </p:txBody>
      </p:sp>
      <p:sp>
        <p:nvSpPr>
          <p:cNvPr id="310" name="Google Shape;310;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Definición:</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Nota: Observe que Ax está definido solamente si el número de columnas de A es igual al número de entradas en x.</a:t>
            </a:r>
            <a:endParaRPr/>
          </a:p>
          <a:p>
            <a:pPr indent="0" lvl="0" marL="0" rtl="0" algn="l">
              <a:lnSpc>
                <a:spcPct val="90000"/>
              </a:lnSpc>
              <a:spcBef>
                <a:spcPts val="1000"/>
              </a:spcBef>
              <a:spcAft>
                <a:spcPts val="0"/>
              </a:spcAft>
              <a:buClr>
                <a:srgbClr val="3F3F3F"/>
              </a:buClr>
              <a:buSzPts val="2800"/>
              <a:buNone/>
            </a:pPr>
            <a:r>
              <a:t/>
            </a:r>
            <a:endParaRPr/>
          </a:p>
        </p:txBody>
      </p:sp>
      <p:pic>
        <p:nvPicPr>
          <p:cNvPr id="311" name="Google Shape;311;p37"/>
          <p:cNvPicPr preferRelativeResize="0"/>
          <p:nvPr/>
        </p:nvPicPr>
        <p:blipFill rotWithShape="1">
          <a:blip r:embed="rId3">
            <a:alphaModFix/>
          </a:blip>
          <a:srcRect b="0" l="0" r="0" t="0"/>
          <a:stretch/>
        </p:blipFill>
        <p:spPr>
          <a:xfrm>
            <a:off x="2744560" y="1929629"/>
            <a:ext cx="8476433" cy="218332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idx="1" type="body"/>
          </p:nvPr>
        </p:nvSpPr>
        <p:spPr>
          <a:xfrm>
            <a:off x="182879" y="182880"/>
            <a:ext cx="11782697" cy="619179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Ejemplos:</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Para v1, v2, v3 en Rⁿ, escriba la combinación lineal 3v</a:t>
            </a:r>
            <a:r>
              <a:rPr lang="es-MX" sz="1100"/>
              <a:t>1</a:t>
            </a:r>
            <a:r>
              <a:rPr lang="es-MX" sz="2400"/>
              <a:t> - 5v</a:t>
            </a:r>
            <a:r>
              <a:rPr lang="es-MX" sz="1100"/>
              <a:t>2</a:t>
            </a:r>
            <a:r>
              <a:rPr lang="es-MX" sz="2400"/>
              <a:t> + 7v</a:t>
            </a:r>
            <a:r>
              <a:rPr lang="es-MX" sz="1100"/>
              <a:t>3</a:t>
            </a:r>
            <a:r>
              <a:rPr lang="es-MX" sz="2400"/>
              <a:t> como una matriz por un vector.</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El sistema</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			es equivalente a </a:t>
            </a:r>
            <a:endParaRPr sz="2400"/>
          </a:p>
        </p:txBody>
      </p:sp>
      <p:pic>
        <p:nvPicPr>
          <p:cNvPr id="317" name="Google Shape;317;p38"/>
          <p:cNvPicPr preferRelativeResize="0"/>
          <p:nvPr/>
        </p:nvPicPr>
        <p:blipFill rotWithShape="1">
          <a:blip r:embed="rId3">
            <a:alphaModFix/>
          </a:blip>
          <a:srcRect b="0" l="0" r="0" t="0"/>
          <a:stretch/>
        </p:blipFill>
        <p:spPr>
          <a:xfrm>
            <a:off x="1697899" y="182879"/>
            <a:ext cx="6028041" cy="1541417"/>
          </a:xfrm>
          <a:prstGeom prst="rect">
            <a:avLst/>
          </a:prstGeom>
          <a:noFill/>
          <a:ln>
            <a:noFill/>
          </a:ln>
        </p:spPr>
      </p:pic>
      <p:pic>
        <p:nvPicPr>
          <p:cNvPr id="318" name="Google Shape;318;p38"/>
          <p:cNvPicPr preferRelativeResize="0"/>
          <p:nvPr/>
        </p:nvPicPr>
        <p:blipFill rotWithShape="1">
          <a:blip r:embed="rId4">
            <a:alphaModFix/>
          </a:blip>
          <a:srcRect b="0" l="0" r="0" t="0"/>
          <a:stretch/>
        </p:blipFill>
        <p:spPr>
          <a:xfrm>
            <a:off x="311739" y="1959020"/>
            <a:ext cx="7214806" cy="1045437"/>
          </a:xfrm>
          <a:prstGeom prst="rect">
            <a:avLst/>
          </a:prstGeom>
          <a:noFill/>
          <a:ln>
            <a:noFill/>
          </a:ln>
        </p:spPr>
      </p:pic>
      <p:pic>
        <p:nvPicPr>
          <p:cNvPr id="319" name="Google Shape;319;p38"/>
          <p:cNvPicPr preferRelativeResize="0"/>
          <p:nvPr/>
        </p:nvPicPr>
        <p:blipFill rotWithShape="1">
          <a:blip r:embed="rId5">
            <a:alphaModFix/>
          </a:blip>
          <a:srcRect b="0" l="0" r="0" t="0"/>
          <a:stretch/>
        </p:blipFill>
        <p:spPr>
          <a:xfrm>
            <a:off x="2123023" y="3317148"/>
            <a:ext cx="5177791" cy="1076107"/>
          </a:xfrm>
          <a:prstGeom prst="rect">
            <a:avLst/>
          </a:prstGeom>
          <a:noFill/>
          <a:ln>
            <a:noFill/>
          </a:ln>
        </p:spPr>
      </p:pic>
      <p:pic>
        <p:nvPicPr>
          <p:cNvPr id="320" name="Google Shape;320;p38"/>
          <p:cNvPicPr preferRelativeResize="0"/>
          <p:nvPr/>
        </p:nvPicPr>
        <p:blipFill rotWithShape="1">
          <a:blip r:embed="rId6">
            <a:alphaModFix/>
          </a:blip>
          <a:srcRect b="0" l="0" r="0" t="0"/>
          <a:stretch/>
        </p:blipFill>
        <p:spPr>
          <a:xfrm>
            <a:off x="311738" y="4780188"/>
            <a:ext cx="2405335" cy="867747"/>
          </a:xfrm>
          <a:prstGeom prst="rect">
            <a:avLst/>
          </a:prstGeom>
          <a:noFill/>
          <a:ln>
            <a:noFill/>
          </a:ln>
        </p:spPr>
      </p:pic>
      <p:pic>
        <p:nvPicPr>
          <p:cNvPr id="321" name="Google Shape;321;p38"/>
          <p:cNvPicPr preferRelativeResize="0"/>
          <p:nvPr/>
        </p:nvPicPr>
        <p:blipFill rotWithShape="1">
          <a:blip r:embed="rId7">
            <a:alphaModFix/>
          </a:blip>
          <a:srcRect b="0" l="0" r="0" t="0"/>
          <a:stretch/>
        </p:blipFill>
        <p:spPr>
          <a:xfrm>
            <a:off x="5319304" y="4802939"/>
            <a:ext cx="3733256" cy="779893"/>
          </a:xfrm>
          <a:prstGeom prst="rect">
            <a:avLst/>
          </a:prstGeom>
          <a:noFill/>
          <a:ln>
            <a:noFill/>
          </a:ln>
        </p:spPr>
      </p:pic>
      <p:pic>
        <p:nvPicPr>
          <p:cNvPr id="322" name="Google Shape;322;p38"/>
          <p:cNvPicPr preferRelativeResize="0"/>
          <p:nvPr/>
        </p:nvPicPr>
        <p:blipFill rotWithShape="1">
          <a:blip r:embed="rId8">
            <a:alphaModFix/>
          </a:blip>
          <a:srcRect b="0" l="0" r="0" t="0"/>
          <a:stretch/>
        </p:blipFill>
        <p:spPr>
          <a:xfrm>
            <a:off x="9294903" y="4802939"/>
            <a:ext cx="2546724" cy="8449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Ecuación Vectorial</a:t>
            </a:r>
            <a:endParaRPr sz="3200"/>
          </a:p>
        </p:txBody>
      </p:sp>
      <p:sp>
        <p:nvSpPr>
          <p:cNvPr id="328" name="Google Shape;328;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Teorema:</a:t>
            </a:r>
            <a:endParaRPr/>
          </a:p>
          <a:p>
            <a:pPr indent="0" lvl="0" marL="0" rtl="0" algn="l">
              <a:lnSpc>
                <a:spcPct val="90000"/>
              </a:lnSpc>
              <a:spcBef>
                <a:spcPts val="1000"/>
              </a:spcBef>
              <a:spcAft>
                <a:spcPts val="0"/>
              </a:spcAft>
              <a:buClr>
                <a:srgbClr val="3F3F3F"/>
              </a:buClr>
              <a:buSzPts val="2800"/>
              <a:buNone/>
            </a:pPr>
            <a:r>
              <a:t/>
            </a:r>
            <a:endParaRPr/>
          </a:p>
        </p:txBody>
      </p:sp>
      <p:pic>
        <p:nvPicPr>
          <p:cNvPr id="329" name="Google Shape;329;p39"/>
          <p:cNvPicPr preferRelativeResize="0"/>
          <p:nvPr/>
        </p:nvPicPr>
        <p:blipFill rotWithShape="1">
          <a:blip r:embed="rId3">
            <a:alphaModFix/>
          </a:blip>
          <a:srcRect b="0" l="0" r="0" t="0"/>
          <a:stretch/>
        </p:blipFill>
        <p:spPr>
          <a:xfrm>
            <a:off x="2562905" y="1926090"/>
            <a:ext cx="7893686" cy="32990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ph idx="1" type="body"/>
          </p:nvPr>
        </p:nvSpPr>
        <p:spPr>
          <a:xfrm>
            <a:off x="326571" y="274320"/>
            <a:ext cx="11495315" cy="6074229"/>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90000"/>
              </a:lnSpc>
              <a:spcBef>
                <a:spcPts val="0"/>
              </a:spcBef>
              <a:spcAft>
                <a:spcPts val="0"/>
              </a:spcAft>
              <a:buClr>
                <a:srgbClr val="3F3F3F"/>
              </a:buClr>
              <a:buSzPct val="100000"/>
              <a:buNone/>
            </a:pPr>
            <a:r>
              <a:rPr lang="es-MX"/>
              <a:t>Historia: Al final del verano de 1949, Wassily Leontief, profesor de Harvard, introducía con cuidado la última de sus tarjetas perforadas en la computadora Mark II de la universidad.</a:t>
            </a:r>
            <a:endParaRPr/>
          </a:p>
          <a:p>
            <a:pPr indent="0" lvl="0" marL="0" rtl="0" algn="just">
              <a:lnSpc>
                <a:spcPct val="90000"/>
              </a:lnSpc>
              <a:spcBef>
                <a:spcPts val="1000"/>
              </a:spcBef>
              <a:spcAft>
                <a:spcPts val="0"/>
              </a:spcAft>
              <a:buClr>
                <a:srgbClr val="3F3F3F"/>
              </a:buClr>
              <a:buSzPct val="100000"/>
              <a:buNone/>
            </a:pPr>
            <a:r>
              <a:rPr lang="es-MX"/>
              <a:t>Las tarjetas contenían información acerca de la economía de Estados Unidos; se trataba de un resumen de más de 250,000 datos generados por la Oficina de Estadística Laboral durante dos años de intenso trabajo. Leontief dividió la economía estadounidense en 500 “sectores”. Para cada sector escribió una ecuación lineal que describía cómo la industria distribuía su producto hacia los otros sectores de la economía. Como la computadora Mark II, una de las más grandes de su época, no podía manejar el sistema resultante de 500 ecuaciones y 500 incógnitas, Leontief redujo el problema a un sistema de 42 ecuaciones y 42 incógnitas.</a:t>
            </a:r>
            <a:endParaRPr/>
          </a:p>
          <a:p>
            <a:pPr indent="0" lvl="0" marL="0" rtl="0" algn="just">
              <a:lnSpc>
                <a:spcPct val="90000"/>
              </a:lnSpc>
              <a:spcBef>
                <a:spcPts val="1000"/>
              </a:spcBef>
              <a:spcAft>
                <a:spcPts val="0"/>
              </a:spcAft>
              <a:buClr>
                <a:srgbClr val="3F3F3F"/>
              </a:buClr>
              <a:buSzPct val="100000"/>
              <a:buNone/>
            </a:pPr>
            <a:r>
              <a:rPr lang="es-MX"/>
              <a:t>Programar la Mark II para manejar las 42 ecuaciones de Leontief requirió varios meses de trabajo, y él estaba ansioso por ver cuánto tardaría la computadora en resolver el problema. La máquina emitió zumbidos y sus luces parpadearon durante 56 horas antes de que finalmente arrojara un resultado.</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838200" y="365126"/>
            <a:ext cx="10515600" cy="771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Cálculo de A</a:t>
            </a:r>
            <a:r>
              <a:rPr b="1" lang="es-MX" sz="3200"/>
              <a:t>x</a:t>
            </a:r>
            <a:endParaRPr sz="3200"/>
          </a:p>
        </p:txBody>
      </p:sp>
      <p:sp>
        <p:nvSpPr>
          <p:cNvPr id="335" name="Google Shape;335;p40"/>
          <p:cNvSpPr txBox="1"/>
          <p:nvPr>
            <p:ph idx="1" type="body"/>
          </p:nvPr>
        </p:nvSpPr>
        <p:spPr>
          <a:xfrm>
            <a:off x="838200" y="1136470"/>
            <a:ext cx="10515600" cy="507968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400"/>
              <a:buNone/>
            </a:pPr>
            <a:r>
              <a:rPr lang="es-MX" sz="2400"/>
              <a:t>Calcule A</a:t>
            </a:r>
            <a:r>
              <a:rPr b="1" lang="es-MX" sz="2400"/>
              <a:t>x</a:t>
            </a:r>
            <a:r>
              <a:rPr lang="es-MX" sz="2400"/>
              <a:t>, donde</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Esto es equivalente a</a:t>
            </a:r>
            <a:endParaRPr/>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Similar el tercero</a:t>
            </a:r>
            <a:endParaRPr/>
          </a:p>
          <a:p>
            <a:pPr indent="0" lvl="0" marL="0" rtl="0" algn="l">
              <a:lnSpc>
                <a:spcPct val="90000"/>
              </a:lnSpc>
              <a:spcBef>
                <a:spcPts val="1000"/>
              </a:spcBef>
              <a:spcAft>
                <a:spcPts val="0"/>
              </a:spcAft>
              <a:buClr>
                <a:srgbClr val="3F3F3F"/>
              </a:buClr>
              <a:buSzPts val="2400"/>
              <a:buNone/>
            </a:pPr>
            <a:r>
              <a:rPr lang="es-MX" sz="2400"/>
              <a:t>  </a:t>
            </a:r>
            <a:endParaRPr sz="2400"/>
          </a:p>
        </p:txBody>
      </p:sp>
      <p:pic>
        <p:nvPicPr>
          <p:cNvPr id="336" name="Google Shape;336;p40"/>
          <p:cNvPicPr preferRelativeResize="0"/>
          <p:nvPr/>
        </p:nvPicPr>
        <p:blipFill rotWithShape="1">
          <a:blip r:embed="rId3">
            <a:alphaModFix/>
          </a:blip>
          <a:srcRect b="0" l="0" r="0" t="0"/>
          <a:stretch/>
        </p:blipFill>
        <p:spPr>
          <a:xfrm>
            <a:off x="3583578" y="877146"/>
            <a:ext cx="3666308" cy="1160043"/>
          </a:xfrm>
          <a:prstGeom prst="rect">
            <a:avLst/>
          </a:prstGeom>
          <a:noFill/>
          <a:ln>
            <a:noFill/>
          </a:ln>
        </p:spPr>
      </p:pic>
      <p:pic>
        <p:nvPicPr>
          <p:cNvPr id="337" name="Google Shape;337;p40"/>
          <p:cNvPicPr preferRelativeResize="0"/>
          <p:nvPr/>
        </p:nvPicPr>
        <p:blipFill rotWithShape="1">
          <a:blip r:embed="rId4">
            <a:alphaModFix/>
          </a:blip>
          <a:srcRect b="0" l="0" r="0" t="0"/>
          <a:stretch/>
        </p:blipFill>
        <p:spPr>
          <a:xfrm>
            <a:off x="838200" y="2078794"/>
            <a:ext cx="5732417" cy="2769595"/>
          </a:xfrm>
          <a:prstGeom prst="rect">
            <a:avLst/>
          </a:prstGeom>
          <a:noFill/>
          <a:ln>
            <a:noFill/>
          </a:ln>
        </p:spPr>
      </p:pic>
      <p:pic>
        <p:nvPicPr>
          <p:cNvPr id="338" name="Google Shape;338;p40"/>
          <p:cNvPicPr preferRelativeResize="0"/>
          <p:nvPr/>
        </p:nvPicPr>
        <p:blipFill rotWithShape="1">
          <a:blip r:embed="rId5">
            <a:alphaModFix/>
          </a:blip>
          <a:srcRect b="0" l="0" r="0" t="0"/>
          <a:stretch/>
        </p:blipFill>
        <p:spPr>
          <a:xfrm>
            <a:off x="3836669" y="4913265"/>
            <a:ext cx="4281438" cy="1032582"/>
          </a:xfrm>
          <a:prstGeom prst="rect">
            <a:avLst/>
          </a:prstGeom>
          <a:noFill/>
          <a:ln>
            <a:noFill/>
          </a:ln>
        </p:spPr>
      </p:pic>
      <p:pic>
        <p:nvPicPr>
          <p:cNvPr id="339" name="Google Shape;339;p40"/>
          <p:cNvPicPr preferRelativeResize="0"/>
          <p:nvPr/>
        </p:nvPicPr>
        <p:blipFill rotWithShape="1">
          <a:blip r:embed="rId6">
            <a:alphaModFix/>
          </a:blip>
          <a:srcRect b="0" l="0" r="0" t="0"/>
          <a:stretch/>
        </p:blipFill>
        <p:spPr>
          <a:xfrm>
            <a:off x="8118107" y="4938059"/>
            <a:ext cx="3919172" cy="10077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Regla fila-vector para calcular Ax</a:t>
            </a:r>
            <a:endParaRPr sz="3200"/>
          </a:p>
        </p:txBody>
      </p:sp>
      <p:sp>
        <p:nvSpPr>
          <p:cNvPr id="345" name="Google Shape;34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Si el producto Ax está definido, entonces la i-ésima entrada en Ax es la suma de los productos de las entradas correspondientes de la fila i de A y del vector x.</a:t>
            </a:r>
            <a:endParaRPr/>
          </a:p>
          <a:p>
            <a:pPr indent="0" lvl="0" marL="0" rtl="0" algn="l">
              <a:lnSpc>
                <a:spcPct val="90000"/>
              </a:lnSpc>
              <a:spcBef>
                <a:spcPts val="1000"/>
              </a:spcBef>
              <a:spcAft>
                <a:spcPts val="0"/>
              </a:spcAft>
              <a:buClr>
                <a:srgbClr val="3F3F3F"/>
              </a:buClr>
              <a:buSzPts val="2200"/>
              <a:buNone/>
            </a:pPr>
            <a:r>
              <a:rPr lang="es-MX" sz="2200"/>
              <a:t>Ejemplos:</a:t>
            </a:r>
            <a:endParaRPr/>
          </a:p>
          <a:p>
            <a:pPr indent="0" lvl="0" marL="0" rtl="0" algn="l">
              <a:lnSpc>
                <a:spcPct val="90000"/>
              </a:lnSpc>
              <a:spcBef>
                <a:spcPts val="1000"/>
              </a:spcBef>
              <a:spcAft>
                <a:spcPts val="0"/>
              </a:spcAft>
              <a:buClr>
                <a:srgbClr val="3F3F3F"/>
              </a:buClr>
              <a:buSzPts val="2200"/>
              <a:buNone/>
            </a:pPr>
            <a:r>
              <a:t/>
            </a:r>
            <a:endParaRPr sz="2200"/>
          </a:p>
        </p:txBody>
      </p:sp>
      <p:pic>
        <p:nvPicPr>
          <p:cNvPr id="346" name="Google Shape;346;p41"/>
          <p:cNvPicPr preferRelativeResize="0"/>
          <p:nvPr/>
        </p:nvPicPr>
        <p:blipFill rotWithShape="1">
          <a:blip r:embed="rId3">
            <a:alphaModFix/>
          </a:blip>
          <a:srcRect b="0" l="0" r="0" t="0"/>
          <a:stretch/>
        </p:blipFill>
        <p:spPr>
          <a:xfrm>
            <a:off x="2364105" y="2493917"/>
            <a:ext cx="6537426" cy="34627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3200"/>
              <a:buFont typeface="Libre Franklin Thin"/>
              <a:buNone/>
            </a:pPr>
            <a:r>
              <a:rPr lang="es-MX" sz="3200"/>
              <a:t>Propiedades del producto matriz-vector </a:t>
            </a:r>
            <a:r>
              <a:rPr i="1" lang="es-MX" sz="3200"/>
              <a:t>A</a:t>
            </a:r>
            <a:r>
              <a:rPr b="1" lang="es-MX" sz="3200"/>
              <a:t>x</a:t>
            </a:r>
            <a:endParaRPr sz="2000"/>
          </a:p>
        </p:txBody>
      </p:sp>
      <p:sp>
        <p:nvSpPr>
          <p:cNvPr id="352" name="Google Shape;352;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Teorema: Si A es una matriz de m x n, </a:t>
            </a:r>
            <a:r>
              <a:rPr b="1" lang="es-MX" sz="2400"/>
              <a:t>u</a:t>
            </a:r>
            <a:r>
              <a:rPr lang="es-MX" sz="2400"/>
              <a:t> y </a:t>
            </a:r>
            <a:r>
              <a:rPr b="1" lang="es-MX" sz="2400"/>
              <a:t>v</a:t>
            </a:r>
            <a:r>
              <a:rPr lang="es-MX" sz="2400"/>
              <a:t> son vectores en Rⁿ, y c es un escalar, entonces:</a:t>
            </a:r>
            <a:endParaRPr/>
          </a:p>
          <a:p>
            <a:pPr indent="0" lvl="0" marL="0" rtl="0" algn="l">
              <a:lnSpc>
                <a:spcPct val="90000"/>
              </a:lnSpc>
              <a:spcBef>
                <a:spcPts val="1000"/>
              </a:spcBef>
              <a:spcAft>
                <a:spcPts val="0"/>
              </a:spcAft>
              <a:buClr>
                <a:srgbClr val="3F3F3F"/>
              </a:buClr>
              <a:buSzPts val="2400"/>
              <a:buNone/>
            </a:pPr>
            <a:r>
              <a:rPr lang="es-MX" sz="2400"/>
              <a:t>a) A(u + v) = Au + Av;</a:t>
            </a:r>
            <a:endParaRPr/>
          </a:p>
          <a:p>
            <a:pPr indent="0" lvl="0" marL="0" rtl="0" algn="l">
              <a:lnSpc>
                <a:spcPct val="90000"/>
              </a:lnSpc>
              <a:spcBef>
                <a:spcPts val="1000"/>
              </a:spcBef>
              <a:spcAft>
                <a:spcPts val="0"/>
              </a:spcAft>
              <a:buClr>
                <a:srgbClr val="3F3F3F"/>
              </a:buClr>
              <a:buSzPts val="2400"/>
              <a:buNone/>
            </a:pPr>
            <a:r>
              <a:rPr lang="es-MX" sz="2400"/>
              <a:t>b) A(cu) = c(Au).</a:t>
            </a:r>
            <a:endParaRPr/>
          </a:p>
          <a:p>
            <a:pPr indent="0" lvl="0" marL="0" rtl="0" algn="l">
              <a:lnSpc>
                <a:spcPct val="90000"/>
              </a:lnSpc>
              <a:spcBef>
                <a:spcPts val="1000"/>
              </a:spcBef>
              <a:spcAft>
                <a:spcPts val="0"/>
              </a:spcAft>
              <a:buClr>
                <a:srgbClr val="3F3F3F"/>
              </a:buClr>
              <a:buSzPts val="2400"/>
              <a:buNone/>
            </a:pPr>
            <a:r>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Libre Franklin Thin"/>
              <a:buNone/>
            </a:pPr>
            <a:r>
              <a:rPr lang="es-MX"/>
              <a:t>PROBLEMAS DE PRÁCTICA #4</a:t>
            </a:r>
            <a:endParaRPr/>
          </a:p>
        </p:txBody>
      </p:sp>
      <p:sp>
        <p:nvSpPr>
          <p:cNvPr id="358" name="Google Shape;35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Calcule </a:t>
            </a:r>
            <a:r>
              <a:rPr i="1" lang="es-MX"/>
              <a:t>A</a:t>
            </a:r>
            <a:r>
              <a:rPr lang="es-MX"/>
              <a:t>(</a:t>
            </a:r>
            <a:r>
              <a:rPr b="1" lang="es-MX"/>
              <a:t>u +</a:t>
            </a:r>
            <a:r>
              <a:rPr lang="es-MX"/>
              <a:t> </a:t>
            </a:r>
            <a:r>
              <a:rPr b="1" lang="es-MX"/>
              <a:t>v</a:t>
            </a:r>
            <a:r>
              <a:rPr lang="es-MX"/>
              <a:t>) y </a:t>
            </a:r>
            <a:r>
              <a:rPr i="1" lang="es-MX"/>
              <a:t>A</a:t>
            </a:r>
            <a:r>
              <a:rPr b="1" lang="es-MX"/>
              <a:t>u +</a:t>
            </a:r>
            <a:r>
              <a:rPr lang="es-MX"/>
              <a:t> </a:t>
            </a:r>
            <a:r>
              <a:rPr i="1" lang="es-MX"/>
              <a:t>A</a:t>
            </a:r>
            <a:r>
              <a:rPr b="1" lang="es-MX"/>
              <a:t>v donde </a:t>
            </a:r>
            <a:endParaRPr/>
          </a:p>
          <a:p>
            <a:pPr indent="0" lvl="0" marL="0" rtl="0" algn="l">
              <a:lnSpc>
                <a:spcPct val="90000"/>
              </a:lnSpc>
              <a:spcBef>
                <a:spcPts val="1000"/>
              </a:spcBef>
              <a:spcAft>
                <a:spcPts val="0"/>
              </a:spcAft>
              <a:buClr>
                <a:srgbClr val="3F3F3F"/>
              </a:buClr>
              <a:buSzPts val="2800"/>
              <a:buNone/>
            </a:pPr>
            <a:r>
              <a:t/>
            </a:r>
            <a:endParaRPr b="1"/>
          </a:p>
          <a:p>
            <a:pPr indent="0" lvl="0" marL="0" rtl="0" algn="l">
              <a:lnSpc>
                <a:spcPct val="90000"/>
              </a:lnSpc>
              <a:spcBef>
                <a:spcPts val="1000"/>
              </a:spcBef>
              <a:spcAft>
                <a:spcPts val="0"/>
              </a:spcAft>
              <a:buClr>
                <a:srgbClr val="3F3F3F"/>
              </a:buClr>
              <a:buSzPts val="2800"/>
              <a:buNone/>
            </a:pPr>
            <a:r>
              <a:t/>
            </a:r>
            <a:endParaRPr b="1"/>
          </a:p>
          <a:p>
            <a:pPr indent="0" lvl="0" marL="0" rtl="0" algn="l">
              <a:lnSpc>
                <a:spcPct val="90000"/>
              </a:lnSpc>
              <a:spcBef>
                <a:spcPts val="1000"/>
              </a:spcBef>
              <a:spcAft>
                <a:spcPts val="0"/>
              </a:spcAft>
              <a:buClr>
                <a:srgbClr val="3F3F3F"/>
              </a:buClr>
              <a:buSzPts val="2800"/>
              <a:buNone/>
            </a:pPr>
            <a:r>
              <a:t/>
            </a:r>
            <a:endParaRPr b="1"/>
          </a:p>
          <a:p>
            <a:pPr indent="0" lvl="0" marL="0" rtl="0" algn="l">
              <a:lnSpc>
                <a:spcPct val="90000"/>
              </a:lnSpc>
              <a:spcBef>
                <a:spcPts val="1000"/>
              </a:spcBef>
              <a:spcAft>
                <a:spcPts val="0"/>
              </a:spcAft>
              <a:buClr>
                <a:srgbClr val="3F3F3F"/>
              </a:buClr>
              <a:buSzPts val="2800"/>
              <a:buNone/>
            </a:pPr>
            <a:r>
              <a:rPr b="1" lang="es-MX"/>
              <a:t>Elabore un programa para resolver este problema.</a:t>
            </a:r>
            <a:endParaRPr/>
          </a:p>
          <a:p>
            <a:pPr indent="0" lvl="0" marL="0" rtl="0" algn="l">
              <a:lnSpc>
                <a:spcPct val="90000"/>
              </a:lnSpc>
              <a:spcBef>
                <a:spcPts val="1000"/>
              </a:spcBef>
              <a:spcAft>
                <a:spcPts val="0"/>
              </a:spcAft>
              <a:buClr>
                <a:srgbClr val="3F3F3F"/>
              </a:buClr>
              <a:buSzPts val="2800"/>
              <a:buNone/>
            </a:pPr>
            <a:r>
              <a:rPr b="1" lang="es-MX"/>
              <a:t>Sin embargo, recuerde que los programas deben codificarse para resolver problemas de manera general.</a:t>
            </a:r>
            <a:endParaRPr/>
          </a:p>
        </p:txBody>
      </p:sp>
      <p:pic>
        <p:nvPicPr>
          <p:cNvPr id="359" name="Google Shape;359;p43"/>
          <p:cNvPicPr preferRelativeResize="0"/>
          <p:nvPr/>
        </p:nvPicPr>
        <p:blipFill rotWithShape="1">
          <a:blip r:embed="rId3">
            <a:alphaModFix/>
          </a:blip>
          <a:srcRect b="0" l="0" r="0" t="0"/>
          <a:stretch/>
        </p:blipFill>
        <p:spPr>
          <a:xfrm>
            <a:off x="2323615" y="2573383"/>
            <a:ext cx="5605947" cy="104747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Franklin Gothic"/>
              <a:buNone/>
            </a:pPr>
            <a:r>
              <a:rPr lang="es-MX" sz="3200">
                <a:latin typeface="Franklin Gothic"/>
                <a:ea typeface="Franklin Gothic"/>
                <a:cs typeface="Franklin Gothic"/>
                <a:sym typeface="Franklin Gothic"/>
              </a:rPr>
              <a:t>CONJUNTOS SOLUCIÓN DE SISTEMAS LINEALES</a:t>
            </a:r>
            <a:endParaRPr sz="3200"/>
          </a:p>
        </p:txBody>
      </p:sp>
      <p:sp>
        <p:nvSpPr>
          <p:cNvPr id="365" name="Google Shape;365;p44"/>
          <p:cNvSpPr txBox="1"/>
          <p:nvPr>
            <p:ph idx="1" type="body"/>
          </p:nvPr>
        </p:nvSpPr>
        <p:spPr>
          <a:xfrm>
            <a:off x="838200" y="1463040"/>
            <a:ext cx="10515600" cy="50422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Se dice que un sistema de ecuaciones lineales es </a:t>
            </a:r>
            <a:r>
              <a:rPr b="1" lang="es-MX"/>
              <a:t>homogéneo </a:t>
            </a:r>
            <a:r>
              <a:rPr lang="es-MX"/>
              <a:t>si se puede escribir en la forma </a:t>
            </a:r>
            <a:r>
              <a:rPr i="1" lang="es-MX"/>
              <a:t>A</a:t>
            </a:r>
            <a:r>
              <a:rPr b="1" lang="es-MX"/>
              <a:t>x =</a:t>
            </a:r>
            <a:r>
              <a:rPr lang="es-MX"/>
              <a:t> </a:t>
            </a:r>
            <a:r>
              <a:rPr b="1" lang="es-MX"/>
              <a:t>0</a:t>
            </a:r>
            <a:r>
              <a:rPr lang="es-MX"/>
              <a:t>, donde </a:t>
            </a:r>
            <a:r>
              <a:rPr i="1" lang="es-MX"/>
              <a:t>A </a:t>
            </a:r>
            <a:r>
              <a:rPr lang="es-MX"/>
              <a:t>es una matriz de </a:t>
            </a:r>
            <a:r>
              <a:rPr i="1" lang="es-MX"/>
              <a:t>m x</a:t>
            </a:r>
            <a:r>
              <a:rPr lang="es-MX"/>
              <a:t> </a:t>
            </a:r>
            <a:r>
              <a:rPr i="1" lang="es-MX"/>
              <a:t>n</a:t>
            </a:r>
            <a:r>
              <a:rPr lang="es-MX"/>
              <a:t>, y </a:t>
            </a:r>
            <a:r>
              <a:rPr b="1" lang="es-MX"/>
              <a:t>0 </a:t>
            </a:r>
            <a:r>
              <a:rPr lang="es-MX"/>
              <a:t>es el vector cero en Rⁿ. </a:t>
            </a:r>
            <a:endParaRPr/>
          </a:p>
          <a:p>
            <a:pPr indent="0" lvl="0" marL="0" rtl="0" algn="l">
              <a:lnSpc>
                <a:spcPct val="90000"/>
              </a:lnSpc>
              <a:spcBef>
                <a:spcPts val="1000"/>
              </a:spcBef>
              <a:spcAft>
                <a:spcPts val="0"/>
              </a:spcAft>
              <a:buClr>
                <a:srgbClr val="3F3F3F"/>
              </a:buClr>
              <a:buSzPts val="2800"/>
              <a:buNone/>
            </a:pPr>
            <a:r>
              <a:rPr lang="es-MX"/>
              <a:t>Tal sistema </a:t>
            </a:r>
            <a:r>
              <a:rPr i="1" lang="es-MX"/>
              <a:t>A</a:t>
            </a:r>
            <a:r>
              <a:rPr b="1" lang="es-MX"/>
              <a:t>x =</a:t>
            </a:r>
            <a:r>
              <a:rPr lang="es-MX"/>
              <a:t> </a:t>
            </a:r>
            <a:r>
              <a:rPr b="1" lang="es-MX"/>
              <a:t>0 </a:t>
            </a:r>
            <a:r>
              <a:rPr i="1" lang="es-MX"/>
              <a:t>siempre </a:t>
            </a:r>
            <a:r>
              <a:rPr lang="es-MX"/>
              <a:t>tiene al menos una solución </a:t>
            </a:r>
            <a:r>
              <a:rPr b="1" lang="es-MX"/>
              <a:t>x =</a:t>
            </a:r>
            <a:r>
              <a:rPr lang="es-MX"/>
              <a:t> </a:t>
            </a:r>
            <a:r>
              <a:rPr b="1" lang="es-MX"/>
              <a:t>0 </a:t>
            </a:r>
            <a:r>
              <a:rPr lang="es-MX"/>
              <a:t>(el vector cero en </a:t>
            </a:r>
            <a:r>
              <a:rPr i="1" lang="es-MX"/>
              <a:t>n</a:t>
            </a:r>
            <a:r>
              <a:rPr lang="es-MX"/>
              <a:t>). Esta solución cero generalmente se conoce como </a:t>
            </a:r>
            <a:r>
              <a:rPr b="1" lang="es-MX"/>
              <a:t>solución trivial</a:t>
            </a:r>
            <a:r>
              <a:rPr lang="es-MX"/>
              <a:t>. Una </a:t>
            </a:r>
            <a:r>
              <a:rPr b="1" lang="es-MX"/>
              <a:t>solución no trivial</a:t>
            </a:r>
            <a:r>
              <a:rPr lang="es-MX"/>
              <a:t> es un vector </a:t>
            </a:r>
            <a:r>
              <a:rPr b="1" lang="es-MX"/>
              <a:t>x </a:t>
            </a:r>
            <a:r>
              <a:rPr lang="es-MX"/>
              <a:t>diferente de cero que satisfaga </a:t>
            </a:r>
            <a:r>
              <a:rPr i="1" lang="es-MX"/>
              <a:t>A</a:t>
            </a:r>
            <a:r>
              <a:rPr b="1" lang="es-MX"/>
              <a:t>x =</a:t>
            </a:r>
            <a:r>
              <a:rPr lang="es-MX"/>
              <a:t> </a:t>
            </a:r>
            <a:r>
              <a:rPr b="1" lang="es-MX"/>
              <a:t>0</a:t>
            </a:r>
            <a:r>
              <a:rPr lang="es-MX"/>
              <a:t>.</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i="1" lang="es-MX">
                <a:latin typeface="Times"/>
                <a:ea typeface="Times"/>
                <a:cs typeface="Times"/>
                <a:sym typeface="Times"/>
              </a:rPr>
              <a:t>La ecuación homogénea A</a:t>
            </a:r>
            <a:r>
              <a:rPr b="1" i="1" lang="es-MX">
                <a:latin typeface="Times"/>
                <a:ea typeface="Times"/>
                <a:cs typeface="Times"/>
                <a:sym typeface="Times"/>
              </a:rPr>
              <a:t>x =</a:t>
            </a:r>
            <a:r>
              <a:rPr i="1" lang="es-MX">
                <a:latin typeface="Arial"/>
                <a:ea typeface="Arial"/>
                <a:cs typeface="Arial"/>
                <a:sym typeface="Arial"/>
              </a:rPr>
              <a:t> </a:t>
            </a:r>
            <a:r>
              <a:rPr b="1" i="1" lang="es-MX">
                <a:latin typeface="Times"/>
                <a:ea typeface="Times"/>
                <a:cs typeface="Times"/>
                <a:sym typeface="Times"/>
              </a:rPr>
              <a:t>0 </a:t>
            </a:r>
            <a:r>
              <a:rPr i="1" lang="es-MX">
                <a:latin typeface="Times"/>
                <a:ea typeface="Times"/>
                <a:cs typeface="Times"/>
                <a:sym typeface="Times"/>
              </a:rPr>
              <a:t>tiene una solución no trivial si y solo si la ecuación tiene al menos una variable libre.</a:t>
            </a:r>
            <a:endParaRPr i="1"/>
          </a:p>
          <a:p>
            <a:pPr indent="0" lvl="0" marL="0" rtl="0" algn="l">
              <a:lnSpc>
                <a:spcPct val="90000"/>
              </a:lnSpc>
              <a:spcBef>
                <a:spcPts val="1000"/>
              </a:spcBef>
              <a:spcAft>
                <a:spcPts val="0"/>
              </a:spcAft>
              <a:buClr>
                <a:srgbClr val="3F3F3F"/>
              </a:buClr>
              <a:buSzPts val="2400"/>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idx="1" type="body"/>
          </p:nvPr>
        </p:nvSpPr>
        <p:spPr>
          <a:xfrm>
            <a:off x="209005" y="117566"/>
            <a:ext cx="11730445" cy="624404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Ejemplo: Determine si el siguiente sistema homogéneo tiene una solución no trivial. Luego, describa el conjunto solución.</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							               </a:t>
            </a:r>
            <a:r>
              <a:rPr lang="es-MX" sz="2000"/>
              <a:t>libre. Tiene soluciones no triviales.</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					      x</a:t>
            </a:r>
            <a:r>
              <a:rPr lang="es-MX" sz="1200"/>
              <a:t>3</a:t>
            </a:r>
            <a:r>
              <a:rPr lang="es-MX" sz="2000"/>
              <a:t> es libre.</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i="1" lang="es-MX" sz="2000">
                <a:latin typeface="Times"/>
                <a:ea typeface="Times"/>
                <a:cs typeface="Times"/>
                <a:sym typeface="Times"/>
              </a:rPr>
              <a:t>A</a:t>
            </a:r>
            <a:r>
              <a:rPr b="1" lang="es-MX" sz="2000">
                <a:latin typeface="Times"/>
                <a:ea typeface="Times"/>
                <a:cs typeface="Times"/>
                <a:sym typeface="Times"/>
              </a:rPr>
              <a:t>x =</a:t>
            </a:r>
            <a:r>
              <a:rPr lang="es-MX" sz="2000">
                <a:latin typeface="Arial"/>
                <a:ea typeface="Arial"/>
                <a:cs typeface="Arial"/>
                <a:sym typeface="Arial"/>
              </a:rPr>
              <a:t> </a:t>
            </a:r>
            <a:r>
              <a:rPr b="1" lang="es-MX" sz="2000">
                <a:latin typeface="Times"/>
                <a:ea typeface="Times"/>
                <a:cs typeface="Times"/>
                <a:sym typeface="Times"/>
              </a:rPr>
              <a:t>0 </a:t>
            </a:r>
            <a:r>
              <a:rPr lang="es-MX" sz="2000">
                <a:latin typeface="Times"/>
                <a:ea typeface="Times"/>
                <a:cs typeface="Times"/>
                <a:sym typeface="Times"/>
              </a:rPr>
              <a:t>tiene la forma</a:t>
            </a:r>
            <a:endParaRPr/>
          </a:p>
          <a:p>
            <a:pPr indent="0" lvl="0" marL="0" rtl="0" algn="l">
              <a:lnSpc>
                <a:spcPct val="90000"/>
              </a:lnSpc>
              <a:spcBef>
                <a:spcPts val="1000"/>
              </a:spcBef>
              <a:spcAft>
                <a:spcPts val="0"/>
              </a:spcAft>
              <a:buClr>
                <a:srgbClr val="3F3F3F"/>
              </a:buClr>
              <a:buSzPts val="2000"/>
              <a:buNone/>
            </a:pPr>
            <a:r>
              <a:t/>
            </a:r>
            <a:endParaRPr sz="2000"/>
          </a:p>
        </p:txBody>
      </p:sp>
      <p:pic>
        <p:nvPicPr>
          <p:cNvPr id="371" name="Google Shape;371;p45"/>
          <p:cNvPicPr preferRelativeResize="0"/>
          <p:nvPr/>
        </p:nvPicPr>
        <p:blipFill rotWithShape="1">
          <a:blip r:embed="rId3">
            <a:alphaModFix/>
          </a:blip>
          <a:srcRect b="0" l="0" r="0" t="0"/>
          <a:stretch/>
        </p:blipFill>
        <p:spPr>
          <a:xfrm>
            <a:off x="7068639" y="621845"/>
            <a:ext cx="2702378" cy="1178697"/>
          </a:xfrm>
          <a:prstGeom prst="rect">
            <a:avLst/>
          </a:prstGeom>
          <a:noFill/>
          <a:ln>
            <a:noFill/>
          </a:ln>
        </p:spPr>
      </p:pic>
      <p:pic>
        <p:nvPicPr>
          <p:cNvPr id="372" name="Google Shape;372;p45"/>
          <p:cNvPicPr preferRelativeResize="0"/>
          <p:nvPr/>
        </p:nvPicPr>
        <p:blipFill rotWithShape="1">
          <a:blip r:embed="rId4">
            <a:alphaModFix/>
          </a:blip>
          <a:srcRect b="0" l="0" r="0" t="0"/>
          <a:stretch/>
        </p:blipFill>
        <p:spPr>
          <a:xfrm>
            <a:off x="575037" y="1800542"/>
            <a:ext cx="6596471" cy="1171210"/>
          </a:xfrm>
          <a:prstGeom prst="rect">
            <a:avLst/>
          </a:prstGeom>
          <a:noFill/>
          <a:ln>
            <a:noFill/>
          </a:ln>
        </p:spPr>
      </p:pic>
      <p:cxnSp>
        <p:nvCxnSpPr>
          <p:cNvPr id="373" name="Google Shape;373;p45"/>
          <p:cNvCxnSpPr/>
          <p:nvPr/>
        </p:nvCxnSpPr>
        <p:spPr>
          <a:xfrm>
            <a:off x="7171508" y="2677885"/>
            <a:ext cx="692331" cy="0"/>
          </a:xfrm>
          <a:prstGeom prst="straightConnector1">
            <a:avLst/>
          </a:prstGeom>
          <a:noFill/>
          <a:ln cap="flat" cmpd="sng" w="9525">
            <a:solidFill>
              <a:schemeClr val="accent1"/>
            </a:solidFill>
            <a:prstDash val="solid"/>
            <a:miter lim="800000"/>
            <a:headEnd len="sm" w="sm" type="none"/>
            <a:tailEnd len="med" w="med" type="triangle"/>
          </a:ln>
        </p:spPr>
      </p:cxnSp>
      <p:pic>
        <p:nvPicPr>
          <p:cNvPr id="374" name="Google Shape;374;p45"/>
          <p:cNvPicPr preferRelativeResize="0"/>
          <p:nvPr/>
        </p:nvPicPr>
        <p:blipFill rotWithShape="1">
          <a:blip r:embed="rId5">
            <a:alphaModFix/>
          </a:blip>
          <a:srcRect b="0" l="0" r="0" t="0"/>
          <a:stretch/>
        </p:blipFill>
        <p:spPr>
          <a:xfrm>
            <a:off x="575036" y="3175181"/>
            <a:ext cx="4480289" cy="1276032"/>
          </a:xfrm>
          <a:prstGeom prst="rect">
            <a:avLst/>
          </a:prstGeom>
          <a:noFill/>
          <a:ln>
            <a:noFill/>
          </a:ln>
        </p:spPr>
      </p:pic>
      <p:pic>
        <p:nvPicPr>
          <p:cNvPr id="375" name="Google Shape;375;p45"/>
          <p:cNvPicPr preferRelativeResize="0"/>
          <p:nvPr/>
        </p:nvPicPr>
        <p:blipFill rotWithShape="1">
          <a:blip r:embed="rId6">
            <a:alphaModFix/>
          </a:blip>
          <a:srcRect b="0" l="0" r="0" t="0"/>
          <a:stretch/>
        </p:blipFill>
        <p:spPr>
          <a:xfrm>
            <a:off x="3157265" y="4654642"/>
            <a:ext cx="5694580" cy="119751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Ejemplo</a:t>
            </a:r>
            <a:endParaRPr sz="3600"/>
          </a:p>
        </p:txBody>
      </p:sp>
      <p:sp>
        <p:nvSpPr>
          <p:cNvPr id="381" name="Google Shape;381;p46"/>
          <p:cNvSpPr txBox="1"/>
          <p:nvPr>
            <p:ph idx="1" type="body"/>
          </p:nvPr>
        </p:nvSpPr>
        <p:spPr>
          <a:xfrm>
            <a:off x="838200" y="1825625"/>
            <a:ext cx="10515600" cy="46758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Una sola ecuación lineal puede tratarse como un sencillo sistema de ecuaciones. Describa todas las soluciones del “sistema” homogéneo</a:t>
            </a:r>
            <a:endParaRPr/>
          </a:p>
          <a:p>
            <a:pPr indent="0" lvl="0" marL="0" rtl="0" algn="l">
              <a:lnSpc>
                <a:spcPct val="90000"/>
              </a:lnSpc>
              <a:spcBef>
                <a:spcPts val="1000"/>
              </a:spcBef>
              <a:spcAft>
                <a:spcPts val="0"/>
              </a:spcAft>
              <a:buClr>
                <a:srgbClr val="3F3F3F"/>
              </a:buClr>
              <a:buSzPts val="2800"/>
              <a:buNone/>
            </a:pPr>
            <a:r>
              <a:rPr lang="es-MX"/>
              <a:t>10</a:t>
            </a:r>
            <a:r>
              <a:rPr i="1" lang="es-MX"/>
              <a:t>x</a:t>
            </a:r>
            <a:r>
              <a:rPr lang="es-MX" sz="1400"/>
              <a:t>1</a:t>
            </a:r>
            <a:r>
              <a:rPr lang="es-MX"/>
              <a:t> - 3</a:t>
            </a:r>
            <a:r>
              <a:rPr i="1" lang="es-MX"/>
              <a:t>x</a:t>
            </a:r>
            <a:r>
              <a:rPr lang="es-MX" sz="1400"/>
              <a:t>2</a:t>
            </a:r>
            <a:r>
              <a:rPr lang="es-MX"/>
              <a:t> - 2</a:t>
            </a:r>
            <a:r>
              <a:rPr i="1" lang="es-MX"/>
              <a:t>x</a:t>
            </a:r>
            <a:r>
              <a:rPr lang="es-MX" sz="1400"/>
              <a:t>3</a:t>
            </a:r>
            <a:r>
              <a:rPr lang="es-MX"/>
              <a:t> = 0</a:t>
            </a:r>
            <a:endParaRPr/>
          </a:p>
          <a:p>
            <a:pPr indent="0" lvl="0" marL="0" rtl="0" algn="l">
              <a:lnSpc>
                <a:spcPct val="90000"/>
              </a:lnSpc>
              <a:spcBef>
                <a:spcPts val="1000"/>
              </a:spcBef>
              <a:spcAft>
                <a:spcPts val="0"/>
              </a:spcAft>
              <a:buClr>
                <a:srgbClr val="3F3F3F"/>
              </a:buClr>
              <a:buSzPts val="2800"/>
              <a:buNone/>
            </a:pPr>
            <a:r>
              <a:rPr i="1" lang="es-MX"/>
              <a:t>x</a:t>
            </a:r>
            <a:r>
              <a:rPr lang="es-MX" sz="1400"/>
              <a:t>1</a:t>
            </a:r>
            <a:r>
              <a:rPr lang="es-MX"/>
              <a:t> = .3</a:t>
            </a:r>
            <a:r>
              <a:rPr i="1" lang="es-MX"/>
              <a:t>x</a:t>
            </a:r>
            <a:r>
              <a:rPr lang="es-MX" sz="1400"/>
              <a:t>2</a:t>
            </a:r>
            <a:r>
              <a:rPr lang="es-MX"/>
              <a:t> + .2</a:t>
            </a:r>
            <a:r>
              <a:rPr i="1" lang="es-MX"/>
              <a:t>x</a:t>
            </a:r>
            <a:r>
              <a:rPr lang="es-MX" sz="1400"/>
              <a:t>3	</a:t>
            </a:r>
            <a:r>
              <a:rPr i="1" lang="es-MX">
                <a:latin typeface="Times"/>
                <a:ea typeface="Times"/>
                <a:cs typeface="Times"/>
                <a:sym typeface="Times"/>
              </a:rPr>
              <a:t>x</a:t>
            </a:r>
            <a:r>
              <a:rPr lang="es-MX" sz="1400">
                <a:latin typeface="Times"/>
                <a:ea typeface="Times"/>
                <a:cs typeface="Times"/>
                <a:sym typeface="Times"/>
              </a:rPr>
              <a:t>2</a:t>
            </a:r>
            <a:r>
              <a:rPr lang="es-MX">
                <a:latin typeface="Times"/>
                <a:ea typeface="Times"/>
                <a:cs typeface="Times"/>
                <a:sym typeface="Times"/>
              </a:rPr>
              <a:t> y </a:t>
            </a:r>
            <a:r>
              <a:rPr i="1" lang="es-MX">
                <a:latin typeface="Times"/>
                <a:ea typeface="Times"/>
                <a:cs typeface="Times"/>
                <a:sym typeface="Times"/>
              </a:rPr>
              <a:t>x</a:t>
            </a:r>
            <a:r>
              <a:rPr lang="es-MX" sz="1400">
                <a:latin typeface="Times"/>
                <a:ea typeface="Times"/>
                <a:cs typeface="Times"/>
                <a:sym typeface="Times"/>
              </a:rPr>
              <a:t>3</a:t>
            </a:r>
            <a:r>
              <a:rPr lang="es-MX">
                <a:latin typeface="Times"/>
                <a:ea typeface="Times"/>
                <a:cs typeface="Times"/>
                <a:sym typeface="Times"/>
              </a:rPr>
              <a:t> libres.</a:t>
            </a:r>
            <a:endParaRPr/>
          </a:p>
          <a:p>
            <a:pPr indent="0" lvl="0" marL="0" rtl="0" algn="l">
              <a:lnSpc>
                <a:spcPct val="90000"/>
              </a:lnSpc>
              <a:spcBef>
                <a:spcPts val="1000"/>
              </a:spcBef>
              <a:spcAft>
                <a:spcPts val="0"/>
              </a:spcAft>
              <a:buClr>
                <a:srgbClr val="3F3F3F"/>
              </a:buClr>
              <a:buSzPts val="2800"/>
              <a:buNone/>
            </a:pPr>
            <a:r>
              <a:t/>
            </a:r>
            <a:endParaRPr/>
          </a:p>
        </p:txBody>
      </p:sp>
      <p:pic>
        <p:nvPicPr>
          <p:cNvPr id="382" name="Google Shape;382;p46"/>
          <p:cNvPicPr preferRelativeResize="0"/>
          <p:nvPr/>
        </p:nvPicPr>
        <p:blipFill rotWithShape="1">
          <a:blip r:embed="rId3">
            <a:alphaModFix/>
          </a:blip>
          <a:srcRect b="0" l="0" r="0" t="0"/>
          <a:stretch/>
        </p:blipFill>
        <p:spPr>
          <a:xfrm>
            <a:off x="5778125" y="3428999"/>
            <a:ext cx="5575663" cy="263552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type="title"/>
          </p:nvPr>
        </p:nvSpPr>
        <p:spPr>
          <a:xfrm>
            <a:off x="838200" y="365125"/>
            <a:ext cx="10515600" cy="7060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Libre Franklin Thin"/>
              <a:buNone/>
            </a:pPr>
            <a:r>
              <a:rPr lang="es-MX"/>
              <a:t>Soluciones de sistemas no homogéneos</a:t>
            </a:r>
            <a:endParaRPr sz="3200"/>
          </a:p>
        </p:txBody>
      </p:sp>
      <p:sp>
        <p:nvSpPr>
          <p:cNvPr id="388" name="Google Shape;388;p47"/>
          <p:cNvSpPr txBox="1"/>
          <p:nvPr>
            <p:ph idx="1" type="body"/>
          </p:nvPr>
        </p:nvSpPr>
        <p:spPr>
          <a:xfrm>
            <a:off x="838200" y="1162594"/>
            <a:ext cx="10515600" cy="50143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Ejemplo: Encuentre todas las soluciones de Ax = b, donde</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lang="es-MX" sz="2400"/>
              <a:t>							     </a:t>
            </a:r>
            <a:r>
              <a:rPr lang="es-MX" sz="2000"/>
              <a:t>x</a:t>
            </a:r>
            <a:r>
              <a:rPr lang="es-MX" sz="1200"/>
              <a:t>2</a:t>
            </a:r>
            <a:r>
              <a:rPr lang="es-MX" sz="2000"/>
              <a:t> y x</a:t>
            </a:r>
            <a:r>
              <a:rPr lang="es-MX" sz="1200"/>
              <a:t>3</a:t>
            </a:r>
            <a:r>
              <a:rPr lang="es-MX" sz="2000"/>
              <a:t> libres</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400"/>
              <a:buNone/>
            </a:pPr>
            <a:r>
              <a:t/>
            </a:r>
            <a:endParaRPr sz="2400"/>
          </a:p>
        </p:txBody>
      </p:sp>
      <p:pic>
        <p:nvPicPr>
          <p:cNvPr id="389" name="Google Shape;389;p47"/>
          <p:cNvPicPr preferRelativeResize="0"/>
          <p:nvPr/>
        </p:nvPicPr>
        <p:blipFill rotWithShape="1">
          <a:blip r:embed="rId3">
            <a:alphaModFix/>
          </a:blip>
          <a:srcRect b="0" l="0" r="0" t="0"/>
          <a:stretch/>
        </p:blipFill>
        <p:spPr>
          <a:xfrm>
            <a:off x="3794486" y="1714364"/>
            <a:ext cx="3736853" cy="1054962"/>
          </a:xfrm>
          <a:prstGeom prst="rect">
            <a:avLst/>
          </a:prstGeom>
          <a:noFill/>
          <a:ln>
            <a:noFill/>
          </a:ln>
        </p:spPr>
      </p:pic>
      <p:pic>
        <p:nvPicPr>
          <p:cNvPr id="390" name="Google Shape;390;p47"/>
          <p:cNvPicPr preferRelativeResize="0"/>
          <p:nvPr/>
        </p:nvPicPr>
        <p:blipFill rotWithShape="1">
          <a:blip r:embed="rId4">
            <a:alphaModFix/>
          </a:blip>
          <a:srcRect b="0" l="0" r="0" t="0"/>
          <a:stretch/>
        </p:blipFill>
        <p:spPr>
          <a:xfrm>
            <a:off x="1053464" y="2769326"/>
            <a:ext cx="6480407" cy="1097280"/>
          </a:xfrm>
          <a:prstGeom prst="rect">
            <a:avLst/>
          </a:prstGeom>
          <a:noFill/>
          <a:ln>
            <a:noFill/>
          </a:ln>
        </p:spPr>
      </p:pic>
      <p:pic>
        <p:nvPicPr>
          <p:cNvPr id="391" name="Google Shape;391;p47"/>
          <p:cNvPicPr preferRelativeResize="0"/>
          <p:nvPr/>
        </p:nvPicPr>
        <p:blipFill rotWithShape="1">
          <a:blip r:embed="rId5">
            <a:alphaModFix/>
          </a:blip>
          <a:srcRect b="0" l="0" r="0" t="0"/>
          <a:stretch/>
        </p:blipFill>
        <p:spPr>
          <a:xfrm>
            <a:off x="1053464" y="3866606"/>
            <a:ext cx="6369269" cy="109728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Libre Franklin Thin"/>
              <a:buNone/>
            </a:pPr>
            <a:r>
              <a:rPr lang="es-MX" sz="4000"/>
              <a:t>PROBLEMAS DE PRÁCTICA #5 (1.5)</a:t>
            </a:r>
            <a:endParaRPr sz="4000"/>
          </a:p>
        </p:txBody>
      </p:sp>
      <p:sp>
        <p:nvSpPr>
          <p:cNvPr id="397" name="Google Shape;397;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b="1" lang="es-MX">
                <a:latin typeface="Times"/>
                <a:ea typeface="Times"/>
                <a:cs typeface="Times"/>
                <a:sym typeface="Times"/>
              </a:rPr>
              <a:t>1. </a:t>
            </a:r>
            <a:r>
              <a:rPr lang="es-MX">
                <a:latin typeface="Times"/>
                <a:ea typeface="Times"/>
                <a:cs typeface="Times"/>
                <a:sym typeface="Times"/>
              </a:rPr>
              <a:t>Cada una de las siguientes ecuaciones determina un plano en R³. ¿Se intersecan los dos planos? Si es así, describa su intersección</a:t>
            </a:r>
            <a:endParaRPr/>
          </a:p>
          <a:p>
            <a:pPr indent="0" lvl="0" marL="0" rtl="0" algn="ctr">
              <a:lnSpc>
                <a:spcPct val="90000"/>
              </a:lnSpc>
              <a:spcBef>
                <a:spcPts val="1000"/>
              </a:spcBef>
              <a:spcAft>
                <a:spcPts val="0"/>
              </a:spcAft>
              <a:buClr>
                <a:srgbClr val="3F3F3F"/>
              </a:buClr>
              <a:buSzPts val="2800"/>
              <a:buNone/>
            </a:pPr>
            <a:r>
              <a:rPr lang="es-MX">
                <a:latin typeface="Arial"/>
                <a:ea typeface="Arial"/>
                <a:cs typeface="Arial"/>
                <a:sym typeface="Arial"/>
              </a:rPr>
              <a:t>x</a:t>
            </a:r>
            <a:r>
              <a:rPr lang="es-MX" sz="800">
                <a:latin typeface="Arial"/>
                <a:ea typeface="Arial"/>
                <a:cs typeface="Arial"/>
                <a:sym typeface="Arial"/>
              </a:rPr>
              <a:t>1 </a:t>
            </a:r>
            <a:r>
              <a:rPr lang="es-MX">
                <a:latin typeface="Arial"/>
                <a:ea typeface="Arial"/>
                <a:cs typeface="Arial"/>
                <a:sym typeface="Arial"/>
              </a:rPr>
              <a:t>+ 4x</a:t>
            </a:r>
            <a:r>
              <a:rPr lang="es-MX" sz="800">
                <a:latin typeface="Arial"/>
                <a:ea typeface="Arial"/>
                <a:cs typeface="Arial"/>
                <a:sym typeface="Arial"/>
              </a:rPr>
              <a:t>2 </a:t>
            </a:r>
            <a:r>
              <a:rPr lang="es-MX">
                <a:latin typeface="Arial"/>
                <a:ea typeface="Arial"/>
                <a:cs typeface="Arial"/>
                <a:sym typeface="Arial"/>
              </a:rPr>
              <a:t> - 5x</a:t>
            </a:r>
            <a:r>
              <a:rPr lang="es-MX" sz="800">
                <a:latin typeface="Arial"/>
                <a:ea typeface="Arial"/>
                <a:cs typeface="Arial"/>
                <a:sym typeface="Arial"/>
              </a:rPr>
              <a:t>3 </a:t>
            </a:r>
            <a:r>
              <a:rPr lang="es-MX">
                <a:latin typeface="Arial"/>
                <a:ea typeface="Arial"/>
                <a:cs typeface="Arial"/>
                <a:sym typeface="Arial"/>
              </a:rPr>
              <a:t>= 0</a:t>
            </a:r>
            <a:endParaRPr/>
          </a:p>
          <a:p>
            <a:pPr indent="0" lvl="0" marL="0" rtl="0" algn="ctr">
              <a:lnSpc>
                <a:spcPct val="90000"/>
              </a:lnSpc>
              <a:spcBef>
                <a:spcPts val="1000"/>
              </a:spcBef>
              <a:spcAft>
                <a:spcPts val="0"/>
              </a:spcAft>
              <a:buClr>
                <a:srgbClr val="3F3F3F"/>
              </a:buClr>
              <a:buSzPts val="2800"/>
              <a:buNone/>
            </a:pPr>
            <a:r>
              <a:rPr lang="es-MX">
                <a:latin typeface="Arial"/>
                <a:ea typeface="Arial"/>
                <a:cs typeface="Arial"/>
                <a:sym typeface="Arial"/>
              </a:rPr>
              <a:t>2x</a:t>
            </a:r>
            <a:r>
              <a:rPr lang="es-MX" sz="800">
                <a:latin typeface="Arial"/>
                <a:ea typeface="Arial"/>
                <a:cs typeface="Arial"/>
                <a:sym typeface="Arial"/>
              </a:rPr>
              <a:t>1 </a:t>
            </a:r>
            <a:r>
              <a:rPr lang="es-MX">
                <a:latin typeface="Arial"/>
                <a:ea typeface="Arial"/>
                <a:cs typeface="Arial"/>
                <a:sym typeface="Arial"/>
              </a:rPr>
              <a:t> - x</a:t>
            </a:r>
            <a:r>
              <a:rPr lang="es-MX" sz="800">
                <a:latin typeface="Arial"/>
                <a:ea typeface="Arial"/>
                <a:cs typeface="Arial"/>
                <a:sym typeface="Arial"/>
              </a:rPr>
              <a:t>2 </a:t>
            </a:r>
            <a:r>
              <a:rPr lang="es-MX">
                <a:latin typeface="Arial"/>
                <a:ea typeface="Arial"/>
                <a:cs typeface="Arial"/>
                <a:sym typeface="Arial"/>
              </a:rPr>
              <a:t>+ 8x</a:t>
            </a:r>
            <a:r>
              <a:rPr lang="es-MX" sz="800">
                <a:latin typeface="Arial"/>
                <a:ea typeface="Arial"/>
                <a:cs typeface="Arial"/>
                <a:sym typeface="Arial"/>
              </a:rPr>
              <a:t>3 </a:t>
            </a:r>
            <a:r>
              <a:rPr lang="es-MX">
                <a:latin typeface="Arial"/>
                <a:ea typeface="Arial"/>
                <a:cs typeface="Arial"/>
                <a:sym typeface="Arial"/>
              </a:rPr>
              <a:t>= 9</a:t>
            </a:r>
            <a:endParaRPr/>
          </a:p>
          <a:p>
            <a:pPr indent="0" lvl="0" marL="0" rtl="0" algn="l">
              <a:lnSpc>
                <a:spcPct val="90000"/>
              </a:lnSpc>
              <a:spcBef>
                <a:spcPts val="1000"/>
              </a:spcBef>
              <a:spcAft>
                <a:spcPts val="0"/>
              </a:spcAft>
              <a:buClr>
                <a:srgbClr val="3F3F3F"/>
              </a:buClr>
              <a:buSzPts val="2800"/>
              <a:buNone/>
            </a:pPr>
            <a:r>
              <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txBox="1"/>
          <p:nvPr>
            <p:ph type="title"/>
          </p:nvPr>
        </p:nvSpPr>
        <p:spPr>
          <a:xfrm>
            <a:off x="838200" y="365126"/>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APLICACIONES DE SISTEMAS LINEALES (Economía)</a:t>
            </a:r>
            <a:endParaRPr sz="3200"/>
          </a:p>
        </p:txBody>
      </p:sp>
      <p:sp>
        <p:nvSpPr>
          <p:cNvPr id="403" name="Google Shape;403;p49"/>
          <p:cNvSpPr txBox="1"/>
          <p:nvPr>
            <p:ph idx="1" type="body"/>
          </p:nvPr>
        </p:nvSpPr>
        <p:spPr>
          <a:xfrm>
            <a:off x="838200" y="1214846"/>
            <a:ext cx="10515600" cy="496211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EJEMPLO: Suponga que una economía comprende las industrias carbonífera, eléctrica</a:t>
            </a:r>
            <a:r>
              <a:rPr lang="es-MX"/>
              <a:t> </a:t>
            </a:r>
            <a:r>
              <a:rPr lang="es-MX" sz="2200"/>
              <a:t>y del acero, y que la producción de cada sector se distribuye entre los diversos sectores como se muestra en la tabla</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Denote los precios (es decir, valores en dólares) del total de las producciones anuales de los sectores del carbón, eléctrico y del acero mediante pC, pE y pS, respectivamente. Si es posible, encuentre los precios de equilibrio que hacen que los ingresos de cada sector igualen a sus gastos.</a:t>
            </a:r>
            <a:endParaRPr sz="2200"/>
          </a:p>
        </p:txBody>
      </p:sp>
      <p:pic>
        <p:nvPicPr>
          <p:cNvPr id="404" name="Google Shape;404;p49"/>
          <p:cNvPicPr preferRelativeResize="0"/>
          <p:nvPr/>
        </p:nvPicPr>
        <p:blipFill rotWithShape="1">
          <a:blip r:embed="rId3">
            <a:alphaModFix/>
          </a:blip>
          <a:srcRect b="0" l="0" r="0" t="0"/>
          <a:stretch/>
        </p:blipFill>
        <p:spPr>
          <a:xfrm>
            <a:off x="6580042" y="2450179"/>
            <a:ext cx="4989193" cy="19576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5"/>
          <p:cNvSpPr txBox="1"/>
          <p:nvPr>
            <p:ph idx="1" type="body"/>
          </p:nvPr>
        </p:nvSpPr>
        <p:spPr>
          <a:xfrm>
            <a:off x="195943" y="287383"/>
            <a:ext cx="11678194" cy="610035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rgbClr val="3F3F3F"/>
              </a:buClr>
              <a:buSzPct val="100000"/>
              <a:buNone/>
            </a:pPr>
            <a:r>
              <a:rPr lang="es-MX"/>
              <a:t>La importancia del álgebra lineal para diversas aplicaciones ha crecido en proporción directa al incremento de la capacidad de las computadoras, y cada nueva generación de hardware y software dispara la demanda de capacidades aun mayores. Por ello, la ciencia de la computación está fuertemente vinculada con el álgebra lineal a través del explosivo crecimiento de los procesamientos en paralelo y el cálculo a gran escala.</a:t>
            </a:r>
            <a:endParaRPr/>
          </a:p>
          <a:p>
            <a:pPr indent="0" lvl="0" marL="0" rtl="0" algn="just">
              <a:lnSpc>
                <a:spcPct val="90000"/>
              </a:lnSpc>
              <a:spcBef>
                <a:spcPts val="1000"/>
              </a:spcBef>
              <a:spcAft>
                <a:spcPts val="0"/>
              </a:spcAft>
              <a:buClr>
                <a:srgbClr val="3F3F3F"/>
              </a:buClr>
              <a:buSzPct val="100000"/>
              <a:buNone/>
            </a:pPr>
            <a:r>
              <a:rPr lang="es-MX"/>
              <a:t>Ahora los científicos e ingenieros trabajan en problemas cada vez más complejos, lo que era impensable hace algunas décadas. Actualmente, ¡el álgebra lineal tiene mayor valor potencial para estudiantes de muchos campos científicos y de negocios que cualquier otra materia de matemáticas.</a:t>
            </a:r>
            <a:endParaRPr/>
          </a:p>
          <a:p>
            <a:pPr indent="0" lvl="0" marL="0" rtl="0" algn="just">
              <a:lnSpc>
                <a:spcPct val="90000"/>
              </a:lnSpc>
              <a:spcBef>
                <a:spcPts val="1000"/>
              </a:spcBef>
              <a:spcAft>
                <a:spcPts val="0"/>
              </a:spcAft>
              <a:buClr>
                <a:srgbClr val="3F3F3F"/>
              </a:buClr>
              <a:buSzPct val="100000"/>
              <a:buNone/>
            </a:pPr>
            <a:r>
              <a:rPr b="1" lang="es-MX" u="sng"/>
              <a:t>Programación lineal:</a:t>
            </a:r>
            <a:r>
              <a:rPr lang="es-MX"/>
              <a:t> Actualmente, muchas decisiones empresariales importantes se toman con base en modelos de programación lineal que utilizan cientos de variables. La industria de las aerolíneas, por ejemplo, utiliza la programación lineal para organizar los itinerarios de las tripulaciones de vuelo, monitorizar la ubicación de los aviones o planear la variada agenda de los servicios de apoyo, como las actividades operativas y de mantenimiento en las terminales aéreas.</a:t>
            </a:r>
            <a:endParaRPr/>
          </a:p>
          <a:p>
            <a:pPr indent="0" lvl="0" marL="0" rtl="0" algn="just">
              <a:lnSpc>
                <a:spcPct val="90000"/>
              </a:lnSpc>
              <a:spcBef>
                <a:spcPts val="1000"/>
              </a:spcBef>
              <a:spcAft>
                <a:spcPts val="0"/>
              </a:spcAft>
              <a:buClr>
                <a:srgbClr val="3F3F3F"/>
              </a:buClr>
              <a:buSzPct val="100000"/>
              <a:buNone/>
            </a:pPr>
            <a:r>
              <a:t/>
            </a:r>
            <a:endParaRPr/>
          </a:p>
          <a:p>
            <a:pPr indent="0" lvl="0" marL="0" rtl="0" algn="just">
              <a:lnSpc>
                <a:spcPct val="90000"/>
              </a:lnSpc>
              <a:spcBef>
                <a:spcPts val="1000"/>
              </a:spcBef>
              <a:spcAft>
                <a:spcPts val="0"/>
              </a:spcAft>
              <a:buClr>
                <a:srgbClr val="3F3F3F"/>
              </a:buClr>
              <a:buSzPct val="100000"/>
              <a:buNone/>
            </a:pPr>
            <a:r>
              <a:rPr b="1" i="1" lang="es-MX" u="sng"/>
              <a:t>Los sistemas de ecuaciones lineales constituyen el corazón del álgebra lineal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idx="1" type="body"/>
          </p:nvPr>
        </p:nvSpPr>
        <p:spPr>
          <a:xfrm>
            <a:off x="209005" y="182880"/>
            <a:ext cx="11639005" cy="624404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Solución: pC = .4pE + .6pS (1)</a:t>
            </a:r>
            <a:endParaRPr/>
          </a:p>
          <a:p>
            <a:pPr indent="0" lvl="0" marL="0" rtl="0" algn="l">
              <a:lnSpc>
                <a:spcPct val="90000"/>
              </a:lnSpc>
              <a:spcBef>
                <a:spcPts val="1000"/>
              </a:spcBef>
              <a:spcAft>
                <a:spcPts val="0"/>
              </a:spcAft>
              <a:buClr>
                <a:srgbClr val="3F3F3F"/>
              </a:buClr>
              <a:buSzPts val="2200"/>
              <a:buNone/>
            </a:pPr>
            <a:r>
              <a:rPr lang="es-MX" sz="2200"/>
              <a:t>	    pE = .6pC + .1pE + .2pS (2)</a:t>
            </a:r>
            <a:endParaRPr/>
          </a:p>
          <a:p>
            <a:pPr indent="0" lvl="0" marL="0" rtl="0" algn="l">
              <a:lnSpc>
                <a:spcPct val="90000"/>
              </a:lnSpc>
              <a:spcBef>
                <a:spcPts val="1000"/>
              </a:spcBef>
              <a:spcAft>
                <a:spcPts val="0"/>
              </a:spcAft>
              <a:buClr>
                <a:srgbClr val="3F3F3F"/>
              </a:buClr>
              <a:buSzPts val="2200"/>
              <a:buNone/>
            </a:pPr>
            <a:r>
              <a:rPr lang="es-MX" sz="2200"/>
              <a:t>	    pS = .4pC + .5pE + .2pS (3)</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pC - .4pE - .6pS = 0</a:t>
            </a:r>
            <a:endParaRPr/>
          </a:p>
          <a:p>
            <a:pPr indent="0" lvl="0" marL="0" rtl="0" algn="l">
              <a:lnSpc>
                <a:spcPct val="90000"/>
              </a:lnSpc>
              <a:spcBef>
                <a:spcPts val="1000"/>
              </a:spcBef>
              <a:spcAft>
                <a:spcPts val="0"/>
              </a:spcAft>
              <a:buClr>
                <a:srgbClr val="3F3F3F"/>
              </a:buClr>
              <a:buSzPts val="2200"/>
              <a:buNone/>
            </a:pPr>
            <a:r>
              <a:rPr lang="es-MX" sz="2200"/>
              <a:t>-.6pC + .9pE - .2pS = 0</a:t>
            </a:r>
            <a:endParaRPr/>
          </a:p>
          <a:p>
            <a:pPr indent="0" lvl="0" marL="0" rtl="0" algn="l">
              <a:lnSpc>
                <a:spcPct val="90000"/>
              </a:lnSpc>
              <a:spcBef>
                <a:spcPts val="1000"/>
              </a:spcBef>
              <a:spcAft>
                <a:spcPts val="0"/>
              </a:spcAft>
              <a:buClr>
                <a:srgbClr val="3F3F3F"/>
              </a:buClr>
              <a:buSzPts val="2200"/>
              <a:buNone/>
            </a:pPr>
            <a:r>
              <a:rPr lang="es-MX" sz="2200"/>
              <a:t>-.4pC - .5p + .8pS = 0</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La solución general es pC = .94pS, 	pE = .85pS  	pS es libre.</a:t>
            </a:r>
            <a:endParaRPr/>
          </a:p>
          <a:p>
            <a:pPr indent="0" lvl="0" marL="0" rtl="0" algn="l">
              <a:lnSpc>
                <a:spcPct val="90000"/>
              </a:lnSpc>
              <a:spcBef>
                <a:spcPts val="1000"/>
              </a:spcBef>
              <a:spcAft>
                <a:spcPts val="0"/>
              </a:spcAft>
              <a:buClr>
                <a:srgbClr val="3F3F3F"/>
              </a:buClr>
              <a:buSzPts val="2200"/>
              <a:buNone/>
            </a:pPr>
            <a:r>
              <a:rPr lang="es-MX" sz="2200"/>
              <a:t>El vector de precios de equilibrio para la economía tiene la forma</a:t>
            </a:r>
            <a:endParaRPr sz="2200"/>
          </a:p>
        </p:txBody>
      </p:sp>
      <p:pic>
        <p:nvPicPr>
          <p:cNvPr id="410" name="Google Shape;410;p50"/>
          <p:cNvPicPr preferRelativeResize="0"/>
          <p:nvPr/>
        </p:nvPicPr>
        <p:blipFill rotWithShape="1">
          <a:blip r:embed="rId3">
            <a:alphaModFix/>
          </a:blip>
          <a:srcRect b="0" l="0" r="0" t="0"/>
          <a:stretch/>
        </p:blipFill>
        <p:spPr>
          <a:xfrm>
            <a:off x="3485331" y="2277562"/>
            <a:ext cx="6102805" cy="1759985"/>
          </a:xfrm>
          <a:prstGeom prst="rect">
            <a:avLst/>
          </a:prstGeom>
          <a:noFill/>
          <a:ln>
            <a:noFill/>
          </a:ln>
        </p:spPr>
      </p:pic>
      <p:pic>
        <p:nvPicPr>
          <p:cNvPr id="411" name="Google Shape;411;p50"/>
          <p:cNvPicPr preferRelativeResize="0"/>
          <p:nvPr/>
        </p:nvPicPr>
        <p:blipFill rotWithShape="1">
          <a:blip r:embed="rId4">
            <a:alphaModFix/>
          </a:blip>
          <a:srcRect b="0" l="0" r="0" t="0"/>
          <a:stretch/>
        </p:blipFill>
        <p:spPr>
          <a:xfrm>
            <a:off x="7820903" y="5216207"/>
            <a:ext cx="4173447" cy="121072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APLICACIONES DE SISTEMAS LINEALES (Química)</a:t>
            </a:r>
            <a:endParaRPr sz="3200"/>
          </a:p>
        </p:txBody>
      </p:sp>
      <p:sp>
        <p:nvSpPr>
          <p:cNvPr id="417" name="Google Shape;417;p51"/>
          <p:cNvSpPr txBox="1"/>
          <p:nvPr>
            <p:ph idx="1" type="body"/>
          </p:nvPr>
        </p:nvSpPr>
        <p:spPr>
          <a:xfrm>
            <a:off x="838200" y="1463040"/>
            <a:ext cx="10515600" cy="4713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latin typeface="Times"/>
                <a:ea typeface="Times"/>
                <a:cs typeface="Times"/>
                <a:sym typeface="Times"/>
              </a:rPr>
              <a:t>Las ecuaciones químicas describen las cantidades de sustancias que se consumen y producen en reacciones químicas. Por ejemplo, cuando el gas propano se quema, el propano (C</a:t>
            </a:r>
            <a:r>
              <a:rPr lang="es-MX" sz="800">
                <a:latin typeface="Times"/>
                <a:ea typeface="Times"/>
                <a:cs typeface="Times"/>
                <a:sym typeface="Times"/>
              </a:rPr>
              <a:t>3</a:t>
            </a:r>
            <a:r>
              <a:rPr lang="es-MX" sz="2400">
                <a:latin typeface="Times"/>
                <a:ea typeface="Times"/>
                <a:cs typeface="Times"/>
                <a:sym typeface="Times"/>
              </a:rPr>
              <a:t>H</a:t>
            </a:r>
            <a:r>
              <a:rPr lang="es-MX" sz="800">
                <a:latin typeface="Times"/>
                <a:ea typeface="Times"/>
                <a:cs typeface="Times"/>
                <a:sym typeface="Times"/>
              </a:rPr>
              <a:t>8</a:t>
            </a:r>
            <a:r>
              <a:rPr lang="es-MX" sz="2400">
                <a:latin typeface="Times"/>
                <a:ea typeface="Times"/>
                <a:cs typeface="Times"/>
                <a:sym typeface="Times"/>
              </a:rPr>
              <a:t>) se combina con oxígeno (O</a:t>
            </a:r>
            <a:r>
              <a:rPr lang="es-MX" sz="800">
                <a:latin typeface="Times"/>
                <a:ea typeface="Times"/>
                <a:cs typeface="Times"/>
                <a:sym typeface="Times"/>
              </a:rPr>
              <a:t>2</a:t>
            </a:r>
            <a:r>
              <a:rPr lang="es-MX" sz="2400">
                <a:latin typeface="Times"/>
                <a:ea typeface="Times"/>
                <a:cs typeface="Times"/>
                <a:sym typeface="Times"/>
              </a:rPr>
              <a:t>) para formar dióxido de carbono (CO</a:t>
            </a:r>
            <a:r>
              <a:rPr lang="es-MX" sz="800">
                <a:latin typeface="Times"/>
                <a:ea typeface="Times"/>
                <a:cs typeface="Times"/>
                <a:sym typeface="Times"/>
              </a:rPr>
              <a:t>2</a:t>
            </a:r>
            <a:r>
              <a:rPr lang="es-MX" sz="2400">
                <a:latin typeface="Times"/>
                <a:ea typeface="Times"/>
                <a:cs typeface="Times"/>
                <a:sym typeface="Times"/>
              </a:rPr>
              <a:t>) y agua (H</a:t>
            </a:r>
            <a:r>
              <a:rPr lang="es-MX" sz="800">
                <a:latin typeface="Times"/>
                <a:ea typeface="Times"/>
                <a:cs typeface="Times"/>
                <a:sym typeface="Times"/>
              </a:rPr>
              <a:t>2</a:t>
            </a:r>
            <a:r>
              <a:rPr lang="es-MX" sz="2400">
                <a:latin typeface="Times"/>
                <a:ea typeface="Times"/>
                <a:cs typeface="Times"/>
                <a:sym typeface="Times"/>
              </a:rPr>
              <a:t>O), de acuerdo con una ecuación de la forma </a:t>
            </a:r>
            <a:endParaRPr/>
          </a:p>
          <a:p>
            <a:pPr indent="0" lvl="0" marL="0" rtl="0" algn="ctr">
              <a:lnSpc>
                <a:spcPct val="90000"/>
              </a:lnSpc>
              <a:spcBef>
                <a:spcPts val="1000"/>
              </a:spcBef>
              <a:spcAft>
                <a:spcPts val="0"/>
              </a:spcAft>
              <a:buClr>
                <a:srgbClr val="3F3F3F"/>
              </a:buClr>
              <a:buSzPts val="2400"/>
              <a:buNone/>
            </a:pPr>
            <a:r>
              <a:rPr lang="es-MX" sz="2400">
                <a:latin typeface="Times"/>
                <a:ea typeface="Times"/>
                <a:cs typeface="Times"/>
                <a:sym typeface="Times"/>
              </a:rPr>
              <a:t>(</a:t>
            </a:r>
            <a:r>
              <a:rPr i="1" lang="es-MX" sz="2400">
                <a:latin typeface="Times"/>
                <a:ea typeface="Times"/>
                <a:cs typeface="Times"/>
                <a:sym typeface="Times"/>
              </a:rPr>
              <a:t>x</a:t>
            </a:r>
            <a:r>
              <a:rPr lang="es-MX" sz="800">
                <a:latin typeface="Times"/>
                <a:ea typeface="Times"/>
                <a:cs typeface="Times"/>
                <a:sym typeface="Times"/>
              </a:rPr>
              <a:t>1</a:t>
            </a:r>
            <a:r>
              <a:rPr lang="es-MX" sz="2400">
                <a:latin typeface="Times"/>
                <a:ea typeface="Times"/>
                <a:cs typeface="Times"/>
                <a:sym typeface="Times"/>
              </a:rPr>
              <a:t>)C</a:t>
            </a:r>
            <a:r>
              <a:rPr lang="es-MX" sz="800">
                <a:latin typeface="Times"/>
                <a:ea typeface="Times"/>
                <a:cs typeface="Times"/>
                <a:sym typeface="Times"/>
              </a:rPr>
              <a:t>3</a:t>
            </a:r>
            <a:r>
              <a:rPr lang="es-MX" sz="2400">
                <a:latin typeface="Times"/>
                <a:ea typeface="Times"/>
                <a:cs typeface="Times"/>
                <a:sym typeface="Times"/>
              </a:rPr>
              <a:t>H</a:t>
            </a:r>
            <a:r>
              <a:rPr lang="es-MX" sz="800">
                <a:latin typeface="Times"/>
                <a:ea typeface="Times"/>
                <a:cs typeface="Times"/>
                <a:sym typeface="Times"/>
              </a:rPr>
              <a:t>8 </a:t>
            </a:r>
            <a:r>
              <a:rPr lang="es-MX" sz="2400">
                <a:latin typeface="Arial"/>
                <a:ea typeface="Arial"/>
                <a:cs typeface="Arial"/>
                <a:sym typeface="Arial"/>
              </a:rPr>
              <a:t> + </a:t>
            </a:r>
            <a:r>
              <a:rPr lang="es-MX" sz="2400">
                <a:latin typeface="Times"/>
                <a:ea typeface="Times"/>
                <a:cs typeface="Times"/>
                <a:sym typeface="Times"/>
              </a:rPr>
              <a:t>(</a:t>
            </a:r>
            <a:r>
              <a:rPr i="1" lang="es-MX" sz="2400">
                <a:latin typeface="Times"/>
                <a:ea typeface="Times"/>
                <a:cs typeface="Times"/>
                <a:sym typeface="Times"/>
              </a:rPr>
              <a:t>x</a:t>
            </a:r>
            <a:r>
              <a:rPr lang="es-MX" sz="800">
                <a:latin typeface="Times"/>
                <a:ea typeface="Times"/>
                <a:cs typeface="Times"/>
                <a:sym typeface="Times"/>
              </a:rPr>
              <a:t>2</a:t>
            </a:r>
            <a:r>
              <a:rPr lang="es-MX" sz="2400">
                <a:latin typeface="Times"/>
                <a:ea typeface="Times"/>
                <a:cs typeface="Times"/>
                <a:sym typeface="Times"/>
              </a:rPr>
              <a:t>)O</a:t>
            </a:r>
            <a:r>
              <a:rPr lang="es-MX" sz="800">
                <a:latin typeface="Times"/>
                <a:ea typeface="Times"/>
                <a:cs typeface="Times"/>
                <a:sym typeface="Times"/>
              </a:rPr>
              <a:t>2 </a:t>
            </a:r>
            <a:r>
              <a:rPr lang="es-MX" sz="2400">
                <a:latin typeface="Arial"/>
                <a:ea typeface="Arial"/>
                <a:cs typeface="Arial"/>
                <a:sym typeface="Arial"/>
              </a:rPr>
              <a:t>S  =        </a:t>
            </a:r>
            <a:r>
              <a:rPr lang="es-MX" sz="2400">
                <a:latin typeface="Times"/>
                <a:ea typeface="Times"/>
                <a:cs typeface="Times"/>
                <a:sym typeface="Times"/>
              </a:rPr>
              <a:t>(</a:t>
            </a:r>
            <a:r>
              <a:rPr i="1" lang="es-MX" sz="2400">
                <a:latin typeface="Times"/>
                <a:ea typeface="Times"/>
                <a:cs typeface="Times"/>
                <a:sym typeface="Times"/>
              </a:rPr>
              <a:t>x</a:t>
            </a:r>
            <a:r>
              <a:rPr lang="es-MX" sz="800">
                <a:latin typeface="Times"/>
                <a:ea typeface="Times"/>
                <a:cs typeface="Times"/>
                <a:sym typeface="Times"/>
              </a:rPr>
              <a:t>3</a:t>
            </a:r>
            <a:r>
              <a:rPr lang="es-MX" sz="2400">
                <a:latin typeface="Times"/>
                <a:ea typeface="Times"/>
                <a:cs typeface="Times"/>
                <a:sym typeface="Times"/>
              </a:rPr>
              <a:t>)CO</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a:t>
            </a:r>
            <a:r>
              <a:rPr i="1" lang="es-MX" sz="2400">
                <a:latin typeface="Times"/>
                <a:ea typeface="Times"/>
                <a:cs typeface="Times"/>
                <a:sym typeface="Times"/>
              </a:rPr>
              <a:t>x</a:t>
            </a:r>
            <a:r>
              <a:rPr lang="es-MX" sz="800">
                <a:latin typeface="Times"/>
                <a:ea typeface="Times"/>
                <a:cs typeface="Times"/>
                <a:sym typeface="Times"/>
              </a:rPr>
              <a:t>4</a:t>
            </a:r>
            <a:r>
              <a:rPr lang="es-MX" sz="2400">
                <a:latin typeface="Times"/>
                <a:ea typeface="Times"/>
                <a:cs typeface="Times"/>
                <a:sym typeface="Times"/>
              </a:rPr>
              <a:t>)H</a:t>
            </a:r>
            <a:r>
              <a:rPr lang="es-MX" sz="800">
                <a:latin typeface="Times"/>
                <a:ea typeface="Times"/>
                <a:cs typeface="Times"/>
                <a:sym typeface="Times"/>
              </a:rPr>
              <a:t>2</a:t>
            </a:r>
            <a:r>
              <a:rPr lang="es-MX" sz="2400">
                <a:latin typeface="Times"/>
                <a:ea typeface="Times"/>
                <a:cs typeface="Times"/>
                <a:sym typeface="Times"/>
              </a:rPr>
              <a:t>O</a:t>
            </a:r>
            <a:endParaRPr/>
          </a:p>
          <a:p>
            <a:pPr indent="0" lvl="0" marL="0" rtl="0" algn="l">
              <a:lnSpc>
                <a:spcPct val="90000"/>
              </a:lnSpc>
              <a:spcBef>
                <a:spcPts val="1000"/>
              </a:spcBef>
              <a:spcAft>
                <a:spcPts val="0"/>
              </a:spcAft>
              <a:buClr>
                <a:srgbClr val="3F3F3F"/>
              </a:buClr>
              <a:buSzPts val="2400"/>
              <a:buNone/>
            </a:pPr>
            <a:r>
              <a:rPr lang="es-MX" sz="2400">
                <a:latin typeface="Times"/>
                <a:ea typeface="Times"/>
                <a:cs typeface="Times"/>
                <a:sym typeface="Times"/>
              </a:rPr>
              <a:t>Para “balancear” esta ecuación, un químico debe encontrar números </a:t>
            </a:r>
            <a:r>
              <a:rPr i="1" lang="es-MX" sz="2400">
                <a:latin typeface="Times"/>
                <a:ea typeface="Times"/>
                <a:cs typeface="Times"/>
                <a:sym typeface="Times"/>
              </a:rPr>
              <a:t>x</a:t>
            </a:r>
            <a:r>
              <a:rPr lang="es-MX" sz="800">
                <a:latin typeface="Times"/>
                <a:ea typeface="Times"/>
                <a:cs typeface="Times"/>
                <a:sym typeface="Times"/>
              </a:rPr>
              <a:t>1</a:t>
            </a:r>
            <a:r>
              <a:rPr lang="es-MX" sz="2400">
                <a:latin typeface="Times"/>
                <a:ea typeface="Times"/>
                <a:cs typeface="Times"/>
                <a:sym typeface="Times"/>
              </a:rPr>
              <a:t>,…, </a:t>
            </a:r>
            <a:r>
              <a:rPr i="1" lang="es-MX" sz="2400">
                <a:latin typeface="Times"/>
                <a:ea typeface="Times"/>
                <a:cs typeface="Times"/>
                <a:sym typeface="Times"/>
              </a:rPr>
              <a:t>x</a:t>
            </a:r>
            <a:r>
              <a:rPr lang="es-MX" sz="800">
                <a:latin typeface="Times"/>
                <a:ea typeface="Times"/>
                <a:cs typeface="Times"/>
                <a:sym typeface="Times"/>
              </a:rPr>
              <a:t>4  </a:t>
            </a:r>
            <a:r>
              <a:rPr lang="es-MX" sz="2400">
                <a:latin typeface="Times"/>
                <a:ea typeface="Times"/>
                <a:cs typeface="Times"/>
                <a:sym typeface="Times"/>
              </a:rPr>
              <a:t>tales que los números totales de átomos de carbón (C), hidrógeno(H) y oxígeno (O) en el lado izquierdo concuerden con los números de átomos correspondientes en el lado derecho</a:t>
            </a:r>
            <a:endParaRPr/>
          </a:p>
          <a:p>
            <a:pPr indent="0" lvl="0" marL="0" rtl="0" algn="l">
              <a:lnSpc>
                <a:spcPct val="90000"/>
              </a:lnSpc>
              <a:spcBef>
                <a:spcPts val="1000"/>
              </a:spcBef>
              <a:spcAft>
                <a:spcPts val="0"/>
              </a:spcAft>
              <a:buClr>
                <a:srgbClr val="3F3F3F"/>
              </a:buClr>
              <a:buSzPts val="2200"/>
              <a:buNone/>
            </a:pPr>
            <a:r>
              <a:t/>
            </a:r>
            <a:endParaRPr sz="2200"/>
          </a:p>
        </p:txBody>
      </p:sp>
      <p:cxnSp>
        <p:nvCxnSpPr>
          <p:cNvPr id="418" name="Google Shape;418;p51"/>
          <p:cNvCxnSpPr/>
          <p:nvPr/>
        </p:nvCxnSpPr>
        <p:spPr>
          <a:xfrm>
            <a:off x="6096000" y="3454400"/>
            <a:ext cx="478972" cy="14515"/>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2"/>
          <p:cNvSpPr txBox="1"/>
          <p:nvPr>
            <p:ph idx="1" type="body"/>
          </p:nvPr>
        </p:nvSpPr>
        <p:spPr>
          <a:xfrm>
            <a:off x="838200" y="406400"/>
            <a:ext cx="10515600" cy="5770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Solución:</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x</a:t>
            </a:r>
            <a:r>
              <a:rPr lang="es-MX" sz="1000"/>
              <a:t>1</a:t>
            </a:r>
            <a:r>
              <a:rPr lang="es-MX" sz="2200"/>
              <a:t> = 1/4x</a:t>
            </a:r>
            <a:r>
              <a:rPr lang="es-MX" sz="1000"/>
              <a:t>4</a:t>
            </a:r>
            <a:r>
              <a:rPr lang="es-MX" sz="2200"/>
              <a:t>; 	x</a:t>
            </a:r>
            <a:r>
              <a:rPr lang="es-MX" sz="1000"/>
              <a:t>2</a:t>
            </a:r>
            <a:r>
              <a:rPr lang="es-MX" sz="2200"/>
              <a:t> = 5/4x</a:t>
            </a:r>
            <a:r>
              <a:rPr lang="es-MX" sz="1000"/>
              <a:t>4</a:t>
            </a:r>
            <a:r>
              <a:rPr lang="es-MX" sz="2200"/>
              <a:t>; 	x</a:t>
            </a:r>
            <a:r>
              <a:rPr lang="es-MX" sz="1000"/>
              <a:t>3</a:t>
            </a:r>
            <a:r>
              <a:rPr lang="es-MX" sz="2200"/>
              <a:t> = 3/4x</a:t>
            </a:r>
            <a:r>
              <a:rPr lang="es-MX" sz="1000"/>
              <a:t>4</a:t>
            </a:r>
            <a:r>
              <a:rPr lang="es-MX" sz="2200"/>
              <a:t>,	x</a:t>
            </a:r>
            <a:r>
              <a:rPr lang="es-MX" sz="1000"/>
              <a:t>4</a:t>
            </a:r>
            <a:r>
              <a:rPr lang="es-MX" sz="2200"/>
              <a:t> libre</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Los coeficientes en una ecuación química deben ser enteros, tome x</a:t>
            </a:r>
            <a:r>
              <a:rPr lang="es-MX" sz="1000"/>
              <a:t>4</a:t>
            </a:r>
            <a:r>
              <a:rPr lang="es-MX" sz="2200"/>
              <a:t> = 4</a:t>
            </a:r>
            <a:endParaRPr sz="2200"/>
          </a:p>
        </p:txBody>
      </p:sp>
      <p:pic>
        <p:nvPicPr>
          <p:cNvPr id="424" name="Google Shape;424;p52"/>
          <p:cNvPicPr preferRelativeResize="0"/>
          <p:nvPr/>
        </p:nvPicPr>
        <p:blipFill rotWithShape="1">
          <a:blip r:embed="rId3">
            <a:alphaModFix/>
          </a:blip>
          <a:srcRect b="0" l="0" r="0" t="0"/>
          <a:stretch/>
        </p:blipFill>
        <p:spPr>
          <a:xfrm>
            <a:off x="2195764" y="406399"/>
            <a:ext cx="6394833" cy="1030514"/>
          </a:xfrm>
          <a:prstGeom prst="rect">
            <a:avLst/>
          </a:prstGeom>
          <a:noFill/>
          <a:ln>
            <a:noFill/>
          </a:ln>
        </p:spPr>
      </p:pic>
      <p:pic>
        <p:nvPicPr>
          <p:cNvPr id="425" name="Google Shape;425;p52"/>
          <p:cNvPicPr preferRelativeResize="0"/>
          <p:nvPr/>
        </p:nvPicPr>
        <p:blipFill rotWithShape="1">
          <a:blip r:embed="rId4">
            <a:alphaModFix/>
          </a:blip>
          <a:srcRect b="0" l="0" r="0" t="0"/>
          <a:stretch/>
        </p:blipFill>
        <p:spPr>
          <a:xfrm>
            <a:off x="838200" y="1959426"/>
            <a:ext cx="4207617" cy="1045029"/>
          </a:xfrm>
          <a:prstGeom prst="rect">
            <a:avLst/>
          </a:prstGeom>
          <a:noFill/>
          <a:ln>
            <a:noFill/>
          </a:ln>
        </p:spPr>
      </p:pic>
      <p:pic>
        <p:nvPicPr>
          <p:cNvPr id="426" name="Google Shape;426;p52"/>
          <p:cNvPicPr preferRelativeResize="0"/>
          <p:nvPr/>
        </p:nvPicPr>
        <p:blipFill rotWithShape="1">
          <a:blip r:embed="rId5">
            <a:alphaModFix/>
          </a:blip>
          <a:srcRect b="0" l="0" r="0" t="0"/>
          <a:stretch/>
        </p:blipFill>
        <p:spPr>
          <a:xfrm>
            <a:off x="5511609" y="1959425"/>
            <a:ext cx="5376399" cy="1045029"/>
          </a:xfrm>
          <a:prstGeom prst="rect">
            <a:avLst/>
          </a:prstGeom>
          <a:noFill/>
          <a:ln>
            <a:noFill/>
          </a:ln>
        </p:spPr>
      </p:pic>
      <p:pic>
        <p:nvPicPr>
          <p:cNvPr id="427" name="Google Shape;427;p52"/>
          <p:cNvPicPr preferRelativeResize="0"/>
          <p:nvPr/>
        </p:nvPicPr>
        <p:blipFill rotWithShape="1">
          <a:blip r:embed="rId6">
            <a:alphaModFix/>
          </a:blip>
          <a:srcRect b="0" l="0" r="0" t="0"/>
          <a:stretch/>
        </p:blipFill>
        <p:spPr>
          <a:xfrm>
            <a:off x="4560207" y="4921929"/>
            <a:ext cx="3388924" cy="54995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838200" y="365126"/>
            <a:ext cx="10515600" cy="7089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Libre Franklin Thin"/>
              <a:buNone/>
            </a:pPr>
            <a:r>
              <a:rPr lang="es-MX" sz="2800"/>
              <a:t>APLICACIONES DE SISTEMAS LINEALES (Flujo de Redes)</a:t>
            </a:r>
            <a:endParaRPr sz="2800"/>
          </a:p>
        </p:txBody>
      </p:sp>
      <p:sp>
        <p:nvSpPr>
          <p:cNvPr id="433" name="Google Shape;433;p53"/>
          <p:cNvSpPr txBox="1"/>
          <p:nvPr>
            <p:ph idx="1" type="body"/>
          </p:nvPr>
        </p:nvSpPr>
        <p:spPr>
          <a:xfrm>
            <a:off x="838200" y="1074058"/>
            <a:ext cx="10515600" cy="54573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Una red consiste en un conjunto de puntos llamados uniones, o nodos, con líneas o arcos llamados ramas, que conectan algunos o todos los nodos. Se indica la dirección y el sentido de flujo en cada rama, y la cantidad de flujo (o tasa) se denota con una variable.</a:t>
            </a:r>
            <a:endParaRPr/>
          </a:p>
          <a:p>
            <a:pPr indent="0" lvl="0" marL="0" rtl="0" algn="l">
              <a:lnSpc>
                <a:spcPct val="90000"/>
              </a:lnSpc>
              <a:spcBef>
                <a:spcPts val="1000"/>
              </a:spcBef>
              <a:spcAft>
                <a:spcPts val="0"/>
              </a:spcAft>
              <a:buClr>
                <a:srgbClr val="3F3F3F"/>
              </a:buClr>
              <a:buSzPts val="2200"/>
              <a:buNone/>
            </a:pPr>
            <a:r>
              <a:rPr lang="es-MX" sz="2200"/>
              <a:t>Ejemplos: Los planificadores urbanos y los ingenieros de tráfico monitorizan el patrón de flujo de tránsito en una rejilla de las calles de la ciudad. Los ingenieros eléctricos calculan el flujo de corriente a través de circuitos eléctricos. Y los economistas analizan la distribución de productos del fabricante al consumidor a través de una red de mayoristas y minoristas.</a:t>
            </a:r>
            <a:endParaRPr/>
          </a:p>
          <a:p>
            <a:pPr indent="0" lvl="0" marL="0" rtl="0" algn="l">
              <a:lnSpc>
                <a:spcPct val="90000"/>
              </a:lnSpc>
              <a:spcBef>
                <a:spcPts val="1000"/>
              </a:spcBef>
              <a:spcAft>
                <a:spcPts val="0"/>
              </a:spcAft>
              <a:buClr>
                <a:srgbClr val="3F3F3F"/>
              </a:buClr>
              <a:buSzPts val="2200"/>
              <a:buNone/>
            </a:pPr>
            <a:r>
              <a:rPr lang="es-MX" sz="2200"/>
              <a:t>La suposición básica en el flujo de red es que el flujo total en la red es igual al flujo total de salida de la red, y que el flujo total en un nodo es igual al flujo total de salida en dicho nodo.</a:t>
            </a:r>
            <a:endParaRPr/>
          </a:p>
          <a:p>
            <a:pPr indent="0" lvl="0" marL="0" rtl="0" algn="l">
              <a:lnSpc>
                <a:spcPct val="90000"/>
              </a:lnSpc>
              <a:spcBef>
                <a:spcPts val="1000"/>
              </a:spcBef>
              <a:spcAft>
                <a:spcPts val="0"/>
              </a:spcAft>
              <a:buClr>
                <a:srgbClr val="3F3F3F"/>
              </a:buClr>
              <a:buSzPts val="2200"/>
              <a:buNone/>
            </a:pPr>
            <a:r>
              <a:rPr lang="es-MX" sz="2000"/>
              <a:t>30 unidades que fluyen por una rama hacia una unión; </a:t>
            </a:r>
            <a:endParaRPr sz="2000"/>
          </a:p>
          <a:p>
            <a:pPr indent="0" lvl="0" marL="0" rtl="0" algn="l">
              <a:lnSpc>
                <a:spcPct val="90000"/>
              </a:lnSpc>
              <a:spcBef>
                <a:spcPts val="1000"/>
              </a:spcBef>
              <a:spcAft>
                <a:spcPts val="0"/>
              </a:spcAft>
              <a:buClr>
                <a:srgbClr val="3F3F3F"/>
              </a:buClr>
              <a:buSzPts val="2200"/>
              <a:buNone/>
            </a:pPr>
            <a:r>
              <a:rPr lang="es-MX" sz="2000"/>
              <a:t>x1 y x2 	denotan los flujos de salida del nodo a través de otras ramas.</a:t>
            </a:r>
            <a:endParaRPr sz="2000"/>
          </a:p>
          <a:p>
            <a:pPr indent="0" lvl="0" marL="0" rtl="0" algn="l">
              <a:lnSpc>
                <a:spcPct val="90000"/>
              </a:lnSpc>
              <a:spcBef>
                <a:spcPts val="1000"/>
              </a:spcBef>
              <a:spcAft>
                <a:spcPts val="0"/>
              </a:spcAft>
              <a:buClr>
                <a:srgbClr val="3F3F3F"/>
              </a:buClr>
              <a:buSzPts val="2200"/>
              <a:buNone/>
            </a:pPr>
            <a:r>
              <a:rPr lang="es-MX" sz="2000"/>
              <a:t>Como el flujo se “conserva” en cada unión, entonces x1 + x2 = </a:t>
            </a:r>
            <a:r>
              <a:rPr lang="es-MX" sz="2200"/>
              <a:t>30</a:t>
            </a:r>
            <a:endParaRPr sz="2200"/>
          </a:p>
        </p:txBody>
      </p:sp>
      <p:pic>
        <p:nvPicPr>
          <p:cNvPr id="434" name="Google Shape;434;p53"/>
          <p:cNvPicPr preferRelativeResize="0"/>
          <p:nvPr/>
        </p:nvPicPr>
        <p:blipFill rotWithShape="1">
          <a:blip r:embed="rId3">
            <a:alphaModFix/>
          </a:blip>
          <a:srcRect b="0" l="0" r="0" t="0"/>
          <a:stretch/>
        </p:blipFill>
        <p:spPr>
          <a:xfrm>
            <a:off x="9034350" y="4963429"/>
            <a:ext cx="2773916" cy="1087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838200" y="365125"/>
            <a:ext cx="10515600" cy="7060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Ejemplo</a:t>
            </a:r>
            <a:endParaRPr sz="3200"/>
          </a:p>
        </p:txBody>
      </p:sp>
      <p:sp>
        <p:nvSpPr>
          <p:cNvPr id="440" name="Google Shape;440;p54"/>
          <p:cNvSpPr txBox="1"/>
          <p:nvPr>
            <p:ph idx="1" type="body"/>
          </p:nvPr>
        </p:nvSpPr>
        <p:spPr>
          <a:xfrm>
            <a:off x="838200" y="1306286"/>
            <a:ext cx="10515600" cy="513370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s-MX" sz="2400"/>
              <a:t>La red de la figura representa el flujo del tránsito (en vehículos por hora) en varias calles de un solo sentido en el centro de Baltimore en un día común, poco después del mediodía. Determine el patrón de flujo general para la red.</a:t>
            </a:r>
            <a:endParaRPr sz="2400"/>
          </a:p>
        </p:txBody>
      </p:sp>
      <p:pic>
        <p:nvPicPr>
          <p:cNvPr id="441" name="Google Shape;441;p54"/>
          <p:cNvPicPr preferRelativeResize="0"/>
          <p:nvPr/>
        </p:nvPicPr>
        <p:blipFill rotWithShape="1">
          <a:blip r:embed="rId3">
            <a:alphaModFix/>
          </a:blip>
          <a:srcRect b="0" l="0" r="0" t="0"/>
          <a:stretch/>
        </p:blipFill>
        <p:spPr>
          <a:xfrm>
            <a:off x="3526971" y="2411049"/>
            <a:ext cx="5264331" cy="3884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5"/>
          <p:cNvSpPr txBox="1"/>
          <p:nvPr>
            <p:ph idx="1" type="body"/>
          </p:nvPr>
        </p:nvSpPr>
        <p:spPr>
          <a:xfrm>
            <a:off x="143691" y="117566"/>
            <a:ext cx="11795760" cy="633548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Solución: En cada intersección, iguale el flujo de entrada al de salida.</a:t>
            </a:r>
            <a:endParaRPr sz="2200"/>
          </a:p>
          <a:p>
            <a:pPr indent="0" lvl="0" marL="0" rtl="0" algn="l">
              <a:lnSpc>
                <a:spcPct val="90000"/>
              </a:lnSpc>
              <a:spcBef>
                <a:spcPts val="1000"/>
              </a:spcBef>
              <a:spcAft>
                <a:spcPts val="0"/>
              </a:spcAft>
              <a:buClr>
                <a:srgbClr val="3F3F3F"/>
              </a:buClr>
              <a:buSzPts val="2200"/>
              <a:buNone/>
            </a:pPr>
            <a:r>
              <a:rPr lang="es-MX" sz="2000"/>
              <a:t>Flujo Total de Entrada = F</a:t>
            </a:r>
            <a:r>
              <a:rPr lang="es-MX" sz="2000">
                <a:latin typeface="Times"/>
                <a:ea typeface="Times"/>
                <a:cs typeface="Times"/>
                <a:sym typeface="Times"/>
              </a:rPr>
              <a:t>lujo Total de Salida </a:t>
            </a:r>
            <a:r>
              <a:rPr lang="es-MX" sz="2000"/>
              <a:t>			</a:t>
            </a:r>
            <a:r>
              <a:rPr lang="es-MX" sz="2000">
                <a:latin typeface="Times"/>
                <a:ea typeface="Times"/>
                <a:cs typeface="Times"/>
                <a:sym typeface="Times"/>
              </a:rPr>
              <a:t>500 +</a:t>
            </a:r>
            <a:r>
              <a:rPr lang="es-MX" sz="2000">
                <a:latin typeface="Arial"/>
                <a:ea typeface="Arial"/>
                <a:cs typeface="Arial"/>
                <a:sym typeface="Arial"/>
              </a:rPr>
              <a:t> </a:t>
            </a:r>
            <a:r>
              <a:rPr lang="es-MX" sz="2000">
                <a:latin typeface="Times"/>
                <a:ea typeface="Times"/>
                <a:cs typeface="Times"/>
                <a:sym typeface="Times"/>
              </a:rPr>
              <a:t>300 + 100 +</a:t>
            </a:r>
            <a:r>
              <a:rPr lang="es-MX" sz="2000">
                <a:latin typeface="Arial"/>
                <a:ea typeface="Arial"/>
                <a:cs typeface="Arial"/>
                <a:sym typeface="Arial"/>
              </a:rPr>
              <a:t> </a:t>
            </a:r>
            <a:r>
              <a:rPr lang="es-MX" sz="2000">
                <a:latin typeface="Times"/>
                <a:ea typeface="Times"/>
                <a:cs typeface="Times"/>
                <a:sym typeface="Times"/>
              </a:rPr>
              <a:t>400 = 300 +</a:t>
            </a:r>
            <a:r>
              <a:rPr lang="es-MX" sz="2000">
                <a:latin typeface="Arial"/>
                <a:ea typeface="Arial"/>
                <a:cs typeface="Arial"/>
                <a:sym typeface="Arial"/>
              </a:rPr>
              <a:t> </a:t>
            </a:r>
            <a:r>
              <a:rPr i="1" lang="es-MX" sz="2000">
                <a:latin typeface="Times"/>
                <a:ea typeface="Times"/>
                <a:cs typeface="Times"/>
                <a:sym typeface="Times"/>
              </a:rPr>
              <a:t>x</a:t>
            </a:r>
            <a:r>
              <a:rPr lang="es-MX" sz="800">
                <a:latin typeface="Times"/>
                <a:ea typeface="Times"/>
                <a:cs typeface="Times"/>
                <a:sym typeface="Times"/>
              </a:rPr>
              <a:t>3 </a:t>
            </a:r>
            <a:r>
              <a:rPr lang="es-MX" sz="2000">
                <a:latin typeface="Arial"/>
                <a:ea typeface="Arial"/>
                <a:cs typeface="Arial"/>
                <a:sym typeface="Arial"/>
              </a:rPr>
              <a:t> + </a:t>
            </a:r>
            <a:r>
              <a:rPr lang="es-MX" sz="2000">
                <a:latin typeface="Times"/>
                <a:ea typeface="Times"/>
                <a:cs typeface="Times"/>
                <a:sym typeface="Times"/>
              </a:rPr>
              <a:t>600    </a:t>
            </a:r>
            <a:r>
              <a:rPr i="1" lang="es-MX" sz="2000">
                <a:latin typeface="Times"/>
                <a:ea typeface="Times"/>
                <a:cs typeface="Times"/>
                <a:sym typeface="Times"/>
              </a:rPr>
              <a:t>x</a:t>
            </a:r>
            <a:r>
              <a:rPr lang="es-MX" sz="800">
                <a:latin typeface="Times"/>
                <a:ea typeface="Times"/>
                <a:cs typeface="Times"/>
                <a:sym typeface="Times"/>
              </a:rPr>
              <a:t>3 </a:t>
            </a:r>
            <a:r>
              <a:rPr lang="es-MX" sz="2000">
                <a:latin typeface="Arial"/>
                <a:ea typeface="Arial"/>
                <a:cs typeface="Arial"/>
                <a:sym typeface="Arial"/>
              </a:rPr>
              <a:t> =</a:t>
            </a:r>
            <a:r>
              <a:rPr lang="es-MX" sz="2000">
                <a:latin typeface="Times"/>
                <a:ea typeface="Times"/>
                <a:cs typeface="Times"/>
                <a:sym typeface="Times"/>
              </a:rPr>
              <a:t>400.</a:t>
            </a:r>
            <a:endParaRPr sz="2000">
              <a:latin typeface="Times"/>
              <a:ea typeface="Times"/>
              <a:cs typeface="Times"/>
              <a:sym typeface="Times"/>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i="1" sz="2000">
              <a:latin typeface="Times"/>
              <a:ea typeface="Times"/>
              <a:cs typeface="Times"/>
              <a:sym typeface="Times"/>
            </a:endParaRPr>
          </a:p>
          <a:p>
            <a:pPr indent="0" lvl="0" marL="0" rtl="0" algn="l">
              <a:lnSpc>
                <a:spcPct val="90000"/>
              </a:lnSpc>
              <a:spcBef>
                <a:spcPts val="1000"/>
              </a:spcBef>
              <a:spcAft>
                <a:spcPts val="0"/>
              </a:spcAft>
              <a:buClr>
                <a:srgbClr val="3F3F3F"/>
              </a:buClr>
              <a:buSzPts val="2000"/>
              <a:buNone/>
            </a:pPr>
            <a:r>
              <a:t/>
            </a:r>
            <a:endParaRPr i="1" sz="2000">
              <a:latin typeface="Times"/>
              <a:ea typeface="Times"/>
              <a:cs typeface="Times"/>
              <a:sym typeface="Times"/>
            </a:endParaRPr>
          </a:p>
          <a:p>
            <a:pPr indent="0" lvl="0" marL="0" rtl="0" algn="l">
              <a:lnSpc>
                <a:spcPct val="90000"/>
              </a:lnSpc>
              <a:spcBef>
                <a:spcPts val="1000"/>
              </a:spcBef>
              <a:spcAft>
                <a:spcPts val="0"/>
              </a:spcAft>
              <a:buClr>
                <a:srgbClr val="3F3F3F"/>
              </a:buClr>
              <a:buSzPts val="2000"/>
              <a:buNone/>
            </a:pPr>
            <a:r>
              <a:t/>
            </a:r>
            <a:endParaRPr i="1" sz="2000">
              <a:latin typeface="Times"/>
              <a:ea typeface="Times"/>
              <a:cs typeface="Times"/>
              <a:sym typeface="Times"/>
            </a:endParaRPr>
          </a:p>
          <a:p>
            <a:pPr indent="0" lvl="0" marL="0" rtl="0" algn="l">
              <a:lnSpc>
                <a:spcPct val="90000"/>
              </a:lnSpc>
              <a:spcBef>
                <a:spcPts val="1000"/>
              </a:spcBef>
              <a:spcAft>
                <a:spcPts val="0"/>
              </a:spcAft>
              <a:buClr>
                <a:srgbClr val="3F3F3F"/>
              </a:buClr>
              <a:buSzPts val="2000"/>
              <a:buNone/>
            </a:pPr>
            <a:r>
              <a:rPr i="1" lang="es-MX" sz="2000">
                <a:latin typeface="Times"/>
                <a:ea typeface="Times"/>
                <a:cs typeface="Times"/>
                <a:sym typeface="Times"/>
              </a:rPr>
              <a:t>x</a:t>
            </a:r>
            <a:r>
              <a:rPr lang="es-MX" sz="800">
                <a:latin typeface="Times"/>
                <a:ea typeface="Times"/>
                <a:cs typeface="Times"/>
                <a:sym typeface="Times"/>
              </a:rPr>
              <a:t>5 </a:t>
            </a:r>
            <a:r>
              <a:rPr lang="es-MX" sz="2000">
                <a:latin typeface="Arial"/>
                <a:ea typeface="Arial"/>
                <a:cs typeface="Arial"/>
                <a:sym typeface="Arial"/>
              </a:rPr>
              <a:t> ≤ </a:t>
            </a:r>
            <a:r>
              <a:rPr lang="es-MX" sz="2000">
                <a:latin typeface="Times"/>
                <a:ea typeface="Times"/>
                <a:cs typeface="Times"/>
                <a:sym typeface="Times"/>
              </a:rPr>
              <a:t>500 porque </a:t>
            </a:r>
            <a:r>
              <a:rPr i="1" lang="es-MX" sz="2000">
                <a:latin typeface="Times"/>
                <a:ea typeface="Times"/>
                <a:cs typeface="Times"/>
                <a:sym typeface="Times"/>
              </a:rPr>
              <a:t>x</a:t>
            </a:r>
            <a:r>
              <a:rPr lang="es-MX" sz="800">
                <a:latin typeface="Times"/>
                <a:ea typeface="Times"/>
                <a:cs typeface="Times"/>
                <a:sym typeface="Times"/>
              </a:rPr>
              <a:t>4 </a:t>
            </a:r>
            <a:r>
              <a:rPr lang="es-MX" sz="2000">
                <a:latin typeface="Times"/>
                <a:ea typeface="Times"/>
                <a:cs typeface="Times"/>
                <a:sym typeface="Times"/>
              </a:rPr>
              <a:t>no puede ser negativa</a:t>
            </a:r>
            <a:endParaRPr sz="2000"/>
          </a:p>
        </p:txBody>
      </p:sp>
      <p:pic>
        <p:nvPicPr>
          <p:cNvPr id="447" name="Google Shape;447;p55"/>
          <p:cNvPicPr preferRelativeResize="0"/>
          <p:nvPr/>
        </p:nvPicPr>
        <p:blipFill rotWithShape="1">
          <a:blip r:embed="rId3">
            <a:alphaModFix/>
          </a:blip>
          <a:srcRect b="0" l="0" r="0" t="0"/>
          <a:stretch/>
        </p:blipFill>
        <p:spPr>
          <a:xfrm>
            <a:off x="143691" y="1059141"/>
            <a:ext cx="5119123" cy="2077131"/>
          </a:xfrm>
          <a:prstGeom prst="rect">
            <a:avLst/>
          </a:prstGeom>
          <a:noFill/>
          <a:ln>
            <a:noFill/>
          </a:ln>
        </p:spPr>
      </p:pic>
      <p:pic>
        <p:nvPicPr>
          <p:cNvPr id="448" name="Google Shape;448;p55"/>
          <p:cNvPicPr preferRelativeResize="0"/>
          <p:nvPr/>
        </p:nvPicPr>
        <p:blipFill rotWithShape="1">
          <a:blip r:embed="rId4">
            <a:alphaModFix/>
          </a:blip>
          <a:srcRect b="0" l="0" r="0" t="0"/>
          <a:stretch/>
        </p:blipFill>
        <p:spPr>
          <a:xfrm>
            <a:off x="5977166" y="1157548"/>
            <a:ext cx="3592286" cy="1880337"/>
          </a:xfrm>
          <a:prstGeom prst="rect">
            <a:avLst/>
          </a:prstGeom>
          <a:noFill/>
          <a:ln>
            <a:noFill/>
          </a:ln>
        </p:spPr>
      </p:pic>
      <p:pic>
        <p:nvPicPr>
          <p:cNvPr id="449" name="Google Shape;449;p55"/>
          <p:cNvPicPr preferRelativeResize="0"/>
          <p:nvPr/>
        </p:nvPicPr>
        <p:blipFill rotWithShape="1">
          <a:blip r:embed="rId5">
            <a:alphaModFix/>
          </a:blip>
          <a:srcRect b="0" l="0" r="0" t="0"/>
          <a:stretch/>
        </p:blipFill>
        <p:spPr>
          <a:xfrm>
            <a:off x="508532" y="3428998"/>
            <a:ext cx="3202512" cy="1702799"/>
          </a:xfrm>
          <a:prstGeom prst="rect">
            <a:avLst/>
          </a:prstGeom>
          <a:noFill/>
          <a:ln>
            <a:noFill/>
          </a:ln>
        </p:spPr>
      </p:pic>
      <p:pic>
        <p:nvPicPr>
          <p:cNvPr id="450" name="Google Shape;450;p55"/>
          <p:cNvPicPr preferRelativeResize="0"/>
          <p:nvPr/>
        </p:nvPicPr>
        <p:blipFill rotWithShape="1">
          <a:blip r:embed="rId6">
            <a:alphaModFix/>
          </a:blip>
          <a:srcRect b="0" l="0" r="0" t="0"/>
          <a:stretch/>
        </p:blipFill>
        <p:spPr>
          <a:xfrm>
            <a:off x="5036680" y="3428990"/>
            <a:ext cx="2118631" cy="215025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PROBLEMAS DE PRÁCTICA #6  (1.6)</a:t>
            </a:r>
            <a:endParaRPr sz="3600"/>
          </a:p>
        </p:txBody>
      </p:sp>
      <p:sp>
        <p:nvSpPr>
          <p:cNvPr id="456" name="Google Shape;456;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1. Suponga que una economía tiene tres sectores: agricultura, minería y manufactura. Agricultura vende el 5% de su producción a minería y el 30% a manufactura, y retiene el resto. Minería vende el 20% de su producto a agricultura y el 70% a manufactura, conservando el resto. Manufactura vende el 20% de su producción a agricultura y el 30% a minería, y retiene lo restante. Determine la tabla de intercambio para esta economía; utilice las columnas para describir cómo la producción de cada sector se intercambia entre los tres sectores.</a:t>
            </a:r>
            <a:endParaRPr/>
          </a:p>
          <a:p>
            <a:pPr indent="0" lvl="0" marL="0" rtl="0" algn="l">
              <a:lnSpc>
                <a:spcPct val="90000"/>
              </a:lnSpc>
              <a:spcBef>
                <a:spcPts val="1000"/>
              </a:spcBef>
              <a:spcAft>
                <a:spcPts val="0"/>
              </a:spcAft>
              <a:buClr>
                <a:srgbClr val="3F3F3F"/>
              </a:buClr>
              <a:buSzPts val="2200"/>
              <a:buNone/>
            </a:pPr>
            <a:r>
              <a:rPr lang="es-MX" sz="2200"/>
              <a:t>2. Considere el flujo de red que se analizó en el ejemplo de flujo. Determine el posible rango de valores de x</a:t>
            </a:r>
            <a:r>
              <a:rPr lang="es-MX" sz="1000"/>
              <a:t>1</a:t>
            </a:r>
            <a:r>
              <a:rPr lang="es-MX" sz="2200"/>
              <a:t> y x</a:t>
            </a:r>
            <a:r>
              <a:rPr lang="es-MX" sz="1000"/>
              <a:t>2</a:t>
            </a:r>
            <a:r>
              <a:rPr lang="es-MX" sz="2200"/>
              <a:t>. [Sugerencia: El ejemplo mencionó que x</a:t>
            </a:r>
            <a:r>
              <a:rPr lang="es-MX" sz="1000"/>
              <a:t>5</a:t>
            </a:r>
            <a:r>
              <a:rPr lang="es-MX" sz="2200"/>
              <a:t> ≤ 500. ¿Qué implicaciones tiene esto sobre x</a:t>
            </a:r>
            <a:r>
              <a:rPr lang="es-MX" sz="1000"/>
              <a:t>1</a:t>
            </a:r>
            <a:r>
              <a:rPr lang="es-MX" sz="2200"/>
              <a:t> y x</a:t>
            </a:r>
            <a:r>
              <a:rPr lang="es-MX" sz="1000"/>
              <a:t>2</a:t>
            </a:r>
            <a:r>
              <a:rPr lang="es-MX" sz="2200"/>
              <a:t>? Además, considere el hecho de que x</a:t>
            </a:r>
            <a:r>
              <a:rPr lang="es-MX" sz="1000"/>
              <a:t>5</a:t>
            </a:r>
            <a:r>
              <a:rPr lang="es-MX" sz="2200"/>
              <a:t> ≥ 0].</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Independencia Lineal</a:t>
            </a:r>
            <a:endParaRPr sz="3200"/>
          </a:p>
        </p:txBody>
      </p:sp>
      <p:sp>
        <p:nvSpPr>
          <p:cNvPr id="462" name="Google Shape;462;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latin typeface="Times"/>
                <a:ea typeface="Times"/>
                <a:cs typeface="Times"/>
                <a:sym typeface="Times"/>
              </a:rPr>
              <a:t>Se dice que un conjunto indexado de vectores {</a:t>
            </a:r>
            <a:r>
              <a:rPr b="1" lang="es-MX">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b="1" lang="es-MX">
                <a:latin typeface="Times"/>
                <a:ea typeface="Times"/>
                <a:cs typeface="Times"/>
                <a:sym typeface="Times"/>
              </a:rPr>
              <a:t>v</a:t>
            </a:r>
            <a:r>
              <a:rPr i="1" lang="es-MX" sz="800">
                <a:latin typeface="Times"/>
                <a:ea typeface="Times"/>
                <a:cs typeface="Times"/>
                <a:sym typeface="Times"/>
              </a:rPr>
              <a:t>p</a:t>
            </a:r>
            <a:r>
              <a:rPr lang="es-MX">
                <a:latin typeface="Times"/>
                <a:ea typeface="Times"/>
                <a:cs typeface="Times"/>
                <a:sym typeface="Times"/>
              </a:rPr>
              <a:t>} en Rⁿ </a:t>
            </a:r>
            <a:r>
              <a:rPr i="1" lang="es-MX" sz="800">
                <a:latin typeface="Times"/>
                <a:ea typeface="Times"/>
                <a:cs typeface="Times"/>
                <a:sym typeface="Times"/>
              </a:rPr>
              <a:t> </a:t>
            </a:r>
            <a:r>
              <a:rPr lang="es-MX">
                <a:latin typeface="Times"/>
                <a:ea typeface="Times"/>
                <a:cs typeface="Times"/>
                <a:sym typeface="Times"/>
              </a:rPr>
              <a:t>es </a:t>
            </a:r>
            <a:r>
              <a:rPr b="1" lang="es-MX">
                <a:latin typeface="Times"/>
                <a:ea typeface="Times"/>
                <a:cs typeface="Times"/>
                <a:sym typeface="Times"/>
              </a:rPr>
              <a:t>linealmente independiente </a:t>
            </a:r>
            <a:r>
              <a:rPr lang="es-MX">
                <a:latin typeface="Times"/>
                <a:ea typeface="Times"/>
                <a:cs typeface="Times"/>
                <a:sym typeface="Times"/>
              </a:rPr>
              <a:t>si la ecuación vectorial</a:t>
            </a:r>
            <a:endParaRPr/>
          </a:p>
          <a:p>
            <a:pPr indent="0" lvl="0" marL="0" rtl="0" algn="ctr">
              <a:lnSpc>
                <a:spcPct val="90000"/>
              </a:lnSpc>
              <a:spcBef>
                <a:spcPts val="1000"/>
              </a:spcBef>
              <a:spcAft>
                <a:spcPts val="0"/>
              </a:spcAft>
              <a:buClr>
                <a:srgbClr val="3F3F3F"/>
              </a:buClr>
              <a:buSzPts val="2800"/>
              <a:buNone/>
            </a:pPr>
            <a:r>
              <a:rPr i="1" lang="es-MX">
                <a:latin typeface="Times"/>
                <a:ea typeface="Times"/>
                <a:cs typeface="Times"/>
                <a:sym typeface="Times"/>
              </a:rPr>
              <a:t>x</a:t>
            </a:r>
            <a:r>
              <a:rPr lang="es-MX" sz="800">
                <a:latin typeface="Times"/>
                <a:ea typeface="Times"/>
                <a:cs typeface="Times"/>
                <a:sym typeface="Times"/>
              </a:rPr>
              <a:t>1</a:t>
            </a:r>
            <a:r>
              <a:rPr b="1" lang="es-MX">
                <a:latin typeface="Times"/>
                <a:ea typeface="Times"/>
                <a:cs typeface="Times"/>
                <a:sym typeface="Times"/>
              </a:rPr>
              <a:t>v</a:t>
            </a:r>
            <a:r>
              <a:rPr lang="es-MX" sz="800">
                <a:latin typeface="Times"/>
                <a:ea typeface="Times"/>
                <a:cs typeface="Times"/>
                <a:sym typeface="Times"/>
              </a:rPr>
              <a:t>1 </a:t>
            </a:r>
            <a:r>
              <a:rPr lang="es-MX">
                <a:latin typeface="Arial"/>
                <a:ea typeface="Arial"/>
                <a:cs typeface="Arial"/>
                <a:sym typeface="Arial"/>
              </a:rPr>
              <a:t> + </a:t>
            </a:r>
            <a:r>
              <a:rPr i="1" lang="es-MX">
                <a:latin typeface="Times"/>
                <a:ea typeface="Times"/>
                <a:cs typeface="Times"/>
                <a:sym typeface="Times"/>
              </a:rPr>
              <a:t>x</a:t>
            </a:r>
            <a:r>
              <a:rPr lang="es-MX" sz="800">
                <a:latin typeface="Times"/>
                <a:ea typeface="Times"/>
                <a:cs typeface="Times"/>
                <a:sym typeface="Times"/>
              </a:rPr>
              <a:t>2</a:t>
            </a:r>
            <a:r>
              <a:rPr b="1" lang="es-MX">
                <a:latin typeface="Times"/>
                <a:ea typeface="Times"/>
                <a:cs typeface="Times"/>
                <a:sym typeface="Times"/>
              </a:rPr>
              <a:t>v</a:t>
            </a:r>
            <a:r>
              <a:rPr lang="es-MX" sz="800">
                <a:latin typeface="Times"/>
                <a:ea typeface="Times"/>
                <a:cs typeface="Times"/>
                <a:sym typeface="Times"/>
              </a:rPr>
              <a:t>2 </a:t>
            </a:r>
            <a:r>
              <a:rPr lang="es-MX">
                <a:latin typeface="Arial"/>
                <a:ea typeface="Arial"/>
                <a:cs typeface="Arial"/>
                <a:sym typeface="Arial"/>
              </a:rPr>
              <a:t> + …. +  </a:t>
            </a:r>
            <a:r>
              <a:rPr i="1" lang="es-MX">
                <a:latin typeface="Times"/>
                <a:ea typeface="Times"/>
                <a:cs typeface="Times"/>
                <a:sym typeface="Times"/>
              </a:rPr>
              <a:t>x</a:t>
            </a:r>
            <a:r>
              <a:rPr i="1" lang="es-MX" sz="800">
                <a:latin typeface="Times"/>
                <a:ea typeface="Times"/>
                <a:cs typeface="Times"/>
                <a:sym typeface="Times"/>
              </a:rPr>
              <a:t>p</a:t>
            </a:r>
            <a:r>
              <a:rPr b="1" lang="es-MX">
                <a:latin typeface="Times"/>
                <a:ea typeface="Times"/>
                <a:cs typeface="Times"/>
                <a:sym typeface="Times"/>
              </a:rPr>
              <a:t>v</a:t>
            </a:r>
            <a:r>
              <a:rPr i="1" lang="es-MX" sz="800">
                <a:latin typeface="Times"/>
                <a:ea typeface="Times"/>
                <a:cs typeface="Times"/>
                <a:sym typeface="Times"/>
              </a:rPr>
              <a:t>p </a:t>
            </a:r>
            <a:r>
              <a:rPr lang="es-MX">
                <a:latin typeface="Arial"/>
                <a:ea typeface="Arial"/>
                <a:cs typeface="Arial"/>
                <a:sym typeface="Arial"/>
              </a:rPr>
              <a:t> = </a:t>
            </a:r>
            <a:r>
              <a:rPr b="1" lang="es-MX">
                <a:latin typeface="Times"/>
                <a:ea typeface="Times"/>
                <a:cs typeface="Times"/>
                <a:sym typeface="Times"/>
              </a:rPr>
              <a:t>0</a:t>
            </a:r>
            <a:endParaRPr b="1">
              <a:latin typeface="Times"/>
              <a:ea typeface="Times"/>
              <a:cs typeface="Times"/>
              <a:sym typeface="Times"/>
            </a:endParaRPr>
          </a:p>
          <a:p>
            <a:pPr indent="0" lvl="0" marL="0" rtl="0" algn="l">
              <a:lnSpc>
                <a:spcPct val="90000"/>
              </a:lnSpc>
              <a:spcBef>
                <a:spcPts val="1000"/>
              </a:spcBef>
              <a:spcAft>
                <a:spcPts val="0"/>
              </a:spcAft>
              <a:buClr>
                <a:srgbClr val="3F3F3F"/>
              </a:buClr>
              <a:buSzPts val="2800"/>
              <a:buNone/>
            </a:pPr>
            <a:r>
              <a:rPr lang="es-MX">
                <a:latin typeface="Times"/>
                <a:ea typeface="Times"/>
                <a:cs typeface="Times"/>
                <a:sym typeface="Times"/>
              </a:rPr>
              <a:t>solo tiene la solución trivial. Se dice que el conjunto {</a:t>
            </a:r>
            <a:r>
              <a:rPr b="1" lang="es-MX">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b="1" lang="es-MX">
                <a:latin typeface="Times"/>
                <a:ea typeface="Times"/>
                <a:cs typeface="Times"/>
                <a:sym typeface="Times"/>
              </a:rPr>
              <a:t>v</a:t>
            </a:r>
            <a:r>
              <a:rPr i="1" lang="es-MX" sz="800">
                <a:latin typeface="Times"/>
                <a:ea typeface="Times"/>
                <a:cs typeface="Times"/>
                <a:sym typeface="Times"/>
              </a:rPr>
              <a:t>p</a:t>
            </a:r>
            <a:r>
              <a:rPr lang="es-MX">
                <a:latin typeface="Times"/>
                <a:ea typeface="Times"/>
                <a:cs typeface="Times"/>
                <a:sym typeface="Times"/>
              </a:rPr>
              <a:t>} es </a:t>
            </a:r>
            <a:r>
              <a:rPr b="1" lang="es-MX">
                <a:latin typeface="Times"/>
                <a:ea typeface="Times"/>
                <a:cs typeface="Times"/>
                <a:sym typeface="Times"/>
              </a:rPr>
              <a:t>linealmente dependiente </a:t>
            </a:r>
            <a:r>
              <a:rPr lang="es-MX">
                <a:latin typeface="Times"/>
                <a:ea typeface="Times"/>
                <a:cs typeface="Times"/>
                <a:sym typeface="Times"/>
              </a:rPr>
              <a:t>si existen pesos </a:t>
            </a:r>
            <a:r>
              <a:rPr i="1" lang="es-MX">
                <a:latin typeface="Times"/>
                <a:ea typeface="Times"/>
                <a:cs typeface="Times"/>
                <a:sym typeface="Times"/>
              </a:rPr>
              <a:t>c</a:t>
            </a:r>
            <a:r>
              <a:rPr lang="es-MX" sz="800">
                <a:latin typeface="Times"/>
                <a:ea typeface="Times"/>
                <a:cs typeface="Times"/>
                <a:sym typeface="Times"/>
              </a:rPr>
              <a:t>1</a:t>
            </a:r>
            <a:r>
              <a:rPr lang="es-MX">
                <a:latin typeface="Times"/>
                <a:ea typeface="Times"/>
                <a:cs typeface="Times"/>
                <a:sym typeface="Times"/>
              </a:rPr>
              <a:t>,…,</a:t>
            </a:r>
            <a:r>
              <a:rPr i="1" lang="es-MX">
                <a:latin typeface="Times"/>
                <a:ea typeface="Times"/>
                <a:cs typeface="Times"/>
                <a:sym typeface="Times"/>
              </a:rPr>
              <a:t>c</a:t>
            </a:r>
            <a:r>
              <a:rPr i="1" lang="es-MX" sz="800">
                <a:latin typeface="Times"/>
                <a:ea typeface="Times"/>
                <a:cs typeface="Times"/>
                <a:sym typeface="Times"/>
              </a:rPr>
              <a:t>p</a:t>
            </a:r>
            <a:r>
              <a:rPr lang="es-MX">
                <a:latin typeface="Times"/>
                <a:ea typeface="Times"/>
                <a:cs typeface="Times"/>
                <a:sym typeface="Times"/>
              </a:rPr>
              <a:t>, no todos cero, tales que</a:t>
            </a:r>
            <a:endParaRPr/>
          </a:p>
          <a:p>
            <a:pPr indent="0" lvl="0" marL="0" rtl="0" algn="ctr">
              <a:lnSpc>
                <a:spcPct val="90000"/>
              </a:lnSpc>
              <a:spcBef>
                <a:spcPts val="1000"/>
              </a:spcBef>
              <a:spcAft>
                <a:spcPts val="0"/>
              </a:spcAft>
              <a:buClr>
                <a:srgbClr val="3F3F3F"/>
              </a:buClr>
              <a:buSzPts val="2800"/>
              <a:buNone/>
            </a:pPr>
            <a:r>
              <a:rPr i="1" lang="es-MX">
                <a:latin typeface="Times"/>
                <a:ea typeface="Times"/>
                <a:cs typeface="Times"/>
                <a:sym typeface="Times"/>
              </a:rPr>
              <a:t>c</a:t>
            </a:r>
            <a:r>
              <a:rPr lang="es-MX" sz="800">
                <a:latin typeface="Times"/>
                <a:ea typeface="Times"/>
                <a:cs typeface="Times"/>
                <a:sym typeface="Times"/>
              </a:rPr>
              <a:t>1</a:t>
            </a:r>
            <a:r>
              <a:rPr b="1" lang="es-MX">
                <a:latin typeface="Times"/>
                <a:ea typeface="Times"/>
                <a:cs typeface="Times"/>
                <a:sym typeface="Times"/>
              </a:rPr>
              <a:t>v</a:t>
            </a:r>
            <a:r>
              <a:rPr lang="es-MX" sz="800">
                <a:latin typeface="Times"/>
                <a:ea typeface="Times"/>
                <a:cs typeface="Times"/>
                <a:sym typeface="Times"/>
              </a:rPr>
              <a:t>1 </a:t>
            </a:r>
            <a:r>
              <a:rPr lang="es-MX">
                <a:latin typeface="Arial"/>
                <a:ea typeface="Arial"/>
                <a:cs typeface="Arial"/>
                <a:sym typeface="Arial"/>
              </a:rPr>
              <a:t> + </a:t>
            </a:r>
            <a:r>
              <a:rPr i="1" lang="es-MX">
                <a:latin typeface="Times"/>
                <a:ea typeface="Times"/>
                <a:cs typeface="Times"/>
                <a:sym typeface="Times"/>
              </a:rPr>
              <a:t>c</a:t>
            </a:r>
            <a:r>
              <a:rPr lang="es-MX" sz="800">
                <a:latin typeface="Times"/>
                <a:ea typeface="Times"/>
                <a:cs typeface="Times"/>
                <a:sym typeface="Times"/>
              </a:rPr>
              <a:t>2</a:t>
            </a:r>
            <a:r>
              <a:rPr b="1" lang="es-MX">
                <a:latin typeface="Times"/>
                <a:ea typeface="Times"/>
                <a:cs typeface="Times"/>
                <a:sym typeface="Times"/>
              </a:rPr>
              <a:t>v</a:t>
            </a:r>
            <a:r>
              <a:rPr lang="es-MX" sz="800">
                <a:latin typeface="Times"/>
                <a:ea typeface="Times"/>
                <a:cs typeface="Times"/>
                <a:sym typeface="Times"/>
              </a:rPr>
              <a:t>2 </a:t>
            </a:r>
            <a:r>
              <a:rPr lang="es-MX">
                <a:latin typeface="Arial"/>
                <a:ea typeface="Arial"/>
                <a:cs typeface="Arial"/>
                <a:sym typeface="Arial"/>
              </a:rPr>
              <a:t> + … + </a:t>
            </a:r>
            <a:r>
              <a:rPr i="1" lang="es-MX">
                <a:latin typeface="Times"/>
                <a:ea typeface="Times"/>
                <a:cs typeface="Times"/>
                <a:sym typeface="Times"/>
              </a:rPr>
              <a:t>c</a:t>
            </a:r>
            <a:r>
              <a:rPr i="1" lang="es-MX" sz="800">
                <a:latin typeface="Times"/>
                <a:ea typeface="Times"/>
                <a:cs typeface="Times"/>
                <a:sym typeface="Times"/>
              </a:rPr>
              <a:t>p</a:t>
            </a:r>
            <a:r>
              <a:rPr b="1" lang="es-MX">
                <a:latin typeface="Times"/>
                <a:ea typeface="Times"/>
                <a:cs typeface="Times"/>
                <a:sym typeface="Times"/>
              </a:rPr>
              <a:t>v</a:t>
            </a:r>
            <a:r>
              <a:rPr i="1" lang="es-MX" sz="800">
                <a:latin typeface="Times"/>
                <a:ea typeface="Times"/>
                <a:cs typeface="Times"/>
                <a:sym typeface="Times"/>
              </a:rPr>
              <a:t>p </a:t>
            </a:r>
            <a:r>
              <a:rPr lang="es-MX">
                <a:latin typeface="Arial"/>
                <a:ea typeface="Arial"/>
                <a:cs typeface="Arial"/>
                <a:sym typeface="Arial"/>
              </a:rPr>
              <a:t> = </a:t>
            </a:r>
            <a:r>
              <a:rPr b="1" lang="es-MX">
                <a:latin typeface="Times"/>
                <a:ea typeface="Times"/>
                <a:cs typeface="Times"/>
                <a:sym typeface="Times"/>
              </a:rPr>
              <a:t>0</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8"/>
          <p:cNvSpPr txBox="1"/>
          <p:nvPr>
            <p:ph idx="1" type="body"/>
          </p:nvPr>
        </p:nvSpPr>
        <p:spPr>
          <a:xfrm>
            <a:off x="235131" y="156754"/>
            <a:ext cx="11769635" cy="63354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Ejemplo: Sean </a:t>
            </a:r>
            <a:endParaRPr/>
          </a:p>
          <a:p>
            <a:pPr indent="457200" lvl="0" marL="0" rtl="0" algn="l">
              <a:lnSpc>
                <a:spcPct val="90000"/>
              </a:lnSpc>
              <a:spcBef>
                <a:spcPts val="1000"/>
              </a:spcBef>
              <a:spcAft>
                <a:spcPts val="0"/>
              </a:spcAft>
              <a:buClr>
                <a:srgbClr val="3F3F3F"/>
              </a:buClr>
              <a:buSzPts val="2200"/>
              <a:buNone/>
            </a:pPr>
            <a:r>
              <a:rPr lang="es-MX" sz="2200"/>
              <a:t>						      						    </a:t>
            </a:r>
            <a:r>
              <a:rPr i="1" lang="es-MX" sz="2400">
                <a:latin typeface="Times"/>
                <a:ea typeface="Times"/>
                <a:cs typeface="Times"/>
                <a:sym typeface="Times"/>
              </a:rPr>
              <a:t>a</a:t>
            </a:r>
            <a:r>
              <a:rPr lang="es-MX" sz="2400">
                <a:latin typeface="Times"/>
                <a:ea typeface="Times"/>
                <a:cs typeface="Times"/>
                <a:sym typeface="Times"/>
              </a:rPr>
              <a:t>) Determine si el conjunto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3</a:t>
            </a:r>
            <a:r>
              <a:rPr lang="es-MX" sz="2400">
                <a:latin typeface="Times"/>
                <a:ea typeface="Times"/>
                <a:cs typeface="Times"/>
                <a:sym typeface="Times"/>
              </a:rPr>
              <a:t>} es</a:t>
            </a:r>
            <a:endParaRPr sz="2400">
              <a:latin typeface="Times"/>
              <a:ea typeface="Times"/>
              <a:cs typeface="Times"/>
              <a:sym typeface="Times"/>
            </a:endParaRPr>
          </a:p>
          <a:p>
            <a:pPr indent="457200" lvl="0" marL="5486400" rtl="0" algn="l">
              <a:lnSpc>
                <a:spcPct val="90000"/>
              </a:lnSpc>
              <a:spcBef>
                <a:spcPts val="1000"/>
              </a:spcBef>
              <a:spcAft>
                <a:spcPts val="0"/>
              </a:spcAft>
              <a:buClr>
                <a:srgbClr val="3F3F3F"/>
              </a:buClr>
              <a:buSzPts val="2200"/>
              <a:buNone/>
            </a:pPr>
            <a:r>
              <a:rPr lang="es-MX" sz="2400">
                <a:latin typeface="Times"/>
                <a:ea typeface="Times"/>
                <a:cs typeface="Times"/>
                <a:sym typeface="Times"/>
              </a:rPr>
              <a:t>        linealmente independiente.</a:t>
            </a:r>
            <a:endParaRPr/>
          </a:p>
          <a:p>
            <a:pPr indent="0" lvl="0" marL="0" rtl="0" algn="l">
              <a:lnSpc>
                <a:spcPct val="90000"/>
              </a:lnSpc>
              <a:spcBef>
                <a:spcPts val="1000"/>
              </a:spcBef>
              <a:spcAft>
                <a:spcPts val="0"/>
              </a:spcAft>
              <a:buClr>
                <a:srgbClr val="3F3F3F"/>
              </a:buClr>
              <a:buSzPts val="2400"/>
              <a:buNone/>
            </a:pPr>
            <a:r>
              <a:rPr i="1" lang="es-MX" sz="2400">
                <a:latin typeface="Times"/>
                <a:ea typeface="Times"/>
                <a:cs typeface="Times"/>
                <a:sym typeface="Times"/>
              </a:rPr>
              <a:t>b</a:t>
            </a:r>
            <a:r>
              <a:rPr lang="es-MX" sz="2400">
                <a:latin typeface="Times"/>
                <a:ea typeface="Times"/>
                <a:cs typeface="Times"/>
                <a:sym typeface="Times"/>
              </a:rPr>
              <a:t>) Si es posible, encuentre una relación de dependencia lineal entre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2 </a:t>
            </a:r>
            <a:r>
              <a:rPr lang="es-MX" sz="2400">
                <a:latin typeface="Times"/>
                <a:ea typeface="Times"/>
                <a:cs typeface="Times"/>
                <a:sym typeface="Times"/>
              </a:rPr>
              <a:t>y </a:t>
            </a:r>
            <a:r>
              <a:rPr b="1" lang="es-MX" sz="2400">
                <a:latin typeface="Times"/>
                <a:ea typeface="Times"/>
                <a:cs typeface="Times"/>
                <a:sym typeface="Times"/>
              </a:rPr>
              <a:t>v</a:t>
            </a:r>
            <a:r>
              <a:rPr lang="es-MX" sz="800">
                <a:latin typeface="Times"/>
                <a:ea typeface="Times"/>
                <a:cs typeface="Times"/>
                <a:sym typeface="Times"/>
              </a:rPr>
              <a:t>3</a:t>
            </a:r>
            <a:r>
              <a:rPr lang="es-MX" sz="2400">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200"/>
              <a:buNone/>
            </a:pPr>
            <a:r>
              <a:rPr lang="es-MX" sz="2200"/>
              <a:t>a) </a:t>
            </a:r>
            <a:r>
              <a:rPr i="1" lang="es-MX" sz="2400">
                <a:latin typeface="Times"/>
                <a:ea typeface="Times"/>
                <a:cs typeface="Times"/>
                <a:sym typeface="Times"/>
              </a:rPr>
              <a:t>x</a:t>
            </a:r>
            <a:r>
              <a:rPr lang="es-MX" sz="800">
                <a:latin typeface="Times"/>
                <a:ea typeface="Times"/>
                <a:cs typeface="Times"/>
                <a:sym typeface="Times"/>
              </a:rPr>
              <a:t>1 </a:t>
            </a:r>
            <a:r>
              <a:rPr lang="es-MX" sz="2400">
                <a:latin typeface="Times"/>
                <a:ea typeface="Times"/>
                <a:cs typeface="Times"/>
                <a:sym typeface="Times"/>
              </a:rPr>
              <a:t>y </a:t>
            </a:r>
            <a:r>
              <a:rPr i="1" lang="es-MX" sz="2400">
                <a:latin typeface="Times"/>
                <a:ea typeface="Times"/>
                <a:cs typeface="Times"/>
                <a:sym typeface="Times"/>
              </a:rPr>
              <a:t>x</a:t>
            </a:r>
            <a:r>
              <a:rPr lang="es-MX" sz="800">
                <a:latin typeface="Times"/>
                <a:ea typeface="Times"/>
                <a:cs typeface="Times"/>
                <a:sym typeface="Times"/>
              </a:rPr>
              <a:t>2 </a:t>
            </a:r>
            <a:r>
              <a:rPr lang="es-MX" sz="2400">
                <a:latin typeface="Times"/>
                <a:ea typeface="Times"/>
                <a:cs typeface="Times"/>
                <a:sym typeface="Times"/>
              </a:rPr>
              <a:t>son variables básicas, y </a:t>
            </a:r>
            <a:r>
              <a:rPr i="1" lang="es-MX" sz="2400">
                <a:latin typeface="Times"/>
                <a:ea typeface="Times"/>
                <a:cs typeface="Times"/>
                <a:sym typeface="Times"/>
              </a:rPr>
              <a:t>x</a:t>
            </a:r>
            <a:r>
              <a:rPr lang="es-MX" sz="800">
                <a:latin typeface="Times"/>
                <a:ea typeface="Times"/>
                <a:cs typeface="Times"/>
                <a:sym typeface="Times"/>
              </a:rPr>
              <a:t>3 </a:t>
            </a:r>
            <a:r>
              <a:rPr lang="es-MX" sz="2400">
                <a:latin typeface="Times"/>
                <a:ea typeface="Times"/>
                <a:cs typeface="Times"/>
                <a:sym typeface="Times"/>
              </a:rPr>
              <a:t>es libre. Cada valor de </a:t>
            </a:r>
            <a:r>
              <a:rPr i="1" lang="es-MX" sz="2400">
                <a:latin typeface="Times"/>
                <a:ea typeface="Times"/>
                <a:cs typeface="Times"/>
                <a:sym typeface="Times"/>
              </a:rPr>
              <a:t>x</a:t>
            </a:r>
            <a:r>
              <a:rPr lang="es-MX" sz="800">
                <a:latin typeface="Times"/>
                <a:ea typeface="Times"/>
                <a:cs typeface="Times"/>
                <a:sym typeface="Times"/>
              </a:rPr>
              <a:t>3 </a:t>
            </a:r>
            <a:r>
              <a:rPr lang="es-MX" sz="2400">
                <a:latin typeface="Times"/>
                <a:ea typeface="Times"/>
                <a:cs typeface="Times"/>
                <a:sym typeface="Times"/>
              </a:rPr>
              <a:t>distinto de cero determina una solución no trivial. Así que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3 </a:t>
            </a:r>
            <a:r>
              <a:rPr lang="es-MX" sz="2400">
                <a:latin typeface="Times"/>
                <a:ea typeface="Times"/>
                <a:cs typeface="Times"/>
                <a:sym typeface="Times"/>
              </a:rPr>
              <a:t>son linealmente dependientes y, por tanto, no son linealmente independientes).</a:t>
            </a:r>
            <a:endParaRPr/>
          </a:p>
          <a:p>
            <a:pPr indent="0" lvl="0" marL="0" rtl="0" algn="l">
              <a:lnSpc>
                <a:spcPct val="90000"/>
              </a:lnSpc>
              <a:spcBef>
                <a:spcPts val="1000"/>
              </a:spcBef>
              <a:spcAft>
                <a:spcPts val="0"/>
              </a:spcAft>
              <a:buClr>
                <a:srgbClr val="3F3F3F"/>
              </a:buClr>
              <a:buSzPts val="2200"/>
              <a:buNone/>
            </a:pPr>
            <a:r>
              <a:rPr lang="es-MX" sz="2200"/>
              <a:t>b)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					 </a:t>
            </a:r>
            <a:endParaRPr sz="2200"/>
          </a:p>
          <a:p>
            <a:pPr indent="0" lvl="0" marL="0" rtl="0" algn="l">
              <a:lnSpc>
                <a:spcPct val="90000"/>
              </a:lnSpc>
              <a:spcBef>
                <a:spcPts val="1000"/>
              </a:spcBef>
              <a:spcAft>
                <a:spcPts val="0"/>
              </a:spcAft>
              <a:buClr>
                <a:srgbClr val="3F3F3F"/>
              </a:buClr>
              <a:buSzPts val="2200"/>
              <a:buNone/>
            </a:pPr>
            <a:r>
              <a:rPr lang="es-MX" sz="2200"/>
              <a:t> </a:t>
            </a:r>
            <a:r>
              <a:rPr i="1" lang="es-MX" sz="2400">
                <a:latin typeface="Times"/>
                <a:ea typeface="Times"/>
                <a:cs typeface="Times"/>
                <a:sym typeface="Times"/>
              </a:rPr>
              <a:t>x</a:t>
            </a:r>
            <a:r>
              <a:rPr lang="es-MX" sz="800">
                <a:latin typeface="Times"/>
                <a:ea typeface="Times"/>
                <a:cs typeface="Times"/>
                <a:sym typeface="Times"/>
              </a:rPr>
              <a:t>3 </a:t>
            </a:r>
            <a:r>
              <a:rPr lang="es-MX" sz="2400">
                <a:latin typeface="Arial"/>
                <a:ea typeface="Arial"/>
                <a:cs typeface="Arial"/>
                <a:sym typeface="Arial"/>
              </a:rPr>
              <a:t> = </a:t>
            </a:r>
            <a:r>
              <a:rPr lang="es-MX" sz="2400">
                <a:latin typeface="Times"/>
                <a:ea typeface="Times"/>
                <a:cs typeface="Times"/>
                <a:sym typeface="Times"/>
              </a:rPr>
              <a:t>5 			</a:t>
            </a:r>
            <a:r>
              <a:rPr i="1" lang="es-MX" sz="2400">
                <a:latin typeface="Times"/>
                <a:ea typeface="Times"/>
                <a:cs typeface="Times"/>
                <a:sym typeface="Times"/>
              </a:rPr>
              <a:t>x</a:t>
            </a:r>
            <a:r>
              <a:rPr lang="es-MX" sz="800">
                <a:latin typeface="Times"/>
                <a:ea typeface="Times"/>
                <a:cs typeface="Times"/>
                <a:sym typeface="Times"/>
              </a:rPr>
              <a:t>1 </a:t>
            </a:r>
            <a:r>
              <a:rPr lang="es-MX" sz="2400">
                <a:latin typeface="Arial"/>
                <a:ea typeface="Arial"/>
                <a:cs typeface="Arial"/>
                <a:sym typeface="Arial"/>
              </a:rPr>
              <a:t> = </a:t>
            </a:r>
            <a:r>
              <a:rPr lang="es-MX" sz="2400">
                <a:latin typeface="Times"/>
                <a:ea typeface="Times"/>
                <a:cs typeface="Times"/>
                <a:sym typeface="Times"/>
              </a:rPr>
              <a:t>10 y </a:t>
            </a:r>
            <a:r>
              <a:rPr i="1" lang="es-MX" sz="2400">
                <a:latin typeface="Times"/>
                <a:ea typeface="Times"/>
                <a:cs typeface="Times"/>
                <a:sym typeface="Times"/>
              </a:rPr>
              <a:t>x</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5. Por lo tanto, </a:t>
            </a:r>
            <a:endParaRPr/>
          </a:p>
          <a:p>
            <a:pPr indent="0" lvl="0" marL="0" rtl="0" algn="l">
              <a:lnSpc>
                <a:spcPct val="90000"/>
              </a:lnSpc>
              <a:spcBef>
                <a:spcPts val="1000"/>
              </a:spcBef>
              <a:spcAft>
                <a:spcPts val="0"/>
              </a:spcAft>
              <a:buClr>
                <a:srgbClr val="3F3F3F"/>
              </a:buClr>
              <a:buSzPts val="2400"/>
              <a:buNone/>
            </a:pPr>
            <a:r>
              <a:rPr lang="es-MX" sz="2400">
                <a:latin typeface="Times"/>
                <a:ea typeface="Times"/>
                <a:cs typeface="Times"/>
                <a:sym typeface="Times"/>
              </a:rPr>
              <a:t>10</a:t>
            </a:r>
            <a:r>
              <a:rPr b="1" lang="es-MX" sz="2400">
                <a:latin typeface="Times"/>
                <a:ea typeface="Times"/>
                <a:cs typeface="Times"/>
                <a:sym typeface="Times"/>
              </a:rPr>
              <a:t>v</a:t>
            </a:r>
            <a:r>
              <a:rPr lang="es-MX" sz="800">
                <a:latin typeface="Times"/>
                <a:ea typeface="Times"/>
                <a:cs typeface="Times"/>
                <a:sym typeface="Times"/>
              </a:rPr>
              <a:t>1 </a:t>
            </a:r>
            <a:r>
              <a:rPr lang="es-MX" sz="2400">
                <a:latin typeface="Arial"/>
                <a:ea typeface="Arial"/>
                <a:cs typeface="Arial"/>
                <a:sym typeface="Arial"/>
              </a:rPr>
              <a:t> + </a:t>
            </a:r>
            <a:r>
              <a:rPr lang="es-MX" sz="2400">
                <a:latin typeface="Times"/>
                <a:ea typeface="Times"/>
                <a:cs typeface="Times"/>
                <a:sym typeface="Times"/>
              </a:rPr>
              <a:t>5</a:t>
            </a:r>
            <a:r>
              <a:rPr b="1" lang="es-MX" sz="2400">
                <a:latin typeface="Times"/>
                <a:ea typeface="Times"/>
                <a:cs typeface="Times"/>
                <a:sym typeface="Times"/>
              </a:rPr>
              <a:t>v</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5</a:t>
            </a:r>
            <a:r>
              <a:rPr b="1" lang="es-MX" sz="2400">
                <a:latin typeface="Times"/>
                <a:ea typeface="Times"/>
                <a:cs typeface="Times"/>
                <a:sym typeface="Times"/>
              </a:rPr>
              <a:t>v</a:t>
            </a:r>
            <a:r>
              <a:rPr lang="es-MX" sz="800">
                <a:latin typeface="Times"/>
                <a:ea typeface="Times"/>
                <a:cs typeface="Times"/>
                <a:sym typeface="Times"/>
              </a:rPr>
              <a:t>3 </a:t>
            </a:r>
            <a:r>
              <a:rPr lang="es-MX" sz="2400">
                <a:latin typeface="Arial"/>
                <a:ea typeface="Arial"/>
                <a:cs typeface="Arial"/>
                <a:sym typeface="Arial"/>
              </a:rPr>
              <a:t> = </a:t>
            </a:r>
            <a:r>
              <a:rPr b="1" lang="es-MX" sz="2400">
                <a:latin typeface="Times"/>
                <a:ea typeface="Times"/>
                <a:cs typeface="Times"/>
                <a:sym typeface="Times"/>
              </a:rPr>
              <a:t>0 </a:t>
            </a:r>
            <a:r>
              <a:rPr lang="es-MX" sz="2400">
                <a:latin typeface="Times"/>
                <a:ea typeface="Times"/>
                <a:cs typeface="Times"/>
                <a:sym typeface="Times"/>
              </a:rPr>
              <a:t>es una (entre una infinidad) de las posibles relaciones de dependencia lineal entre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2 </a:t>
            </a:r>
            <a:r>
              <a:rPr lang="es-MX" sz="2400">
                <a:latin typeface="Times"/>
                <a:ea typeface="Times"/>
                <a:cs typeface="Times"/>
                <a:sym typeface="Times"/>
              </a:rPr>
              <a:t>y </a:t>
            </a:r>
            <a:r>
              <a:rPr b="1" lang="es-MX" sz="2400">
                <a:latin typeface="Times"/>
                <a:ea typeface="Times"/>
                <a:cs typeface="Times"/>
                <a:sym typeface="Times"/>
              </a:rPr>
              <a:t>v</a:t>
            </a:r>
            <a:r>
              <a:rPr lang="es-MX" sz="800">
                <a:latin typeface="Times"/>
                <a:ea typeface="Times"/>
                <a:cs typeface="Times"/>
                <a:sym typeface="Times"/>
              </a:rPr>
              <a:t>3</a:t>
            </a:r>
            <a:r>
              <a:rPr lang="es-MX" sz="2400">
                <a:latin typeface="Times"/>
                <a:ea typeface="Times"/>
                <a:cs typeface="Times"/>
                <a:sym typeface="Times"/>
              </a:rPr>
              <a:t>.</a:t>
            </a:r>
            <a:endParaRPr sz="2200"/>
          </a:p>
        </p:txBody>
      </p:sp>
      <p:pic>
        <p:nvPicPr>
          <p:cNvPr id="468" name="Google Shape;468;p58"/>
          <p:cNvPicPr preferRelativeResize="0"/>
          <p:nvPr/>
        </p:nvPicPr>
        <p:blipFill rotWithShape="1">
          <a:blip r:embed="rId3">
            <a:alphaModFix/>
          </a:blip>
          <a:srcRect b="0" l="0" r="0" t="0"/>
          <a:stretch/>
        </p:blipFill>
        <p:spPr>
          <a:xfrm>
            <a:off x="2576932" y="261279"/>
            <a:ext cx="3889203" cy="1058092"/>
          </a:xfrm>
          <a:prstGeom prst="rect">
            <a:avLst/>
          </a:prstGeom>
          <a:noFill/>
          <a:ln>
            <a:noFill/>
          </a:ln>
        </p:spPr>
      </p:pic>
      <p:pic>
        <p:nvPicPr>
          <p:cNvPr id="469" name="Google Shape;469;p58"/>
          <p:cNvPicPr preferRelativeResize="0"/>
          <p:nvPr/>
        </p:nvPicPr>
        <p:blipFill rotWithShape="1">
          <a:blip r:embed="rId4">
            <a:alphaModFix/>
          </a:blip>
          <a:srcRect b="0" l="0" r="0" t="0"/>
          <a:stretch/>
        </p:blipFill>
        <p:spPr>
          <a:xfrm>
            <a:off x="815416" y="3004540"/>
            <a:ext cx="4071942" cy="1085851"/>
          </a:xfrm>
          <a:prstGeom prst="rect">
            <a:avLst/>
          </a:prstGeom>
          <a:noFill/>
          <a:ln>
            <a:noFill/>
          </a:ln>
        </p:spPr>
      </p:pic>
      <p:pic>
        <p:nvPicPr>
          <p:cNvPr id="470" name="Google Shape;470;p58"/>
          <p:cNvPicPr preferRelativeResize="0"/>
          <p:nvPr/>
        </p:nvPicPr>
        <p:blipFill rotWithShape="1">
          <a:blip r:embed="rId5">
            <a:alphaModFix/>
          </a:blip>
          <a:srcRect b="0" l="0" r="0" t="0"/>
          <a:stretch/>
        </p:blipFill>
        <p:spPr>
          <a:xfrm>
            <a:off x="5307191" y="2981552"/>
            <a:ext cx="4295553" cy="1131844"/>
          </a:xfrm>
          <a:prstGeom prst="rect">
            <a:avLst/>
          </a:prstGeom>
          <a:noFill/>
          <a:ln>
            <a:noFill/>
          </a:ln>
        </p:spPr>
      </p:pic>
      <p:sp>
        <p:nvSpPr>
          <p:cNvPr id="471" name="Google Shape;471;p58"/>
          <p:cNvSpPr/>
          <p:nvPr/>
        </p:nvSpPr>
        <p:spPr>
          <a:xfrm>
            <a:off x="1253123" y="4595848"/>
            <a:ext cx="600900" cy="45600"/>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idx="1" type="body"/>
          </p:nvPr>
        </p:nvSpPr>
        <p:spPr>
          <a:xfrm>
            <a:off x="209005" y="182880"/>
            <a:ext cx="11782697" cy="63224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b="1" i="1" lang="es-MX" sz="2200"/>
              <a:t>Independencia lineal de las columnas de una matriz</a:t>
            </a:r>
            <a:r>
              <a:rPr lang="es-MX" sz="2200"/>
              <a:t>: Las columnas de una matriz A son linealmente independientes si y solo si la ecuación A</a:t>
            </a:r>
            <a:r>
              <a:rPr b="1" lang="es-MX" sz="2200"/>
              <a:t>x</a:t>
            </a:r>
            <a:r>
              <a:rPr lang="es-MX" sz="2200"/>
              <a:t> = 0 tiene solo la solución trivial.</a:t>
            </a:r>
            <a:endParaRPr/>
          </a:p>
          <a:p>
            <a:pPr indent="0" lvl="0" marL="0" rtl="0" algn="l">
              <a:lnSpc>
                <a:spcPct val="90000"/>
              </a:lnSpc>
              <a:spcBef>
                <a:spcPts val="1000"/>
              </a:spcBef>
              <a:spcAft>
                <a:spcPts val="0"/>
              </a:spcAft>
              <a:buClr>
                <a:srgbClr val="3F3F3F"/>
              </a:buClr>
              <a:buSzPts val="2200"/>
              <a:buNone/>
            </a:pPr>
            <a:r>
              <a:rPr lang="es-MX" sz="2200"/>
              <a:t>EJEMPLO: Determine si las columnas de la matriz A son linealmente independientes.</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No hay variable libre. </a:t>
            </a:r>
            <a:endParaRPr/>
          </a:p>
          <a:p>
            <a:pPr indent="0" lvl="0" marL="0" rtl="0" algn="l">
              <a:lnSpc>
                <a:spcPct val="90000"/>
              </a:lnSpc>
              <a:spcBef>
                <a:spcPts val="1000"/>
              </a:spcBef>
              <a:spcAft>
                <a:spcPts val="0"/>
              </a:spcAft>
              <a:buClr>
                <a:srgbClr val="3F3F3F"/>
              </a:buClr>
              <a:buSzPts val="2200"/>
              <a:buNone/>
            </a:pPr>
            <a:r>
              <a:rPr lang="es-MX" sz="2200"/>
              <a:t>La ecuación A</a:t>
            </a:r>
            <a:r>
              <a:rPr b="1" lang="es-MX" sz="2200"/>
              <a:t>x</a:t>
            </a:r>
            <a:r>
              <a:rPr lang="es-MX" sz="2200"/>
              <a:t> = 0 solo tiene la solución trivial, y las columnas de A son linealmente independientes</a:t>
            </a:r>
            <a:endParaRPr sz="2200"/>
          </a:p>
        </p:txBody>
      </p:sp>
      <p:pic>
        <p:nvPicPr>
          <p:cNvPr id="477" name="Google Shape;477;p59"/>
          <p:cNvPicPr preferRelativeResize="0"/>
          <p:nvPr/>
        </p:nvPicPr>
        <p:blipFill rotWithShape="1">
          <a:blip r:embed="rId3">
            <a:alphaModFix/>
          </a:blip>
          <a:srcRect b="0" l="0" r="0" t="0"/>
          <a:stretch/>
        </p:blipFill>
        <p:spPr>
          <a:xfrm>
            <a:off x="209005" y="1387792"/>
            <a:ext cx="1933304" cy="1076941"/>
          </a:xfrm>
          <a:prstGeom prst="rect">
            <a:avLst/>
          </a:prstGeom>
          <a:noFill/>
          <a:ln>
            <a:noFill/>
          </a:ln>
        </p:spPr>
      </p:pic>
      <p:pic>
        <p:nvPicPr>
          <p:cNvPr id="478" name="Google Shape;478;p59"/>
          <p:cNvPicPr preferRelativeResize="0"/>
          <p:nvPr/>
        </p:nvPicPr>
        <p:blipFill rotWithShape="1">
          <a:blip r:embed="rId4">
            <a:alphaModFix/>
          </a:blip>
          <a:srcRect b="0" l="0" r="0" t="0"/>
          <a:stretch/>
        </p:blipFill>
        <p:spPr>
          <a:xfrm>
            <a:off x="3193732" y="1387791"/>
            <a:ext cx="6089845" cy="1076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838200" y="365126"/>
            <a:ext cx="10515600" cy="8758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600"/>
              <a:buFont typeface="Libre Franklin Thin"/>
              <a:buNone/>
            </a:pPr>
            <a:r>
              <a:rPr lang="es-MX" sz="3600"/>
              <a:t>Ecuaciones Lineales</a:t>
            </a:r>
            <a:endParaRPr sz="3600"/>
          </a:p>
        </p:txBody>
      </p:sp>
      <p:sp>
        <p:nvSpPr>
          <p:cNvPr id="65" name="Google Shape;65;p6"/>
          <p:cNvSpPr txBox="1"/>
          <p:nvPr>
            <p:ph idx="1" type="body"/>
          </p:nvPr>
        </p:nvSpPr>
        <p:spPr>
          <a:xfrm>
            <a:off x="838200" y="1240972"/>
            <a:ext cx="10515600" cy="510757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latin typeface="Times"/>
                <a:ea typeface="Times"/>
                <a:cs typeface="Times"/>
                <a:sym typeface="Times"/>
              </a:rPr>
              <a:t>Una </a:t>
            </a:r>
            <a:r>
              <a:rPr b="1" lang="es-MX">
                <a:latin typeface="Times"/>
                <a:ea typeface="Times"/>
                <a:cs typeface="Times"/>
                <a:sym typeface="Times"/>
              </a:rPr>
              <a:t>ecuación lineal </a:t>
            </a:r>
            <a:r>
              <a:rPr lang="es-MX">
                <a:latin typeface="Times"/>
                <a:ea typeface="Times"/>
                <a:cs typeface="Times"/>
                <a:sym typeface="Times"/>
              </a:rPr>
              <a:t>en las variables </a:t>
            </a:r>
            <a:r>
              <a:rPr i="1" lang="es-MX">
                <a:latin typeface="Times"/>
                <a:ea typeface="Times"/>
                <a:cs typeface="Times"/>
                <a:sym typeface="Times"/>
              </a:rPr>
              <a:t>x</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x</a:t>
            </a:r>
            <a:r>
              <a:rPr i="1" lang="es-MX" sz="800">
                <a:latin typeface="Times"/>
                <a:ea typeface="Times"/>
                <a:cs typeface="Times"/>
                <a:sym typeface="Times"/>
              </a:rPr>
              <a:t>n </a:t>
            </a:r>
            <a:r>
              <a:rPr lang="es-MX">
                <a:latin typeface="Times"/>
                <a:ea typeface="Times"/>
                <a:cs typeface="Times"/>
                <a:sym typeface="Times"/>
              </a:rPr>
              <a:t>es una ecuación que puede escribirse en la forma</a:t>
            </a:r>
            <a:endParaRPr/>
          </a:p>
          <a:p>
            <a:pPr indent="0" lvl="0" marL="0" rtl="0" algn="ctr">
              <a:lnSpc>
                <a:spcPct val="90000"/>
              </a:lnSpc>
              <a:spcBef>
                <a:spcPts val="1000"/>
              </a:spcBef>
              <a:spcAft>
                <a:spcPts val="0"/>
              </a:spcAft>
              <a:buClr>
                <a:srgbClr val="3F3F3F"/>
              </a:buClr>
              <a:buSzPts val="2800"/>
              <a:buNone/>
            </a:pPr>
            <a:r>
              <a:rPr lang="es-MX">
                <a:latin typeface="Arial"/>
                <a:ea typeface="Arial"/>
                <a:cs typeface="Arial"/>
                <a:sym typeface="Arial"/>
              </a:rPr>
              <a:t>a</a:t>
            </a:r>
            <a:r>
              <a:rPr lang="es-MX" sz="800">
                <a:latin typeface="Arial"/>
                <a:ea typeface="Arial"/>
                <a:cs typeface="Arial"/>
                <a:sym typeface="Arial"/>
              </a:rPr>
              <a:t>1</a:t>
            </a:r>
            <a:r>
              <a:rPr lang="es-MX">
                <a:latin typeface="Arial"/>
                <a:ea typeface="Arial"/>
                <a:cs typeface="Arial"/>
                <a:sym typeface="Arial"/>
              </a:rPr>
              <a:t>x</a:t>
            </a:r>
            <a:r>
              <a:rPr lang="es-MX" sz="800">
                <a:latin typeface="Arial"/>
                <a:ea typeface="Arial"/>
                <a:cs typeface="Arial"/>
                <a:sym typeface="Arial"/>
              </a:rPr>
              <a:t>1 </a:t>
            </a:r>
            <a:r>
              <a:rPr lang="es-MX">
                <a:latin typeface="Arial"/>
                <a:ea typeface="Arial"/>
                <a:cs typeface="Arial"/>
                <a:sym typeface="Arial"/>
              </a:rPr>
              <a:t>+ a</a:t>
            </a:r>
            <a:r>
              <a:rPr lang="es-MX" sz="800">
                <a:latin typeface="Arial"/>
                <a:ea typeface="Arial"/>
                <a:cs typeface="Arial"/>
                <a:sym typeface="Arial"/>
              </a:rPr>
              <a:t>2</a:t>
            </a:r>
            <a:r>
              <a:rPr lang="es-MX">
                <a:latin typeface="Arial"/>
                <a:ea typeface="Arial"/>
                <a:cs typeface="Arial"/>
                <a:sym typeface="Arial"/>
              </a:rPr>
              <a:t>x</a:t>
            </a:r>
            <a:r>
              <a:rPr lang="es-MX" sz="800">
                <a:latin typeface="Arial"/>
                <a:ea typeface="Arial"/>
                <a:cs typeface="Arial"/>
                <a:sym typeface="Arial"/>
              </a:rPr>
              <a:t>2 </a:t>
            </a:r>
            <a:r>
              <a:rPr lang="es-MX">
                <a:latin typeface="Arial"/>
                <a:ea typeface="Arial"/>
                <a:cs typeface="Arial"/>
                <a:sym typeface="Arial"/>
              </a:rPr>
              <a:t>+...+ a</a:t>
            </a:r>
            <a:r>
              <a:rPr lang="es-MX" sz="800">
                <a:latin typeface="Arial"/>
                <a:ea typeface="Arial"/>
                <a:cs typeface="Arial"/>
                <a:sym typeface="Arial"/>
              </a:rPr>
              <a:t>n</a:t>
            </a:r>
            <a:r>
              <a:rPr lang="es-MX">
                <a:latin typeface="Arial"/>
                <a:ea typeface="Arial"/>
                <a:cs typeface="Arial"/>
                <a:sym typeface="Arial"/>
              </a:rPr>
              <a:t>x</a:t>
            </a:r>
            <a:r>
              <a:rPr lang="es-MX" sz="800">
                <a:latin typeface="Arial"/>
                <a:ea typeface="Arial"/>
                <a:cs typeface="Arial"/>
                <a:sym typeface="Arial"/>
              </a:rPr>
              <a:t>n </a:t>
            </a:r>
            <a:r>
              <a:rPr lang="es-MX">
                <a:latin typeface="Arial"/>
                <a:ea typeface="Arial"/>
                <a:cs typeface="Arial"/>
                <a:sym typeface="Arial"/>
              </a:rPr>
              <a:t>= b</a:t>
            </a:r>
            <a:endParaRPr>
              <a:latin typeface="Times"/>
              <a:ea typeface="Times"/>
              <a:cs typeface="Times"/>
              <a:sym typeface="Times"/>
            </a:endParaRPr>
          </a:p>
          <a:p>
            <a:pPr indent="0" lvl="0" marL="0" rtl="0" algn="l">
              <a:lnSpc>
                <a:spcPct val="90000"/>
              </a:lnSpc>
              <a:spcBef>
                <a:spcPts val="1000"/>
              </a:spcBef>
              <a:spcAft>
                <a:spcPts val="0"/>
              </a:spcAft>
              <a:buClr>
                <a:srgbClr val="3F3F3F"/>
              </a:buClr>
              <a:buSzPts val="2800"/>
              <a:buNone/>
            </a:pPr>
            <a:r>
              <a:rPr lang="es-MX">
                <a:latin typeface="Times"/>
                <a:ea typeface="Times"/>
                <a:cs typeface="Times"/>
                <a:sym typeface="Times"/>
              </a:rPr>
              <a:t>donde </a:t>
            </a:r>
            <a:r>
              <a:rPr i="1" lang="es-MX">
                <a:latin typeface="Times"/>
                <a:ea typeface="Times"/>
                <a:cs typeface="Times"/>
                <a:sym typeface="Times"/>
              </a:rPr>
              <a:t>b </a:t>
            </a:r>
            <a:r>
              <a:rPr lang="es-MX">
                <a:latin typeface="Times"/>
                <a:ea typeface="Times"/>
                <a:cs typeface="Times"/>
                <a:sym typeface="Times"/>
              </a:rPr>
              <a:t>y los </a:t>
            </a:r>
            <a:r>
              <a:rPr b="1" lang="es-MX">
                <a:latin typeface="Times"/>
                <a:ea typeface="Times"/>
                <a:cs typeface="Times"/>
                <a:sym typeface="Times"/>
              </a:rPr>
              <a:t>coeficientes </a:t>
            </a:r>
            <a:r>
              <a:rPr i="1" lang="es-MX">
                <a:latin typeface="Times"/>
                <a:ea typeface="Times"/>
                <a:cs typeface="Times"/>
                <a:sym typeface="Times"/>
              </a:rPr>
              <a:t>a</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a</a:t>
            </a:r>
            <a:r>
              <a:rPr i="1" lang="es-MX" sz="800">
                <a:latin typeface="Times"/>
                <a:ea typeface="Times"/>
                <a:cs typeface="Times"/>
                <a:sym typeface="Times"/>
              </a:rPr>
              <a:t>n </a:t>
            </a:r>
            <a:r>
              <a:rPr lang="es-MX">
                <a:latin typeface="Times"/>
                <a:ea typeface="Times"/>
                <a:cs typeface="Times"/>
                <a:sym typeface="Times"/>
              </a:rPr>
              <a:t>son números reales o complejos, que generalmente se conocen de antemano. El subíndice </a:t>
            </a:r>
            <a:r>
              <a:rPr i="1" lang="es-MX">
                <a:latin typeface="Times"/>
                <a:ea typeface="Times"/>
                <a:cs typeface="Times"/>
                <a:sym typeface="Times"/>
              </a:rPr>
              <a:t>n </a:t>
            </a:r>
            <a:r>
              <a:rPr lang="es-MX">
                <a:latin typeface="Times"/>
                <a:ea typeface="Times"/>
                <a:cs typeface="Times"/>
                <a:sym typeface="Times"/>
              </a:rPr>
              <a:t>puede ser cualquier entero positivo.</a:t>
            </a:r>
            <a:endParaRPr/>
          </a:p>
          <a:p>
            <a:pPr indent="0" lvl="0" marL="0" rtl="0" algn="l">
              <a:lnSpc>
                <a:spcPct val="90000"/>
              </a:lnSpc>
              <a:spcBef>
                <a:spcPts val="1000"/>
              </a:spcBef>
              <a:spcAft>
                <a:spcPts val="0"/>
              </a:spcAft>
              <a:buClr>
                <a:srgbClr val="3F3F3F"/>
              </a:buClr>
              <a:buSzPts val="2800"/>
              <a:buNone/>
            </a:pPr>
            <a:r>
              <a:rPr lang="es-MX">
                <a:latin typeface="Times"/>
                <a:ea typeface="Times"/>
                <a:cs typeface="Times"/>
                <a:sym typeface="Times"/>
              </a:rPr>
              <a:t>Ej: </a:t>
            </a:r>
            <a:r>
              <a:rPr lang="es-MX">
                <a:latin typeface="Arial"/>
                <a:ea typeface="Arial"/>
                <a:cs typeface="Arial"/>
                <a:sym typeface="Arial"/>
              </a:rPr>
              <a:t>4x</a:t>
            </a:r>
            <a:r>
              <a:rPr lang="es-MX" sz="800">
                <a:latin typeface="Arial"/>
                <a:ea typeface="Arial"/>
                <a:cs typeface="Arial"/>
                <a:sym typeface="Arial"/>
              </a:rPr>
              <a:t>1 </a:t>
            </a:r>
            <a:r>
              <a:rPr lang="es-MX">
                <a:latin typeface="Arial"/>
                <a:ea typeface="Arial"/>
                <a:cs typeface="Arial"/>
                <a:sym typeface="Arial"/>
              </a:rPr>
              <a:t> - 5x</a:t>
            </a:r>
            <a:r>
              <a:rPr lang="es-MX" sz="800">
                <a:latin typeface="Arial"/>
                <a:ea typeface="Arial"/>
                <a:cs typeface="Arial"/>
                <a:sym typeface="Arial"/>
              </a:rPr>
              <a:t>2 </a:t>
            </a:r>
            <a:r>
              <a:rPr lang="es-MX">
                <a:latin typeface="Arial"/>
                <a:ea typeface="Arial"/>
                <a:cs typeface="Arial"/>
                <a:sym typeface="Arial"/>
              </a:rPr>
              <a:t>+ 2 = x</a:t>
            </a:r>
            <a:r>
              <a:rPr lang="es-MX" sz="800">
                <a:latin typeface="Arial"/>
                <a:ea typeface="Arial"/>
                <a:cs typeface="Arial"/>
                <a:sym typeface="Arial"/>
              </a:rPr>
              <a:t>1                </a:t>
            </a:r>
            <a:r>
              <a:rPr lang="es-MX">
                <a:latin typeface="Times"/>
                <a:ea typeface="Times"/>
                <a:cs typeface="Times"/>
                <a:sym typeface="Times"/>
              </a:rPr>
              <a:t>y 		</a:t>
            </a:r>
            <a:r>
              <a:rPr lang="es-MX">
                <a:latin typeface="Arial"/>
                <a:ea typeface="Arial"/>
                <a:cs typeface="Arial"/>
                <a:sym typeface="Arial"/>
              </a:rPr>
              <a:t>x</a:t>
            </a:r>
            <a:r>
              <a:rPr lang="es-MX" sz="800">
                <a:latin typeface="Arial"/>
                <a:ea typeface="Arial"/>
                <a:cs typeface="Arial"/>
                <a:sym typeface="Arial"/>
              </a:rPr>
              <a:t>2 </a:t>
            </a:r>
            <a:r>
              <a:rPr lang="es-MX">
                <a:latin typeface="Arial"/>
                <a:ea typeface="Arial"/>
                <a:cs typeface="Arial"/>
                <a:sym typeface="Arial"/>
              </a:rPr>
              <a:t>= 2(√6 - x</a:t>
            </a:r>
            <a:r>
              <a:rPr lang="es-MX" sz="800">
                <a:latin typeface="Arial"/>
                <a:ea typeface="Arial"/>
                <a:cs typeface="Arial"/>
                <a:sym typeface="Arial"/>
              </a:rPr>
              <a:t>1</a:t>
            </a:r>
            <a:r>
              <a:rPr lang="es-MX">
                <a:latin typeface="Arial"/>
                <a:ea typeface="Arial"/>
                <a:cs typeface="Arial"/>
                <a:sym typeface="Arial"/>
              </a:rPr>
              <a:t>) + x</a:t>
            </a:r>
            <a:r>
              <a:rPr lang="es-MX" sz="800">
                <a:latin typeface="Arial"/>
                <a:ea typeface="Arial"/>
                <a:cs typeface="Arial"/>
                <a:sym typeface="Arial"/>
              </a:rPr>
              <a:t>3        </a:t>
            </a:r>
            <a:r>
              <a:rPr lang="es-MX">
                <a:latin typeface="Times"/>
                <a:ea typeface="Times"/>
                <a:cs typeface="Times"/>
                <a:sym typeface="Times"/>
              </a:rPr>
              <a:t>son lineales</a:t>
            </a:r>
            <a:endParaRPr/>
          </a:p>
          <a:p>
            <a:pPr indent="0" lvl="0" marL="0" rtl="0" algn="l">
              <a:lnSpc>
                <a:spcPct val="90000"/>
              </a:lnSpc>
              <a:spcBef>
                <a:spcPts val="1000"/>
              </a:spcBef>
              <a:spcAft>
                <a:spcPts val="0"/>
              </a:spcAft>
              <a:buClr>
                <a:srgbClr val="3F3F3F"/>
              </a:buClr>
              <a:buSzPts val="2800"/>
              <a:buNone/>
            </a:pPr>
            <a:r>
              <a:rPr lang="es-MX">
                <a:latin typeface="Arial"/>
                <a:ea typeface="Arial"/>
                <a:cs typeface="Arial"/>
                <a:sym typeface="Arial"/>
              </a:rPr>
              <a:t>     4x</a:t>
            </a:r>
            <a:r>
              <a:rPr lang="es-MX" sz="800">
                <a:latin typeface="Arial"/>
                <a:ea typeface="Arial"/>
                <a:cs typeface="Arial"/>
                <a:sym typeface="Arial"/>
              </a:rPr>
              <a:t>1 </a:t>
            </a:r>
            <a:r>
              <a:rPr lang="es-MX">
                <a:latin typeface="Arial"/>
                <a:ea typeface="Arial"/>
                <a:cs typeface="Arial"/>
                <a:sym typeface="Arial"/>
              </a:rPr>
              <a:t> - 5x</a:t>
            </a:r>
            <a:r>
              <a:rPr lang="es-MX" sz="800">
                <a:latin typeface="Arial"/>
                <a:ea typeface="Arial"/>
                <a:cs typeface="Arial"/>
                <a:sym typeface="Arial"/>
              </a:rPr>
              <a:t>2 </a:t>
            </a:r>
            <a:r>
              <a:rPr lang="es-MX">
                <a:latin typeface="Arial"/>
                <a:ea typeface="Arial"/>
                <a:cs typeface="Arial"/>
                <a:sym typeface="Arial"/>
              </a:rPr>
              <a:t>= x</a:t>
            </a:r>
            <a:r>
              <a:rPr lang="es-MX" sz="800">
                <a:latin typeface="Arial"/>
                <a:ea typeface="Arial"/>
                <a:cs typeface="Arial"/>
                <a:sym typeface="Arial"/>
              </a:rPr>
              <a:t>1</a:t>
            </a:r>
            <a:r>
              <a:rPr lang="es-MX">
                <a:latin typeface="Arial"/>
                <a:ea typeface="Arial"/>
                <a:cs typeface="Arial"/>
                <a:sym typeface="Arial"/>
              </a:rPr>
              <a:t>x</a:t>
            </a:r>
            <a:r>
              <a:rPr lang="es-MX" sz="800">
                <a:latin typeface="Arial"/>
                <a:ea typeface="Arial"/>
                <a:cs typeface="Arial"/>
                <a:sym typeface="Arial"/>
              </a:rPr>
              <a:t>2	                    </a:t>
            </a:r>
            <a:r>
              <a:rPr lang="es-MX">
                <a:latin typeface="Times"/>
                <a:ea typeface="Times"/>
                <a:cs typeface="Times"/>
                <a:sym typeface="Times"/>
              </a:rPr>
              <a:t>y 		</a:t>
            </a:r>
            <a:r>
              <a:rPr lang="es-MX">
                <a:latin typeface="Arial"/>
                <a:ea typeface="Arial"/>
                <a:cs typeface="Arial"/>
                <a:sym typeface="Arial"/>
              </a:rPr>
              <a:t>x</a:t>
            </a:r>
            <a:r>
              <a:rPr lang="es-MX" sz="800">
                <a:latin typeface="Arial"/>
                <a:ea typeface="Arial"/>
                <a:cs typeface="Arial"/>
                <a:sym typeface="Arial"/>
              </a:rPr>
              <a:t>2 </a:t>
            </a:r>
            <a:r>
              <a:rPr lang="es-MX">
                <a:latin typeface="Arial"/>
                <a:ea typeface="Arial"/>
                <a:cs typeface="Arial"/>
                <a:sym typeface="Arial"/>
              </a:rPr>
              <a:t>= 2√x</a:t>
            </a:r>
            <a:r>
              <a:rPr lang="es-MX" sz="800">
                <a:latin typeface="Arial"/>
                <a:ea typeface="Arial"/>
                <a:cs typeface="Arial"/>
                <a:sym typeface="Arial"/>
              </a:rPr>
              <a:t>1 </a:t>
            </a:r>
            <a:r>
              <a:rPr lang="es-MX">
                <a:latin typeface="Arial"/>
                <a:ea typeface="Arial"/>
                <a:cs typeface="Arial"/>
                <a:sym typeface="Arial"/>
              </a:rPr>
              <a:t> - 6           </a:t>
            </a:r>
            <a:r>
              <a:rPr lang="es-MX">
                <a:latin typeface="Times"/>
                <a:ea typeface="Times"/>
                <a:cs typeface="Times"/>
                <a:sym typeface="Times"/>
              </a:rPr>
              <a:t>no son lineales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0"/>
          <p:cNvSpPr txBox="1"/>
          <p:nvPr>
            <p:ph type="title"/>
          </p:nvPr>
        </p:nvSpPr>
        <p:spPr>
          <a:xfrm>
            <a:off x="838200" y="365126"/>
            <a:ext cx="10515600" cy="8105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Conjuntos de uno o dos vectores</a:t>
            </a:r>
            <a:endParaRPr/>
          </a:p>
        </p:txBody>
      </p:sp>
      <p:sp>
        <p:nvSpPr>
          <p:cNvPr id="484" name="Google Shape;484;p60"/>
          <p:cNvSpPr txBox="1"/>
          <p:nvPr>
            <p:ph idx="1" type="body"/>
          </p:nvPr>
        </p:nvSpPr>
        <p:spPr>
          <a:xfrm>
            <a:off x="838200" y="1293223"/>
            <a:ext cx="10515600" cy="488374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3F3F3F"/>
              </a:buClr>
              <a:buSzPts val="2400"/>
              <a:buNone/>
            </a:pPr>
            <a:r>
              <a:rPr lang="es-MX" sz="2400"/>
              <a:t>Un conjunto que solo tiene un vector </a:t>
            </a:r>
            <a:r>
              <a:rPr b="1" lang="es-MX" sz="2400"/>
              <a:t>v</a:t>
            </a:r>
            <a:r>
              <a:rPr lang="es-MX" sz="2400"/>
              <a:t> es linealmente independiente si y solo si </a:t>
            </a:r>
            <a:r>
              <a:rPr b="1" lang="es-MX" sz="2400"/>
              <a:t>v</a:t>
            </a:r>
            <a:r>
              <a:rPr lang="es-MX" sz="2400"/>
              <a:t> no es el vector cero.</a:t>
            </a:r>
            <a:endParaRPr/>
          </a:p>
          <a:p>
            <a:pPr indent="0" lvl="0" marL="0" rtl="0" algn="l">
              <a:lnSpc>
                <a:spcPct val="90000"/>
              </a:lnSpc>
              <a:spcBef>
                <a:spcPts val="1000"/>
              </a:spcBef>
              <a:spcAft>
                <a:spcPts val="0"/>
              </a:spcAft>
              <a:buClr>
                <a:srgbClr val="3F3F3F"/>
              </a:buClr>
              <a:buSzPts val="2400"/>
              <a:buNone/>
            </a:pPr>
            <a:r>
              <a:rPr lang="es-MX" sz="2400"/>
              <a:t>Ejemplo: Determine si los siguientes conjuntos de vectores son linealmente independientes.</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t/>
            </a:r>
            <a:endParaRPr sz="2400"/>
          </a:p>
          <a:p>
            <a:pPr indent="0" lvl="0" marL="0" rtl="0" algn="l">
              <a:lnSpc>
                <a:spcPct val="90000"/>
              </a:lnSpc>
              <a:spcBef>
                <a:spcPts val="1000"/>
              </a:spcBef>
              <a:spcAft>
                <a:spcPts val="0"/>
              </a:spcAft>
              <a:buClr>
                <a:srgbClr val="3F3F3F"/>
              </a:buClr>
              <a:buSzPts val="2400"/>
              <a:buNone/>
            </a:pPr>
            <a:r>
              <a:rPr b="1" lang="es-MX" sz="2400">
                <a:latin typeface="Times"/>
                <a:ea typeface="Times"/>
                <a:cs typeface="Times"/>
                <a:sym typeface="Times"/>
              </a:rPr>
              <a:t>v</a:t>
            </a:r>
            <a:r>
              <a:rPr lang="es-MX" sz="800">
                <a:latin typeface="Times"/>
                <a:ea typeface="Times"/>
                <a:cs typeface="Times"/>
                <a:sym typeface="Times"/>
              </a:rPr>
              <a:t>2 </a:t>
            </a:r>
            <a:r>
              <a:rPr lang="es-MX" sz="2400">
                <a:latin typeface="Times"/>
                <a:ea typeface="Times"/>
                <a:cs typeface="Times"/>
                <a:sym typeface="Times"/>
              </a:rPr>
              <a:t>es un múltiplo de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2 </a:t>
            </a:r>
            <a:r>
              <a:rPr lang="es-MX" sz="2400">
                <a:latin typeface="Arial"/>
                <a:ea typeface="Arial"/>
                <a:cs typeface="Arial"/>
                <a:sym typeface="Arial"/>
              </a:rPr>
              <a:t> = </a:t>
            </a:r>
            <a:r>
              <a:rPr lang="es-MX" sz="2400">
                <a:latin typeface="Times"/>
                <a:ea typeface="Times"/>
                <a:cs typeface="Times"/>
                <a:sym typeface="Times"/>
              </a:rPr>
              <a:t>2</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-2</a:t>
            </a:r>
            <a:r>
              <a:rPr b="1" lang="es-MX" sz="2400">
                <a:latin typeface="Times"/>
                <a:ea typeface="Times"/>
                <a:cs typeface="Times"/>
                <a:sym typeface="Times"/>
              </a:rPr>
              <a:t>v</a:t>
            </a:r>
            <a:r>
              <a:rPr lang="es-MX" sz="800">
                <a:latin typeface="Times"/>
                <a:ea typeface="Times"/>
                <a:cs typeface="Times"/>
                <a:sym typeface="Times"/>
              </a:rPr>
              <a:t>1 </a:t>
            </a:r>
            <a:r>
              <a:rPr lang="es-MX" sz="2400">
                <a:latin typeface="Arial"/>
                <a:ea typeface="Arial"/>
                <a:cs typeface="Arial"/>
                <a:sym typeface="Arial"/>
              </a:rPr>
              <a:t> + </a:t>
            </a:r>
            <a:r>
              <a:rPr b="1" lang="es-MX" sz="2400">
                <a:latin typeface="Times"/>
                <a:ea typeface="Times"/>
                <a:cs typeface="Times"/>
                <a:sym typeface="Times"/>
              </a:rPr>
              <a:t>v</a:t>
            </a:r>
            <a:r>
              <a:rPr lang="es-MX" sz="800">
                <a:latin typeface="Times"/>
                <a:ea typeface="Times"/>
                <a:cs typeface="Times"/>
                <a:sym typeface="Times"/>
              </a:rPr>
              <a:t>2 </a:t>
            </a:r>
            <a:r>
              <a:rPr lang="es-MX" sz="2400">
                <a:latin typeface="Arial"/>
                <a:ea typeface="Arial"/>
                <a:cs typeface="Arial"/>
                <a:sym typeface="Arial"/>
              </a:rPr>
              <a:t> = </a:t>
            </a:r>
            <a:r>
              <a:rPr b="1" lang="es-MX" sz="2400">
                <a:latin typeface="Times"/>
                <a:ea typeface="Times"/>
                <a:cs typeface="Times"/>
                <a:sym typeface="Times"/>
              </a:rPr>
              <a:t>0 por</a:t>
            </a:r>
            <a:r>
              <a:rPr lang="es-MX" sz="2400">
                <a:latin typeface="Times"/>
                <a:ea typeface="Times"/>
                <a:cs typeface="Times"/>
                <a:sym typeface="Times"/>
              </a:rPr>
              <a:t> lo tanto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es linealmente dependiente.</a:t>
            </a:r>
            <a:endParaRPr/>
          </a:p>
          <a:p>
            <a:pPr indent="0" lvl="0" marL="0" rtl="0" algn="l">
              <a:lnSpc>
                <a:spcPct val="90000"/>
              </a:lnSpc>
              <a:spcBef>
                <a:spcPts val="1000"/>
              </a:spcBef>
              <a:spcAft>
                <a:spcPts val="0"/>
              </a:spcAft>
              <a:buClr>
                <a:srgbClr val="3F3F3F"/>
              </a:buClr>
              <a:buSzPts val="2400"/>
              <a:buNone/>
            </a:pPr>
            <a:r>
              <a:rPr lang="es-MX" sz="2400">
                <a:latin typeface="Times"/>
                <a:ea typeface="Times"/>
                <a:cs typeface="Times"/>
                <a:sym typeface="Times"/>
              </a:rPr>
              <a:t>Un conjunto de dos vectores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lang="es-MX" sz="800">
                <a:latin typeface="Times"/>
                <a:ea typeface="Times"/>
                <a:cs typeface="Times"/>
                <a:sym typeface="Times"/>
              </a:rPr>
              <a:t>2</a:t>
            </a:r>
            <a:r>
              <a:rPr lang="es-MX" sz="2400">
                <a:latin typeface="Times"/>
                <a:ea typeface="Times"/>
                <a:cs typeface="Times"/>
                <a:sym typeface="Times"/>
              </a:rPr>
              <a:t>} es linealmente dependiente si al menos uno de los vectores es un múltiplo del otro. El conjunto es linealmente independiente si y solo si ninguno de los vectores es un múltiplo del otro.</a:t>
            </a:r>
            <a:endParaRPr sz="2400">
              <a:latin typeface="Times"/>
              <a:ea typeface="Times"/>
              <a:cs typeface="Times"/>
              <a:sym typeface="Times"/>
            </a:endParaRPr>
          </a:p>
          <a:p>
            <a:pPr indent="0" lvl="0" marL="0" rtl="0" algn="l">
              <a:lnSpc>
                <a:spcPct val="90000"/>
              </a:lnSpc>
              <a:spcBef>
                <a:spcPts val="1000"/>
              </a:spcBef>
              <a:spcAft>
                <a:spcPts val="0"/>
              </a:spcAft>
              <a:buClr>
                <a:srgbClr val="3F3F3F"/>
              </a:buClr>
              <a:buSzPts val="2400"/>
              <a:buNone/>
            </a:pPr>
            <a:r>
              <a:t/>
            </a:r>
            <a:endParaRPr sz="2400"/>
          </a:p>
        </p:txBody>
      </p:sp>
      <p:pic>
        <p:nvPicPr>
          <p:cNvPr id="485" name="Google Shape;485;p60"/>
          <p:cNvPicPr preferRelativeResize="0"/>
          <p:nvPr/>
        </p:nvPicPr>
        <p:blipFill rotWithShape="1">
          <a:blip r:embed="rId3">
            <a:alphaModFix/>
          </a:blip>
          <a:srcRect b="0" l="0" r="0" t="0"/>
          <a:stretch/>
        </p:blipFill>
        <p:spPr>
          <a:xfrm>
            <a:off x="1447256" y="2879679"/>
            <a:ext cx="2184218" cy="770077"/>
          </a:xfrm>
          <a:prstGeom prst="rect">
            <a:avLst/>
          </a:prstGeom>
          <a:noFill/>
          <a:ln>
            <a:noFill/>
          </a:ln>
        </p:spPr>
      </p:pic>
      <p:sp>
        <p:nvSpPr>
          <p:cNvPr id="486" name="Google Shape;486;p60"/>
          <p:cNvSpPr/>
          <p:nvPr/>
        </p:nvSpPr>
        <p:spPr>
          <a:xfrm>
            <a:off x="4827991" y="3647582"/>
            <a:ext cx="953700" cy="174900"/>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idx="1" type="body"/>
          </p:nvPr>
        </p:nvSpPr>
        <p:spPr>
          <a:xfrm>
            <a:off x="195943" y="209006"/>
            <a:ext cx="11704320" cy="625710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b="1" lang="es-MX" sz="2400"/>
              <a:t>Conjuntos de dos o más vectores: </a:t>
            </a:r>
            <a:endParaRPr/>
          </a:p>
          <a:p>
            <a:pPr indent="0" lvl="0" marL="0" rtl="0" algn="l">
              <a:lnSpc>
                <a:spcPct val="90000"/>
              </a:lnSpc>
              <a:spcBef>
                <a:spcPts val="1000"/>
              </a:spcBef>
              <a:spcAft>
                <a:spcPts val="0"/>
              </a:spcAft>
              <a:buClr>
                <a:srgbClr val="3F3F3F"/>
              </a:buClr>
              <a:buSzPts val="2400"/>
              <a:buNone/>
            </a:pPr>
            <a:r>
              <a:t/>
            </a:r>
            <a:endParaRPr b="1" sz="2400"/>
          </a:p>
          <a:p>
            <a:pPr indent="0" lvl="0" marL="0" rtl="0" algn="l">
              <a:lnSpc>
                <a:spcPct val="90000"/>
              </a:lnSpc>
              <a:spcBef>
                <a:spcPts val="1000"/>
              </a:spcBef>
              <a:spcAft>
                <a:spcPts val="0"/>
              </a:spcAft>
              <a:buClr>
                <a:srgbClr val="7F7F7F"/>
              </a:buClr>
              <a:buSzPts val="2400"/>
              <a:buNone/>
            </a:pPr>
            <a:r>
              <a:rPr i="1" lang="es-MX" sz="2400">
                <a:solidFill>
                  <a:srgbClr val="7F7F7F"/>
                </a:solidFill>
                <a:latin typeface="Franklin Gothic"/>
                <a:ea typeface="Franklin Gothic"/>
                <a:cs typeface="Franklin Gothic"/>
                <a:sym typeface="Franklin Gothic"/>
              </a:rPr>
              <a:t>Caracterización de conjuntos linealmente dependientes</a:t>
            </a:r>
            <a:endParaRPr/>
          </a:p>
          <a:p>
            <a:pPr indent="0" lvl="0" marL="0" rtl="0" algn="l">
              <a:lnSpc>
                <a:spcPct val="90000"/>
              </a:lnSpc>
              <a:spcBef>
                <a:spcPts val="1000"/>
              </a:spcBef>
              <a:spcAft>
                <a:spcPts val="0"/>
              </a:spcAft>
              <a:buClr>
                <a:srgbClr val="000000"/>
              </a:buClr>
              <a:buSzPts val="2400"/>
              <a:buNone/>
            </a:pPr>
            <a:r>
              <a:rPr lang="es-MX" sz="2400">
                <a:solidFill>
                  <a:srgbClr val="000000"/>
                </a:solidFill>
                <a:latin typeface="Times"/>
                <a:ea typeface="Times"/>
                <a:cs typeface="Times"/>
                <a:sym typeface="Times"/>
              </a:rPr>
              <a:t>Un conjunto indexado </a:t>
            </a:r>
            <a:r>
              <a:rPr i="1" lang="es-MX" sz="2400">
                <a:solidFill>
                  <a:srgbClr val="000000"/>
                </a:solidFill>
                <a:latin typeface="Times"/>
                <a:ea typeface="Times"/>
                <a:cs typeface="Times"/>
                <a:sym typeface="Times"/>
              </a:rPr>
              <a:t>S </a:t>
            </a:r>
            <a:r>
              <a:rPr lang="es-MX" sz="2400">
                <a:solidFill>
                  <a:srgbClr val="000000"/>
                </a:solidFill>
                <a:latin typeface="Arial"/>
                <a:ea typeface="Arial"/>
                <a:cs typeface="Arial"/>
                <a:sym typeface="Arial"/>
              </a:rPr>
              <a:t> </a:t>
            </a:r>
            <a:r>
              <a:rPr lang="es-MX" sz="2400">
                <a:solidFill>
                  <a:srgbClr val="000000"/>
                </a:solidFill>
                <a:latin typeface="Times"/>
                <a:ea typeface="Times"/>
                <a:cs typeface="Times"/>
                <a:sym typeface="Times"/>
              </a:rPr>
              <a:t>{</a:t>
            </a:r>
            <a:r>
              <a:rPr b="1" lang="es-MX" sz="2400">
                <a:solidFill>
                  <a:srgbClr val="000000"/>
                </a:solidFill>
                <a:latin typeface="Times"/>
                <a:ea typeface="Times"/>
                <a:cs typeface="Times"/>
                <a:sym typeface="Times"/>
              </a:rPr>
              <a:t>v</a:t>
            </a:r>
            <a:r>
              <a:rPr lang="es-MX" sz="800">
                <a:solidFill>
                  <a:srgbClr val="000000"/>
                </a:solidFill>
                <a:latin typeface="Times"/>
                <a:ea typeface="Times"/>
                <a:cs typeface="Times"/>
                <a:sym typeface="Times"/>
              </a:rPr>
              <a:t>1</a:t>
            </a:r>
            <a:r>
              <a:rPr lang="es-MX" sz="2400">
                <a:solidFill>
                  <a:srgbClr val="000000"/>
                </a:solidFill>
                <a:latin typeface="Times"/>
                <a:ea typeface="Times"/>
                <a:cs typeface="Times"/>
                <a:sym typeface="Times"/>
              </a:rPr>
              <a:t>,…, </a:t>
            </a:r>
            <a:r>
              <a:rPr b="1" lang="es-MX" sz="2400">
                <a:solidFill>
                  <a:srgbClr val="000000"/>
                </a:solidFill>
                <a:latin typeface="Times"/>
                <a:ea typeface="Times"/>
                <a:cs typeface="Times"/>
                <a:sym typeface="Times"/>
              </a:rPr>
              <a:t>v</a:t>
            </a:r>
            <a:r>
              <a:rPr i="1" lang="es-MX" sz="800">
                <a:solidFill>
                  <a:srgbClr val="000000"/>
                </a:solidFill>
                <a:latin typeface="Times"/>
                <a:ea typeface="Times"/>
                <a:cs typeface="Times"/>
                <a:sym typeface="Times"/>
              </a:rPr>
              <a:t>p</a:t>
            </a:r>
            <a:r>
              <a:rPr lang="es-MX" sz="2400">
                <a:solidFill>
                  <a:srgbClr val="000000"/>
                </a:solidFill>
                <a:latin typeface="Times"/>
                <a:ea typeface="Times"/>
                <a:cs typeface="Times"/>
                <a:sym typeface="Times"/>
              </a:rPr>
              <a:t>} de dos o más vectores es linealmente  dependiente si y solo si al menos uno de los vectores en </a:t>
            </a:r>
            <a:r>
              <a:rPr i="1" lang="es-MX" sz="2400">
                <a:solidFill>
                  <a:srgbClr val="000000"/>
                </a:solidFill>
                <a:latin typeface="Times"/>
                <a:ea typeface="Times"/>
                <a:cs typeface="Times"/>
                <a:sym typeface="Times"/>
              </a:rPr>
              <a:t>S </a:t>
            </a:r>
            <a:r>
              <a:rPr lang="es-MX" sz="2400">
                <a:solidFill>
                  <a:srgbClr val="000000"/>
                </a:solidFill>
                <a:latin typeface="Times"/>
                <a:ea typeface="Times"/>
                <a:cs typeface="Times"/>
                <a:sym typeface="Times"/>
              </a:rPr>
              <a:t>es una combinación lineal de los otros.</a:t>
            </a:r>
            <a:endParaRPr/>
          </a:p>
          <a:p>
            <a:pPr indent="0" lvl="0" marL="0" rtl="0" algn="l">
              <a:lnSpc>
                <a:spcPct val="90000"/>
              </a:lnSpc>
              <a:spcBef>
                <a:spcPts val="1000"/>
              </a:spcBef>
              <a:spcAft>
                <a:spcPts val="0"/>
              </a:spcAft>
              <a:buClr>
                <a:srgbClr val="3F3F3F"/>
              </a:buClr>
              <a:buSzPts val="2400"/>
              <a:buNone/>
            </a:pPr>
            <a:r>
              <a:t/>
            </a:r>
            <a:endParaRPr sz="2400">
              <a:solidFill>
                <a:srgbClr val="000000"/>
              </a:solidFill>
              <a:latin typeface="Times"/>
              <a:ea typeface="Times"/>
              <a:cs typeface="Times"/>
              <a:sym typeface="Times"/>
            </a:endParaRPr>
          </a:p>
          <a:p>
            <a:pPr indent="0" lvl="0" marL="0" rtl="0" algn="l">
              <a:lnSpc>
                <a:spcPct val="90000"/>
              </a:lnSpc>
              <a:spcBef>
                <a:spcPts val="1000"/>
              </a:spcBef>
              <a:spcAft>
                <a:spcPts val="0"/>
              </a:spcAft>
              <a:buClr>
                <a:srgbClr val="000000"/>
              </a:buClr>
              <a:buSzPts val="2400"/>
              <a:buNone/>
            </a:pPr>
            <a:r>
              <a:rPr lang="es-MX" sz="2400">
                <a:solidFill>
                  <a:srgbClr val="000000"/>
                </a:solidFill>
                <a:latin typeface="Times"/>
                <a:ea typeface="Times"/>
                <a:cs typeface="Times"/>
                <a:sym typeface="Times"/>
              </a:rPr>
              <a:t>Teorema: </a:t>
            </a:r>
            <a:r>
              <a:rPr lang="es-MX" sz="2400">
                <a:latin typeface="Times"/>
                <a:ea typeface="Times"/>
                <a:cs typeface="Times"/>
                <a:sym typeface="Times"/>
              </a:rPr>
              <a:t>Si un conjunto contiene más vectores que entradas en cada vector, entonces el conjunto es linealmente dependiente. Es decir, cualquier conjunto {</a:t>
            </a:r>
            <a:r>
              <a:rPr b="1" lang="es-MX" sz="2400">
                <a:latin typeface="Times"/>
                <a:ea typeface="Times"/>
                <a:cs typeface="Times"/>
                <a:sym typeface="Times"/>
              </a:rPr>
              <a:t>v</a:t>
            </a:r>
            <a:r>
              <a:rPr lang="es-MX" sz="800">
                <a:latin typeface="Times"/>
                <a:ea typeface="Times"/>
                <a:cs typeface="Times"/>
                <a:sym typeface="Times"/>
              </a:rPr>
              <a:t>1</a:t>
            </a:r>
            <a:r>
              <a:rPr lang="es-MX" sz="2400">
                <a:latin typeface="Times"/>
                <a:ea typeface="Times"/>
                <a:cs typeface="Times"/>
                <a:sym typeface="Times"/>
              </a:rPr>
              <a:t>,…, </a:t>
            </a:r>
            <a:r>
              <a:rPr b="1" lang="es-MX" sz="2400">
                <a:latin typeface="Times"/>
                <a:ea typeface="Times"/>
                <a:cs typeface="Times"/>
                <a:sym typeface="Times"/>
              </a:rPr>
              <a:t>v</a:t>
            </a:r>
            <a:r>
              <a:rPr i="1" lang="es-MX" sz="800">
                <a:latin typeface="Times"/>
                <a:ea typeface="Times"/>
                <a:cs typeface="Times"/>
                <a:sym typeface="Times"/>
              </a:rPr>
              <a:t>p</a:t>
            </a:r>
            <a:r>
              <a:rPr lang="es-MX" sz="2400">
                <a:latin typeface="Times"/>
                <a:ea typeface="Times"/>
                <a:cs typeface="Times"/>
                <a:sym typeface="Times"/>
              </a:rPr>
              <a:t>} en Rⁿ </a:t>
            </a:r>
            <a:r>
              <a:rPr i="1" lang="es-MX" sz="800">
                <a:latin typeface="Times"/>
                <a:ea typeface="Times"/>
                <a:cs typeface="Times"/>
                <a:sym typeface="Times"/>
              </a:rPr>
              <a:t> </a:t>
            </a:r>
            <a:r>
              <a:rPr lang="es-MX" sz="2400">
                <a:latin typeface="Times"/>
                <a:ea typeface="Times"/>
                <a:cs typeface="Times"/>
                <a:sym typeface="Times"/>
              </a:rPr>
              <a:t>es linealmente dependiente si </a:t>
            </a:r>
            <a:r>
              <a:rPr i="1" lang="es-MX" sz="2400">
                <a:latin typeface="Times"/>
                <a:ea typeface="Times"/>
                <a:cs typeface="Times"/>
                <a:sym typeface="Times"/>
              </a:rPr>
              <a:t>p &gt;</a:t>
            </a:r>
            <a:r>
              <a:rPr lang="es-MX" sz="2400">
                <a:latin typeface="Arial"/>
                <a:ea typeface="Arial"/>
                <a:cs typeface="Arial"/>
                <a:sym typeface="Arial"/>
              </a:rPr>
              <a:t> </a:t>
            </a:r>
            <a:r>
              <a:rPr i="1" lang="es-MX" sz="2400">
                <a:latin typeface="Times"/>
                <a:ea typeface="Times"/>
                <a:cs typeface="Times"/>
                <a:sym typeface="Times"/>
              </a:rPr>
              <a:t>n</a:t>
            </a:r>
            <a:r>
              <a:rPr lang="es-MX" sz="2400">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400"/>
              <a:buNone/>
            </a:pPr>
            <a:r>
              <a:t/>
            </a:r>
            <a:endParaRPr sz="2400">
              <a:solidFill>
                <a:srgbClr val="000000"/>
              </a:solidFill>
              <a:latin typeface="Times"/>
              <a:ea typeface="Times"/>
              <a:cs typeface="Times"/>
              <a:sym typeface="Times"/>
            </a:endParaRPr>
          </a:p>
          <a:p>
            <a:pPr indent="0" lvl="0" marL="0" rtl="0" algn="l">
              <a:lnSpc>
                <a:spcPct val="90000"/>
              </a:lnSpc>
              <a:spcBef>
                <a:spcPts val="1000"/>
              </a:spcBef>
              <a:spcAft>
                <a:spcPts val="0"/>
              </a:spcAft>
              <a:buClr>
                <a:srgbClr val="000000"/>
              </a:buClr>
              <a:buSzPts val="2400"/>
              <a:buNone/>
            </a:pPr>
            <a:r>
              <a:rPr lang="es-MX" sz="2400">
                <a:solidFill>
                  <a:srgbClr val="000000"/>
                </a:solidFill>
                <a:latin typeface="Times"/>
                <a:ea typeface="Times"/>
                <a:cs typeface="Times"/>
                <a:sym typeface="Times"/>
              </a:rPr>
              <a:t>Ejemplo: </a:t>
            </a:r>
            <a:endParaRPr sz="2400">
              <a:solidFill>
                <a:srgbClr val="000000"/>
              </a:solidFill>
              <a:latin typeface="Times"/>
              <a:ea typeface="Times"/>
              <a:cs typeface="Times"/>
              <a:sym typeface="Times"/>
            </a:endParaRPr>
          </a:p>
        </p:txBody>
      </p:sp>
      <p:pic>
        <p:nvPicPr>
          <p:cNvPr id="492" name="Google Shape;492;p61"/>
          <p:cNvPicPr preferRelativeResize="0"/>
          <p:nvPr/>
        </p:nvPicPr>
        <p:blipFill rotWithShape="1">
          <a:blip r:embed="rId3">
            <a:alphaModFix/>
          </a:blip>
          <a:srcRect b="0" l="0" r="0" t="0"/>
          <a:stretch/>
        </p:blipFill>
        <p:spPr>
          <a:xfrm>
            <a:off x="1543457" y="4368981"/>
            <a:ext cx="8194253" cy="103904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2"/>
          <p:cNvSpPr txBox="1"/>
          <p:nvPr>
            <p:ph idx="1" type="body"/>
          </p:nvPr>
        </p:nvSpPr>
        <p:spPr>
          <a:xfrm>
            <a:off x="838200" y="195942"/>
            <a:ext cx="10515600" cy="62962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Teorema: </a:t>
            </a:r>
            <a:r>
              <a:rPr lang="es-MX">
                <a:latin typeface="Times"/>
                <a:ea typeface="Times"/>
                <a:cs typeface="Times"/>
                <a:sym typeface="Times"/>
              </a:rPr>
              <a:t>Si un conjunto </a:t>
            </a:r>
            <a:r>
              <a:rPr i="1" lang="es-MX">
                <a:latin typeface="Times"/>
                <a:ea typeface="Times"/>
                <a:cs typeface="Times"/>
                <a:sym typeface="Times"/>
              </a:rPr>
              <a:t>S </a:t>
            </a:r>
            <a:r>
              <a:rPr lang="es-MX">
                <a:latin typeface="Arial"/>
                <a:ea typeface="Arial"/>
                <a:cs typeface="Arial"/>
                <a:sym typeface="Arial"/>
              </a:rPr>
              <a:t> </a:t>
            </a:r>
            <a:r>
              <a:rPr lang="es-MX">
                <a:latin typeface="Times"/>
                <a:ea typeface="Times"/>
                <a:cs typeface="Times"/>
                <a:sym typeface="Times"/>
              </a:rPr>
              <a:t>{</a:t>
            </a:r>
            <a:r>
              <a:rPr b="1" lang="es-MX">
                <a:latin typeface="Times"/>
                <a:ea typeface="Times"/>
                <a:cs typeface="Times"/>
                <a:sym typeface="Times"/>
              </a:rPr>
              <a:t>v</a:t>
            </a:r>
            <a:r>
              <a:rPr lang="es-MX" sz="800">
                <a:latin typeface="Times"/>
                <a:ea typeface="Times"/>
                <a:cs typeface="Times"/>
                <a:sym typeface="Times"/>
              </a:rPr>
              <a:t>1</a:t>
            </a:r>
            <a:r>
              <a:rPr lang="es-MX">
                <a:latin typeface="Times"/>
                <a:ea typeface="Times"/>
                <a:cs typeface="Times"/>
                <a:sym typeface="Times"/>
              </a:rPr>
              <a:t>,…, </a:t>
            </a:r>
            <a:r>
              <a:rPr b="1" lang="es-MX">
                <a:latin typeface="Times"/>
                <a:ea typeface="Times"/>
                <a:cs typeface="Times"/>
                <a:sym typeface="Times"/>
              </a:rPr>
              <a:t>v</a:t>
            </a:r>
            <a:r>
              <a:rPr i="1" lang="es-MX" sz="800">
                <a:latin typeface="Times"/>
                <a:ea typeface="Times"/>
                <a:cs typeface="Times"/>
                <a:sym typeface="Times"/>
              </a:rPr>
              <a:t>p</a:t>
            </a:r>
            <a:r>
              <a:rPr lang="es-MX">
                <a:latin typeface="Times"/>
                <a:ea typeface="Times"/>
                <a:cs typeface="Times"/>
                <a:sym typeface="Times"/>
              </a:rPr>
              <a:t>} en Rⁿ </a:t>
            </a:r>
            <a:r>
              <a:rPr i="1" lang="es-MX" sz="800">
                <a:latin typeface="Times"/>
                <a:ea typeface="Times"/>
                <a:cs typeface="Times"/>
                <a:sym typeface="Times"/>
              </a:rPr>
              <a:t> </a:t>
            </a:r>
            <a:r>
              <a:rPr lang="es-MX">
                <a:latin typeface="Times"/>
                <a:ea typeface="Times"/>
                <a:cs typeface="Times"/>
                <a:sym typeface="Times"/>
              </a:rPr>
              <a:t>contiene al vector cero, entonces el conjunto es linealmente dependiente.</a:t>
            </a:r>
            <a:endParaRPr/>
          </a:p>
          <a:p>
            <a:pPr indent="0" lvl="0" marL="0" rtl="0" algn="l">
              <a:lnSpc>
                <a:spcPct val="90000"/>
              </a:lnSpc>
              <a:spcBef>
                <a:spcPts val="1000"/>
              </a:spcBef>
              <a:spcAft>
                <a:spcPts val="0"/>
              </a:spcAft>
              <a:buClr>
                <a:srgbClr val="3F3F3F"/>
              </a:buClr>
              <a:buSzPts val="2800"/>
              <a:buNone/>
            </a:pPr>
            <a:r>
              <a:rPr b="1" lang="es-MX"/>
              <a:t>Ejemplo: </a:t>
            </a:r>
            <a:r>
              <a:rPr lang="es-MX"/>
              <a:t>Por inspección, determine si el conjunto dado es linealmente dependiente y explique por qué.</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t/>
            </a:r>
            <a:endParaRPr/>
          </a:p>
          <a:p>
            <a:pPr indent="0" lvl="0" marL="0" rtl="0" algn="l">
              <a:lnSpc>
                <a:spcPct val="90000"/>
              </a:lnSpc>
              <a:spcBef>
                <a:spcPts val="1000"/>
              </a:spcBef>
              <a:spcAft>
                <a:spcPts val="0"/>
              </a:spcAft>
              <a:buClr>
                <a:srgbClr val="3F3F3F"/>
              </a:buClr>
              <a:buSzPts val="2800"/>
              <a:buNone/>
            </a:pPr>
            <a:r>
              <a:rPr lang="es-MX"/>
              <a:t>			</a:t>
            </a:r>
            <a:r>
              <a:rPr lang="es-MX" sz="1200"/>
              <a:t>ld			ld			li</a:t>
            </a:r>
            <a:endParaRPr/>
          </a:p>
        </p:txBody>
      </p:sp>
      <p:pic>
        <p:nvPicPr>
          <p:cNvPr id="498" name="Google Shape;498;p62"/>
          <p:cNvPicPr preferRelativeResize="0"/>
          <p:nvPr/>
        </p:nvPicPr>
        <p:blipFill rotWithShape="1">
          <a:blip r:embed="rId3">
            <a:alphaModFix/>
          </a:blip>
          <a:srcRect b="0" l="0" r="0" t="0"/>
          <a:stretch/>
        </p:blipFill>
        <p:spPr>
          <a:xfrm>
            <a:off x="1850435" y="3088411"/>
            <a:ext cx="8294126" cy="130070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3"/>
          <p:cNvSpPr txBox="1"/>
          <p:nvPr>
            <p:ph type="title"/>
          </p:nvPr>
        </p:nvSpPr>
        <p:spPr>
          <a:xfrm>
            <a:off x="838200" y="365125"/>
            <a:ext cx="10515600" cy="9411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Libre Franklin Thin"/>
              <a:buNone/>
            </a:pPr>
            <a:r>
              <a:rPr lang="es-MX" sz="4000"/>
              <a:t>PROBLEMAS DE PRÁCTICA #7 (1.7)</a:t>
            </a:r>
            <a:endParaRPr sz="4000"/>
          </a:p>
        </p:txBody>
      </p:sp>
      <p:sp>
        <p:nvSpPr>
          <p:cNvPr id="504" name="Google Shape;504;p63"/>
          <p:cNvSpPr txBox="1"/>
          <p:nvPr>
            <p:ph idx="1" type="body"/>
          </p:nvPr>
        </p:nvSpPr>
        <p:spPr>
          <a:xfrm>
            <a:off x="838200" y="1423852"/>
            <a:ext cx="10515600" cy="500307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3F3F3F"/>
              </a:buClr>
              <a:buSzPct val="100000"/>
              <a:buNone/>
            </a:pPr>
            <a:r>
              <a:rPr lang="es-MX"/>
              <a:t>Sean </a:t>
            </a:r>
            <a:endParaRPr/>
          </a:p>
          <a:p>
            <a:pPr indent="0" lvl="0" marL="0" rtl="0" algn="l">
              <a:lnSpc>
                <a:spcPct val="90000"/>
              </a:lnSpc>
              <a:spcBef>
                <a:spcPts val="1000"/>
              </a:spcBef>
              <a:spcAft>
                <a:spcPts val="0"/>
              </a:spcAft>
              <a:buClr>
                <a:srgbClr val="3F3F3F"/>
              </a:buClr>
              <a:buSzPct val="100000"/>
              <a:buNone/>
            </a:pPr>
            <a:r>
              <a:t/>
            </a:r>
            <a:endParaRPr/>
          </a:p>
          <a:p>
            <a:pPr indent="0" lvl="0" marL="0" rtl="0" algn="l">
              <a:lnSpc>
                <a:spcPct val="90000"/>
              </a:lnSpc>
              <a:spcBef>
                <a:spcPts val="1000"/>
              </a:spcBef>
              <a:spcAft>
                <a:spcPts val="0"/>
              </a:spcAft>
              <a:buClr>
                <a:srgbClr val="3F3F3F"/>
              </a:buClr>
              <a:buSzPct val="100000"/>
              <a:buNone/>
            </a:pPr>
            <a:r>
              <a:t/>
            </a:r>
            <a:endParaRPr/>
          </a:p>
          <a:p>
            <a:pPr indent="0" lvl="0" marL="0" rtl="0" algn="l">
              <a:lnSpc>
                <a:spcPct val="90000"/>
              </a:lnSpc>
              <a:spcBef>
                <a:spcPts val="1000"/>
              </a:spcBef>
              <a:spcAft>
                <a:spcPts val="0"/>
              </a:spcAft>
              <a:buClr>
                <a:srgbClr val="3F3F3F"/>
              </a:buClr>
              <a:buSzPct val="100000"/>
              <a:buNone/>
            </a:pPr>
            <a:r>
              <a:rPr lang="es-MX">
                <a:latin typeface="Times"/>
                <a:ea typeface="Times"/>
                <a:cs typeface="Times"/>
                <a:sym typeface="Times"/>
              </a:rPr>
              <a:t>Determine si los siguientes conjuntos son linealmente independientes y explique por qué:</a:t>
            </a:r>
            <a:endParaRPr/>
          </a:p>
          <a:p>
            <a:pPr indent="-514350" lvl="0" marL="514350" rtl="0" algn="l">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b="1" lang="es-MX">
                <a:latin typeface="Times"/>
                <a:ea typeface="Times"/>
                <a:cs typeface="Times"/>
                <a:sym typeface="Times"/>
              </a:rPr>
              <a:t>u</a:t>
            </a:r>
            <a:r>
              <a:rPr lang="es-MX">
                <a:latin typeface="Times"/>
                <a:ea typeface="Times"/>
                <a:cs typeface="Times"/>
                <a:sym typeface="Times"/>
              </a:rPr>
              <a:t>, </a:t>
            </a:r>
            <a:r>
              <a:rPr b="1" lang="es-MX">
                <a:latin typeface="Times"/>
                <a:ea typeface="Times"/>
                <a:cs typeface="Times"/>
                <a:sym typeface="Times"/>
              </a:rPr>
              <a:t>v</a:t>
            </a:r>
            <a:r>
              <a:rPr lang="es-MX">
                <a:latin typeface="Times"/>
                <a:ea typeface="Times"/>
                <a:cs typeface="Times"/>
                <a:sym typeface="Times"/>
              </a:rPr>
              <a:t>}</a:t>
            </a:r>
            <a:endParaRPr/>
          </a:p>
          <a:p>
            <a:pPr indent="-514350" lvl="0" marL="514350" rtl="0" algn="l">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b="1" lang="es-MX">
                <a:latin typeface="Times"/>
                <a:ea typeface="Times"/>
                <a:cs typeface="Times"/>
                <a:sym typeface="Times"/>
              </a:rPr>
              <a:t>u</a:t>
            </a:r>
            <a:r>
              <a:rPr lang="es-MX">
                <a:latin typeface="Times"/>
                <a:ea typeface="Times"/>
                <a:cs typeface="Times"/>
                <a:sym typeface="Times"/>
              </a:rPr>
              <a:t>, </a:t>
            </a:r>
            <a:r>
              <a:rPr b="1" lang="es-MX">
                <a:latin typeface="Times"/>
                <a:ea typeface="Times"/>
                <a:cs typeface="Times"/>
                <a:sym typeface="Times"/>
              </a:rPr>
              <a:t>w</a:t>
            </a:r>
            <a:r>
              <a:rPr lang="es-MX">
                <a:latin typeface="Times"/>
                <a:ea typeface="Times"/>
                <a:cs typeface="Times"/>
                <a:sym typeface="Times"/>
              </a:rPr>
              <a:t>}</a:t>
            </a:r>
            <a:endParaRPr/>
          </a:p>
          <a:p>
            <a:pPr indent="-514350" lvl="0" marL="514350" rtl="0" algn="l">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b="1" lang="es-MX">
                <a:latin typeface="Times"/>
                <a:ea typeface="Times"/>
                <a:cs typeface="Times"/>
                <a:sym typeface="Times"/>
              </a:rPr>
              <a:t>u</a:t>
            </a:r>
            <a:r>
              <a:rPr lang="es-MX">
                <a:latin typeface="Times"/>
                <a:ea typeface="Times"/>
                <a:cs typeface="Times"/>
                <a:sym typeface="Times"/>
              </a:rPr>
              <a:t>, </a:t>
            </a:r>
            <a:r>
              <a:rPr b="1" lang="es-MX">
                <a:latin typeface="Times"/>
                <a:ea typeface="Times"/>
                <a:cs typeface="Times"/>
                <a:sym typeface="Times"/>
              </a:rPr>
              <a:t>z</a:t>
            </a:r>
            <a:r>
              <a:rPr lang="es-MX">
                <a:latin typeface="Times"/>
                <a:ea typeface="Times"/>
                <a:cs typeface="Times"/>
                <a:sym typeface="Times"/>
              </a:rPr>
              <a:t>}</a:t>
            </a:r>
            <a:endParaRPr/>
          </a:p>
          <a:p>
            <a:pPr indent="-514350" lvl="0" marL="514350" rtl="0" algn="l">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b="1" lang="es-MX">
                <a:latin typeface="Times"/>
                <a:ea typeface="Times"/>
                <a:cs typeface="Times"/>
                <a:sym typeface="Times"/>
              </a:rPr>
              <a:t>v</a:t>
            </a:r>
            <a:r>
              <a:rPr lang="es-MX">
                <a:latin typeface="Times"/>
                <a:ea typeface="Times"/>
                <a:cs typeface="Times"/>
                <a:sym typeface="Times"/>
              </a:rPr>
              <a:t>, </a:t>
            </a:r>
            <a:r>
              <a:rPr b="1" lang="es-MX">
                <a:latin typeface="Times"/>
                <a:ea typeface="Times"/>
                <a:cs typeface="Times"/>
                <a:sym typeface="Times"/>
              </a:rPr>
              <a:t>w</a:t>
            </a:r>
            <a:r>
              <a:rPr lang="es-MX">
                <a:latin typeface="Times"/>
                <a:ea typeface="Times"/>
                <a:cs typeface="Times"/>
                <a:sym typeface="Times"/>
              </a:rPr>
              <a:t>}</a:t>
            </a:r>
            <a:endParaRPr/>
          </a:p>
          <a:p>
            <a:pPr indent="-514350" lvl="0" marL="514350" rtl="0" algn="l">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b="1" lang="es-MX">
                <a:latin typeface="Times"/>
                <a:ea typeface="Times"/>
                <a:cs typeface="Times"/>
                <a:sym typeface="Times"/>
              </a:rPr>
              <a:t>v</a:t>
            </a:r>
            <a:r>
              <a:rPr lang="es-MX">
                <a:latin typeface="Times"/>
                <a:ea typeface="Times"/>
                <a:cs typeface="Times"/>
                <a:sym typeface="Times"/>
              </a:rPr>
              <a:t>, </a:t>
            </a:r>
            <a:r>
              <a:rPr b="1" lang="es-MX">
                <a:latin typeface="Times"/>
                <a:ea typeface="Times"/>
                <a:cs typeface="Times"/>
                <a:sym typeface="Times"/>
              </a:rPr>
              <a:t>z</a:t>
            </a:r>
            <a:r>
              <a:rPr lang="es-MX">
                <a:latin typeface="Times"/>
                <a:ea typeface="Times"/>
                <a:cs typeface="Times"/>
                <a:sym typeface="Times"/>
              </a:rPr>
              <a:t>} </a:t>
            </a:r>
            <a:endParaRPr>
              <a:latin typeface="Times"/>
              <a:ea typeface="Times"/>
              <a:cs typeface="Times"/>
              <a:sym typeface="Times"/>
            </a:endParaRPr>
          </a:p>
          <a:p>
            <a:pPr indent="-514350" lvl="0" marL="514350" rtl="0" algn="l">
              <a:lnSpc>
                <a:spcPct val="90000"/>
              </a:lnSpc>
              <a:spcBef>
                <a:spcPts val="1000"/>
              </a:spcBef>
              <a:spcAft>
                <a:spcPts val="0"/>
              </a:spcAft>
              <a:buClr>
                <a:srgbClr val="3F3F3F"/>
              </a:buClr>
              <a:buSzPct val="100000"/>
              <a:buFont typeface="Libre Franklin Thin"/>
              <a:buAutoNum type="arabicPeriod"/>
            </a:pPr>
            <a:r>
              <a:rPr lang="es-MX">
                <a:latin typeface="Times"/>
                <a:ea typeface="Times"/>
                <a:cs typeface="Times"/>
                <a:sym typeface="Times"/>
              </a:rPr>
              <a:t>{</a:t>
            </a:r>
            <a:r>
              <a:rPr b="1" lang="es-MX">
                <a:latin typeface="Times"/>
                <a:ea typeface="Times"/>
                <a:cs typeface="Times"/>
                <a:sym typeface="Times"/>
              </a:rPr>
              <a:t>w</a:t>
            </a:r>
            <a:r>
              <a:rPr lang="es-MX">
                <a:latin typeface="Times"/>
                <a:ea typeface="Times"/>
                <a:cs typeface="Times"/>
                <a:sym typeface="Times"/>
              </a:rPr>
              <a:t>, </a:t>
            </a:r>
            <a:r>
              <a:rPr b="1" lang="es-MX">
                <a:latin typeface="Times"/>
                <a:ea typeface="Times"/>
                <a:cs typeface="Times"/>
                <a:sym typeface="Times"/>
              </a:rPr>
              <a:t>z</a:t>
            </a:r>
            <a:r>
              <a:rPr lang="es-MX">
                <a:latin typeface="Times"/>
                <a:ea typeface="Times"/>
                <a:cs typeface="Times"/>
                <a:sym typeface="Times"/>
              </a:rPr>
              <a:t>}.</a:t>
            </a:r>
            <a:endParaRPr/>
          </a:p>
        </p:txBody>
      </p:sp>
      <p:pic>
        <p:nvPicPr>
          <p:cNvPr id="505" name="Google Shape;505;p63"/>
          <p:cNvPicPr preferRelativeResize="0"/>
          <p:nvPr/>
        </p:nvPicPr>
        <p:blipFill rotWithShape="1">
          <a:blip r:embed="rId3">
            <a:alphaModFix/>
          </a:blip>
          <a:srcRect b="0" l="0" r="0" t="0"/>
          <a:stretch/>
        </p:blipFill>
        <p:spPr>
          <a:xfrm>
            <a:off x="2154419" y="1644558"/>
            <a:ext cx="4826385" cy="99413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4"/>
          <p:cNvSpPr txBox="1"/>
          <p:nvPr>
            <p:ph type="title"/>
          </p:nvPr>
        </p:nvSpPr>
        <p:spPr>
          <a:xfrm>
            <a:off x="838200" y="365125"/>
            <a:ext cx="10515600"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INTRODUCCIÓN A LAS TRANSFORMACIONES LINEALES</a:t>
            </a:r>
            <a:endParaRPr sz="3200"/>
          </a:p>
        </p:txBody>
      </p:sp>
      <p:sp>
        <p:nvSpPr>
          <p:cNvPr id="511" name="Google Shape;511;p64"/>
          <p:cNvSpPr txBox="1"/>
          <p:nvPr>
            <p:ph idx="1" type="body"/>
          </p:nvPr>
        </p:nvSpPr>
        <p:spPr>
          <a:xfrm>
            <a:off x="838200" y="1384663"/>
            <a:ext cx="10515600" cy="509451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Dado </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la multiplicación por A transforma a </a:t>
            </a:r>
            <a:r>
              <a:rPr b="1" lang="es-MX" sz="2200"/>
              <a:t>x</a:t>
            </a:r>
            <a:r>
              <a:rPr lang="es-MX" sz="2200"/>
              <a:t> en </a:t>
            </a:r>
            <a:r>
              <a:rPr b="1" lang="es-MX" sz="2200"/>
              <a:t>b</a:t>
            </a:r>
            <a:r>
              <a:rPr lang="es-MX" sz="2200"/>
              <a:t>, y transforma </a:t>
            </a:r>
            <a:endParaRPr sz="2200"/>
          </a:p>
          <a:p>
            <a:pPr indent="0" lvl="0" marL="0" rtl="0" algn="l">
              <a:lnSpc>
                <a:spcPct val="90000"/>
              </a:lnSpc>
              <a:spcBef>
                <a:spcPts val="1000"/>
              </a:spcBef>
              <a:spcAft>
                <a:spcPts val="0"/>
              </a:spcAft>
              <a:buClr>
                <a:srgbClr val="3F3F3F"/>
              </a:buClr>
              <a:buSzPts val="2200"/>
              <a:buNone/>
            </a:pPr>
            <a:r>
              <a:rPr lang="es-MX" sz="2200"/>
              <a:t>a </a:t>
            </a:r>
            <a:r>
              <a:rPr b="1" lang="es-MX" sz="2200"/>
              <a:t>u</a:t>
            </a:r>
            <a:r>
              <a:rPr lang="es-MX" sz="2200"/>
              <a:t> en el vector cero.</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La correspondencia de x a Ax es una función de un conjunto de vectores a otro. </a:t>
            </a:r>
            <a:endParaRPr sz="2200"/>
          </a:p>
          <a:p>
            <a:pPr indent="0" lvl="0" marL="0" rtl="0" algn="l">
              <a:lnSpc>
                <a:spcPct val="90000"/>
              </a:lnSpc>
              <a:spcBef>
                <a:spcPts val="1000"/>
              </a:spcBef>
              <a:spcAft>
                <a:spcPts val="0"/>
              </a:spcAft>
              <a:buClr>
                <a:srgbClr val="3F3F3F"/>
              </a:buClr>
              <a:buSzPts val="2200"/>
              <a:buNone/>
            </a:pPr>
            <a:r>
              <a:t/>
            </a:r>
            <a:endParaRPr sz="2200"/>
          </a:p>
        </p:txBody>
      </p:sp>
      <p:pic>
        <p:nvPicPr>
          <p:cNvPr id="512" name="Google Shape;512;p64"/>
          <p:cNvPicPr preferRelativeResize="0"/>
          <p:nvPr/>
        </p:nvPicPr>
        <p:blipFill rotWithShape="1">
          <a:blip r:embed="rId3">
            <a:alphaModFix/>
          </a:blip>
          <a:srcRect b="0" l="0" r="0" t="0"/>
          <a:stretch/>
        </p:blipFill>
        <p:spPr>
          <a:xfrm>
            <a:off x="1877377" y="1280159"/>
            <a:ext cx="5551715" cy="1384663"/>
          </a:xfrm>
          <a:prstGeom prst="rect">
            <a:avLst/>
          </a:prstGeom>
          <a:noFill/>
          <a:ln>
            <a:noFill/>
          </a:ln>
        </p:spPr>
      </p:pic>
      <p:pic>
        <p:nvPicPr>
          <p:cNvPr id="513" name="Google Shape;513;p64"/>
          <p:cNvPicPr preferRelativeResize="0"/>
          <p:nvPr/>
        </p:nvPicPr>
        <p:blipFill rotWithShape="1">
          <a:blip r:embed="rId4">
            <a:alphaModFix/>
          </a:blip>
          <a:srcRect b="0" l="0" r="0" t="0"/>
          <a:stretch/>
        </p:blipFill>
        <p:spPr>
          <a:xfrm>
            <a:off x="7958546" y="1139052"/>
            <a:ext cx="3131820" cy="22099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5"/>
          <p:cNvSpPr txBox="1"/>
          <p:nvPr>
            <p:ph type="title"/>
          </p:nvPr>
        </p:nvSpPr>
        <p:spPr>
          <a:xfrm>
            <a:off x="838200" y="365126"/>
            <a:ext cx="10515600" cy="7452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Definición de Transformación</a:t>
            </a:r>
            <a:endParaRPr sz="3600"/>
          </a:p>
        </p:txBody>
      </p:sp>
      <p:sp>
        <p:nvSpPr>
          <p:cNvPr id="519" name="Google Shape;519;p65"/>
          <p:cNvSpPr txBox="1"/>
          <p:nvPr>
            <p:ph idx="1" type="body"/>
          </p:nvPr>
        </p:nvSpPr>
        <p:spPr>
          <a:xfrm>
            <a:off x="838200" y="1825624"/>
            <a:ext cx="10515600" cy="46666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a</a:t>
            </a:r>
            <a:endParaRPr/>
          </a:p>
        </p:txBody>
      </p:sp>
      <p:pic>
        <p:nvPicPr>
          <p:cNvPr id="520" name="Google Shape;520;p65"/>
          <p:cNvPicPr preferRelativeResize="0"/>
          <p:nvPr/>
        </p:nvPicPr>
        <p:blipFill rotWithShape="1">
          <a:blip r:embed="rId3">
            <a:alphaModFix/>
          </a:blip>
          <a:srcRect b="0" l="0" r="0" t="0"/>
          <a:stretch/>
        </p:blipFill>
        <p:spPr>
          <a:xfrm>
            <a:off x="1451623" y="1110344"/>
            <a:ext cx="8768297" cy="526433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6"/>
          <p:cNvSpPr txBox="1"/>
          <p:nvPr>
            <p:ph type="title"/>
          </p:nvPr>
        </p:nvSpPr>
        <p:spPr>
          <a:xfrm>
            <a:off x="838200" y="365125"/>
            <a:ext cx="10515600" cy="7321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600"/>
              <a:buFont typeface="Libre Franklin Thin"/>
              <a:buNone/>
            </a:pPr>
            <a:r>
              <a:rPr lang="es-MX" sz="3600"/>
              <a:t>Transformaciones matriciales</a:t>
            </a:r>
            <a:endParaRPr/>
          </a:p>
        </p:txBody>
      </p:sp>
      <p:sp>
        <p:nvSpPr>
          <p:cNvPr id="526" name="Google Shape;526;p66"/>
          <p:cNvSpPr txBox="1"/>
          <p:nvPr>
            <p:ph idx="1" type="body"/>
          </p:nvPr>
        </p:nvSpPr>
        <p:spPr>
          <a:xfrm>
            <a:off x="838200" y="1371600"/>
            <a:ext cx="10515600" cy="5029200"/>
          </a:xfrm>
          <a:prstGeom prst="rect">
            <a:avLst/>
          </a:prstGeom>
          <a:blipFill rotWithShape="1">
            <a:blip r:embed="rId3">
              <a:alphaModFix/>
            </a:blip>
            <a:stretch>
              <a:fillRect b="0" l="-753" r="-752" t="-1454"/>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s-MX"/>
              <a:t> </a:t>
            </a:r>
            <a:endParaRPr/>
          </a:p>
        </p:txBody>
      </p:sp>
      <p:sp>
        <p:nvSpPr>
          <p:cNvPr id="527" name="Google Shape;527;p66"/>
          <p:cNvSpPr/>
          <p:nvPr/>
        </p:nvSpPr>
        <p:spPr>
          <a:xfrm>
            <a:off x="5551714" y="2259876"/>
            <a:ext cx="731520" cy="65314"/>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7"/>
          <p:cNvSpPr txBox="1"/>
          <p:nvPr>
            <p:ph idx="1" type="body"/>
          </p:nvPr>
        </p:nvSpPr>
        <p:spPr>
          <a:xfrm>
            <a:off x="838200" y="195943"/>
            <a:ext cx="10515600" cy="63485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Ejemplo: Sean</a:t>
            </a:r>
            <a:endParaRPr/>
          </a:p>
          <a:p>
            <a:pPr indent="0" lvl="0" marL="0" rtl="0" algn="l">
              <a:lnSpc>
                <a:spcPct val="90000"/>
              </a:lnSpc>
              <a:spcBef>
                <a:spcPts val="1000"/>
              </a:spcBef>
              <a:spcAft>
                <a:spcPts val="0"/>
              </a:spcAft>
              <a:buClr>
                <a:srgbClr val="3F3F3F"/>
              </a:buClr>
              <a:buSzPts val="2200"/>
              <a:buNone/>
            </a:pPr>
            <a:r>
              <a:rPr lang="es-MX" sz="2200"/>
              <a:t>							   </a:t>
            </a:r>
            <a:r>
              <a:rPr lang="es-MX" sz="2200">
                <a:latin typeface="Times"/>
                <a:ea typeface="Times"/>
                <a:cs typeface="Times"/>
                <a:sym typeface="Times"/>
              </a:rPr>
              <a:t>defina una transformación </a:t>
            </a:r>
            <a:endParaRPr sz="2200">
              <a:latin typeface="Times"/>
              <a:ea typeface="Times"/>
              <a:cs typeface="Times"/>
              <a:sym typeface="Times"/>
            </a:endParaRPr>
          </a:p>
          <a:p>
            <a:pPr indent="0" lvl="0" marL="0" rtl="0" algn="l">
              <a:lnSpc>
                <a:spcPct val="90000"/>
              </a:lnSpc>
              <a:spcBef>
                <a:spcPts val="1000"/>
              </a:spcBef>
              <a:spcAft>
                <a:spcPts val="0"/>
              </a:spcAft>
              <a:buClr>
                <a:srgbClr val="3F3F3F"/>
              </a:buClr>
              <a:buSzPts val="2200"/>
              <a:buNone/>
            </a:pPr>
            <a:r>
              <a:rPr i="1" lang="es-MX" sz="2200">
                <a:latin typeface="Times"/>
                <a:ea typeface="Times"/>
                <a:cs typeface="Times"/>
                <a:sym typeface="Times"/>
              </a:rPr>
              <a:t>T </a:t>
            </a:r>
            <a:r>
              <a:rPr lang="es-MX" sz="2200">
                <a:latin typeface="Times"/>
                <a:ea typeface="Times"/>
                <a:cs typeface="Times"/>
                <a:sym typeface="Times"/>
              </a:rPr>
              <a:t>:R²xR³  por </a:t>
            </a:r>
            <a:r>
              <a:rPr i="1" lang="es-MX" sz="2200">
                <a:latin typeface="Times"/>
                <a:ea typeface="Times"/>
                <a:cs typeface="Times"/>
                <a:sym typeface="Times"/>
              </a:rPr>
              <a:t>T</a:t>
            </a:r>
            <a:r>
              <a:rPr lang="es-MX" sz="2200">
                <a:latin typeface="Times"/>
                <a:ea typeface="Times"/>
                <a:cs typeface="Times"/>
                <a:sym typeface="Times"/>
              </a:rPr>
              <a:t>(</a:t>
            </a:r>
            <a:r>
              <a:rPr b="1" lang="es-MX" sz="2200">
                <a:latin typeface="Times"/>
                <a:ea typeface="Times"/>
                <a:cs typeface="Times"/>
                <a:sym typeface="Times"/>
              </a:rPr>
              <a:t>x</a:t>
            </a:r>
            <a:r>
              <a:rPr lang="es-MX" sz="2200">
                <a:latin typeface="Times"/>
                <a:ea typeface="Times"/>
                <a:cs typeface="Times"/>
                <a:sym typeface="Times"/>
              </a:rPr>
              <a:t>) =</a:t>
            </a:r>
            <a:r>
              <a:rPr lang="es-MX" sz="2200">
                <a:latin typeface="Arial"/>
                <a:ea typeface="Arial"/>
                <a:cs typeface="Arial"/>
                <a:sym typeface="Arial"/>
              </a:rPr>
              <a:t> </a:t>
            </a:r>
            <a:r>
              <a:rPr i="1" lang="es-MX" sz="2200">
                <a:latin typeface="Times"/>
                <a:ea typeface="Times"/>
                <a:cs typeface="Times"/>
                <a:sym typeface="Times"/>
              </a:rPr>
              <a:t>A</a:t>
            </a:r>
            <a:r>
              <a:rPr b="1" lang="es-MX" sz="2200">
                <a:latin typeface="Times"/>
                <a:ea typeface="Times"/>
                <a:cs typeface="Times"/>
                <a:sym typeface="Times"/>
              </a:rPr>
              <a:t>x</a:t>
            </a:r>
            <a:r>
              <a:rPr lang="es-MX" sz="2200">
                <a:latin typeface="Times"/>
                <a:ea typeface="Times"/>
                <a:cs typeface="Times"/>
                <a:sym typeface="Times"/>
              </a:rPr>
              <a:t>, de manera que</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i="1" sz="2200">
              <a:latin typeface="Times"/>
              <a:ea typeface="Times"/>
              <a:cs typeface="Times"/>
              <a:sym typeface="Times"/>
            </a:endParaRPr>
          </a:p>
          <a:p>
            <a:pPr indent="-457200" lvl="0" marL="457200" rtl="0" algn="l">
              <a:lnSpc>
                <a:spcPct val="90000"/>
              </a:lnSpc>
              <a:spcBef>
                <a:spcPts val="1000"/>
              </a:spcBef>
              <a:spcAft>
                <a:spcPts val="0"/>
              </a:spcAft>
              <a:buClr>
                <a:srgbClr val="3F3F3F"/>
              </a:buClr>
              <a:buSzPts val="2200"/>
              <a:buAutoNum type="alphaLcParenR"/>
            </a:pPr>
            <a:r>
              <a:rPr lang="es-MX" sz="2200">
                <a:latin typeface="Times"/>
                <a:ea typeface="Times"/>
                <a:cs typeface="Times"/>
                <a:sym typeface="Times"/>
              </a:rPr>
              <a:t>Encuentre </a:t>
            </a:r>
            <a:r>
              <a:rPr i="1" lang="es-MX" sz="2200">
                <a:latin typeface="Times"/>
                <a:ea typeface="Times"/>
                <a:cs typeface="Times"/>
                <a:sym typeface="Times"/>
              </a:rPr>
              <a:t>T</a:t>
            </a:r>
            <a:r>
              <a:rPr lang="es-MX" sz="2200">
                <a:latin typeface="Times"/>
                <a:ea typeface="Times"/>
                <a:cs typeface="Times"/>
                <a:sym typeface="Times"/>
              </a:rPr>
              <a:t>(</a:t>
            </a:r>
            <a:r>
              <a:rPr b="1" lang="es-MX" sz="2200">
                <a:latin typeface="Times"/>
                <a:ea typeface="Times"/>
                <a:cs typeface="Times"/>
                <a:sym typeface="Times"/>
              </a:rPr>
              <a:t>u</a:t>
            </a:r>
            <a:r>
              <a:rPr lang="es-MX" sz="2200">
                <a:latin typeface="Times"/>
                <a:ea typeface="Times"/>
                <a:cs typeface="Times"/>
                <a:sym typeface="Times"/>
              </a:rPr>
              <a:t>), la imagen de </a:t>
            </a:r>
            <a:r>
              <a:rPr b="1" lang="es-MX" sz="2200">
                <a:latin typeface="Times"/>
                <a:ea typeface="Times"/>
                <a:cs typeface="Times"/>
                <a:sym typeface="Times"/>
              </a:rPr>
              <a:t>u </a:t>
            </a:r>
            <a:r>
              <a:rPr lang="es-MX" sz="2200">
                <a:latin typeface="Times"/>
                <a:ea typeface="Times"/>
                <a:cs typeface="Times"/>
                <a:sym typeface="Times"/>
              </a:rPr>
              <a:t>bajo la transformación </a:t>
            </a:r>
            <a:r>
              <a:rPr i="1" lang="es-MX" sz="2200">
                <a:latin typeface="Times"/>
                <a:ea typeface="Times"/>
                <a:cs typeface="Times"/>
                <a:sym typeface="Times"/>
              </a:rPr>
              <a:t>T</a:t>
            </a:r>
            <a:r>
              <a:rPr lang="es-MX" sz="2200">
                <a:latin typeface="Times"/>
                <a:ea typeface="Times"/>
                <a:cs typeface="Times"/>
                <a:sym typeface="Times"/>
              </a:rPr>
              <a:t>.</a:t>
            </a:r>
            <a:endParaRPr/>
          </a:p>
          <a:p>
            <a:pPr indent="-317500" lvl="0" marL="457200" rtl="0" algn="l">
              <a:lnSpc>
                <a:spcPct val="90000"/>
              </a:lnSpc>
              <a:spcBef>
                <a:spcPts val="1000"/>
              </a:spcBef>
              <a:spcAft>
                <a:spcPts val="0"/>
              </a:spcAft>
              <a:buClr>
                <a:srgbClr val="3F3F3F"/>
              </a:buClr>
              <a:buSzPts val="2200"/>
              <a:buNone/>
            </a:pPr>
            <a:r>
              <a:t/>
            </a:r>
            <a:endParaRPr sz="2200">
              <a:latin typeface="Times"/>
              <a:ea typeface="Times"/>
              <a:cs typeface="Times"/>
              <a:sym typeface="Times"/>
            </a:endParaRPr>
          </a:p>
          <a:p>
            <a:pPr indent="-317500" lvl="0" marL="457200" rtl="0" algn="l">
              <a:lnSpc>
                <a:spcPct val="90000"/>
              </a:lnSpc>
              <a:spcBef>
                <a:spcPts val="1000"/>
              </a:spcBef>
              <a:spcAft>
                <a:spcPts val="0"/>
              </a:spcAft>
              <a:buClr>
                <a:srgbClr val="3F3F3F"/>
              </a:buClr>
              <a:buSzPts val="2200"/>
              <a:buNone/>
            </a:pPr>
            <a:r>
              <a:t/>
            </a:r>
            <a:endParaRPr sz="2200">
              <a:latin typeface="Times"/>
              <a:ea typeface="Times"/>
              <a:cs typeface="Times"/>
              <a:sym typeface="Times"/>
            </a:endParaRPr>
          </a:p>
          <a:p>
            <a:pPr indent="0" lvl="0" marL="0" rtl="0" algn="l">
              <a:lnSpc>
                <a:spcPct val="90000"/>
              </a:lnSpc>
              <a:spcBef>
                <a:spcPts val="1000"/>
              </a:spcBef>
              <a:spcAft>
                <a:spcPts val="0"/>
              </a:spcAft>
              <a:buClr>
                <a:srgbClr val="3F3F3F"/>
              </a:buClr>
              <a:buSzPts val="2200"/>
              <a:buNone/>
            </a:pPr>
            <a:r>
              <a:rPr i="1" lang="es-MX" sz="2200">
                <a:latin typeface="Times"/>
                <a:ea typeface="Times"/>
                <a:cs typeface="Times"/>
                <a:sym typeface="Times"/>
              </a:rPr>
              <a:t>b</a:t>
            </a:r>
            <a:r>
              <a:rPr lang="es-MX" sz="2200">
                <a:latin typeface="Times"/>
                <a:ea typeface="Times"/>
                <a:cs typeface="Times"/>
                <a:sym typeface="Times"/>
              </a:rPr>
              <a:t>) Encuentre una </a:t>
            </a:r>
            <a:r>
              <a:rPr b="1" lang="es-MX" sz="2200">
                <a:latin typeface="Times"/>
                <a:ea typeface="Times"/>
                <a:cs typeface="Times"/>
                <a:sym typeface="Times"/>
              </a:rPr>
              <a:t>x </a:t>
            </a:r>
            <a:r>
              <a:rPr lang="es-MX" sz="2200">
                <a:latin typeface="Times"/>
                <a:ea typeface="Times"/>
                <a:cs typeface="Times"/>
                <a:sym typeface="Times"/>
              </a:rPr>
              <a:t>en R² cuya imagen bajo </a:t>
            </a:r>
            <a:r>
              <a:rPr i="1" lang="es-MX" sz="2200">
                <a:latin typeface="Times"/>
                <a:ea typeface="Times"/>
                <a:cs typeface="Times"/>
                <a:sym typeface="Times"/>
              </a:rPr>
              <a:t>T </a:t>
            </a:r>
            <a:r>
              <a:rPr lang="es-MX" sz="2200">
                <a:latin typeface="Times"/>
                <a:ea typeface="Times"/>
                <a:cs typeface="Times"/>
                <a:sym typeface="Times"/>
              </a:rPr>
              <a:t>sea </a:t>
            </a:r>
            <a:r>
              <a:rPr b="1" lang="es-MX" sz="2200">
                <a:latin typeface="Times"/>
                <a:ea typeface="Times"/>
                <a:cs typeface="Times"/>
                <a:sym typeface="Times"/>
              </a:rPr>
              <a:t>b</a:t>
            </a:r>
            <a:r>
              <a:rPr lang="es-MX" sz="2200">
                <a:latin typeface="Times"/>
                <a:ea typeface="Times"/>
                <a:cs typeface="Times"/>
                <a:sym typeface="Times"/>
              </a:rPr>
              <a:t>.</a:t>
            </a:r>
            <a:endParaRPr sz="2200"/>
          </a:p>
          <a:p>
            <a:pPr indent="0" lvl="0" marL="0" rtl="0" algn="l">
              <a:lnSpc>
                <a:spcPct val="90000"/>
              </a:lnSpc>
              <a:spcBef>
                <a:spcPts val="1000"/>
              </a:spcBef>
              <a:spcAft>
                <a:spcPts val="0"/>
              </a:spcAft>
              <a:buClr>
                <a:srgbClr val="3F3F3F"/>
              </a:buClr>
              <a:buSzPts val="2200"/>
              <a:buNone/>
            </a:pPr>
            <a:r>
              <a:rPr lang="es-MX" sz="2200"/>
              <a:t>A</a:t>
            </a:r>
            <a:r>
              <a:rPr b="1" lang="es-MX" sz="2200"/>
              <a:t>x=b</a:t>
            </a:r>
            <a:endParaRPr/>
          </a:p>
          <a:p>
            <a:pPr indent="0" lvl="0" marL="0" rtl="0" algn="l">
              <a:lnSpc>
                <a:spcPct val="90000"/>
              </a:lnSpc>
              <a:spcBef>
                <a:spcPts val="1000"/>
              </a:spcBef>
              <a:spcAft>
                <a:spcPts val="0"/>
              </a:spcAft>
              <a:buClr>
                <a:srgbClr val="3F3F3F"/>
              </a:buClr>
              <a:buSzPts val="2200"/>
              <a:buNone/>
            </a:pPr>
            <a:r>
              <a:t/>
            </a:r>
            <a:endParaRPr sz="2200"/>
          </a:p>
        </p:txBody>
      </p:sp>
      <p:pic>
        <p:nvPicPr>
          <p:cNvPr id="533" name="Google Shape;533;p67"/>
          <p:cNvPicPr preferRelativeResize="0"/>
          <p:nvPr/>
        </p:nvPicPr>
        <p:blipFill rotWithShape="1">
          <a:blip r:embed="rId3">
            <a:alphaModFix/>
          </a:blip>
          <a:srcRect b="0" l="0" r="0" t="0"/>
          <a:stretch/>
        </p:blipFill>
        <p:spPr>
          <a:xfrm>
            <a:off x="2873827" y="195943"/>
            <a:ext cx="4524243" cy="876572"/>
          </a:xfrm>
          <a:prstGeom prst="rect">
            <a:avLst/>
          </a:prstGeom>
          <a:noFill/>
          <a:ln>
            <a:noFill/>
          </a:ln>
        </p:spPr>
      </p:pic>
      <p:pic>
        <p:nvPicPr>
          <p:cNvPr id="534" name="Google Shape;534;p67"/>
          <p:cNvPicPr preferRelativeResize="0"/>
          <p:nvPr/>
        </p:nvPicPr>
        <p:blipFill rotWithShape="1">
          <a:blip r:embed="rId4">
            <a:alphaModFix/>
          </a:blip>
          <a:srcRect b="0" l="0" r="0" t="0"/>
          <a:stretch/>
        </p:blipFill>
        <p:spPr>
          <a:xfrm>
            <a:off x="6383245" y="1072515"/>
            <a:ext cx="4632280" cy="967008"/>
          </a:xfrm>
          <a:prstGeom prst="rect">
            <a:avLst/>
          </a:prstGeom>
          <a:noFill/>
          <a:ln>
            <a:noFill/>
          </a:ln>
        </p:spPr>
      </p:pic>
      <p:pic>
        <p:nvPicPr>
          <p:cNvPr id="535" name="Google Shape;535;p67"/>
          <p:cNvPicPr preferRelativeResize="0"/>
          <p:nvPr/>
        </p:nvPicPr>
        <p:blipFill rotWithShape="1">
          <a:blip r:embed="rId5">
            <a:alphaModFix/>
          </a:blip>
          <a:srcRect b="0" l="0" r="0" t="0"/>
          <a:stretch/>
        </p:blipFill>
        <p:spPr>
          <a:xfrm>
            <a:off x="7830229" y="2606532"/>
            <a:ext cx="3480945" cy="894314"/>
          </a:xfrm>
          <a:prstGeom prst="rect">
            <a:avLst/>
          </a:prstGeom>
          <a:noFill/>
          <a:ln>
            <a:noFill/>
          </a:ln>
        </p:spPr>
      </p:pic>
      <p:pic>
        <p:nvPicPr>
          <p:cNvPr id="536" name="Google Shape;536;p67"/>
          <p:cNvPicPr preferRelativeResize="0"/>
          <p:nvPr/>
        </p:nvPicPr>
        <p:blipFill rotWithShape="1">
          <a:blip r:embed="rId6">
            <a:alphaModFix/>
          </a:blip>
          <a:srcRect b="0" l="0" r="0" t="0"/>
          <a:stretch/>
        </p:blipFill>
        <p:spPr>
          <a:xfrm>
            <a:off x="1724977" y="4051661"/>
            <a:ext cx="2546817" cy="964475"/>
          </a:xfrm>
          <a:prstGeom prst="rect">
            <a:avLst/>
          </a:prstGeom>
          <a:noFill/>
          <a:ln>
            <a:noFill/>
          </a:ln>
        </p:spPr>
      </p:pic>
      <p:pic>
        <p:nvPicPr>
          <p:cNvPr id="537" name="Google Shape;537;p67"/>
          <p:cNvPicPr preferRelativeResize="0"/>
          <p:nvPr/>
        </p:nvPicPr>
        <p:blipFill rotWithShape="1">
          <a:blip r:embed="rId7">
            <a:alphaModFix/>
          </a:blip>
          <a:srcRect b="0" l="0" r="0" t="0"/>
          <a:stretch/>
        </p:blipFill>
        <p:spPr>
          <a:xfrm>
            <a:off x="4558936" y="4079692"/>
            <a:ext cx="5902429" cy="936443"/>
          </a:xfrm>
          <a:prstGeom prst="rect">
            <a:avLst/>
          </a:prstGeom>
          <a:noFill/>
          <a:ln>
            <a:noFill/>
          </a:ln>
        </p:spPr>
      </p:pic>
      <p:pic>
        <p:nvPicPr>
          <p:cNvPr id="538" name="Google Shape;538;p67"/>
          <p:cNvPicPr preferRelativeResize="0"/>
          <p:nvPr/>
        </p:nvPicPr>
        <p:blipFill rotWithShape="1">
          <a:blip r:embed="rId8">
            <a:alphaModFix/>
          </a:blip>
          <a:srcRect b="0" l="0" r="0" t="0"/>
          <a:stretch/>
        </p:blipFill>
        <p:spPr>
          <a:xfrm>
            <a:off x="838199" y="5128256"/>
            <a:ext cx="9236015" cy="91984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8"/>
          <p:cNvSpPr txBox="1"/>
          <p:nvPr>
            <p:ph type="title"/>
          </p:nvPr>
        </p:nvSpPr>
        <p:spPr>
          <a:xfrm>
            <a:off x="838200" y="365125"/>
            <a:ext cx="10515600" cy="666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3200"/>
              <a:buFont typeface="Libre Franklin Thin"/>
              <a:buNone/>
            </a:pPr>
            <a:r>
              <a:rPr lang="es-MX" sz="3200"/>
              <a:t>Transformaciones lineales</a:t>
            </a:r>
            <a:endParaRPr/>
          </a:p>
        </p:txBody>
      </p:sp>
      <p:sp>
        <p:nvSpPr>
          <p:cNvPr id="544" name="Google Shape;544;p68"/>
          <p:cNvSpPr txBox="1"/>
          <p:nvPr>
            <p:ph idx="1" type="body"/>
          </p:nvPr>
        </p:nvSpPr>
        <p:spPr>
          <a:xfrm>
            <a:off x="838200" y="1123406"/>
            <a:ext cx="10515600" cy="505355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b="1" lang="es-MX" sz="2200"/>
              <a:t>Definición</a:t>
            </a:r>
            <a:r>
              <a:rPr lang="es-MX" sz="2200"/>
              <a:t>:  </a:t>
            </a:r>
            <a:r>
              <a:rPr lang="es-MX" sz="2400">
                <a:latin typeface="Times"/>
                <a:ea typeface="Times"/>
                <a:cs typeface="Times"/>
                <a:sym typeface="Times"/>
              </a:rPr>
              <a:t>Una transformación (o mapeo) </a:t>
            </a:r>
            <a:r>
              <a:rPr i="1" lang="es-MX" sz="2400">
                <a:latin typeface="Times"/>
                <a:ea typeface="Times"/>
                <a:cs typeface="Times"/>
                <a:sym typeface="Times"/>
              </a:rPr>
              <a:t>T </a:t>
            </a:r>
            <a:r>
              <a:rPr lang="es-MX" sz="2400">
                <a:latin typeface="Times"/>
                <a:ea typeface="Times"/>
                <a:cs typeface="Times"/>
                <a:sym typeface="Times"/>
              </a:rPr>
              <a:t>es </a:t>
            </a:r>
            <a:r>
              <a:rPr b="1" lang="es-MX" sz="2400">
                <a:latin typeface="Times"/>
                <a:ea typeface="Times"/>
                <a:cs typeface="Times"/>
                <a:sym typeface="Times"/>
              </a:rPr>
              <a:t>lineal </a:t>
            </a:r>
            <a:r>
              <a:rPr lang="es-MX" sz="2400">
                <a:latin typeface="Times"/>
                <a:ea typeface="Times"/>
                <a:cs typeface="Times"/>
                <a:sym typeface="Times"/>
              </a:rPr>
              <a:t>si:</a:t>
            </a:r>
            <a:endParaRPr/>
          </a:p>
          <a:p>
            <a:pPr indent="0" lvl="0" marL="0" rtl="0" algn="l">
              <a:lnSpc>
                <a:spcPct val="90000"/>
              </a:lnSpc>
              <a:spcBef>
                <a:spcPts val="1000"/>
              </a:spcBef>
              <a:spcAft>
                <a:spcPts val="0"/>
              </a:spcAft>
              <a:buClr>
                <a:srgbClr val="3F3F3F"/>
              </a:buClr>
              <a:buSzPts val="2400"/>
              <a:buNone/>
            </a:pPr>
            <a:r>
              <a:rPr b="1" lang="es-MX" sz="2400">
                <a:latin typeface="Times"/>
                <a:ea typeface="Times"/>
                <a:cs typeface="Times"/>
                <a:sym typeface="Times"/>
              </a:rPr>
              <a:t>i. </a:t>
            </a:r>
            <a:r>
              <a:rPr i="1" lang="es-MX" sz="2400">
                <a:latin typeface="Times"/>
                <a:ea typeface="Times"/>
                <a:cs typeface="Times"/>
                <a:sym typeface="Times"/>
              </a:rPr>
              <a:t>T</a:t>
            </a:r>
            <a:r>
              <a:rPr lang="es-MX" sz="2400">
                <a:latin typeface="Times"/>
                <a:ea typeface="Times"/>
                <a:cs typeface="Times"/>
                <a:sym typeface="Times"/>
              </a:rPr>
              <a:t>(</a:t>
            </a:r>
            <a:r>
              <a:rPr b="1" lang="es-MX" sz="2400">
                <a:latin typeface="Times"/>
                <a:ea typeface="Times"/>
                <a:cs typeface="Times"/>
                <a:sym typeface="Times"/>
              </a:rPr>
              <a:t>u +</a:t>
            </a:r>
            <a:r>
              <a:rPr lang="es-MX" sz="2400">
                <a:latin typeface="Arial"/>
                <a:ea typeface="Arial"/>
                <a:cs typeface="Arial"/>
                <a:sym typeface="Arial"/>
              </a:rPr>
              <a:t> </a:t>
            </a:r>
            <a:r>
              <a:rPr b="1" lang="es-MX" sz="2400">
                <a:latin typeface="Times"/>
                <a:ea typeface="Times"/>
                <a:cs typeface="Times"/>
                <a:sym typeface="Times"/>
              </a:rPr>
              <a:t>v</a:t>
            </a:r>
            <a:r>
              <a:rPr lang="es-MX" sz="2400">
                <a:latin typeface="Times"/>
                <a:ea typeface="Times"/>
                <a:cs typeface="Times"/>
                <a:sym typeface="Times"/>
              </a:rPr>
              <a:t>) =</a:t>
            </a:r>
            <a:r>
              <a:rPr lang="es-MX" sz="2400">
                <a:latin typeface="Arial"/>
                <a:ea typeface="Arial"/>
                <a:cs typeface="Arial"/>
                <a:sym typeface="Arial"/>
              </a:rPr>
              <a:t> </a:t>
            </a:r>
            <a:r>
              <a:rPr i="1" lang="es-MX" sz="2400">
                <a:latin typeface="Times"/>
                <a:ea typeface="Times"/>
                <a:cs typeface="Times"/>
                <a:sym typeface="Times"/>
              </a:rPr>
              <a:t>T</a:t>
            </a:r>
            <a:r>
              <a:rPr lang="es-MX" sz="2400">
                <a:latin typeface="Times"/>
                <a:ea typeface="Times"/>
                <a:cs typeface="Times"/>
                <a:sym typeface="Times"/>
              </a:rPr>
              <a:t>(</a:t>
            </a:r>
            <a:r>
              <a:rPr b="1" lang="es-MX" sz="2400">
                <a:latin typeface="Times"/>
                <a:ea typeface="Times"/>
                <a:cs typeface="Times"/>
                <a:sym typeface="Times"/>
              </a:rPr>
              <a:t>u</a:t>
            </a:r>
            <a:r>
              <a:rPr lang="es-MX" sz="2400">
                <a:latin typeface="Times"/>
                <a:ea typeface="Times"/>
                <a:cs typeface="Times"/>
                <a:sym typeface="Times"/>
              </a:rPr>
              <a:t>) +</a:t>
            </a:r>
            <a:r>
              <a:rPr lang="es-MX" sz="2400">
                <a:latin typeface="Arial"/>
                <a:ea typeface="Arial"/>
                <a:cs typeface="Arial"/>
                <a:sym typeface="Arial"/>
              </a:rPr>
              <a:t> </a:t>
            </a:r>
            <a:r>
              <a:rPr i="1" lang="es-MX" sz="2400">
                <a:latin typeface="Times"/>
                <a:ea typeface="Times"/>
                <a:cs typeface="Times"/>
                <a:sym typeface="Times"/>
              </a:rPr>
              <a:t>T</a:t>
            </a:r>
            <a:r>
              <a:rPr lang="es-MX" sz="2400">
                <a:latin typeface="Times"/>
                <a:ea typeface="Times"/>
                <a:cs typeface="Times"/>
                <a:sym typeface="Times"/>
              </a:rPr>
              <a:t>(</a:t>
            </a:r>
            <a:r>
              <a:rPr b="1" lang="es-MX" sz="2400">
                <a:latin typeface="Times"/>
                <a:ea typeface="Times"/>
                <a:cs typeface="Times"/>
                <a:sym typeface="Times"/>
              </a:rPr>
              <a:t>v</a:t>
            </a:r>
            <a:r>
              <a:rPr lang="es-MX" sz="2400">
                <a:latin typeface="Times"/>
                <a:ea typeface="Times"/>
                <a:cs typeface="Times"/>
                <a:sym typeface="Times"/>
              </a:rPr>
              <a:t>) para todas las </a:t>
            </a:r>
            <a:r>
              <a:rPr b="1" lang="es-MX" sz="2400">
                <a:latin typeface="Times"/>
                <a:ea typeface="Times"/>
                <a:cs typeface="Times"/>
                <a:sym typeface="Times"/>
              </a:rPr>
              <a:t>u</a:t>
            </a:r>
            <a:r>
              <a:rPr lang="es-MX" sz="2400">
                <a:latin typeface="Times"/>
                <a:ea typeface="Times"/>
                <a:cs typeface="Times"/>
                <a:sym typeface="Times"/>
              </a:rPr>
              <a:t>, </a:t>
            </a:r>
            <a:r>
              <a:rPr b="1" lang="es-MX" sz="2400">
                <a:latin typeface="Times"/>
                <a:ea typeface="Times"/>
                <a:cs typeface="Times"/>
                <a:sym typeface="Times"/>
              </a:rPr>
              <a:t>v </a:t>
            </a:r>
            <a:r>
              <a:rPr lang="es-MX" sz="2400">
                <a:latin typeface="Times"/>
                <a:ea typeface="Times"/>
                <a:cs typeface="Times"/>
                <a:sym typeface="Times"/>
              </a:rPr>
              <a:t>en el dominio de </a:t>
            </a:r>
            <a:r>
              <a:rPr i="1" lang="es-MX" sz="2400">
                <a:latin typeface="Times"/>
                <a:ea typeface="Times"/>
                <a:cs typeface="Times"/>
                <a:sym typeface="Times"/>
              </a:rPr>
              <a:t>T</a:t>
            </a:r>
            <a:r>
              <a:rPr lang="es-MX" sz="2400">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400"/>
              <a:buNone/>
            </a:pPr>
            <a:r>
              <a:rPr b="1" lang="es-MX" sz="2400">
                <a:latin typeface="Times"/>
                <a:ea typeface="Times"/>
                <a:cs typeface="Times"/>
                <a:sym typeface="Times"/>
              </a:rPr>
              <a:t>ii. </a:t>
            </a:r>
            <a:r>
              <a:rPr i="1" lang="es-MX" sz="2400">
                <a:latin typeface="Times"/>
                <a:ea typeface="Times"/>
                <a:cs typeface="Times"/>
                <a:sym typeface="Times"/>
              </a:rPr>
              <a:t>T</a:t>
            </a:r>
            <a:r>
              <a:rPr lang="es-MX" sz="2400">
                <a:latin typeface="Times"/>
                <a:ea typeface="Times"/>
                <a:cs typeface="Times"/>
                <a:sym typeface="Times"/>
              </a:rPr>
              <a:t>(</a:t>
            </a:r>
            <a:r>
              <a:rPr i="1" lang="es-MX" sz="2400">
                <a:latin typeface="Times"/>
                <a:ea typeface="Times"/>
                <a:cs typeface="Times"/>
                <a:sym typeface="Times"/>
              </a:rPr>
              <a:t>c</a:t>
            </a:r>
            <a:r>
              <a:rPr b="1" lang="es-MX" sz="2400">
                <a:latin typeface="Times"/>
                <a:ea typeface="Times"/>
                <a:cs typeface="Times"/>
                <a:sym typeface="Times"/>
              </a:rPr>
              <a:t>u</a:t>
            </a:r>
            <a:r>
              <a:rPr lang="es-MX" sz="2400">
                <a:latin typeface="Times"/>
                <a:ea typeface="Times"/>
                <a:cs typeface="Times"/>
                <a:sym typeface="Times"/>
              </a:rPr>
              <a:t>) =</a:t>
            </a:r>
            <a:r>
              <a:rPr lang="es-MX" sz="2400">
                <a:latin typeface="Arial"/>
                <a:ea typeface="Arial"/>
                <a:cs typeface="Arial"/>
                <a:sym typeface="Arial"/>
              </a:rPr>
              <a:t> </a:t>
            </a:r>
            <a:r>
              <a:rPr i="1" lang="es-MX" sz="2400">
                <a:latin typeface="Times"/>
                <a:ea typeface="Times"/>
                <a:cs typeface="Times"/>
                <a:sym typeface="Times"/>
              </a:rPr>
              <a:t>cT</a:t>
            </a:r>
            <a:r>
              <a:rPr lang="es-MX" sz="2400">
                <a:latin typeface="Times"/>
                <a:ea typeface="Times"/>
                <a:cs typeface="Times"/>
                <a:sym typeface="Times"/>
              </a:rPr>
              <a:t>(</a:t>
            </a:r>
            <a:r>
              <a:rPr b="1" lang="es-MX" sz="2400">
                <a:latin typeface="Times"/>
                <a:ea typeface="Times"/>
                <a:cs typeface="Times"/>
                <a:sym typeface="Times"/>
              </a:rPr>
              <a:t>u</a:t>
            </a:r>
            <a:r>
              <a:rPr lang="es-MX" sz="2400">
                <a:latin typeface="Times"/>
                <a:ea typeface="Times"/>
                <a:cs typeface="Times"/>
                <a:sym typeface="Times"/>
              </a:rPr>
              <a:t>) para todos los escalares </a:t>
            </a:r>
            <a:r>
              <a:rPr i="1" lang="es-MX" sz="2400">
                <a:latin typeface="Times"/>
                <a:ea typeface="Times"/>
                <a:cs typeface="Times"/>
                <a:sym typeface="Times"/>
              </a:rPr>
              <a:t>c </a:t>
            </a:r>
            <a:r>
              <a:rPr lang="es-MX" sz="2400">
                <a:latin typeface="Times"/>
                <a:ea typeface="Times"/>
                <a:cs typeface="Times"/>
                <a:sym typeface="Times"/>
              </a:rPr>
              <a:t>y para todas las </a:t>
            </a:r>
            <a:r>
              <a:rPr b="1" lang="es-MX" sz="2400">
                <a:latin typeface="Times"/>
                <a:ea typeface="Times"/>
                <a:cs typeface="Times"/>
                <a:sym typeface="Times"/>
              </a:rPr>
              <a:t>u </a:t>
            </a:r>
            <a:r>
              <a:rPr lang="es-MX" sz="2400">
                <a:latin typeface="Times"/>
                <a:ea typeface="Times"/>
                <a:cs typeface="Times"/>
                <a:sym typeface="Times"/>
              </a:rPr>
              <a:t>en el dominio de </a:t>
            </a:r>
            <a:r>
              <a:rPr i="1" lang="es-MX" sz="2400">
                <a:latin typeface="Times"/>
                <a:ea typeface="Times"/>
                <a:cs typeface="Times"/>
                <a:sym typeface="Times"/>
              </a:rPr>
              <a:t>T</a:t>
            </a:r>
            <a:r>
              <a:rPr lang="es-MX" sz="2400">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200"/>
              <a:buNone/>
            </a:pPr>
            <a:r>
              <a:t/>
            </a:r>
            <a:endParaRPr b="1" sz="2200"/>
          </a:p>
          <a:p>
            <a:pPr indent="0" lvl="0" marL="0" rtl="0" algn="l">
              <a:lnSpc>
                <a:spcPct val="90000"/>
              </a:lnSpc>
              <a:spcBef>
                <a:spcPts val="1000"/>
              </a:spcBef>
              <a:spcAft>
                <a:spcPts val="0"/>
              </a:spcAft>
              <a:buClr>
                <a:srgbClr val="3F3F3F"/>
              </a:buClr>
              <a:buSzPts val="2200"/>
              <a:buNone/>
            </a:pPr>
            <a:r>
              <a:rPr b="1" lang="es-MX" sz="2200"/>
              <a:t>Propiedades: </a:t>
            </a:r>
            <a:r>
              <a:rPr lang="es-MX" sz="2400">
                <a:latin typeface="Times"/>
                <a:ea typeface="Times"/>
                <a:cs typeface="Times"/>
                <a:sym typeface="Times"/>
              </a:rPr>
              <a:t>Si </a:t>
            </a:r>
            <a:r>
              <a:rPr i="1" lang="es-MX" sz="2400">
                <a:latin typeface="Times"/>
                <a:ea typeface="Times"/>
                <a:cs typeface="Times"/>
                <a:sym typeface="Times"/>
              </a:rPr>
              <a:t>T </a:t>
            </a:r>
            <a:r>
              <a:rPr lang="es-MX" sz="2400">
                <a:latin typeface="Times"/>
                <a:ea typeface="Times"/>
                <a:cs typeface="Times"/>
                <a:sym typeface="Times"/>
              </a:rPr>
              <a:t>es una transformación lineal, entonces </a:t>
            </a:r>
            <a:endParaRPr/>
          </a:p>
          <a:p>
            <a:pPr indent="0" lvl="0" marL="0" rtl="0" algn="ctr">
              <a:lnSpc>
                <a:spcPct val="90000"/>
              </a:lnSpc>
              <a:spcBef>
                <a:spcPts val="1000"/>
              </a:spcBef>
              <a:spcAft>
                <a:spcPts val="0"/>
              </a:spcAft>
              <a:buClr>
                <a:srgbClr val="3F3F3F"/>
              </a:buClr>
              <a:buSzPts val="2400"/>
              <a:buNone/>
            </a:pPr>
            <a:r>
              <a:rPr i="1" lang="es-MX" sz="2400">
                <a:latin typeface="Times"/>
                <a:ea typeface="Times"/>
                <a:cs typeface="Times"/>
                <a:sym typeface="Times"/>
              </a:rPr>
              <a:t>T</a:t>
            </a:r>
            <a:r>
              <a:rPr lang="es-MX" sz="2400">
                <a:latin typeface="Times"/>
                <a:ea typeface="Times"/>
                <a:cs typeface="Times"/>
                <a:sym typeface="Times"/>
              </a:rPr>
              <a:t>(</a:t>
            </a:r>
            <a:r>
              <a:rPr b="1" lang="es-MX" sz="2400">
                <a:latin typeface="Times"/>
                <a:ea typeface="Times"/>
                <a:cs typeface="Times"/>
                <a:sym typeface="Times"/>
              </a:rPr>
              <a:t>0</a:t>
            </a:r>
            <a:r>
              <a:rPr lang="es-MX" sz="2400">
                <a:latin typeface="Times"/>
                <a:ea typeface="Times"/>
                <a:cs typeface="Times"/>
                <a:sym typeface="Times"/>
              </a:rPr>
              <a:t>) =</a:t>
            </a:r>
            <a:r>
              <a:rPr lang="es-MX" sz="2400">
                <a:latin typeface="Arial"/>
                <a:ea typeface="Arial"/>
                <a:cs typeface="Arial"/>
                <a:sym typeface="Arial"/>
              </a:rPr>
              <a:t> </a:t>
            </a:r>
            <a:r>
              <a:rPr b="1" lang="es-MX" sz="2400">
                <a:latin typeface="Times"/>
                <a:ea typeface="Times"/>
                <a:cs typeface="Times"/>
                <a:sym typeface="Times"/>
              </a:rPr>
              <a:t>0       y       </a:t>
            </a:r>
            <a:r>
              <a:rPr i="1" lang="es-MX" sz="2400">
                <a:latin typeface="Times"/>
                <a:ea typeface="Times"/>
                <a:cs typeface="Times"/>
                <a:sym typeface="Times"/>
              </a:rPr>
              <a:t>T</a:t>
            </a:r>
            <a:r>
              <a:rPr lang="es-MX" sz="2400">
                <a:latin typeface="Times"/>
                <a:ea typeface="Times"/>
                <a:cs typeface="Times"/>
                <a:sym typeface="Times"/>
              </a:rPr>
              <a:t>(c</a:t>
            </a:r>
            <a:r>
              <a:rPr b="1" lang="es-MX" sz="2400">
                <a:latin typeface="Times"/>
                <a:ea typeface="Times"/>
                <a:cs typeface="Times"/>
                <a:sym typeface="Times"/>
              </a:rPr>
              <a:t>u +</a:t>
            </a:r>
            <a:r>
              <a:rPr lang="es-MX" sz="2400">
                <a:latin typeface="Arial"/>
                <a:ea typeface="Arial"/>
                <a:cs typeface="Arial"/>
                <a:sym typeface="Arial"/>
              </a:rPr>
              <a:t> </a:t>
            </a:r>
            <a:r>
              <a:rPr lang="es-MX" sz="2400">
                <a:latin typeface="Times"/>
                <a:ea typeface="Times"/>
                <a:cs typeface="Times"/>
                <a:sym typeface="Times"/>
              </a:rPr>
              <a:t>d</a:t>
            </a:r>
            <a:r>
              <a:rPr b="1" lang="es-MX" sz="2400">
                <a:latin typeface="Times"/>
                <a:ea typeface="Times"/>
                <a:cs typeface="Times"/>
                <a:sym typeface="Times"/>
              </a:rPr>
              <a:t>v</a:t>
            </a:r>
            <a:r>
              <a:rPr lang="es-MX" sz="2400">
                <a:latin typeface="Times"/>
                <a:ea typeface="Times"/>
                <a:cs typeface="Times"/>
                <a:sym typeface="Times"/>
              </a:rPr>
              <a:t>) =</a:t>
            </a:r>
            <a:r>
              <a:rPr lang="es-MX" sz="2400">
                <a:latin typeface="Arial"/>
                <a:ea typeface="Arial"/>
                <a:cs typeface="Arial"/>
                <a:sym typeface="Arial"/>
              </a:rPr>
              <a:t> </a:t>
            </a:r>
            <a:r>
              <a:rPr i="1" lang="es-MX" sz="2400">
                <a:latin typeface="Times"/>
                <a:ea typeface="Times"/>
                <a:cs typeface="Times"/>
                <a:sym typeface="Times"/>
              </a:rPr>
              <a:t>cT</a:t>
            </a:r>
            <a:r>
              <a:rPr lang="es-MX" sz="2400">
                <a:latin typeface="Times"/>
                <a:ea typeface="Times"/>
                <a:cs typeface="Times"/>
                <a:sym typeface="Times"/>
              </a:rPr>
              <a:t>(</a:t>
            </a:r>
            <a:r>
              <a:rPr b="1" lang="es-MX" sz="2400">
                <a:latin typeface="Times"/>
                <a:ea typeface="Times"/>
                <a:cs typeface="Times"/>
                <a:sym typeface="Times"/>
              </a:rPr>
              <a:t>u</a:t>
            </a:r>
            <a:r>
              <a:rPr lang="es-MX" sz="2400">
                <a:latin typeface="Times"/>
                <a:ea typeface="Times"/>
                <a:cs typeface="Times"/>
                <a:sym typeface="Times"/>
              </a:rPr>
              <a:t>) +</a:t>
            </a:r>
            <a:r>
              <a:rPr lang="es-MX" sz="2400">
                <a:latin typeface="Arial"/>
                <a:ea typeface="Arial"/>
                <a:cs typeface="Arial"/>
                <a:sym typeface="Arial"/>
              </a:rPr>
              <a:t> </a:t>
            </a:r>
            <a:r>
              <a:rPr i="1" lang="es-MX" sz="2400">
                <a:latin typeface="Times"/>
                <a:ea typeface="Times"/>
                <a:cs typeface="Times"/>
                <a:sym typeface="Times"/>
              </a:rPr>
              <a:t>dT</a:t>
            </a:r>
            <a:r>
              <a:rPr lang="es-MX" sz="2400">
                <a:latin typeface="Times"/>
                <a:ea typeface="Times"/>
                <a:cs typeface="Times"/>
                <a:sym typeface="Times"/>
              </a:rPr>
              <a:t>(</a:t>
            </a:r>
            <a:r>
              <a:rPr b="1" lang="es-MX" sz="2400">
                <a:latin typeface="Times"/>
                <a:ea typeface="Times"/>
                <a:cs typeface="Times"/>
                <a:sym typeface="Times"/>
              </a:rPr>
              <a:t>v</a:t>
            </a:r>
            <a:r>
              <a:rPr lang="es-MX" sz="2400">
                <a:latin typeface="Times"/>
                <a:ea typeface="Times"/>
                <a:cs typeface="Times"/>
                <a:sym typeface="Times"/>
              </a:rPr>
              <a:t>) </a:t>
            </a:r>
            <a:endParaRPr sz="2400">
              <a:latin typeface="Times"/>
              <a:ea typeface="Times"/>
              <a:cs typeface="Times"/>
              <a:sym typeface="Times"/>
            </a:endParaRPr>
          </a:p>
          <a:p>
            <a:pPr indent="0" lvl="0" marL="0" rtl="0" algn="l">
              <a:lnSpc>
                <a:spcPct val="90000"/>
              </a:lnSpc>
              <a:spcBef>
                <a:spcPts val="1000"/>
              </a:spcBef>
              <a:spcAft>
                <a:spcPts val="0"/>
              </a:spcAft>
              <a:buClr>
                <a:srgbClr val="3F3F3F"/>
              </a:buClr>
              <a:buSzPts val="2400"/>
              <a:buNone/>
            </a:pPr>
            <a:r>
              <a:rPr lang="es-MX" sz="2400">
                <a:latin typeface="Times"/>
                <a:ea typeface="Times"/>
                <a:cs typeface="Times"/>
                <a:sym typeface="Times"/>
              </a:rPr>
              <a:t>para todos los vectores </a:t>
            </a:r>
            <a:r>
              <a:rPr b="1" lang="es-MX" sz="2400">
                <a:latin typeface="Times"/>
                <a:ea typeface="Times"/>
                <a:cs typeface="Times"/>
                <a:sym typeface="Times"/>
              </a:rPr>
              <a:t>u</a:t>
            </a:r>
            <a:r>
              <a:rPr lang="es-MX" sz="2400">
                <a:latin typeface="Times"/>
                <a:ea typeface="Times"/>
                <a:cs typeface="Times"/>
                <a:sym typeface="Times"/>
              </a:rPr>
              <a:t>, </a:t>
            </a:r>
            <a:r>
              <a:rPr b="1" lang="es-MX" sz="2400">
                <a:latin typeface="Times"/>
                <a:ea typeface="Times"/>
                <a:cs typeface="Times"/>
                <a:sym typeface="Times"/>
              </a:rPr>
              <a:t>v </a:t>
            </a:r>
            <a:r>
              <a:rPr lang="es-MX" sz="2400">
                <a:latin typeface="Times"/>
                <a:ea typeface="Times"/>
                <a:cs typeface="Times"/>
                <a:sym typeface="Times"/>
              </a:rPr>
              <a:t>en el dominio de </a:t>
            </a:r>
            <a:r>
              <a:rPr i="1" lang="es-MX" sz="2400">
                <a:latin typeface="Times"/>
                <a:ea typeface="Times"/>
                <a:cs typeface="Times"/>
                <a:sym typeface="Times"/>
              </a:rPr>
              <a:t>T </a:t>
            </a:r>
            <a:r>
              <a:rPr lang="es-MX" sz="2400">
                <a:latin typeface="Times"/>
                <a:ea typeface="Times"/>
                <a:cs typeface="Times"/>
                <a:sym typeface="Times"/>
              </a:rPr>
              <a:t>y para todos los escalares </a:t>
            </a:r>
            <a:r>
              <a:rPr i="1" lang="es-MX" sz="2400">
                <a:latin typeface="Times"/>
                <a:ea typeface="Times"/>
                <a:cs typeface="Times"/>
                <a:sym typeface="Times"/>
              </a:rPr>
              <a:t>c</a:t>
            </a:r>
            <a:r>
              <a:rPr lang="es-MX" sz="2400">
                <a:latin typeface="Times"/>
                <a:ea typeface="Times"/>
                <a:cs typeface="Times"/>
                <a:sym typeface="Times"/>
              </a:rPr>
              <a:t>, </a:t>
            </a:r>
            <a:r>
              <a:rPr i="1" lang="es-MX" sz="2400">
                <a:latin typeface="Times"/>
                <a:ea typeface="Times"/>
                <a:cs typeface="Times"/>
                <a:sym typeface="Times"/>
              </a:rPr>
              <a:t>d</a:t>
            </a:r>
            <a:r>
              <a:rPr lang="es-MX" sz="2400">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400"/>
              <a:buNone/>
            </a:pPr>
            <a:r>
              <a:t/>
            </a:r>
            <a:endParaRPr sz="2400">
              <a:latin typeface="Times"/>
              <a:ea typeface="Times"/>
              <a:cs typeface="Times"/>
              <a:sym typeface="Times"/>
            </a:endParaRPr>
          </a:p>
          <a:p>
            <a:pPr indent="0" lvl="0" marL="0" rtl="0" algn="l">
              <a:lnSpc>
                <a:spcPct val="90000"/>
              </a:lnSpc>
              <a:spcBef>
                <a:spcPts val="1000"/>
              </a:spcBef>
              <a:spcAft>
                <a:spcPts val="0"/>
              </a:spcAft>
              <a:buClr>
                <a:srgbClr val="3F3F3F"/>
              </a:buClr>
              <a:buSzPts val="2400"/>
              <a:buNone/>
            </a:pPr>
            <a:r>
              <a:rPr lang="es-MX" sz="2400">
                <a:latin typeface="Times"/>
                <a:ea typeface="Times"/>
                <a:cs typeface="Times"/>
                <a:sym typeface="Times"/>
              </a:rPr>
              <a:t>Si una transformación satisface la ecuación anterior para cualesquiera u, v y c, d, entonces debe ser lineal.</a:t>
            </a:r>
            <a:endParaRPr sz="2400">
              <a:latin typeface="Times"/>
              <a:ea typeface="Times"/>
              <a:cs typeface="Times"/>
              <a:sym typeface="Times"/>
            </a:endParaRPr>
          </a:p>
          <a:p>
            <a:pPr indent="0" lvl="0" marL="0" rtl="0" algn="l">
              <a:lnSpc>
                <a:spcPct val="90000"/>
              </a:lnSpc>
              <a:spcBef>
                <a:spcPts val="1000"/>
              </a:spcBef>
              <a:spcAft>
                <a:spcPts val="0"/>
              </a:spcAft>
              <a:buClr>
                <a:srgbClr val="3F3F3F"/>
              </a:buClr>
              <a:buSzPts val="2200"/>
              <a:buNone/>
            </a:pPr>
            <a:r>
              <a:t/>
            </a:r>
            <a:endParaRPr b="1" sz="22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9"/>
          <p:cNvSpPr txBox="1"/>
          <p:nvPr>
            <p:ph idx="1" type="body"/>
          </p:nvPr>
        </p:nvSpPr>
        <p:spPr>
          <a:xfrm>
            <a:off x="143690" y="130628"/>
            <a:ext cx="11808824" cy="63485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Por tanto, T es una transformación lineal</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f(x)=x3    f(2)=8.         x=2</a:t>
            </a:r>
            <a:endParaRPr sz="2200"/>
          </a:p>
          <a:p>
            <a:pPr indent="0" lvl="0" marL="0" rtl="0" algn="l">
              <a:lnSpc>
                <a:spcPct val="90000"/>
              </a:lnSpc>
              <a:spcBef>
                <a:spcPts val="1000"/>
              </a:spcBef>
              <a:spcAft>
                <a:spcPts val="0"/>
              </a:spcAft>
              <a:buClr>
                <a:srgbClr val="3F3F3F"/>
              </a:buClr>
              <a:buSzPts val="2200"/>
              <a:buNone/>
            </a:pPr>
            <a:r>
              <a:rPr lang="es-MX" sz="2200"/>
              <a:t>g(x)=3x3   g(2)=24     g(f(x))=3f(x)</a:t>
            </a:r>
            <a:endParaRPr sz="2200"/>
          </a:p>
        </p:txBody>
      </p:sp>
      <p:pic>
        <p:nvPicPr>
          <p:cNvPr id="550" name="Google Shape;550;p69"/>
          <p:cNvPicPr preferRelativeResize="0"/>
          <p:nvPr/>
        </p:nvPicPr>
        <p:blipFill rotWithShape="1">
          <a:blip r:embed="rId3">
            <a:alphaModFix/>
          </a:blip>
          <a:srcRect b="0" l="0" r="0" t="0"/>
          <a:stretch/>
        </p:blipFill>
        <p:spPr>
          <a:xfrm>
            <a:off x="770706" y="600892"/>
            <a:ext cx="9875521" cy="34797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600"/>
              <a:buFont typeface="Libre Franklin Thin"/>
              <a:buNone/>
            </a:pPr>
            <a:r>
              <a:rPr lang="es-MX" sz="3600">
                <a:solidFill>
                  <a:srgbClr val="3F3F3F"/>
                </a:solidFill>
              </a:rPr>
              <a:t>Sistemas de ecuaciones lineales</a:t>
            </a:r>
            <a:endParaRPr sz="4000"/>
          </a:p>
        </p:txBody>
      </p:sp>
      <p:sp>
        <p:nvSpPr>
          <p:cNvPr id="71" name="Google Shape;7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latin typeface="Times"/>
                <a:ea typeface="Times"/>
                <a:cs typeface="Times"/>
                <a:sym typeface="Times"/>
              </a:rPr>
              <a:t>Un </a:t>
            </a:r>
            <a:r>
              <a:rPr b="1" lang="es-MX">
                <a:latin typeface="Times"/>
                <a:ea typeface="Times"/>
                <a:cs typeface="Times"/>
                <a:sym typeface="Times"/>
              </a:rPr>
              <a:t>sistema de ecuaciones lineales </a:t>
            </a:r>
            <a:r>
              <a:rPr lang="es-MX">
                <a:latin typeface="Times"/>
                <a:ea typeface="Times"/>
                <a:cs typeface="Times"/>
                <a:sym typeface="Times"/>
              </a:rPr>
              <a:t>(o </a:t>
            </a:r>
            <a:r>
              <a:rPr b="1" lang="es-MX">
                <a:latin typeface="Times"/>
                <a:ea typeface="Times"/>
                <a:cs typeface="Times"/>
                <a:sym typeface="Times"/>
              </a:rPr>
              <a:t>sistema lineal</a:t>
            </a:r>
            <a:r>
              <a:rPr lang="es-MX">
                <a:latin typeface="Times"/>
                <a:ea typeface="Times"/>
                <a:cs typeface="Times"/>
                <a:sym typeface="Times"/>
              </a:rPr>
              <a:t>) es una colección de una o más ecuaciones lineales que implican las mismas variables, por ejemplo, </a:t>
            </a:r>
            <a:r>
              <a:rPr i="1" lang="es-MX">
                <a:latin typeface="Times"/>
                <a:ea typeface="Times"/>
                <a:cs typeface="Times"/>
                <a:sym typeface="Times"/>
              </a:rPr>
              <a:t>x</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x</a:t>
            </a:r>
            <a:r>
              <a:rPr i="1" lang="es-MX" sz="800">
                <a:latin typeface="Times"/>
                <a:ea typeface="Times"/>
                <a:cs typeface="Times"/>
                <a:sym typeface="Times"/>
              </a:rPr>
              <a:t>n</a:t>
            </a:r>
            <a:r>
              <a:rPr lang="es-MX">
                <a:latin typeface="Times"/>
                <a:ea typeface="Times"/>
                <a:cs typeface="Times"/>
                <a:sym typeface="Times"/>
              </a:rPr>
              <a:t>.</a:t>
            </a:r>
            <a:endParaRPr/>
          </a:p>
          <a:p>
            <a:pPr indent="0" lvl="0" marL="0" rtl="0" algn="l">
              <a:lnSpc>
                <a:spcPct val="90000"/>
              </a:lnSpc>
              <a:spcBef>
                <a:spcPts val="1000"/>
              </a:spcBef>
              <a:spcAft>
                <a:spcPts val="0"/>
              </a:spcAft>
              <a:buClr>
                <a:srgbClr val="3F3F3F"/>
              </a:buClr>
              <a:buSzPts val="2800"/>
              <a:buNone/>
            </a:pPr>
            <a:r>
              <a:t/>
            </a:r>
            <a:endParaRPr>
              <a:latin typeface="Times"/>
              <a:ea typeface="Times"/>
              <a:cs typeface="Times"/>
              <a:sym typeface="Times"/>
            </a:endParaRPr>
          </a:p>
          <a:p>
            <a:pPr indent="0" lvl="7" marL="3200400" rtl="0" algn="l">
              <a:lnSpc>
                <a:spcPct val="90000"/>
              </a:lnSpc>
              <a:spcBef>
                <a:spcPts val="500"/>
              </a:spcBef>
              <a:spcAft>
                <a:spcPts val="0"/>
              </a:spcAft>
              <a:buClr>
                <a:schemeClr val="dk1"/>
              </a:buClr>
              <a:buSzPts val="2400"/>
              <a:buNone/>
            </a:pPr>
            <a:r>
              <a:rPr lang="es-MX" sz="2400">
                <a:latin typeface="Arial"/>
                <a:ea typeface="Arial"/>
                <a:cs typeface="Arial"/>
                <a:sym typeface="Arial"/>
              </a:rPr>
              <a:t>2x1  - x2 + 1.5x3 = 8</a:t>
            </a:r>
            <a:endParaRPr/>
          </a:p>
          <a:p>
            <a:pPr indent="0" lvl="7" marL="3200400" rtl="0" algn="l">
              <a:lnSpc>
                <a:spcPct val="90000"/>
              </a:lnSpc>
              <a:spcBef>
                <a:spcPts val="500"/>
              </a:spcBef>
              <a:spcAft>
                <a:spcPts val="0"/>
              </a:spcAft>
              <a:buClr>
                <a:schemeClr val="dk1"/>
              </a:buClr>
              <a:buSzPts val="2400"/>
              <a:buNone/>
            </a:pPr>
            <a:r>
              <a:rPr lang="es-MX" sz="2400">
                <a:latin typeface="Arial"/>
                <a:ea typeface="Arial"/>
                <a:cs typeface="Arial"/>
                <a:sym typeface="Arial"/>
              </a:rPr>
              <a:t>  x1  - 4x3 = 7</a:t>
            </a:r>
            <a:endParaRPr/>
          </a:p>
          <a:p>
            <a:pPr indent="0" lvl="0" marL="0" rtl="0" algn="l">
              <a:lnSpc>
                <a:spcPct val="90000"/>
              </a:lnSpc>
              <a:spcBef>
                <a:spcPts val="1000"/>
              </a:spcBef>
              <a:spcAft>
                <a:spcPts val="0"/>
              </a:spcAft>
              <a:buClr>
                <a:srgbClr val="3F3F3F"/>
              </a:buClr>
              <a:buSzPts val="2800"/>
              <a:buNone/>
            </a:pPr>
            <a:r>
              <a:t/>
            </a:r>
            <a:endParaRPr>
              <a:latin typeface="Times"/>
              <a:ea typeface="Times"/>
              <a:cs typeface="Times"/>
              <a:sym typeface="Times"/>
            </a:endParaRPr>
          </a:p>
          <a:p>
            <a:pPr indent="0" lvl="0" marL="0" rtl="0" algn="l">
              <a:lnSpc>
                <a:spcPct val="90000"/>
              </a:lnSpc>
              <a:spcBef>
                <a:spcPts val="1000"/>
              </a:spcBef>
              <a:spcAft>
                <a:spcPts val="0"/>
              </a:spcAft>
              <a:buClr>
                <a:srgbClr val="3F3F3F"/>
              </a:buClr>
              <a:buSzPts val="2800"/>
              <a:buNone/>
            </a:pPr>
            <a:r>
              <a:rPr lang="es-MX">
                <a:latin typeface="Times"/>
                <a:ea typeface="Times"/>
                <a:cs typeface="Times"/>
                <a:sym typeface="Times"/>
              </a:rPr>
              <a:t>Una </a:t>
            </a:r>
            <a:r>
              <a:rPr b="1" lang="es-MX">
                <a:latin typeface="Times"/>
                <a:ea typeface="Times"/>
                <a:cs typeface="Times"/>
                <a:sym typeface="Times"/>
              </a:rPr>
              <a:t>solución </a:t>
            </a:r>
            <a:r>
              <a:rPr lang="es-MX">
                <a:latin typeface="Times"/>
                <a:ea typeface="Times"/>
                <a:cs typeface="Times"/>
                <a:sym typeface="Times"/>
              </a:rPr>
              <a:t>del sistema es una lista de números (</a:t>
            </a:r>
            <a:r>
              <a:rPr i="1" lang="es-MX">
                <a:latin typeface="Times"/>
                <a:ea typeface="Times"/>
                <a:cs typeface="Times"/>
                <a:sym typeface="Times"/>
              </a:rPr>
              <a:t>s</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s</a:t>
            </a:r>
            <a:r>
              <a:rPr lang="es-MX" sz="800">
                <a:latin typeface="Times"/>
                <a:ea typeface="Times"/>
                <a:cs typeface="Times"/>
                <a:sym typeface="Times"/>
              </a:rPr>
              <a:t>2</a:t>
            </a:r>
            <a:r>
              <a:rPr lang="es-MX">
                <a:latin typeface="Times"/>
                <a:ea typeface="Times"/>
                <a:cs typeface="Times"/>
                <a:sym typeface="Times"/>
              </a:rPr>
              <a:t>,…, </a:t>
            </a:r>
            <a:r>
              <a:rPr i="1" lang="es-MX">
                <a:latin typeface="Times"/>
                <a:ea typeface="Times"/>
                <a:cs typeface="Times"/>
                <a:sym typeface="Times"/>
              </a:rPr>
              <a:t>s</a:t>
            </a:r>
            <a:r>
              <a:rPr i="1" lang="es-MX" sz="800">
                <a:latin typeface="Times"/>
                <a:ea typeface="Times"/>
                <a:cs typeface="Times"/>
                <a:sym typeface="Times"/>
              </a:rPr>
              <a:t>n</a:t>
            </a:r>
            <a:r>
              <a:rPr lang="es-MX">
                <a:latin typeface="Times"/>
                <a:ea typeface="Times"/>
                <a:cs typeface="Times"/>
                <a:sym typeface="Times"/>
              </a:rPr>
              <a:t>) que da validez a cada ecuación cuando se utilizan los valores </a:t>
            </a:r>
            <a:r>
              <a:rPr i="1" lang="es-MX">
                <a:latin typeface="Times"/>
                <a:ea typeface="Times"/>
                <a:cs typeface="Times"/>
                <a:sym typeface="Times"/>
              </a:rPr>
              <a:t>s</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s</a:t>
            </a:r>
            <a:r>
              <a:rPr i="1" lang="es-MX" sz="800">
                <a:latin typeface="Times"/>
                <a:ea typeface="Times"/>
                <a:cs typeface="Times"/>
                <a:sym typeface="Times"/>
              </a:rPr>
              <a:t>n </a:t>
            </a:r>
            <a:r>
              <a:rPr lang="es-MX">
                <a:latin typeface="Times"/>
                <a:ea typeface="Times"/>
                <a:cs typeface="Times"/>
                <a:sym typeface="Times"/>
              </a:rPr>
              <a:t>en lugar de </a:t>
            </a:r>
            <a:r>
              <a:rPr i="1" lang="es-MX">
                <a:latin typeface="Times"/>
                <a:ea typeface="Times"/>
                <a:cs typeface="Times"/>
                <a:sym typeface="Times"/>
              </a:rPr>
              <a:t>x</a:t>
            </a:r>
            <a:r>
              <a:rPr lang="es-MX" sz="800">
                <a:latin typeface="Times"/>
                <a:ea typeface="Times"/>
                <a:cs typeface="Times"/>
                <a:sym typeface="Times"/>
              </a:rPr>
              <a:t>1</a:t>
            </a:r>
            <a:r>
              <a:rPr lang="es-MX">
                <a:latin typeface="Times"/>
                <a:ea typeface="Times"/>
                <a:cs typeface="Times"/>
                <a:sym typeface="Times"/>
              </a:rPr>
              <a:t>,…, </a:t>
            </a:r>
            <a:r>
              <a:rPr i="1" lang="es-MX">
                <a:latin typeface="Times"/>
                <a:ea typeface="Times"/>
                <a:cs typeface="Times"/>
                <a:sym typeface="Times"/>
              </a:rPr>
              <a:t>x</a:t>
            </a:r>
            <a:r>
              <a:rPr i="1" lang="es-MX" sz="800">
                <a:latin typeface="Times"/>
                <a:ea typeface="Times"/>
                <a:cs typeface="Times"/>
                <a:sym typeface="Times"/>
              </a:rPr>
              <a:t>n</a:t>
            </a:r>
            <a:r>
              <a:rPr lang="es-MX">
                <a:latin typeface="Times"/>
                <a:ea typeface="Times"/>
                <a:cs typeface="Times"/>
                <a:sym typeface="Times"/>
              </a:rPr>
              <a:t>, respectivamente.</a:t>
            </a:r>
            <a:endParaRPr sz="66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0"/>
          <p:cNvSpPr txBox="1"/>
          <p:nvPr>
            <p:ph idx="1" type="body"/>
          </p:nvPr>
        </p:nvSpPr>
        <p:spPr>
          <a:xfrm>
            <a:off x="838200" y="940526"/>
            <a:ext cx="10515600" cy="52364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q</a:t>
            </a:r>
            <a:endParaRPr/>
          </a:p>
        </p:txBody>
      </p:sp>
      <p:pic>
        <p:nvPicPr>
          <p:cNvPr id="556" name="Google Shape;556;p70"/>
          <p:cNvPicPr preferRelativeResize="0"/>
          <p:nvPr/>
        </p:nvPicPr>
        <p:blipFill rotWithShape="1">
          <a:blip r:embed="rId3">
            <a:alphaModFix/>
          </a:blip>
          <a:srcRect b="0" l="0" r="0" t="0"/>
          <a:stretch/>
        </p:blipFill>
        <p:spPr>
          <a:xfrm>
            <a:off x="1356903" y="940526"/>
            <a:ext cx="8910503" cy="437876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Libre Franklin Thin"/>
              <a:buNone/>
            </a:pPr>
            <a:r>
              <a:rPr lang="es-MX" sz="4000"/>
              <a:t>PROBLEMAS DE PRÁCTICA #8 (1.8)</a:t>
            </a:r>
            <a:endParaRPr sz="4000"/>
          </a:p>
        </p:txBody>
      </p:sp>
      <p:pic>
        <p:nvPicPr>
          <p:cNvPr id="562" name="Google Shape;562;p71"/>
          <p:cNvPicPr preferRelativeResize="0"/>
          <p:nvPr>
            <p:ph idx="1" type="body"/>
          </p:nvPr>
        </p:nvPicPr>
        <p:blipFill rotWithShape="1">
          <a:blip r:embed="rId3">
            <a:alphaModFix/>
          </a:blip>
          <a:srcRect b="0" l="0" r="0" t="0"/>
          <a:stretch/>
        </p:blipFill>
        <p:spPr>
          <a:xfrm>
            <a:off x="965699" y="1951105"/>
            <a:ext cx="10309820" cy="85740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2"/>
          <p:cNvSpPr txBox="1"/>
          <p:nvPr>
            <p:ph type="title"/>
          </p:nvPr>
        </p:nvSpPr>
        <p:spPr>
          <a:xfrm>
            <a:off x="119743" y="83957"/>
            <a:ext cx="6842760" cy="3993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Libre Franklin Thin"/>
              <a:buNone/>
            </a:pPr>
            <a:r>
              <a:rPr lang="es-MX" sz="2800"/>
              <a:t>MATRIZ DE UNA TRANSFORMACIÓN LINEAL</a:t>
            </a:r>
            <a:endParaRPr sz="2800"/>
          </a:p>
        </p:txBody>
      </p:sp>
      <p:pic>
        <p:nvPicPr>
          <p:cNvPr id="568" name="Google Shape;568;p72"/>
          <p:cNvPicPr preferRelativeResize="0"/>
          <p:nvPr>
            <p:ph idx="1" type="body"/>
          </p:nvPr>
        </p:nvPicPr>
        <p:blipFill rotWithShape="1">
          <a:blip r:embed="rId3">
            <a:alphaModFix/>
          </a:blip>
          <a:srcRect b="0" l="0" r="0" t="0"/>
          <a:stretch/>
        </p:blipFill>
        <p:spPr>
          <a:xfrm>
            <a:off x="229688" y="526547"/>
            <a:ext cx="6622869" cy="2602417"/>
          </a:xfrm>
          <a:prstGeom prst="rect">
            <a:avLst/>
          </a:prstGeom>
          <a:noFill/>
          <a:ln>
            <a:noFill/>
          </a:ln>
        </p:spPr>
      </p:pic>
      <p:pic>
        <p:nvPicPr>
          <p:cNvPr id="569" name="Google Shape;569;p72"/>
          <p:cNvPicPr preferRelativeResize="0"/>
          <p:nvPr/>
        </p:nvPicPr>
        <p:blipFill rotWithShape="1">
          <a:blip r:embed="rId4">
            <a:alphaModFix/>
          </a:blip>
          <a:srcRect b="0" l="0" r="0" t="0"/>
          <a:stretch/>
        </p:blipFill>
        <p:spPr>
          <a:xfrm>
            <a:off x="229687" y="3172185"/>
            <a:ext cx="6622869" cy="2806835"/>
          </a:xfrm>
          <a:prstGeom prst="rect">
            <a:avLst/>
          </a:prstGeom>
          <a:noFill/>
          <a:ln>
            <a:noFill/>
          </a:ln>
        </p:spPr>
      </p:pic>
      <p:pic>
        <p:nvPicPr>
          <p:cNvPr id="570" name="Google Shape;570;p72"/>
          <p:cNvPicPr preferRelativeResize="0"/>
          <p:nvPr/>
        </p:nvPicPr>
        <p:blipFill rotWithShape="1">
          <a:blip r:embed="rId5">
            <a:alphaModFix/>
          </a:blip>
          <a:srcRect b="0" l="0" r="0" t="0"/>
          <a:stretch/>
        </p:blipFill>
        <p:spPr>
          <a:xfrm>
            <a:off x="6962503" y="3807094"/>
            <a:ext cx="5069962" cy="2058129"/>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3"/>
          <p:cNvSpPr txBox="1"/>
          <p:nvPr>
            <p:ph type="title"/>
          </p:nvPr>
        </p:nvSpPr>
        <p:spPr>
          <a:xfrm>
            <a:off x="0" y="132825"/>
            <a:ext cx="8436429" cy="39252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Libre Franklin Thin"/>
              <a:buNone/>
            </a:pPr>
            <a:r>
              <a:rPr lang="es-MX" sz="2400"/>
              <a:t>MODELOS LINEALES EN LOS NEGOCIOS, CIENCIA E INGENIERÍA</a:t>
            </a:r>
            <a:endParaRPr sz="2400"/>
          </a:p>
        </p:txBody>
      </p:sp>
      <p:sp>
        <p:nvSpPr>
          <p:cNvPr id="576" name="Google Shape;576;p73"/>
          <p:cNvSpPr txBox="1"/>
          <p:nvPr>
            <p:ph idx="1" type="body"/>
          </p:nvPr>
        </p:nvSpPr>
        <p:spPr>
          <a:xfrm>
            <a:off x="783772" y="1175657"/>
            <a:ext cx="10045338" cy="492469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b="1" lang="es-MX" sz="2200"/>
              <a:t>Elaboración de una dieta nutritiva para bajar de peso</a:t>
            </a:r>
            <a:r>
              <a:rPr lang="es-MX" sz="2200"/>
              <a:t>: Si es posible, encuentre alguna combinación de leche descremada, harina de soya y suero de leche que aporte las cantidades exactas de proteínas, grasas y carbohidratos suministrados por la dieta diaria (tabla 1).</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								</a:t>
            </a:r>
            <a:endParaRPr sz="2200"/>
          </a:p>
        </p:txBody>
      </p:sp>
      <p:pic>
        <p:nvPicPr>
          <p:cNvPr id="577" name="Google Shape;577;p73"/>
          <p:cNvPicPr preferRelativeResize="0"/>
          <p:nvPr/>
        </p:nvPicPr>
        <p:blipFill rotWithShape="1">
          <a:blip r:embed="rId3">
            <a:alphaModFix/>
          </a:blip>
          <a:srcRect b="0" l="0" r="0" t="0"/>
          <a:stretch/>
        </p:blipFill>
        <p:spPr>
          <a:xfrm>
            <a:off x="1645919" y="2822326"/>
            <a:ext cx="7666182" cy="221993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4"/>
          <p:cNvSpPr txBox="1"/>
          <p:nvPr>
            <p:ph idx="1" type="body"/>
          </p:nvPr>
        </p:nvSpPr>
        <p:spPr>
          <a:xfrm>
            <a:off x="156753" y="261257"/>
            <a:ext cx="11691257" cy="61787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s-MX" sz="2200"/>
              <a:t>La cantidad de nutrientes aportados por x1 unidades de leche descremada es el múltiplo escalar</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400"/>
              <a:buNone/>
            </a:pPr>
            <a:r>
              <a:rPr lang="es-MX" sz="2400">
                <a:latin typeface="Times"/>
                <a:ea typeface="Times"/>
                <a:cs typeface="Times"/>
                <a:sym typeface="Times"/>
              </a:rPr>
              <a:t>						</a:t>
            </a:r>
            <a:r>
              <a:rPr lang="es-MX" sz="2200">
                <a:latin typeface="Times"/>
                <a:ea typeface="Times"/>
                <a:cs typeface="Times"/>
                <a:sym typeface="Times"/>
              </a:rPr>
              <a:t>donde </a:t>
            </a:r>
            <a:r>
              <a:rPr b="1" lang="es-MX" sz="2200">
                <a:latin typeface="Times"/>
                <a:ea typeface="Times"/>
                <a:cs typeface="Times"/>
                <a:sym typeface="Times"/>
              </a:rPr>
              <a:t>a</a:t>
            </a:r>
            <a:r>
              <a:rPr lang="es-MX" sz="1050">
                <a:latin typeface="Times"/>
                <a:ea typeface="Times"/>
                <a:cs typeface="Times"/>
                <a:sym typeface="Times"/>
              </a:rPr>
              <a:t>1</a:t>
            </a:r>
            <a:r>
              <a:rPr lang="es-MX" sz="2200">
                <a:latin typeface="Times"/>
                <a:ea typeface="Times"/>
                <a:cs typeface="Times"/>
                <a:sym typeface="Times"/>
              </a:rPr>
              <a:t> es la primera columna de la tabla 1. </a:t>
            </a:r>
            <a:endParaRPr sz="2200">
              <a:latin typeface="Times"/>
              <a:ea typeface="Times"/>
              <a:cs typeface="Times"/>
              <a:sym typeface="Times"/>
            </a:endParaRPr>
          </a:p>
          <a:p>
            <a:pPr indent="0" lvl="0" marL="0" rtl="0" algn="l">
              <a:lnSpc>
                <a:spcPct val="90000"/>
              </a:lnSpc>
              <a:spcBef>
                <a:spcPts val="1000"/>
              </a:spcBef>
              <a:spcAft>
                <a:spcPts val="0"/>
              </a:spcAft>
              <a:buClr>
                <a:srgbClr val="3F3F3F"/>
              </a:buClr>
              <a:buSzPts val="2200"/>
              <a:buNone/>
            </a:pPr>
            <a:r>
              <a:t/>
            </a:r>
            <a:endParaRPr sz="2200">
              <a:latin typeface="Times"/>
              <a:ea typeface="Times"/>
              <a:cs typeface="Times"/>
              <a:sym typeface="Times"/>
            </a:endParaRPr>
          </a:p>
          <a:p>
            <a:pPr indent="0" lvl="0" marL="0" rtl="0" algn="l">
              <a:lnSpc>
                <a:spcPct val="90000"/>
              </a:lnSpc>
              <a:spcBef>
                <a:spcPts val="1000"/>
              </a:spcBef>
              <a:spcAft>
                <a:spcPts val="0"/>
              </a:spcAft>
              <a:buClr>
                <a:srgbClr val="3F3F3F"/>
              </a:buClr>
              <a:buSzPts val="2200"/>
              <a:buNone/>
            </a:pPr>
            <a:r>
              <a:rPr lang="es-MX" sz="2200">
                <a:latin typeface="Times"/>
                <a:ea typeface="Times"/>
                <a:cs typeface="Times"/>
                <a:sym typeface="Times"/>
              </a:rPr>
              <a:t>Sean </a:t>
            </a:r>
            <a:r>
              <a:rPr b="1" lang="es-MX" sz="2200">
                <a:latin typeface="Times"/>
                <a:ea typeface="Times"/>
                <a:cs typeface="Times"/>
                <a:sym typeface="Times"/>
              </a:rPr>
              <a:t>a</a:t>
            </a:r>
            <a:r>
              <a:rPr lang="es-MX" sz="1050">
                <a:latin typeface="Times"/>
                <a:ea typeface="Times"/>
                <a:cs typeface="Times"/>
                <a:sym typeface="Times"/>
              </a:rPr>
              <a:t>2</a:t>
            </a:r>
            <a:r>
              <a:rPr lang="es-MX" sz="2200">
                <a:latin typeface="Times"/>
                <a:ea typeface="Times"/>
                <a:cs typeface="Times"/>
                <a:sym typeface="Times"/>
              </a:rPr>
              <a:t> y </a:t>
            </a:r>
            <a:r>
              <a:rPr b="1" lang="es-MX" sz="2200">
                <a:latin typeface="Times"/>
                <a:ea typeface="Times"/>
                <a:cs typeface="Times"/>
                <a:sym typeface="Times"/>
              </a:rPr>
              <a:t>a</a:t>
            </a:r>
            <a:r>
              <a:rPr lang="es-MX" sz="1050">
                <a:latin typeface="Times"/>
                <a:ea typeface="Times"/>
                <a:cs typeface="Times"/>
                <a:sym typeface="Times"/>
              </a:rPr>
              <a:t>3</a:t>
            </a:r>
            <a:r>
              <a:rPr lang="es-MX" sz="2200">
                <a:latin typeface="Times"/>
                <a:ea typeface="Times"/>
                <a:cs typeface="Times"/>
                <a:sym typeface="Times"/>
              </a:rPr>
              <a:t> los vectores correspondientes para harina de soya y suero de leche, respectivamente, y sea </a:t>
            </a:r>
            <a:r>
              <a:rPr b="1" lang="es-MX" sz="2200">
                <a:latin typeface="Times"/>
                <a:ea typeface="Times"/>
                <a:cs typeface="Times"/>
                <a:sym typeface="Times"/>
              </a:rPr>
              <a:t>b </a:t>
            </a:r>
            <a:r>
              <a:rPr lang="es-MX" sz="2200">
                <a:latin typeface="Times"/>
                <a:ea typeface="Times"/>
                <a:cs typeface="Times"/>
                <a:sym typeface="Times"/>
              </a:rPr>
              <a:t>el vector que lista el total de nutrientes requerido (la última columna de la tabla). Luego, </a:t>
            </a:r>
            <a:r>
              <a:rPr i="1" lang="es-MX" sz="2200">
                <a:latin typeface="Times"/>
                <a:ea typeface="Times"/>
                <a:cs typeface="Times"/>
                <a:sym typeface="Times"/>
              </a:rPr>
              <a:t>x</a:t>
            </a:r>
            <a:r>
              <a:rPr lang="es-MX" sz="1050">
                <a:latin typeface="Times"/>
                <a:ea typeface="Times"/>
                <a:cs typeface="Times"/>
                <a:sym typeface="Times"/>
              </a:rPr>
              <a:t>2</a:t>
            </a:r>
            <a:r>
              <a:rPr b="1" lang="es-MX" sz="2200">
                <a:latin typeface="Times"/>
                <a:ea typeface="Times"/>
                <a:cs typeface="Times"/>
                <a:sym typeface="Times"/>
              </a:rPr>
              <a:t>a</a:t>
            </a:r>
            <a:r>
              <a:rPr lang="es-MX" sz="1050">
                <a:latin typeface="Times"/>
                <a:ea typeface="Times"/>
                <a:cs typeface="Times"/>
                <a:sym typeface="Times"/>
              </a:rPr>
              <a:t>2</a:t>
            </a:r>
            <a:r>
              <a:rPr lang="es-MX" sz="2200">
                <a:latin typeface="Times"/>
                <a:ea typeface="Times"/>
                <a:cs typeface="Times"/>
                <a:sym typeface="Times"/>
              </a:rPr>
              <a:t> y </a:t>
            </a:r>
            <a:r>
              <a:rPr i="1" lang="es-MX" sz="2200">
                <a:latin typeface="Times"/>
                <a:ea typeface="Times"/>
                <a:cs typeface="Times"/>
                <a:sym typeface="Times"/>
              </a:rPr>
              <a:t>x</a:t>
            </a:r>
            <a:r>
              <a:rPr lang="es-MX" sz="1050">
                <a:latin typeface="Times"/>
                <a:ea typeface="Times"/>
                <a:cs typeface="Times"/>
                <a:sym typeface="Times"/>
              </a:rPr>
              <a:t>3</a:t>
            </a:r>
            <a:r>
              <a:rPr b="1" lang="es-MX" sz="2200">
                <a:latin typeface="Times"/>
                <a:ea typeface="Times"/>
                <a:cs typeface="Times"/>
                <a:sym typeface="Times"/>
              </a:rPr>
              <a:t>a</a:t>
            </a:r>
            <a:r>
              <a:rPr lang="es-MX" sz="1050">
                <a:latin typeface="Times"/>
                <a:ea typeface="Times"/>
                <a:cs typeface="Times"/>
                <a:sym typeface="Times"/>
              </a:rPr>
              <a:t>3</a:t>
            </a:r>
            <a:r>
              <a:rPr lang="es-MX" sz="2200">
                <a:latin typeface="Times"/>
                <a:ea typeface="Times"/>
                <a:cs typeface="Times"/>
                <a:sym typeface="Times"/>
              </a:rPr>
              <a:t> dan los nutrientes suministrados por </a:t>
            </a:r>
            <a:r>
              <a:rPr i="1" lang="es-MX" sz="2200">
                <a:latin typeface="Times"/>
                <a:ea typeface="Times"/>
                <a:cs typeface="Times"/>
                <a:sym typeface="Times"/>
              </a:rPr>
              <a:t>x</a:t>
            </a:r>
            <a:r>
              <a:rPr lang="es-MX" sz="1050">
                <a:latin typeface="Times"/>
                <a:ea typeface="Times"/>
                <a:cs typeface="Times"/>
                <a:sym typeface="Times"/>
              </a:rPr>
              <a:t>2</a:t>
            </a:r>
            <a:r>
              <a:rPr lang="es-MX" sz="2200">
                <a:latin typeface="Times"/>
                <a:ea typeface="Times"/>
                <a:cs typeface="Times"/>
                <a:sym typeface="Times"/>
              </a:rPr>
              <a:t> unidades de harina de soya y </a:t>
            </a:r>
            <a:r>
              <a:rPr lang="es-MX" sz="1050">
                <a:latin typeface="Times"/>
                <a:ea typeface="Times"/>
                <a:cs typeface="Times"/>
                <a:sym typeface="Times"/>
              </a:rPr>
              <a:t>x3</a:t>
            </a:r>
            <a:r>
              <a:rPr lang="es-MX" sz="2200">
                <a:latin typeface="Times"/>
                <a:ea typeface="Times"/>
                <a:cs typeface="Times"/>
                <a:sym typeface="Times"/>
              </a:rPr>
              <a:t> unidades de suero de leche, respectivamente. De esta forma, la ecuación relevante es </a:t>
            </a:r>
            <a:r>
              <a:rPr i="1" lang="es-MX" sz="2200">
                <a:latin typeface="Times"/>
                <a:ea typeface="Times"/>
                <a:cs typeface="Times"/>
                <a:sym typeface="Times"/>
              </a:rPr>
              <a:t>x</a:t>
            </a:r>
            <a:r>
              <a:rPr lang="es-MX" sz="1050">
                <a:latin typeface="Times"/>
                <a:ea typeface="Times"/>
                <a:cs typeface="Times"/>
                <a:sym typeface="Times"/>
              </a:rPr>
              <a:t>1</a:t>
            </a:r>
            <a:r>
              <a:rPr b="1" lang="es-MX" sz="2200">
                <a:latin typeface="Times"/>
                <a:ea typeface="Times"/>
                <a:cs typeface="Times"/>
                <a:sym typeface="Times"/>
              </a:rPr>
              <a:t>a</a:t>
            </a:r>
            <a:r>
              <a:rPr lang="es-MX" sz="1050">
                <a:latin typeface="Times"/>
                <a:ea typeface="Times"/>
                <a:cs typeface="Times"/>
                <a:sym typeface="Times"/>
              </a:rPr>
              <a:t>1</a:t>
            </a:r>
            <a:r>
              <a:rPr lang="es-MX" sz="2200">
                <a:latin typeface="Times"/>
                <a:ea typeface="Times"/>
                <a:cs typeface="Times"/>
                <a:sym typeface="Times"/>
              </a:rPr>
              <a:t> +</a:t>
            </a:r>
            <a:r>
              <a:rPr lang="es-MX" sz="2200">
                <a:latin typeface="Arial"/>
                <a:ea typeface="Arial"/>
                <a:cs typeface="Arial"/>
                <a:sym typeface="Arial"/>
              </a:rPr>
              <a:t> </a:t>
            </a:r>
            <a:r>
              <a:rPr i="1" lang="es-MX" sz="2200">
                <a:latin typeface="Times"/>
                <a:ea typeface="Times"/>
                <a:cs typeface="Times"/>
                <a:sym typeface="Times"/>
              </a:rPr>
              <a:t>x</a:t>
            </a:r>
            <a:r>
              <a:rPr lang="es-MX" sz="1050">
                <a:latin typeface="Times"/>
                <a:ea typeface="Times"/>
                <a:cs typeface="Times"/>
                <a:sym typeface="Times"/>
              </a:rPr>
              <a:t>2</a:t>
            </a:r>
            <a:r>
              <a:rPr b="1" lang="es-MX" sz="2200">
                <a:latin typeface="Times"/>
                <a:ea typeface="Times"/>
                <a:cs typeface="Times"/>
                <a:sym typeface="Times"/>
              </a:rPr>
              <a:t>a</a:t>
            </a:r>
            <a:r>
              <a:rPr lang="es-MX" sz="1050">
                <a:latin typeface="Times"/>
                <a:ea typeface="Times"/>
                <a:cs typeface="Times"/>
                <a:sym typeface="Times"/>
              </a:rPr>
              <a:t>2</a:t>
            </a:r>
            <a:r>
              <a:rPr lang="es-MX" sz="2200">
                <a:latin typeface="Times"/>
                <a:ea typeface="Times"/>
                <a:cs typeface="Times"/>
                <a:sym typeface="Times"/>
              </a:rPr>
              <a:t> +</a:t>
            </a:r>
            <a:r>
              <a:rPr lang="es-MX" sz="2200">
                <a:latin typeface="Arial"/>
                <a:ea typeface="Arial"/>
                <a:cs typeface="Arial"/>
                <a:sym typeface="Arial"/>
              </a:rPr>
              <a:t> </a:t>
            </a:r>
            <a:r>
              <a:rPr lang="es-MX" sz="2200">
                <a:latin typeface="Times"/>
                <a:ea typeface="Times"/>
                <a:cs typeface="Times"/>
                <a:sym typeface="Times"/>
              </a:rPr>
              <a:t>x</a:t>
            </a:r>
            <a:r>
              <a:rPr lang="es-MX" sz="1050">
                <a:latin typeface="Times"/>
                <a:ea typeface="Times"/>
                <a:cs typeface="Times"/>
                <a:sym typeface="Times"/>
              </a:rPr>
              <a:t>3</a:t>
            </a:r>
            <a:r>
              <a:rPr lang="es-MX" sz="2200">
                <a:latin typeface="Times"/>
                <a:ea typeface="Times"/>
                <a:cs typeface="Times"/>
                <a:sym typeface="Times"/>
              </a:rPr>
              <a:t>a</a:t>
            </a:r>
            <a:r>
              <a:rPr lang="es-MX" sz="1050">
                <a:latin typeface="Times"/>
                <a:ea typeface="Times"/>
                <a:cs typeface="Times"/>
                <a:sym typeface="Times"/>
              </a:rPr>
              <a:t>3</a:t>
            </a:r>
            <a:r>
              <a:rPr lang="es-MX" sz="2200">
                <a:latin typeface="Times"/>
                <a:ea typeface="Times"/>
                <a:cs typeface="Times"/>
                <a:sym typeface="Times"/>
              </a:rPr>
              <a:t> =</a:t>
            </a:r>
            <a:r>
              <a:rPr lang="es-MX" sz="2200">
                <a:latin typeface="Arial"/>
                <a:ea typeface="Arial"/>
                <a:cs typeface="Arial"/>
                <a:sym typeface="Arial"/>
              </a:rPr>
              <a:t> </a:t>
            </a:r>
            <a:r>
              <a:rPr b="1" lang="es-MX" sz="2200">
                <a:latin typeface="Times"/>
                <a:ea typeface="Times"/>
                <a:cs typeface="Times"/>
                <a:sym typeface="Times"/>
              </a:rPr>
              <a:t>b</a:t>
            </a:r>
            <a:endParaRPr/>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t/>
            </a:r>
            <a:endParaRPr sz="2200"/>
          </a:p>
          <a:p>
            <a:pPr indent="0" lvl="0" marL="0" rtl="0" algn="l">
              <a:lnSpc>
                <a:spcPct val="90000"/>
              </a:lnSpc>
              <a:spcBef>
                <a:spcPts val="1000"/>
              </a:spcBef>
              <a:spcAft>
                <a:spcPts val="0"/>
              </a:spcAft>
              <a:buClr>
                <a:srgbClr val="3F3F3F"/>
              </a:buClr>
              <a:buSzPts val="2200"/>
              <a:buNone/>
            </a:pPr>
            <a:r>
              <a:rPr lang="es-MX" sz="2200"/>
              <a:t>la dieta requiere .277 unidades de leche descremada, .392 unidades de harina de soya y .233 unidades de suero de leche, con el objetivo de aportar las cantidades deseadas de proteínas, carbohidratos y grasa</a:t>
            </a:r>
            <a:endParaRPr sz="2200"/>
          </a:p>
        </p:txBody>
      </p:sp>
      <p:pic>
        <p:nvPicPr>
          <p:cNvPr id="583" name="Google Shape;583;p74"/>
          <p:cNvPicPr preferRelativeResize="0"/>
          <p:nvPr/>
        </p:nvPicPr>
        <p:blipFill rotWithShape="1">
          <a:blip r:embed="rId3">
            <a:alphaModFix/>
          </a:blip>
          <a:srcRect b="0" l="0" r="0" t="0"/>
          <a:stretch/>
        </p:blipFill>
        <p:spPr>
          <a:xfrm>
            <a:off x="284116" y="650557"/>
            <a:ext cx="5068107" cy="1112929"/>
          </a:xfrm>
          <a:prstGeom prst="rect">
            <a:avLst/>
          </a:prstGeom>
          <a:noFill/>
          <a:ln>
            <a:noFill/>
          </a:ln>
        </p:spPr>
      </p:pic>
      <p:pic>
        <p:nvPicPr>
          <p:cNvPr id="584" name="Google Shape;584;p74"/>
          <p:cNvPicPr preferRelativeResize="0"/>
          <p:nvPr/>
        </p:nvPicPr>
        <p:blipFill rotWithShape="1">
          <a:blip r:embed="rId4">
            <a:alphaModFix/>
          </a:blip>
          <a:srcRect b="0" l="0" r="0" t="0"/>
          <a:stretch/>
        </p:blipFill>
        <p:spPr>
          <a:xfrm>
            <a:off x="1838595" y="3738154"/>
            <a:ext cx="4779715" cy="9383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5"/>
          <p:cNvSpPr txBox="1"/>
          <p:nvPr>
            <p:ph type="title"/>
          </p:nvPr>
        </p:nvSpPr>
        <p:spPr>
          <a:xfrm>
            <a:off x="838200" y="365126"/>
            <a:ext cx="10515600" cy="6799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Font typeface="Libre Franklin Thin"/>
              <a:buNone/>
            </a:pPr>
            <a:r>
              <a:rPr lang="es-MX" sz="2800"/>
              <a:t>Ecuaciones en diferencias</a:t>
            </a:r>
            <a:endParaRPr sz="2800"/>
          </a:p>
        </p:txBody>
      </p:sp>
      <p:sp>
        <p:nvSpPr>
          <p:cNvPr id="590" name="Google Shape;590;p75"/>
          <p:cNvSpPr txBox="1"/>
          <p:nvPr>
            <p:ph idx="1" type="body"/>
          </p:nvPr>
        </p:nvSpPr>
        <p:spPr>
          <a:xfrm>
            <a:off x="838200" y="1280160"/>
            <a:ext cx="10515600" cy="489680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s-MX" sz="2200">
                <a:latin typeface="Times"/>
                <a:ea typeface="Times"/>
                <a:cs typeface="Times"/>
                <a:sym typeface="Times"/>
              </a:rPr>
              <a:t>En muchos campos, como ecología, economía e ingeniería, surge la necesidad de modelar matemáticamente un sistema dinámico que cambia en el tiempo. Diversos aspectos del sistema se miden en intervalos de tiempo discretos, produciendo así una secuencia de vectores </a:t>
            </a:r>
            <a:r>
              <a:rPr b="1" lang="es-MX" sz="2200">
                <a:latin typeface="Times"/>
                <a:ea typeface="Times"/>
                <a:cs typeface="Times"/>
                <a:sym typeface="Times"/>
              </a:rPr>
              <a:t>x</a:t>
            </a:r>
            <a:r>
              <a:rPr lang="es-MX" sz="2200">
                <a:latin typeface="Times"/>
                <a:ea typeface="Times"/>
                <a:cs typeface="Times"/>
                <a:sym typeface="Times"/>
              </a:rPr>
              <a:t>0, </a:t>
            </a:r>
            <a:r>
              <a:rPr b="1" lang="es-MX" sz="2200">
                <a:latin typeface="Times"/>
                <a:ea typeface="Times"/>
                <a:cs typeface="Times"/>
                <a:sym typeface="Times"/>
              </a:rPr>
              <a:t>x</a:t>
            </a:r>
            <a:r>
              <a:rPr lang="es-MX" sz="2200">
                <a:latin typeface="Times"/>
                <a:ea typeface="Times"/>
                <a:cs typeface="Times"/>
                <a:sym typeface="Times"/>
              </a:rPr>
              <a:t>1, </a:t>
            </a:r>
            <a:r>
              <a:rPr b="1" lang="es-MX" sz="2200">
                <a:latin typeface="Times"/>
                <a:ea typeface="Times"/>
                <a:cs typeface="Times"/>
                <a:sym typeface="Times"/>
              </a:rPr>
              <a:t>x</a:t>
            </a:r>
            <a:r>
              <a:rPr lang="es-MX" sz="2200">
                <a:latin typeface="Times"/>
                <a:ea typeface="Times"/>
                <a:cs typeface="Times"/>
                <a:sym typeface="Times"/>
              </a:rPr>
              <a:t>2,… Las entradas en </a:t>
            </a:r>
            <a:r>
              <a:rPr b="1" lang="es-MX" sz="2200">
                <a:latin typeface="Times"/>
                <a:ea typeface="Times"/>
                <a:cs typeface="Times"/>
                <a:sym typeface="Times"/>
              </a:rPr>
              <a:t>x</a:t>
            </a:r>
            <a:r>
              <a:rPr i="1" lang="es-MX" sz="2200">
                <a:latin typeface="Times"/>
                <a:ea typeface="Times"/>
                <a:cs typeface="Times"/>
                <a:sym typeface="Times"/>
              </a:rPr>
              <a:t>k </a:t>
            </a:r>
            <a:r>
              <a:rPr lang="es-MX" sz="2200">
                <a:latin typeface="Times"/>
                <a:ea typeface="Times"/>
                <a:cs typeface="Times"/>
                <a:sym typeface="Times"/>
              </a:rPr>
              <a:t>brindan información sobre el </a:t>
            </a:r>
            <a:r>
              <a:rPr i="1" lang="es-MX" sz="2200">
                <a:latin typeface="Times"/>
                <a:ea typeface="Times"/>
                <a:cs typeface="Times"/>
                <a:sym typeface="Times"/>
              </a:rPr>
              <a:t>estado </a:t>
            </a:r>
            <a:r>
              <a:rPr lang="es-MX" sz="2200">
                <a:latin typeface="Times"/>
                <a:ea typeface="Times"/>
                <a:cs typeface="Times"/>
                <a:sym typeface="Times"/>
              </a:rPr>
              <a:t>del sistema en el momento de la </a:t>
            </a:r>
            <a:r>
              <a:rPr i="1" lang="es-MX" sz="2200">
                <a:latin typeface="Times"/>
                <a:ea typeface="Times"/>
                <a:cs typeface="Times"/>
                <a:sym typeface="Times"/>
              </a:rPr>
              <a:t>k</a:t>
            </a:r>
            <a:r>
              <a:rPr lang="es-MX" sz="2200">
                <a:latin typeface="Times"/>
                <a:ea typeface="Times"/>
                <a:cs typeface="Times"/>
                <a:sym typeface="Times"/>
              </a:rPr>
              <a:t>-ésima medición.</a:t>
            </a:r>
            <a:endParaRPr/>
          </a:p>
          <a:p>
            <a:pPr indent="0" lvl="0" marL="0" rtl="0" algn="l">
              <a:lnSpc>
                <a:spcPct val="90000"/>
              </a:lnSpc>
              <a:spcBef>
                <a:spcPts val="1000"/>
              </a:spcBef>
              <a:spcAft>
                <a:spcPts val="0"/>
              </a:spcAft>
              <a:buClr>
                <a:srgbClr val="3F3F3F"/>
              </a:buClr>
              <a:buSzPts val="2200"/>
              <a:buNone/>
            </a:pPr>
            <a:r>
              <a:rPr lang="es-MX" sz="2200">
                <a:latin typeface="Times"/>
                <a:ea typeface="Times"/>
                <a:cs typeface="Times"/>
                <a:sym typeface="Times"/>
              </a:rPr>
              <a:t>Si existe una matriz </a:t>
            </a:r>
            <a:r>
              <a:rPr i="1" lang="es-MX" sz="2200">
                <a:latin typeface="Times"/>
                <a:ea typeface="Times"/>
                <a:cs typeface="Times"/>
                <a:sym typeface="Times"/>
              </a:rPr>
              <a:t>A </a:t>
            </a:r>
            <a:r>
              <a:rPr lang="es-MX" sz="2200">
                <a:latin typeface="Times"/>
                <a:ea typeface="Times"/>
                <a:cs typeface="Times"/>
                <a:sym typeface="Times"/>
              </a:rPr>
              <a:t>tal que </a:t>
            </a:r>
            <a:r>
              <a:rPr b="1" lang="es-MX" sz="2200">
                <a:latin typeface="Times"/>
                <a:ea typeface="Times"/>
                <a:cs typeface="Times"/>
                <a:sym typeface="Times"/>
              </a:rPr>
              <a:t>x</a:t>
            </a:r>
            <a:r>
              <a:rPr lang="es-MX" sz="2200">
                <a:latin typeface="Times"/>
                <a:ea typeface="Times"/>
                <a:cs typeface="Times"/>
                <a:sym typeface="Times"/>
              </a:rPr>
              <a:t>1 =</a:t>
            </a:r>
            <a:r>
              <a:rPr lang="es-MX" sz="2200">
                <a:latin typeface="Arial"/>
                <a:ea typeface="Arial"/>
                <a:cs typeface="Arial"/>
                <a:sym typeface="Arial"/>
              </a:rPr>
              <a:t> </a:t>
            </a:r>
            <a:r>
              <a:rPr i="1" lang="es-MX" sz="2200">
                <a:latin typeface="Times"/>
                <a:ea typeface="Times"/>
                <a:cs typeface="Times"/>
                <a:sym typeface="Times"/>
              </a:rPr>
              <a:t>A</a:t>
            </a:r>
            <a:r>
              <a:rPr b="1" lang="es-MX" sz="2200">
                <a:latin typeface="Times"/>
                <a:ea typeface="Times"/>
                <a:cs typeface="Times"/>
                <a:sym typeface="Times"/>
              </a:rPr>
              <a:t>x</a:t>
            </a:r>
            <a:r>
              <a:rPr lang="es-MX" sz="2200">
                <a:latin typeface="Times"/>
                <a:ea typeface="Times"/>
                <a:cs typeface="Times"/>
                <a:sym typeface="Times"/>
              </a:rPr>
              <a:t>0, </a:t>
            </a:r>
            <a:r>
              <a:rPr b="1" lang="es-MX" sz="2200">
                <a:latin typeface="Times"/>
                <a:ea typeface="Times"/>
                <a:cs typeface="Times"/>
                <a:sym typeface="Times"/>
              </a:rPr>
              <a:t>x</a:t>
            </a:r>
            <a:r>
              <a:rPr lang="es-MX" sz="2200">
                <a:latin typeface="Times"/>
                <a:ea typeface="Times"/>
                <a:cs typeface="Times"/>
                <a:sym typeface="Times"/>
              </a:rPr>
              <a:t>2 =</a:t>
            </a:r>
            <a:r>
              <a:rPr lang="es-MX" sz="2200">
                <a:latin typeface="Arial"/>
                <a:ea typeface="Arial"/>
                <a:cs typeface="Arial"/>
                <a:sym typeface="Arial"/>
              </a:rPr>
              <a:t> </a:t>
            </a:r>
            <a:r>
              <a:rPr i="1" lang="es-MX" sz="2200">
                <a:latin typeface="Times"/>
                <a:ea typeface="Times"/>
                <a:cs typeface="Times"/>
                <a:sym typeface="Times"/>
              </a:rPr>
              <a:t>A</a:t>
            </a:r>
            <a:r>
              <a:rPr b="1" lang="es-MX" sz="2200">
                <a:latin typeface="Times"/>
                <a:ea typeface="Times"/>
                <a:cs typeface="Times"/>
                <a:sym typeface="Times"/>
              </a:rPr>
              <a:t>x</a:t>
            </a:r>
            <a:r>
              <a:rPr lang="es-MX" sz="2200">
                <a:latin typeface="Times"/>
                <a:ea typeface="Times"/>
                <a:cs typeface="Times"/>
                <a:sym typeface="Times"/>
              </a:rPr>
              <a:t>1 y, en general,</a:t>
            </a:r>
            <a:endParaRPr/>
          </a:p>
          <a:p>
            <a:pPr indent="0" lvl="0" marL="0" rtl="0" algn="ctr">
              <a:lnSpc>
                <a:spcPct val="90000"/>
              </a:lnSpc>
              <a:spcBef>
                <a:spcPts val="1000"/>
              </a:spcBef>
              <a:spcAft>
                <a:spcPts val="0"/>
              </a:spcAft>
              <a:buClr>
                <a:srgbClr val="3F3F3F"/>
              </a:buClr>
              <a:buSzPts val="2200"/>
              <a:buNone/>
            </a:pPr>
            <a:r>
              <a:rPr b="1" lang="es-MX" sz="2200">
                <a:latin typeface="Times"/>
                <a:ea typeface="Times"/>
                <a:cs typeface="Times"/>
                <a:sym typeface="Times"/>
              </a:rPr>
              <a:t>x</a:t>
            </a:r>
            <a:r>
              <a:rPr i="1" lang="es-MX" sz="2200">
                <a:latin typeface="Times"/>
                <a:ea typeface="Times"/>
                <a:cs typeface="Times"/>
                <a:sym typeface="Times"/>
              </a:rPr>
              <a:t>k</a:t>
            </a:r>
            <a:r>
              <a:rPr lang="es-MX" sz="2200">
                <a:latin typeface="Times"/>
                <a:ea typeface="Times"/>
                <a:cs typeface="Times"/>
                <a:sym typeface="Times"/>
              </a:rPr>
              <a:t>1 =</a:t>
            </a:r>
            <a:r>
              <a:rPr lang="es-MX" sz="2200">
                <a:latin typeface="Arial"/>
                <a:ea typeface="Arial"/>
                <a:cs typeface="Arial"/>
                <a:sym typeface="Arial"/>
              </a:rPr>
              <a:t> </a:t>
            </a:r>
            <a:r>
              <a:rPr i="1" lang="es-MX" sz="2200">
                <a:latin typeface="Times"/>
                <a:ea typeface="Times"/>
                <a:cs typeface="Times"/>
                <a:sym typeface="Times"/>
              </a:rPr>
              <a:t>A</a:t>
            </a:r>
            <a:r>
              <a:rPr b="1" lang="es-MX" sz="2200">
                <a:latin typeface="Times"/>
                <a:ea typeface="Times"/>
                <a:cs typeface="Times"/>
                <a:sym typeface="Times"/>
              </a:rPr>
              <a:t>x</a:t>
            </a:r>
            <a:r>
              <a:rPr i="1" lang="es-MX" sz="2200">
                <a:latin typeface="Times"/>
                <a:ea typeface="Times"/>
                <a:cs typeface="Times"/>
                <a:sym typeface="Times"/>
              </a:rPr>
              <a:t>k </a:t>
            </a:r>
            <a:r>
              <a:rPr lang="es-MX" sz="2200">
                <a:latin typeface="Times"/>
                <a:ea typeface="Times"/>
                <a:cs typeface="Times"/>
                <a:sym typeface="Times"/>
              </a:rPr>
              <a:t>para </a:t>
            </a:r>
            <a:r>
              <a:rPr i="1" lang="es-MX" sz="2200">
                <a:latin typeface="Times"/>
                <a:ea typeface="Times"/>
                <a:cs typeface="Times"/>
                <a:sym typeface="Times"/>
              </a:rPr>
              <a:t>k =</a:t>
            </a:r>
            <a:r>
              <a:rPr lang="es-MX" sz="2200">
                <a:latin typeface="Arial"/>
                <a:ea typeface="Arial"/>
                <a:cs typeface="Arial"/>
                <a:sym typeface="Arial"/>
              </a:rPr>
              <a:t> </a:t>
            </a:r>
            <a:r>
              <a:rPr lang="es-MX" sz="2200">
                <a:latin typeface="Times"/>
                <a:ea typeface="Times"/>
                <a:cs typeface="Times"/>
                <a:sym typeface="Times"/>
              </a:rPr>
              <a:t>0, 1, 2,… </a:t>
            </a:r>
            <a:endParaRPr/>
          </a:p>
          <a:p>
            <a:pPr indent="0" lvl="0" marL="0" rtl="0" algn="l">
              <a:lnSpc>
                <a:spcPct val="90000"/>
              </a:lnSpc>
              <a:spcBef>
                <a:spcPts val="1000"/>
              </a:spcBef>
              <a:spcAft>
                <a:spcPts val="0"/>
              </a:spcAft>
              <a:buClr>
                <a:srgbClr val="3F3F3F"/>
              </a:buClr>
              <a:buSzPts val="2200"/>
              <a:buNone/>
            </a:pPr>
            <a:r>
              <a:rPr lang="es-MX" sz="2200">
                <a:latin typeface="Times"/>
                <a:ea typeface="Times"/>
                <a:cs typeface="Times"/>
                <a:sym typeface="Times"/>
              </a:rPr>
              <a:t>entonces  se llama </a:t>
            </a:r>
            <a:r>
              <a:rPr b="1" lang="es-MX" sz="2200">
                <a:latin typeface="Times"/>
                <a:ea typeface="Times"/>
                <a:cs typeface="Times"/>
                <a:sym typeface="Times"/>
              </a:rPr>
              <a:t>ecuación lineal en diferencias </a:t>
            </a:r>
            <a:r>
              <a:rPr lang="es-MX" sz="2200">
                <a:latin typeface="Times"/>
                <a:ea typeface="Times"/>
                <a:cs typeface="Times"/>
                <a:sym typeface="Times"/>
              </a:rPr>
              <a:t>(o </a:t>
            </a:r>
            <a:r>
              <a:rPr b="1" lang="es-MX" sz="2200">
                <a:latin typeface="Times"/>
                <a:ea typeface="Times"/>
                <a:cs typeface="Times"/>
                <a:sym typeface="Times"/>
              </a:rPr>
              <a:t>relación de recurrencia</a:t>
            </a:r>
            <a:r>
              <a:rPr lang="es-MX" sz="2200">
                <a:latin typeface="Times"/>
                <a:ea typeface="Times"/>
                <a:cs typeface="Times"/>
                <a:sym typeface="Times"/>
              </a:rPr>
              <a:t>).</a:t>
            </a:r>
            <a:endParaRPr sz="22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6"/>
          <p:cNvSpPr txBox="1"/>
          <p:nvPr>
            <p:ph idx="1" type="body"/>
          </p:nvPr>
        </p:nvSpPr>
        <p:spPr>
          <a:xfrm>
            <a:off x="156754" y="156754"/>
            <a:ext cx="11848012" cy="64269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s-MX" sz="2000"/>
              <a:t>Movimiento Migratorio Poblacional: Sea</a:t>
            </a:r>
            <a:r>
              <a:rPr lang="es-MX" sz="2000">
                <a:latin typeface="Times"/>
                <a:ea typeface="Times"/>
                <a:cs typeface="Times"/>
                <a:sym typeface="Times"/>
              </a:rPr>
              <a:t> 2000 el año inicial y denote las poblaciones de la ciudad y los</a:t>
            </a:r>
            <a:endParaRPr/>
          </a:p>
          <a:p>
            <a:pPr indent="0" lvl="0" marL="0" rtl="0" algn="l">
              <a:lnSpc>
                <a:spcPct val="90000"/>
              </a:lnSpc>
              <a:spcBef>
                <a:spcPts val="1000"/>
              </a:spcBef>
              <a:spcAft>
                <a:spcPts val="0"/>
              </a:spcAft>
              <a:buClr>
                <a:srgbClr val="3F3F3F"/>
              </a:buClr>
              <a:buSzPts val="2000"/>
              <a:buNone/>
            </a:pPr>
            <a:r>
              <a:rPr lang="es-MX" sz="2000">
                <a:latin typeface="Times"/>
                <a:ea typeface="Times"/>
                <a:cs typeface="Times"/>
                <a:sym typeface="Times"/>
              </a:rPr>
              <a:t>suburbios de ese año mediante </a:t>
            </a:r>
            <a:r>
              <a:rPr i="1" lang="es-MX" sz="2000">
                <a:latin typeface="Times"/>
                <a:ea typeface="Times"/>
                <a:cs typeface="Times"/>
                <a:sym typeface="Times"/>
              </a:rPr>
              <a:t>r</a:t>
            </a:r>
            <a:r>
              <a:rPr lang="es-MX" sz="800">
                <a:latin typeface="Times"/>
                <a:ea typeface="Times"/>
                <a:cs typeface="Times"/>
                <a:sym typeface="Times"/>
              </a:rPr>
              <a:t>0 </a:t>
            </a:r>
            <a:r>
              <a:rPr lang="es-MX" sz="2000">
                <a:latin typeface="Times"/>
                <a:ea typeface="Times"/>
                <a:cs typeface="Times"/>
                <a:sym typeface="Times"/>
              </a:rPr>
              <a:t>y </a:t>
            </a:r>
            <a:r>
              <a:rPr i="1" lang="es-MX" sz="2000">
                <a:latin typeface="Times"/>
                <a:ea typeface="Times"/>
                <a:cs typeface="Times"/>
                <a:sym typeface="Times"/>
              </a:rPr>
              <a:t>s</a:t>
            </a:r>
            <a:r>
              <a:rPr lang="es-MX" sz="800">
                <a:latin typeface="Times"/>
                <a:ea typeface="Times"/>
                <a:cs typeface="Times"/>
                <a:sym typeface="Times"/>
              </a:rPr>
              <a:t>0</a:t>
            </a:r>
            <a:r>
              <a:rPr lang="es-MX" sz="2000">
                <a:latin typeface="Times"/>
                <a:ea typeface="Times"/>
                <a:cs typeface="Times"/>
                <a:sym typeface="Times"/>
              </a:rPr>
              <a:t>, respectivamente. Sea </a:t>
            </a:r>
            <a:r>
              <a:rPr b="1" lang="es-MX" sz="2000">
                <a:latin typeface="Times"/>
                <a:ea typeface="Times"/>
                <a:cs typeface="Times"/>
                <a:sym typeface="Times"/>
              </a:rPr>
              <a:t>x</a:t>
            </a:r>
            <a:r>
              <a:rPr lang="es-MX" sz="800">
                <a:latin typeface="Times"/>
                <a:ea typeface="Times"/>
                <a:cs typeface="Times"/>
                <a:sym typeface="Times"/>
              </a:rPr>
              <a:t>0 </a:t>
            </a:r>
            <a:r>
              <a:rPr lang="es-MX" sz="2000">
                <a:latin typeface="Times"/>
                <a:ea typeface="Times"/>
                <a:cs typeface="Times"/>
                <a:sym typeface="Times"/>
              </a:rPr>
              <a:t>el vector de población.</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				Para 2001 y los años subsiguientes, denote las poblaciones de la ciudad y de los suburbios mediante los vectores</a:t>
            </a:r>
            <a:endParaRPr/>
          </a:p>
          <a:p>
            <a:pPr indent="0" lvl="0" marL="0" rtl="0" algn="l">
              <a:lnSpc>
                <a:spcPct val="90000"/>
              </a:lnSpc>
              <a:spcBef>
                <a:spcPts val="1000"/>
              </a:spcBef>
              <a:spcAft>
                <a:spcPts val="0"/>
              </a:spcAft>
              <a:buClr>
                <a:srgbClr val="3F3F3F"/>
              </a:buClr>
              <a:buSzPts val="2000"/>
              <a:buNone/>
            </a:pPr>
            <a:r>
              <a:rPr lang="es-MX" sz="2000"/>
              <a:t>Describir matemáticamente cómo </a:t>
            </a:r>
            <a:endParaRPr sz="2000"/>
          </a:p>
          <a:p>
            <a:pPr indent="0" lvl="0" marL="0" rtl="0" algn="l">
              <a:lnSpc>
                <a:spcPct val="90000"/>
              </a:lnSpc>
              <a:spcBef>
                <a:spcPts val="1000"/>
              </a:spcBef>
              <a:spcAft>
                <a:spcPts val="0"/>
              </a:spcAft>
              <a:buClr>
                <a:srgbClr val="3F3F3F"/>
              </a:buClr>
              <a:buSzPts val="2000"/>
              <a:buNone/>
            </a:pPr>
            <a:r>
              <a:rPr lang="es-MX" sz="2000"/>
              <a:t>podrían estar relacionados esos vectores.</a:t>
            </a:r>
            <a:endParaRPr/>
          </a:p>
          <a:p>
            <a:pPr indent="0" lvl="0" marL="0" rtl="0" algn="l">
              <a:lnSpc>
                <a:spcPct val="90000"/>
              </a:lnSpc>
              <a:spcBef>
                <a:spcPts val="1000"/>
              </a:spcBef>
              <a:spcAft>
                <a:spcPts val="0"/>
              </a:spcAft>
              <a:buClr>
                <a:srgbClr val="3F3F3F"/>
              </a:buClr>
              <a:buSzPts val="2000"/>
              <a:buNone/>
            </a:pPr>
            <a:r>
              <a:rPr lang="es-MX" sz="2000"/>
              <a:t>Suponga que estudios demográficos revelan que, cada año, cerca del 5% de la población de la ciudad se muda a los suburbios (lo que significa que el 95% permanece en la ciudad), mientras que el 3% de la población suburbana cambia su residencia a la ciudad (en tanto que el 97% permanece en los suburbios).</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¿Cómo se distribuye la población en 2001?  </a:t>
            </a:r>
            <a:endParaRPr sz="2000"/>
          </a:p>
          <a:p>
            <a:pPr indent="0" lvl="0" marL="0" rtl="0" algn="l">
              <a:lnSpc>
                <a:spcPct val="90000"/>
              </a:lnSpc>
              <a:spcBef>
                <a:spcPts val="1000"/>
              </a:spcBef>
              <a:spcAft>
                <a:spcPts val="0"/>
              </a:spcAft>
              <a:buClr>
                <a:srgbClr val="3F3F3F"/>
              </a:buClr>
              <a:buSzPts val="2000"/>
              <a:buNone/>
            </a:pPr>
            <a:r>
              <a:rPr b="1" lang="es-MX" sz="2000">
                <a:latin typeface="Times"/>
                <a:ea typeface="Times"/>
                <a:cs typeface="Times"/>
                <a:sym typeface="Times"/>
              </a:rPr>
              <a:t>x</a:t>
            </a:r>
            <a:r>
              <a:rPr lang="es-MX" sz="800">
                <a:latin typeface="Times"/>
                <a:ea typeface="Times"/>
                <a:cs typeface="Times"/>
                <a:sym typeface="Times"/>
              </a:rPr>
              <a:t>1 </a:t>
            </a:r>
            <a:r>
              <a:rPr lang="es-MX" sz="2000">
                <a:latin typeface="Arial"/>
                <a:ea typeface="Arial"/>
                <a:cs typeface="Arial"/>
                <a:sym typeface="Arial"/>
              </a:rPr>
              <a:t> = </a:t>
            </a:r>
            <a:r>
              <a:rPr i="1" lang="es-MX" sz="2000">
                <a:latin typeface="Times"/>
                <a:ea typeface="Times"/>
                <a:cs typeface="Times"/>
                <a:sym typeface="Times"/>
              </a:rPr>
              <a:t>M</a:t>
            </a:r>
            <a:r>
              <a:rPr b="1" lang="es-MX" sz="2000">
                <a:latin typeface="Times"/>
                <a:ea typeface="Times"/>
                <a:cs typeface="Times"/>
                <a:sym typeface="Times"/>
              </a:rPr>
              <a:t>x</a:t>
            </a:r>
            <a:r>
              <a:rPr lang="es-MX" sz="800">
                <a:latin typeface="Times"/>
                <a:ea typeface="Times"/>
                <a:cs typeface="Times"/>
                <a:sym typeface="Times"/>
              </a:rPr>
              <a:t>0</a:t>
            </a:r>
            <a:endParaRPr sz="2000"/>
          </a:p>
          <a:p>
            <a:pPr indent="0" lvl="0" marL="0" rtl="0" algn="l">
              <a:lnSpc>
                <a:spcPct val="90000"/>
              </a:lnSpc>
              <a:spcBef>
                <a:spcPts val="1000"/>
              </a:spcBef>
              <a:spcAft>
                <a:spcPts val="0"/>
              </a:spcAft>
              <a:buClr>
                <a:srgbClr val="3F3F3F"/>
              </a:buClr>
              <a:buSzPts val="2000"/>
              <a:buNone/>
            </a:pPr>
            <a:r>
              <a:rPr lang="es-MX" sz="2000"/>
              <a:t>M es la matriz de migración determinada por la siguiente tabla: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rPr lang="es-MX" sz="2000"/>
              <a:t>(continúa)</a:t>
            </a:r>
            <a:endParaRPr sz="2000"/>
          </a:p>
        </p:txBody>
      </p:sp>
      <p:pic>
        <p:nvPicPr>
          <p:cNvPr id="596" name="Google Shape;596;p76"/>
          <p:cNvPicPr preferRelativeResize="0"/>
          <p:nvPr/>
        </p:nvPicPr>
        <p:blipFill rotWithShape="1">
          <a:blip r:embed="rId3">
            <a:alphaModFix/>
          </a:blip>
          <a:srcRect b="0" l="0" r="0" t="0"/>
          <a:stretch/>
        </p:blipFill>
        <p:spPr>
          <a:xfrm>
            <a:off x="156753" y="997402"/>
            <a:ext cx="3396343" cy="693619"/>
          </a:xfrm>
          <a:prstGeom prst="rect">
            <a:avLst/>
          </a:prstGeom>
          <a:noFill/>
          <a:ln>
            <a:noFill/>
          </a:ln>
        </p:spPr>
      </p:pic>
      <p:pic>
        <p:nvPicPr>
          <p:cNvPr id="597" name="Google Shape;597;p76"/>
          <p:cNvPicPr preferRelativeResize="0"/>
          <p:nvPr/>
        </p:nvPicPr>
        <p:blipFill rotWithShape="1">
          <a:blip r:embed="rId4">
            <a:alphaModFix/>
          </a:blip>
          <a:srcRect b="0" l="0" r="0" t="0"/>
          <a:stretch/>
        </p:blipFill>
        <p:spPr>
          <a:xfrm>
            <a:off x="4706847" y="1691021"/>
            <a:ext cx="4397964" cy="714820"/>
          </a:xfrm>
          <a:prstGeom prst="rect">
            <a:avLst/>
          </a:prstGeom>
          <a:noFill/>
          <a:ln>
            <a:noFill/>
          </a:ln>
        </p:spPr>
      </p:pic>
      <p:pic>
        <p:nvPicPr>
          <p:cNvPr id="598" name="Google Shape;598;p76"/>
          <p:cNvPicPr preferRelativeResize="0"/>
          <p:nvPr/>
        </p:nvPicPr>
        <p:blipFill rotWithShape="1">
          <a:blip r:embed="rId5">
            <a:alphaModFix/>
          </a:blip>
          <a:srcRect b="0" l="0" r="0" t="0"/>
          <a:stretch/>
        </p:blipFill>
        <p:spPr>
          <a:xfrm>
            <a:off x="156753" y="3825474"/>
            <a:ext cx="4376058" cy="786118"/>
          </a:xfrm>
          <a:prstGeom prst="rect">
            <a:avLst/>
          </a:prstGeom>
          <a:noFill/>
          <a:ln>
            <a:noFill/>
          </a:ln>
        </p:spPr>
      </p:pic>
      <p:pic>
        <p:nvPicPr>
          <p:cNvPr id="599" name="Google Shape;599;p76"/>
          <p:cNvPicPr preferRelativeResize="0"/>
          <p:nvPr/>
        </p:nvPicPr>
        <p:blipFill rotWithShape="1">
          <a:blip r:embed="rId6">
            <a:alphaModFix/>
          </a:blip>
          <a:srcRect b="0" l="0" r="0" t="0"/>
          <a:stretch/>
        </p:blipFill>
        <p:spPr>
          <a:xfrm>
            <a:off x="4775834" y="3847876"/>
            <a:ext cx="3754211" cy="808389"/>
          </a:xfrm>
          <a:prstGeom prst="rect">
            <a:avLst/>
          </a:prstGeom>
          <a:noFill/>
          <a:ln>
            <a:noFill/>
          </a:ln>
        </p:spPr>
      </p:pic>
      <p:pic>
        <p:nvPicPr>
          <p:cNvPr id="600" name="Google Shape;600;p76"/>
          <p:cNvPicPr preferRelativeResize="0"/>
          <p:nvPr/>
        </p:nvPicPr>
        <p:blipFill rotWithShape="1">
          <a:blip r:embed="rId7">
            <a:alphaModFix/>
          </a:blip>
          <a:srcRect b="0" l="0" r="0" t="0"/>
          <a:stretch/>
        </p:blipFill>
        <p:spPr>
          <a:xfrm>
            <a:off x="4986744" y="4611592"/>
            <a:ext cx="4431575" cy="714770"/>
          </a:xfrm>
          <a:prstGeom prst="rect">
            <a:avLst/>
          </a:prstGeom>
          <a:noFill/>
          <a:ln>
            <a:noFill/>
          </a:ln>
        </p:spPr>
      </p:pic>
      <p:pic>
        <p:nvPicPr>
          <p:cNvPr id="601" name="Google Shape;601;p76"/>
          <p:cNvPicPr preferRelativeResize="0"/>
          <p:nvPr/>
        </p:nvPicPr>
        <p:blipFill rotWithShape="1">
          <a:blip r:embed="rId8">
            <a:alphaModFix/>
          </a:blip>
          <a:srcRect b="0" l="0" r="0" t="0"/>
          <a:stretch/>
        </p:blipFill>
        <p:spPr>
          <a:xfrm>
            <a:off x="7329760" y="5365551"/>
            <a:ext cx="2480446" cy="11136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7"/>
          <p:cNvSpPr txBox="1"/>
          <p:nvPr>
            <p:ph idx="1" type="body"/>
          </p:nvPr>
        </p:nvSpPr>
        <p:spPr>
          <a:xfrm>
            <a:off x="143691" y="156754"/>
            <a:ext cx="11874138" cy="63354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s-MX" sz="2000">
                <a:latin typeface="Times"/>
                <a:ea typeface="Times"/>
                <a:cs typeface="Times"/>
                <a:sym typeface="Times"/>
              </a:rPr>
              <a:t>Si los porcentajes de migración permanecen constantes, entonces el cambio de 2001 a 2002 está dado por </a:t>
            </a:r>
            <a:r>
              <a:rPr b="1" lang="es-MX" sz="2000">
                <a:latin typeface="Times"/>
                <a:ea typeface="Times"/>
                <a:cs typeface="Times"/>
                <a:sym typeface="Times"/>
              </a:rPr>
              <a:t>x</a:t>
            </a:r>
            <a:r>
              <a:rPr lang="es-MX" sz="1100">
                <a:latin typeface="Times"/>
                <a:ea typeface="Times"/>
                <a:cs typeface="Times"/>
                <a:sym typeface="Times"/>
              </a:rPr>
              <a:t>2</a:t>
            </a:r>
            <a:r>
              <a:rPr lang="es-MX" sz="2000">
                <a:latin typeface="Times"/>
                <a:ea typeface="Times"/>
                <a:cs typeface="Times"/>
                <a:sym typeface="Times"/>
              </a:rPr>
              <a:t> =</a:t>
            </a:r>
            <a:r>
              <a:rPr lang="es-MX" sz="2000">
                <a:latin typeface="Arial"/>
                <a:ea typeface="Arial"/>
                <a:cs typeface="Arial"/>
                <a:sym typeface="Arial"/>
              </a:rPr>
              <a:t> </a:t>
            </a:r>
            <a:r>
              <a:rPr i="1" lang="es-MX" sz="2000">
                <a:latin typeface="Times"/>
                <a:ea typeface="Times"/>
                <a:cs typeface="Times"/>
                <a:sym typeface="Times"/>
              </a:rPr>
              <a:t>M</a:t>
            </a:r>
            <a:r>
              <a:rPr b="1" lang="es-MX" sz="2000">
                <a:latin typeface="Times"/>
                <a:ea typeface="Times"/>
                <a:cs typeface="Times"/>
                <a:sym typeface="Times"/>
              </a:rPr>
              <a:t>x</a:t>
            </a:r>
            <a:r>
              <a:rPr lang="es-MX" sz="1100">
                <a:latin typeface="Times"/>
                <a:ea typeface="Times"/>
                <a:cs typeface="Times"/>
                <a:sym typeface="Times"/>
              </a:rPr>
              <a:t>1  </a:t>
            </a:r>
            <a:r>
              <a:rPr lang="es-MX" sz="2000">
                <a:latin typeface="Times"/>
                <a:ea typeface="Times"/>
                <a:cs typeface="Times"/>
                <a:sym typeface="Times"/>
              </a:rPr>
              <a:t>y, de manera similar, de 2002 a 2003 y en los años subsiguientes. En general,</a:t>
            </a:r>
            <a:endParaRPr/>
          </a:p>
          <a:p>
            <a:pPr indent="0" lvl="0" marL="0" rtl="0" algn="ctr">
              <a:lnSpc>
                <a:spcPct val="90000"/>
              </a:lnSpc>
              <a:spcBef>
                <a:spcPts val="1000"/>
              </a:spcBef>
              <a:spcAft>
                <a:spcPts val="0"/>
              </a:spcAft>
              <a:buClr>
                <a:srgbClr val="3F3F3F"/>
              </a:buClr>
              <a:buSzPts val="2000"/>
              <a:buNone/>
            </a:pPr>
            <a:r>
              <a:rPr b="1" lang="es-MX" sz="2000">
                <a:latin typeface="Times"/>
                <a:ea typeface="Times"/>
                <a:cs typeface="Times"/>
                <a:sym typeface="Times"/>
              </a:rPr>
              <a:t>x</a:t>
            </a:r>
            <a:r>
              <a:rPr i="1" lang="es-MX" sz="2000">
                <a:latin typeface="Times"/>
                <a:ea typeface="Times"/>
                <a:cs typeface="Times"/>
                <a:sym typeface="Times"/>
              </a:rPr>
              <a:t>k</a:t>
            </a:r>
            <a:r>
              <a:rPr lang="es-MX" sz="1100">
                <a:latin typeface="Times"/>
                <a:ea typeface="Times"/>
                <a:cs typeface="Times"/>
                <a:sym typeface="Times"/>
              </a:rPr>
              <a:t>1</a:t>
            </a:r>
            <a:r>
              <a:rPr lang="es-MX" sz="2000">
                <a:latin typeface="Times"/>
                <a:ea typeface="Times"/>
                <a:cs typeface="Times"/>
                <a:sym typeface="Times"/>
              </a:rPr>
              <a:t> =</a:t>
            </a:r>
            <a:r>
              <a:rPr lang="es-MX" sz="2000">
                <a:latin typeface="Arial"/>
                <a:ea typeface="Arial"/>
                <a:cs typeface="Arial"/>
                <a:sym typeface="Arial"/>
              </a:rPr>
              <a:t> </a:t>
            </a:r>
            <a:r>
              <a:rPr i="1" lang="es-MX" sz="2000">
                <a:latin typeface="Times"/>
                <a:ea typeface="Times"/>
                <a:cs typeface="Times"/>
                <a:sym typeface="Times"/>
              </a:rPr>
              <a:t>M</a:t>
            </a:r>
            <a:r>
              <a:rPr b="1" lang="es-MX" sz="2000">
                <a:latin typeface="Times"/>
                <a:ea typeface="Times"/>
                <a:cs typeface="Times"/>
                <a:sym typeface="Times"/>
              </a:rPr>
              <a:t>x</a:t>
            </a:r>
            <a:r>
              <a:rPr lang="es-MX" sz="1100">
                <a:latin typeface="Times"/>
                <a:ea typeface="Times"/>
                <a:cs typeface="Times"/>
                <a:sym typeface="Times"/>
              </a:rPr>
              <a:t>k</a:t>
            </a:r>
            <a:r>
              <a:rPr i="1" lang="es-MX" sz="2000">
                <a:latin typeface="Times"/>
                <a:ea typeface="Times"/>
                <a:cs typeface="Times"/>
                <a:sym typeface="Times"/>
              </a:rPr>
              <a:t> </a:t>
            </a:r>
            <a:r>
              <a:rPr lang="es-MX" sz="2000">
                <a:latin typeface="Times"/>
                <a:ea typeface="Times"/>
                <a:cs typeface="Times"/>
                <a:sym typeface="Times"/>
              </a:rPr>
              <a:t>para </a:t>
            </a:r>
            <a:r>
              <a:rPr i="1" lang="es-MX" sz="2000">
                <a:latin typeface="Times"/>
                <a:ea typeface="Times"/>
                <a:cs typeface="Times"/>
                <a:sym typeface="Times"/>
              </a:rPr>
              <a:t>k </a:t>
            </a:r>
            <a:r>
              <a:rPr lang="es-MX" sz="2000">
                <a:latin typeface="Arial"/>
                <a:ea typeface="Arial"/>
                <a:cs typeface="Arial"/>
                <a:sym typeface="Arial"/>
              </a:rPr>
              <a:t> = </a:t>
            </a:r>
            <a:r>
              <a:rPr lang="es-MX" sz="2000">
                <a:latin typeface="Times"/>
                <a:ea typeface="Times"/>
                <a:cs typeface="Times"/>
                <a:sym typeface="Times"/>
              </a:rPr>
              <a:t>0, 1, 2,… </a:t>
            </a:r>
            <a:endParaRPr/>
          </a:p>
          <a:p>
            <a:pPr indent="0" lvl="0" marL="0" rtl="0" algn="l">
              <a:lnSpc>
                <a:spcPct val="90000"/>
              </a:lnSpc>
              <a:spcBef>
                <a:spcPts val="1000"/>
              </a:spcBef>
              <a:spcAft>
                <a:spcPts val="0"/>
              </a:spcAft>
              <a:buClr>
                <a:srgbClr val="3F3F3F"/>
              </a:buClr>
              <a:buSzPts val="2000"/>
              <a:buNone/>
            </a:pPr>
            <a:r>
              <a:rPr lang="es-MX" sz="2000">
                <a:latin typeface="Times"/>
                <a:ea typeface="Times"/>
                <a:cs typeface="Times"/>
                <a:sym typeface="Times"/>
              </a:rPr>
              <a:t>La secuencia de vectores {</a:t>
            </a:r>
            <a:r>
              <a:rPr b="1" lang="es-MX" sz="2000">
                <a:latin typeface="Times"/>
                <a:ea typeface="Times"/>
                <a:cs typeface="Times"/>
                <a:sym typeface="Times"/>
              </a:rPr>
              <a:t>x</a:t>
            </a:r>
            <a:r>
              <a:rPr lang="es-MX" sz="1100">
                <a:latin typeface="Times"/>
                <a:ea typeface="Times"/>
                <a:cs typeface="Times"/>
                <a:sym typeface="Times"/>
              </a:rPr>
              <a:t>0</a:t>
            </a:r>
            <a:r>
              <a:rPr lang="es-MX" sz="2000">
                <a:latin typeface="Times"/>
                <a:ea typeface="Times"/>
                <a:cs typeface="Times"/>
                <a:sym typeface="Times"/>
              </a:rPr>
              <a:t>, </a:t>
            </a:r>
            <a:r>
              <a:rPr b="1" lang="es-MX" sz="2000">
                <a:latin typeface="Times"/>
                <a:ea typeface="Times"/>
                <a:cs typeface="Times"/>
                <a:sym typeface="Times"/>
              </a:rPr>
              <a:t>x</a:t>
            </a:r>
            <a:r>
              <a:rPr lang="es-MX" sz="1100">
                <a:latin typeface="Times"/>
                <a:ea typeface="Times"/>
                <a:cs typeface="Times"/>
                <a:sym typeface="Times"/>
              </a:rPr>
              <a:t>1</a:t>
            </a:r>
            <a:r>
              <a:rPr lang="es-MX" sz="2000">
                <a:latin typeface="Times"/>
                <a:ea typeface="Times"/>
                <a:cs typeface="Times"/>
                <a:sym typeface="Times"/>
              </a:rPr>
              <a:t>, </a:t>
            </a:r>
            <a:r>
              <a:rPr b="1" lang="es-MX" sz="2000">
                <a:latin typeface="Times"/>
                <a:ea typeface="Times"/>
                <a:cs typeface="Times"/>
                <a:sym typeface="Times"/>
              </a:rPr>
              <a:t>x</a:t>
            </a:r>
            <a:r>
              <a:rPr lang="es-MX" sz="1100">
                <a:latin typeface="Times"/>
                <a:ea typeface="Times"/>
                <a:cs typeface="Times"/>
                <a:sym typeface="Times"/>
              </a:rPr>
              <a:t>2</a:t>
            </a:r>
            <a:r>
              <a:rPr lang="es-MX" sz="2000">
                <a:latin typeface="Times"/>
                <a:ea typeface="Times"/>
                <a:cs typeface="Times"/>
                <a:sym typeface="Times"/>
              </a:rPr>
              <a:t>,…} describe las poblaciones de la ciudad y los suburbios durante un periodo de años.</a:t>
            </a:r>
            <a:endParaRPr/>
          </a:p>
          <a:p>
            <a:pPr indent="0" lvl="0" marL="0" rtl="0" algn="l">
              <a:lnSpc>
                <a:spcPct val="90000"/>
              </a:lnSpc>
              <a:spcBef>
                <a:spcPts val="1000"/>
              </a:spcBef>
              <a:spcAft>
                <a:spcPts val="0"/>
              </a:spcAft>
              <a:buClr>
                <a:srgbClr val="3F3F3F"/>
              </a:buClr>
              <a:buSzPts val="2000"/>
              <a:buNone/>
            </a:pPr>
            <a:r>
              <a:rPr lang="es-MX" sz="2000"/>
              <a:t>Calcule la población de la región para los años 2001 y 2002, considerando que la población en el año 2000 era de 600,000 habitantes en la ciudad y de 400,000 en los suburbios.</a:t>
            </a:r>
            <a:endParaRPr/>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a:p>
            <a:pPr indent="0" lvl="0" marL="0" rtl="0" algn="l">
              <a:lnSpc>
                <a:spcPct val="90000"/>
              </a:lnSpc>
              <a:spcBef>
                <a:spcPts val="1000"/>
              </a:spcBef>
              <a:spcAft>
                <a:spcPts val="0"/>
              </a:spcAft>
              <a:buClr>
                <a:srgbClr val="3F3F3F"/>
              </a:buClr>
              <a:buSzPts val="2000"/>
              <a:buNone/>
            </a:pPr>
            <a:r>
              <a:t/>
            </a:r>
            <a:endParaRPr sz="2000"/>
          </a:p>
        </p:txBody>
      </p:sp>
      <p:pic>
        <p:nvPicPr>
          <p:cNvPr id="607" name="Google Shape;607;p77"/>
          <p:cNvPicPr preferRelativeResize="0"/>
          <p:nvPr/>
        </p:nvPicPr>
        <p:blipFill rotWithShape="1">
          <a:blip r:embed="rId3">
            <a:alphaModFix/>
          </a:blip>
          <a:srcRect b="0" l="0" r="0" t="0"/>
          <a:stretch/>
        </p:blipFill>
        <p:spPr>
          <a:xfrm>
            <a:off x="143690" y="2677341"/>
            <a:ext cx="7145384" cy="259330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Libre Franklin Thin"/>
              <a:buNone/>
            </a:pPr>
            <a:r>
              <a:rPr lang="es-MX" sz="4000"/>
              <a:t>Problema de Práctica #10</a:t>
            </a:r>
            <a:endParaRPr sz="4000"/>
          </a:p>
        </p:txBody>
      </p:sp>
      <p:sp>
        <p:nvSpPr>
          <p:cNvPr id="613" name="Google Shape;613;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Suponga que la matriz coeficiente de un sistema lineal de tres ecuaciones con tres variables tiene una posición pivote en cada columna. Explique por qué el sistema tiene una solución única.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8"/>
          <p:cNvSpPr txBox="1"/>
          <p:nvPr>
            <p:ph type="title"/>
          </p:nvPr>
        </p:nvSpPr>
        <p:spPr>
          <a:xfrm>
            <a:off x="838200" y="365126"/>
            <a:ext cx="10515600" cy="74521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000"/>
              <a:buFont typeface="Libre Franklin Thin"/>
              <a:buNone/>
            </a:pPr>
            <a:r>
              <a:rPr lang="es-MX" sz="4000"/>
              <a:t>Conjunto Solución</a:t>
            </a:r>
            <a:endParaRPr sz="4000"/>
          </a:p>
        </p:txBody>
      </p:sp>
      <p:sp>
        <p:nvSpPr>
          <p:cNvPr id="77" name="Google Shape;77;p8"/>
          <p:cNvSpPr txBox="1"/>
          <p:nvPr>
            <p:ph idx="1" type="body"/>
          </p:nvPr>
        </p:nvSpPr>
        <p:spPr>
          <a:xfrm>
            <a:off x="838200" y="1227909"/>
            <a:ext cx="10515600" cy="51859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El conjunto de todas las posibles soluciones se llama conjunto solución del sistema lineal. Se dice que dos sistemas lineales son equivalentes si tienen el mismo conjunto solución.</a:t>
            </a:r>
            <a:endParaRPr/>
          </a:p>
          <a:p>
            <a:pPr indent="0" lvl="0" marL="0" rtl="0" algn="l">
              <a:lnSpc>
                <a:spcPct val="90000"/>
              </a:lnSpc>
              <a:spcBef>
                <a:spcPts val="1000"/>
              </a:spcBef>
              <a:spcAft>
                <a:spcPts val="0"/>
              </a:spcAft>
              <a:buClr>
                <a:srgbClr val="3F3F3F"/>
              </a:buClr>
              <a:buSzPts val="2800"/>
              <a:buNone/>
            </a:pPr>
            <a:r>
              <a:rPr lang="es-MX"/>
              <a:t>El conjunto solución de un sistema de dos ecuaciones lineales con dos variables equivale a obtener la intersección de dos rectas.</a:t>
            </a:r>
            <a:endParaRPr/>
          </a:p>
          <a:p>
            <a:pPr indent="0" lvl="0" marL="0" rtl="0" algn="l">
              <a:lnSpc>
                <a:spcPct val="90000"/>
              </a:lnSpc>
              <a:spcBef>
                <a:spcPts val="1000"/>
              </a:spcBef>
              <a:spcAft>
                <a:spcPts val="0"/>
              </a:spcAft>
              <a:buClr>
                <a:srgbClr val="3F3F3F"/>
              </a:buClr>
              <a:buSzPts val="2800"/>
              <a:buNone/>
            </a:pPr>
            <a:r>
              <a:rPr lang="es-MX"/>
              <a:t>Ejemplo:</a:t>
            </a:r>
            <a:endParaRPr/>
          </a:p>
          <a:p>
            <a:pPr indent="0" lvl="0" marL="0" rtl="0" algn="l">
              <a:lnSpc>
                <a:spcPct val="90000"/>
              </a:lnSpc>
              <a:spcBef>
                <a:spcPts val="1000"/>
              </a:spcBef>
              <a:spcAft>
                <a:spcPts val="0"/>
              </a:spcAft>
              <a:buClr>
                <a:srgbClr val="3F3F3F"/>
              </a:buClr>
              <a:buSzPts val="2800"/>
              <a:buNone/>
            </a:pPr>
            <a:r>
              <a:rPr lang="es-MX">
                <a:latin typeface="Arial"/>
                <a:ea typeface="Arial"/>
                <a:cs typeface="Arial"/>
                <a:sym typeface="Arial"/>
              </a:rPr>
              <a:t>l1: x</a:t>
            </a:r>
            <a:r>
              <a:rPr lang="es-MX" sz="800">
                <a:latin typeface="Arial"/>
                <a:ea typeface="Arial"/>
                <a:cs typeface="Arial"/>
                <a:sym typeface="Arial"/>
              </a:rPr>
              <a:t>1 </a:t>
            </a:r>
            <a:r>
              <a:rPr lang="es-MX">
                <a:latin typeface="Arial"/>
                <a:ea typeface="Arial"/>
                <a:cs typeface="Arial"/>
                <a:sym typeface="Arial"/>
              </a:rPr>
              <a:t> -2x</a:t>
            </a:r>
            <a:r>
              <a:rPr lang="es-MX" sz="800">
                <a:latin typeface="Arial"/>
                <a:ea typeface="Arial"/>
                <a:cs typeface="Arial"/>
                <a:sym typeface="Arial"/>
              </a:rPr>
              <a:t>2 </a:t>
            </a:r>
            <a:r>
              <a:rPr lang="es-MX">
                <a:latin typeface="Arial"/>
                <a:ea typeface="Arial"/>
                <a:cs typeface="Arial"/>
                <a:sym typeface="Arial"/>
              </a:rPr>
              <a:t>= -1</a:t>
            </a:r>
            <a:endParaRPr>
              <a:latin typeface="Arial"/>
              <a:ea typeface="Arial"/>
              <a:cs typeface="Arial"/>
              <a:sym typeface="Arial"/>
            </a:endParaRPr>
          </a:p>
          <a:p>
            <a:pPr indent="0" lvl="0" marL="0" rtl="0" algn="l">
              <a:lnSpc>
                <a:spcPct val="90000"/>
              </a:lnSpc>
              <a:spcBef>
                <a:spcPts val="1000"/>
              </a:spcBef>
              <a:spcAft>
                <a:spcPts val="0"/>
              </a:spcAft>
              <a:buClr>
                <a:srgbClr val="3F3F3F"/>
              </a:buClr>
              <a:buSzPts val="2800"/>
              <a:buNone/>
            </a:pPr>
            <a:r>
              <a:rPr lang="es-MX">
                <a:latin typeface="Arial"/>
                <a:ea typeface="Arial"/>
                <a:cs typeface="Arial"/>
                <a:sym typeface="Arial"/>
              </a:rPr>
              <a:t>l2: x</a:t>
            </a:r>
            <a:r>
              <a:rPr lang="es-MX" sz="800">
                <a:latin typeface="Arial"/>
                <a:ea typeface="Arial"/>
                <a:cs typeface="Arial"/>
                <a:sym typeface="Arial"/>
              </a:rPr>
              <a:t>1 </a:t>
            </a:r>
            <a:r>
              <a:rPr lang="es-MX">
                <a:latin typeface="Arial"/>
                <a:ea typeface="Arial"/>
                <a:cs typeface="Arial"/>
                <a:sym typeface="Arial"/>
              </a:rPr>
              <a:t>+ 3x</a:t>
            </a:r>
            <a:r>
              <a:rPr lang="es-MX" sz="800">
                <a:latin typeface="Arial"/>
                <a:ea typeface="Arial"/>
                <a:cs typeface="Arial"/>
                <a:sym typeface="Arial"/>
              </a:rPr>
              <a:t>2 </a:t>
            </a:r>
            <a:r>
              <a:rPr lang="es-MX">
                <a:latin typeface="Arial"/>
                <a:ea typeface="Arial"/>
                <a:cs typeface="Arial"/>
                <a:sym typeface="Arial"/>
              </a:rPr>
              <a:t>= 3</a:t>
            </a:r>
            <a:endParaRPr/>
          </a:p>
          <a:p>
            <a:pPr indent="0" lvl="0" marL="0" rtl="0" algn="ctr">
              <a:lnSpc>
                <a:spcPct val="90000"/>
              </a:lnSpc>
              <a:spcBef>
                <a:spcPts val="1000"/>
              </a:spcBef>
              <a:spcAft>
                <a:spcPts val="0"/>
              </a:spcAft>
              <a:buClr>
                <a:srgbClr val="3F3F3F"/>
              </a:buClr>
              <a:buSzPts val="2800"/>
              <a:buNone/>
            </a:pPr>
            <a:r>
              <a:t/>
            </a:r>
            <a:endParaRPr/>
          </a:p>
        </p:txBody>
      </p:sp>
      <p:pic>
        <p:nvPicPr>
          <p:cNvPr id="78" name="Google Shape;78;p8"/>
          <p:cNvPicPr preferRelativeResize="0"/>
          <p:nvPr/>
        </p:nvPicPr>
        <p:blipFill rotWithShape="1">
          <a:blip r:embed="rId3">
            <a:alphaModFix/>
          </a:blip>
          <a:srcRect b="0" l="0" r="0" t="0"/>
          <a:stretch/>
        </p:blipFill>
        <p:spPr>
          <a:xfrm>
            <a:off x="3714613" y="3262857"/>
            <a:ext cx="4384358" cy="25151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9"/>
          <p:cNvSpPr txBox="1"/>
          <p:nvPr>
            <p:ph type="title"/>
          </p:nvPr>
        </p:nvSpPr>
        <p:spPr>
          <a:xfrm>
            <a:off x="838200" y="365126"/>
            <a:ext cx="10515600" cy="90197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4400"/>
              <a:buFont typeface="Libre Franklin Thin"/>
              <a:buNone/>
            </a:pPr>
            <a:r>
              <a:rPr lang="es-MX"/>
              <a:t>Posibles Soluciones</a:t>
            </a:r>
            <a:endParaRPr/>
          </a:p>
        </p:txBody>
      </p:sp>
      <p:sp>
        <p:nvSpPr>
          <p:cNvPr id="84" name="Google Shape;84;p9"/>
          <p:cNvSpPr txBox="1"/>
          <p:nvPr>
            <p:ph idx="1" type="body"/>
          </p:nvPr>
        </p:nvSpPr>
        <p:spPr>
          <a:xfrm>
            <a:off x="838200" y="1384664"/>
            <a:ext cx="10515600" cy="518162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800"/>
              <a:buNone/>
            </a:pPr>
            <a:r>
              <a:rPr lang="es-MX"/>
              <a:t>Dos rectas no necesitan intersecarse en un solo punto; podrían ser paralelas, o coincidir y, así, “intersecarse” en todos los puntos de la recta. Un sistema de ecuaciones lineales tiene</a:t>
            </a:r>
            <a:endParaRPr/>
          </a:p>
          <a:p>
            <a:pPr indent="0" lvl="0" marL="0" rtl="0" algn="l">
              <a:lnSpc>
                <a:spcPct val="90000"/>
              </a:lnSpc>
              <a:spcBef>
                <a:spcPts val="1000"/>
              </a:spcBef>
              <a:spcAft>
                <a:spcPts val="0"/>
              </a:spcAft>
              <a:buClr>
                <a:srgbClr val="3F3F3F"/>
              </a:buClr>
              <a:buSzPts val="2800"/>
              <a:buNone/>
            </a:pPr>
            <a:r>
              <a:rPr lang="es-MX"/>
              <a:t>1. ninguna solución, o</a:t>
            </a:r>
            <a:endParaRPr/>
          </a:p>
          <a:p>
            <a:pPr indent="0" lvl="0" marL="0" rtl="0" algn="l">
              <a:lnSpc>
                <a:spcPct val="90000"/>
              </a:lnSpc>
              <a:spcBef>
                <a:spcPts val="1000"/>
              </a:spcBef>
              <a:spcAft>
                <a:spcPts val="0"/>
              </a:spcAft>
              <a:buClr>
                <a:srgbClr val="3F3F3F"/>
              </a:buClr>
              <a:buSzPts val="2800"/>
              <a:buNone/>
            </a:pPr>
            <a:r>
              <a:rPr lang="es-MX"/>
              <a:t>2. exactamente una </a:t>
            </a:r>
            <a:endParaRPr/>
          </a:p>
          <a:p>
            <a:pPr indent="0" lvl="0" marL="0" rtl="0" algn="l">
              <a:lnSpc>
                <a:spcPct val="90000"/>
              </a:lnSpc>
              <a:spcBef>
                <a:spcPts val="1000"/>
              </a:spcBef>
              <a:spcAft>
                <a:spcPts val="0"/>
              </a:spcAft>
              <a:buClr>
                <a:srgbClr val="3F3F3F"/>
              </a:buClr>
              <a:buSzPts val="2800"/>
              <a:buNone/>
            </a:pPr>
            <a:r>
              <a:rPr lang="es-MX"/>
              <a:t>solución, o</a:t>
            </a:r>
            <a:endParaRPr/>
          </a:p>
          <a:p>
            <a:pPr indent="0" lvl="0" marL="0" rtl="0" algn="l">
              <a:lnSpc>
                <a:spcPct val="90000"/>
              </a:lnSpc>
              <a:spcBef>
                <a:spcPts val="1000"/>
              </a:spcBef>
              <a:spcAft>
                <a:spcPts val="0"/>
              </a:spcAft>
              <a:buClr>
                <a:srgbClr val="3F3F3F"/>
              </a:buClr>
              <a:buSzPts val="2800"/>
              <a:buNone/>
            </a:pPr>
            <a:r>
              <a:rPr lang="es-MX"/>
              <a:t>3. un número infinito </a:t>
            </a:r>
            <a:endParaRPr/>
          </a:p>
          <a:p>
            <a:pPr indent="0" lvl="0" marL="0" rtl="0" algn="l">
              <a:lnSpc>
                <a:spcPct val="90000"/>
              </a:lnSpc>
              <a:spcBef>
                <a:spcPts val="1000"/>
              </a:spcBef>
              <a:spcAft>
                <a:spcPts val="0"/>
              </a:spcAft>
              <a:buClr>
                <a:srgbClr val="3F3F3F"/>
              </a:buClr>
              <a:buSzPts val="2800"/>
              <a:buNone/>
            </a:pPr>
            <a:r>
              <a:rPr lang="es-MX"/>
              <a:t>de soluciones.</a:t>
            </a:r>
            <a:endParaRPr/>
          </a:p>
        </p:txBody>
      </p:sp>
      <p:pic>
        <p:nvPicPr>
          <p:cNvPr id="85" name="Google Shape;85;p9"/>
          <p:cNvPicPr preferRelativeResize="0"/>
          <p:nvPr/>
        </p:nvPicPr>
        <p:blipFill rotWithShape="1">
          <a:blip r:embed="rId3">
            <a:alphaModFix/>
          </a:blip>
          <a:srcRect b="0" l="0" r="0" t="0"/>
          <a:stretch/>
        </p:blipFill>
        <p:spPr>
          <a:xfrm>
            <a:off x="4508046" y="2657339"/>
            <a:ext cx="7683954" cy="35500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2019-03-11T22:56:21Z</dcterms:created>
  <dc:creator>Gloria Cordero</dc:creator>
</cp:coreProperties>
</file>