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58" r:id="rId2"/>
    <p:sldId id="262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60" r:id="rId13"/>
  </p:sldIdLst>
  <p:sldSz cx="12192000" cy="6858000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C20"/>
    <a:srgbClr val="D71920"/>
    <a:srgbClr val="C8B160"/>
    <a:srgbClr val="009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NI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7612F-F4F6-49E7-9E06-3D5220FEBB27}" type="datetimeFigureOut">
              <a:rPr lang="es-NI" smtClean="0"/>
              <a:t>07/10/2021</a:t>
            </a:fld>
            <a:endParaRPr lang="es-NI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NI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84567-83D8-42DA-AC87-6626250FF122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383731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1709738"/>
            <a:ext cx="12192000" cy="5148262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Editar el estilo de texto del patrón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910"/>
            <a:ext cx="5306096" cy="141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48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NI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Haga clic para editar el estilo de subtítulo del patrón</a:t>
            </a:r>
            <a:endParaRPr lang="es-NI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0" y="-1"/>
            <a:ext cx="12192000" cy="1122364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533" y="-36372"/>
            <a:ext cx="2139467" cy="119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7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NI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054" y="6921"/>
            <a:ext cx="1040946" cy="581472"/>
          </a:xfrm>
          <a:prstGeom prst="rect">
            <a:avLst/>
          </a:prstGeom>
        </p:spPr>
      </p:pic>
      <p:sp>
        <p:nvSpPr>
          <p:cNvPr id="8" name="Rectángulo 7"/>
          <p:cNvSpPr/>
          <p:nvPr userDrawn="1"/>
        </p:nvSpPr>
        <p:spPr>
          <a:xfrm>
            <a:off x="0" y="6542468"/>
            <a:ext cx="12192000" cy="315532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4091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NI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NI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6542468"/>
            <a:ext cx="12192000" cy="315532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054" y="6921"/>
            <a:ext cx="1040946" cy="58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89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 userDrawn="1"/>
        </p:nvSpPr>
        <p:spPr>
          <a:xfrm>
            <a:off x="0" y="6349284"/>
            <a:ext cx="12192000" cy="508715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455" y="2253803"/>
            <a:ext cx="7187089" cy="19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8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404444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N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onlinedoctranslator.com/es/?utm_source=onlinedoctranslator&amp;utm_medium=pptx&amp;utm_campaign=attribu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 err="1" smtClean="0"/>
              <a:t>Regla</a:t>
            </a:r>
            <a:r>
              <a:rPr lang="en-US" dirty="0" smtClean="0"/>
              <a:t> de Cramer</a:t>
            </a:r>
            <a:endParaRPr lang="es-NI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s-NI"/>
          </a:p>
        </p:txBody>
      </p:sp>
      <p:sp>
        <p:nvSpPr>
          <p:cNvPr id="100010001" name="ODT_ATTR_LBL_SHAPE">
            <a:extLst>
              <a:ext uri="{FF2B5EF4-FFF2-40B4-BE49-F238E27FC236}">
                <a16:creationId xmlns:a16="http://schemas.microsoft.com/office/drawing/2014/main" id="{ADCB8724-23CD-4EE8-B5B5-3CB2DDF8932E}"/>
              </a:ext>
            </a:extLst>
          </p:cNvPr>
          <p:cNvSpPr txBox="1"/>
          <p:nvPr/>
        </p:nvSpPr>
        <p:spPr>
          <a:xfrm>
            <a:off x="0" y="0"/>
            <a:ext cx="5000000" cy="276999"/>
          </a:xfrm>
          <a:prstGeom prst="rect">
            <a:avLst/>
          </a:prstGeom>
          <a:solidFill>
            <a:srgbClr val="FAFAFA"/>
          </a:solidFill>
        </p:spPr>
        <p:txBody>
          <a:bodyPr wrap="none" lIns="288000">
            <a:spAutoFit/>
          </a:bodyPr>
          <a:lstStyle/>
          <a:p>
            <a:pPr rtl="0"/>
            <a:r>
              <a:rPr lang="en-US" sz="1000" dirty="0">
                <a:solidFill>
                  <a:srgbClr val="0F2B46"/>
                </a:solidFill>
                <a:effectLst/>
                <a:latin typeface="Roboto" panose="02000000000000000000" pitchFamily="2" charset="0"/>
              </a:rPr>
              <a:t>Traducido del inglés al español - </a:t>
            </a:r>
            <a:r>
              <a:rPr lang="en-US" sz="1000" u="sng" dirty="0">
                <a:solidFill>
                  <a:srgbClr val="0F2B46"/>
                </a:solidFill>
                <a:effectLst/>
                <a:latin typeface="Roboto" panose="02000000000000000000" pitchFamily="2" charset="0"/>
                <a:hlinkClick r:id="rId2" tooltip="Doc Translator - www.onlinedoctranslator.com"/>
              </a:rPr>
              <a:t>www.onlinedoctranslator.com</a:t>
            </a:r>
            <a:endParaRPr lang="en-US" sz="1000" dirty="0"/>
          </a:p>
        </p:txBody>
      </p:sp>
      <p:pic>
        <p:nvPicPr>
          <p:cNvPr id="1000100002" name="ODT_ATTR_LBL_LOGO">
            <a:extLst>
              <a:ext uri="{FF2B5EF4-FFF2-40B4-BE49-F238E27FC236}">
                <a16:creationId xmlns:a16="http://schemas.microsoft.com/office/drawing/2014/main" id="{B066AC4A-9A1C-4C10-800A-DAF9F276438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00"/>
            <a:ext cx="316230" cy="17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6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1074"/>
                <a:ext cx="10515600" cy="60872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NI" sz="2400" dirty="0" smtClean="0"/>
                  <a:t>Ejemplo: </a:t>
                </a:r>
                <a:r>
                  <a:rPr lang="es-MX" sz="2400" dirty="0"/>
                  <a:t>Sean a y b números positivos. Encuentre el área de la región E acotada </a:t>
                </a:r>
                <a:r>
                  <a:rPr lang="es-MX" sz="2400" dirty="0" smtClean="0"/>
                  <a:t>por la </a:t>
                </a:r>
                <a:r>
                  <a:rPr lang="es-MX" sz="2400" dirty="0"/>
                  <a:t>elipse cuya ecuación </a:t>
                </a:r>
                <a:r>
                  <a:rPr lang="es-MX" sz="2400" dirty="0" smtClean="0"/>
                  <a:t>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MX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MX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NI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NI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s-NI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s-MX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NI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NI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s-NI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NI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NI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NI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NI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NI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s-NI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s-NI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NI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s-NI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s-ES" sz="2400" dirty="0" smtClean="0"/>
                  <a:t> = 1</a:t>
                </a:r>
              </a:p>
              <a:p>
                <a:pPr marL="0" indent="0">
                  <a:buNone/>
                </a:pPr>
                <a:r>
                  <a:rPr lang="es-MX" sz="2400" dirty="0"/>
                  <a:t>E es la imagen </a:t>
                </a:r>
                <a:r>
                  <a:rPr lang="es-MX" sz="2400" dirty="0" smtClean="0"/>
                  <a:t>de </a:t>
                </a:r>
                <a:r>
                  <a:rPr lang="es-MX" sz="2400" dirty="0"/>
                  <a:t>D bajo la transformación</a:t>
                </a:r>
              </a:p>
              <a:p>
                <a:pPr marL="0" indent="0">
                  <a:buNone/>
                </a:pPr>
                <a:r>
                  <a:rPr lang="es-MX" sz="2400" dirty="0"/>
                  <a:t>lineal T determinada por la </a:t>
                </a:r>
                <a:r>
                  <a:rPr lang="es-MX" sz="2400" dirty="0" smtClean="0"/>
                  <a:t>matriz</a:t>
                </a:r>
              </a:p>
              <a:p>
                <a:pPr marL="0" indent="0">
                  <a:buNone/>
                </a:pPr>
                <a:endParaRPr lang="es-NI" sz="2400" dirty="0" smtClean="0"/>
              </a:p>
              <a:p>
                <a:pPr marL="0" indent="0">
                  <a:buNone/>
                </a:pPr>
                <a:endParaRPr lang="es-NI" sz="2400" dirty="0"/>
              </a:p>
              <a:p>
                <a:pPr marL="0" indent="0">
                  <a:buNone/>
                </a:pPr>
                <a:r>
                  <a:rPr lang="es-ES" sz="2400" dirty="0" smtClean="0"/>
                  <a:t>Si x = A</a:t>
                </a:r>
                <a:r>
                  <a:rPr lang="es-ES" sz="2400" b="1" dirty="0" smtClean="0"/>
                  <a:t>u</a:t>
                </a:r>
              </a:p>
              <a:p>
                <a:pPr marL="0" indent="0">
                  <a:buNone/>
                </a:pPr>
                <a:endParaRPr lang="es-ES" sz="2400" b="1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1074"/>
                <a:ext cx="10515600" cy="6087292"/>
              </a:xfrm>
              <a:blipFill>
                <a:blip r:embed="rId2"/>
                <a:stretch>
                  <a:fillRect l="-928" t="-1303" r="-139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282" y="892492"/>
            <a:ext cx="2400981" cy="328250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37193"/>
            <a:ext cx="1647822" cy="91545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0617" y="2337192"/>
            <a:ext cx="2421230" cy="77176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9747" y="3252649"/>
            <a:ext cx="2506290" cy="82296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521" y="4390208"/>
            <a:ext cx="3665033" cy="127907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3282" y="4390208"/>
            <a:ext cx="17907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3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NI" sz="4000" dirty="0" smtClean="0"/>
              <a:t>Problema de Práctica 3.3 (5)</a:t>
            </a:r>
            <a:endParaRPr lang="es-ES" sz="40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827" y="1893548"/>
            <a:ext cx="9605445" cy="128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73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4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s-NI" dirty="0" err="1" smtClean="0"/>
              <a:t>Contenido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NI" dirty="0" smtClean="0"/>
              <a:t>Regla </a:t>
            </a:r>
            <a:r>
              <a:rPr lang="es-NI" dirty="0"/>
              <a:t>de </a:t>
            </a:r>
            <a:r>
              <a:rPr lang="es-NI" dirty="0" err="1" smtClean="0"/>
              <a:t>Cramer</a:t>
            </a:r>
            <a:endParaRPr lang="es-NI" dirty="0" smtClean="0"/>
          </a:p>
          <a:p>
            <a:r>
              <a:rPr lang="es-NI" dirty="0" smtClean="0"/>
              <a:t>Volumen </a:t>
            </a:r>
          </a:p>
          <a:p>
            <a:r>
              <a:rPr lang="es-NI" dirty="0" smtClean="0"/>
              <a:t>Transformaciones Lineales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024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>
            <a:normAutofit/>
          </a:bodyPr>
          <a:lstStyle/>
          <a:p>
            <a:r>
              <a:rPr lang="es-ES" sz="3200" dirty="0"/>
              <a:t>Regla de </a:t>
            </a:r>
            <a:r>
              <a:rPr lang="es-ES" sz="3200" dirty="0" err="1"/>
              <a:t>Cramer</a:t>
            </a:r>
            <a:endParaRPr lang="es-ES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5212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200" dirty="0"/>
              <a:t>Para cualquier matriz A de n </a:t>
            </a:r>
            <a:r>
              <a:rPr lang="es-MX" sz="2200" dirty="0" smtClean="0"/>
              <a:t>x </a:t>
            </a:r>
            <a:r>
              <a:rPr lang="es-MX" sz="2200" dirty="0"/>
              <a:t>n y cualquier </a:t>
            </a:r>
            <a:r>
              <a:rPr lang="es-MX" sz="2200" b="1" dirty="0"/>
              <a:t>b </a:t>
            </a:r>
            <a:r>
              <a:rPr lang="es-MX" sz="2200" dirty="0"/>
              <a:t>en </a:t>
            </a:r>
            <a:r>
              <a:rPr lang="es-MX" sz="2200" dirty="0" smtClean="0"/>
              <a:t>Rⁿ, </a:t>
            </a:r>
            <a:r>
              <a:rPr lang="es-MX" sz="2200" dirty="0"/>
              <a:t>sea </a:t>
            </a:r>
            <a:r>
              <a:rPr lang="es-MX" sz="2200" dirty="0" err="1"/>
              <a:t>A</a:t>
            </a:r>
            <a:r>
              <a:rPr lang="es-MX" sz="1200" dirty="0" err="1"/>
              <a:t>i</a:t>
            </a:r>
            <a:r>
              <a:rPr lang="es-MX" sz="2200" dirty="0"/>
              <a:t>(b) la matriz obtenida a partir</a:t>
            </a:r>
          </a:p>
          <a:p>
            <a:pPr marL="0" indent="0">
              <a:buNone/>
            </a:pPr>
            <a:r>
              <a:rPr lang="es-MX" sz="2200" dirty="0"/>
              <a:t>de A al remplazar la columna i por el vector </a:t>
            </a:r>
            <a:r>
              <a:rPr lang="es-MX" sz="2200" b="1" dirty="0"/>
              <a:t>b</a:t>
            </a:r>
            <a:r>
              <a:rPr lang="es-MX" sz="2200" dirty="0" smtClean="0"/>
              <a:t>.</a:t>
            </a:r>
          </a:p>
          <a:p>
            <a:pPr marL="0" indent="0">
              <a:buNone/>
            </a:pPr>
            <a:endParaRPr lang="es-MX" sz="2200" dirty="0"/>
          </a:p>
          <a:p>
            <a:pPr marL="0" indent="0">
              <a:buNone/>
            </a:pPr>
            <a:endParaRPr lang="es-MX" sz="2200" dirty="0" smtClean="0"/>
          </a:p>
          <a:p>
            <a:pPr marL="0" indent="0">
              <a:buNone/>
            </a:pPr>
            <a:r>
              <a:rPr lang="es-MX" sz="2200" dirty="0" smtClean="0"/>
              <a:t>Regla de </a:t>
            </a:r>
            <a:r>
              <a:rPr lang="es-MX" sz="2200" dirty="0" err="1" smtClean="0"/>
              <a:t>Cramer</a:t>
            </a:r>
            <a:r>
              <a:rPr lang="es-MX" sz="2200" dirty="0"/>
              <a:t>: Sea A una matriz invertible de n </a:t>
            </a:r>
            <a:r>
              <a:rPr lang="es-MX" sz="2200" dirty="0" smtClean="0"/>
              <a:t>x </a:t>
            </a:r>
            <a:r>
              <a:rPr lang="es-MX" sz="2200" dirty="0"/>
              <a:t>n. Para cualquier b en Rⁿ, la única solución x </a:t>
            </a:r>
            <a:r>
              <a:rPr lang="es-MX" sz="2200" dirty="0" smtClean="0"/>
              <a:t>de </a:t>
            </a:r>
            <a:r>
              <a:rPr lang="es-MX" sz="2200" dirty="0" err="1" smtClean="0"/>
              <a:t>Ax</a:t>
            </a:r>
            <a:r>
              <a:rPr lang="es-MX" sz="2200" dirty="0" smtClean="0"/>
              <a:t> = </a:t>
            </a:r>
            <a:r>
              <a:rPr lang="es-MX" sz="2200" dirty="0"/>
              <a:t>b tiene entradas dadas por</a:t>
            </a:r>
            <a:endParaRPr lang="es-MX" sz="2200" dirty="0" smtClean="0"/>
          </a:p>
          <a:p>
            <a:pPr marL="0" indent="0">
              <a:buNone/>
            </a:pPr>
            <a:r>
              <a:rPr lang="es-MX" sz="2200" dirty="0" smtClean="0"/>
              <a:t>Ejemplo</a:t>
            </a:r>
            <a:r>
              <a:rPr lang="es-MX" sz="2200" dirty="0"/>
              <a:t>: Use la regla de </a:t>
            </a:r>
            <a:r>
              <a:rPr lang="es-MX" sz="2200" dirty="0" err="1"/>
              <a:t>Cramer</a:t>
            </a:r>
            <a:r>
              <a:rPr lang="es-MX" sz="2200" dirty="0"/>
              <a:t> para resolver </a:t>
            </a:r>
            <a:endParaRPr lang="es-MX" sz="2200" dirty="0" smtClean="0"/>
          </a:p>
          <a:p>
            <a:pPr marL="0" indent="0">
              <a:buNone/>
            </a:pPr>
            <a:r>
              <a:rPr lang="es-MX" sz="2200" dirty="0" smtClean="0"/>
              <a:t>el sistema 3x</a:t>
            </a:r>
            <a:r>
              <a:rPr lang="es-MX" sz="1200" dirty="0" smtClean="0"/>
              <a:t>1</a:t>
            </a:r>
            <a:r>
              <a:rPr lang="es-MX" sz="2200" dirty="0" smtClean="0"/>
              <a:t> - </a:t>
            </a:r>
            <a:r>
              <a:rPr lang="es-MX" sz="2200" dirty="0"/>
              <a:t>2x</a:t>
            </a:r>
            <a:r>
              <a:rPr lang="es-MX" sz="1200" dirty="0"/>
              <a:t>2</a:t>
            </a:r>
            <a:r>
              <a:rPr lang="es-MX" sz="2200" dirty="0"/>
              <a:t> </a:t>
            </a:r>
            <a:r>
              <a:rPr lang="es-MX" sz="2200" dirty="0" smtClean="0"/>
              <a:t>= </a:t>
            </a:r>
            <a:r>
              <a:rPr lang="es-MX" sz="2200" dirty="0"/>
              <a:t>6</a:t>
            </a:r>
          </a:p>
          <a:p>
            <a:pPr marL="0" indent="0">
              <a:buNone/>
            </a:pPr>
            <a:r>
              <a:rPr lang="es-MX" sz="2200" dirty="0" smtClean="0"/>
              <a:t>	   -5x</a:t>
            </a:r>
            <a:r>
              <a:rPr lang="es-MX" sz="1200" dirty="0" smtClean="0"/>
              <a:t>1</a:t>
            </a:r>
            <a:r>
              <a:rPr lang="es-MX" sz="2200" dirty="0" smtClean="0"/>
              <a:t> + </a:t>
            </a:r>
            <a:r>
              <a:rPr lang="es-MX" sz="2200" dirty="0"/>
              <a:t>4x</a:t>
            </a:r>
            <a:r>
              <a:rPr lang="es-MX" sz="1200" dirty="0"/>
              <a:t>2</a:t>
            </a:r>
            <a:r>
              <a:rPr lang="es-MX" sz="2200" dirty="0"/>
              <a:t> </a:t>
            </a:r>
            <a:r>
              <a:rPr lang="es-MX" sz="2200" dirty="0" smtClean="0"/>
              <a:t>= 8</a:t>
            </a:r>
          </a:p>
          <a:p>
            <a:pPr marL="0" indent="0">
              <a:buNone/>
            </a:pPr>
            <a:endParaRPr lang="es-MX" sz="2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841" y="1767975"/>
            <a:ext cx="3670935" cy="102965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425" y="3407972"/>
            <a:ext cx="3347766" cy="8333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731" y="4683892"/>
            <a:ext cx="3457828" cy="155053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361" y="5223975"/>
            <a:ext cx="5845267" cy="77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3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48194"/>
            <a:ext cx="10515600" cy="6270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NI" sz="2400" dirty="0" smtClean="0"/>
              <a:t>Ejemplo: </a:t>
            </a:r>
            <a:r>
              <a:rPr lang="es-MX" sz="2400" dirty="0"/>
              <a:t>Considere el siguiente sistema, en el cual s es un parámetro no especificado</a:t>
            </a:r>
            <a:r>
              <a:rPr lang="es-MX" sz="2400" dirty="0" smtClean="0"/>
              <a:t>. Determine </a:t>
            </a:r>
            <a:r>
              <a:rPr lang="es-MX" sz="2400" dirty="0"/>
              <a:t>los valores de s para los cuales el sistema tiene una solución única, y utilice la </a:t>
            </a:r>
            <a:r>
              <a:rPr lang="es-MX" sz="2400" dirty="0" smtClean="0"/>
              <a:t>regla de </a:t>
            </a:r>
            <a:r>
              <a:rPr lang="es-MX" sz="2400" dirty="0" err="1"/>
              <a:t>Cramer</a:t>
            </a:r>
            <a:r>
              <a:rPr lang="es-MX" sz="2400" dirty="0"/>
              <a:t> para describir la solución.</a:t>
            </a:r>
          </a:p>
          <a:p>
            <a:pPr marL="0" indent="0">
              <a:buNone/>
            </a:pPr>
            <a:r>
              <a:rPr lang="es-MX" sz="2400" dirty="0" smtClean="0"/>
              <a:t> 3sx</a:t>
            </a:r>
            <a:r>
              <a:rPr lang="es-MX" sz="1200" dirty="0" smtClean="0"/>
              <a:t>1</a:t>
            </a:r>
            <a:r>
              <a:rPr lang="es-MX" sz="2400" dirty="0" smtClean="0"/>
              <a:t> - </a:t>
            </a:r>
            <a:r>
              <a:rPr lang="es-MX" sz="2400" dirty="0"/>
              <a:t>2x</a:t>
            </a:r>
            <a:r>
              <a:rPr lang="es-MX" sz="1200" dirty="0"/>
              <a:t>2</a:t>
            </a:r>
            <a:r>
              <a:rPr lang="es-MX" sz="2400" dirty="0"/>
              <a:t> </a:t>
            </a:r>
            <a:r>
              <a:rPr lang="es-MX" sz="2400" dirty="0" smtClean="0"/>
              <a:t>= </a:t>
            </a:r>
            <a:r>
              <a:rPr lang="es-MX" sz="2400" dirty="0"/>
              <a:t>4</a:t>
            </a:r>
          </a:p>
          <a:p>
            <a:pPr marL="0" indent="0">
              <a:buNone/>
            </a:pPr>
            <a:r>
              <a:rPr lang="es-MX" sz="2400" dirty="0" smtClean="0"/>
              <a:t>-6x</a:t>
            </a:r>
            <a:r>
              <a:rPr lang="es-MX" sz="1200" dirty="0" smtClean="0"/>
              <a:t>1</a:t>
            </a:r>
            <a:r>
              <a:rPr lang="es-MX" sz="2400" dirty="0" smtClean="0"/>
              <a:t> + </a:t>
            </a:r>
            <a:r>
              <a:rPr lang="es-MX" sz="2400" dirty="0"/>
              <a:t>sx</a:t>
            </a:r>
            <a:r>
              <a:rPr lang="es-MX" sz="1200" dirty="0"/>
              <a:t>2</a:t>
            </a:r>
            <a:r>
              <a:rPr lang="es-MX" sz="2400" dirty="0"/>
              <a:t> </a:t>
            </a:r>
            <a:r>
              <a:rPr lang="es-MX" sz="2400" dirty="0" smtClean="0"/>
              <a:t>= 1</a:t>
            </a:r>
          </a:p>
          <a:p>
            <a:pPr marL="0" indent="0">
              <a:buNone/>
            </a:pPr>
            <a:r>
              <a:rPr lang="es-ES" sz="2400" dirty="0" err="1"/>
              <a:t>Ax</a:t>
            </a:r>
            <a:r>
              <a:rPr lang="es-ES" sz="2400" dirty="0"/>
              <a:t> </a:t>
            </a:r>
            <a:r>
              <a:rPr lang="es-ES" sz="2400" dirty="0" smtClean="0"/>
              <a:t>= b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r>
              <a:rPr lang="es-ES" sz="2400" dirty="0" smtClean="0"/>
              <a:t>Con s ≠±2 </a:t>
            </a:r>
            <a:endParaRPr lang="es-ES" sz="2400" dirty="0"/>
          </a:p>
        </p:txBody>
      </p:sp>
      <p:sp>
        <p:nvSpPr>
          <p:cNvPr id="4" name="Flecha derecha 3"/>
          <p:cNvSpPr/>
          <p:nvPr/>
        </p:nvSpPr>
        <p:spPr>
          <a:xfrm>
            <a:off x="1907177" y="2390503"/>
            <a:ext cx="535577" cy="143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213" y="2196403"/>
            <a:ext cx="5799298" cy="78192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213" y="2978331"/>
            <a:ext cx="5284878" cy="161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4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880"/>
            <a:ext cx="10515600" cy="6322423"/>
          </a:xfrm>
        </p:spPr>
        <p:txBody>
          <a:bodyPr/>
          <a:lstStyle/>
          <a:p>
            <a:pPr marL="0" indent="0">
              <a:buNone/>
            </a:pPr>
            <a:endParaRPr lang="es-NI" dirty="0" smtClean="0"/>
          </a:p>
          <a:p>
            <a:pPr marL="0" indent="0">
              <a:buNone/>
            </a:pPr>
            <a:endParaRPr lang="es-NI" sz="2200" dirty="0" smtClean="0"/>
          </a:p>
          <a:p>
            <a:pPr marL="0" indent="0">
              <a:buNone/>
            </a:pPr>
            <a:r>
              <a:rPr lang="es-NI" sz="2200" dirty="0" smtClean="0"/>
              <a:t>Una </a:t>
            </a:r>
            <a:r>
              <a:rPr lang="es-MX" sz="2200" dirty="0"/>
              <a:t>fórmula para la </a:t>
            </a:r>
            <a:r>
              <a:rPr lang="es-MX" sz="2200" dirty="0" smtClean="0"/>
              <a:t>inversa: Sea </a:t>
            </a:r>
            <a:r>
              <a:rPr lang="es-MX" sz="2200" dirty="0"/>
              <a:t>A una matriz invertible de n </a:t>
            </a:r>
            <a:r>
              <a:rPr lang="es-MX" sz="2200" dirty="0" smtClean="0"/>
              <a:t>x </a:t>
            </a:r>
            <a:r>
              <a:rPr lang="es-MX" sz="2200" dirty="0"/>
              <a:t>n. Así</a:t>
            </a:r>
            <a:r>
              <a:rPr lang="es-MX" sz="2200" dirty="0" smtClean="0"/>
              <a:t>,</a:t>
            </a:r>
          </a:p>
          <a:p>
            <a:pPr marL="0" indent="0">
              <a:buNone/>
            </a:pPr>
            <a:endParaRPr lang="es-NI" sz="2200" dirty="0" smtClean="0"/>
          </a:p>
          <a:p>
            <a:pPr marL="0" indent="0">
              <a:buNone/>
            </a:pPr>
            <a:endParaRPr lang="es-NI" sz="2200" dirty="0"/>
          </a:p>
          <a:p>
            <a:pPr marL="0" indent="0">
              <a:buNone/>
            </a:pPr>
            <a:r>
              <a:rPr lang="es-NI" sz="2200" dirty="0" smtClean="0"/>
              <a:t>donde </a:t>
            </a:r>
            <a:r>
              <a:rPr lang="es-NI" sz="2200" dirty="0" err="1" smtClean="0"/>
              <a:t>adj</a:t>
            </a:r>
            <a:r>
              <a:rPr lang="es-NI" sz="2200" dirty="0" smtClean="0"/>
              <a:t> A </a:t>
            </a:r>
            <a:r>
              <a:rPr lang="es-MX" sz="2200" dirty="0"/>
              <a:t>se llama la adjunta de </a:t>
            </a:r>
            <a:r>
              <a:rPr lang="es-MX" sz="2200" dirty="0" smtClean="0"/>
              <a:t>A y es </a:t>
            </a:r>
            <a:r>
              <a:rPr lang="es-MX" sz="2200" dirty="0"/>
              <a:t>la matriz transpuesta de la </a:t>
            </a:r>
            <a:r>
              <a:rPr lang="es-MX" sz="2200" dirty="0" smtClean="0"/>
              <a:t> matriz </a:t>
            </a:r>
            <a:r>
              <a:rPr lang="es-MX" sz="2200" dirty="0"/>
              <a:t>de </a:t>
            </a:r>
            <a:r>
              <a:rPr lang="es-MX" sz="2200" dirty="0" smtClean="0"/>
              <a:t>cofactores </a:t>
            </a:r>
            <a:endParaRPr lang="es-MX" sz="2200" dirty="0"/>
          </a:p>
          <a:p>
            <a:pPr marL="0" indent="0">
              <a:buNone/>
            </a:pPr>
            <a:endParaRPr lang="es-NI" sz="2200" dirty="0" smtClean="0"/>
          </a:p>
          <a:p>
            <a:pPr marL="0" indent="0">
              <a:buNone/>
            </a:pPr>
            <a:endParaRPr lang="es-NI" sz="2200" dirty="0" smtClean="0"/>
          </a:p>
          <a:p>
            <a:pPr marL="0" indent="0">
              <a:buNone/>
            </a:pPr>
            <a:endParaRPr lang="es-NI" sz="2200" dirty="0"/>
          </a:p>
          <a:p>
            <a:pPr marL="0" indent="0">
              <a:buNone/>
            </a:pPr>
            <a:endParaRPr lang="es-NI" sz="2200" dirty="0" smtClean="0"/>
          </a:p>
          <a:p>
            <a:pPr marL="0" indent="0">
              <a:buNone/>
            </a:pPr>
            <a:r>
              <a:rPr lang="es-NI" sz="2200" dirty="0" smtClean="0"/>
              <a:t>donde cada </a:t>
            </a:r>
            <a:r>
              <a:rPr lang="es-NI" sz="2200" dirty="0" err="1" smtClean="0"/>
              <a:t>C</a:t>
            </a:r>
            <a:r>
              <a:rPr lang="es-NI" sz="1200" dirty="0" err="1" smtClean="0"/>
              <a:t>ij</a:t>
            </a:r>
            <a:r>
              <a:rPr lang="es-NI" sz="1200" dirty="0" smtClean="0"/>
              <a:t> </a:t>
            </a:r>
            <a:r>
              <a:rPr lang="es-NI" sz="2200" dirty="0" smtClean="0"/>
              <a:t>es el determinante de cada cofactor de A.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097" y="182880"/>
            <a:ext cx="3052585" cy="48332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32" y="1671229"/>
            <a:ext cx="1894113" cy="67926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447" y="3072260"/>
            <a:ext cx="2425881" cy="135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4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880"/>
            <a:ext cx="10515600" cy="6309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200" dirty="0"/>
              <a:t>Ejemplo: Encuentre la inversa de la matriz </a:t>
            </a:r>
          </a:p>
          <a:p>
            <a:pPr marL="0" indent="0">
              <a:buNone/>
            </a:pPr>
            <a:endParaRPr lang="es-ES" sz="2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082" y="182880"/>
            <a:ext cx="6628387" cy="269690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824" y="3120254"/>
            <a:ext cx="2617695" cy="115130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304" y="3428711"/>
            <a:ext cx="4792581" cy="103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0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0898"/>
          </a:xfrm>
        </p:spPr>
        <p:txBody>
          <a:bodyPr>
            <a:normAutofit/>
          </a:bodyPr>
          <a:lstStyle/>
          <a:p>
            <a:r>
              <a:rPr lang="pt-BR" sz="2400" dirty="0"/>
              <a:t>Determinantes como área o </a:t>
            </a:r>
            <a:r>
              <a:rPr lang="pt-BR" sz="2400" dirty="0" err="1"/>
              <a:t>volumen</a:t>
            </a:r>
            <a:endParaRPr lang="es-ES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2069" y="953588"/>
            <a:ext cx="11678193" cy="55386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NI" sz="2400" dirty="0" smtClean="0"/>
              <a:t>Teorema: </a:t>
            </a:r>
            <a:r>
              <a:rPr lang="es-MX" sz="2400" dirty="0">
                <a:latin typeface="Times-Roman"/>
              </a:rPr>
              <a:t>Si </a:t>
            </a:r>
            <a:r>
              <a:rPr lang="es-MX" sz="2400" i="1" dirty="0">
                <a:latin typeface="Times-Italic"/>
              </a:rPr>
              <a:t>A </a:t>
            </a:r>
            <a:r>
              <a:rPr lang="es-MX" sz="2400" dirty="0">
                <a:latin typeface="Times-Roman"/>
              </a:rPr>
              <a:t>es una matriz de 2 </a:t>
            </a:r>
            <a:r>
              <a:rPr lang="es-MX" sz="2400" dirty="0" smtClean="0">
                <a:latin typeface="Times-Roman"/>
              </a:rPr>
              <a:t>x</a:t>
            </a:r>
            <a:r>
              <a:rPr lang="es-MX" sz="1800" dirty="0" smtClean="0">
                <a:latin typeface="MathematicalPi-One"/>
              </a:rPr>
              <a:t> </a:t>
            </a:r>
            <a:r>
              <a:rPr lang="es-MX" sz="2400" dirty="0">
                <a:latin typeface="Times-Roman"/>
              </a:rPr>
              <a:t>2, el área del paralelogramo definido por las columnas de </a:t>
            </a:r>
            <a:r>
              <a:rPr lang="es-MX" sz="2400" i="1" dirty="0" smtClean="0">
                <a:latin typeface="Times-Italic"/>
              </a:rPr>
              <a:t>A </a:t>
            </a:r>
            <a:r>
              <a:rPr lang="es-MX" sz="2400" dirty="0" smtClean="0">
                <a:latin typeface="Times-Roman"/>
              </a:rPr>
              <a:t>es |</a:t>
            </a:r>
            <a:r>
              <a:rPr lang="es-MX" sz="2400" dirty="0" err="1" smtClean="0">
                <a:latin typeface="Times-Roman"/>
              </a:rPr>
              <a:t>det</a:t>
            </a:r>
            <a:r>
              <a:rPr lang="es-MX" sz="2400" dirty="0" smtClean="0">
                <a:latin typeface="Times-Roman"/>
              </a:rPr>
              <a:t> </a:t>
            </a:r>
            <a:r>
              <a:rPr lang="es-MX" sz="2400" i="1" dirty="0" smtClean="0">
                <a:latin typeface="Times-Italic"/>
              </a:rPr>
              <a:t>A|</a:t>
            </a:r>
            <a:r>
              <a:rPr lang="es-MX" sz="2400" dirty="0" smtClean="0">
                <a:latin typeface="Times-Roman"/>
              </a:rPr>
              <a:t>. </a:t>
            </a:r>
            <a:r>
              <a:rPr lang="es-MX" sz="2400" dirty="0">
                <a:latin typeface="Times-Roman"/>
              </a:rPr>
              <a:t>Si A es una matriz de 3 </a:t>
            </a:r>
            <a:r>
              <a:rPr lang="es-MX" sz="2400" dirty="0" smtClean="0">
                <a:latin typeface="Times-Roman"/>
              </a:rPr>
              <a:t>x</a:t>
            </a:r>
            <a:r>
              <a:rPr lang="es-MX" sz="1800" dirty="0" smtClean="0">
                <a:latin typeface="MathematicalPi-One"/>
              </a:rPr>
              <a:t> </a:t>
            </a:r>
            <a:r>
              <a:rPr lang="es-MX" sz="2400" dirty="0">
                <a:latin typeface="Times-Roman"/>
              </a:rPr>
              <a:t>3, el volumen del paralelepípedo definido por </a:t>
            </a:r>
            <a:r>
              <a:rPr lang="es-MX" sz="2400" dirty="0" smtClean="0">
                <a:latin typeface="Times-Roman"/>
              </a:rPr>
              <a:t>las columnas </a:t>
            </a:r>
            <a:r>
              <a:rPr lang="es-MX" sz="2400" dirty="0">
                <a:latin typeface="Times-Roman"/>
              </a:rPr>
              <a:t>de </a:t>
            </a:r>
            <a:r>
              <a:rPr lang="es-MX" sz="2400" i="1" dirty="0">
                <a:latin typeface="Times-Italic"/>
              </a:rPr>
              <a:t>A </a:t>
            </a:r>
            <a:r>
              <a:rPr lang="es-MX" sz="2400" dirty="0">
                <a:latin typeface="Times-Roman"/>
              </a:rPr>
              <a:t>es </a:t>
            </a:r>
            <a:r>
              <a:rPr lang="es-MX" sz="2400" dirty="0" smtClean="0">
                <a:latin typeface="Times-Roman"/>
              </a:rPr>
              <a:t>|</a:t>
            </a:r>
            <a:r>
              <a:rPr lang="es-MX" sz="2400" dirty="0" err="1" smtClean="0">
                <a:latin typeface="Times-Roman"/>
              </a:rPr>
              <a:t>det</a:t>
            </a:r>
            <a:r>
              <a:rPr lang="es-MX" sz="2400" dirty="0" smtClean="0">
                <a:latin typeface="Times-Roman"/>
              </a:rPr>
              <a:t> </a:t>
            </a:r>
            <a:r>
              <a:rPr lang="es-MX" sz="2400" i="1" dirty="0" smtClean="0">
                <a:latin typeface="Times-Italic"/>
              </a:rPr>
              <a:t>A|</a:t>
            </a:r>
            <a:r>
              <a:rPr lang="es-MX" sz="2400" dirty="0" smtClean="0">
                <a:latin typeface="Times-Roman"/>
              </a:rPr>
              <a:t>.</a:t>
            </a:r>
          </a:p>
          <a:p>
            <a:pPr marL="0" indent="0">
              <a:buNone/>
            </a:pPr>
            <a:endParaRPr lang="es-MX" sz="2400" dirty="0">
              <a:latin typeface="Times-Roman"/>
            </a:endParaRPr>
          </a:p>
          <a:p>
            <a:pPr marL="0" indent="0">
              <a:buNone/>
            </a:pPr>
            <a:endParaRPr lang="es-MX" sz="2400" dirty="0" smtClean="0">
              <a:latin typeface="Times-Roman"/>
            </a:endParaRPr>
          </a:p>
          <a:p>
            <a:pPr marL="0" indent="0">
              <a:buNone/>
            </a:pPr>
            <a:endParaRPr lang="es-MX" sz="2400" dirty="0">
              <a:latin typeface="Times-Roman"/>
            </a:endParaRPr>
          </a:p>
          <a:p>
            <a:pPr marL="0" indent="0">
              <a:buNone/>
            </a:pPr>
            <a:endParaRPr lang="es-MX" sz="2400" dirty="0" smtClean="0">
              <a:latin typeface="Times-Roman"/>
            </a:endParaRPr>
          </a:p>
          <a:p>
            <a:pPr marL="0" indent="0">
              <a:buNone/>
            </a:pPr>
            <a:r>
              <a:rPr lang="es-MX" sz="2400" dirty="0" smtClean="0">
                <a:latin typeface="Times-Roman"/>
              </a:rPr>
              <a:t>Sean </a:t>
            </a:r>
            <a:r>
              <a:rPr lang="es-MX" sz="2400" b="1" dirty="0">
                <a:latin typeface="Times-Bold"/>
              </a:rPr>
              <a:t>a</a:t>
            </a:r>
            <a:r>
              <a:rPr lang="es-MX" sz="800" dirty="0">
                <a:latin typeface="Times-Roman"/>
              </a:rPr>
              <a:t>1 </a:t>
            </a:r>
            <a:r>
              <a:rPr lang="es-MX" sz="2400" dirty="0">
                <a:latin typeface="Times-Roman"/>
              </a:rPr>
              <a:t>y </a:t>
            </a:r>
            <a:r>
              <a:rPr lang="es-MX" sz="2400" b="1" dirty="0">
                <a:latin typeface="Times-Bold"/>
              </a:rPr>
              <a:t>a</a:t>
            </a:r>
            <a:r>
              <a:rPr lang="es-MX" sz="800" dirty="0">
                <a:latin typeface="Times-Roman"/>
              </a:rPr>
              <a:t>2 </a:t>
            </a:r>
            <a:r>
              <a:rPr lang="es-MX" sz="2400" dirty="0">
                <a:latin typeface="Times-Roman"/>
              </a:rPr>
              <a:t>vectores diferentes de cero (no nulos). Luego, para cualquier escalar </a:t>
            </a:r>
            <a:r>
              <a:rPr lang="es-MX" sz="2400" i="1" dirty="0">
                <a:latin typeface="Times-Italic"/>
              </a:rPr>
              <a:t>c</a:t>
            </a:r>
            <a:r>
              <a:rPr lang="es-MX" sz="2400" dirty="0">
                <a:latin typeface="Times-Roman"/>
              </a:rPr>
              <a:t>, </a:t>
            </a:r>
            <a:r>
              <a:rPr lang="es-MX" sz="2400" dirty="0" smtClean="0">
                <a:latin typeface="Times-Roman"/>
              </a:rPr>
              <a:t>el área </a:t>
            </a:r>
            <a:r>
              <a:rPr lang="es-MX" sz="2400" dirty="0">
                <a:latin typeface="Times-Roman"/>
              </a:rPr>
              <a:t>del paralelogramo definido por </a:t>
            </a:r>
            <a:r>
              <a:rPr lang="es-MX" sz="2400" b="1" dirty="0">
                <a:latin typeface="Times-Bold"/>
              </a:rPr>
              <a:t>a</a:t>
            </a:r>
            <a:r>
              <a:rPr lang="es-MX" sz="800" dirty="0">
                <a:latin typeface="Times-Roman"/>
              </a:rPr>
              <a:t>1 </a:t>
            </a:r>
            <a:r>
              <a:rPr lang="es-MX" sz="2400" dirty="0">
                <a:latin typeface="Times-Roman"/>
              </a:rPr>
              <a:t>y </a:t>
            </a:r>
            <a:r>
              <a:rPr lang="es-MX" sz="2400" b="1" dirty="0">
                <a:latin typeface="Times-Bold"/>
              </a:rPr>
              <a:t>a</a:t>
            </a:r>
            <a:r>
              <a:rPr lang="es-MX" sz="800" dirty="0">
                <a:latin typeface="Times-Roman"/>
              </a:rPr>
              <a:t>2 </a:t>
            </a:r>
            <a:r>
              <a:rPr lang="es-MX" sz="2400" dirty="0">
                <a:latin typeface="Times-Roman"/>
              </a:rPr>
              <a:t>es igual al área del paralelogramo </a:t>
            </a:r>
            <a:r>
              <a:rPr lang="es-MX" sz="2400" dirty="0" smtClean="0">
                <a:latin typeface="Times-Roman"/>
              </a:rPr>
              <a:t>determinado por </a:t>
            </a:r>
            <a:r>
              <a:rPr lang="es-MX" sz="2400" b="1" dirty="0">
                <a:latin typeface="Times-Bold"/>
              </a:rPr>
              <a:t>a</a:t>
            </a:r>
            <a:r>
              <a:rPr lang="es-MX" sz="800" dirty="0">
                <a:latin typeface="Times-Roman"/>
              </a:rPr>
              <a:t>1 </a:t>
            </a:r>
            <a:r>
              <a:rPr lang="es-MX" sz="2400" dirty="0">
                <a:latin typeface="Times-Roman"/>
              </a:rPr>
              <a:t>y </a:t>
            </a:r>
            <a:r>
              <a:rPr lang="es-MX" sz="2400" b="1" dirty="0">
                <a:latin typeface="Times-Bold"/>
              </a:rPr>
              <a:t>a</a:t>
            </a:r>
            <a:r>
              <a:rPr lang="es-MX" sz="800" dirty="0">
                <a:latin typeface="Times-Roman"/>
              </a:rPr>
              <a:t>2 </a:t>
            </a:r>
            <a:r>
              <a:rPr lang="es-MX" sz="2400" dirty="0">
                <a:latin typeface="MathematicalPi-One"/>
              </a:rPr>
              <a:t> </a:t>
            </a:r>
            <a:r>
              <a:rPr lang="es-MX" sz="2400" dirty="0" smtClean="0">
                <a:latin typeface="MathematicalPi-One"/>
              </a:rPr>
              <a:t>+ </a:t>
            </a:r>
            <a:r>
              <a:rPr lang="es-MX" sz="2400" i="1" dirty="0" smtClean="0">
                <a:latin typeface="Times-Italic"/>
              </a:rPr>
              <a:t>c</a:t>
            </a:r>
            <a:r>
              <a:rPr lang="es-MX" sz="2400" b="1" dirty="0" smtClean="0">
                <a:latin typeface="Times-Bold"/>
              </a:rPr>
              <a:t>a</a:t>
            </a:r>
            <a:r>
              <a:rPr lang="es-MX" sz="800" dirty="0" smtClean="0">
                <a:latin typeface="Times-Roman"/>
              </a:rPr>
              <a:t>1</a:t>
            </a:r>
            <a:r>
              <a:rPr lang="es-MX" sz="2400" dirty="0" smtClean="0">
                <a:latin typeface="Times-Roman"/>
              </a:rPr>
              <a:t>.</a:t>
            </a:r>
          </a:p>
          <a:p>
            <a:pPr marL="0" indent="0">
              <a:buNone/>
            </a:pPr>
            <a:endParaRPr lang="es-E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1246"/>
            <a:ext cx="1656806" cy="176166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627" y="2366373"/>
            <a:ext cx="4325947" cy="95141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600" y="4730569"/>
            <a:ext cx="5429806" cy="176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4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9005" y="274320"/>
            <a:ext cx="11547565" cy="6204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NI" sz="2400" dirty="0" smtClean="0"/>
              <a:t>Ejemplo: </a:t>
            </a:r>
            <a:r>
              <a:rPr lang="es-MX" sz="2400" dirty="0">
                <a:latin typeface="Times-Roman"/>
              </a:rPr>
              <a:t>Calcule el área del paralelogramo definido por los puntos </a:t>
            </a:r>
            <a:r>
              <a:rPr lang="es-MX" sz="2400" dirty="0" smtClean="0">
                <a:latin typeface="Times-Roman"/>
              </a:rPr>
              <a:t>(-2</a:t>
            </a:r>
            <a:r>
              <a:rPr lang="es-MX" sz="2400" dirty="0">
                <a:latin typeface="Times-Roman"/>
              </a:rPr>
              <a:t>, </a:t>
            </a:r>
            <a:r>
              <a:rPr lang="es-MX" sz="2400" dirty="0" smtClean="0">
                <a:latin typeface="Times-Roman"/>
              </a:rPr>
              <a:t>-2</a:t>
            </a:r>
            <a:r>
              <a:rPr lang="es-MX" sz="2400" dirty="0">
                <a:latin typeface="Times-Roman"/>
              </a:rPr>
              <a:t>), (0, 3),</a:t>
            </a:r>
          </a:p>
          <a:p>
            <a:pPr marL="0" indent="0">
              <a:buNone/>
            </a:pPr>
            <a:r>
              <a:rPr lang="es-MX" sz="2400" dirty="0">
                <a:latin typeface="Times-Roman"/>
              </a:rPr>
              <a:t>(4, </a:t>
            </a:r>
            <a:r>
              <a:rPr lang="es-MX" sz="2400" dirty="0" smtClean="0">
                <a:latin typeface="Times-Roman"/>
              </a:rPr>
              <a:t>-1</a:t>
            </a:r>
            <a:r>
              <a:rPr lang="es-MX" sz="2400" dirty="0">
                <a:latin typeface="Times-Roman"/>
              </a:rPr>
              <a:t>) y (6, 4</a:t>
            </a:r>
            <a:r>
              <a:rPr lang="es-MX" sz="2400" dirty="0" smtClean="0">
                <a:latin typeface="Times-Roman"/>
              </a:rPr>
              <a:t>).</a:t>
            </a:r>
          </a:p>
          <a:p>
            <a:pPr marL="0" indent="0">
              <a:buNone/>
            </a:pPr>
            <a:r>
              <a:rPr lang="es-MX" sz="2400" dirty="0" smtClean="0">
                <a:latin typeface="Times-Roman"/>
              </a:rPr>
              <a:t>Por conveniencia, realicemos el siguiente traslado</a:t>
            </a:r>
          </a:p>
          <a:p>
            <a:pPr marL="0" indent="0">
              <a:buNone/>
            </a:pPr>
            <a:r>
              <a:rPr lang="es-MX" sz="2400" dirty="0">
                <a:latin typeface="Times-Roman"/>
              </a:rPr>
              <a:t>Trasladar un paralelogramo no </a:t>
            </a:r>
            <a:r>
              <a:rPr lang="es-MX" sz="2400" dirty="0" smtClean="0">
                <a:latin typeface="Times-Roman"/>
              </a:rPr>
              <a:t>cambia su </a:t>
            </a:r>
            <a:r>
              <a:rPr lang="es-MX" sz="2400" dirty="0">
                <a:latin typeface="Times-Roman"/>
              </a:rPr>
              <a:t>área</a:t>
            </a:r>
            <a:r>
              <a:rPr lang="es-MX" sz="2400" dirty="0" smtClean="0">
                <a:latin typeface="Times-Roman"/>
              </a:rPr>
              <a:t>.</a:t>
            </a:r>
          </a:p>
          <a:p>
            <a:pPr marL="0" indent="0">
              <a:buNone/>
            </a:pPr>
            <a:r>
              <a:rPr lang="es-ES" sz="2400" dirty="0" smtClean="0">
                <a:latin typeface="Times-Roman"/>
              </a:rPr>
              <a:t>Sus </a:t>
            </a:r>
            <a:r>
              <a:rPr lang="es-ES" sz="2400" dirty="0">
                <a:latin typeface="Times-Roman"/>
              </a:rPr>
              <a:t>vértices son (0, 0), (2, 5), (6, 1) y (8, 6).</a:t>
            </a:r>
          </a:p>
          <a:p>
            <a:pPr marL="0" indent="0">
              <a:buNone/>
            </a:pPr>
            <a:endParaRPr lang="es-NI" sz="2400" dirty="0" smtClean="0"/>
          </a:p>
          <a:p>
            <a:pPr marL="0" indent="0">
              <a:buNone/>
            </a:pPr>
            <a:r>
              <a:rPr lang="es-NI" sz="2400" dirty="0"/>
              <a:t>	</a:t>
            </a:r>
            <a:r>
              <a:rPr lang="es-NI" sz="2400" dirty="0" smtClean="0"/>
              <a:t>	|</a:t>
            </a:r>
            <a:r>
              <a:rPr lang="es-MX" sz="2400" dirty="0" err="1" smtClean="0">
                <a:latin typeface="Times-Roman"/>
              </a:rPr>
              <a:t>det</a:t>
            </a:r>
            <a:r>
              <a:rPr lang="es-MX" sz="2400" dirty="0" smtClean="0">
                <a:latin typeface="Times-Roman"/>
              </a:rPr>
              <a:t> </a:t>
            </a:r>
            <a:r>
              <a:rPr lang="es-MX" sz="2400" i="1" dirty="0" smtClean="0">
                <a:latin typeface="Times-Italic"/>
              </a:rPr>
              <a:t>A|</a:t>
            </a:r>
            <a:r>
              <a:rPr lang="es-MX" sz="2400" dirty="0" smtClean="0">
                <a:latin typeface="MathematicalPi-Three"/>
              </a:rPr>
              <a:t> =</a:t>
            </a:r>
            <a:r>
              <a:rPr lang="es-MX" sz="2400" dirty="0" smtClean="0">
                <a:latin typeface="MathematicalPi-One"/>
              </a:rPr>
              <a:t> |-</a:t>
            </a:r>
            <a:r>
              <a:rPr lang="es-MX" sz="2400" dirty="0" smtClean="0">
                <a:latin typeface="Times-Roman"/>
              </a:rPr>
              <a:t>28|, </a:t>
            </a:r>
            <a:r>
              <a:rPr lang="es-MX" sz="2400" dirty="0">
                <a:latin typeface="Times-Roman"/>
              </a:rPr>
              <a:t>entonces el área del paralelogramo es 28</a:t>
            </a:r>
            <a:r>
              <a:rPr lang="es-MX" sz="2400" dirty="0" smtClean="0">
                <a:latin typeface="Times-Roman"/>
              </a:rPr>
              <a:t>.</a:t>
            </a:r>
          </a:p>
          <a:p>
            <a:pPr marL="0" indent="0">
              <a:buNone/>
            </a:pPr>
            <a:endParaRPr lang="es-NI" sz="2400" dirty="0" smtClean="0"/>
          </a:p>
          <a:p>
            <a:pPr marL="0" indent="0">
              <a:buNone/>
            </a:pPr>
            <a:endParaRPr lang="es-NI" sz="2400" dirty="0"/>
          </a:p>
          <a:p>
            <a:pPr marL="0" indent="0">
              <a:buNone/>
            </a:pPr>
            <a:r>
              <a:rPr lang="es-NI" sz="2400" dirty="0" smtClean="0"/>
              <a:t>En R³ → </a:t>
            </a:r>
            <a:endParaRPr lang="es-E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59" y="644162"/>
            <a:ext cx="4402184" cy="216774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81" y="2587535"/>
            <a:ext cx="1433881" cy="74349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627" y="3447776"/>
            <a:ext cx="2433230" cy="303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9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9817" y="235130"/>
            <a:ext cx="11495314" cy="6257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NI" sz="2400" b="1" u="sng" dirty="0" smtClean="0"/>
              <a:t>Transformaciones Lineales</a:t>
            </a:r>
          </a:p>
          <a:p>
            <a:pPr marL="0" indent="0">
              <a:buNone/>
            </a:pPr>
            <a:r>
              <a:rPr lang="es-NI" sz="2400" dirty="0" smtClean="0"/>
              <a:t>Definición: U</a:t>
            </a:r>
            <a:r>
              <a:rPr lang="es-MX" sz="2400" dirty="0" smtClean="0"/>
              <a:t>na transformación lineal es una función </a:t>
            </a:r>
            <a:r>
              <a:rPr lang="es-MX" sz="2400" dirty="0">
                <a:latin typeface="MJXc-TeX-math-I"/>
              </a:rPr>
              <a:t>F</a:t>
            </a:r>
            <a:r>
              <a:rPr lang="es-MX" sz="2400" dirty="0">
                <a:latin typeface="MJXc-TeX-main-R"/>
              </a:rPr>
              <a:t>:</a:t>
            </a:r>
            <a:r>
              <a:rPr lang="es-MX" sz="2400" dirty="0">
                <a:latin typeface="MJXc-TeX-math-I"/>
              </a:rPr>
              <a:t>V</a:t>
            </a:r>
            <a:r>
              <a:rPr lang="es-MX" sz="2400" dirty="0">
                <a:latin typeface="MJXc-TeX-main-R"/>
              </a:rPr>
              <a:t>→</a:t>
            </a:r>
            <a:r>
              <a:rPr lang="es-MX" sz="2400" dirty="0">
                <a:latin typeface="MJXc-TeX-math-I"/>
              </a:rPr>
              <a:t>W</a:t>
            </a:r>
            <a:r>
              <a:rPr lang="es-MX" sz="2400" dirty="0" smtClean="0"/>
              <a:t>, cuyo dominio y </a:t>
            </a:r>
            <a:r>
              <a:rPr lang="es-MX" sz="2400" dirty="0" err="1" smtClean="0"/>
              <a:t>codominio</a:t>
            </a:r>
            <a:r>
              <a:rPr lang="es-MX" sz="2400" dirty="0" smtClean="0"/>
              <a:t> son espacios vectoriales, y que cumple con lo siguiente: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MX" sz="2000" dirty="0" smtClean="0">
                <a:solidFill>
                  <a:srgbClr val="5B5E5E"/>
                </a:solidFill>
                <a:latin typeface="MJXc-TeX-math-I"/>
              </a:rPr>
              <a:t>F</a:t>
            </a:r>
            <a:r>
              <a:rPr lang="es-MX" sz="2000" dirty="0" smtClean="0">
                <a:solidFill>
                  <a:srgbClr val="5B5E5E"/>
                </a:solidFill>
                <a:latin typeface="MJXc-TeX-main-R"/>
              </a:rPr>
              <a:t>(</a:t>
            </a:r>
            <a:r>
              <a:rPr lang="es-MX" sz="2000" dirty="0" err="1" smtClean="0">
                <a:solidFill>
                  <a:srgbClr val="5B5E5E"/>
                </a:solidFill>
                <a:latin typeface="MJXc-TeX-math-I"/>
              </a:rPr>
              <a:t>u</a:t>
            </a:r>
            <a:r>
              <a:rPr lang="es-MX" sz="2000" dirty="0" err="1" smtClean="0">
                <a:solidFill>
                  <a:srgbClr val="5B5E5E"/>
                </a:solidFill>
                <a:latin typeface="MJXc-TeX-main-R"/>
              </a:rPr>
              <a:t>+</a:t>
            </a:r>
            <a:r>
              <a:rPr lang="es-MX" sz="2000" dirty="0" err="1" smtClean="0">
                <a:solidFill>
                  <a:srgbClr val="5B5E5E"/>
                </a:solidFill>
                <a:latin typeface="MJXc-TeX-math-I"/>
              </a:rPr>
              <a:t>v</a:t>
            </a:r>
            <a:r>
              <a:rPr lang="es-MX" sz="2000" dirty="0">
                <a:solidFill>
                  <a:srgbClr val="5B5E5E"/>
                </a:solidFill>
                <a:latin typeface="MJXc-TeX-main-R"/>
              </a:rPr>
              <a:t>)=</a:t>
            </a:r>
            <a:r>
              <a:rPr lang="es-MX" sz="2000" dirty="0">
                <a:solidFill>
                  <a:srgbClr val="5B5E5E"/>
                </a:solidFill>
                <a:latin typeface="MJXc-TeX-math-I"/>
              </a:rPr>
              <a:t>F</a:t>
            </a:r>
            <a:r>
              <a:rPr lang="es-MX" sz="2000" dirty="0">
                <a:solidFill>
                  <a:srgbClr val="5B5E5E"/>
                </a:solidFill>
                <a:latin typeface="MJXc-TeX-main-R"/>
              </a:rPr>
              <a:t>(</a:t>
            </a:r>
            <a:r>
              <a:rPr lang="es-MX" sz="2000" dirty="0">
                <a:solidFill>
                  <a:srgbClr val="5B5E5E"/>
                </a:solidFill>
                <a:latin typeface="MJXc-TeX-math-I"/>
              </a:rPr>
              <a:t>u</a:t>
            </a:r>
            <a:r>
              <a:rPr lang="es-MX" sz="2000" dirty="0">
                <a:solidFill>
                  <a:srgbClr val="5B5E5E"/>
                </a:solidFill>
                <a:latin typeface="MJXc-TeX-main-R"/>
              </a:rPr>
              <a:t>)+</a:t>
            </a:r>
            <a:r>
              <a:rPr lang="es-MX" sz="2000" dirty="0">
                <a:solidFill>
                  <a:srgbClr val="5B5E5E"/>
                </a:solidFill>
                <a:latin typeface="MJXc-TeX-math-I"/>
              </a:rPr>
              <a:t>F</a:t>
            </a:r>
            <a:r>
              <a:rPr lang="es-MX" sz="2000" dirty="0">
                <a:solidFill>
                  <a:srgbClr val="5B5E5E"/>
                </a:solidFill>
                <a:latin typeface="MJXc-TeX-main-R"/>
              </a:rPr>
              <a:t>(</a:t>
            </a:r>
            <a:r>
              <a:rPr lang="es-MX" sz="2000" dirty="0">
                <a:solidFill>
                  <a:srgbClr val="5B5E5E"/>
                </a:solidFill>
                <a:latin typeface="MJXc-TeX-math-I"/>
              </a:rPr>
              <a:t>v</a:t>
            </a:r>
            <a:r>
              <a:rPr lang="es-MX" sz="2000" dirty="0">
                <a:solidFill>
                  <a:srgbClr val="5B5E5E"/>
                </a:solidFill>
                <a:latin typeface="MJXc-TeX-main-R"/>
              </a:rPr>
              <a:t>)    ∀</a:t>
            </a:r>
            <a:r>
              <a:rPr lang="es-MX" sz="2000" dirty="0" err="1">
                <a:solidFill>
                  <a:srgbClr val="5B5E5E"/>
                </a:solidFill>
                <a:latin typeface="MJXc-TeX-math-I"/>
              </a:rPr>
              <a:t>u</a:t>
            </a:r>
            <a:r>
              <a:rPr lang="es-MX" sz="2000" dirty="0" err="1">
                <a:solidFill>
                  <a:srgbClr val="5B5E5E"/>
                </a:solidFill>
                <a:latin typeface="MJXc-TeX-main-R"/>
              </a:rPr>
              <a:t>,</a:t>
            </a:r>
            <a:r>
              <a:rPr lang="es-MX" sz="2000" dirty="0" err="1">
                <a:solidFill>
                  <a:srgbClr val="5B5E5E"/>
                </a:solidFill>
                <a:latin typeface="MJXc-TeX-math-I"/>
              </a:rPr>
              <a:t>v</a:t>
            </a:r>
            <a:r>
              <a:rPr lang="es-MX" sz="2000" dirty="0" err="1">
                <a:solidFill>
                  <a:srgbClr val="5B5E5E"/>
                </a:solidFill>
                <a:latin typeface="MJXc-TeX-main-R"/>
              </a:rPr>
              <a:t>∈</a:t>
            </a:r>
            <a:r>
              <a:rPr lang="es-MX" sz="2000" dirty="0" err="1" smtClean="0">
                <a:solidFill>
                  <a:srgbClr val="5B5E5E"/>
                </a:solidFill>
                <a:latin typeface="MJXc-TeX-math-I"/>
              </a:rPr>
              <a:t>V</a:t>
            </a:r>
            <a:endParaRPr lang="es-MX" sz="2000" dirty="0" smtClean="0">
              <a:solidFill>
                <a:srgbClr val="5B5E5E"/>
              </a:solidFill>
              <a:latin typeface="MJXc-TeX-math-I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>
                <a:solidFill>
                  <a:srgbClr val="5B5E5E"/>
                </a:solidFill>
                <a:latin typeface="MJXc-TeX-math-I"/>
              </a:rPr>
              <a:t>F</a:t>
            </a:r>
            <a:r>
              <a:rPr lang="es-ES" sz="2000" dirty="0">
                <a:solidFill>
                  <a:srgbClr val="5B5E5E"/>
                </a:solidFill>
                <a:latin typeface="MJXc-TeX-main-R"/>
              </a:rPr>
              <a:t>(</a:t>
            </a:r>
            <a:r>
              <a:rPr lang="es-ES" sz="2000" dirty="0" err="1">
                <a:solidFill>
                  <a:srgbClr val="5B5E5E"/>
                </a:solidFill>
                <a:latin typeface="MJXc-TeX-math-I"/>
              </a:rPr>
              <a:t>k</a:t>
            </a:r>
            <a:r>
              <a:rPr lang="es-ES" sz="2000" dirty="0" err="1">
                <a:solidFill>
                  <a:srgbClr val="5B5E5E"/>
                </a:solidFill>
                <a:latin typeface="MJXc-TeX-main-R"/>
              </a:rPr>
              <a:t>.</a:t>
            </a:r>
            <a:r>
              <a:rPr lang="es-ES" sz="2000" dirty="0" err="1">
                <a:solidFill>
                  <a:srgbClr val="5B5E5E"/>
                </a:solidFill>
                <a:latin typeface="MJXc-TeX-math-I"/>
              </a:rPr>
              <a:t>v</a:t>
            </a:r>
            <a:r>
              <a:rPr lang="es-ES" sz="2000" dirty="0">
                <a:solidFill>
                  <a:srgbClr val="5B5E5E"/>
                </a:solidFill>
                <a:latin typeface="MJXc-TeX-main-R"/>
              </a:rPr>
              <a:t>)=</a:t>
            </a:r>
            <a:r>
              <a:rPr lang="es-ES" sz="2000" dirty="0" err="1">
                <a:solidFill>
                  <a:srgbClr val="5B5E5E"/>
                </a:solidFill>
                <a:latin typeface="MJXc-TeX-math-I"/>
              </a:rPr>
              <a:t>k</a:t>
            </a:r>
            <a:r>
              <a:rPr lang="es-ES" sz="2000" dirty="0" err="1">
                <a:solidFill>
                  <a:srgbClr val="5B5E5E"/>
                </a:solidFill>
                <a:latin typeface="MJXc-TeX-main-R"/>
              </a:rPr>
              <a:t>.</a:t>
            </a:r>
            <a:r>
              <a:rPr lang="es-ES" sz="2000" dirty="0" err="1">
                <a:solidFill>
                  <a:srgbClr val="5B5E5E"/>
                </a:solidFill>
                <a:latin typeface="MJXc-TeX-math-I"/>
              </a:rPr>
              <a:t>F</a:t>
            </a:r>
            <a:r>
              <a:rPr lang="es-ES" sz="2000" dirty="0">
                <a:solidFill>
                  <a:srgbClr val="5B5E5E"/>
                </a:solidFill>
                <a:latin typeface="MJXc-TeX-main-R"/>
              </a:rPr>
              <a:t>(</a:t>
            </a:r>
            <a:r>
              <a:rPr lang="es-ES" sz="2000" dirty="0">
                <a:solidFill>
                  <a:srgbClr val="5B5E5E"/>
                </a:solidFill>
                <a:latin typeface="MJXc-TeX-math-I"/>
              </a:rPr>
              <a:t>v</a:t>
            </a:r>
            <a:r>
              <a:rPr lang="es-ES" sz="2000" dirty="0">
                <a:solidFill>
                  <a:srgbClr val="5B5E5E"/>
                </a:solidFill>
                <a:latin typeface="MJXc-TeX-main-R"/>
              </a:rPr>
              <a:t>)       ∀</a:t>
            </a:r>
            <a:r>
              <a:rPr lang="es-ES" sz="2000" dirty="0" err="1">
                <a:solidFill>
                  <a:srgbClr val="5B5E5E"/>
                </a:solidFill>
                <a:latin typeface="MJXc-TeX-math-I"/>
              </a:rPr>
              <a:t>v</a:t>
            </a:r>
            <a:r>
              <a:rPr lang="es-ES" sz="2000" dirty="0" err="1">
                <a:solidFill>
                  <a:srgbClr val="5B5E5E"/>
                </a:solidFill>
                <a:latin typeface="MJXc-TeX-main-R"/>
              </a:rPr>
              <a:t>∈</a:t>
            </a:r>
            <a:r>
              <a:rPr lang="es-ES" sz="2000" dirty="0" err="1">
                <a:solidFill>
                  <a:srgbClr val="5B5E5E"/>
                </a:solidFill>
                <a:latin typeface="MJXc-TeX-math-I"/>
              </a:rPr>
              <a:t>V</a:t>
            </a:r>
            <a:r>
              <a:rPr lang="es-ES" sz="2000" dirty="0">
                <a:solidFill>
                  <a:srgbClr val="5B5E5E"/>
                </a:solidFill>
                <a:latin typeface="MJXc-TeX-main-R"/>
              </a:rPr>
              <a:t>,  ∀</a:t>
            </a:r>
            <a:r>
              <a:rPr lang="es-ES" sz="2000" dirty="0" err="1">
                <a:solidFill>
                  <a:srgbClr val="5B5E5E"/>
                </a:solidFill>
                <a:latin typeface="MJXc-TeX-math-I"/>
              </a:rPr>
              <a:t>k</a:t>
            </a:r>
            <a:r>
              <a:rPr lang="es-ES" sz="2000" dirty="0" err="1">
                <a:solidFill>
                  <a:srgbClr val="5B5E5E"/>
                </a:solidFill>
                <a:latin typeface="MJXc-TeX-main-R"/>
              </a:rPr>
              <a:t>∈</a:t>
            </a:r>
            <a:r>
              <a:rPr lang="es-ES" sz="2000" dirty="0" err="1" smtClean="0">
                <a:solidFill>
                  <a:srgbClr val="5B5E5E"/>
                </a:solidFill>
                <a:latin typeface="MJXc-TeX-ams-R"/>
              </a:rPr>
              <a:t>R</a:t>
            </a:r>
            <a:endParaRPr lang="es-ES" sz="2000" dirty="0">
              <a:solidFill>
                <a:srgbClr val="5B5E5E"/>
              </a:solidFill>
              <a:latin typeface="Lora"/>
            </a:endParaRPr>
          </a:p>
          <a:p>
            <a:pPr marL="0" indent="0">
              <a:buNone/>
            </a:pPr>
            <a:r>
              <a:rPr lang="es-MX" sz="2400" dirty="0" smtClean="0">
                <a:solidFill>
                  <a:srgbClr val="5B5E5E"/>
                </a:solidFill>
                <a:latin typeface="Lora"/>
              </a:rPr>
              <a:t>Un espacio vectorial real V es un conjunto de objetos, denominados vectores, junto con dos operaciones binarias llamadas suma y multiplicación por un escalar.</a:t>
            </a:r>
          </a:p>
          <a:p>
            <a:pPr marL="0" indent="0">
              <a:buNone/>
            </a:pPr>
            <a:r>
              <a:rPr lang="es-MX" dirty="0" smtClean="0">
                <a:solidFill>
                  <a:srgbClr val="5B5E5E"/>
                </a:solidFill>
                <a:latin typeface="Lora"/>
              </a:rPr>
              <a:t/>
            </a:r>
            <a:br>
              <a:rPr lang="es-MX" dirty="0" smtClean="0">
                <a:solidFill>
                  <a:srgbClr val="5B5E5E"/>
                </a:solidFill>
                <a:latin typeface="Lora"/>
              </a:rPr>
            </a:br>
            <a:r>
              <a:rPr lang="es-MX" sz="2400" dirty="0" smtClean="0">
                <a:solidFill>
                  <a:srgbClr val="5B5E5E"/>
                </a:solidFill>
                <a:latin typeface="Lora"/>
              </a:rPr>
              <a:t>Teorema: </a:t>
            </a:r>
            <a:r>
              <a:rPr lang="es-MX" sz="2400" dirty="0">
                <a:latin typeface="Times-Roman"/>
              </a:rPr>
              <a:t>Sea </a:t>
            </a:r>
            <a:r>
              <a:rPr lang="es-MX" sz="2400" i="1" dirty="0">
                <a:latin typeface="Times-Italic"/>
              </a:rPr>
              <a:t>T </a:t>
            </a:r>
            <a:r>
              <a:rPr lang="es-MX" sz="2400" dirty="0">
                <a:latin typeface="Times-Roman"/>
              </a:rPr>
              <a:t>: </a:t>
            </a:r>
            <a:r>
              <a:rPr lang="es-MX" sz="2400" dirty="0" smtClean="0">
                <a:latin typeface="Times-Roman"/>
              </a:rPr>
              <a:t>R²→R²</a:t>
            </a:r>
            <a:r>
              <a:rPr lang="es-MX" sz="800" dirty="0" smtClean="0">
                <a:latin typeface="Times-Roman"/>
              </a:rPr>
              <a:t> </a:t>
            </a:r>
            <a:r>
              <a:rPr lang="es-MX" sz="2400" dirty="0">
                <a:latin typeface="Times-Roman"/>
              </a:rPr>
              <a:t>una transformación lineal determinada por una matriz </a:t>
            </a:r>
            <a:r>
              <a:rPr lang="es-MX" sz="2400" i="1" dirty="0">
                <a:latin typeface="Times-Italic"/>
              </a:rPr>
              <a:t>A </a:t>
            </a:r>
            <a:r>
              <a:rPr lang="es-MX" sz="2400" dirty="0">
                <a:latin typeface="Times-Roman"/>
              </a:rPr>
              <a:t>de 2 </a:t>
            </a:r>
            <a:r>
              <a:rPr lang="es-MX" sz="2400" dirty="0" smtClean="0">
                <a:latin typeface="Times-Roman"/>
              </a:rPr>
              <a:t>x</a:t>
            </a:r>
            <a:r>
              <a:rPr lang="es-MX" sz="1800" dirty="0" smtClean="0">
                <a:latin typeface="MathematicalPi-One"/>
              </a:rPr>
              <a:t> </a:t>
            </a:r>
            <a:r>
              <a:rPr lang="es-MX" sz="2400" dirty="0">
                <a:latin typeface="Times-Roman"/>
              </a:rPr>
              <a:t>2. Si </a:t>
            </a:r>
            <a:r>
              <a:rPr lang="es-MX" sz="2400" i="1" dirty="0" smtClean="0">
                <a:latin typeface="Times-Italic"/>
              </a:rPr>
              <a:t>S </a:t>
            </a:r>
            <a:r>
              <a:rPr lang="es-MX" sz="2400" dirty="0" smtClean="0">
                <a:latin typeface="Times-Roman"/>
              </a:rPr>
              <a:t>es </a:t>
            </a:r>
            <a:r>
              <a:rPr lang="es-MX" sz="2400" dirty="0">
                <a:latin typeface="Times-Roman"/>
              </a:rPr>
              <a:t>un paralelogramo en </a:t>
            </a:r>
            <a:r>
              <a:rPr lang="es-MX" sz="2400" dirty="0" smtClean="0">
                <a:latin typeface="Times-Roman"/>
              </a:rPr>
              <a:t>R², </a:t>
            </a:r>
            <a:r>
              <a:rPr lang="es-MX" sz="2400" dirty="0">
                <a:latin typeface="Times-Roman"/>
              </a:rPr>
              <a:t>entonces</a:t>
            </a:r>
          </a:p>
          <a:p>
            <a:pPr marL="0" indent="0" algn="ctr">
              <a:buNone/>
            </a:pPr>
            <a:r>
              <a:rPr lang="pt-BR" sz="2400" dirty="0">
                <a:latin typeface="Times-Roman"/>
              </a:rPr>
              <a:t>{área de </a:t>
            </a:r>
            <a:r>
              <a:rPr lang="pt-BR" sz="2400" i="1" dirty="0">
                <a:latin typeface="Times-Italic"/>
              </a:rPr>
              <a:t>T</a:t>
            </a:r>
            <a:r>
              <a:rPr lang="pt-BR" sz="2400" dirty="0">
                <a:latin typeface="Times-Roman"/>
              </a:rPr>
              <a:t>(</a:t>
            </a:r>
            <a:r>
              <a:rPr lang="pt-BR" sz="2400" i="1" dirty="0">
                <a:latin typeface="Times-Italic"/>
              </a:rPr>
              <a:t>S</a:t>
            </a:r>
            <a:r>
              <a:rPr lang="pt-BR" sz="2400" dirty="0">
                <a:latin typeface="Times-Roman"/>
              </a:rPr>
              <a:t>)} </a:t>
            </a:r>
            <a:r>
              <a:rPr lang="pt-BR" sz="2400" dirty="0" smtClean="0">
                <a:latin typeface="Times-Roman"/>
              </a:rPr>
              <a:t>=</a:t>
            </a:r>
            <a:r>
              <a:rPr lang="pt-BR" sz="2400" dirty="0" smtClean="0">
                <a:latin typeface="MathematicalPi-One"/>
              </a:rPr>
              <a:t> |</a:t>
            </a:r>
            <a:r>
              <a:rPr lang="pt-BR" sz="2400" dirty="0" err="1" smtClean="0">
                <a:latin typeface="Times-Roman"/>
              </a:rPr>
              <a:t>det</a:t>
            </a:r>
            <a:r>
              <a:rPr lang="pt-BR" sz="2400" dirty="0" smtClean="0">
                <a:latin typeface="Times-Roman"/>
              </a:rPr>
              <a:t> </a:t>
            </a:r>
            <a:r>
              <a:rPr lang="pt-BR" sz="2400" i="1" dirty="0" smtClean="0">
                <a:latin typeface="Times-Italic"/>
              </a:rPr>
              <a:t>A|</a:t>
            </a:r>
            <a:r>
              <a:rPr lang="pt-BR" sz="2400" dirty="0" smtClean="0">
                <a:latin typeface="MathematicalPi-Three"/>
              </a:rPr>
              <a:t>.</a:t>
            </a:r>
            <a:r>
              <a:rPr lang="pt-BR" sz="2400" dirty="0" smtClean="0">
                <a:latin typeface="Times-Roman"/>
              </a:rPr>
              <a:t>{</a:t>
            </a:r>
            <a:r>
              <a:rPr lang="pt-BR" sz="2400" dirty="0">
                <a:latin typeface="Times-Roman"/>
              </a:rPr>
              <a:t>área de </a:t>
            </a:r>
            <a:r>
              <a:rPr lang="pt-BR" sz="2400" i="1" dirty="0">
                <a:latin typeface="Times-Italic"/>
              </a:rPr>
              <a:t>S</a:t>
            </a:r>
            <a:r>
              <a:rPr lang="pt-BR" sz="2400" dirty="0">
                <a:latin typeface="Times-Roman"/>
              </a:rPr>
              <a:t>} </a:t>
            </a:r>
          </a:p>
          <a:p>
            <a:pPr marL="0" indent="0">
              <a:buNone/>
            </a:pPr>
            <a:r>
              <a:rPr lang="es-MX" sz="2400" dirty="0">
                <a:latin typeface="Times-Roman"/>
              </a:rPr>
              <a:t>Si </a:t>
            </a:r>
            <a:r>
              <a:rPr lang="es-MX" sz="2400" i="1" dirty="0">
                <a:latin typeface="Times-Italic"/>
              </a:rPr>
              <a:t>T </a:t>
            </a:r>
            <a:r>
              <a:rPr lang="es-MX" sz="2400" dirty="0">
                <a:latin typeface="Times-Roman"/>
              </a:rPr>
              <a:t>está determinada por una matriz </a:t>
            </a:r>
            <a:r>
              <a:rPr lang="es-MX" sz="2400" i="1" dirty="0">
                <a:latin typeface="Times-Italic"/>
              </a:rPr>
              <a:t>A </a:t>
            </a:r>
            <a:r>
              <a:rPr lang="es-MX" sz="2400" dirty="0">
                <a:latin typeface="Times-Roman"/>
              </a:rPr>
              <a:t>de 3 </a:t>
            </a:r>
            <a:r>
              <a:rPr lang="es-MX" sz="2400" dirty="0" smtClean="0">
                <a:latin typeface="Times-Roman"/>
              </a:rPr>
              <a:t>x</a:t>
            </a:r>
            <a:r>
              <a:rPr lang="es-MX" sz="1800" dirty="0" smtClean="0">
                <a:latin typeface="MathematicalPi-One"/>
              </a:rPr>
              <a:t> </a:t>
            </a:r>
            <a:r>
              <a:rPr lang="es-MX" sz="2400" dirty="0">
                <a:latin typeface="Times-Roman"/>
              </a:rPr>
              <a:t>3, y si </a:t>
            </a:r>
            <a:r>
              <a:rPr lang="es-MX" sz="2400" i="1" dirty="0">
                <a:latin typeface="Times-Italic"/>
              </a:rPr>
              <a:t>S </a:t>
            </a:r>
            <a:r>
              <a:rPr lang="es-MX" sz="2400" dirty="0">
                <a:latin typeface="Times-Roman"/>
              </a:rPr>
              <a:t>es un paralelepípedo </a:t>
            </a:r>
            <a:r>
              <a:rPr lang="es-MX" sz="2400" dirty="0" smtClean="0">
                <a:latin typeface="Times-Roman"/>
              </a:rPr>
              <a:t>en R³,</a:t>
            </a:r>
            <a:endParaRPr lang="es-MX" sz="2400" dirty="0">
              <a:latin typeface="Times-Roman"/>
            </a:endParaRPr>
          </a:p>
          <a:p>
            <a:pPr marL="0" indent="0">
              <a:buNone/>
            </a:pPr>
            <a:r>
              <a:rPr lang="es-ES" sz="2400" dirty="0" smtClean="0">
                <a:latin typeface="Times-Roman"/>
              </a:rPr>
              <a:t>entonces</a:t>
            </a:r>
            <a:endParaRPr lang="es-ES" sz="2400" dirty="0">
              <a:latin typeface="Times-Roman"/>
            </a:endParaRPr>
          </a:p>
          <a:p>
            <a:pPr marL="0" indent="0" algn="ctr">
              <a:buNone/>
            </a:pPr>
            <a:r>
              <a:rPr lang="es-ES" sz="2400" dirty="0">
                <a:latin typeface="Times-Roman"/>
              </a:rPr>
              <a:t>{volumen de </a:t>
            </a:r>
            <a:r>
              <a:rPr lang="es-ES" sz="2400" i="1" dirty="0">
                <a:latin typeface="Times-Italic"/>
              </a:rPr>
              <a:t>T</a:t>
            </a:r>
            <a:r>
              <a:rPr lang="es-ES" sz="2400" dirty="0">
                <a:latin typeface="Times-Roman"/>
              </a:rPr>
              <a:t>(</a:t>
            </a:r>
            <a:r>
              <a:rPr lang="es-ES" sz="2400" i="1" dirty="0">
                <a:latin typeface="Times-Italic"/>
              </a:rPr>
              <a:t>S</a:t>
            </a:r>
            <a:r>
              <a:rPr lang="es-ES" sz="2400" dirty="0">
                <a:latin typeface="Times-Roman"/>
              </a:rPr>
              <a:t>)} </a:t>
            </a:r>
            <a:r>
              <a:rPr lang="es-ES" sz="2400" dirty="0" smtClean="0">
                <a:latin typeface="Times-Roman"/>
              </a:rPr>
              <a:t>=</a:t>
            </a:r>
            <a:r>
              <a:rPr lang="es-ES" sz="2400" dirty="0" smtClean="0">
                <a:latin typeface="MathematicalPi-One"/>
              </a:rPr>
              <a:t> |</a:t>
            </a:r>
            <a:r>
              <a:rPr lang="es-ES" sz="2400" dirty="0" err="1" smtClean="0">
                <a:latin typeface="Times-Roman"/>
              </a:rPr>
              <a:t>det</a:t>
            </a:r>
            <a:r>
              <a:rPr lang="es-ES" sz="2400" dirty="0" smtClean="0">
                <a:latin typeface="Times-Roman"/>
              </a:rPr>
              <a:t> </a:t>
            </a:r>
            <a:r>
              <a:rPr lang="es-ES" sz="2400" i="1" dirty="0" smtClean="0">
                <a:latin typeface="Times-Italic"/>
              </a:rPr>
              <a:t>A|.</a:t>
            </a:r>
            <a:r>
              <a:rPr lang="es-ES" sz="2400" dirty="0" smtClean="0">
                <a:latin typeface="Times-Roman"/>
              </a:rPr>
              <a:t>{</a:t>
            </a:r>
            <a:r>
              <a:rPr lang="es-ES" sz="2400" dirty="0">
                <a:latin typeface="Times-Roman"/>
              </a:rPr>
              <a:t>volumen de </a:t>
            </a:r>
            <a:r>
              <a:rPr lang="es-ES" sz="2400" i="1" dirty="0">
                <a:latin typeface="Times-Italic"/>
              </a:rPr>
              <a:t>S</a:t>
            </a:r>
            <a:r>
              <a:rPr lang="es-ES" sz="2400" dirty="0">
                <a:latin typeface="Times-Roman"/>
              </a:rPr>
              <a:t>}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8987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1791</TotalTime>
  <Words>460</Words>
  <Application>Microsoft Office PowerPoint</Application>
  <PresentationFormat>Panorámica</PresentationFormat>
  <Paragraphs>70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8" baseType="lpstr">
      <vt:lpstr>Arial</vt:lpstr>
      <vt:lpstr>Calibri</vt:lpstr>
      <vt:lpstr>Cambria Math</vt:lpstr>
      <vt:lpstr>Franklin Gothic Book</vt:lpstr>
      <vt:lpstr>Franklin Gothic Medium</vt:lpstr>
      <vt:lpstr>Lora</vt:lpstr>
      <vt:lpstr>MathematicalPi-One</vt:lpstr>
      <vt:lpstr>MathematicalPi-Three</vt:lpstr>
      <vt:lpstr>MJXc-TeX-ams-R</vt:lpstr>
      <vt:lpstr>MJXc-TeX-main-R</vt:lpstr>
      <vt:lpstr>MJXc-TeX-math-I</vt:lpstr>
      <vt:lpstr>Roboto</vt:lpstr>
      <vt:lpstr>Times-Bold</vt:lpstr>
      <vt:lpstr>Times-Italic</vt:lpstr>
      <vt:lpstr>Times-Roman</vt:lpstr>
      <vt:lpstr>Tema de Office</vt:lpstr>
      <vt:lpstr>Regla de Cramer</vt:lpstr>
      <vt:lpstr>Contenido</vt:lpstr>
      <vt:lpstr>Regla de Cramer</vt:lpstr>
      <vt:lpstr>Presentación de PowerPoint</vt:lpstr>
      <vt:lpstr>Presentación de PowerPoint</vt:lpstr>
      <vt:lpstr>Presentación de PowerPoint</vt:lpstr>
      <vt:lpstr>Determinantes como área o volumen</vt:lpstr>
      <vt:lpstr>Presentación de PowerPoint</vt:lpstr>
      <vt:lpstr>Presentación de PowerPoint</vt:lpstr>
      <vt:lpstr>Presentación de PowerPoint</vt:lpstr>
      <vt:lpstr>Problema de Práctica 3.3 (5)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Gloria Cordero</dc:creator>
  <cp:lastModifiedBy>Ivan_Arguello</cp:lastModifiedBy>
  <cp:revision>58</cp:revision>
  <dcterms:created xsi:type="dcterms:W3CDTF">2019-03-11T22:56:21Z</dcterms:created>
  <dcterms:modified xsi:type="dcterms:W3CDTF">2021-10-07T22:37:52Z</dcterms:modified>
</cp:coreProperties>
</file>