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8" r:id="rId2"/>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60" r:id="rId18"/>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C20"/>
    <a:srgbClr val="D71920"/>
    <a:srgbClr val="C8B160"/>
    <a:srgbClr val="009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7612F-F4F6-49E7-9E06-3D5220FEBB27}" type="datetimeFigureOut">
              <a:rPr lang="es-NI" smtClean="0"/>
              <a:t>7/10/2024</a:t>
            </a:fld>
            <a:endParaRPr lang="es-NI"/>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84567-83D8-42DA-AC87-6626250FF122}" type="slidenum">
              <a:rPr lang="es-NI" smtClean="0"/>
              <a:t>‹Nº›</a:t>
            </a:fld>
            <a:endParaRPr lang="es-NI"/>
          </a:p>
        </p:txBody>
      </p:sp>
    </p:spTree>
    <p:extLst>
      <p:ext uri="{BB962C8B-B14F-4D97-AF65-F5344CB8AC3E}">
        <p14:creationId xmlns:p14="http://schemas.microsoft.com/office/powerpoint/2010/main" val="13837314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1709738"/>
            <a:ext cx="12192000" cy="514826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
        <p:nvSpPr>
          <p:cNvPr id="2" name="Título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el estilo de texto del patrón</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910"/>
            <a:ext cx="5306096" cy="1416727"/>
          </a:xfrm>
          <a:prstGeom prst="rect">
            <a:avLst/>
          </a:prstGeom>
        </p:spPr>
      </p:pic>
    </p:spTree>
    <p:extLst>
      <p:ext uri="{BB962C8B-B14F-4D97-AF65-F5344CB8AC3E}">
        <p14:creationId xmlns:p14="http://schemas.microsoft.com/office/powerpoint/2010/main" val="3881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defRPr>
            </a:lvl1pPr>
          </a:lstStyle>
          <a:p>
            <a:r>
              <a:rPr lang="es-ES" dirty="0"/>
              <a:t>Haga clic para modificar el estilo de título del patrón</a:t>
            </a:r>
            <a:endParaRPr lang="es-NI"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NI" dirty="0"/>
          </a:p>
        </p:txBody>
      </p:sp>
      <p:sp>
        <p:nvSpPr>
          <p:cNvPr id="8" name="Rectángulo 7"/>
          <p:cNvSpPr/>
          <p:nvPr userDrawn="1"/>
        </p:nvSpPr>
        <p:spPr>
          <a:xfrm>
            <a:off x="0" y="-1"/>
            <a:ext cx="12192000" cy="1122364"/>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2533" y="-36372"/>
            <a:ext cx="2139467" cy="1195106"/>
          </a:xfrm>
          <a:prstGeom prst="rect">
            <a:avLst/>
          </a:prstGeom>
        </p:spPr>
      </p:pic>
    </p:spTree>
    <p:extLst>
      <p:ext uri="{BB962C8B-B14F-4D97-AF65-F5344CB8AC3E}">
        <p14:creationId xmlns:p14="http://schemas.microsoft.com/office/powerpoint/2010/main" val="26607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
        <p:nvSpPr>
          <p:cNvPr id="8" name="Rectángulo 7"/>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Tree>
    <p:extLst>
      <p:ext uri="{BB962C8B-B14F-4D97-AF65-F5344CB8AC3E}">
        <p14:creationId xmlns:p14="http://schemas.microsoft.com/office/powerpoint/2010/main" val="39409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sz="half" idx="1"/>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4" name="Marcador de contenido 3"/>
          <p:cNvSpPr>
            <a:spLocks noGrp="1"/>
          </p:cNvSpPr>
          <p:nvPr>
            <p:ph sz="half" idx="2"/>
          </p:nvPr>
        </p:nvSpPr>
        <p:spPr>
          <a:xfrm>
            <a:off x="6172200" y="1825625"/>
            <a:ext cx="5181600" cy="435133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9" name="Rectángulo 8"/>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Tree>
    <p:extLst>
      <p:ext uri="{BB962C8B-B14F-4D97-AF65-F5344CB8AC3E}">
        <p14:creationId xmlns:p14="http://schemas.microsoft.com/office/powerpoint/2010/main" val="243098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userDrawn="1"/>
        </p:nvSpPr>
        <p:spPr>
          <a:xfrm>
            <a:off x="0" y="6349284"/>
            <a:ext cx="12192000" cy="508715"/>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2455" y="2253803"/>
            <a:ext cx="7187089" cy="1918952"/>
          </a:xfrm>
          <a:prstGeom prst="rect">
            <a:avLst/>
          </a:prstGeom>
        </p:spPr>
      </p:pic>
    </p:spTree>
    <p:extLst>
      <p:ext uri="{BB962C8B-B14F-4D97-AF65-F5344CB8AC3E}">
        <p14:creationId xmlns:p14="http://schemas.microsoft.com/office/powerpoint/2010/main" val="4197885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Tree>
    <p:extLst>
      <p:ext uri="{BB962C8B-B14F-4D97-AF65-F5344CB8AC3E}">
        <p14:creationId xmlns:p14="http://schemas.microsoft.com/office/powerpoint/2010/main" val="404444781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a:t>Estadística II</a:t>
            </a:r>
          </a:p>
        </p:txBody>
      </p:sp>
      <p:sp>
        <p:nvSpPr>
          <p:cNvPr id="5" name="Marcador de texto 4">
            <a:extLst>
              <a:ext uri="{FF2B5EF4-FFF2-40B4-BE49-F238E27FC236}">
                <a16:creationId xmlns:a16="http://schemas.microsoft.com/office/drawing/2014/main" id="{A5C31F28-EC98-7235-35BC-A9E3C10894E2}"/>
              </a:ext>
            </a:extLst>
          </p:cNvPr>
          <p:cNvSpPr>
            <a:spLocks noGrp="1"/>
          </p:cNvSpPr>
          <p:nvPr>
            <p:ph type="body" idx="1"/>
          </p:nvPr>
        </p:nvSpPr>
        <p:spPr/>
        <p:txBody>
          <a:bodyPr/>
          <a:lstStyle/>
          <a:p>
            <a:r>
              <a:rPr lang="es-NI" dirty="0"/>
              <a:t>Prueba de Hipótesis III Unidad</a:t>
            </a:r>
          </a:p>
          <a:p>
            <a:r>
              <a:rPr lang="es-NI" dirty="0"/>
              <a:t>Clase práctica </a:t>
            </a:r>
          </a:p>
        </p:txBody>
      </p:sp>
    </p:spTree>
    <p:extLst>
      <p:ext uri="{BB962C8B-B14F-4D97-AF65-F5344CB8AC3E}">
        <p14:creationId xmlns:p14="http://schemas.microsoft.com/office/powerpoint/2010/main" val="771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2393E77-850B-B2C6-E2B9-134706B353E4}"/>
              </a:ext>
            </a:extLst>
          </p:cNvPr>
          <p:cNvSpPr>
            <a:spLocks noGrp="1"/>
          </p:cNvSpPr>
          <p:nvPr>
            <p:ph idx="1"/>
          </p:nvPr>
        </p:nvSpPr>
        <p:spPr>
          <a:xfrm>
            <a:off x="444305" y="770548"/>
            <a:ext cx="10753578" cy="5166018"/>
          </a:xfrm>
        </p:spPr>
        <p:txBody>
          <a:bodyPr>
            <a:normAutofit/>
          </a:bodyPr>
          <a:lstStyle/>
          <a:p>
            <a:pPr marL="0" indent="0" algn="just">
              <a:buNone/>
            </a:pPr>
            <a:r>
              <a:rPr lang="es-NI" sz="2400" dirty="0"/>
              <a:t>3. Suponga que se tiene un proceso de producción de llenado de cajas de pasas del cual se supone que el peso neto de las pasas en las cajas tiene una distribución aproximadamente normal, y que además, proporciona un peso neto promedio de pasas por caja de 15 onzas.</a:t>
            </a:r>
          </a:p>
          <a:p>
            <a:pPr marL="0" indent="0" algn="just">
              <a:buNone/>
            </a:pPr>
            <a:r>
              <a:rPr lang="es-NI" sz="2400" dirty="0"/>
              <a:t>Debido a que ha habido quejas de consumidores que dicen que las cajas contienen un peso neto menor que el anunciado por la etiqueta del producto, se tomó una muestra aleatoria de 20 cajas para aclarar el asunto obteniéndose un peso neto promedio de 13.5 onzas y una desviación estándar de 1onza. ¿Podemos decir a un nivel de significación del 1% que el reclamo de los consumidores es justo? </a:t>
            </a:r>
          </a:p>
        </p:txBody>
      </p:sp>
    </p:spTree>
    <p:extLst>
      <p:ext uri="{BB962C8B-B14F-4D97-AF65-F5344CB8AC3E}">
        <p14:creationId xmlns:p14="http://schemas.microsoft.com/office/powerpoint/2010/main" val="210712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D48D852-E5E2-59D8-67B8-191BED5533B5}"/>
                  </a:ext>
                </a:extLst>
              </p:cNvPr>
              <p:cNvSpPr>
                <a:spLocks noGrp="1"/>
              </p:cNvSpPr>
              <p:nvPr>
                <p:ph idx="1"/>
              </p:nvPr>
            </p:nvSpPr>
            <p:spPr>
              <a:xfrm>
                <a:off x="998806" y="798683"/>
                <a:ext cx="10354994" cy="5081611"/>
              </a:xfrm>
            </p:spPr>
            <p:txBody>
              <a:bodyPr>
                <a:normAutofit/>
              </a:bodyPr>
              <a:lstStyle/>
              <a:p>
                <a:pPr marL="0" indent="0" algn="just">
                  <a:buNone/>
                </a:pPr>
                <a:r>
                  <a:rPr lang="es-NI" sz="2400" dirty="0"/>
                  <a:t>4. Un vendedor de neumáticos está interesado en comprar unidades cuya duración promedio sea mayor de 15,000 millas. Una firma productora le informa que posee neumáticos que cumplen con ese requisito. </a:t>
                </a:r>
              </a:p>
              <a:p>
                <a:pPr marL="0" indent="0" algn="just">
                  <a:buNone/>
                </a:pPr>
                <a:r>
                  <a:rPr lang="es-NI" sz="2400" dirty="0"/>
                  <a:t>El vendedor selecciona una muestra aleatoria de 25 unidades y determine que:</a:t>
                </a:r>
              </a:p>
              <a:p>
                <a:pPr marL="0" indent="0" algn="ctr">
                  <a:buNone/>
                </a:pPr>
                <a:r>
                  <a:rPr lang="es-NI" sz="2400" dirty="0"/>
                  <a:t>  </a:t>
                </a:r>
                <a14:m>
                  <m:oMath xmlns:m="http://schemas.openxmlformats.org/officeDocument/2006/math">
                    <m:acc>
                      <m:accPr>
                        <m:chr m:val="̅"/>
                        <m:ctrlPr>
                          <a:rPr lang="es-NI" sz="2400" i="1" smtClean="0">
                            <a:latin typeface="Cambria Math" panose="02040503050406030204" pitchFamily="18" charset="0"/>
                          </a:rPr>
                        </m:ctrlPr>
                      </m:accPr>
                      <m:e>
                        <m:r>
                          <a:rPr lang="es-MX" sz="2400" b="0" i="1" smtClean="0">
                            <a:latin typeface="Cambria Math" panose="02040503050406030204" pitchFamily="18" charset="0"/>
                          </a:rPr>
                          <m:t>𝑋</m:t>
                        </m:r>
                      </m:e>
                    </m:acc>
                  </m:oMath>
                </a14:m>
                <a:r>
                  <a:rPr lang="es-NI" sz="2400" dirty="0"/>
                  <a:t>=25,000 millas   y S²=</a:t>
                </a:r>
                <a:r>
                  <a:rPr lang="es-NI" altLang="ja-JP" sz="2400" dirty="0"/>
                  <a:t>625,000 </a:t>
                </a:r>
                <a:r>
                  <a:rPr lang="es-NI" sz="2400" dirty="0"/>
                  <a:t>millas²</a:t>
                </a:r>
              </a:p>
              <a:p>
                <a:pPr marL="0" indent="0" algn="just">
                  <a:buNone/>
                </a:pPr>
                <a:r>
                  <a:rPr lang="es-NI" sz="2400" dirty="0"/>
                  <a:t>Suponiendo que la duración de los neumáticos sigue una distribución normal ¿Habrá acuerdo entre la firma productora y el vendedor a un nivel de significación del 10%?</a:t>
                </a:r>
              </a:p>
              <a:p>
                <a:pPr algn="just"/>
                <a:endParaRPr lang="es-NI" sz="2400" dirty="0"/>
              </a:p>
            </p:txBody>
          </p:sp>
        </mc:Choice>
        <mc:Fallback>
          <p:sp>
            <p:nvSpPr>
              <p:cNvPr id="3" name="Marcador de contenido 2">
                <a:extLst>
                  <a:ext uri="{FF2B5EF4-FFF2-40B4-BE49-F238E27FC236}">
                    <a16:creationId xmlns:a16="http://schemas.microsoft.com/office/drawing/2014/main" id="{ED48D852-E5E2-59D8-67B8-191BED5533B5}"/>
                  </a:ext>
                </a:extLst>
              </p:cNvPr>
              <p:cNvSpPr>
                <a:spLocks noGrp="1" noRot="1" noChangeAspect="1" noMove="1" noResize="1" noEditPoints="1" noAdjustHandles="1" noChangeArrowheads="1" noChangeShapeType="1" noTextEdit="1"/>
              </p:cNvSpPr>
              <p:nvPr>
                <p:ph idx="1"/>
              </p:nvPr>
            </p:nvSpPr>
            <p:spPr>
              <a:xfrm>
                <a:off x="998806" y="798683"/>
                <a:ext cx="10354994" cy="5081611"/>
              </a:xfrm>
              <a:blipFill>
                <a:blip r:embed="rId2"/>
                <a:stretch>
                  <a:fillRect l="-942" t="-1559" r="-824"/>
                </a:stretch>
              </a:blipFill>
            </p:spPr>
            <p:txBody>
              <a:bodyPr/>
              <a:lstStyle/>
              <a:p>
                <a:r>
                  <a:rPr lang="es-NI">
                    <a:noFill/>
                  </a:rPr>
                  <a:t> </a:t>
                </a:r>
              </a:p>
            </p:txBody>
          </p:sp>
        </mc:Fallback>
      </mc:AlternateContent>
    </p:spTree>
    <p:extLst>
      <p:ext uri="{BB962C8B-B14F-4D97-AF65-F5344CB8AC3E}">
        <p14:creationId xmlns:p14="http://schemas.microsoft.com/office/powerpoint/2010/main" val="153669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E3277E-BA31-642E-796D-602925343843}"/>
              </a:ext>
            </a:extLst>
          </p:cNvPr>
          <p:cNvSpPr>
            <a:spLocks noGrp="1"/>
          </p:cNvSpPr>
          <p:nvPr>
            <p:ph idx="1"/>
          </p:nvPr>
        </p:nvSpPr>
        <p:spPr>
          <a:xfrm>
            <a:off x="426720" y="1002323"/>
            <a:ext cx="11338559" cy="3851031"/>
          </a:xfrm>
        </p:spPr>
        <p:txBody>
          <a:bodyPr>
            <a:normAutofit/>
          </a:bodyPr>
          <a:lstStyle/>
          <a:p>
            <a:pPr marL="0" indent="0" algn="just">
              <a:buNone/>
            </a:pPr>
            <a:r>
              <a:rPr lang="es-MX" sz="2400" dirty="0"/>
              <a:t>5. Un fabricante vende ejes traseros de camiones. Los ejes han de soportar una capacidad promedio de resistencia de 80,000 </a:t>
            </a:r>
            <a:r>
              <a:rPr lang="es-MX" sz="2400" dirty="0" err="1"/>
              <a:t>lbs</a:t>
            </a:r>
            <a:r>
              <a:rPr lang="es-MX" sz="2400" dirty="0"/>
              <a:t> por plg² en las pruebas de esfuerzo, pero los ejes demasiados fuertes elevan considerablemente los costos de producción. </a:t>
            </a:r>
          </a:p>
          <a:p>
            <a:pPr marL="0" indent="0" algn="just">
              <a:buNone/>
            </a:pPr>
            <a:r>
              <a:rPr lang="es-MX" sz="2400" dirty="0"/>
              <a:t>La experiencia indica que la desviación estándar de los ejes es de 4,000 </a:t>
            </a:r>
            <a:r>
              <a:rPr lang="es-MX" sz="2400" dirty="0" err="1"/>
              <a:t>lbs</a:t>
            </a:r>
            <a:r>
              <a:rPr lang="es-MX" sz="2400" dirty="0"/>
              <a:t> por plg². El fabricante selecciona una muestra de 100 ejes en la última serie de producción, los somete a prueba y averigua que la capacidad promedio de resistencia de la muestra es de 79,000 </a:t>
            </a:r>
            <a:r>
              <a:rPr lang="es-MX" sz="2400" dirty="0" err="1"/>
              <a:t>lbs</a:t>
            </a:r>
            <a:r>
              <a:rPr lang="es-MX" sz="2400" dirty="0"/>
              <a:t> por plg² </a:t>
            </a:r>
          </a:p>
          <a:p>
            <a:pPr marL="0" indent="0" algn="just">
              <a:buNone/>
            </a:pPr>
            <a:r>
              <a:rPr lang="es-MX" sz="2400" dirty="0"/>
              <a:t>¿Puede decir el fabricante que los ejes no cumplen los requisitos de esfuerzo a un nivel de significación del 5%?</a:t>
            </a:r>
            <a:endParaRPr lang="es-NI" sz="2400" dirty="0"/>
          </a:p>
        </p:txBody>
      </p:sp>
    </p:spTree>
    <p:extLst>
      <p:ext uri="{BB962C8B-B14F-4D97-AF65-F5344CB8AC3E}">
        <p14:creationId xmlns:p14="http://schemas.microsoft.com/office/powerpoint/2010/main" val="760441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9DD482-5C0A-CAE7-7189-484F27749E69}"/>
              </a:ext>
            </a:extLst>
          </p:cNvPr>
          <p:cNvSpPr>
            <a:spLocks noGrp="1"/>
          </p:cNvSpPr>
          <p:nvPr>
            <p:ph idx="1"/>
          </p:nvPr>
        </p:nvSpPr>
        <p:spPr>
          <a:xfrm>
            <a:off x="838200" y="840886"/>
            <a:ext cx="10515600" cy="4351338"/>
          </a:xfrm>
        </p:spPr>
        <p:txBody>
          <a:bodyPr/>
          <a:lstStyle/>
          <a:p>
            <a:pPr marL="0" indent="0" algn="just">
              <a:buNone/>
            </a:pPr>
            <a:r>
              <a:rPr lang="es-MX" dirty="0"/>
              <a:t>6. Un laboratorio lanza al mercado un nuevo producto logrado a base de hormonas afirmando que al ser suministrado a las aves de corral el peso promedio de sus huevos será igual o mayor que 3 onzas. En una de nuestras granjas avícolas se aplicó el tratamiento masivamente y un día determinado se tomaron de forma aleatoria 80 huevos, y se comprobó que el peso promedio de les mismos era de 2.9 onzas, con una desviación estándar de 0.2 onzas. </a:t>
            </a:r>
          </a:p>
          <a:p>
            <a:pPr marL="0" indent="0" algn="just">
              <a:buNone/>
            </a:pPr>
            <a:r>
              <a:rPr lang="es-MX" dirty="0"/>
              <a:t>¿Podría decir usted que la afirmación del laboratorio no es cierta a un nivel de significación del 5%?</a:t>
            </a:r>
            <a:endParaRPr lang="es-NI" dirty="0"/>
          </a:p>
        </p:txBody>
      </p:sp>
    </p:spTree>
    <p:extLst>
      <p:ext uri="{BB962C8B-B14F-4D97-AF65-F5344CB8AC3E}">
        <p14:creationId xmlns:p14="http://schemas.microsoft.com/office/powerpoint/2010/main" val="396515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B34A95-C067-DD2A-86F0-EBA1E196FF20}"/>
              </a:ext>
            </a:extLst>
          </p:cNvPr>
          <p:cNvSpPr>
            <a:spLocks noGrp="1"/>
          </p:cNvSpPr>
          <p:nvPr>
            <p:ph idx="1"/>
          </p:nvPr>
        </p:nvSpPr>
        <p:spPr>
          <a:xfrm>
            <a:off x="838200" y="1080348"/>
            <a:ext cx="10515600" cy="4697303"/>
          </a:xfrm>
        </p:spPr>
        <p:txBody>
          <a:bodyPr/>
          <a:lstStyle/>
          <a:p>
            <a:pPr marL="0" indent="0" algn="just">
              <a:buNone/>
            </a:pPr>
            <a:r>
              <a:rPr lang="es-MX" dirty="0"/>
              <a:t>7. La biblioteca de una universidad sospecha que el número promedio de libros prestados a cada alumno por visita ha cambiado en los últimos años. Anteriormente, un promedio de 3.4 litros se prestaba a los alumnos. Sin embargo, una muestra reciente de 23 estudiantes dio un promedio de 4.3 libros por visita, con una desviación estándar de 1.5 libros. Suponiendo que el número de libros prestados sigue una distribución normal.</a:t>
            </a:r>
          </a:p>
          <a:p>
            <a:pPr marL="0" indent="0" algn="just">
              <a:buNone/>
            </a:pPr>
            <a:r>
              <a:rPr lang="es-MX" dirty="0"/>
              <a:t> ¿Ha cambiado el promedio de libros prestados? En un nivel de significación de 0.01.</a:t>
            </a:r>
            <a:endParaRPr lang="es-NI" dirty="0"/>
          </a:p>
        </p:txBody>
      </p:sp>
    </p:spTree>
    <p:extLst>
      <p:ext uri="{BB962C8B-B14F-4D97-AF65-F5344CB8AC3E}">
        <p14:creationId xmlns:p14="http://schemas.microsoft.com/office/powerpoint/2010/main" val="248274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88031C-374E-DBA5-4F7A-9540E2C3C1E1}"/>
              </a:ext>
            </a:extLst>
          </p:cNvPr>
          <p:cNvSpPr>
            <a:spLocks noGrp="1"/>
          </p:cNvSpPr>
          <p:nvPr>
            <p:ph idx="1"/>
          </p:nvPr>
        </p:nvSpPr>
        <p:spPr>
          <a:xfrm>
            <a:off x="773724" y="928468"/>
            <a:ext cx="10818054" cy="4825217"/>
          </a:xfrm>
        </p:spPr>
        <p:txBody>
          <a:bodyPr/>
          <a:lstStyle/>
          <a:p>
            <a:pPr marL="0" indent="0" algn="just">
              <a:buNone/>
            </a:pPr>
            <a:r>
              <a:rPr lang="es-MX" dirty="0"/>
              <a:t>8. Una tienda ha iniciado una promoción especial para su horno de gas propano y piensa que la promoción deberá culminar en un cambio de precios. Sabe desde antes de comenzar la promoción que el precio de menudeo de los hornos sigue una distribución normal y que el precio promedio de menudeo de los hornos era de CS 419.50, con una desviación estándar de C$53.60.</a:t>
            </a:r>
          </a:p>
          <a:p>
            <a:pPr marL="0" indent="0" algn="just">
              <a:buNone/>
            </a:pPr>
            <a:r>
              <a:rPr lang="es-MX" dirty="0"/>
              <a:t> La tienda muestrea 16 de sus detallistas una vez iniciada su promoción y descubre que el precio promedio al menudeo de los homos es de CS 389.50. En un nivel de significación de 0.02.</a:t>
            </a:r>
          </a:p>
          <a:p>
            <a:pPr marL="0" indent="0" algn="just">
              <a:buNone/>
            </a:pPr>
            <a:r>
              <a:rPr lang="es-MX" dirty="0"/>
              <a:t>¿tiene motivos para pensar que el precio promedio al menudeo ha disminuido?</a:t>
            </a:r>
            <a:endParaRPr lang="es-NI" dirty="0"/>
          </a:p>
        </p:txBody>
      </p:sp>
    </p:spTree>
    <p:extLst>
      <p:ext uri="{BB962C8B-B14F-4D97-AF65-F5344CB8AC3E}">
        <p14:creationId xmlns:p14="http://schemas.microsoft.com/office/powerpoint/2010/main" val="124519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D5F446-3935-FCA1-C0BF-4B9725DECF77}"/>
              </a:ext>
            </a:extLst>
          </p:cNvPr>
          <p:cNvSpPr>
            <a:spLocks noGrp="1"/>
          </p:cNvSpPr>
          <p:nvPr>
            <p:ph idx="1"/>
          </p:nvPr>
        </p:nvSpPr>
        <p:spPr>
          <a:xfrm>
            <a:off x="936674" y="967495"/>
            <a:ext cx="10514428" cy="4561107"/>
          </a:xfrm>
        </p:spPr>
        <p:txBody>
          <a:bodyPr>
            <a:normAutofit fontScale="92500" lnSpcReduction="20000"/>
          </a:bodyPr>
          <a:lstStyle/>
          <a:p>
            <a:pPr marL="0" indent="0" algn="just">
              <a:buNone/>
            </a:pPr>
            <a:r>
              <a:rPr lang="es-MX" dirty="0"/>
              <a:t>9 Un proceso industrial usado por una fábrica durante algunos años da una producción promedio de 100 unidades por hora con una desviación estándar de 8 unidades. </a:t>
            </a:r>
          </a:p>
          <a:p>
            <a:pPr marL="0" indent="0" algn="just">
              <a:buNone/>
            </a:pPr>
            <a:r>
              <a:rPr lang="es-MX" dirty="0"/>
              <a:t>Acaba de ponerse en el mercado una nueva máquina para producir el mismo producto. Aunque es muy costosa comparada con la que se usa actualmente, su adopción sería muy lucrativa, si su producción promedio fuera mayor de 150 unidades por hora. </a:t>
            </a:r>
          </a:p>
          <a:p>
            <a:pPr marL="0" indent="0" algn="just">
              <a:buNone/>
            </a:pPr>
            <a:r>
              <a:rPr lang="es-MX" dirty="0"/>
              <a:t>La gerencia de la fábrica compra una de las nuevas máquinas como un experimento y la prueba durante 35 horas encontrando una producción promedio de 160 unidades por hora.</a:t>
            </a:r>
          </a:p>
          <a:p>
            <a:pPr marL="0" indent="0" algn="just">
              <a:buNone/>
            </a:pPr>
            <a:r>
              <a:rPr lang="es-MX" dirty="0"/>
              <a:t>Suponiendo que la desviación estándar de la producción para la nueva máquina es idéntica a la de las antiguas, </a:t>
            </a:r>
          </a:p>
          <a:p>
            <a:pPr marL="0" indent="0" algn="just">
              <a:buNone/>
            </a:pPr>
            <a:r>
              <a:rPr lang="es-MX" dirty="0"/>
              <a:t>¿deberá ser adquirida la nueva máquina a un nivel de significación del 1%?</a:t>
            </a:r>
            <a:endParaRPr lang="es-NI" dirty="0"/>
          </a:p>
        </p:txBody>
      </p:sp>
    </p:spTree>
    <p:extLst>
      <p:ext uri="{BB962C8B-B14F-4D97-AF65-F5344CB8AC3E}">
        <p14:creationId xmlns:p14="http://schemas.microsoft.com/office/powerpoint/2010/main" val="242749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927F36-4CAA-7DCE-86B4-C033962AF7C0}"/>
              </a:ext>
            </a:extLst>
          </p:cNvPr>
          <p:cNvSpPr>
            <a:spLocks noGrp="1"/>
          </p:cNvSpPr>
          <p:nvPr>
            <p:ph idx="1"/>
          </p:nvPr>
        </p:nvSpPr>
        <p:spPr>
          <a:xfrm>
            <a:off x="838200" y="854954"/>
            <a:ext cx="10515600" cy="4351338"/>
          </a:xfrm>
        </p:spPr>
        <p:txBody>
          <a:bodyPr/>
          <a:lstStyle/>
          <a:p>
            <a:pPr marL="0" indent="0" algn="just">
              <a:buNone/>
            </a:pPr>
            <a:r>
              <a:rPr lang="es-MX" dirty="0"/>
              <a:t>10. Un nuevo sistema de enseñanza de cierto curso de Estadísticas asegura que proporciona un rendimiento promedio de 75 puntos. En una muestra aleatoria de 10 estudiantes se comprobó que sus calificaciones fueron:</a:t>
            </a:r>
          </a:p>
          <a:p>
            <a:pPr marL="0" indent="0" algn="ctr">
              <a:buNone/>
            </a:pPr>
            <a:r>
              <a:rPr lang="es-MX" dirty="0"/>
              <a:t>70, 80, 75, 55, 65, 85, 90, 60, 75, 55.</a:t>
            </a:r>
          </a:p>
          <a:p>
            <a:pPr marL="0" indent="0" algn="just">
              <a:buNone/>
            </a:pPr>
            <a:r>
              <a:rPr lang="es-MX" dirty="0"/>
              <a:t>Suponiendo que la distribución de las calificaciones es normal, ¿Podemos decir que el nueve sistema no alcanza el rendimiento promedio que asegura? Use un nivel de significación del 5%.</a:t>
            </a:r>
            <a:endParaRPr lang="es-NI" dirty="0"/>
          </a:p>
        </p:txBody>
      </p:sp>
    </p:spTree>
    <p:extLst>
      <p:ext uri="{BB962C8B-B14F-4D97-AF65-F5344CB8AC3E}">
        <p14:creationId xmlns:p14="http://schemas.microsoft.com/office/powerpoint/2010/main" val="197352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F2E973-F766-0CC6-2464-130A7DAD43A3}"/>
              </a:ext>
            </a:extLst>
          </p:cNvPr>
          <p:cNvSpPr>
            <a:spLocks noGrp="1"/>
          </p:cNvSpPr>
          <p:nvPr>
            <p:ph idx="1"/>
          </p:nvPr>
        </p:nvSpPr>
        <p:spPr>
          <a:xfrm>
            <a:off x="739726" y="601736"/>
            <a:ext cx="10515600" cy="4351338"/>
          </a:xfrm>
        </p:spPr>
        <p:txBody>
          <a:bodyPr>
            <a:normAutofit fontScale="92500" lnSpcReduction="10000"/>
          </a:bodyPr>
          <a:lstStyle/>
          <a:p>
            <a:pPr marL="0" indent="0" algn="just">
              <a:buNone/>
            </a:pPr>
            <a:r>
              <a:rPr lang="es-MX" dirty="0"/>
              <a:t>EJEMPLO Suponga que una empresa tiene una cantidad muy grande de cuentas por cobrar y que los saldos de esas cuentas tienen aproximadamente una </a:t>
            </a:r>
            <a:r>
              <a:rPr lang="es-MX" b="1" dirty="0"/>
              <a:t>distribución normal.</a:t>
            </a:r>
          </a:p>
          <a:p>
            <a:pPr marL="0" indent="0" algn="just">
              <a:buNone/>
            </a:pPr>
            <a:r>
              <a:rPr lang="es-MX" dirty="0"/>
              <a:t>En los libros de la empresa aparece registrado un </a:t>
            </a:r>
            <a:r>
              <a:rPr lang="es-MX" b="1" dirty="0"/>
              <a:t>saldo promedio </a:t>
            </a:r>
            <a:r>
              <a:rPr lang="es-MX" dirty="0"/>
              <a:t>para esas cuentas de </a:t>
            </a:r>
            <a:r>
              <a:rPr lang="es-MX" b="1" dirty="0"/>
              <a:t>CS 25,850.</a:t>
            </a:r>
          </a:p>
          <a:p>
            <a:pPr marL="0" indent="0" algn="just">
              <a:buNone/>
            </a:pPr>
            <a:r>
              <a:rPr lang="es-MX" dirty="0"/>
              <a:t>Un auditor con el fin </a:t>
            </a:r>
            <a:r>
              <a:rPr lang="es-MX" b="1" dirty="0"/>
              <a:t>de reducir </a:t>
            </a:r>
            <a:r>
              <a:rPr lang="es-MX" dirty="0"/>
              <a:t>la cantidad de revisión detallada que necesita utiliza muestreo estadístico para seleccionar </a:t>
            </a:r>
            <a:r>
              <a:rPr lang="es-MX" b="1" dirty="0"/>
              <a:t>una muestra </a:t>
            </a:r>
            <a:r>
              <a:rPr lang="es-MX" dirty="0"/>
              <a:t>de </a:t>
            </a:r>
            <a:r>
              <a:rPr lang="es-MX" b="1" dirty="0"/>
              <a:t>100 cuentas</a:t>
            </a:r>
            <a:r>
              <a:rPr lang="es-MX" dirty="0"/>
              <a:t>, obteniendo </a:t>
            </a:r>
            <a:r>
              <a:rPr lang="es-MX" b="1" dirty="0"/>
              <a:t>un saldo promedio de CS 27,550 </a:t>
            </a:r>
            <a:r>
              <a:rPr lang="es-MX" dirty="0"/>
              <a:t>y una </a:t>
            </a:r>
            <a:r>
              <a:rPr lang="es-MX" b="1" dirty="0"/>
              <a:t>desviación estándar </a:t>
            </a:r>
            <a:r>
              <a:rPr lang="es-MX" dirty="0"/>
              <a:t>de los saldos de </a:t>
            </a:r>
            <a:r>
              <a:rPr lang="es-MX" b="1" dirty="0"/>
              <a:t>CS 1,200.</a:t>
            </a:r>
          </a:p>
          <a:p>
            <a:pPr marL="0" indent="0" algn="just">
              <a:buNone/>
            </a:pPr>
            <a:r>
              <a:rPr lang="es-MX" dirty="0"/>
              <a:t>¿Deberá el auditor concluir que el saldo es distinto a CS 25850 y que, por lo tanto, debe hacer un asiento de ajuste al valor en libros a un nivel de significación </a:t>
            </a:r>
            <a:r>
              <a:rPr lang="es-MX" b="1" dirty="0"/>
              <a:t>del 2%?</a:t>
            </a:r>
          </a:p>
        </p:txBody>
      </p:sp>
    </p:spTree>
    <p:extLst>
      <p:ext uri="{BB962C8B-B14F-4D97-AF65-F5344CB8AC3E}">
        <p14:creationId xmlns:p14="http://schemas.microsoft.com/office/powerpoint/2010/main" val="26045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E7FD41B-7148-6F22-9288-21A0E9694ADF}"/>
                  </a:ext>
                </a:extLst>
              </p:cNvPr>
              <p:cNvSpPr>
                <a:spLocks noGrp="1"/>
              </p:cNvSpPr>
              <p:nvPr>
                <p:ph idx="1"/>
              </p:nvPr>
            </p:nvSpPr>
            <p:spPr>
              <a:xfrm>
                <a:off x="838200" y="689449"/>
                <a:ext cx="10515600" cy="4351338"/>
              </a:xfrm>
            </p:spPr>
            <p:txBody>
              <a:bodyPr>
                <a:normAutofit fontScale="62500" lnSpcReduction="20000"/>
              </a:bodyPr>
              <a:lstStyle/>
              <a:p>
                <a:pPr marL="0" indent="0">
                  <a:buNone/>
                </a:pPr>
                <a:r>
                  <a:rPr lang="es-MX" b="1" dirty="0"/>
                  <a:t>1.FORMULACION DE LAS HIPOTESIS </a:t>
                </a:r>
              </a:p>
              <a:p>
                <a:pPr marL="0" indent="0">
                  <a:buNone/>
                </a:pPr>
                <a:r>
                  <a:rPr lang="es-MX" dirty="0"/>
                  <a:t>En este problema los elementos a estudiar son las cuentas y la característica de interés X será el saldo de las cuentas. </a:t>
                </a:r>
              </a:p>
              <a:p>
                <a:pPr marL="0" indent="0">
                  <a:buNone/>
                </a:pPr>
                <a:r>
                  <a:rPr lang="es-MX" dirty="0"/>
                  <a:t>Será de interés hacer suposiciones acerca de la media poblacional a que representará el saldo promedio de las cuentas.</a:t>
                </a:r>
              </a:p>
              <a:p>
                <a:pPr marL="0" indent="0">
                  <a:buNone/>
                </a:pPr>
                <a:r>
                  <a:rPr lang="es-MX" dirty="0"/>
                  <a:t>Podemos ver la revisión de los saldos de las cuentas por cobrar como la acción y la diferencia del saldo promedio con respecto a CS 25850 como el efecto.</a:t>
                </a:r>
              </a:p>
              <a:p>
                <a:pPr marL="0" indent="0">
                  <a:buNone/>
                </a:pPr>
                <a:r>
                  <a:rPr lang="es-MX" dirty="0"/>
                  <a:t>Por tanto podemos escribir las hipótesis así:</a:t>
                </a:r>
              </a:p>
              <a:p>
                <a:pPr marL="0" indent="0" algn="just">
                  <a:buNone/>
                </a:pPr>
                <a:r>
                  <a:rPr lang="es-MX" dirty="0"/>
                  <a:t>	</a:t>
                </a:r>
                <a:r>
                  <a:rPr lang="es-MX" b="1" dirty="0" err="1"/>
                  <a:t>Ηo</a:t>
                </a:r>
                <a:r>
                  <a:rPr lang="es-MX" b="1" dirty="0"/>
                  <a:t>: μ = 25,850    No hacer un asiento de ajuste al valor en libro 			                      	Η1: μ </a:t>
                </a:r>
                <a14:m>
                  <m:oMath xmlns:m="http://schemas.openxmlformats.org/officeDocument/2006/math">
                    <m:r>
                      <a:rPr lang="es-MX" b="1" smtClean="0">
                        <a:latin typeface="Cambria Math" panose="02040503050406030204" pitchFamily="18" charset="0"/>
                      </a:rPr>
                      <m:t>≠</m:t>
                    </m:r>
                  </m:oMath>
                </a14:m>
                <a:r>
                  <a:rPr lang="es-MX" b="1" dirty="0"/>
                  <a:t> 25,850   Hacer un asiento de ajuste al valor en libros</a:t>
                </a:r>
                <a:r>
                  <a:rPr lang="es-MX" dirty="0"/>
                  <a:t>.</a:t>
                </a:r>
              </a:p>
              <a:p>
                <a:pPr marL="0" indent="0" algn="just">
                  <a:buNone/>
                </a:pPr>
                <a:endParaRPr lang="es-MX" dirty="0"/>
              </a:p>
              <a:p>
                <a:pPr marL="0" indent="0" algn="just">
                  <a:buNone/>
                </a:pPr>
                <a:r>
                  <a:rPr lang="es-MX" dirty="0"/>
                  <a:t>donde </a:t>
                </a:r>
                <a:r>
                  <a:rPr lang="es-MX" b="1" dirty="0"/>
                  <a:t>Ho=25,850 </a:t>
                </a:r>
                <a:r>
                  <a:rPr lang="es-MX" dirty="0"/>
                  <a:t>está suponiendo que </a:t>
                </a:r>
                <a:r>
                  <a:rPr lang="es-MX" b="1" dirty="0"/>
                  <a:t>no hay diferencia </a:t>
                </a:r>
                <a:r>
                  <a:rPr lang="es-MX" dirty="0"/>
                  <a:t>en el saldo promedio con respecto a </a:t>
                </a:r>
                <a:r>
                  <a:rPr lang="es-MX" b="1" dirty="0"/>
                  <a:t>CS 25,850.</a:t>
                </a:r>
              </a:p>
              <a:p>
                <a:pPr marL="0" indent="0" algn="just">
                  <a:buNone/>
                </a:pPr>
                <a:r>
                  <a:rPr lang="es-MX" dirty="0"/>
                  <a:t>mientras que la hipótesis alterma </a:t>
                </a:r>
                <a:r>
                  <a:rPr lang="es-MX" b="1" dirty="0"/>
                  <a:t>H₁ = 25850</a:t>
                </a:r>
                <a:r>
                  <a:rPr lang="es-MX" dirty="0"/>
                  <a:t> supone que </a:t>
                </a:r>
                <a:r>
                  <a:rPr lang="es-MX" b="1" dirty="0"/>
                  <a:t>hay diferencia en el saldo</a:t>
                </a:r>
                <a:r>
                  <a:rPr lang="es-MX" dirty="0"/>
                  <a:t> promedio con respecto a CS 25,850.</a:t>
                </a:r>
              </a:p>
              <a:p>
                <a:pPr marL="0" indent="0" algn="just">
                  <a:buNone/>
                </a:pPr>
                <a:r>
                  <a:rPr lang="es-MX" dirty="0"/>
                  <a:t>Observe que la prueba </a:t>
                </a:r>
                <a:r>
                  <a:rPr lang="es-MX" b="1" dirty="0"/>
                  <a:t>es de dos colas porque nos interesan </a:t>
                </a:r>
                <a:r>
                  <a:rPr lang="es-MX" dirty="0"/>
                  <a:t>tanto </a:t>
                </a:r>
                <a:r>
                  <a:rPr lang="es-MX" b="1" dirty="0"/>
                  <a:t>las diferencias del saldo promedio hacia la izquierda de CS 25,850 como hacia la derecha de CS 25,850.</a:t>
                </a:r>
              </a:p>
              <a:p>
                <a:endParaRPr lang="es-NI" dirty="0"/>
              </a:p>
            </p:txBody>
          </p:sp>
        </mc:Choice>
        <mc:Fallback xmlns="">
          <p:sp>
            <p:nvSpPr>
              <p:cNvPr id="3" name="Marcador de contenido 2">
                <a:extLst>
                  <a:ext uri="{FF2B5EF4-FFF2-40B4-BE49-F238E27FC236}">
                    <a16:creationId xmlns:a16="http://schemas.microsoft.com/office/drawing/2014/main" id="{0E7FD41B-7148-6F22-9288-21A0E9694ADF}"/>
                  </a:ext>
                </a:extLst>
              </p:cNvPr>
              <p:cNvSpPr>
                <a:spLocks noGrp="1" noRot="1" noChangeAspect="1" noMove="1" noResize="1" noEditPoints="1" noAdjustHandles="1" noChangeArrowheads="1" noChangeShapeType="1" noTextEdit="1"/>
              </p:cNvSpPr>
              <p:nvPr>
                <p:ph idx="1"/>
              </p:nvPr>
            </p:nvSpPr>
            <p:spPr>
              <a:xfrm>
                <a:off x="838200" y="689449"/>
                <a:ext cx="10515600" cy="4351338"/>
              </a:xfrm>
              <a:blipFill>
                <a:blip r:embed="rId2"/>
                <a:stretch>
                  <a:fillRect l="-522" t="-2381" r="-464" b="-1401"/>
                </a:stretch>
              </a:blipFill>
            </p:spPr>
            <p:txBody>
              <a:bodyPr/>
              <a:lstStyle/>
              <a:p>
                <a:r>
                  <a:rPr lang="es-NI">
                    <a:noFill/>
                  </a:rPr>
                  <a:t> </a:t>
                </a:r>
              </a:p>
            </p:txBody>
          </p:sp>
        </mc:Fallback>
      </mc:AlternateContent>
    </p:spTree>
    <p:extLst>
      <p:ext uri="{BB962C8B-B14F-4D97-AF65-F5344CB8AC3E}">
        <p14:creationId xmlns:p14="http://schemas.microsoft.com/office/powerpoint/2010/main" val="16257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9E4B6F-7647-A617-7DDC-1989BEDDB5CF}"/>
              </a:ext>
            </a:extLst>
          </p:cNvPr>
          <p:cNvSpPr>
            <a:spLocks noGrp="1"/>
          </p:cNvSpPr>
          <p:nvPr>
            <p:ph idx="1"/>
          </p:nvPr>
        </p:nvSpPr>
        <p:spPr>
          <a:xfrm>
            <a:off x="838200" y="365316"/>
            <a:ext cx="10515600" cy="925830"/>
          </a:xfrm>
        </p:spPr>
        <p:txBody>
          <a:bodyPr>
            <a:normAutofit/>
          </a:bodyPr>
          <a:lstStyle/>
          <a:p>
            <a:pPr marL="0" indent="0">
              <a:buNone/>
            </a:pPr>
            <a:r>
              <a:rPr lang="es-MX" sz="2000" b="1" dirty="0"/>
              <a:t>2. ELEGIR UN NIVEL DE SIGNIFICACION </a:t>
            </a:r>
          </a:p>
          <a:p>
            <a:pPr marL="0" indent="0">
              <a:buNone/>
            </a:pPr>
            <a:r>
              <a:rPr lang="es-MX" sz="2000" dirty="0"/>
              <a:t>La prueba presenta 4 situaciones indicadas abajo.</a:t>
            </a:r>
          </a:p>
          <a:p>
            <a:pPr marL="0" indent="0">
              <a:buNone/>
            </a:pPr>
            <a:endParaRPr lang="es-MX" sz="2000" dirty="0"/>
          </a:p>
          <a:p>
            <a:pPr marL="0" indent="0">
              <a:buNone/>
            </a:pPr>
            <a:endParaRPr lang="es-MX" sz="2000" dirty="0"/>
          </a:p>
          <a:p>
            <a:pPr marL="0" indent="0">
              <a:buNone/>
            </a:pPr>
            <a:endParaRPr lang="es-MX" sz="2000" dirty="0"/>
          </a:p>
          <a:p>
            <a:pPr marL="0" indent="0">
              <a:buNone/>
            </a:pPr>
            <a:endParaRPr lang="es-MX" sz="2000" dirty="0"/>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231AACCC-F5C2-4242-055D-9E6120A13876}"/>
                  </a:ext>
                </a:extLst>
              </p:cNvPr>
              <p:cNvGraphicFramePr>
                <a:graphicFrameLocks noGrp="1"/>
              </p:cNvGraphicFramePr>
              <p:nvPr>
                <p:extLst>
                  <p:ext uri="{D42A27DB-BD31-4B8C-83A1-F6EECF244321}">
                    <p14:modId xmlns:p14="http://schemas.microsoft.com/office/powerpoint/2010/main" val="2472815554"/>
                  </p:ext>
                </p:extLst>
              </p:nvPr>
            </p:nvGraphicFramePr>
            <p:xfrm>
              <a:off x="2354239" y="1240329"/>
              <a:ext cx="6714698" cy="1282037"/>
            </p:xfrm>
            <a:graphic>
              <a:graphicData uri="http://schemas.openxmlformats.org/drawingml/2006/table">
                <a:tbl>
                  <a:tblPr>
                    <a:tableStyleId>{5C22544A-7EE6-4342-B048-85BDC9FD1C3A}</a:tableStyleId>
                  </a:tblPr>
                  <a:tblGrid>
                    <a:gridCol w="2476142">
                      <a:extLst>
                        <a:ext uri="{9D8B030D-6E8A-4147-A177-3AD203B41FA5}">
                          <a16:colId xmlns:a16="http://schemas.microsoft.com/office/drawing/2014/main" val="1432866087"/>
                        </a:ext>
                      </a:extLst>
                    </a:gridCol>
                    <a:gridCol w="2148417">
                      <a:extLst>
                        <a:ext uri="{9D8B030D-6E8A-4147-A177-3AD203B41FA5}">
                          <a16:colId xmlns:a16="http://schemas.microsoft.com/office/drawing/2014/main" val="1878178866"/>
                        </a:ext>
                      </a:extLst>
                    </a:gridCol>
                    <a:gridCol w="2090139">
                      <a:extLst>
                        <a:ext uri="{9D8B030D-6E8A-4147-A177-3AD203B41FA5}">
                          <a16:colId xmlns:a16="http://schemas.microsoft.com/office/drawing/2014/main" val="1726668700"/>
                        </a:ext>
                      </a:extLst>
                    </a:gridCol>
                  </a:tblGrid>
                  <a:tr h="263794">
                    <a:tc rowSpan="2">
                      <a:txBody>
                        <a:bodyPr/>
                        <a:lstStyle/>
                        <a:p>
                          <a:pPr algn="ctr" fontAlgn="b"/>
                          <a:r>
                            <a:rPr lang="es-NI" sz="1600" b="1" u="none" strike="noStrike" dirty="0">
                              <a:effectLst/>
                            </a:rPr>
                            <a:t>Alternativa </a:t>
                          </a:r>
                          <a:endParaRPr lang="es-NI" sz="16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NI" sz="1600" b="1" u="none" strike="noStrike" dirty="0">
                              <a:effectLst/>
                            </a:rPr>
                            <a:t>Hipótesis </a:t>
                          </a:r>
                          <a:endParaRPr lang="es-NI"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NI"/>
                        </a:p>
                      </a:txBody>
                      <a:tcPr/>
                    </a:tc>
                    <a:extLst>
                      <a:ext uri="{0D108BD9-81ED-4DB2-BD59-A6C34878D82A}">
                        <a16:rowId xmlns:a16="http://schemas.microsoft.com/office/drawing/2014/main" val="2588705620"/>
                      </a:ext>
                    </a:extLst>
                  </a:tr>
                  <a:tr h="263794">
                    <a:tc vMerge="1">
                      <a:txBody>
                        <a:bodyPr/>
                        <a:lstStyle/>
                        <a:p>
                          <a:endParaRPr lang="es-NI"/>
                        </a:p>
                      </a:txBody>
                      <a:tcPr/>
                    </a:tc>
                    <a:tc>
                      <a:txBody>
                        <a:bodyPr/>
                        <a:lstStyle/>
                        <a:p>
                          <a:pPr algn="ctr" fontAlgn="b"/>
                          <a:r>
                            <a:rPr lang="es-MX" sz="1600" u="none" strike="noStrike" dirty="0">
                              <a:effectLst/>
                            </a:rPr>
                            <a:t>Ho :µ= 25,850 es V</a:t>
                          </a:r>
                          <a:endParaRPr lang="es-MX"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de-DE" sz="1600" u="none" strike="noStrike" dirty="0">
                              <a:effectLst/>
                            </a:rPr>
                            <a:t>H1:µ</a:t>
                          </a:r>
                          <a14:m>
                            <m:oMath xmlns:m="http://schemas.openxmlformats.org/officeDocument/2006/math">
                              <m:r>
                                <a:rPr lang="de-DE" sz="1600" i="1" u="none" strike="noStrike" smtClean="0">
                                  <a:effectLst/>
                                  <a:latin typeface="Cambria Math" panose="02040503050406030204" pitchFamily="18" charset="0"/>
                                </a:rPr>
                                <m:t>≠</m:t>
                              </m:r>
                            </m:oMath>
                          </a14:m>
                          <a:r>
                            <a:rPr lang="de-DE" sz="1600" u="none" strike="noStrike" dirty="0">
                              <a:effectLst/>
                            </a:rPr>
                            <a:t>25,850 es v</a:t>
                          </a:r>
                          <a:endParaRPr lang="de-DE"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5227959"/>
                      </a:ext>
                    </a:extLst>
                  </a:tr>
                  <a:tr h="477466">
                    <a:tc>
                      <a:txBody>
                        <a:bodyPr/>
                        <a:lstStyle/>
                        <a:p>
                          <a:pPr algn="ctr" fontAlgn="b"/>
                          <a:r>
                            <a:rPr lang="es-NI" sz="1600" u="none" strike="noStrike" dirty="0">
                              <a:effectLst/>
                            </a:rPr>
                            <a:t>No hacer asiento de ajuste </a:t>
                          </a:r>
                          <a:endParaRPr lang="es-NI"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u="none" strike="noStrike" dirty="0">
                              <a:effectLst/>
                            </a:rPr>
                            <a:t>Correcta</a:t>
                          </a:r>
                          <a:endParaRPr lang="es-NI"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b="1" u="none" strike="noStrike" dirty="0">
                              <a:effectLst/>
                            </a:rPr>
                            <a:t>Error tipo II</a:t>
                          </a:r>
                          <a:endParaRPr lang="es-NI"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028709"/>
                      </a:ext>
                    </a:extLst>
                  </a:tr>
                  <a:tr h="276983">
                    <a:tc>
                      <a:txBody>
                        <a:bodyPr/>
                        <a:lstStyle/>
                        <a:p>
                          <a:pPr algn="ctr" fontAlgn="b"/>
                          <a:r>
                            <a:rPr lang="es-NI" sz="1600" u="none" strike="noStrike">
                              <a:effectLst/>
                            </a:rPr>
                            <a:t>Hacer ajuste </a:t>
                          </a:r>
                          <a:endParaRPr lang="es-NI"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b="1" u="none" strike="noStrike" dirty="0">
                              <a:effectLst/>
                            </a:rPr>
                            <a:t>Error tipo I</a:t>
                          </a:r>
                          <a:endParaRPr lang="es-NI"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u="none" strike="noStrike" dirty="0">
                              <a:effectLst/>
                            </a:rPr>
                            <a:t>Correcta</a:t>
                          </a:r>
                          <a:endParaRPr lang="es-NI"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4430830"/>
                      </a:ext>
                    </a:extLst>
                  </a:tr>
                </a:tbl>
              </a:graphicData>
            </a:graphic>
          </p:graphicFrame>
        </mc:Choice>
        <mc:Fallback xmlns="">
          <p:graphicFrame>
            <p:nvGraphicFramePr>
              <p:cNvPr id="4" name="Tabla 3">
                <a:extLst>
                  <a:ext uri="{FF2B5EF4-FFF2-40B4-BE49-F238E27FC236}">
                    <a16:creationId xmlns:a16="http://schemas.microsoft.com/office/drawing/2014/main" id="{231AACCC-F5C2-4242-055D-9E6120A13876}"/>
                  </a:ext>
                </a:extLst>
              </p:cNvPr>
              <p:cNvGraphicFramePr>
                <a:graphicFrameLocks noGrp="1"/>
              </p:cNvGraphicFramePr>
              <p:nvPr>
                <p:extLst>
                  <p:ext uri="{D42A27DB-BD31-4B8C-83A1-F6EECF244321}">
                    <p14:modId xmlns:p14="http://schemas.microsoft.com/office/powerpoint/2010/main" val="2472815554"/>
                  </p:ext>
                </p:extLst>
              </p:nvPr>
            </p:nvGraphicFramePr>
            <p:xfrm>
              <a:off x="2354239" y="1240329"/>
              <a:ext cx="6714698" cy="1282037"/>
            </p:xfrm>
            <a:graphic>
              <a:graphicData uri="http://schemas.openxmlformats.org/drawingml/2006/table">
                <a:tbl>
                  <a:tblPr>
                    <a:tableStyleId>{5C22544A-7EE6-4342-B048-85BDC9FD1C3A}</a:tableStyleId>
                  </a:tblPr>
                  <a:tblGrid>
                    <a:gridCol w="2476142">
                      <a:extLst>
                        <a:ext uri="{9D8B030D-6E8A-4147-A177-3AD203B41FA5}">
                          <a16:colId xmlns:a16="http://schemas.microsoft.com/office/drawing/2014/main" val="1432866087"/>
                        </a:ext>
                      </a:extLst>
                    </a:gridCol>
                    <a:gridCol w="2148417">
                      <a:extLst>
                        <a:ext uri="{9D8B030D-6E8A-4147-A177-3AD203B41FA5}">
                          <a16:colId xmlns:a16="http://schemas.microsoft.com/office/drawing/2014/main" val="1878178866"/>
                        </a:ext>
                      </a:extLst>
                    </a:gridCol>
                    <a:gridCol w="2090139">
                      <a:extLst>
                        <a:ext uri="{9D8B030D-6E8A-4147-A177-3AD203B41FA5}">
                          <a16:colId xmlns:a16="http://schemas.microsoft.com/office/drawing/2014/main" val="1726668700"/>
                        </a:ext>
                      </a:extLst>
                    </a:gridCol>
                  </a:tblGrid>
                  <a:tr h="263794">
                    <a:tc rowSpan="2">
                      <a:txBody>
                        <a:bodyPr/>
                        <a:lstStyle/>
                        <a:p>
                          <a:pPr algn="ctr" fontAlgn="b"/>
                          <a:r>
                            <a:rPr lang="es-NI" sz="1600" b="1" u="none" strike="noStrike" dirty="0">
                              <a:effectLst/>
                            </a:rPr>
                            <a:t>Alternativa </a:t>
                          </a:r>
                          <a:endParaRPr lang="es-NI" sz="16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NI" sz="1600" b="1" u="none" strike="noStrike" dirty="0">
                              <a:effectLst/>
                            </a:rPr>
                            <a:t>Hipótesis </a:t>
                          </a:r>
                          <a:endParaRPr lang="es-NI"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NI"/>
                        </a:p>
                      </a:txBody>
                      <a:tcPr/>
                    </a:tc>
                    <a:extLst>
                      <a:ext uri="{0D108BD9-81ED-4DB2-BD59-A6C34878D82A}">
                        <a16:rowId xmlns:a16="http://schemas.microsoft.com/office/drawing/2014/main" val="2588705620"/>
                      </a:ext>
                    </a:extLst>
                  </a:tr>
                  <a:tr h="263794">
                    <a:tc vMerge="1">
                      <a:txBody>
                        <a:bodyPr/>
                        <a:lstStyle/>
                        <a:p>
                          <a:endParaRPr lang="es-NI"/>
                        </a:p>
                      </a:txBody>
                      <a:tcPr/>
                    </a:tc>
                    <a:tc>
                      <a:txBody>
                        <a:bodyPr/>
                        <a:lstStyle/>
                        <a:p>
                          <a:pPr algn="ctr" fontAlgn="b"/>
                          <a:r>
                            <a:rPr lang="es-MX" sz="1600" u="none" strike="noStrike" dirty="0">
                              <a:effectLst/>
                            </a:rPr>
                            <a:t>Ho :µ= 25,850 es V</a:t>
                          </a:r>
                          <a:endParaRPr lang="es-MX" sz="16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s-NI"/>
                        </a:p>
                      </a:txBody>
                      <a:tcPr marL="9525" marR="9525" marT="9525" marB="0" anchor="b">
                        <a:blipFill>
                          <a:blip r:embed="rId2"/>
                          <a:stretch>
                            <a:fillRect l="-221574" t="-113636" r="-583" b="-327273"/>
                          </a:stretch>
                        </a:blipFill>
                      </a:tcPr>
                    </a:tc>
                    <a:extLst>
                      <a:ext uri="{0D108BD9-81ED-4DB2-BD59-A6C34878D82A}">
                        <a16:rowId xmlns:a16="http://schemas.microsoft.com/office/drawing/2014/main" val="1175227959"/>
                      </a:ext>
                    </a:extLst>
                  </a:tr>
                  <a:tr h="477466">
                    <a:tc>
                      <a:txBody>
                        <a:bodyPr/>
                        <a:lstStyle/>
                        <a:p>
                          <a:pPr algn="ctr" fontAlgn="b"/>
                          <a:r>
                            <a:rPr lang="es-NI" sz="1600" u="none" strike="noStrike" dirty="0">
                              <a:effectLst/>
                            </a:rPr>
                            <a:t>No hacer asiento de ajuste </a:t>
                          </a:r>
                          <a:endParaRPr lang="es-NI"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u="none" strike="noStrike" dirty="0">
                              <a:effectLst/>
                            </a:rPr>
                            <a:t>Correcta</a:t>
                          </a:r>
                          <a:endParaRPr lang="es-NI"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b="1" u="none" strike="noStrike" dirty="0">
                              <a:effectLst/>
                            </a:rPr>
                            <a:t>Error tipo II</a:t>
                          </a:r>
                          <a:endParaRPr lang="es-NI"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028709"/>
                      </a:ext>
                    </a:extLst>
                  </a:tr>
                  <a:tr h="276983">
                    <a:tc>
                      <a:txBody>
                        <a:bodyPr/>
                        <a:lstStyle/>
                        <a:p>
                          <a:pPr algn="ctr" fontAlgn="b"/>
                          <a:r>
                            <a:rPr lang="es-NI" sz="1600" u="none" strike="noStrike">
                              <a:effectLst/>
                            </a:rPr>
                            <a:t>Hacer ajuste </a:t>
                          </a:r>
                          <a:endParaRPr lang="es-NI"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b="1" u="none" strike="noStrike" dirty="0">
                              <a:effectLst/>
                            </a:rPr>
                            <a:t>Error tipo I</a:t>
                          </a:r>
                          <a:endParaRPr lang="es-NI"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NI" sz="1600" u="none" strike="noStrike" dirty="0">
                              <a:effectLst/>
                            </a:rPr>
                            <a:t>Correcta</a:t>
                          </a:r>
                          <a:endParaRPr lang="es-NI"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4430830"/>
                      </a:ext>
                    </a:extLst>
                  </a:tr>
                </a:tbl>
              </a:graphicData>
            </a:graphic>
          </p:graphicFrame>
        </mc:Fallback>
      </mc:AlternateContent>
      <p:sp>
        <p:nvSpPr>
          <p:cNvPr id="6" name="CuadroTexto 5">
            <a:extLst>
              <a:ext uri="{FF2B5EF4-FFF2-40B4-BE49-F238E27FC236}">
                <a16:creationId xmlns:a16="http://schemas.microsoft.com/office/drawing/2014/main" id="{DE088A65-F4EC-20D5-5C83-4915122A7CAC}"/>
              </a:ext>
            </a:extLst>
          </p:cNvPr>
          <p:cNvSpPr txBox="1"/>
          <p:nvPr/>
        </p:nvSpPr>
        <p:spPr>
          <a:xfrm>
            <a:off x="934872" y="3397379"/>
            <a:ext cx="10322256" cy="1754326"/>
          </a:xfrm>
          <a:prstGeom prst="rect">
            <a:avLst/>
          </a:prstGeom>
          <a:noFill/>
        </p:spPr>
        <p:txBody>
          <a:bodyPr wrap="square">
            <a:spAutoFit/>
          </a:bodyPr>
          <a:lstStyle/>
          <a:p>
            <a:r>
              <a:rPr lang="es-MX" dirty="0"/>
              <a:t>Donde </a:t>
            </a:r>
            <a:r>
              <a:rPr lang="es-MX" b="1" dirty="0"/>
              <a:t>Error 1 </a:t>
            </a:r>
            <a:r>
              <a:rPr lang="es-MX" dirty="0"/>
              <a:t>se da cuando hacemos un asiento de ajuste en libros cuando </a:t>
            </a:r>
            <a:r>
              <a:rPr lang="es-MX" b="1" dirty="0"/>
              <a:t>en realidad el saldo promedio de las cuentas es igual a CS 25,850.</a:t>
            </a:r>
          </a:p>
          <a:p>
            <a:endParaRPr lang="es-MX" dirty="0"/>
          </a:p>
          <a:p>
            <a:r>
              <a:rPr lang="es-MX" dirty="0"/>
              <a:t>Controlaremos el error I suponiendo que </a:t>
            </a:r>
          </a:p>
          <a:p>
            <a:r>
              <a:rPr lang="es-MX" dirty="0"/>
              <a:t>         P(error 1) ≤ 0.02 De esta manera hemos elegido un nivel de significación </a:t>
            </a:r>
            <a:r>
              <a:rPr lang="es-MX" b="1" dirty="0">
                <a:latin typeface="Century Gothic" panose="020B0502020202020204" pitchFamily="34" charset="0"/>
              </a:rPr>
              <a:t></a:t>
            </a:r>
            <a:r>
              <a:rPr lang="es-MX" b="1" dirty="0"/>
              <a:t>= 0.02</a:t>
            </a:r>
          </a:p>
          <a:p>
            <a:endParaRPr lang="es-MX" dirty="0"/>
          </a:p>
        </p:txBody>
      </p:sp>
    </p:spTree>
    <p:extLst>
      <p:ext uri="{BB962C8B-B14F-4D97-AF65-F5344CB8AC3E}">
        <p14:creationId xmlns:p14="http://schemas.microsoft.com/office/powerpoint/2010/main" val="51037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A68CDA8-2208-4E7F-DE86-BF64C988E3EE}"/>
                  </a:ext>
                </a:extLst>
              </p:cNvPr>
              <p:cNvSpPr>
                <a:spLocks noGrp="1"/>
              </p:cNvSpPr>
              <p:nvPr>
                <p:ph idx="1"/>
              </p:nvPr>
            </p:nvSpPr>
            <p:spPr>
              <a:xfrm>
                <a:off x="493594" y="91328"/>
                <a:ext cx="11407254" cy="6068018"/>
              </a:xfrm>
            </p:spPr>
            <p:txBody>
              <a:bodyPr>
                <a:noAutofit/>
              </a:bodyPr>
              <a:lstStyle/>
              <a:p>
                <a:pPr marL="0" indent="0" algn="just">
                  <a:buNone/>
                </a:pPr>
                <a:r>
                  <a:rPr lang="es-MX" sz="1800" dirty="0"/>
                  <a:t>3. IDENTIFICAR EL ESTADISTICO DE PRUEBA Y ESTABLECER UNA REGLA DE ECISION.</a:t>
                </a:r>
              </a:p>
              <a:p>
                <a:pPr marL="0" indent="0" algn="just">
                  <a:buNone/>
                </a:pPr>
                <a:r>
                  <a:rPr lang="es-MX" sz="1800" dirty="0"/>
                  <a:t>Para una población normal con o desconocida y n </a:t>
                </a:r>
                <a14:m>
                  <m:oMath xmlns:m="http://schemas.openxmlformats.org/officeDocument/2006/math">
                    <m:r>
                      <a:rPr lang="es-MX" sz="1800" smtClean="0">
                        <a:latin typeface="Cambria Math" panose="02040503050406030204" pitchFamily="18" charset="0"/>
                      </a:rPr>
                      <m:t>≥</m:t>
                    </m:r>
                  </m:oMath>
                </a14:m>
                <a:r>
                  <a:rPr lang="es-MX" sz="1800" dirty="0"/>
                  <a:t>30 le corresponde el estadístico de prueba Z, </a:t>
                </a:r>
              </a:p>
              <a:p>
                <a:pPr marL="0" indent="0" algn="just">
                  <a:buNone/>
                </a:pPr>
                <a:r>
                  <a:rPr lang="es-MX" sz="1800" dirty="0"/>
                  <a:t>Como una aproximación de t, dado por </a:t>
                </a:r>
              </a:p>
              <a:p>
                <a:pPr marL="0" indent="0" algn="just">
                  <a:buNone/>
                </a:pPr>
                <a:endParaRPr lang="es-MX" sz="1800" dirty="0"/>
              </a:p>
              <a:p>
                <a:pPr marL="0" indent="0" algn="ctr">
                  <a:buNone/>
                </a:pPr>
                <a14:m>
                  <m:oMathPara xmlns:m="http://schemas.openxmlformats.org/officeDocument/2006/math">
                    <m:oMathParaPr>
                      <m:jc m:val="centerGroup"/>
                    </m:oMathParaPr>
                    <m:oMath xmlns:m="http://schemas.openxmlformats.org/officeDocument/2006/math">
                      <m:r>
                        <a:rPr lang="es-MX" sz="1800" b="1" i="1" dirty="0" smtClean="0">
                          <a:latin typeface="Cambria Math" panose="02040503050406030204" pitchFamily="18" charset="0"/>
                        </a:rPr>
                        <m:t>𝒛</m:t>
                      </m:r>
                      <m:r>
                        <a:rPr lang="es-MX" sz="1800" b="1" i="0" dirty="0" smtClean="0">
                          <a:latin typeface="Cambria Math" panose="02040503050406030204" pitchFamily="18" charset="0"/>
                        </a:rPr>
                        <m:t>=</m:t>
                      </m:r>
                      <m:f>
                        <m:fPr>
                          <m:ctrlPr>
                            <a:rPr lang="es-MX" sz="1800" b="1" i="1" dirty="0" smtClean="0">
                              <a:solidFill>
                                <a:srgbClr val="836967"/>
                              </a:solidFill>
                              <a:latin typeface="Cambria Math" panose="02040503050406030204" pitchFamily="18" charset="0"/>
                            </a:rPr>
                          </m:ctrlPr>
                        </m:fPr>
                        <m:num>
                          <m:acc>
                            <m:accPr>
                              <m:chr m:val="̅"/>
                              <m:ctrlPr>
                                <a:rPr lang="es-MX" sz="1800" b="1" i="1" dirty="0" smtClean="0">
                                  <a:solidFill>
                                    <a:srgbClr val="836967"/>
                                  </a:solidFill>
                                  <a:latin typeface="Cambria Math" panose="02040503050406030204" pitchFamily="18" charset="0"/>
                                </a:rPr>
                              </m:ctrlPr>
                            </m:accPr>
                            <m:e>
                              <m:r>
                                <a:rPr lang="es-MX" sz="1800" b="1" i="1" dirty="0" smtClean="0">
                                  <a:latin typeface="Cambria Math" panose="02040503050406030204" pitchFamily="18" charset="0"/>
                                </a:rPr>
                                <m:t>𝒙</m:t>
                              </m:r>
                            </m:e>
                          </m:acc>
                          <m:r>
                            <a:rPr lang="es-MX" sz="1800" b="1" i="0" dirty="0" smtClean="0">
                              <a:latin typeface="Cambria Math" panose="02040503050406030204" pitchFamily="18" charset="0"/>
                            </a:rPr>
                            <m:t>−</m:t>
                          </m:r>
                          <m:r>
                            <a:rPr lang="es-MX" sz="1800" b="1" i="1" dirty="0" smtClean="0">
                              <a:latin typeface="Cambria Math" panose="02040503050406030204" pitchFamily="18" charset="0"/>
                            </a:rPr>
                            <m:t>𝝁</m:t>
                          </m:r>
                          <m:r>
                            <a:rPr lang="es-MX" sz="1800" b="1" i="1" dirty="0" smtClean="0">
                              <a:latin typeface="Cambria Math" panose="02040503050406030204" pitchFamily="18" charset="0"/>
                            </a:rPr>
                            <m:t>𝒐</m:t>
                          </m:r>
                        </m:num>
                        <m:den>
                          <m:sSub>
                            <m:sSubPr>
                              <m:ctrlPr>
                                <a:rPr lang="es-MX" sz="1800" b="1" i="1" dirty="0" smtClean="0">
                                  <a:solidFill>
                                    <a:srgbClr val="836967"/>
                                  </a:solidFill>
                                  <a:latin typeface="Cambria Math" panose="02040503050406030204" pitchFamily="18" charset="0"/>
                                </a:rPr>
                              </m:ctrlPr>
                            </m:sSubPr>
                            <m:e>
                              <m:r>
                                <a:rPr lang="es-MX" sz="1800" b="1" i="1" dirty="0" smtClean="0">
                                  <a:latin typeface="Cambria Math" panose="02040503050406030204" pitchFamily="18" charset="0"/>
                                </a:rPr>
                                <m:t>𝝈</m:t>
                              </m:r>
                            </m:e>
                            <m:sub>
                              <m:acc>
                                <m:accPr>
                                  <m:chr m:val="̅"/>
                                  <m:ctrlPr>
                                    <a:rPr lang="es-MX" sz="1800" b="1" i="1" dirty="0" smtClean="0">
                                      <a:solidFill>
                                        <a:srgbClr val="836967"/>
                                      </a:solidFill>
                                      <a:latin typeface="Cambria Math" panose="02040503050406030204" pitchFamily="18" charset="0"/>
                                    </a:rPr>
                                  </m:ctrlPr>
                                </m:accPr>
                                <m:e>
                                  <m:r>
                                    <a:rPr lang="es-MX" sz="1800" b="1" i="1" dirty="0" smtClean="0">
                                      <a:latin typeface="Cambria Math" panose="02040503050406030204" pitchFamily="18" charset="0"/>
                                    </a:rPr>
                                    <m:t>𝒙</m:t>
                                  </m:r>
                                </m:e>
                              </m:acc>
                            </m:sub>
                          </m:sSub>
                        </m:den>
                      </m:f>
                    </m:oMath>
                  </m:oMathPara>
                </a14:m>
                <a:endParaRPr lang="es-MX" sz="1800" b="1" dirty="0"/>
              </a:p>
              <a:p>
                <a:pPr marL="0" indent="0" algn="just">
                  <a:buNone/>
                </a:pPr>
                <a:r>
                  <a:rPr lang="es-MX" sz="1800" dirty="0"/>
                  <a:t>Como la prueba es de dos colas a quedará repartido en las dos colas así</a:t>
                </a:r>
              </a:p>
              <a:p>
                <a:pPr marL="0" indent="0" algn="ctr">
                  <a:buNone/>
                </a:pPr>
                <a:r>
                  <a:rPr lang="es-MX" sz="1800" dirty="0">
                    <a:latin typeface="Century Gothic" panose="020B0502020202020204" pitchFamily="34" charset="0"/>
                  </a:rPr>
                  <a:t></a:t>
                </a:r>
                <a:r>
                  <a:rPr lang="es-MX" sz="1800" dirty="0"/>
                  <a:t>=0.02        </a:t>
                </a:r>
                <a:r>
                  <a:rPr lang="es-MX" sz="1800" dirty="0">
                    <a:latin typeface="Century Gothic" panose="020B0502020202020204" pitchFamily="34" charset="0"/>
                  </a:rPr>
                  <a:t></a:t>
                </a:r>
                <a:r>
                  <a:rPr lang="es-MX" sz="1800" dirty="0"/>
                  <a:t>/2 = 0.01</a:t>
                </a:r>
              </a:p>
              <a:p>
                <a:pPr marL="0" indent="0" algn="just">
                  <a:buNone/>
                </a:pPr>
                <a:r>
                  <a:rPr lang="es-MX" sz="1800" dirty="0"/>
                  <a:t>Los valores críticos</a:t>
                </a:r>
                <a:r>
                  <a:rPr lang="es-MX" sz="1800" b="1" dirty="0"/>
                  <a:t> </a:t>
                </a:r>
                <a:r>
                  <a:rPr kumimoji="0" lang="es-MX" sz="1800" b="1" i="0" u="none" strike="noStrike" kern="1200" cap="none" spc="0" normalizeH="0" baseline="0" noProof="0" dirty="0">
                    <a:ln>
                      <a:noFill/>
                    </a:ln>
                    <a:solidFill>
                      <a:prstClr val="black">
                        <a:lumMod val="75000"/>
                        <a:lumOff val="25000"/>
                      </a:prstClr>
                    </a:solidFill>
                    <a:effectLst/>
                    <a:uLnTx/>
                    <a:uFillTx/>
                    <a:latin typeface="Franklin Gothic Book" panose="020B0503020102020204"/>
                    <a:ea typeface="+mn-ea"/>
                    <a:cs typeface="+mn-cs"/>
                  </a:rPr>
                  <a:t>z </a:t>
                </a:r>
                <a:r>
                  <a:rPr kumimoji="0" lang="es-MX"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rPr>
                  <a:t>/2 </a:t>
                </a:r>
                <a:r>
                  <a:rPr kumimoji="0" lang="es-MX" sz="1800"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rPr>
                  <a:t> y </a:t>
                </a:r>
                <a:r>
                  <a:rPr kumimoji="0" lang="es-MX" sz="1800" b="1" i="0" u="none" strike="noStrike" kern="1200" cap="none" spc="0" normalizeH="0" baseline="0" noProof="0" dirty="0">
                    <a:ln>
                      <a:noFill/>
                    </a:ln>
                    <a:solidFill>
                      <a:prstClr val="black">
                        <a:lumMod val="75000"/>
                        <a:lumOff val="25000"/>
                      </a:prstClr>
                    </a:solidFill>
                    <a:effectLst/>
                    <a:uLnTx/>
                    <a:uFillTx/>
                    <a:latin typeface="Franklin Gothic Book" panose="020B0503020102020204"/>
                    <a:ea typeface="+mn-ea"/>
                    <a:cs typeface="+mn-cs"/>
                  </a:rPr>
                  <a:t>z </a:t>
                </a:r>
                <a:r>
                  <a:rPr kumimoji="0" lang="es-MX"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n-ea"/>
                    <a:cs typeface="+mn-cs"/>
                  </a:rPr>
                  <a:t>/2 </a:t>
                </a:r>
                <a:r>
                  <a:rPr lang="es-MX" sz="1800" dirty="0"/>
                  <a:t>se determinan respectivamente de </a:t>
                </a:r>
              </a:p>
              <a:p>
                <a:pPr marL="0" indent="0" algn="ctr">
                  <a:buNone/>
                </a:pPr>
                <a:r>
                  <a:rPr lang="es-MX" sz="1800" b="1" dirty="0"/>
                  <a:t>P</a:t>
                </a:r>
                <a:r>
                  <a:rPr lang="es-MX" sz="1800" b="1" dirty="0">
                    <a:solidFill>
                      <a:prstClr val="black">
                        <a:lumMod val="75000"/>
                        <a:lumOff val="25000"/>
                      </a:prstClr>
                    </a:solidFill>
                    <a:latin typeface="Franklin Gothic Book" panose="020B0503020102020204"/>
                  </a:rPr>
                  <a:t>(Z&lt;- </a:t>
                </a:r>
                <a14:m>
                  <m:oMath xmlns:m="http://schemas.openxmlformats.org/officeDocument/2006/math">
                    <m:sSub>
                      <m:sSubPr>
                        <m:ctrlPr>
                          <a:rPr lang="es-MX" sz="1800" b="1" i="1" smtClean="0">
                            <a:solidFill>
                              <a:prstClr val="black">
                                <a:lumMod val="75000"/>
                                <a:lumOff val="25000"/>
                              </a:prstClr>
                            </a:solidFill>
                            <a:latin typeface="Cambria Math" panose="02040503050406030204" pitchFamily="18" charset="0"/>
                          </a:rPr>
                        </m:ctrlPr>
                      </m:sSubPr>
                      <m:e>
                        <m:r>
                          <a:rPr lang="es-MX" sz="1800" b="1" i="1" smtClean="0">
                            <a:solidFill>
                              <a:prstClr val="black">
                                <a:lumMod val="75000"/>
                                <a:lumOff val="25000"/>
                              </a:prstClr>
                            </a:solidFill>
                            <a:latin typeface="Cambria Math" panose="02040503050406030204" pitchFamily="18" charset="0"/>
                          </a:rPr>
                          <m:t>𝒛</m:t>
                        </m:r>
                      </m:e>
                      <m:sub>
                        <m:f>
                          <m:fPr>
                            <m:ctrlPr>
                              <a:rPr lang="es-MX" sz="1800" b="1" i="1" smtClean="0">
                                <a:solidFill>
                                  <a:prstClr val="black">
                                    <a:lumMod val="75000"/>
                                    <a:lumOff val="25000"/>
                                  </a:prstClr>
                                </a:solidFill>
                                <a:latin typeface="Cambria Math" panose="02040503050406030204" pitchFamily="18" charset="0"/>
                              </a:rPr>
                            </m:ctrlPr>
                          </m:fPr>
                          <m:num>
                            <m:r>
                              <a:rPr lang="es-MX" sz="1800" b="1" i="1" smtClean="0">
                                <a:solidFill>
                                  <a:prstClr val="black">
                                    <a:lumMod val="75000"/>
                                    <a:lumOff val="25000"/>
                                  </a:prstClr>
                                </a:solidFill>
                                <a:latin typeface="Cambria Math" panose="02040503050406030204" pitchFamily="18" charset="0"/>
                              </a:rPr>
                              <m:t>𝜶</m:t>
                            </m:r>
                          </m:num>
                          <m:den>
                            <m:r>
                              <a:rPr lang="es-MX" sz="1800" b="1" i="0" smtClean="0">
                                <a:solidFill>
                                  <a:prstClr val="black">
                                    <a:lumMod val="75000"/>
                                    <a:lumOff val="25000"/>
                                  </a:prstClr>
                                </a:solidFill>
                                <a:latin typeface="Cambria Math" panose="02040503050406030204" pitchFamily="18" charset="0"/>
                              </a:rPr>
                              <m:t>𝟐</m:t>
                            </m:r>
                          </m:den>
                        </m:f>
                      </m:sub>
                    </m:sSub>
                  </m:oMath>
                </a14:m>
                <a:r>
                  <a:rPr lang="es-MX" sz="1800" b="1" dirty="0">
                    <a:solidFill>
                      <a:prstClr val="black">
                        <a:lumMod val="75000"/>
                        <a:lumOff val="25000"/>
                      </a:prstClr>
                    </a:solidFill>
                    <a:latin typeface="Franklin Gothic Book" panose="020B0503020102020204"/>
                  </a:rPr>
                  <a:t>)= </a:t>
                </a:r>
                <a:r>
                  <a:rPr lang="es-MX" sz="1800" b="1" dirty="0">
                    <a:latin typeface="Century Gothic" panose="020B0502020202020204" pitchFamily="34" charset="0"/>
                  </a:rPr>
                  <a:t> </a:t>
                </a:r>
                <a:r>
                  <a:rPr lang="es-MX" sz="1800" b="1" dirty="0">
                    <a:solidFill>
                      <a:prstClr val="black">
                        <a:lumMod val="75000"/>
                        <a:lumOff val="25000"/>
                      </a:prstClr>
                    </a:solidFill>
                    <a:latin typeface="Franklin Gothic Book" panose="020B0503020102020204"/>
                  </a:rPr>
                  <a:t>/2 = 0.01  y    </a:t>
                </a:r>
                <a:r>
                  <a:rPr lang="es-MX" sz="1800" b="1" dirty="0">
                    <a:solidFill>
                      <a:prstClr val="black">
                        <a:lumMod val="75000"/>
                        <a:lumOff val="25000"/>
                      </a:prstClr>
                    </a:solidFill>
                  </a:rPr>
                  <a:t>P(Z&lt;</a:t>
                </a:r>
                <a14:m>
                  <m:oMath xmlns:m="http://schemas.openxmlformats.org/officeDocument/2006/math">
                    <m:sSub>
                      <m:sSubPr>
                        <m:ctrlPr>
                          <a:rPr lang="es-MX" sz="1800" b="1" i="1">
                            <a:solidFill>
                              <a:prstClr val="black">
                                <a:lumMod val="75000"/>
                                <a:lumOff val="25000"/>
                              </a:prstClr>
                            </a:solidFill>
                            <a:latin typeface="Cambria Math" panose="02040503050406030204" pitchFamily="18" charset="0"/>
                          </a:rPr>
                        </m:ctrlPr>
                      </m:sSubPr>
                      <m:e>
                        <m:r>
                          <a:rPr lang="es-MX" sz="1800" b="1" i="1">
                            <a:solidFill>
                              <a:prstClr val="black">
                                <a:lumMod val="75000"/>
                                <a:lumOff val="25000"/>
                              </a:prstClr>
                            </a:solidFill>
                            <a:latin typeface="Cambria Math" panose="02040503050406030204" pitchFamily="18" charset="0"/>
                          </a:rPr>
                          <m:t>𝒛</m:t>
                        </m:r>
                      </m:e>
                      <m:sub>
                        <m:f>
                          <m:fPr>
                            <m:ctrlPr>
                              <a:rPr lang="es-MX" sz="1800" b="1" i="1">
                                <a:solidFill>
                                  <a:prstClr val="black">
                                    <a:lumMod val="75000"/>
                                    <a:lumOff val="25000"/>
                                  </a:prstClr>
                                </a:solidFill>
                                <a:latin typeface="Cambria Math" panose="02040503050406030204" pitchFamily="18" charset="0"/>
                              </a:rPr>
                            </m:ctrlPr>
                          </m:fPr>
                          <m:num>
                            <m:r>
                              <a:rPr lang="es-MX" sz="1800" b="1" i="1">
                                <a:solidFill>
                                  <a:prstClr val="black">
                                    <a:lumMod val="75000"/>
                                    <a:lumOff val="25000"/>
                                  </a:prstClr>
                                </a:solidFill>
                                <a:latin typeface="Cambria Math" panose="02040503050406030204" pitchFamily="18" charset="0"/>
                              </a:rPr>
                              <m:t>𝜶</m:t>
                            </m:r>
                          </m:num>
                          <m:den>
                            <m:r>
                              <a:rPr lang="es-MX" sz="1800" b="1" i="1">
                                <a:solidFill>
                                  <a:prstClr val="black">
                                    <a:lumMod val="75000"/>
                                    <a:lumOff val="25000"/>
                                  </a:prstClr>
                                </a:solidFill>
                                <a:latin typeface="Cambria Math" panose="02040503050406030204" pitchFamily="18" charset="0"/>
                              </a:rPr>
                              <m:t>𝟐</m:t>
                            </m:r>
                          </m:den>
                        </m:f>
                      </m:sub>
                    </m:sSub>
                  </m:oMath>
                </a14:m>
                <a:r>
                  <a:rPr lang="es-MX" sz="1800" b="1" dirty="0">
                    <a:solidFill>
                      <a:prstClr val="black">
                        <a:lumMod val="75000"/>
                        <a:lumOff val="25000"/>
                      </a:prstClr>
                    </a:solidFill>
                  </a:rPr>
                  <a:t>)= </a:t>
                </a:r>
                <a:r>
                  <a:rPr lang="es-MX" sz="1800" b="1" dirty="0">
                    <a:solidFill>
                      <a:prstClr val="black">
                        <a:lumMod val="75000"/>
                        <a:lumOff val="25000"/>
                      </a:prstClr>
                    </a:solidFill>
                    <a:latin typeface="Century Gothic" panose="020B0502020202020204" pitchFamily="34" charset="0"/>
                  </a:rPr>
                  <a:t> </a:t>
                </a:r>
                <a:r>
                  <a:rPr lang="es-MX" sz="1800" b="1" dirty="0">
                    <a:solidFill>
                      <a:prstClr val="black">
                        <a:lumMod val="75000"/>
                        <a:lumOff val="25000"/>
                      </a:prstClr>
                    </a:solidFill>
                  </a:rPr>
                  <a:t>/2 = 0.01 </a:t>
                </a:r>
                <a:r>
                  <a:rPr lang="es-MX" sz="1800" b="1" dirty="0">
                    <a:solidFill>
                      <a:prstClr val="black">
                        <a:lumMod val="75000"/>
                        <a:lumOff val="25000"/>
                      </a:prstClr>
                    </a:solidFill>
                    <a:latin typeface="Franklin Gothic Book" panose="020B0503020102020204"/>
                  </a:rPr>
                  <a:t>,</a:t>
                </a:r>
              </a:p>
              <a:p>
                <a:pPr marL="0" indent="0" algn="just">
                  <a:buNone/>
                </a:pPr>
                <a:r>
                  <a:rPr lang="es-MX" sz="1800" dirty="0"/>
                  <a:t>pero como la tabla de la distribución de Z sólo proporciona valores de z  que tienen a su izquierda el área acumulada que señala dicha tabla, podemos determinar primero el valor negativo de </a:t>
                </a:r>
                <a:r>
                  <a:rPr lang="es-MX" sz="1800" b="1" dirty="0">
                    <a:solidFill>
                      <a:prstClr val="black">
                        <a:lumMod val="75000"/>
                        <a:lumOff val="25000"/>
                      </a:prstClr>
                    </a:solidFill>
                  </a:rPr>
                  <a:t>- </a:t>
                </a:r>
                <a14:m>
                  <m:oMath xmlns:m="http://schemas.openxmlformats.org/officeDocument/2006/math">
                    <m:sSub>
                      <m:sSubPr>
                        <m:ctrlPr>
                          <a:rPr lang="es-MX" sz="1800" b="1" i="1">
                            <a:solidFill>
                              <a:prstClr val="black">
                                <a:lumMod val="75000"/>
                                <a:lumOff val="25000"/>
                              </a:prstClr>
                            </a:solidFill>
                            <a:latin typeface="Cambria Math" panose="02040503050406030204" pitchFamily="18" charset="0"/>
                          </a:rPr>
                        </m:ctrlPr>
                      </m:sSubPr>
                      <m:e>
                        <m:r>
                          <a:rPr lang="es-MX" sz="1800" b="1" i="1">
                            <a:solidFill>
                              <a:prstClr val="black">
                                <a:lumMod val="75000"/>
                                <a:lumOff val="25000"/>
                              </a:prstClr>
                            </a:solidFill>
                            <a:latin typeface="Cambria Math" panose="02040503050406030204" pitchFamily="18" charset="0"/>
                          </a:rPr>
                          <m:t>𝒛</m:t>
                        </m:r>
                      </m:e>
                      <m:sub>
                        <m:f>
                          <m:fPr>
                            <m:ctrlPr>
                              <a:rPr lang="es-MX" sz="1800" b="1" i="1">
                                <a:solidFill>
                                  <a:prstClr val="black">
                                    <a:lumMod val="75000"/>
                                    <a:lumOff val="25000"/>
                                  </a:prstClr>
                                </a:solidFill>
                                <a:latin typeface="Cambria Math" panose="02040503050406030204" pitchFamily="18" charset="0"/>
                              </a:rPr>
                            </m:ctrlPr>
                          </m:fPr>
                          <m:num>
                            <m:r>
                              <a:rPr lang="es-MX" sz="1800" b="1" i="1">
                                <a:solidFill>
                                  <a:prstClr val="black">
                                    <a:lumMod val="75000"/>
                                    <a:lumOff val="25000"/>
                                  </a:prstClr>
                                </a:solidFill>
                                <a:latin typeface="Cambria Math" panose="02040503050406030204" pitchFamily="18" charset="0"/>
                              </a:rPr>
                              <m:t>𝜶</m:t>
                            </m:r>
                          </m:num>
                          <m:den>
                            <m:r>
                              <a:rPr lang="es-MX" sz="1800" b="1">
                                <a:solidFill>
                                  <a:prstClr val="black">
                                    <a:lumMod val="75000"/>
                                    <a:lumOff val="25000"/>
                                  </a:prstClr>
                                </a:solidFill>
                                <a:latin typeface="Cambria Math" panose="02040503050406030204" pitchFamily="18" charset="0"/>
                              </a:rPr>
                              <m:t>𝟐</m:t>
                            </m:r>
                          </m:den>
                        </m:f>
                      </m:sub>
                    </m:sSub>
                  </m:oMath>
                </a14:m>
                <a:r>
                  <a:rPr lang="es-MX" sz="1800" dirty="0"/>
                  <a:t>  de </a:t>
                </a:r>
                <a:r>
                  <a:rPr lang="es-MX" sz="1600" b="1" dirty="0"/>
                  <a:t>P</a:t>
                </a:r>
                <a:r>
                  <a:rPr lang="es-MX" sz="1600" b="1" dirty="0">
                    <a:solidFill>
                      <a:prstClr val="black">
                        <a:lumMod val="75000"/>
                        <a:lumOff val="25000"/>
                      </a:prstClr>
                    </a:solidFill>
                    <a:latin typeface="Franklin Gothic Book" panose="020B0503020102020204"/>
                  </a:rPr>
                  <a:t>(Z&lt;- </a:t>
                </a:r>
                <a14:m>
                  <m:oMath xmlns:m="http://schemas.openxmlformats.org/officeDocument/2006/math">
                    <m:sSub>
                      <m:sSubPr>
                        <m:ctrlPr>
                          <a:rPr lang="es-MX" sz="1600" b="1" i="1" smtClean="0">
                            <a:solidFill>
                              <a:prstClr val="black">
                                <a:lumMod val="75000"/>
                                <a:lumOff val="25000"/>
                              </a:prstClr>
                            </a:solidFill>
                            <a:latin typeface="Cambria Math" panose="02040503050406030204" pitchFamily="18" charset="0"/>
                          </a:rPr>
                        </m:ctrlPr>
                      </m:sSubPr>
                      <m:e>
                        <m:r>
                          <a:rPr lang="es-MX" sz="1600" b="1" i="1" smtClean="0">
                            <a:solidFill>
                              <a:prstClr val="black">
                                <a:lumMod val="75000"/>
                                <a:lumOff val="25000"/>
                              </a:prstClr>
                            </a:solidFill>
                            <a:latin typeface="Cambria Math" panose="02040503050406030204" pitchFamily="18" charset="0"/>
                          </a:rPr>
                          <m:t>𝒛</m:t>
                        </m:r>
                      </m:e>
                      <m:sub>
                        <m:f>
                          <m:fPr>
                            <m:ctrlPr>
                              <a:rPr lang="es-MX" sz="1600" b="1" i="1" smtClean="0">
                                <a:solidFill>
                                  <a:prstClr val="black">
                                    <a:lumMod val="75000"/>
                                    <a:lumOff val="25000"/>
                                  </a:prstClr>
                                </a:solidFill>
                                <a:latin typeface="Cambria Math" panose="02040503050406030204" pitchFamily="18" charset="0"/>
                              </a:rPr>
                            </m:ctrlPr>
                          </m:fPr>
                          <m:num>
                            <m:r>
                              <a:rPr lang="es-MX" sz="1600" b="1" i="1" smtClean="0">
                                <a:solidFill>
                                  <a:prstClr val="black">
                                    <a:lumMod val="75000"/>
                                    <a:lumOff val="25000"/>
                                  </a:prstClr>
                                </a:solidFill>
                                <a:latin typeface="Cambria Math" panose="02040503050406030204" pitchFamily="18" charset="0"/>
                              </a:rPr>
                              <m:t>𝜶</m:t>
                            </m:r>
                          </m:num>
                          <m:den>
                            <m:r>
                              <a:rPr lang="es-MX" sz="1600" b="1" i="0" smtClean="0">
                                <a:solidFill>
                                  <a:prstClr val="black">
                                    <a:lumMod val="75000"/>
                                    <a:lumOff val="25000"/>
                                  </a:prstClr>
                                </a:solidFill>
                                <a:latin typeface="Cambria Math" panose="02040503050406030204" pitchFamily="18" charset="0"/>
                              </a:rPr>
                              <m:t>𝟐</m:t>
                            </m:r>
                          </m:den>
                        </m:f>
                      </m:sub>
                    </m:sSub>
                  </m:oMath>
                </a14:m>
                <a:r>
                  <a:rPr lang="es-MX" sz="1600" b="1" dirty="0">
                    <a:solidFill>
                      <a:prstClr val="black">
                        <a:lumMod val="75000"/>
                        <a:lumOff val="25000"/>
                      </a:prstClr>
                    </a:solidFill>
                    <a:latin typeface="Franklin Gothic Book" panose="020B0503020102020204"/>
                  </a:rPr>
                  <a:t>)= </a:t>
                </a:r>
                <a:r>
                  <a:rPr lang="es-MX" sz="1600" b="1" dirty="0">
                    <a:latin typeface="Century Gothic" panose="020B0502020202020204" pitchFamily="34" charset="0"/>
                  </a:rPr>
                  <a:t> </a:t>
                </a:r>
                <a:r>
                  <a:rPr lang="es-MX" sz="1600" b="1" dirty="0">
                    <a:solidFill>
                      <a:prstClr val="black">
                        <a:lumMod val="75000"/>
                        <a:lumOff val="25000"/>
                      </a:prstClr>
                    </a:solidFill>
                    <a:latin typeface="Franklin Gothic Book" panose="020B0503020102020204"/>
                  </a:rPr>
                  <a:t>/2 = 0.01,  </a:t>
                </a:r>
                <a:r>
                  <a:rPr lang="es-MX" sz="1800" b="1" dirty="0">
                    <a:solidFill>
                      <a:prstClr val="black">
                        <a:lumMod val="75000"/>
                        <a:lumOff val="25000"/>
                      </a:prstClr>
                    </a:solidFill>
                    <a:latin typeface="Franklin Gothic Book" panose="020B0503020102020204"/>
                  </a:rPr>
                  <a:t> </a:t>
                </a:r>
                <a:r>
                  <a:rPr lang="es-MX" sz="1800" dirty="0"/>
                  <a:t>o bien podemos determinar primero el valor positivo.  Una vez determinado el primero, el segundo será, según la propiedad de simetría, el opuesto</a:t>
                </a:r>
              </a:p>
              <a:p>
                <a:pPr marL="0" indent="0" algn="just">
                  <a:buNone/>
                </a:pPr>
                <a:r>
                  <a:rPr lang="es-MX" sz="1800" dirty="0"/>
                  <a:t>Determinemos primero el valor negativos </a:t>
                </a:r>
                <a:r>
                  <a:rPr lang="es-MX" sz="1800" b="1" dirty="0">
                    <a:solidFill>
                      <a:prstClr val="black">
                        <a:lumMod val="75000"/>
                        <a:lumOff val="25000"/>
                      </a:prstClr>
                    </a:solidFill>
                    <a:latin typeface="Franklin Gothic Book" panose="020B0503020102020204"/>
                  </a:rPr>
                  <a:t>&lt;- </a:t>
                </a:r>
                <a14:m>
                  <m:oMath xmlns:m="http://schemas.openxmlformats.org/officeDocument/2006/math">
                    <m:sSub>
                      <m:sSubPr>
                        <m:ctrlPr>
                          <a:rPr lang="es-MX" sz="1800" b="1" i="1" smtClean="0">
                            <a:solidFill>
                              <a:prstClr val="black">
                                <a:lumMod val="75000"/>
                                <a:lumOff val="25000"/>
                              </a:prstClr>
                            </a:solidFill>
                            <a:latin typeface="Cambria Math" panose="02040503050406030204" pitchFamily="18" charset="0"/>
                          </a:rPr>
                        </m:ctrlPr>
                      </m:sSubPr>
                      <m:e>
                        <m:r>
                          <a:rPr lang="es-MX" sz="1800" b="1" i="1" smtClean="0">
                            <a:solidFill>
                              <a:prstClr val="black">
                                <a:lumMod val="75000"/>
                                <a:lumOff val="25000"/>
                              </a:prstClr>
                            </a:solidFill>
                            <a:latin typeface="Cambria Math" panose="02040503050406030204" pitchFamily="18" charset="0"/>
                          </a:rPr>
                          <m:t>𝒛</m:t>
                        </m:r>
                      </m:e>
                      <m:sub>
                        <m:f>
                          <m:fPr>
                            <m:ctrlPr>
                              <a:rPr lang="es-MX" sz="1800" b="1" i="1" smtClean="0">
                                <a:solidFill>
                                  <a:prstClr val="black">
                                    <a:lumMod val="75000"/>
                                    <a:lumOff val="25000"/>
                                  </a:prstClr>
                                </a:solidFill>
                                <a:latin typeface="Cambria Math" panose="02040503050406030204" pitchFamily="18" charset="0"/>
                              </a:rPr>
                            </m:ctrlPr>
                          </m:fPr>
                          <m:num>
                            <m:r>
                              <a:rPr lang="es-MX" sz="1800" b="1" i="1" smtClean="0">
                                <a:solidFill>
                                  <a:prstClr val="black">
                                    <a:lumMod val="75000"/>
                                    <a:lumOff val="25000"/>
                                  </a:prstClr>
                                </a:solidFill>
                                <a:latin typeface="Cambria Math" panose="02040503050406030204" pitchFamily="18" charset="0"/>
                              </a:rPr>
                              <m:t>𝜶</m:t>
                            </m:r>
                          </m:num>
                          <m:den>
                            <m:r>
                              <a:rPr lang="es-MX" sz="1800" b="1" i="0" smtClean="0">
                                <a:solidFill>
                                  <a:prstClr val="black">
                                    <a:lumMod val="75000"/>
                                    <a:lumOff val="25000"/>
                                  </a:prstClr>
                                </a:solidFill>
                                <a:latin typeface="Cambria Math" panose="02040503050406030204" pitchFamily="18" charset="0"/>
                              </a:rPr>
                              <m:t>𝟐</m:t>
                            </m:r>
                          </m:den>
                        </m:f>
                      </m:sub>
                    </m:sSub>
                  </m:oMath>
                </a14:m>
                <a:r>
                  <a:rPr lang="es-MX" sz="1800" dirty="0"/>
                  <a:t> encontrando el área más cercana a 0.01, que es 0.0099, a la cual le corresponde </a:t>
                </a:r>
                <a:r>
                  <a:rPr lang="es-MX" sz="1800" b="1" dirty="0">
                    <a:solidFill>
                      <a:prstClr val="black">
                        <a:lumMod val="75000"/>
                        <a:lumOff val="25000"/>
                      </a:prstClr>
                    </a:solidFill>
                  </a:rPr>
                  <a:t>- </a:t>
                </a:r>
                <a14:m>
                  <m:oMath xmlns:m="http://schemas.openxmlformats.org/officeDocument/2006/math">
                    <m:sSub>
                      <m:sSubPr>
                        <m:ctrlPr>
                          <a:rPr lang="es-MX" sz="1800" b="1" i="1">
                            <a:solidFill>
                              <a:prstClr val="black">
                                <a:lumMod val="75000"/>
                                <a:lumOff val="25000"/>
                              </a:prstClr>
                            </a:solidFill>
                            <a:latin typeface="Cambria Math" panose="02040503050406030204" pitchFamily="18" charset="0"/>
                          </a:rPr>
                        </m:ctrlPr>
                      </m:sSubPr>
                      <m:e>
                        <m:r>
                          <a:rPr lang="es-MX" sz="1800" b="1" i="1">
                            <a:solidFill>
                              <a:prstClr val="black">
                                <a:lumMod val="75000"/>
                                <a:lumOff val="25000"/>
                              </a:prstClr>
                            </a:solidFill>
                            <a:latin typeface="Cambria Math" panose="02040503050406030204" pitchFamily="18" charset="0"/>
                          </a:rPr>
                          <m:t>𝒛</m:t>
                        </m:r>
                      </m:e>
                      <m:sub>
                        <m:f>
                          <m:fPr>
                            <m:ctrlPr>
                              <a:rPr lang="es-MX" sz="1800" b="1" i="1">
                                <a:solidFill>
                                  <a:prstClr val="black">
                                    <a:lumMod val="75000"/>
                                    <a:lumOff val="25000"/>
                                  </a:prstClr>
                                </a:solidFill>
                                <a:latin typeface="Cambria Math" panose="02040503050406030204" pitchFamily="18" charset="0"/>
                              </a:rPr>
                            </m:ctrlPr>
                          </m:fPr>
                          <m:num>
                            <m:r>
                              <a:rPr lang="es-MX" sz="1800" b="1" i="1">
                                <a:solidFill>
                                  <a:prstClr val="black">
                                    <a:lumMod val="75000"/>
                                    <a:lumOff val="25000"/>
                                  </a:prstClr>
                                </a:solidFill>
                                <a:latin typeface="Cambria Math" panose="02040503050406030204" pitchFamily="18" charset="0"/>
                              </a:rPr>
                              <m:t>𝜶</m:t>
                            </m:r>
                          </m:num>
                          <m:den>
                            <m:r>
                              <a:rPr lang="es-MX" sz="1800" b="1">
                                <a:solidFill>
                                  <a:prstClr val="black">
                                    <a:lumMod val="75000"/>
                                    <a:lumOff val="25000"/>
                                  </a:prstClr>
                                </a:solidFill>
                                <a:latin typeface="Cambria Math" panose="02040503050406030204" pitchFamily="18" charset="0"/>
                              </a:rPr>
                              <m:t>𝟐</m:t>
                            </m:r>
                          </m:den>
                        </m:f>
                      </m:sub>
                    </m:sSub>
                  </m:oMath>
                </a14:m>
                <a:r>
                  <a:rPr lang="es-MX" sz="1800" dirty="0"/>
                  <a:t> = -2.33. El otro valor critico será el opuesto del anterior, a esto es , </a:t>
                </a:r>
                <a14:m>
                  <m:oMath xmlns:m="http://schemas.openxmlformats.org/officeDocument/2006/math">
                    <m:sSub>
                      <m:sSubPr>
                        <m:ctrlPr>
                          <a:rPr lang="es-MX" sz="1800" b="1" i="1">
                            <a:solidFill>
                              <a:prstClr val="black">
                                <a:lumMod val="75000"/>
                                <a:lumOff val="25000"/>
                              </a:prstClr>
                            </a:solidFill>
                            <a:latin typeface="Cambria Math" panose="02040503050406030204" pitchFamily="18" charset="0"/>
                          </a:rPr>
                        </m:ctrlPr>
                      </m:sSubPr>
                      <m:e>
                        <m:r>
                          <a:rPr lang="es-MX" sz="1800" b="1" i="1" smtClean="0">
                            <a:solidFill>
                              <a:prstClr val="black">
                                <a:lumMod val="75000"/>
                                <a:lumOff val="25000"/>
                              </a:prstClr>
                            </a:solidFill>
                            <a:latin typeface="Cambria Math" panose="02040503050406030204" pitchFamily="18" charset="0"/>
                          </a:rPr>
                          <m:t> </m:t>
                        </m:r>
                        <m:r>
                          <a:rPr lang="es-MX" sz="1800" b="1" i="1">
                            <a:solidFill>
                              <a:prstClr val="black">
                                <a:lumMod val="75000"/>
                                <a:lumOff val="25000"/>
                              </a:prstClr>
                            </a:solidFill>
                            <a:latin typeface="Cambria Math" panose="02040503050406030204" pitchFamily="18" charset="0"/>
                          </a:rPr>
                          <m:t>𝒛</m:t>
                        </m:r>
                      </m:e>
                      <m:sub>
                        <m:f>
                          <m:fPr>
                            <m:ctrlPr>
                              <a:rPr lang="es-MX" sz="1800" b="1" i="1">
                                <a:solidFill>
                                  <a:prstClr val="black">
                                    <a:lumMod val="75000"/>
                                    <a:lumOff val="25000"/>
                                  </a:prstClr>
                                </a:solidFill>
                                <a:latin typeface="Cambria Math" panose="02040503050406030204" pitchFamily="18" charset="0"/>
                              </a:rPr>
                            </m:ctrlPr>
                          </m:fPr>
                          <m:num>
                            <m:r>
                              <a:rPr lang="es-MX" sz="1800" b="1" i="1">
                                <a:solidFill>
                                  <a:prstClr val="black">
                                    <a:lumMod val="75000"/>
                                    <a:lumOff val="25000"/>
                                  </a:prstClr>
                                </a:solidFill>
                                <a:latin typeface="Cambria Math" panose="02040503050406030204" pitchFamily="18" charset="0"/>
                              </a:rPr>
                              <m:t>𝜶</m:t>
                            </m:r>
                          </m:num>
                          <m:den>
                            <m:r>
                              <a:rPr lang="es-MX" sz="1800" b="1">
                                <a:solidFill>
                                  <a:prstClr val="black">
                                    <a:lumMod val="75000"/>
                                    <a:lumOff val="25000"/>
                                  </a:prstClr>
                                </a:solidFill>
                                <a:latin typeface="Cambria Math" panose="02040503050406030204" pitchFamily="18" charset="0"/>
                              </a:rPr>
                              <m:t>𝟐</m:t>
                            </m:r>
                          </m:den>
                        </m:f>
                      </m:sub>
                    </m:sSub>
                  </m:oMath>
                </a14:m>
                <a:r>
                  <a:rPr lang="es-MX" sz="1800" dirty="0"/>
                  <a:t> = 2.33</a:t>
                </a:r>
              </a:p>
              <a:p>
                <a:pPr algn="just"/>
                <a:endParaRPr lang="es-NI" sz="1800" dirty="0"/>
              </a:p>
            </p:txBody>
          </p:sp>
        </mc:Choice>
        <mc:Fallback>
          <p:sp>
            <p:nvSpPr>
              <p:cNvPr id="3" name="Marcador de contenido 2">
                <a:extLst>
                  <a:ext uri="{FF2B5EF4-FFF2-40B4-BE49-F238E27FC236}">
                    <a16:creationId xmlns:a16="http://schemas.microsoft.com/office/drawing/2014/main" id="{8A68CDA8-2208-4E7F-DE86-BF64C988E3EE}"/>
                  </a:ext>
                </a:extLst>
              </p:cNvPr>
              <p:cNvSpPr>
                <a:spLocks noGrp="1" noRot="1" noChangeAspect="1" noMove="1" noResize="1" noEditPoints="1" noAdjustHandles="1" noChangeArrowheads="1" noChangeShapeType="1" noTextEdit="1"/>
              </p:cNvSpPr>
              <p:nvPr>
                <p:ph idx="1"/>
              </p:nvPr>
            </p:nvSpPr>
            <p:spPr>
              <a:xfrm>
                <a:off x="493594" y="91328"/>
                <a:ext cx="11407254" cy="6068018"/>
              </a:xfrm>
              <a:blipFill>
                <a:blip r:embed="rId2"/>
                <a:stretch>
                  <a:fillRect l="-481" t="-1005" r="-428"/>
                </a:stretch>
              </a:blipFill>
            </p:spPr>
            <p:txBody>
              <a:bodyPr/>
              <a:lstStyle/>
              <a:p>
                <a:r>
                  <a:rPr lang="es-NI">
                    <a:noFill/>
                  </a:rPr>
                  <a:t> </a:t>
                </a:r>
              </a:p>
            </p:txBody>
          </p:sp>
        </mc:Fallback>
      </mc:AlternateContent>
      <p:sp>
        <p:nvSpPr>
          <p:cNvPr id="4" name="Flecha: a la derecha 3">
            <a:extLst>
              <a:ext uri="{FF2B5EF4-FFF2-40B4-BE49-F238E27FC236}">
                <a16:creationId xmlns:a16="http://schemas.microsoft.com/office/drawing/2014/main" id="{64193F7E-DA0F-9F19-4D44-03B783F7C631}"/>
              </a:ext>
            </a:extLst>
          </p:cNvPr>
          <p:cNvSpPr/>
          <p:nvPr/>
        </p:nvSpPr>
        <p:spPr>
          <a:xfrm>
            <a:off x="5937913" y="2593075"/>
            <a:ext cx="259308" cy="68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Tree>
    <p:extLst>
      <p:ext uri="{BB962C8B-B14F-4D97-AF65-F5344CB8AC3E}">
        <p14:creationId xmlns:p14="http://schemas.microsoft.com/office/powerpoint/2010/main" val="416305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4469CC12-A0EF-BD78-882B-0A39774184CD}"/>
              </a:ext>
            </a:extLst>
          </p:cNvPr>
          <p:cNvSpPr>
            <a:spLocks noGrp="1"/>
          </p:cNvSpPr>
          <p:nvPr>
            <p:ph idx="1"/>
          </p:nvPr>
        </p:nvSpPr>
        <p:spPr>
          <a:xfrm>
            <a:off x="733255" y="201437"/>
            <a:ext cx="10515600" cy="916842"/>
          </a:xfrm>
        </p:spPr>
        <p:txBody>
          <a:bodyPr>
            <a:normAutofit/>
          </a:bodyPr>
          <a:lstStyle/>
          <a:p>
            <a:pPr marL="0" indent="0">
              <a:buNone/>
            </a:pPr>
            <a:r>
              <a:rPr lang="es-MX" sz="2000" dirty="0"/>
              <a:t>Es decir que Z es significativamente distinto de cero si cae a la izquierda de -2.33 o a la derecha de 2.33 según se observa en la figura de abajo</a:t>
            </a:r>
          </a:p>
          <a:p>
            <a:pPr marL="0" indent="0">
              <a:buNone/>
            </a:pPr>
            <a:endParaRPr lang="es-MX" sz="2000" dirty="0"/>
          </a:p>
          <a:p>
            <a:pPr marL="0" indent="0">
              <a:buNone/>
            </a:pPr>
            <a:endParaRPr lang="es-MX" sz="2000" dirty="0"/>
          </a:p>
          <a:p>
            <a:pPr marL="0" indent="0">
              <a:buNone/>
            </a:pPr>
            <a:endParaRPr lang="es-MX" sz="2000" dirty="0"/>
          </a:p>
          <a:p>
            <a:pPr marL="0" indent="0">
              <a:buNone/>
            </a:pPr>
            <a:endParaRPr lang="es-MX" sz="2000" dirty="0"/>
          </a:p>
        </p:txBody>
      </p:sp>
      <p:grpSp>
        <p:nvGrpSpPr>
          <p:cNvPr id="7" name="Grupo 6">
            <a:extLst>
              <a:ext uri="{FF2B5EF4-FFF2-40B4-BE49-F238E27FC236}">
                <a16:creationId xmlns:a16="http://schemas.microsoft.com/office/drawing/2014/main" id="{9DF35B99-67CB-E9B6-B0E9-27B48ED86FA7}"/>
              </a:ext>
            </a:extLst>
          </p:cNvPr>
          <p:cNvGrpSpPr/>
          <p:nvPr/>
        </p:nvGrpSpPr>
        <p:grpSpPr>
          <a:xfrm>
            <a:off x="3348111" y="1362891"/>
            <a:ext cx="5160515" cy="2899620"/>
            <a:chOff x="3648767" y="3172084"/>
            <a:chExt cx="4262544" cy="2452560"/>
          </a:xfrm>
        </p:grpSpPr>
        <p:pic>
          <p:nvPicPr>
            <p:cNvPr id="8" name="Imagen 7">
              <a:extLst>
                <a:ext uri="{FF2B5EF4-FFF2-40B4-BE49-F238E27FC236}">
                  <a16:creationId xmlns:a16="http://schemas.microsoft.com/office/drawing/2014/main" id="{49942C24-0097-90F0-9BB1-7FAA0436E875}"/>
                </a:ext>
              </a:extLst>
            </p:cNvPr>
            <p:cNvPicPr>
              <a:picLocks noChangeAspect="1"/>
            </p:cNvPicPr>
            <p:nvPr/>
          </p:nvPicPr>
          <p:blipFill>
            <a:blip r:embed="rId2"/>
            <a:srcRect l="6882" t="16247" r="7039" b="16493"/>
            <a:stretch/>
          </p:blipFill>
          <p:spPr>
            <a:xfrm>
              <a:off x="3648767" y="3172084"/>
              <a:ext cx="4262544" cy="2345193"/>
            </a:xfrm>
            <a:prstGeom prst="rect">
              <a:avLst/>
            </a:prstGeom>
          </p:spPr>
        </p:pic>
        <p:cxnSp>
          <p:nvCxnSpPr>
            <p:cNvPr id="9" name="Conector recto 8">
              <a:extLst>
                <a:ext uri="{FF2B5EF4-FFF2-40B4-BE49-F238E27FC236}">
                  <a16:creationId xmlns:a16="http://schemas.microsoft.com/office/drawing/2014/main" id="{006BAB92-10AA-69FC-E75E-8408C248597A}"/>
                </a:ext>
              </a:extLst>
            </p:cNvPr>
            <p:cNvCxnSpPr>
              <a:cxnSpLocks/>
            </p:cNvCxnSpPr>
            <p:nvPr/>
          </p:nvCxnSpPr>
          <p:spPr>
            <a:xfrm flipH="1">
              <a:off x="4836693" y="3627658"/>
              <a:ext cx="8208" cy="1951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3043B701-2492-E9FF-2DEA-7BBD6A63EDDC}"/>
                </a:ext>
              </a:extLst>
            </p:cNvPr>
            <p:cNvCxnSpPr>
              <a:cxnSpLocks/>
            </p:cNvCxnSpPr>
            <p:nvPr/>
          </p:nvCxnSpPr>
          <p:spPr>
            <a:xfrm>
              <a:off x="6781958" y="3880319"/>
              <a:ext cx="0" cy="173462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upo 10">
              <a:extLst>
                <a:ext uri="{FF2B5EF4-FFF2-40B4-BE49-F238E27FC236}">
                  <a16:creationId xmlns:a16="http://schemas.microsoft.com/office/drawing/2014/main" id="{596F928C-D6A7-DB73-1895-A4BE5EF67198}"/>
                </a:ext>
              </a:extLst>
            </p:cNvPr>
            <p:cNvGrpSpPr/>
            <p:nvPr/>
          </p:nvGrpSpPr>
          <p:grpSpPr>
            <a:xfrm>
              <a:off x="3743780" y="4648981"/>
              <a:ext cx="4167530" cy="975663"/>
              <a:chOff x="3743780" y="4648981"/>
              <a:chExt cx="4167530" cy="975663"/>
            </a:xfrm>
          </p:grpSpPr>
          <p:sp>
            <p:nvSpPr>
              <p:cNvPr id="12" name="CuadroTexto 11">
                <a:extLst>
                  <a:ext uri="{FF2B5EF4-FFF2-40B4-BE49-F238E27FC236}">
                    <a16:creationId xmlns:a16="http://schemas.microsoft.com/office/drawing/2014/main" id="{C0FC6071-2904-344D-1254-359C2BEAF20F}"/>
                  </a:ext>
                </a:extLst>
              </p:cNvPr>
              <p:cNvSpPr txBox="1"/>
              <p:nvPr/>
            </p:nvSpPr>
            <p:spPr>
              <a:xfrm>
                <a:off x="6897898" y="4648981"/>
                <a:ext cx="751134" cy="369332"/>
              </a:xfrm>
              <a:prstGeom prst="rect">
                <a:avLst/>
              </a:prstGeom>
              <a:noFill/>
            </p:spPr>
            <p:txBody>
              <a:bodyPr wrap="square" rtlCol="0">
                <a:spAutoFit/>
              </a:bodyPr>
              <a:lstStyle/>
              <a:p>
                <a:r>
                  <a:rPr lang="es-MX" b="1" dirty="0">
                    <a:latin typeface="Century Gothic" panose="020B0502020202020204" pitchFamily="34" charset="0"/>
                  </a:rPr>
                  <a:t>0.01</a:t>
                </a:r>
                <a:endParaRPr lang="es-NI" dirty="0"/>
              </a:p>
            </p:txBody>
          </p:sp>
          <p:sp>
            <p:nvSpPr>
              <p:cNvPr id="13" name="CuadroTexto 12">
                <a:extLst>
                  <a:ext uri="{FF2B5EF4-FFF2-40B4-BE49-F238E27FC236}">
                    <a16:creationId xmlns:a16="http://schemas.microsoft.com/office/drawing/2014/main" id="{05892DE5-16A0-C02B-A0F7-F409E61C43AE}"/>
                  </a:ext>
                </a:extLst>
              </p:cNvPr>
              <p:cNvSpPr txBox="1"/>
              <p:nvPr/>
            </p:nvSpPr>
            <p:spPr>
              <a:xfrm>
                <a:off x="4156692" y="4655653"/>
                <a:ext cx="680002" cy="369332"/>
              </a:xfrm>
              <a:prstGeom prst="rect">
                <a:avLst/>
              </a:prstGeom>
              <a:noFill/>
            </p:spPr>
            <p:txBody>
              <a:bodyPr wrap="square" rtlCol="0">
                <a:spAutoFit/>
              </a:bodyPr>
              <a:lstStyle/>
              <a:p>
                <a:r>
                  <a:rPr lang="es-MX" b="1" dirty="0">
                    <a:latin typeface="Century Gothic" panose="020B0502020202020204" pitchFamily="34" charset="0"/>
                  </a:rPr>
                  <a:t>0.01</a:t>
                </a:r>
                <a:endParaRPr lang="es-NI" dirty="0"/>
              </a:p>
            </p:txBody>
          </p:sp>
          <p:sp>
            <p:nvSpPr>
              <p:cNvPr id="14" name="CuadroTexto 13">
                <a:extLst>
                  <a:ext uri="{FF2B5EF4-FFF2-40B4-BE49-F238E27FC236}">
                    <a16:creationId xmlns:a16="http://schemas.microsoft.com/office/drawing/2014/main" id="{DF7A7126-5762-0FE7-1884-66E4C4327509}"/>
                  </a:ext>
                </a:extLst>
              </p:cNvPr>
              <p:cNvSpPr txBox="1"/>
              <p:nvPr/>
            </p:nvSpPr>
            <p:spPr>
              <a:xfrm>
                <a:off x="4560067" y="5156869"/>
                <a:ext cx="751134" cy="369332"/>
              </a:xfrm>
              <a:prstGeom prst="rect">
                <a:avLst/>
              </a:prstGeom>
              <a:noFill/>
            </p:spPr>
            <p:txBody>
              <a:bodyPr wrap="square" rtlCol="0">
                <a:spAutoFit/>
              </a:bodyPr>
              <a:lstStyle/>
              <a:p>
                <a:r>
                  <a:rPr lang="es-MX" b="1" dirty="0"/>
                  <a:t>-2.33</a:t>
                </a:r>
                <a:endParaRPr lang="es-MX" b="1" dirty="0">
                  <a:latin typeface="Century Gothic" panose="020B0502020202020204" pitchFamily="34" charset="0"/>
                </a:endParaRPr>
              </a:p>
            </p:txBody>
          </p:sp>
          <p:sp>
            <p:nvSpPr>
              <p:cNvPr id="15" name="CuadroTexto 14">
                <a:extLst>
                  <a:ext uri="{FF2B5EF4-FFF2-40B4-BE49-F238E27FC236}">
                    <a16:creationId xmlns:a16="http://schemas.microsoft.com/office/drawing/2014/main" id="{22631420-CB7E-21A9-97B6-AC7F11D31AD3}"/>
                  </a:ext>
                </a:extLst>
              </p:cNvPr>
              <p:cNvSpPr txBox="1"/>
              <p:nvPr/>
            </p:nvSpPr>
            <p:spPr>
              <a:xfrm>
                <a:off x="6557496" y="5092053"/>
                <a:ext cx="751134" cy="369332"/>
              </a:xfrm>
              <a:prstGeom prst="rect">
                <a:avLst/>
              </a:prstGeom>
              <a:noFill/>
            </p:spPr>
            <p:txBody>
              <a:bodyPr wrap="square" rtlCol="0">
                <a:spAutoFit/>
              </a:bodyPr>
              <a:lstStyle/>
              <a:p>
                <a:r>
                  <a:rPr lang="es-NI" b="1" dirty="0"/>
                  <a:t>2.33</a:t>
                </a:r>
              </a:p>
            </p:txBody>
          </p:sp>
          <p:sp>
            <p:nvSpPr>
              <p:cNvPr id="16" name="CuadroTexto 15">
                <a:extLst>
                  <a:ext uri="{FF2B5EF4-FFF2-40B4-BE49-F238E27FC236}">
                    <a16:creationId xmlns:a16="http://schemas.microsoft.com/office/drawing/2014/main" id="{BD03B476-F32F-E552-7859-B8C3B5C2DDCD}"/>
                  </a:ext>
                </a:extLst>
              </p:cNvPr>
              <p:cNvSpPr txBox="1"/>
              <p:nvPr/>
            </p:nvSpPr>
            <p:spPr>
              <a:xfrm>
                <a:off x="3743780" y="5123656"/>
                <a:ext cx="412911" cy="369332"/>
              </a:xfrm>
              <a:prstGeom prst="rect">
                <a:avLst/>
              </a:prstGeom>
              <a:noFill/>
            </p:spPr>
            <p:txBody>
              <a:bodyPr wrap="square" rtlCol="0">
                <a:spAutoFit/>
              </a:bodyPr>
              <a:lstStyle/>
              <a:p>
                <a:r>
                  <a:rPr lang="es-MX" b="1" dirty="0">
                    <a:latin typeface="Century Gothic" panose="020B0502020202020204" pitchFamily="34" charset="0"/>
                  </a:rPr>
                  <a:t>R</a:t>
                </a:r>
              </a:p>
            </p:txBody>
          </p:sp>
          <p:sp>
            <p:nvSpPr>
              <p:cNvPr id="17" name="CuadroTexto 16">
                <a:extLst>
                  <a:ext uri="{FF2B5EF4-FFF2-40B4-BE49-F238E27FC236}">
                    <a16:creationId xmlns:a16="http://schemas.microsoft.com/office/drawing/2014/main" id="{A9013978-4AEF-CF9C-DAC8-5DE275F40A41}"/>
                  </a:ext>
                </a:extLst>
              </p:cNvPr>
              <p:cNvSpPr txBox="1"/>
              <p:nvPr/>
            </p:nvSpPr>
            <p:spPr>
              <a:xfrm>
                <a:off x="7498399" y="5025618"/>
                <a:ext cx="412911" cy="369332"/>
              </a:xfrm>
              <a:prstGeom prst="rect">
                <a:avLst/>
              </a:prstGeom>
              <a:noFill/>
            </p:spPr>
            <p:txBody>
              <a:bodyPr wrap="square" rtlCol="0">
                <a:spAutoFit/>
              </a:bodyPr>
              <a:lstStyle/>
              <a:p>
                <a:r>
                  <a:rPr lang="es-MX" b="1" dirty="0">
                    <a:latin typeface="Century Gothic" panose="020B0502020202020204" pitchFamily="34" charset="0"/>
                  </a:rPr>
                  <a:t>R</a:t>
                </a:r>
              </a:p>
            </p:txBody>
          </p:sp>
          <p:sp>
            <p:nvSpPr>
              <p:cNvPr id="18" name="CuadroTexto 17">
                <a:extLst>
                  <a:ext uri="{FF2B5EF4-FFF2-40B4-BE49-F238E27FC236}">
                    <a16:creationId xmlns:a16="http://schemas.microsoft.com/office/drawing/2014/main" id="{5A4D2E59-705D-F429-6AEB-DC0A126778C6}"/>
                  </a:ext>
                </a:extLst>
              </p:cNvPr>
              <p:cNvSpPr txBox="1"/>
              <p:nvPr/>
            </p:nvSpPr>
            <p:spPr>
              <a:xfrm>
                <a:off x="5521775" y="5255312"/>
                <a:ext cx="554948" cy="369332"/>
              </a:xfrm>
              <a:prstGeom prst="rect">
                <a:avLst/>
              </a:prstGeom>
              <a:noFill/>
            </p:spPr>
            <p:txBody>
              <a:bodyPr wrap="square" rtlCol="0">
                <a:spAutoFit/>
              </a:bodyPr>
              <a:lstStyle/>
              <a:p>
                <a:r>
                  <a:rPr lang="es-MX" b="1" dirty="0">
                    <a:latin typeface="Century Gothic" panose="020B0502020202020204" pitchFamily="34" charset="0"/>
                  </a:rPr>
                  <a:t>NR</a:t>
                </a:r>
              </a:p>
            </p:txBody>
          </p:sp>
        </p:grpSp>
      </p:grpSp>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B94CD075-C478-20B3-F372-AE8CE152A743}"/>
                  </a:ext>
                </a:extLst>
              </p:cNvPr>
              <p:cNvSpPr txBox="1"/>
              <p:nvPr/>
            </p:nvSpPr>
            <p:spPr>
              <a:xfrm>
                <a:off x="1132402" y="4813057"/>
                <a:ext cx="10185010" cy="1159869"/>
              </a:xfrm>
              <a:prstGeom prst="rect">
                <a:avLst/>
              </a:prstGeom>
              <a:noFill/>
            </p:spPr>
            <p:txBody>
              <a:bodyPr wrap="square">
                <a:spAutoFit/>
              </a:bodyPr>
              <a:lstStyle/>
              <a:p>
                <a:pPr marL="0" indent="0">
                  <a:buNone/>
                </a:pPr>
                <a:r>
                  <a:rPr lang="es-MX" dirty="0"/>
                  <a:t>Por tanto la regla de decisión dirá:</a:t>
                </a:r>
              </a:p>
              <a:p>
                <a:r>
                  <a:rPr lang="es-MX" dirty="0"/>
                  <a:t>Rechazo Ho: µo= 25850 a un nivel </a:t>
                </a:r>
                <a:r>
                  <a:rPr lang="es-MX" dirty="0">
                    <a:latin typeface="Century Gothic" panose="020B0502020202020204" pitchFamily="34" charset="0"/>
                  </a:rPr>
                  <a:t></a:t>
                </a:r>
                <a:r>
                  <a:rPr lang="es-MX" dirty="0"/>
                  <a:t> = 0.02 si Z &lt; - </a:t>
                </a:r>
                <a:r>
                  <a:rPr lang="es-MX" sz="1800" b="1" dirty="0">
                    <a:solidFill>
                      <a:prstClr val="black">
                        <a:lumMod val="75000"/>
                        <a:lumOff val="25000"/>
                      </a:prstClr>
                    </a:solidFill>
                  </a:rPr>
                  <a:t> </a:t>
                </a:r>
                <a14:m>
                  <m:oMath xmlns:m="http://schemas.openxmlformats.org/officeDocument/2006/math">
                    <m:sSub>
                      <m:sSubPr>
                        <m:ctrlPr>
                          <a:rPr lang="es-MX" sz="2400" b="1" i="1" smtClean="0">
                            <a:solidFill>
                              <a:prstClr val="black">
                                <a:lumMod val="75000"/>
                                <a:lumOff val="25000"/>
                              </a:prstClr>
                            </a:solidFill>
                            <a:latin typeface="Cambria Math" panose="02040503050406030204" pitchFamily="18" charset="0"/>
                          </a:rPr>
                        </m:ctrlPr>
                      </m:sSubPr>
                      <m:e>
                        <m:r>
                          <a:rPr lang="es-MX" sz="2400" b="1" i="1" smtClean="0">
                            <a:solidFill>
                              <a:prstClr val="black">
                                <a:lumMod val="75000"/>
                                <a:lumOff val="25000"/>
                              </a:prstClr>
                            </a:solidFill>
                            <a:latin typeface="Cambria Math" panose="02040503050406030204" pitchFamily="18" charset="0"/>
                          </a:rPr>
                          <m:t>𝒛</m:t>
                        </m:r>
                      </m:e>
                      <m:sub>
                        <m:f>
                          <m:fPr>
                            <m:ctrlPr>
                              <a:rPr lang="es-MX" sz="2400" b="1" i="1" smtClean="0">
                                <a:solidFill>
                                  <a:prstClr val="black">
                                    <a:lumMod val="75000"/>
                                    <a:lumOff val="25000"/>
                                  </a:prstClr>
                                </a:solidFill>
                                <a:latin typeface="Cambria Math" panose="02040503050406030204" pitchFamily="18" charset="0"/>
                              </a:rPr>
                            </m:ctrlPr>
                          </m:fPr>
                          <m:num>
                            <m:r>
                              <a:rPr lang="es-MX" sz="2400" b="1" i="1" smtClean="0">
                                <a:solidFill>
                                  <a:prstClr val="black">
                                    <a:lumMod val="75000"/>
                                    <a:lumOff val="25000"/>
                                  </a:prstClr>
                                </a:solidFill>
                                <a:latin typeface="Cambria Math" panose="02040503050406030204" pitchFamily="18" charset="0"/>
                              </a:rPr>
                              <m:t>𝜶</m:t>
                            </m:r>
                          </m:num>
                          <m:den>
                            <m:r>
                              <a:rPr lang="es-MX" sz="2400" b="1" i="0" smtClean="0">
                                <a:solidFill>
                                  <a:prstClr val="black">
                                    <a:lumMod val="75000"/>
                                    <a:lumOff val="25000"/>
                                  </a:prstClr>
                                </a:solidFill>
                                <a:latin typeface="Cambria Math" panose="02040503050406030204" pitchFamily="18" charset="0"/>
                              </a:rPr>
                              <m:t>𝟐</m:t>
                            </m:r>
                          </m:den>
                        </m:f>
                      </m:sub>
                    </m:sSub>
                  </m:oMath>
                </a14:m>
                <a:r>
                  <a:rPr lang="es-MX" dirty="0"/>
                  <a:t> = - 2.33 ó  Z&gt;</a:t>
                </a:r>
                <a:r>
                  <a:rPr lang="es-MX" b="1" dirty="0">
                    <a:solidFill>
                      <a:prstClr val="black">
                        <a:lumMod val="75000"/>
                        <a:lumOff val="25000"/>
                      </a:prstClr>
                    </a:solidFill>
                  </a:rPr>
                  <a:t> </a:t>
                </a:r>
                <a14:m>
                  <m:oMath xmlns:m="http://schemas.openxmlformats.org/officeDocument/2006/math">
                    <m:sSub>
                      <m:sSubPr>
                        <m:ctrlPr>
                          <a:rPr lang="es-MX" sz="2400" b="1" i="1">
                            <a:solidFill>
                              <a:prstClr val="black">
                                <a:lumMod val="75000"/>
                                <a:lumOff val="25000"/>
                              </a:prstClr>
                            </a:solidFill>
                            <a:latin typeface="Cambria Math" panose="02040503050406030204" pitchFamily="18" charset="0"/>
                          </a:rPr>
                        </m:ctrlPr>
                      </m:sSubPr>
                      <m:e>
                        <m:r>
                          <a:rPr lang="es-MX" sz="2400" b="1" i="1">
                            <a:solidFill>
                              <a:prstClr val="black">
                                <a:lumMod val="75000"/>
                                <a:lumOff val="25000"/>
                              </a:prstClr>
                            </a:solidFill>
                            <a:latin typeface="Cambria Math" panose="02040503050406030204" pitchFamily="18" charset="0"/>
                          </a:rPr>
                          <m:t>𝒛</m:t>
                        </m:r>
                      </m:e>
                      <m:sub>
                        <m:f>
                          <m:fPr>
                            <m:ctrlPr>
                              <a:rPr lang="es-MX" sz="2400" b="1" i="1">
                                <a:solidFill>
                                  <a:prstClr val="black">
                                    <a:lumMod val="75000"/>
                                    <a:lumOff val="25000"/>
                                  </a:prstClr>
                                </a:solidFill>
                                <a:latin typeface="Cambria Math" panose="02040503050406030204" pitchFamily="18" charset="0"/>
                              </a:rPr>
                            </m:ctrlPr>
                          </m:fPr>
                          <m:num>
                            <m:r>
                              <a:rPr lang="es-MX" sz="2400" b="1" i="1">
                                <a:solidFill>
                                  <a:prstClr val="black">
                                    <a:lumMod val="75000"/>
                                    <a:lumOff val="25000"/>
                                  </a:prstClr>
                                </a:solidFill>
                                <a:latin typeface="Cambria Math" panose="02040503050406030204" pitchFamily="18" charset="0"/>
                              </a:rPr>
                              <m:t>𝜶</m:t>
                            </m:r>
                          </m:num>
                          <m:den>
                            <m:r>
                              <a:rPr lang="es-MX" sz="2400" b="1">
                                <a:solidFill>
                                  <a:prstClr val="black">
                                    <a:lumMod val="75000"/>
                                    <a:lumOff val="25000"/>
                                  </a:prstClr>
                                </a:solidFill>
                                <a:latin typeface="Cambria Math" panose="02040503050406030204" pitchFamily="18" charset="0"/>
                              </a:rPr>
                              <m:t>𝟐</m:t>
                            </m:r>
                          </m:den>
                        </m:f>
                      </m:sub>
                    </m:sSub>
                  </m:oMath>
                </a14:m>
                <a:r>
                  <a:rPr lang="es-MX" sz="2400" dirty="0"/>
                  <a:t> </a:t>
                </a:r>
                <a:r>
                  <a:rPr lang="es-MX" dirty="0"/>
                  <a:t>=2.33 </a:t>
                </a:r>
              </a:p>
              <a:p>
                <a:r>
                  <a:rPr lang="es-MX" dirty="0"/>
                  <a:t>En caso contrario no rechazo </a:t>
                </a:r>
                <a:r>
                  <a:rPr lang="es-MX" b="1" dirty="0"/>
                  <a:t>Ho: µo = 25,850</a:t>
                </a:r>
                <a:r>
                  <a:rPr lang="es-MX" dirty="0"/>
                  <a:t>. "Acepto" </a:t>
                </a:r>
                <a:r>
                  <a:rPr lang="es-MX" b="1" dirty="0"/>
                  <a:t>Ho : µo = 25,850</a:t>
                </a:r>
                <a:r>
                  <a:rPr lang="es-MX" dirty="0"/>
                  <a:t>. </a:t>
                </a:r>
                <a:endParaRPr lang="es-NI" dirty="0"/>
              </a:p>
            </p:txBody>
          </p:sp>
        </mc:Choice>
        <mc:Fallback>
          <p:sp>
            <p:nvSpPr>
              <p:cNvPr id="20" name="CuadroTexto 19">
                <a:extLst>
                  <a:ext uri="{FF2B5EF4-FFF2-40B4-BE49-F238E27FC236}">
                    <a16:creationId xmlns:a16="http://schemas.microsoft.com/office/drawing/2014/main" id="{B94CD075-C478-20B3-F372-AE8CE152A743}"/>
                  </a:ext>
                </a:extLst>
              </p:cNvPr>
              <p:cNvSpPr txBox="1">
                <a:spLocks noRot="1" noChangeAspect="1" noMove="1" noResize="1" noEditPoints="1" noAdjustHandles="1" noChangeArrowheads="1" noChangeShapeType="1" noTextEdit="1"/>
              </p:cNvSpPr>
              <p:nvPr/>
            </p:nvSpPr>
            <p:spPr>
              <a:xfrm>
                <a:off x="1132402" y="4813057"/>
                <a:ext cx="10185010" cy="1159869"/>
              </a:xfrm>
              <a:prstGeom prst="rect">
                <a:avLst/>
              </a:prstGeom>
              <a:blipFill>
                <a:blip r:embed="rId3"/>
                <a:stretch>
                  <a:fillRect l="-539" t="-3158" b="-7895"/>
                </a:stretch>
              </a:blipFill>
            </p:spPr>
            <p:txBody>
              <a:bodyPr/>
              <a:lstStyle/>
              <a:p>
                <a:r>
                  <a:rPr lang="es-NI">
                    <a:noFill/>
                  </a:rPr>
                  <a:t> </a:t>
                </a:r>
              </a:p>
            </p:txBody>
          </p:sp>
        </mc:Fallback>
      </mc:AlternateContent>
    </p:spTree>
    <p:extLst>
      <p:ext uri="{BB962C8B-B14F-4D97-AF65-F5344CB8AC3E}">
        <p14:creationId xmlns:p14="http://schemas.microsoft.com/office/powerpoint/2010/main" val="113126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401ED0D-2065-29AB-88E7-4F575C22A286}"/>
                  </a:ext>
                </a:extLst>
              </p:cNvPr>
              <p:cNvSpPr>
                <a:spLocks noGrp="1"/>
              </p:cNvSpPr>
              <p:nvPr>
                <p:ph idx="1"/>
              </p:nvPr>
            </p:nvSpPr>
            <p:spPr>
              <a:xfrm>
                <a:off x="482991" y="717452"/>
                <a:ext cx="11226018" cy="5121886"/>
              </a:xfrm>
            </p:spPr>
            <p:txBody>
              <a:bodyPr>
                <a:normAutofit fontScale="77500" lnSpcReduction="20000"/>
              </a:bodyPr>
              <a:lstStyle/>
              <a:p>
                <a:pPr marL="0" indent="0">
                  <a:buNone/>
                </a:pPr>
                <a:r>
                  <a:rPr lang="es-MX" dirty="0">
                    <a:solidFill>
                      <a:schemeClr val="tx1"/>
                    </a:solidFill>
                  </a:rPr>
                  <a:t> 4.TOMAR UNA MUESTRA ALEATORIA Y DETERMINAR EL VALOR DEL ESTADISTICO DE PRUEBA.</a:t>
                </a:r>
              </a:p>
              <a:p>
                <a:pPr marL="0" indent="0">
                  <a:buNone/>
                </a:pPr>
                <a:r>
                  <a:rPr lang="es-MX" dirty="0">
                    <a:solidFill>
                      <a:schemeClr val="tx1"/>
                    </a:solidFill>
                  </a:rPr>
                  <a:t>De una muestra aleatoria de tamaño </a:t>
                </a:r>
                <a:r>
                  <a:rPr lang="es-MX" b="1" dirty="0">
                    <a:solidFill>
                      <a:schemeClr val="tx1"/>
                    </a:solidFill>
                  </a:rPr>
                  <a:t>n = 100 </a:t>
                </a:r>
                <a:r>
                  <a:rPr lang="es-MX" dirty="0">
                    <a:solidFill>
                      <a:schemeClr val="tx1"/>
                    </a:solidFill>
                  </a:rPr>
                  <a:t>cuentas se obtuvo la siguiente información.</a:t>
                </a:r>
              </a:p>
              <a:p>
                <a:pPr marL="0" indent="0">
                  <a:buNone/>
                </a:pPr>
                <a:r>
                  <a:rPr lang="es-MX" b="1" dirty="0">
                    <a:solidFill>
                      <a:schemeClr val="tx1"/>
                    </a:solidFill>
                  </a:rPr>
                  <a:t>                                                 </a:t>
                </a:r>
                <a14:m>
                  <m:oMath xmlns:m="http://schemas.openxmlformats.org/officeDocument/2006/math">
                    <m:acc>
                      <m:accPr>
                        <m:chr m:val="̅"/>
                        <m:ctrlPr>
                          <a:rPr lang="es-MX" b="1" i="1" smtClean="0">
                            <a:solidFill>
                              <a:schemeClr val="tx1"/>
                            </a:solidFill>
                            <a:latin typeface="Cambria Math" panose="02040503050406030204" pitchFamily="18" charset="0"/>
                          </a:rPr>
                        </m:ctrlPr>
                      </m:accPr>
                      <m:e>
                        <m:r>
                          <a:rPr lang="es-MX" b="1" i="1" smtClean="0">
                            <a:solidFill>
                              <a:schemeClr val="tx1"/>
                            </a:solidFill>
                            <a:latin typeface="Cambria Math" panose="02040503050406030204" pitchFamily="18" charset="0"/>
                          </a:rPr>
                          <m:t>𝑿</m:t>
                        </m:r>
                      </m:e>
                    </m:acc>
                  </m:oMath>
                </a14:m>
                <a:r>
                  <a:rPr lang="es-MX" b="1" dirty="0">
                    <a:solidFill>
                      <a:schemeClr val="tx1"/>
                    </a:solidFill>
                  </a:rPr>
                  <a:t>=CS 27550 </a:t>
                </a:r>
              </a:p>
              <a:p>
                <a:pPr marL="0" indent="0">
                  <a:buNone/>
                </a:pPr>
                <a:r>
                  <a:rPr lang="es-MX" b="1" dirty="0">
                    <a:solidFill>
                      <a:schemeClr val="tx1"/>
                    </a:solidFill>
                  </a:rPr>
                  <a:t>                                                  S =CS 1200                              </a:t>
                </a:r>
              </a:p>
              <a:p>
                <a:pPr marL="0" indent="0">
                  <a:buNone/>
                </a:pPr>
                <a:r>
                  <a:rPr lang="es-MX" dirty="0">
                    <a:solidFill>
                      <a:schemeClr val="tx1"/>
                    </a:solidFill>
                  </a:rPr>
                  <a:t>Como la población se considera muy grande el valor del estadístico de prueba es:</a:t>
                </a:r>
              </a:p>
              <a:p>
                <a:pPr marL="0" indent="0">
                  <a:buNone/>
                </a:pPr>
                <a:r>
                  <a:rPr lang="es-MX" sz="3600" dirty="0">
                    <a:solidFill>
                      <a:schemeClr val="tx1"/>
                    </a:solidFill>
                  </a:rPr>
                  <a:t>                                                 </a:t>
                </a:r>
                <a14:m>
                  <m:oMath xmlns:m="http://schemas.openxmlformats.org/officeDocument/2006/math">
                    <m:r>
                      <a:rPr lang="es-MX" sz="3600" b="1" i="1" dirty="0" smtClean="0">
                        <a:solidFill>
                          <a:schemeClr val="tx1"/>
                        </a:solidFill>
                        <a:latin typeface="Cambria Math" panose="02040503050406030204" pitchFamily="18" charset="0"/>
                      </a:rPr>
                      <m:t>𝒛</m:t>
                    </m:r>
                    <m:r>
                      <a:rPr lang="es-MX" sz="3600" b="1" i="0" dirty="0" smtClean="0">
                        <a:solidFill>
                          <a:schemeClr val="tx1"/>
                        </a:solidFill>
                        <a:latin typeface="Cambria Math" panose="02040503050406030204" pitchFamily="18" charset="0"/>
                      </a:rPr>
                      <m:t>=</m:t>
                    </m:r>
                    <m:f>
                      <m:fPr>
                        <m:ctrlPr>
                          <a:rPr lang="es-MX" sz="3600" b="1" i="1" dirty="0" smtClean="0">
                            <a:solidFill>
                              <a:schemeClr val="tx1"/>
                            </a:solidFill>
                            <a:latin typeface="Cambria Math" panose="02040503050406030204" pitchFamily="18" charset="0"/>
                          </a:rPr>
                        </m:ctrlPr>
                      </m:fPr>
                      <m:num>
                        <m:acc>
                          <m:accPr>
                            <m:chr m:val="̅"/>
                            <m:ctrlPr>
                              <a:rPr lang="es-MX" sz="3600" b="1" i="1" dirty="0" smtClean="0">
                                <a:solidFill>
                                  <a:schemeClr val="tx1"/>
                                </a:solidFill>
                                <a:latin typeface="Cambria Math" panose="02040503050406030204" pitchFamily="18" charset="0"/>
                              </a:rPr>
                            </m:ctrlPr>
                          </m:accPr>
                          <m:e>
                            <m:r>
                              <a:rPr lang="es-MX" sz="3600" b="1" i="1" dirty="0" smtClean="0">
                                <a:solidFill>
                                  <a:schemeClr val="tx1"/>
                                </a:solidFill>
                                <a:latin typeface="Cambria Math" panose="02040503050406030204" pitchFamily="18" charset="0"/>
                              </a:rPr>
                              <m:t>𝒙</m:t>
                            </m:r>
                          </m:e>
                        </m:acc>
                        <m:r>
                          <a:rPr lang="es-MX" sz="3600" b="1" i="0" dirty="0" smtClean="0">
                            <a:solidFill>
                              <a:schemeClr val="tx1"/>
                            </a:solidFill>
                            <a:latin typeface="Cambria Math" panose="02040503050406030204" pitchFamily="18" charset="0"/>
                          </a:rPr>
                          <m:t>−</m:t>
                        </m:r>
                        <m:sSub>
                          <m:sSubPr>
                            <m:ctrlPr>
                              <a:rPr lang="es-MX" sz="3600" b="1" i="1" dirty="0" smtClean="0">
                                <a:solidFill>
                                  <a:schemeClr val="tx1"/>
                                </a:solidFill>
                                <a:latin typeface="Cambria Math" panose="02040503050406030204" pitchFamily="18" charset="0"/>
                              </a:rPr>
                            </m:ctrlPr>
                          </m:sSubPr>
                          <m:e>
                            <m:r>
                              <a:rPr lang="es-MX" sz="3600" b="1" i="1" dirty="0" smtClean="0">
                                <a:solidFill>
                                  <a:schemeClr val="tx1"/>
                                </a:solidFill>
                                <a:latin typeface="Cambria Math" panose="02040503050406030204" pitchFamily="18" charset="0"/>
                              </a:rPr>
                              <m:t>𝝁</m:t>
                            </m:r>
                          </m:e>
                          <m:sub>
                            <m:r>
                              <a:rPr lang="es-MX" sz="3600" b="1" i="0" dirty="0" smtClean="0">
                                <a:solidFill>
                                  <a:schemeClr val="tx1"/>
                                </a:solidFill>
                                <a:latin typeface="Cambria Math" panose="02040503050406030204" pitchFamily="18" charset="0"/>
                              </a:rPr>
                              <m:t>𝟎</m:t>
                            </m:r>
                          </m:sub>
                        </m:sSub>
                      </m:num>
                      <m:den>
                        <m:sSub>
                          <m:sSubPr>
                            <m:ctrlPr>
                              <a:rPr lang="es-MX" sz="3600" b="1" i="1" dirty="0" smtClean="0">
                                <a:solidFill>
                                  <a:schemeClr val="tx1"/>
                                </a:solidFill>
                                <a:latin typeface="Cambria Math" panose="02040503050406030204" pitchFamily="18" charset="0"/>
                              </a:rPr>
                            </m:ctrlPr>
                          </m:sSubPr>
                          <m:e>
                            <m:r>
                              <a:rPr lang="es-MX" sz="3600" b="1" i="1" dirty="0" smtClean="0">
                                <a:solidFill>
                                  <a:schemeClr val="tx1"/>
                                </a:solidFill>
                                <a:latin typeface="Cambria Math" panose="02040503050406030204" pitchFamily="18" charset="0"/>
                              </a:rPr>
                              <m:t>𝝈</m:t>
                            </m:r>
                          </m:e>
                          <m:sub>
                            <m:acc>
                              <m:accPr>
                                <m:chr m:val="̅"/>
                                <m:ctrlPr>
                                  <a:rPr lang="es-MX" sz="3600" b="1" i="1" dirty="0" smtClean="0">
                                    <a:solidFill>
                                      <a:schemeClr val="tx1"/>
                                    </a:solidFill>
                                    <a:latin typeface="Cambria Math" panose="02040503050406030204" pitchFamily="18" charset="0"/>
                                  </a:rPr>
                                </m:ctrlPr>
                              </m:accPr>
                              <m:e>
                                <m:r>
                                  <a:rPr lang="es-MX" sz="3600" b="1" i="1" dirty="0" smtClean="0">
                                    <a:solidFill>
                                      <a:schemeClr val="tx1"/>
                                    </a:solidFill>
                                    <a:latin typeface="Cambria Math" panose="02040503050406030204" pitchFamily="18" charset="0"/>
                                  </a:rPr>
                                  <m:t>𝒙</m:t>
                                </m:r>
                              </m:e>
                            </m:acc>
                          </m:sub>
                        </m:sSub>
                      </m:den>
                    </m:f>
                  </m:oMath>
                </a14:m>
                <a:r>
                  <a:rPr lang="es-MX" b="1" dirty="0">
                    <a:solidFill>
                      <a:schemeClr val="tx1"/>
                    </a:solidFill>
                  </a:rPr>
                  <a:t> =</a:t>
                </a:r>
              </a:p>
              <a:p>
                <a:pPr marL="0" indent="0">
                  <a:buNone/>
                </a:pPr>
                <a:endParaRPr lang="es-MX" b="1" dirty="0">
                  <a:solidFill>
                    <a:schemeClr val="tx1"/>
                  </a:solidFill>
                </a:endParaRPr>
              </a:p>
              <a:p>
                <a:pPr marL="0" indent="0">
                  <a:buNone/>
                </a:pPr>
                <a:r>
                  <a:rPr lang="es-MX" dirty="0">
                    <a:solidFill>
                      <a:schemeClr val="tx1"/>
                    </a:solidFill>
                  </a:rPr>
                  <a:t>                        (27550-25850)/ (1200/√100)) =(1700/ 120)= 14,16675. </a:t>
                </a:r>
              </a:p>
              <a:p>
                <a:pPr marL="0" indent="0">
                  <a:buNone/>
                </a:pPr>
                <a:endParaRPr lang="es-MX" dirty="0">
                  <a:solidFill>
                    <a:schemeClr val="tx1"/>
                  </a:solidFill>
                </a:endParaRPr>
              </a:p>
              <a:p>
                <a:pPr marL="0" indent="0">
                  <a:buNone/>
                </a:pPr>
                <a:r>
                  <a:rPr lang="es-MX" dirty="0">
                    <a:solidFill>
                      <a:schemeClr val="tx1"/>
                    </a:solidFill>
                  </a:rPr>
                  <a:t>5.SELECCIONAR UNA ALTERNATIVA.</a:t>
                </a:r>
              </a:p>
              <a:p>
                <a:pPr marL="0" indent="0">
                  <a:buNone/>
                </a:pPr>
                <a:r>
                  <a:rPr lang="es-MX" dirty="0">
                    <a:solidFill>
                      <a:schemeClr val="tx1"/>
                    </a:solidFill>
                  </a:rPr>
                  <a:t>Como el valor de </a:t>
                </a:r>
                <a:r>
                  <a:rPr lang="es-MX" b="1" dirty="0">
                    <a:solidFill>
                      <a:schemeClr val="tx1"/>
                    </a:solidFill>
                  </a:rPr>
                  <a:t>Z</a:t>
                </a:r>
                <a:r>
                  <a:rPr lang="es-MX" dirty="0">
                    <a:solidFill>
                      <a:schemeClr val="tx1"/>
                    </a:solidFill>
                  </a:rPr>
                  <a:t> </a:t>
                </a:r>
                <a:r>
                  <a:rPr lang="es-MX" b="1" dirty="0">
                    <a:solidFill>
                      <a:schemeClr val="tx1"/>
                    </a:solidFill>
                  </a:rPr>
                  <a:t>cae en la región de rechazo </a:t>
                </a:r>
                <a:r>
                  <a:rPr lang="es-MX" dirty="0">
                    <a:solidFill>
                      <a:schemeClr val="tx1"/>
                    </a:solidFill>
                  </a:rPr>
                  <a:t>diremos que hay suficiente evidencia para rechazar </a:t>
                </a:r>
                <a:r>
                  <a:rPr lang="es-MX" b="1" dirty="0">
                    <a:solidFill>
                      <a:schemeClr val="tx1"/>
                    </a:solidFill>
                  </a:rPr>
                  <a:t>Ho: µ = 25850 </a:t>
                </a:r>
                <a:r>
                  <a:rPr lang="es-MX" dirty="0">
                    <a:solidFill>
                      <a:schemeClr val="tx1"/>
                    </a:solidFill>
                  </a:rPr>
                  <a:t>a un nivel de significación </a:t>
                </a:r>
                <a:r>
                  <a:rPr lang="es-MX" b="1" dirty="0">
                    <a:solidFill>
                      <a:schemeClr val="tx1"/>
                    </a:solidFill>
                    <a:latin typeface="Century Gothic" panose="020B0502020202020204" pitchFamily="34" charset="0"/>
                  </a:rPr>
                  <a:t></a:t>
                </a:r>
                <a:r>
                  <a:rPr lang="es-MX" b="1" dirty="0">
                    <a:solidFill>
                      <a:schemeClr val="tx1"/>
                    </a:solidFill>
                  </a:rPr>
                  <a:t> = 0.02 </a:t>
                </a:r>
                <a:r>
                  <a:rPr lang="es-MX" dirty="0">
                    <a:solidFill>
                      <a:schemeClr val="tx1"/>
                    </a:solidFill>
                  </a:rPr>
                  <a:t>lo cual implica que estamos aceptando </a:t>
                </a:r>
                <a:r>
                  <a:rPr lang="es-MX" b="1" dirty="0">
                    <a:solidFill>
                      <a:schemeClr val="tx1"/>
                    </a:solidFill>
                  </a:rPr>
                  <a:t>H1:µ </a:t>
                </a:r>
                <a14:m>
                  <m:oMath xmlns:m="http://schemas.openxmlformats.org/officeDocument/2006/math">
                    <m:r>
                      <a:rPr lang="es-MX" b="1" smtClean="0">
                        <a:solidFill>
                          <a:schemeClr val="tx1"/>
                        </a:solidFill>
                        <a:latin typeface="Cambria Math" panose="02040503050406030204" pitchFamily="18" charset="0"/>
                      </a:rPr>
                      <m:t>≠</m:t>
                    </m:r>
                  </m:oMath>
                </a14:m>
                <a:r>
                  <a:rPr lang="es-MX" b="1" dirty="0">
                    <a:solidFill>
                      <a:schemeClr val="tx1"/>
                    </a:solidFill>
                  </a:rPr>
                  <a:t>25850</a:t>
                </a:r>
                <a:r>
                  <a:rPr lang="es-MX" dirty="0">
                    <a:solidFill>
                      <a:schemeClr val="tx1"/>
                    </a:solidFill>
                  </a:rPr>
                  <a:t>  </a:t>
                </a:r>
              </a:p>
              <a:p>
                <a:pPr marL="0" indent="0">
                  <a:buNone/>
                </a:pPr>
                <a:r>
                  <a:rPr lang="es-MX" dirty="0">
                    <a:solidFill>
                      <a:schemeClr val="tx1"/>
                    </a:solidFill>
                  </a:rPr>
                  <a:t>Luego debemos hacer un asiento de ajuste al valor en libros.</a:t>
                </a:r>
                <a:endParaRPr lang="es-NI" dirty="0">
                  <a:solidFill>
                    <a:schemeClr val="tx1"/>
                  </a:solidFill>
                </a:endParaRPr>
              </a:p>
            </p:txBody>
          </p:sp>
        </mc:Choice>
        <mc:Fallback>
          <p:sp>
            <p:nvSpPr>
              <p:cNvPr id="3" name="Marcador de contenido 2">
                <a:extLst>
                  <a:ext uri="{FF2B5EF4-FFF2-40B4-BE49-F238E27FC236}">
                    <a16:creationId xmlns:a16="http://schemas.microsoft.com/office/drawing/2014/main" id="{F401ED0D-2065-29AB-88E7-4F575C22A286}"/>
                  </a:ext>
                </a:extLst>
              </p:cNvPr>
              <p:cNvSpPr>
                <a:spLocks noGrp="1" noRot="1" noChangeAspect="1" noMove="1" noResize="1" noEditPoints="1" noAdjustHandles="1" noChangeArrowheads="1" noChangeShapeType="1" noTextEdit="1"/>
              </p:cNvSpPr>
              <p:nvPr>
                <p:ph idx="1"/>
              </p:nvPr>
            </p:nvSpPr>
            <p:spPr>
              <a:xfrm>
                <a:off x="482991" y="717452"/>
                <a:ext cx="11226018" cy="5121886"/>
              </a:xfrm>
              <a:blipFill>
                <a:blip r:embed="rId2"/>
                <a:stretch>
                  <a:fillRect l="-706" t="-2619" r="-434" b="-238"/>
                </a:stretch>
              </a:blipFill>
            </p:spPr>
            <p:txBody>
              <a:bodyPr/>
              <a:lstStyle/>
              <a:p>
                <a:r>
                  <a:rPr lang="es-NI">
                    <a:noFill/>
                  </a:rPr>
                  <a:t> </a:t>
                </a:r>
              </a:p>
            </p:txBody>
          </p:sp>
        </mc:Fallback>
      </mc:AlternateContent>
    </p:spTree>
    <p:extLst>
      <p:ext uri="{BB962C8B-B14F-4D97-AF65-F5344CB8AC3E}">
        <p14:creationId xmlns:p14="http://schemas.microsoft.com/office/powerpoint/2010/main" val="348725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066E60-2176-3D69-EB23-2893D1721CB7}"/>
              </a:ext>
            </a:extLst>
          </p:cNvPr>
          <p:cNvSpPr>
            <a:spLocks noGrp="1"/>
          </p:cNvSpPr>
          <p:nvPr>
            <p:ph idx="1"/>
          </p:nvPr>
        </p:nvSpPr>
        <p:spPr>
          <a:xfrm>
            <a:off x="613117" y="404787"/>
            <a:ext cx="10683239" cy="5756862"/>
          </a:xfrm>
        </p:spPr>
        <p:txBody>
          <a:bodyPr>
            <a:normAutofit fontScale="92500" lnSpcReduction="10000"/>
          </a:bodyPr>
          <a:lstStyle/>
          <a:p>
            <a:pPr marL="0" indent="0" algn="just">
              <a:buNone/>
            </a:pPr>
            <a:r>
              <a:rPr lang="es-NI" dirty="0"/>
              <a:t>EJERCICIOS PROPUESTOS PRUEBA DE HIPOTESIS</a:t>
            </a:r>
          </a:p>
          <a:p>
            <a:pPr marL="0" indent="0" algn="just">
              <a:buNone/>
            </a:pPr>
            <a:r>
              <a:rPr lang="es-NI" dirty="0"/>
              <a:t>1 Suponga, según registros históricos de la industria de la langosta en Nicaragua, que la captura de langosta por trampa tiene una distribución normal y que además la captura promedio de langostas ha sido de 30.31 libras. Hace unos años el gobierno de un país vecino declaró que se prohibía a los pescadores nicaragüenses operar en la parte de su plataforma continental, razón por la cual se cree la captura promedio de langosta en libras por trampa ha disminuido notablemente. </a:t>
            </a:r>
          </a:p>
          <a:p>
            <a:pPr marL="0" indent="0" algn="just">
              <a:buNone/>
            </a:pPr>
            <a:r>
              <a:rPr lang="es-NI" dirty="0"/>
              <a:t>Una muestra aleatoria de 10 trampas para langostas, desde que la restricción entró en vigor, proporcionó los siguientes resultados:</a:t>
            </a:r>
          </a:p>
          <a:p>
            <a:pPr marL="0" indent="0" algn="just">
              <a:buNone/>
            </a:pPr>
            <a:endParaRPr lang="es-NI" dirty="0"/>
          </a:p>
          <a:p>
            <a:pPr marL="0" indent="0" algn="ctr">
              <a:buNone/>
            </a:pPr>
            <a:r>
              <a:rPr lang="es-NI" dirty="0"/>
              <a:t>17.4, 18.9, 39.6, 34.4, 19.6, 33.7, 37.2, 27.5, 41.7, 24.1</a:t>
            </a:r>
          </a:p>
          <a:p>
            <a:pPr marL="0" indent="0" algn="ctr">
              <a:buNone/>
            </a:pPr>
            <a:endParaRPr lang="es-NI" dirty="0"/>
          </a:p>
          <a:p>
            <a:pPr marL="0" indent="0" algn="just">
              <a:buNone/>
            </a:pPr>
            <a:r>
              <a:rPr lang="es-NI" dirty="0"/>
              <a:t>¿Ha disminuido la captura promedio de langosta por trampa a un nivel de significación del 1%?</a:t>
            </a:r>
          </a:p>
        </p:txBody>
      </p:sp>
    </p:spTree>
    <p:extLst>
      <p:ext uri="{BB962C8B-B14F-4D97-AF65-F5344CB8AC3E}">
        <p14:creationId xmlns:p14="http://schemas.microsoft.com/office/powerpoint/2010/main" val="428787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76E56B-6CA2-4504-C706-F11301773BAE}"/>
              </a:ext>
            </a:extLst>
          </p:cNvPr>
          <p:cNvSpPr>
            <a:spLocks noGrp="1"/>
          </p:cNvSpPr>
          <p:nvPr>
            <p:ph idx="1"/>
          </p:nvPr>
        </p:nvSpPr>
        <p:spPr>
          <a:xfrm>
            <a:off x="492369" y="520505"/>
            <a:ext cx="10861431" cy="4713922"/>
          </a:xfrm>
        </p:spPr>
        <p:txBody>
          <a:bodyPr>
            <a:normAutofit/>
          </a:bodyPr>
          <a:lstStyle/>
          <a:p>
            <a:pPr marL="0" indent="0" algn="just">
              <a:buNone/>
            </a:pPr>
            <a:r>
              <a:rPr lang="es-NI" dirty="0"/>
              <a:t>2. El rendimiento promedio de maíz en las plantaciones hace un tiempo era de 50qq. por manzana con una desviación estándar de 4qq. Se utilizó un nuevo fertilizante a un grupo de 52 plantaciones seleccionadas al azar obteniendo un rendimiento promedio de 55qq. por manzana, Suponiendo que la desviación estándar de los rendimientos con el nuevo fertilizante sigue siendo la misma, ¿Se puede afirmar que ha habido un incremento significativo en el rendimiento? Use un nivel de significación del 5%</a:t>
            </a:r>
          </a:p>
        </p:txBody>
      </p:sp>
    </p:spTree>
    <p:extLst>
      <p:ext uri="{BB962C8B-B14F-4D97-AF65-F5344CB8AC3E}">
        <p14:creationId xmlns:p14="http://schemas.microsoft.com/office/powerpoint/2010/main" val="32126541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2244</TotalTime>
  <Words>2011</Words>
  <Application>Microsoft Office PowerPoint</Application>
  <PresentationFormat>Panorámica</PresentationFormat>
  <Paragraphs>103</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Cambria Math</vt:lpstr>
      <vt:lpstr>Century Gothic</vt:lpstr>
      <vt:lpstr>Franklin Gothic Book</vt:lpstr>
      <vt:lpstr>Franklin Gothic Medium</vt:lpstr>
      <vt:lpstr>Tema de Office</vt:lpstr>
      <vt:lpstr>Estadística 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Cordero</dc:creator>
  <cp:lastModifiedBy>Adiac Leon Canales Matute</cp:lastModifiedBy>
  <cp:revision>185</cp:revision>
  <dcterms:created xsi:type="dcterms:W3CDTF">2019-03-11T22:56:21Z</dcterms:created>
  <dcterms:modified xsi:type="dcterms:W3CDTF">2024-10-07T15:35:13Z</dcterms:modified>
</cp:coreProperties>
</file>