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handoutMasterIdLst>
    <p:handoutMasterId r:id="rId16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906A9-8889-5DA5-D8E3-78F692483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C870F5-85B8-7200-B3FB-D6AC2E6EB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931AE-0FC7-68FF-B101-A2192823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D3AEE-104C-17DB-B654-05C41E69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0E89B-4610-E328-7647-DEC443C1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446741-179A-5AC6-BD79-5E50A9A8EFC1}"/>
              </a:ext>
            </a:extLst>
          </p:cNvPr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F449C8-6E26-2C29-A7C1-45FF73641E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6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4D2EB-BE69-B97B-68AD-4256BC40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2F3727-3AE5-8637-3831-7D41271E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EE8D0-401C-1560-844A-6D1E74AE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4A9FE-E0BC-33AA-0DE2-11AC9656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2A508-0334-92C9-8C3C-10322789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0854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120914-4A8D-3EF4-6DA8-C7EB09E24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8ED15B-C9E7-69C4-42DA-FA20A4CF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CA8BB-7578-13C4-DF34-1BD2DA74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F10BA-B43B-51B5-BD7A-246A7996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0BF90-528E-0022-9FE2-27689EDE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139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3B56-F6C8-F394-64C9-6C3853AA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BE892-D797-27F0-D670-A363C688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A3B63-A6E0-77CF-6B1C-AECD4C83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79301-AFFB-A89A-3CEE-EC49228B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2CE13D-941B-AD13-C872-8BB5A57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61DE75-5BA5-71DE-7D1F-BADF8229E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C7DA2B3-1245-AEA8-6198-45C16E0B4040}"/>
              </a:ext>
            </a:extLst>
          </p:cNvPr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1625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52C3C-5366-80CE-55F6-04096C59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94AFE2-2C5F-90A5-85DD-F6FE17F1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0A282-EEF1-2A42-CED8-13CC4EBA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4E25F8-EE36-28ED-63C2-06022333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00A2A-8342-59A1-6037-C0FB5F3C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D4C8AD-3CB9-24E0-D377-262D9218726F}"/>
              </a:ext>
            </a:extLst>
          </p:cNvPr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EA11F33-5122-098C-F7AA-ADB687477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11921-BDEE-EDB0-EC6A-D8C8C81C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EDA767-336E-9D87-FDC2-C0C39C48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66DE64-5CA0-2825-FB7D-AAE7309C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880E75-1F1D-D362-9C22-262EBE30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73B1B1-FDF7-3AA3-EED9-5EDC3779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10C0ED-2317-9CC1-29BC-D0F906CF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8BAB41-3DA9-314A-9B2D-628BB21FDBA3}"/>
              </a:ext>
            </a:extLst>
          </p:cNvPr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E5C059-0BC1-050D-D981-D918E394A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8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C68B-3DFC-0E2A-B88F-5F871369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04E37-9DBA-184D-E25D-8D8FFC76C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A19236-3E16-9E8C-2CE3-8EE947D7E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5A5785-C006-62FD-6048-741FEDF8E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46E028-78FB-B4C1-A422-C86CB0311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67C43B-5EE5-D208-515A-A6915730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6EC3CB-6AC0-E5D1-5762-1B39D1C5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AE0D43-7394-BB93-AFBB-D2BDBA0E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500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E0934-9263-9113-F578-46B0423E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1D9B94-A00D-F2F1-438C-787202D1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81332B-D0CB-695C-A302-978BAC81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0AC59E-3448-E46F-7EEC-35E511D3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6846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3BD1B3-30FF-9B94-7C68-1284B5E1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9DC78-8061-FF2E-4466-79B66AA7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85633F-03EE-BB28-B387-E8B5FA8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0D9E08-4ABF-D86B-26D9-6E2765465103}"/>
              </a:ext>
            </a:extLst>
          </p:cNvPr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9C23B1-E388-2389-924B-9B83F61DC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71D1F-B995-F560-7BF2-293B5FF5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2FC97-6929-53CC-6304-D7A90E0E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C464C3-843D-4E6D-167A-DEBD9AB33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0D033F-51EB-059E-0804-46EFE432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F40D35-0394-D459-9327-B09A8A99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8E0C06-70A5-0E85-A75A-B4779CBD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81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841B-B9B5-F0F9-9609-603EBFDA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12FBAE-38D0-7CB7-8A46-AEF4C5E49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496D0-4865-7CE5-478A-1CC461E1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6B57F-66AD-4230-BDDE-68024F1E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40DFA-EF34-648A-858E-488D53B6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877BCF-7B51-570A-4F6A-4E1359D1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406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BC7131-E516-7F75-0022-6EF374B5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C2F749-5A4F-B4E4-4894-69176502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DE8D7-24E5-E8C1-19B0-4C2512CEA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DF15-A842-425C-B60E-8880DECF52DA}" type="datetimeFigureOut">
              <a:rPr lang="es-NI" smtClean="0"/>
              <a:t>9/9/2024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4160-B891-AA44-8841-54D0308BE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B5E00-87FD-2D84-812C-913DD2B41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CA85-CEDC-461F-A2BA-6F62C47004E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9518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Estadística II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NI" sz="3200" b="1" dirty="0">
                <a:solidFill>
                  <a:schemeClr val="bg1"/>
                </a:solidFill>
              </a:rPr>
              <a:t>Tipos de muestreo</a:t>
            </a:r>
          </a:p>
        </p:txBody>
      </p:sp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2C75A-F974-6224-30B4-C28851B8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278"/>
            <a:ext cx="10515600" cy="3083999"/>
          </a:xfrm>
        </p:spPr>
        <p:txBody>
          <a:bodyPr/>
          <a:lstStyle/>
          <a:p>
            <a:r>
              <a:rPr lang="es-NI" b="1" dirty="0"/>
              <a:t>4 Tomar el K-</a:t>
            </a:r>
            <a:r>
              <a:rPr lang="es-NI" b="1" dirty="0" err="1"/>
              <a:t>ésimo</a:t>
            </a:r>
            <a:r>
              <a:rPr lang="es-NI" b="1" dirty="0"/>
              <a:t> elemento a partir del punto de arranque r.</a:t>
            </a:r>
          </a:p>
          <a:p>
            <a:pPr marL="0" indent="0">
              <a:buNone/>
            </a:pPr>
            <a:r>
              <a:rPr lang="es-NI" dirty="0" err="1"/>
              <a:t>Apartir</a:t>
            </a:r>
            <a:r>
              <a:rPr lang="es-NI" dirty="0"/>
              <a:t> del punto fe arranque r aumente consecutivamente K, hasta obtener n números.</a:t>
            </a:r>
          </a:p>
          <a:p>
            <a:pPr marL="0" indent="0">
              <a:buNone/>
            </a:pPr>
            <a:r>
              <a:rPr lang="es-NI" dirty="0"/>
              <a:t>La muestra esta formada por los n números:  </a:t>
            </a:r>
            <a:r>
              <a:rPr lang="es-NI" b="1" dirty="0"/>
              <a:t>r, </a:t>
            </a:r>
            <a:r>
              <a:rPr lang="es-NI" b="1" dirty="0" err="1"/>
              <a:t>r+K</a:t>
            </a:r>
            <a:r>
              <a:rPr lang="es-NI" b="1" dirty="0"/>
              <a:t>, r+2K …..,</a:t>
            </a:r>
          </a:p>
          <a:p>
            <a:pPr marL="0" indent="0">
              <a:buNone/>
            </a:pPr>
            <a:r>
              <a:rPr lang="es-NI" dirty="0"/>
              <a:t>Esto es, cada octava, décimo, vigésimo, etc., elemento a partir del arranque.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9DBE76-B843-9BA6-F7D1-E8899D950347}"/>
              </a:ext>
            </a:extLst>
          </p:cNvPr>
          <p:cNvSpPr txBox="1"/>
          <p:nvPr/>
        </p:nvSpPr>
        <p:spPr>
          <a:xfrm>
            <a:off x="5345722" y="3967089"/>
            <a:ext cx="5697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b="1" dirty="0"/>
              <a:t>Nota: si K no es un número entero considere un k nuevo el original sin el punto decimal, luego estime un punto entre 1 y k al cual se le sumará consecutivamente K original hasta obtener los n números. Finalmente suprima en estos números tantas cifras a la derecha como decimales existan en el K original. Los números resultantes formaran la muestra </a:t>
            </a:r>
          </a:p>
        </p:txBody>
      </p:sp>
    </p:spTree>
    <p:extLst>
      <p:ext uri="{BB962C8B-B14F-4D97-AF65-F5344CB8AC3E}">
        <p14:creationId xmlns:p14="http://schemas.microsoft.com/office/powerpoint/2010/main" val="142638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165E6-4139-2181-E1BA-679F9721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935"/>
            <a:ext cx="10515600" cy="1508418"/>
          </a:xfrm>
        </p:spPr>
        <p:txBody>
          <a:bodyPr>
            <a:normAutofit/>
          </a:bodyPr>
          <a:lstStyle/>
          <a:p>
            <a:pPr algn="just"/>
            <a:r>
              <a:rPr lang="es-NI" sz="2400" dirty="0"/>
              <a:t>Ejemplo: Tome una muestra sistemática de 6 casas a partir de una manzana que contiene 78 casas.</a:t>
            </a:r>
          </a:p>
          <a:p>
            <a:pPr marL="514350" indent="-514350" algn="just">
              <a:buAutoNum type="arabicPeriod"/>
            </a:pPr>
            <a:r>
              <a:rPr lang="es-NI" sz="2400" dirty="0"/>
              <a:t>haga una lista de las 78 casas así:</a:t>
            </a:r>
          </a:p>
          <a:p>
            <a:pPr marL="0" indent="0" algn="just">
              <a:buNone/>
            </a:pPr>
            <a:endParaRPr lang="es-NI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0A4DA2-11E5-8F4A-A2D2-2E6CD28C27D4}"/>
              </a:ext>
            </a:extLst>
          </p:cNvPr>
          <p:cNvSpPr txBox="1"/>
          <p:nvPr/>
        </p:nvSpPr>
        <p:spPr>
          <a:xfrm>
            <a:off x="1657056" y="1885070"/>
            <a:ext cx="7737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26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27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28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29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31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33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36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37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38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40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42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43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44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45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46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48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49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52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53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54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55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57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58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59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60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61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62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63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66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67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68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69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71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72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73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76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77</a:t>
            </a:r>
            <a:r>
              <a:rPr lang="es-NI" dirty="0"/>
              <a:t> </a:t>
            </a:r>
            <a:r>
              <a:rPr lang="es-NI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</a:t>
            </a:r>
            <a:r>
              <a:rPr lang="es-NI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37CC52-2460-2B2A-F1F6-7839A73F8E70}"/>
              </a:ext>
            </a:extLst>
          </p:cNvPr>
          <p:cNvSpPr txBox="1"/>
          <p:nvPr/>
        </p:nvSpPr>
        <p:spPr>
          <a:xfrm>
            <a:off x="1119553" y="3008523"/>
            <a:ext cx="9712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dirty="0"/>
              <a:t>2. Obtener el intervalo de muestreo N=78 y n =6 entonces K= N/n = 78/6 =13</a:t>
            </a:r>
          </a:p>
          <a:p>
            <a:pPr algn="just"/>
            <a:endParaRPr lang="es-NI" sz="2400" dirty="0"/>
          </a:p>
          <a:p>
            <a:pPr algn="just"/>
            <a:r>
              <a:rPr lang="es-NI" sz="2400" dirty="0"/>
              <a:t>Utilizando la tabla de los números aleatorios para seleccionar de las primeras 13 casas, aquellas con la cual debemos comenzar. Utilizando dos dígitos para codificar las casa y entrando en la fila 2 y columna 4 con dirección descendente  obtenemos la casa 07</a:t>
            </a:r>
          </a:p>
        </p:txBody>
      </p:sp>
    </p:spTree>
    <p:extLst>
      <p:ext uri="{BB962C8B-B14F-4D97-AF65-F5344CB8AC3E}">
        <p14:creationId xmlns:p14="http://schemas.microsoft.com/office/powerpoint/2010/main" val="214637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D48FF-73CF-1541-112F-4C6000CD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1253331"/>
            <a:ext cx="10515600" cy="4351338"/>
          </a:xfrm>
        </p:spPr>
        <p:txBody>
          <a:bodyPr/>
          <a:lstStyle/>
          <a:p>
            <a:r>
              <a:rPr lang="es-NI" dirty="0"/>
              <a:t>Sí seleccionamos la decimotercera casa, arrancando de la casa 07, obtenemos los siguientes números de casas:</a:t>
            </a:r>
          </a:p>
          <a:p>
            <a:pPr marL="0" indent="0">
              <a:buNone/>
            </a:pPr>
            <a:r>
              <a:rPr lang="es-NI" dirty="0"/>
              <a:t>			07, 20, 33, 46, 59, 72.</a:t>
            </a:r>
          </a:p>
          <a:p>
            <a:pPr marL="0" indent="0">
              <a:buNone/>
            </a:pP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00386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7ED56-AA6A-6D80-F5A4-96FCD9B29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r>
              <a:rPr lang="es-NI" sz="2400" dirty="0"/>
              <a:t>A partir de un lista de  70 solicitudes de admisión tome una muestra sistemática de 8 solicitudes</a:t>
            </a:r>
          </a:p>
          <a:p>
            <a:pPr marL="0" indent="0">
              <a:buNone/>
            </a:pPr>
            <a:r>
              <a:rPr lang="es-NI" sz="2400" dirty="0"/>
              <a:t>1. Numeremos de solicitudes: 1, 2, 3, ……… 68, 69, 70.</a:t>
            </a:r>
          </a:p>
          <a:p>
            <a:pPr marL="0" indent="0">
              <a:buNone/>
            </a:pPr>
            <a:r>
              <a:rPr lang="es-NI" sz="2400" dirty="0"/>
              <a:t>2. Obtener el intervalo de muestreo K original= N/n =70/8 =8.75</a:t>
            </a:r>
          </a:p>
          <a:p>
            <a:pPr marL="0" indent="0">
              <a:buNone/>
            </a:pPr>
            <a:r>
              <a:rPr lang="es-NI" sz="2400" dirty="0"/>
              <a:t>K nuevo= 875</a:t>
            </a:r>
          </a:p>
          <a:p>
            <a:pPr marL="0" indent="0">
              <a:buNone/>
            </a:pPr>
            <a:r>
              <a:rPr lang="es-NI" sz="2400" dirty="0"/>
              <a:t>3. Utilice la tabla de los números aleatorios para seleccionar un punto entre 1 y 875. usamos 3 dígitos y entrando por la fila 28 columna 6 con una dirección de izquierda a derecha obtener en número 400.</a:t>
            </a:r>
          </a:p>
          <a:p>
            <a:pPr marL="0" indent="0">
              <a:buNone/>
            </a:pPr>
            <a:r>
              <a:rPr lang="es-NI" sz="2400" dirty="0"/>
              <a:t>4. A partir de 400 aumente consecutivamente  875 hasta obtener los 8 números. 			400,1275,2150,3025,3900,47.75,5650,6525</a:t>
            </a:r>
          </a:p>
          <a:p>
            <a:pPr marL="0" indent="0">
              <a:buNone/>
            </a:pPr>
            <a:r>
              <a:rPr lang="es-NI" sz="2400" dirty="0"/>
              <a:t>Finalmente se suprime tantas cifras a la derecha como decimales existan en 8.75.</a:t>
            </a:r>
          </a:p>
          <a:p>
            <a:pPr marL="0" indent="0">
              <a:buNone/>
            </a:pPr>
            <a:r>
              <a:rPr lang="es-NI" sz="2400" dirty="0"/>
              <a:t>La muestra estará formada por lo siguientes solicitudes: </a:t>
            </a:r>
          </a:p>
          <a:p>
            <a:pPr marL="0" indent="0">
              <a:buNone/>
            </a:pPr>
            <a:r>
              <a:rPr lang="es-NI" sz="2400" dirty="0"/>
              <a:t>			4,12,21,30,39,47,56,65.</a:t>
            </a:r>
          </a:p>
          <a:p>
            <a:pPr marL="0" indent="0">
              <a:buNone/>
            </a:pPr>
            <a:endParaRPr lang="es-NI" sz="2400" dirty="0"/>
          </a:p>
          <a:p>
            <a:pPr marL="0" indent="0">
              <a:buNone/>
            </a:pPr>
            <a:endParaRPr lang="es-NI" sz="2400" dirty="0"/>
          </a:p>
        </p:txBody>
      </p:sp>
    </p:spTree>
    <p:extLst>
      <p:ext uri="{BB962C8B-B14F-4D97-AF65-F5344CB8AC3E}">
        <p14:creationId xmlns:p14="http://schemas.microsoft.com/office/powerpoint/2010/main" val="36789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3E706-A4CF-C16E-5A4A-75D413FD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5"/>
            <a:ext cx="10515600" cy="5839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NI" dirty="0"/>
              <a:t>Hay situaciones donde es imposible proceder en la forma que se ha descrito , obligándonos, por tal motivo a implementar otros tipos de muestreo aleatorio.</a:t>
            </a:r>
          </a:p>
          <a:p>
            <a:pPr marL="0" indent="0" algn="just">
              <a:buNone/>
            </a:pPr>
            <a:r>
              <a:rPr lang="es-NI" dirty="0"/>
              <a:t>Ejemplo: Cuando muestreamos una población finita grande resulta tedioso numerar cada uno de sus elementos, elegir números aleatorios y después localizar los elementos correspondientes.</a:t>
            </a:r>
          </a:p>
          <a:p>
            <a:pPr marL="0" indent="0" algn="just">
              <a:buNone/>
            </a:pPr>
            <a:r>
              <a:rPr lang="es-NI" dirty="0"/>
              <a:t>Lo mismo sucederá si tratamos numerar y ordenar sus elementos para después tener que tomar cada K-</a:t>
            </a:r>
            <a:r>
              <a:rPr lang="es-NI" dirty="0" err="1"/>
              <a:t>ésimo</a:t>
            </a:r>
            <a:r>
              <a:rPr lang="es-NI" dirty="0"/>
              <a:t> elemento de la población.</a:t>
            </a:r>
          </a:p>
          <a:p>
            <a:pPr marL="0" indent="0" algn="just">
              <a:buNone/>
            </a:pPr>
            <a:r>
              <a:rPr lang="es-NI" dirty="0"/>
              <a:t>Aquí lo que haremos es tratar de encontrar procedimientos que no favorezcan ni ignoren ninguna parte de la población por su accesibilidad o falta de ella , sino que trataremos de que todos sus elementos tengan posibilidad de ser incluidos en la muestra para que puedan tratarse como muestra aleatoria.</a:t>
            </a:r>
          </a:p>
          <a:p>
            <a:pPr marL="0" indent="0" algn="just">
              <a:buNone/>
            </a:pPr>
            <a:r>
              <a:rPr lang="es-NI" dirty="0"/>
              <a:t>Por ejemplo si  queremos obtener una muestra aleatoria de pequeños agricultores de un país o región , tendremos que utilizar un método o procedimiento que garantice </a:t>
            </a:r>
            <a:r>
              <a:rPr lang="es-NI"/>
              <a:t>que todos </a:t>
            </a:r>
            <a:r>
              <a:rPr lang="es-NI" dirty="0"/>
              <a:t>los pequeños agricultores del país tuvieron posibilidades de ser incluidos en la muestra.</a:t>
            </a:r>
          </a:p>
          <a:p>
            <a:pPr marL="0" indent="0" algn="just">
              <a:buNone/>
            </a:pP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74324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8368-A5F7-2B17-6F7F-1A185B0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Cómo utilizar la tabla de los números aleatorios.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C9519-7986-EF12-6EEB-2DBDDB3F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NI" dirty="0"/>
              <a:t>Una tabla de números aleatorios consiste en una serie de dígitos generados en forma aleatoria y en listados de secuencia en la que fueron generados. Del conjunto de dígitos {0,1,2,3,4,5,6,7,8,9} se selecciono con reposición y con  el apoyo de una computadora los dígitos que componen la tabla, de tal forma que cada dígito tuvo siempre la misma probabilidad de ser seleccionado 1/10.</a:t>
            </a:r>
          </a:p>
          <a:p>
            <a:pPr algn="just"/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01016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EE7C-C6B6-5278-C6FC-22942CCA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562707"/>
            <a:ext cx="4240237" cy="590843"/>
          </a:xfrm>
        </p:spPr>
        <p:txBody>
          <a:bodyPr>
            <a:normAutofit fontScale="90000"/>
          </a:bodyPr>
          <a:lstStyle/>
          <a:p>
            <a:r>
              <a:rPr lang="es-NI" sz="3600" dirty="0"/>
              <a:t>Utilización de la tabla</a:t>
            </a:r>
            <a:br>
              <a:rPr lang="es-NI" sz="3600" dirty="0"/>
            </a:br>
            <a:endParaRPr lang="es-NI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3FCE1-6911-D410-A159-BBA1765A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NI" dirty="0"/>
              <a:t>1. Asignar números de código a los elementos de la población utilizando cierto número de dígitos.</a:t>
            </a:r>
          </a:p>
          <a:p>
            <a:pPr marL="0" indent="0">
              <a:buNone/>
            </a:pPr>
            <a:r>
              <a:rPr lang="es-NI" dirty="0"/>
              <a:t> El número de dígitos a utilizar dependerá del tamaño de  la población N y será el mismo para cada situación: </a:t>
            </a:r>
          </a:p>
          <a:p>
            <a:pPr marL="0" indent="0">
              <a:buNone/>
            </a:pPr>
            <a:r>
              <a:rPr lang="es-NI" dirty="0" err="1"/>
              <a:t>Ej</a:t>
            </a:r>
            <a:r>
              <a:rPr lang="es-NI" dirty="0"/>
              <a:t>: si N =140, se codificará así: 001,002,003, …….,…..,138,139,140.</a:t>
            </a:r>
          </a:p>
          <a:p>
            <a:pPr marL="0" indent="0">
              <a:buNone/>
            </a:pPr>
            <a:r>
              <a:rPr lang="es-NI" dirty="0"/>
              <a:t>      Sí N= 10 elementos se codificará: así  1,2,3,….,…,8,9,0, el cero debe leerse como 10.</a:t>
            </a:r>
          </a:p>
          <a:p>
            <a:pPr marL="0" indent="0">
              <a:buNone/>
            </a:pPr>
            <a:r>
              <a:rPr lang="es-NI" dirty="0"/>
              <a:t>      N=100  sus elementos se codificarán así: 01,02,03,…,…,98, 99,00.</a:t>
            </a:r>
          </a:p>
          <a:p>
            <a:pPr marL="0" indent="0">
              <a:buNone/>
            </a:pPr>
            <a:r>
              <a:rPr lang="es-NI" dirty="0"/>
              <a:t>N= 1000 , N = 10, 000 Etc. Se utilizará el mismo criterio anterior para asignar números de códigos a los elementos de la población  </a:t>
            </a:r>
          </a:p>
        </p:txBody>
      </p:sp>
    </p:spTree>
    <p:extLst>
      <p:ext uri="{BB962C8B-B14F-4D97-AF65-F5344CB8AC3E}">
        <p14:creationId xmlns:p14="http://schemas.microsoft.com/office/powerpoint/2010/main" val="115516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14E9C-A971-7876-3584-C880B159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/>
            <a:r>
              <a:rPr lang="es-NI" b="1" dirty="0"/>
              <a:t>2. Escoja una entrade a la tabla  </a:t>
            </a:r>
          </a:p>
          <a:p>
            <a:pPr marL="0" indent="0" algn="just">
              <a:buNone/>
            </a:pPr>
            <a:r>
              <a:rPr lang="es-NI" dirty="0"/>
              <a:t>La entrada se especificará dando un número de fila y un número de columna de manera arbitraria .</a:t>
            </a:r>
          </a:p>
          <a:p>
            <a:pPr marL="0" indent="0" algn="just">
              <a:buNone/>
            </a:pPr>
            <a:r>
              <a:rPr lang="es-NI" dirty="0"/>
              <a:t>Un método satisfactorio consiste en cerrar los ojos y colocar la punta de un lápiz en la tabla, el número señalado por la punta será la entrada a la tabla.</a:t>
            </a:r>
          </a:p>
        </p:txBody>
      </p:sp>
    </p:spTree>
    <p:extLst>
      <p:ext uri="{BB962C8B-B14F-4D97-AF65-F5344CB8AC3E}">
        <p14:creationId xmlns:p14="http://schemas.microsoft.com/office/powerpoint/2010/main" val="211979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89710-10BF-E4F1-2842-C0A07481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NI" dirty="0"/>
              <a:t>3. Escoja una dirección.</a:t>
            </a:r>
          </a:p>
          <a:p>
            <a:pPr marL="0" indent="0">
              <a:buNone/>
            </a:pPr>
            <a:r>
              <a:rPr lang="es-NI" dirty="0" err="1"/>
              <a:t>Desendente</a:t>
            </a:r>
            <a:r>
              <a:rPr lang="es-NI" dirty="0"/>
              <a:t> (	),   horizontal de izquierda a derecha (              ) , etc.</a:t>
            </a:r>
          </a:p>
          <a:p>
            <a:pPr marL="0" indent="0">
              <a:buNone/>
            </a:pPr>
            <a:r>
              <a:rPr lang="es-NI" dirty="0"/>
              <a:t>Si el número a seleccionar es mayor que N (o fue seleccionado previamente en un muestreo sin reposición ) se descarta y se selecciona el siguiente. </a:t>
            </a:r>
          </a:p>
          <a:p>
            <a:pPr marL="0" indent="0">
              <a:buNone/>
            </a:pPr>
            <a:r>
              <a:rPr lang="es-NI" dirty="0"/>
              <a:t>Si al terminar la fila o columna en la dirección escogida, no se tienen aún los </a:t>
            </a:r>
            <a:r>
              <a:rPr lang="es-NI" b="1" dirty="0"/>
              <a:t>n</a:t>
            </a:r>
            <a:r>
              <a:rPr lang="es-NI" dirty="0"/>
              <a:t> números que se requiere en la muestra continúen en la siguiente fila o columna. </a:t>
            </a: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12C491D2-CC8F-0F96-AA29-D559BCB9D6A6}"/>
              </a:ext>
            </a:extLst>
          </p:cNvPr>
          <p:cNvSpPr/>
          <p:nvPr/>
        </p:nvSpPr>
        <p:spPr>
          <a:xfrm>
            <a:off x="3038621" y="2321169"/>
            <a:ext cx="323557" cy="57677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C5BC463-35E5-446F-14A2-63DDD3CF80AC}"/>
              </a:ext>
            </a:extLst>
          </p:cNvPr>
          <p:cNvSpPr/>
          <p:nvPr/>
        </p:nvSpPr>
        <p:spPr>
          <a:xfrm>
            <a:off x="9153379" y="2447779"/>
            <a:ext cx="928467" cy="28768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2577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BE337-F109-50C9-8F41-068C2516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038509"/>
          </a:xfrm>
        </p:spPr>
        <p:txBody>
          <a:bodyPr/>
          <a:lstStyle/>
          <a:p>
            <a:pPr marL="0" indent="0">
              <a:buNone/>
            </a:pPr>
            <a:r>
              <a:rPr lang="es-NI" dirty="0"/>
              <a:t>Ejemplo: haga corresponder a cada número seleccionado de código su elemento. </a:t>
            </a:r>
          </a:p>
          <a:p>
            <a:pPr marL="0" indent="0">
              <a:buNone/>
            </a:pPr>
            <a:r>
              <a:rPr lang="es-NI" dirty="0"/>
              <a:t>Utilizando la tabla de los números aleatorios para obtener una muestra de 5 estudiantes de esta clase.</a:t>
            </a:r>
          </a:p>
        </p:txBody>
      </p:sp>
    </p:spTree>
    <p:extLst>
      <p:ext uri="{BB962C8B-B14F-4D97-AF65-F5344CB8AC3E}">
        <p14:creationId xmlns:p14="http://schemas.microsoft.com/office/powerpoint/2010/main" val="245648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5B399D-0183-3619-F91E-CCB9EE5F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6"/>
            <a:ext cx="10515600" cy="917575"/>
          </a:xfrm>
        </p:spPr>
        <p:txBody>
          <a:bodyPr/>
          <a:lstStyle/>
          <a:p>
            <a:r>
              <a:rPr lang="es-NI" dirty="0"/>
              <a:t>La población de supermercados de una ciudad se dan en la siguiente tabla:</a:t>
            </a:r>
          </a:p>
          <a:p>
            <a:endParaRPr lang="es-NI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60DC60-EAE1-4FD5-94EF-04569DD80F72}"/>
              </a:ext>
            </a:extLst>
          </p:cNvPr>
          <p:cNvSpPr txBox="1"/>
          <p:nvPr/>
        </p:nvSpPr>
        <p:spPr>
          <a:xfrm>
            <a:off x="838200" y="3967089"/>
            <a:ext cx="10125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800" dirty="0"/>
              <a:t>Si X  representa la venta diarias:   Diga que representa µ y ʈ</a:t>
            </a:r>
          </a:p>
          <a:p>
            <a:r>
              <a:rPr lang="es-NI" sz="2800" dirty="0"/>
              <a:t>µ representa la venta diaria promedio y </a:t>
            </a:r>
            <a:r>
              <a:rPr lang="es-NI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ʈ</a:t>
            </a:r>
            <a:r>
              <a:rPr lang="es-NI" sz="2800" dirty="0"/>
              <a:t> representa la venta diaria total de los supermercados.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112891-1F6E-2B58-997E-60DAB3969167}"/>
              </a:ext>
            </a:extLst>
          </p:cNvPr>
          <p:cNvSpPr txBox="1"/>
          <p:nvPr/>
        </p:nvSpPr>
        <p:spPr>
          <a:xfrm>
            <a:off x="1147689" y="205871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400" dirty="0"/>
              <a:t>Cada número de código tendrá dos dígitos por que la población es de tamaño N=16 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D3C1DA97-3229-1690-DEC3-9003636BB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17411"/>
              </p:ext>
            </p:extLst>
          </p:nvPr>
        </p:nvGraphicFramePr>
        <p:xfrm>
          <a:off x="628650" y="2665675"/>
          <a:ext cx="10920338" cy="735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490">
                  <a:extLst>
                    <a:ext uri="{9D8B030D-6E8A-4147-A177-3AD203B41FA5}">
                      <a16:colId xmlns:a16="http://schemas.microsoft.com/office/drawing/2014/main" val="2652017642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2797586207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803586950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2410770947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3611160171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2958707408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305911092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2478975452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2560838759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3732070439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702404819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3236010761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945564831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501699595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1790614646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1598389311"/>
                    </a:ext>
                  </a:extLst>
                </a:gridCol>
                <a:gridCol w="578178">
                  <a:extLst>
                    <a:ext uri="{9D8B030D-6E8A-4147-A177-3AD203B41FA5}">
                      <a16:colId xmlns:a16="http://schemas.microsoft.com/office/drawing/2014/main" val="3198832306"/>
                    </a:ext>
                  </a:extLst>
                </a:gridCol>
              </a:tblGrid>
              <a:tr h="500170">
                <a:tc>
                  <a:txBody>
                    <a:bodyPr/>
                    <a:lstStyle/>
                    <a:p>
                      <a:pPr algn="ctr" fontAlgn="b"/>
                      <a:endParaRPr lang="es-NI" sz="15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 dirty="0">
                          <a:effectLst/>
                        </a:rPr>
                        <a:t> </a:t>
                      </a:r>
                      <a:endParaRPr lang="es-NI" sz="15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 dirty="0">
                          <a:effectLst/>
                        </a:rPr>
                        <a:t> </a:t>
                      </a:r>
                      <a:endParaRPr lang="es-NI" sz="15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 dirty="0">
                          <a:effectLst/>
                        </a:rPr>
                        <a:t> </a:t>
                      </a:r>
                      <a:endParaRPr lang="es-NI" sz="15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 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extLst>
                  <a:ext uri="{0D108BD9-81ED-4DB2-BD59-A6C34878D82A}">
                    <a16:rowId xmlns:a16="http://schemas.microsoft.com/office/drawing/2014/main" val="2118170039"/>
                  </a:ext>
                </a:extLst>
              </a:tr>
              <a:tr h="68746">
                <a:tc>
                  <a:txBody>
                    <a:bodyPr/>
                    <a:lstStyle/>
                    <a:p>
                      <a:pPr algn="ctr" fontAlgn="b"/>
                      <a:endParaRPr lang="es-MX" sz="15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8.1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7.5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5.4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3.0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 dirty="0">
                          <a:effectLst/>
                        </a:rPr>
                        <a:t>6.2</a:t>
                      </a:r>
                      <a:endParaRPr lang="es-NI" sz="15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7.0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8.0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2.5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1.8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4.3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3.8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5.5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4.6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8.3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>
                          <a:effectLst/>
                        </a:rPr>
                        <a:t>9.0</a:t>
                      </a:r>
                      <a:endParaRPr lang="es-NI" sz="1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500" u="none" strike="noStrike" dirty="0">
                          <a:effectLst/>
                        </a:rPr>
                        <a:t>3.6</a:t>
                      </a:r>
                      <a:endParaRPr lang="es-NI" sz="15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1" marR="6961" marT="6961" marB="0" anchor="b"/>
                </a:tc>
                <a:extLst>
                  <a:ext uri="{0D108BD9-81ED-4DB2-BD59-A6C34878D82A}">
                    <a16:rowId xmlns:a16="http://schemas.microsoft.com/office/drawing/2014/main" val="1277870941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9D20F7C1-C873-1A78-A7D0-EC7D0CAE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2" y="2395225"/>
            <a:ext cx="10934700" cy="10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AD30549-5F4D-1B47-108A-ED89DE3ED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8401"/>
            <a:ext cx="10515600" cy="990599"/>
          </a:xfrm>
          <a:prstGeom prst="rect">
            <a:avLst/>
          </a:prstGeom>
        </p:spPr>
      </p:pic>
      <p:sp>
        <p:nvSpPr>
          <p:cNvPr id="5" name="Estrella: 4 puntas 4">
            <a:extLst>
              <a:ext uri="{FF2B5EF4-FFF2-40B4-BE49-F238E27FC236}">
                <a16:creationId xmlns:a16="http://schemas.microsoft.com/office/drawing/2014/main" id="{E7CCD71C-FA39-E178-9462-B3C85CDC183B}"/>
              </a:ext>
            </a:extLst>
          </p:cNvPr>
          <p:cNvSpPr/>
          <p:nvPr/>
        </p:nvSpPr>
        <p:spPr>
          <a:xfrm>
            <a:off x="4867420" y="2135433"/>
            <a:ext cx="140677" cy="280108"/>
          </a:xfrm>
          <a:prstGeom prst="star4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Estrella: 4 puntas 5">
            <a:extLst>
              <a:ext uri="{FF2B5EF4-FFF2-40B4-BE49-F238E27FC236}">
                <a16:creationId xmlns:a16="http://schemas.microsoft.com/office/drawing/2014/main" id="{435726F4-C5A1-8017-96A8-1483929EDAE8}"/>
              </a:ext>
            </a:extLst>
          </p:cNvPr>
          <p:cNvSpPr/>
          <p:nvPr/>
        </p:nvSpPr>
        <p:spPr>
          <a:xfrm>
            <a:off x="9986890" y="2158293"/>
            <a:ext cx="140677" cy="280108"/>
          </a:xfrm>
          <a:prstGeom prst="star4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Estrella: 4 puntas 6">
            <a:extLst>
              <a:ext uri="{FF2B5EF4-FFF2-40B4-BE49-F238E27FC236}">
                <a16:creationId xmlns:a16="http://schemas.microsoft.com/office/drawing/2014/main" id="{18DEDD4C-49EC-0885-9F74-C491EDD0E9A1}"/>
              </a:ext>
            </a:extLst>
          </p:cNvPr>
          <p:cNvSpPr/>
          <p:nvPr/>
        </p:nvSpPr>
        <p:spPr>
          <a:xfrm>
            <a:off x="8737206" y="2112573"/>
            <a:ext cx="140677" cy="280108"/>
          </a:xfrm>
          <a:prstGeom prst="star4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Estrella: 4 puntas 7">
            <a:extLst>
              <a:ext uri="{FF2B5EF4-FFF2-40B4-BE49-F238E27FC236}">
                <a16:creationId xmlns:a16="http://schemas.microsoft.com/office/drawing/2014/main" id="{4DF24BD7-793E-649A-136E-318582E0A2EB}"/>
              </a:ext>
            </a:extLst>
          </p:cNvPr>
          <p:cNvSpPr/>
          <p:nvPr/>
        </p:nvSpPr>
        <p:spPr>
          <a:xfrm>
            <a:off x="9362048" y="2062357"/>
            <a:ext cx="140677" cy="280108"/>
          </a:xfrm>
          <a:prstGeom prst="star4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510303-4AA4-136C-DEC9-B81BA796436F}"/>
              </a:ext>
            </a:extLst>
          </p:cNvPr>
          <p:cNvSpPr txBox="1"/>
          <p:nvPr/>
        </p:nvSpPr>
        <p:spPr>
          <a:xfrm>
            <a:off x="717452" y="506437"/>
            <a:ext cx="997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400" dirty="0"/>
              <a:t>Iniciando en la fila 26 y la columna 4, de la tabla de los números aleatorios y con una dirección horizontal de izquierda a derecha , tome una muestra aleatoria simple de 4 supermercados . Y márquelos.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0ABB22-C70D-DD63-B65F-41869022AAC6}"/>
              </a:ext>
            </a:extLst>
          </p:cNvPr>
          <p:cNvSpPr txBox="1"/>
          <p:nvPr/>
        </p:nvSpPr>
        <p:spPr>
          <a:xfrm>
            <a:off x="1012874" y="3981157"/>
            <a:ext cx="1034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400" dirty="0"/>
              <a:t>Para la fila 26 y la columna 4 los dos primeros dígitos , que obtendremos es 96 que es rechazado por que es mayor que 16.</a:t>
            </a:r>
          </a:p>
          <a:p>
            <a:r>
              <a:rPr lang="es-NI" sz="2400" dirty="0"/>
              <a:t>Siguiendo en la dirección horizontal de izquierda a derecha , nos fijamos ahora que solo en los menores o iguales a 16 y que no se repitan por que el muestreo es sin reposición. </a:t>
            </a:r>
          </a:p>
        </p:txBody>
      </p:sp>
    </p:spTree>
    <p:extLst>
      <p:ext uri="{BB962C8B-B14F-4D97-AF65-F5344CB8AC3E}">
        <p14:creationId xmlns:p14="http://schemas.microsoft.com/office/powerpoint/2010/main" val="4198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C6424-9BA2-69C1-05C4-78F6404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1" y="104873"/>
            <a:ext cx="10515600" cy="689952"/>
          </a:xfrm>
        </p:spPr>
        <p:txBody>
          <a:bodyPr>
            <a:normAutofit/>
          </a:bodyPr>
          <a:lstStyle/>
          <a:p>
            <a:pPr algn="ctr"/>
            <a:r>
              <a:rPr lang="es-NI" sz="2800" b="1" dirty="0"/>
              <a:t>Cómo seleccionar una muestra aleatoria sistemática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901D4-626D-1ED8-7161-1F18D20E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824"/>
            <a:ext cx="10515600" cy="5718517"/>
          </a:xfrm>
        </p:spPr>
        <p:txBody>
          <a:bodyPr>
            <a:normAutofit/>
          </a:bodyPr>
          <a:lstStyle/>
          <a:p>
            <a:r>
              <a:rPr lang="es-NI" b="1" dirty="0"/>
              <a:t>1. Numerar los elementos poblacionales </a:t>
            </a:r>
          </a:p>
          <a:p>
            <a:pPr marL="0" indent="0">
              <a:buNone/>
            </a:pPr>
            <a:r>
              <a:rPr lang="es-NI" dirty="0" err="1"/>
              <a:t>Ej</a:t>
            </a:r>
            <a:r>
              <a:rPr lang="es-NI" dirty="0"/>
              <a:t>: 1, 2, 3, 4, ………..N</a:t>
            </a:r>
          </a:p>
          <a:p>
            <a:pPr marL="0" indent="0">
              <a:buNone/>
            </a:pPr>
            <a:r>
              <a:rPr lang="es-NI" dirty="0"/>
              <a:t>1°,  2° ,3°,…………….N- </a:t>
            </a:r>
            <a:r>
              <a:rPr lang="es-NI" dirty="0" err="1"/>
              <a:t>ésimo</a:t>
            </a:r>
            <a:r>
              <a:rPr lang="es-NI" dirty="0"/>
              <a:t>.</a:t>
            </a:r>
          </a:p>
          <a:p>
            <a:pPr marL="0" indent="0">
              <a:buNone/>
            </a:pPr>
            <a:r>
              <a:rPr lang="es-NI" b="1" dirty="0"/>
              <a:t>2. Obtener el intervalo de muestreo </a:t>
            </a:r>
          </a:p>
          <a:p>
            <a:pPr marL="0" indent="0">
              <a:buNone/>
            </a:pPr>
            <a:r>
              <a:rPr lang="es-NI" dirty="0"/>
              <a:t>Si vamos a seleccionar una muestra de tamaño n de una población de tamaño N, el intervalo de muestreo se denota y define así:</a:t>
            </a:r>
          </a:p>
          <a:p>
            <a:pPr marL="0" indent="0">
              <a:buNone/>
            </a:pPr>
            <a:r>
              <a:rPr lang="es-NI" dirty="0"/>
              <a:t>                                                   </a:t>
            </a:r>
            <a:r>
              <a:rPr lang="es-NI" sz="3600" dirty="0"/>
              <a:t>K=N/n.</a:t>
            </a:r>
          </a:p>
          <a:p>
            <a:pPr marL="0" indent="0">
              <a:buNone/>
            </a:pPr>
            <a:r>
              <a:rPr lang="es-NI" b="1" dirty="0"/>
              <a:t>3</a:t>
            </a:r>
            <a:r>
              <a:rPr lang="es-NI" sz="3600" b="1" dirty="0"/>
              <a:t> </a:t>
            </a:r>
            <a:r>
              <a:rPr lang="es-NI" b="1" dirty="0"/>
              <a:t>Seleccionar al azar un punto de arranque </a:t>
            </a:r>
            <a:r>
              <a:rPr lang="es-NI" sz="3200" b="1" dirty="0"/>
              <a:t>r </a:t>
            </a:r>
            <a:endParaRPr lang="es-NI" b="1" dirty="0"/>
          </a:p>
          <a:p>
            <a:pPr marL="0" indent="0">
              <a:buNone/>
            </a:pPr>
            <a:r>
              <a:rPr lang="es-NI" dirty="0"/>
              <a:t>Para cada elemento poblacional tenga igual probabilidad de integrar la muestra, se selecciona la azar el punto de arranque que será un número r tal que  		</a:t>
            </a:r>
            <a:r>
              <a:rPr lang="es-NI" sz="3000" b="1" dirty="0"/>
              <a:t>1≤ </a:t>
            </a:r>
            <a:r>
              <a:rPr lang="es-NI" sz="3500" b="1" dirty="0"/>
              <a:t>r</a:t>
            </a:r>
            <a:r>
              <a:rPr lang="es-NI" sz="3000" b="1" dirty="0"/>
              <a:t> ≤ k</a:t>
            </a:r>
          </a:p>
          <a:p>
            <a:pPr marL="0" indent="0">
              <a:buNone/>
            </a:pPr>
            <a:endParaRPr lang="es-NI" sz="3000" b="1" dirty="0"/>
          </a:p>
          <a:p>
            <a:pPr marL="0" indent="0">
              <a:buNone/>
            </a:pPr>
            <a:endParaRPr lang="es-NI" b="1" dirty="0"/>
          </a:p>
        </p:txBody>
      </p:sp>
    </p:spTree>
    <p:extLst>
      <p:ext uri="{BB962C8B-B14F-4D97-AF65-F5344CB8AC3E}">
        <p14:creationId xmlns:p14="http://schemas.microsoft.com/office/powerpoint/2010/main" val="201494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</TotalTime>
  <Words>1342</Words>
  <Application>Microsoft Office PowerPoint</Application>
  <PresentationFormat>Panorámica</PresentationFormat>
  <Paragraphs>95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Estadística II</vt:lpstr>
      <vt:lpstr>Cómo utilizar la tabla de los números aleatorios.</vt:lpstr>
      <vt:lpstr>Utilización de la tabla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Cómo seleccionar una muestra aleatoria sistemática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Adiac Leon Canales Matute</cp:lastModifiedBy>
  <cp:revision>98</cp:revision>
  <dcterms:created xsi:type="dcterms:W3CDTF">2019-03-11T22:56:21Z</dcterms:created>
  <dcterms:modified xsi:type="dcterms:W3CDTF">2024-09-09T16:32:46Z</dcterms:modified>
</cp:coreProperties>
</file>