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C20"/>
    <a:srgbClr val="D71920"/>
    <a:srgbClr val="C8B160"/>
    <a:srgbClr val="009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17/9/2024</a:t>
            </a:fld>
            <a:endParaRPr lang="es-NI"/>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
        <p:nvSpPr>
          <p:cNvPr id="2" name="Título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910"/>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0"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4"/>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89"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2.xlsx"/><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a:t>Estadística II</a:t>
            </a:r>
          </a:p>
        </p:txBody>
      </p:sp>
      <p:sp>
        <p:nvSpPr>
          <p:cNvPr id="5" name="Marcador de texto 4">
            <a:extLst>
              <a:ext uri="{FF2B5EF4-FFF2-40B4-BE49-F238E27FC236}">
                <a16:creationId xmlns:a16="http://schemas.microsoft.com/office/drawing/2014/main" id="{A5C31F28-EC98-7235-35BC-A9E3C10894E2}"/>
              </a:ext>
            </a:extLst>
          </p:cNvPr>
          <p:cNvSpPr>
            <a:spLocks noGrp="1"/>
          </p:cNvSpPr>
          <p:nvPr>
            <p:ph type="body" idx="1"/>
          </p:nvPr>
        </p:nvSpPr>
        <p:spPr/>
        <p:txBody>
          <a:bodyPr/>
          <a:lstStyle/>
          <a:p>
            <a:r>
              <a:rPr lang="es-NI" dirty="0"/>
              <a:t>Muestreo aleatorio estratificado</a:t>
            </a:r>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5272C3F-CB12-6C56-AAC7-150B8C381B60}"/>
                  </a:ext>
                </a:extLst>
              </p:cNvPr>
              <p:cNvSpPr>
                <a:spLocks noGrp="1"/>
              </p:cNvSpPr>
              <p:nvPr>
                <p:ph type="title"/>
              </p:nvPr>
            </p:nvSpPr>
            <p:spPr>
              <a:xfrm>
                <a:off x="838200" y="365125"/>
                <a:ext cx="6519203" cy="900967"/>
              </a:xfrm>
            </p:spPr>
            <p:txBody>
              <a:bodyPr>
                <a:normAutofit/>
              </a:bodyPr>
              <a:lstStyle/>
              <a:p>
                <a:r>
                  <a:rPr lang="es-NI" sz="2800" b="1" dirty="0"/>
                  <a:t>El error estándar del total muestral estratificado </a:t>
                </a:r>
                <a:r>
                  <a:rPr lang="es-MX" sz="2800" b="1" dirty="0">
                    <a:solidFill>
                      <a:schemeClr val="tx1"/>
                    </a:solidFill>
                  </a:rPr>
                  <a:t> </a:t>
                </a:r>
                <a14:m>
                  <m:oMath xmlns:m="http://schemas.openxmlformats.org/officeDocument/2006/math">
                    <m:r>
                      <a:rPr lang="es-MX" sz="2800" b="1" i="1" smtClean="0">
                        <a:solidFill>
                          <a:schemeClr val="tx1"/>
                        </a:solidFill>
                        <a:latin typeface="Cambria Math" panose="02040503050406030204" pitchFamily="18" charset="0"/>
                      </a:rPr>
                      <m:t>𝑵</m:t>
                    </m:r>
                  </m:oMath>
                </a14:m>
                <a:r>
                  <a:rPr lang="es-NI" sz="2800" b="1" dirty="0">
                    <a:solidFill>
                      <a:schemeClr val="tx1"/>
                    </a:solidFill>
                  </a:rPr>
                  <a:t> </a:t>
                </a:r>
                <a14:m>
                  <m:oMath xmlns:m="http://schemas.openxmlformats.org/officeDocument/2006/math">
                    <m:sSub>
                      <m:sSubPr>
                        <m:ctrlPr>
                          <a:rPr lang="es-NI" sz="2800" b="1" i="1">
                            <a:solidFill>
                              <a:schemeClr val="tx1"/>
                            </a:solidFill>
                            <a:latin typeface="Cambria Math" panose="02040503050406030204" pitchFamily="18" charset="0"/>
                          </a:rPr>
                        </m:ctrlPr>
                      </m:sSubPr>
                      <m:e>
                        <m:acc>
                          <m:accPr>
                            <m:chr m:val="̅"/>
                            <m:ctrlPr>
                              <a:rPr lang="es-NI" sz="2800" b="1" i="1">
                                <a:solidFill>
                                  <a:schemeClr val="tx1"/>
                                </a:solidFill>
                                <a:latin typeface="Cambria Math" panose="02040503050406030204" pitchFamily="18" charset="0"/>
                              </a:rPr>
                            </m:ctrlPr>
                          </m:accPr>
                          <m:e>
                            <m:r>
                              <a:rPr lang="es-NI" sz="2800" b="1" i="1">
                                <a:solidFill>
                                  <a:schemeClr val="tx1"/>
                                </a:solidFill>
                                <a:latin typeface="Cambria Math" panose="02040503050406030204" pitchFamily="18" charset="0"/>
                              </a:rPr>
                              <m:t>𝒙</m:t>
                            </m:r>
                          </m:e>
                        </m:acc>
                      </m:e>
                      <m:sub>
                        <m:r>
                          <a:rPr lang="es-NI" sz="2800" b="1" i="1">
                            <a:solidFill>
                              <a:schemeClr val="tx1"/>
                            </a:solidFill>
                            <a:latin typeface="Cambria Math" panose="02040503050406030204" pitchFamily="18" charset="0"/>
                          </a:rPr>
                          <m:t>𝒔𝒕</m:t>
                        </m:r>
                      </m:sub>
                    </m:sSub>
                  </m:oMath>
                </a14:m>
                <a:r>
                  <a:rPr lang="es-NI" sz="2800" b="1" dirty="0"/>
                  <a:t> </a:t>
                </a:r>
              </a:p>
            </p:txBody>
          </p:sp>
        </mc:Choice>
        <mc:Fallback xmlns="">
          <p:sp>
            <p:nvSpPr>
              <p:cNvPr id="2" name="Título 1">
                <a:extLst>
                  <a:ext uri="{FF2B5EF4-FFF2-40B4-BE49-F238E27FC236}">
                    <a16:creationId xmlns:a16="http://schemas.microsoft.com/office/drawing/2014/main" id="{05272C3F-CB12-6C56-AAC7-150B8C381B60}"/>
                  </a:ext>
                </a:extLst>
              </p:cNvPr>
              <p:cNvSpPr>
                <a:spLocks noGrp="1" noRot="1" noChangeAspect="1" noMove="1" noResize="1" noEditPoints="1" noAdjustHandles="1" noChangeArrowheads="1" noChangeShapeType="1" noTextEdit="1"/>
              </p:cNvSpPr>
              <p:nvPr>
                <p:ph type="title"/>
              </p:nvPr>
            </p:nvSpPr>
            <p:spPr>
              <a:xfrm>
                <a:off x="838200" y="365125"/>
                <a:ext cx="6519203" cy="900967"/>
              </a:xfrm>
              <a:blipFill>
                <a:blip r:embed="rId2"/>
                <a:stretch>
                  <a:fillRect l="-1964" t="-8784" b="-16892"/>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20BCE0A-D72D-F6D8-E68F-E84A9519842C}"/>
                  </a:ext>
                </a:extLst>
              </p:cNvPr>
              <p:cNvSpPr>
                <a:spLocks noGrp="1"/>
              </p:cNvSpPr>
              <p:nvPr>
                <p:ph sz="half" idx="1"/>
              </p:nvPr>
            </p:nvSpPr>
            <p:spPr>
              <a:xfrm>
                <a:off x="1553029" y="1615502"/>
                <a:ext cx="8171542" cy="4351338"/>
              </a:xfrm>
            </p:spPr>
            <p:txBody>
              <a:bodyPr>
                <a:normAutofit lnSpcReduction="10000"/>
              </a:bodyPr>
              <a:lstStyle/>
              <a:p>
                <a:pPr marL="0" indent="0">
                  <a:buNone/>
                </a:pPr>
                <a:r>
                  <a:rPr lang="es-NI" dirty="0"/>
                  <a:t>Este se denota y se obtiene así </a:t>
                </a:r>
              </a:p>
              <a:p>
                <a:pPr marL="0" indent="0">
                  <a:buNone/>
                </a:pPr>
                <a14:m>
                  <m:oMath xmlns:m="http://schemas.openxmlformats.org/officeDocument/2006/math">
                    <m:sSub>
                      <m:sSubPr>
                        <m:ctrlPr>
                          <a:rPr lang="es-NI" i="1" smtClean="0">
                            <a:solidFill>
                              <a:srgbClr val="836967"/>
                            </a:solidFill>
                            <a:latin typeface="Cambria Math" panose="02040503050406030204" pitchFamily="18" charset="0"/>
                          </a:rPr>
                        </m:ctrlPr>
                      </m:sSubPr>
                      <m:e>
                        <m:r>
                          <a:rPr lang="es-NI" i="1" smtClean="0">
                            <a:latin typeface="Cambria Math" panose="02040503050406030204" pitchFamily="18" charset="0"/>
                          </a:rPr>
                          <m:t>𝜎</m:t>
                        </m:r>
                      </m:e>
                      <m:sub>
                        <m:sSubSup>
                          <m:sSubSupPr>
                            <m:ctrlPr>
                              <a:rPr lang="es-NI" i="1" smtClean="0">
                                <a:solidFill>
                                  <a:srgbClr val="836967"/>
                                </a:solidFill>
                                <a:latin typeface="Cambria Math" panose="02040503050406030204" pitchFamily="18" charset="0"/>
                              </a:rPr>
                            </m:ctrlPr>
                          </m:sSubSupPr>
                          <m:e>
                            <m:r>
                              <a:rPr lang="es-NI" i="1" smtClean="0">
                                <a:latin typeface="Cambria Math" panose="02040503050406030204" pitchFamily="18" charset="0"/>
                              </a:rPr>
                              <m:t>𝑁</m:t>
                            </m:r>
                          </m:e>
                          <m:sub>
                            <m:sSub>
                              <m:sSubPr>
                                <m:ctrlPr>
                                  <a:rPr lang="es-NI" i="1" smtClean="0">
                                    <a:solidFill>
                                      <a:srgbClr val="836967"/>
                                    </a:solidFill>
                                    <a:latin typeface="Cambria Math" panose="02040503050406030204" pitchFamily="18" charset="0"/>
                                  </a:rPr>
                                </m:ctrlPr>
                              </m:sSubPr>
                              <m:e>
                                <m:r>
                                  <a:rPr lang="es-NI" i="1" smtClean="0">
                                    <a:latin typeface="Cambria Math" panose="02040503050406030204" pitchFamily="18" charset="0"/>
                                  </a:rPr>
                                  <m:t>𝑥</m:t>
                                </m:r>
                              </m:e>
                              <m:sub>
                                <m:r>
                                  <a:rPr lang="es-NI" i="1" smtClean="0">
                                    <a:latin typeface="Cambria Math" panose="02040503050406030204" pitchFamily="18" charset="0"/>
                                  </a:rPr>
                                  <m:t>𝑠𝑡</m:t>
                                </m:r>
                              </m:sub>
                            </m:sSub>
                          </m:sub>
                          <m:sup>
                            <m:r>
                              <a:rPr lang="es-NI" i="0" smtClean="0">
                                <a:latin typeface="Cambria Math" panose="02040503050406030204" pitchFamily="18" charset="0"/>
                              </a:rPr>
                              <m:t>−</m:t>
                            </m:r>
                          </m:sup>
                        </m:sSubSup>
                      </m:sub>
                    </m:sSub>
                    <m:r>
                      <a:rPr lang="es-NI" i="0" smtClean="0">
                        <a:latin typeface="Cambria Math" panose="02040503050406030204" pitchFamily="18" charset="0"/>
                      </a:rPr>
                      <m:t>=</m:t>
                    </m:r>
                    <m:r>
                      <a:rPr lang="es-NI" i="1" smtClean="0">
                        <a:latin typeface="Cambria Math" panose="02040503050406030204" pitchFamily="18" charset="0"/>
                      </a:rPr>
                      <m:t>𝑁</m:t>
                    </m:r>
                    <m:sSub>
                      <m:sSubPr>
                        <m:ctrlPr>
                          <a:rPr lang="es-NI" i="1" smtClean="0">
                            <a:solidFill>
                              <a:srgbClr val="836967"/>
                            </a:solidFill>
                            <a:latin typeface="Cambria Math" panose="02040503050406030204" pitchFamily="18" charset="0"/>
                          </a:rPr>
                        </m:ctrlPr>
                      </m:sSubPr>
                      <m:e>
                        <m:r>
                          <a:rPr lang="es-NI" i="1" smtClean="0">
                            <a:latin typeface="Cambria Math" panose="02040503050406030204" pitchFamily="18" charset="0"/>
                          </a:rPr>
                          <m:t>𝜎</m:t>
                        </m:r>
                      </m:e>
                      <m:sub>
                        <m:sSub>
                          <m:sSubPr>
                            <m:ctrlPr>
                              <a:rPr lang="es-NI" i="1" smtClean="0">
                                <a:solidFill>
                                  <a:srgbClr val="836967"/>
                                </a:solidFill>
                                <a:latin typeface="Cambria Math" panose="02040503050406030204" pitchFamily="18" charset="0"/>
                              </a:rPr>
                            </m:ctrlPr>
                          </m:sSubPr>
                          <m:e>
                            <m:acc>
                              <m:accPr>
                                <m:chr m:val="̅"/>
                                <m:ctrlPr>
                                  <a:rPr lang="es-MX" b="0" i="1" smtClean="0">
                                    <a:solidFill>
                                      <a:srgbClr val="836967"/>
                                    </a:solidFill>
                                    <a:latin typeface="Cambria Math" panose="02040503050406030204" pitchFamily="18" charset="0"/>
                                  </a:rPr>
                                </m:ctrlPr>
                              </m:accPr>
                              <m:e>
                                <m:r>
                                  <a:rPr lang="es-MX" b="0" i="1" smtClean="0">
                                    <a:solidFill>
                                      <a:srgbClr val="836967"/>
                                    </a:solidFill>
                                    <a:latin typeface="Cambria Math" panose="02040503050406030204" pitchFamily="18" charset="0"/>
                                  </a:rPr>
                                  <m:t>𝑋</m:t>
                                </m:r>
                              </m:e>
                            </m:acc>
                          </m:e>
                          <m:sub>
                            <m:r>
                              <a:rPr lang="es-MX" b="0" i="1" smtClean="0">
                                <a:latin typeface="Cambria Math" panose="02040503050406030204" pitchFamily="18" charset="0"/>
                              </a:rPr>
                              <m:t>𝑠𝑡</m:t>
                            </m:r>
                          </m:sub>
                        </m:sSub>
                      </m:sub>
                    </m:sSub>
                  </m:oMath>
                </a14:m>
                <a:r>
                  <a:rPr lang="es-NI" dirty="0"/>
                  <a:t>   o bien </a:t>
                </a:r>
              </a:p>
              <a:p>
                <a:pPr marL="0" indent="0">
                  <a:buNone/>
                </a:pPr>
                <a:endParaRPr lang="es-NI" dirty="0">
                  <a:solidFill>
                    <a:srgbClr val="836967"/>
                  </a:solidFill>
                  <a:latin typeface="Cambria Math" panose="02040503050406030204" pitchFamily="18" charset="0"/>
                </a:endParaRPr>
              </a:p>
              <a:p>
                <a:pPr marL="0" indent="0">
                  <a:buNone/>
                </a:pPr>
                <a:r>
                  <a:rPr lang="es-NI" dirty="0">
                    <a:solidFill>
                      <a:srgbClr val="836967"/>
                    </a:solidFill>
                  </a:rPr>
                  <a:t> </a:t>
                </a:r>
                <a:endParaRPr lang="es-MX" i="1" dirty="0">
                  <a:latin typeface="Cambria Math" panose="02040503050406030204" pitchFamily="18" charset="0"/>
                </a:endParaRPr>
              </a:p>
              <a:p>
                <a:pPr marL="0" indent="0">
                  <a:buNone/>
                </a:pPr>
                <a14:m>
                  <m:oMath xmlns:m="http://schemas.openxmlformats.org/officeDocument/2006/math">
                    <m:sSub>
                      <m:sSubPr>
                        <m:ctrlPr>
                          <a:rPr lang="es-NI" i="1" dirty="0">
                            <a:solidFill>
                              <a:srgbClr val="836967"/>
                            </a:solidFill>
                            <a:latin typeface="Cambria Math" panose="02040503050406030204" pitchFamily="18" charset="0"/>
                          </a:rPr>
                        </m:ctrlPr>
                      </m:sSubPr>
                      <m:e>
                        <m:r>
                          <a:rPr lang="es-MX" b="0" i="1" dirty="0" smtClean="0">
                            <a:solidFill>
                              <a:srgbClr val="836967"/>
                            </a:solidFill>
                            <a:latin typeface="Cambria Math" panose="02040503050406030204" pitchFamily="18" charset="0"/>
                          </a:rPr>
                          <m:t> </m:t>
                        </m:r>
                        <m:r>
                          <a:rPr lang="es-NI" i="1" dirty="0">
                            <a:latin typeface="Cambria Math" panose="02040503050406030204" pitchFamily="18" charset="0"/>
                          </a:rPr>
                          <m:t>𝜎</m:t>
                        </m:r>
                      </m:e>
                      <m:sub>
                        <m:r>
                          <a:rPr lang="es-NI" i="1" dirty="0">
                            <a:latin typeface="Cambria Math" panose="02040503050406030204" pitchFamily="18" charset="0"/>
                          </a:rPr>
                          <m:t>𝑁</m:t>
                        </m:r>
                        <m:sSub>
                          <m:sSubPr>
                            <m:ctrlPr>
                              <a:rPr lang="es-NI" i="1" dirty="0">
                                <a:solidFill>
                                  <a:srgbClr val="836967"/>
                                </a:solidFill>
                                <a:latin typeface="Cambria Math" panose="02040503050406030204" pitchFamily="18" charset="0"/>
                              </a:rPr>
                            </m:ctrlPr>
                          </m:sSubPr>
                          <m:e>
                            <m:acc>
                              <m:accPr>
                                <m:chr m:val="̅"/>
                                <m:ctrlPr>
                                  <a:rPr lang="es-NI" i="1" dirty="0">
                                    <a:solidFill>
                                      <a:srgbClr val="836967"/>
                                    </a:solidFill>
                                    <a:latin typeface="Cambria Math" panose="02040503050406030204" pitchFamily="18" charset="0"/>
                                  </a:rPr>
                                </m:ctrlPr>
                              </m:accPr>
                              <m:e>
                                <m:r>
                                  <a:rPr lang="es-NI" i="1" dirty="0">
                                    <a:latin typeface="Cambria Math" panose="02040503050406030204" pitchFamily="18" charset="0"/>
                                  </a:rPr>
                                  <m:t>𝑥</m:t>
                                </m:r>
                              </m:e>
                            </m:acc>
                          </m:e>
                          <m:sub>
                            <m:r>
                              <a:rPr lang="es-NI" i="1" dirty="0">
                                <a:latin typeface="Cambria Math" panose="02040503050406030204" pitchFamily="18" charset="0"/>
                              </a:rPr>
                              <m:t>𝑠</m:t>
                            </m:r>
                          </m:sub>
                        </m:sSub>
                        <m:r>
                          <a:rPr lang="es-NI" i="1" dirty="0">
                            <a:latin typeface="Cambria Math" panose="02040503050406030204" pitchFamily="18" charset="0"/>
                          </a:rPr>
                          <m:t>𝑡</m:t>
                        </m:r>
                      </m:sub>
                    </m:sSub>
                    <m:r>
                      <a:rPr lang="es-NI" i="0" dirty="0">
                        <a:latin typeface="Cambria Math" panose="02040503050406030204" pitchFamily="18" charset="0"/>
                      </a:rPr>
                      <m:t>=</m:t>
                    </m:r>
                    <m:r>
                      <a:rPr lang="es-NI" i="1" dirty="0">
                        <a:latin typeface="Cambria Math" panose="02040503050406030204" pitchFamily="18" charset="0"/>
                      </a:rPr>
                      <m:t>𝑁</m:t>
                    </m:r>
                    <m:f>
                      <m:fPr>
                        <m:ctrlPr>
                          <a:rPr lang="es-NI" i="1" dirty="0">
                            <a:solidFill>
                              <a:srgbClr val="836967"/>
                            </a:solidFill>
                            <a:latin typeface="Cambria Math" panose="02040503050406030204" pitchFamily="18" charset="0"/>
                          </a:rPr>
                        </m:ctrlPr>
                      </m:fPr>
                      <m:num>
                        <m:r>
                          <a:rPr lang="es-NI" i="0" dirty="0">
                            <a:latin typeface="Cambria Math" panose="02040503050406030204" pitchFamily="18" charset="0"/>
                          </a:rPr>
                          <m:t>1</m:t>
                        </m:r>
                      </m:num>
                      <m:den>
                        <m:r>
                          <a:rPr lang="es-NI" i="1" dirty="0">
                            <a:latin typeface="Cambria Math" panose="02040503050406030204" pitchFamily="18" charset="0"/>
                          </a:rPr>
                          <m:t>𝑁</m:t>
                        </m:r>
                      </m:den>
                    </m:f>
                    <m:rad>
                      <m:radPr>
                        <m:degHide m:val="on"/>
                        <m:ctrlPr>
                          <a:rPr lang="es-NI" i="1" dirty="0">
                            <a:solidFill>
                              <a:srgbClr val="836967"/>
                            </a:solidFill>
                            <a:latin typeface="Cambria Math" panose="02040503050406030204" pitchFamily="18" charset="0"/>
                          </a:rPr>
                        </m:ctrlPr>
                      </m:radPr>
                      <m:deg/>
                      <m:e>
                        <m:r>
                          <a:rPr lang="es-MX" b="0" i="1" dirty="0" smtClean="0">
                            <a:latin typeface="Cambria Math" panose="02040503050406030204" pitchFamily="18" charset="0"/>
                          </a:rPr>
                          <m:t>(</m:t>
                        </m:r>
                        <m:nary>
                          <m:naryPr>
                            <m:chr m:val="∑"/>
                            <m:grow m:val="on"/>
                            <m:subHide m:val="on"/>
                            <m:supHide m:val="on"/>
                            <m:ctrlPr>
                              <a:rPr lang="es-NI" i="1" dirty="0">
                                <a:latin typeface="Cambria Math" panose="02040503050406030204" pitchFamily="18" charset="0"/>
                              </a:rPr>
                            </m:ctrlPr>
                          </m:naryPr>
                          <m:sub/>
                          <m:sup/>
                          <m:e>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𝑁</m:t>
                                </m:r>
                              </m:e>
                              <m:sup>
                                <m:r>
                                  <a:rPr lang="es-NI" i="0" dirty="0">
                                    <a:latin typeface="Cambria Math" panose="02040503050406030204" pitchFamily="18" charset="0"/>
                                  </a:rPr>
                                  <m:t>2</m:t>
                                </m:r>
                              </m:sup>
                            </m:sSup>
                            <m:f>
                              <m:fPr>
                                <m:ctrlPr>
                                  <a:rPr lang="es-NI" i="1" dirty="0">
                                    <a:solidFill>
                                      <a:srgbClr val="836967"/>
                                    </a:solidFill>
                                    <a:latin typeface="Cambria Math" panose="02040503050406030204" pitchFamily="18" charset="0"/>
                                  </a:rPr>
                                </m:ctrlPr>
                              </m:fPr>
                              <m:num>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𝑆</m:t>
                                    </m:r>
                                  </m:e>
                                  <m:sup>
                                    <m:r>
                                      <a:rPr lang="es-NI" i="0" dirty="0">
                                        <a:latin typeface="Cambria Math" panose="02040503050406030204" pitchFamily="18" charset="0"/>
                                      </a:rPr>
                                      <m:t>2</m:t>
                                    </m:r>
                                  </m:sup>
                                </m:sSup>
                              </m:num>
                              <m:den>
                                <m:r>
                                  <a:rPr lang="es-NI" i="1" dirty="0">
                                    <a:latin typeface="Cambria Math" panose="02040503050406030204" pitchFamily="18" charset="0"/>
                                  </a:rPr>
                                  <m:t>𝑁</m:t>
                                </m:r>
                              </m:den>
                            </m:f>
                          </m:e>
                        </m:nary>
                      </m:e>
                    </m:rad>
                    <m:r>
                      <a:rPr lang="es-MX" b="0" i="1" dirty="0" smtClean="0">
                        <a:latin typeface="Cambria Math" panose="02040503050406030204" pitchFamily="18" charset="0"/>
                      </a:rPr>
                      <m:t>(1−</m:t>
                    </m:r>
                    <m:f>
                      <m:fPr>
                        <m:ctrlPr>
                          <a:rPr lang="es-MX" b="0" i="1" dirty="0" smtClean="0">
                            <a:latin typeface="Cambria Math" panose="02040503050406030204" pitchFamily="18" charset="0"/>
                          </a:rPr>
                        </m:ctrlPr>
                      </m:fPr>
                      <m:num>
                        <m:r>
                          <a:rPr lang="es-MX" b="0" i="1" dirty="0" smtClean="0">
                            <a:latin typeface="Cambria Math" panose="02040503050406030204" pitchFamily="18" charset="0"/>
                          </a:rPr>
                          <m:t>𝑛𝑖</m:t>
                        </m:r>
                      </m:num>
                      <m:den>
                        <m:r>
                          <a:rPr lang="es-MX" b="0" i="1" dirty="0" smtClean="0">
                            <a:latin typeface="Cambria Math" panose="02040503050406030204" pitchFamily="18" charset="0"/>
                          </a:rPr>
                          <m:t>𝑁𝑖</m:t>
                        </m:r>
                      </m:den>
                    </m:f>
                    <m:r>
                      <a:rPr lang="es-MX" b="0" i="1" dirty="0" smtClean="0">
                        <a:latin typeface="Cambria Math" panose="02040503050406030204" pitchFamily="18" charset="0"/>
                      </a:rPr>
                      <m:t>)</m:t>
                    </m:r>
                  </m:oMath>
                </a14:m>
                <a:r>
                  <a:rPr lang="es-NI" dirty="0"/>
                  <a:t>)</a:t>
                </a:r>
              </a:p>
              <a:p>
                <a:pPr marL="0" indent="0">
                  <a:buNone/>
                </a:pPr>
                <a:endParaRPr lang="es-NI" dirty="0"/>
              </a:p>
              <a:p>
                <a:pPr marL="0" indent="0">
                  <a:buNone/>
                </a:pPr>
                <a14:m>
                  <m:oMath xmlns:m="http://schemas.openxmlformats.org/officeDocument/2006/math">
                    <m:sSub>
                      <m:sSubPr>
                        <m:ctrlPr>
                          <a:rPr lang="es-NI" i="1" dirty="0" smtClean="0">
                            <a:solidFill>
                              <a:srgbClr val="836967"/>
                            </a:solidFill>
                            <a:latin typeface="Cambria Math" panose="02040503050406030204" pitchFamily="18" charset="0"/>
                          </a:rPr>
                        </m:ctrlPr>
                      </m:sSubPr>
                      <m:e>
                        <m:r>
                          <a:rPr lang="es-NI" i="1" dirty="0">
                            <a:latin typeface="Cambria Math" panose="02040503050406030204" pitchFamily="18" charset="0"/>
                          </a:rPr>
                          <m:t>𝜎</m:t>
                        </m:r>
                      </m:e>
                      <m:sub>
                        <m:r>
                          <a:rPr lang="es-NI" i="1" dirty="0">
                            <a:latin typeface="Cambria Math" panose="02040503050406030204" pitchFamily="18" charset="0"/>
                          </a:rPr>
                          <m:t>𝑁</m:t>
                        </m:r>
                        <m:sSub>
                          <m:sSubPr>
                            <m:ctrlPr>
                              <a:rPr lang="es-NI" i="1" dirty="0">
                                <a:solidFill>
                                  <a:srgbClr val="836967"/>
                                </a:solidFill>
                                <a:latin typeface="Cambria Math" panose="02040503050406030204" pitchFamily="18" charset="0"/>
                              </a:rPr>
                            </m:ctrlPr>
                          </m:sSubPr>
                          <m:e>
                            <m:acc>
                              <m:accPr>
                                <m:chr m:val="̅"/>
                                <m:ctrlPr>
                                  <a:rPr lang="es-NI" i="1" dirty="0">
                                    <a:solidFill>
                                      <a:srgbClr val="836967"/>
                                    </a:solidFill>
                                    <a:latin typeface="Cambria Math" panose="02040503050406030204" pitchFamily="18" charset="0"/>
                                  </a:rPr>
                                </m:ctrlPr>
                              </m:accPr>
                              <m:e>
                                <m:r>
                                  <a:rPr lang="es-NI" i="1" dirty="0">
                                    <a:latin typeface="Cambria Math" panose="02040503050406030204" pitchFamily="18" charset="0"/>
                                  </a:rPr>
                                  <m:t>𝑥</m:t>
                                </m:r>
                              </m:e>
                            </m:acc>
                          </m:e>
                          <m:sub>
                            <m:r>
                              <a:rPr lang="es-NI" i="1" dirty="0">
                                <a:latin typeface="Cambria Math" panose="02040503050406030204" pitchFamily="18" charset="0"/>
                              </a:rPr>
                              <m:t>𝑠</m:t>
                            </m:r>
                          </m:sub>
                        </m:sSub>
                        <m:r>
                          <a:rPr lang="es-NI" i="1" dirty="0">
                            <a:latin typeface="Cambria Math" panose="02040503050406030204" pitchFamily="18" charset="0"/>
                          </a:rPr>
                          <m:t>𝑡</m:t>
                        </m:r>
                      </m:sub>
                    </m:sSub>
                  </m:oMath>
                </a14:m>
                <a:r>
                  <a:rPr lang="es-NI" dirty="0"/>
                  <a:t>=</a:t>
                </a:r>
                <a14:m>
                  <m:oMath xmlns:m="http://schemas.openxmlformats.org/officeDocument/2006/math">
                    <m:rad>
                      <m:radPr>
                        <m:degHide m:val="on"/>
                        <m:ctrlPr>
                          <a:rPr lang="es-NI" i="1" dirty="0">
                            <a:solidFill>
                              <a:srgbClr val="836967"/>
                            </a:solidFill>
                            <a:latin typeface="Cambria Math" panose="02040503050406030204" pitchFamily="18" charset="0"/>
                          </a:rPr>
                        </m:ctrlPr>
                      </m:radPr>
                      <m:deg/>
                      <m:e>
                        <m:r>
                          <a:rPr lang="es-MX" i="1" dirty="0">
                            <a:latin typeface="Cambria Math" panose="02040503050406030204" pitchFamily="18" charset="0"/>
                          </a:rPr>
                          <m:t>(</m:t>
                        </m:r>
                        <m:nary>
                          <m:naryPr>
                            <m:chr m:val="∑"/>
                            <m:grow m:val="on"/>
                            <m:subHide m:val="on"/>
                            <m:supHide m:val="on"/>
                            <m:ctrlPr>
                              <a:rPr lang="es-NI" i="1" dirty="0">
                                <a:latin typeface="Cambria Math" panose="02040503050406030204" pitchFamily="18" charset="0"/>
                              </a:rPr>
                            </m:ctrlPr>
                          </m:naryPr>
                          <m:sub/>
                          <m:sup/>
                          <m:e>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𝑁</m:t>
                                </m:r>
                              </m:e>
                              <m:sup>
                                <m:r>
                                  <a:rPr lang="es-NI" dirty="0">
                                    <a:latin typeface="Cambria Math" panose="02040503050406030204" pitchFamily="18" charset="0"/>
                                  </a:rPr>
                                  <m:t>2</m:t>
                                </m:r>
                              </m:sup>
                            </m:sSup>
                            <m:f>
                              <m:fPr>
                                <m:ctrlPr>
                                  <a:rPr lang="es-NI" i="1" dirty="0">
                                    <a:solidFill>
                                      <a:srgbClr val="836967"/>
                                    </a:solidFill>
                                    <a:latin typeface="Cambria Math" panose="02040503050406030204" pitchFamily="18" charset="0"/>
                                  </a:rPr>
                                </m:ctrlPr>
                              </m:fPr>
                              <m:num>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𝑆</m:t>
                                    </m:r>
                                  </m:e>
                                  <m:sup>
                                    <m:r>
                                      <a:rPr lang="es-NI" dirty="0">
                                        <a:latin typeface="Cambria Math" panose="02040503050406030204" pitchFamily="18" charset="0"/>
                                      </a:rPr>
                                      <m:t>2</m:t>
                                    </m:r>
                                  </m:sup>
                                </m:sSup>
                              </m:num>
                              <m:den>
                                <m:r>
                                  <a:rPr lang="es-NI" i="1" dirty="0">
                                    <a:latin typeface="Cambria Math" panose="02040503050406030204" pitchFamily="18" charset="0"/>
                                  </a:rPr>
                                  <m:t>𝑁</m:t>
                                </m:r>
                              </m:den>
                            </m:f>
                          </m:e>
                        </m:nary>
                      </m:e>
                    </m:rad>
                    <m:r>
                      <a:rPr lang="es-MX" i="1" dirty="0">
                        <a:latin typeface="Cambria Math" panose="02040503050406030204" pitchFamily="18" charset="0"/>
                      </a:rPr>
                      <m:t>(1−</m:t>
                    </m:r>
                    <m:f>
                      <m:fPr>
                        <m:ctrlPr>
                          <a:rPr lang="es-MX" i="1" dirty="0">
                            <a:latin typeface="Cambria Math" panose="02040503050406030204" pitchFamily="18" charset="0"/>
                          </a:rPr>
                        </m:ctrlPr>
                      </m:fPr>
                      <m:num>
                        <m:r>
                          <a:rPr lang="es-MX" i="1" dirty="0">
                            <a:latin typeface="Cambria Math" panose="02040503050406030204" pitchFamily="18" charset="0"/>
                          </a:rPr>
                          <m:t>𝑛𝑖</m:t>
                        </m:r>
                      </m:num>
                      <m:den>
                        <m:r>
                          <a:rPr lang="es-MX" i="1" dirty="0">
                            <a:latin typeface="Cambria Math" panose="02040503050406030204" pitchFamily="18" charset="0"/>
                          </a:rPr>
                          <m:t>𝑁𝑖</m:t>
                        </m:r>
                      </m:den>
                    </m:f>
                    <m:r>
                      <a:rPr lang="es-MX" i="1" dirty="0">
                        <a:latin typeface="Cambria Math" panose="02040503050406030204" pitchFamily="18" charset="0"/>
                      </a:rPr>
                      <m:t>)</m:t>
                    </m:r>
                  </m:oMath>
                </a14:m>
                <a:r>
                  <a:rPr lang="es-NI" dirty="0"/>
                  <a:t>)</a:t>
                </a:r>
              </a:p>
              <a:p>
                <a:pPr marL="0" indent="0">
                  <a:buNone/>
                </a:pPr>
                <a:endParaRPr lang="es-NI" dirty="0"/>
              </a:p>
            </p:txBody>
          </p:sp>
        </mc:Choice>
        <mc:Fallback xmlns="">
          <p:sp>
            <p:nvSpPr>
              <p:cNvPr id="3" name="Marcador de contenido 2">
                <a:extLst>
                  <a:ext uri="{FF2B5EF4-FFF2-40B4-BE49-F238E27FC236}">
                    <a16:creationId xmlns:a16="http://schemas.microsoft.com/office/drawing/2014/main" id="{920BCE0A-D72D-F6D8-E68F-E84A9519842C}"/>
                  </a:ext>
                </a:extLst>
              </p:cNvPr>
              <p:cNvSpPr>
                <a:spLocks noGrp="1" noRot="1" noChangeAspect="1" noMove="1" noResize="1" noEditPoints="1" noAdjustHandles="1" noChangeArrowheads="1" noChangeShapeType="1" noTextEdit="1"/>
              </p:cNvSpPr>
              <p:nvPr>
                <p:ph sz="half" idx="1"/>
              </p:nvPr>
            </p:nvSpPr>
            <p:spPr>
              <a:xfrm>
                <a:off x="1553029" y="1615502"/>
                <a:ext cx="8171542" cy="4351338"/>
              </a:xfrm>
              <a:blipFill>
                <a:blip r:embed="rId3"/>
                <a:stretch>
                  <a:fillRect l="-1567" t="-3221"/>
                </a:stretch>
              </a:blipFill>
            </p:spPr>
            <p:txBody>
              <a:bodyPr/>
              <a:lstStyle/>
              <a:p>
                <a:r>
                  <a:rPr lang="es-NI">
                    <a:noFill/>
                  </a:rPr>
                  <a:t> </a:t>
                </a:r>
              </a:p>
            </p:txBody>
          </p:sp>
        </mc:Fallback>
      </mc:AlternateContent>
      <p:cxnSp>
        <p:nvCxnSpPr>
          <p:cNvPr id="6" name="Conector recto 5">
            <a:extLst>
              <a:ext uri="{FF2B5EF4-FFF2-40B4-BE49-F238E27FC236}">
                <a16:creationId xmlns:a16="http://schemas.microsoft.com/office/drawing/2014/main" id="{D30121C3-881E-07EB-2E28-A7576CB82C11}"/>
              </a:ext>
            </a:extLst>
          </p:cNvPr>
          <p:cNvCxnSpPr>
            <a:cxnSpLocks/>
          </p:cNvCxnSpPr>
          <p:nvPr/>
        </p:nvCxnSpPr>
        <p:spPr>
          <a:xfrm>
            <a:off x="4442433" y="3565514"/>
            <a:ext cx="1393873" cy="0"/>
          </a:xfrm>
          <a:prstGeom prst="line">
            <a:avLst/>
          </a:prstGeom>
          <a:ln w="254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94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826E5-035D-57E6-6234-16AF8767E559}"/>
              </a:ext>
            </a:extLst>
          </p:cNvPr>
          <p:cNvSpPr>
            <a:spLocks noGrp="1"/>
          </p:cNvSpPr>
          <p:nvPr>
            <p:ph type="title"/>
          </p:nvPr>
        </p:nvSpPr>
        <p:spPr>
          <a:xfrm>
            <a:off x="838200" y="365126"/>
            <a:ext cx="6331857" cy="476704"/>
          </a:xfrm>
        </p:spPr>
        <p:txBody>
          <a:bodyPr>
            <a:normAutofit fontScale="90000"/>
          </a:bodyPr>
          <a:lstStyle/>
          <a:p>
            <a:r>
              <a:rPr lang="es-NI" sz="3600" dirty="0"/>
              <a:t>Estimador por intervalo para µ y </a:t>
            </a:r>
            <a:r>
              <a:rPr lang="hy-AM" sz="3600" dirty="0">
                <a:latin typeface="Calibri" panose="020F0502020204030204" pitchFamily="34" charset="0"/>
                <a:ea typeface="Calibri" panose="020F0502020204030204" pitchFamily="34" charset="0"/>
                <a:cs typeface="Calibri" panose="020F0502020204030204" pitchFamily="34" charset="0"/>
              </a:rPr>
              <a:t>Շ</a:t>
            </a:r>
            <a:endParaRPr lang="es-NI" sz="36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06897AC-2914-9B41-35F6-4FC00F3A8315}"/>
                  </a:ext>
                </a:extLst>
              </p:cNvPr>
              <p:cNvSpPr>
                <a:spLocks noGrp="1"/>
              </p:cNvSpPr>
              <p:nvPr>
                <p:ph sz="half" idx="1"/>
              </p:nvPr>
            </p:nvSpPr>
            <p:spPr>
              <a:xfrm>
                <a:off x="1215571" y="1167618"/>
                <a:ext cx="10018486" cy="4937759"/>
              </a:xfrm>
            </p:spPr>
            <p:txBody>
              <a:bodyPr>
                <a:normAutofit fontScale="85000" lnSpcReduction="20000"/>
              </a:bodyPr>
              <a:lstStyle/>
              <a:p>
                <a:pPr marL="514350" indent="-514350">
                  <a:buAutoNum type="arabicPeriod"/>
                </a:pPr>
                <a:r>
                  <a:rPr lang="es-NI" dirty="0"/>
                  <a:t>Un estimador por intervalo de confianza del 95% para </a:t>
                </a:r>
                <a:r>
                  <a:rPr lang="es-NI" sz="3300" b="1" dirty="0"/>
                  <a:t>µ</a:t>
                </a:r>
                <a:r>
                  <a:rPr lang="es-NI" dirty="0"/>
                  <a:t> está dado por  </a:t>
                </a:r>
              </a:p>
              <a:p>
                <a:pPr marL="0" indent="0">
                  <a:buNone/>
                </a:pPr>
                <a:r>
                  <a:rPr lang="es-NI" sz="3200" b="1" dirty="0">
                    <a:solidFill>
                      <a:srgbClr val="836967"/>
                    </a:solidFill>
                  </a:rPr>
                  <a:t>                </a:t>
                </a:r>
                <a14:m>
                  <m:oMath xmlns:m="http://schemas.openxmlformats.org/officeDocument/2006/math">
                    <m:sSubSup>
                      <m:sSubSupPr>
                        <m:ctrlPr>
                          <a:rPr lang="es-NI" sz="3200" b="1" i="1" dirty="0" smtClean="0">
                            <a:solidFill>
                              <a:srgbClr val="836967"/>
                            </a:solidFill>
                            <a:latin typeface="Cambria Math" panose="02040503050406030204" pitchFamily="18" charset="0"/>
                          </a:rPr>
                        </m:ctrlPr>
                      </m:sSubSupPr>
                      <m:e>
                        <m:acc>
                          <m:accPr>
                            <m:chr m:val="̅"/>
                            <m:ctrlPr>
                              <a:rPr lang="es-NI" sz="3200" b="1" i="1" dirty="0" smtClean="0">
                                <a:solidFill>
                                  <a:srgbClr val="836967"/>
                                </a:solidFill>
                                <a:latin typeface="Cambria Math" panose="02040503050406030204" pitchFamily="18" charset="0"/>
                              </a:rPr>
                            </m:ctrlPr>
                          </m:accPr>
                          <m:e>
                            <m:r>
                              <a:rPr lang="es-NI" sz="3200" b="1" i="1" dirty="0" smtClean="0">
                                <a:latin typeface="Cambria Math" panose="02040503050406030204" pitchFamily="18" charset="0"/>
                              </a:rPr>
                              <m:t>𝒙</m:t>
                            </m:r>
                          </m:e>
                        </m:acc>
                      </m:e>
                      <m:sub>
                        <m:r>
                          <a:rPr lang="es-MX" sz="3200" b="1" i="1" dirty="0" smtClean="0">
                            <a:latin typeface="Cambria Math" panose="02040503050406030204" pitchFamily="18" charset="0"/>
                          </a:rPr>
                          <m:t>𝒔𝒕</m:t>
                        </m:r>
                      </m:sub>
                      <m:sup>
                        <m:r>
                          <a:rPr lang="es-MX" sz="3200" b="1" i="0" dirty="0" smtClean="0">
                            <a:latin typeface="Cambria Math" panose="02040503050406030204" pitchFamily="18" charset="0"/>
                          </a:rPr>
                          <m:t>        </m:t>
                        </m:r>
                        <m:r>
                          <a:rPr lang="es-NI" sz="3200" b="1" i="0" dirty="0" smtClean="0">
                            <a:latin typeface="Cambria Math" panose="02040503050406030204" pitchFamily="18" charset="0"/>
                          </a:rPr>
                          <m:t>±</m:t>
                        </m:r>
                        <m:r>
                          <a:rPr lang="es-NI" sz="3200" b="1" i="0" dirty="0" smtClean="0">
                            <a:latin typeface="Cambria Math" panose="02040503050406030204" pitchFamily="18" charset="0"/>
                          </a:rPr>
                          <m:t>𝟏</m:t>
                        </m:r>
                        <m:r>
                          <a:rPr lang="es-NI" sz="3200" b="1" i="0" dirty="0" smtClean="0">
                            <a:latin typeface="Cambria Math" panose="02040503050406030204" pitchFamily="18" charset="0"/>
                          </a:rPr>
                          <m:t>.</m:t>
                        </m:r>
                        <m:r>
                          <a:rPr lang="es-NI" sz="3200" b="1" i="0" dirty="0" smtClean="0">
                            <a:latin typeface="Cambria Math" panose="02040503050406030204" pitchFamily="18" charset="0"/>
                          </a:rPr>
                          <m:t>𝟗𝟔</m:t>
                        </m:r>
                      </m:sup>
                    </m:sSubSup>
                  </m:oMath>
                </a14:m>
                <a:r>
                  <a:rPr lang="es-NI" b="1" dirty="0"/>
                  <a:t> </a:t>
                </a:r>
                <a14:m>
                  <m:oMath xmlns:m="http://schemas.openxmlformats.org/officeDocument/2006/math">
                    <m:sSub>
                      <m:sSubPr>
                        <m:ctrlPr>
                          <a:rPr lang="es-NI" i="1">
                            <a:solidFill>
                              <a:schemeClr val="tx1"/>
                            </a:solidFill>
                            <a:latin typeface="Cambria Math" panose="02040503050406030204" pitchFamily="18" charset="0"/>
                          </a:rPr>
                        </m:ctrlPr>
                      </m:sSubPr>
                      <m:e>
                        <m:acc>
                          <m:accPr>
                            <m:chr m:val="̅"/>
                            <m:ctrlPr>
                              <a:rPr lang="es-NI" i="1">
                                <a:solidFill>
                                  <a:schemeClr val="tx1"/>
                                </a:solidFill>
                                <a:latin typeface="Cambria Math" panose="02040503050406030204" pitchFamily="18" charset="0"/>
                              </a:rPr>
                            </m:ctrlPr>
                          </m:accPr>
                          <m:e>
                            <m:r>
                              <a:rPr lang="es-NI" b="0" i="1">
                                <a:solidFill>
                                  <a:schemeClr val="tx1"/>
                                </a:solidFill>
                                <a:latin typeface="Cambria Math" panose="02040503050406030204" pitchFamily="18" charset="0"/>
                              </a:rPr>
                              <m:t>𝑥</m:t>
                            </m:r>
                          </m:e>
                        </m:acc>
                      </m:e>
                      <m:sub>
                        <m:r>
                          <a:rPr lang="es-NI" b="0" i="1">
                            <a:solidFill>
                              <a:schemeClr val="tx1"/>
                            </a:solidFill>
                            <a:latin typeface="Cambria Math" panose="02040503050406030204" pitchFamily="18" charset="0"/>
                          </a:rPr>
                          <m:t>𝑠𝑡</m:t>
                        </m:r>
                      </m:sub>
                    </m:sSub>
                  </m:oMath>
                </a14:m>
                <a:r>
                  <a:rPr lang="es-NI" dirty="0"/>
                  <a:t>  o bien la aproximación   </a:t>
                </a:r>
                <a14:m>
                  <m:oMath xmlns:m="http://schemas.openxmlformats.org/officeDocument/2006/math">
                    <m:sSub>
                      <m:sSubPr>
                        <m:ctrlPr>
                          <a:rPr lang="es-NI" i="1" smtClean="0">
                            <a:solidFill>
                              <a:srgbClr val="836967"/>
                            </a:solidFill>
                            <a:latin typeface="Cambria Math" panose="02040503050406030204" pitchFamily="18" charset="0"/>
                          </a:rPr>
                        </m:ctrlPr>
                      </m:sSubPr>
                      <m:e>
                        <m:acc>
                          <m:accPr>
                            <m:chr m:val="̅"/>
                            <m:ctrlPr>
                              <a:rPr lang="es-NI" i="1" smtClean="0">
                                <a:solidFill>
                                  <a:srgbClr val="836967"/>
                                </a:solidFill>
                                <a:latin typeface="Cambria Math" panose="02040503050406030204" pitchFamily="18" charset="0"/>
                              </a:rPr>
                            </m:ctrlPr>
                          </m:accPr>
                          <m:e>
                            <m:r>
                              <a:rPr lang="es-MX" b="0" i="1" smtClean="0">
                                <a:solidFill>
                                  <a:srgbClr val="836967"/>
                                </a:solidFill>
                                <a:latin typeface="Cambria Math" panose="02040503050406030204" pitchFamily="18" charset="0"/>
                              </a:rPr>
                              <m:t>𝑋</m:t>
                            </m:r>
                          </m:e>
                        </m:acc>
                      </m:e>
                      <m:sub>
                        <m:r>
                          <a:rPr lang="es-NI" i="1" smtClean="0">
                            <a:latin typeface="Cambria Math" panose="02040503050406030204" pitchFamily="18" charset="0"/>
                          </a:rPr>
                          <m:t>𝑆𝑡</m:t>
                        </m:r>
                      </m:sub>
                    </m:sSub>
                  </m:oMath>
                </a14:m>
                <a:r>
                  <a:rPr lang="es-NI" dirty="0"/>
                  <a:t> ± 2</a:t>
                </a:r>
                <a14:m>
                  <m:oMath xmlns:m="http://schemas.openxmlformats.org/officeDocument/2006/math">
                    <m:sSub>
                      <m:sSubPr>
                        <m:ctrlPr>
                          <a:rPr lang="es-NI" i="1" dirty="0" smtClean="0">
                            <a:solidFill>
                              <a:srgbClr val="836967"/>
                            </a:solidFill>
                            <a:latin typeface="Cambria Math" panose="02040503050406030204" pitchFamily="18" charset="0"/>
                          </a:rPr>
                        </m:ctrlPr>
                      </m:sSubPr>
                      <m:e>
                        <m:r>
                          <m:rPr>
                            <m:nor/>
                          </m:rPr>
                          <a:rPr lang="el-GR" dirty="0">
                            <a:latin typeface="Calibri" panose="020F0502020204030204" pitchFamily="34" charset="0"/>
                            <a:ea typeface="Calibri" panose="020F0502020204030204" pitchFamily="34" charset="0"/>
                            <a:cs typeface="Calibri" panose="020F0502020204030204" pitchFamily="34" charset="0"/>
                          </a:rPr>
                          <m:t>σ</m:t>
                        </m:r>
                        <m:r>
                          <a:rPr lang="es-NI" i="1" dirty="0">
                            <a:latin typeface="Cambria Math" panose="02040503050406030204" pitchFamily="18" charset="0"/>
                          </a:rPr>
                          <m:t>𝑥</m:t>
                        </m:r>
                      </m:e>
                      <m:sub>
                        <m:r>
                          <a:rPr lang="es-NI" i="1" dirty="0">
                            <a:latin typeface="Cambria Math" panose="02040503050406030204" pitchFamily="18" charset="0"/>
                          </a:rPr>
                          <m:t>𝑠𝑡</m:t>
                        </m:r>
                      </m:sub>
                    </m:sSub>
                  </m:oMath>
                </a14:m>
                <a:r>
                  <a:rPr lang="es-NI" dirty="0"/>
                  <a:t>  </a:t>
                </a:r>
              </a:p>
              <a:p>
                <a:pPr marL="0" indent="0">
                  <a:buNone/>
                </a:pPr>
                <a:r>
                  <a:rPr lang="es-NI" dirty="0"/>
                  <a:t>El error máximo permitido en la estimación de µ es </a:t>
                </a:r>
              </a:p>
              <a:p>
                <a:pPr marL="0" indent="0">
                  <a:buNone/>
                </a:pPr>
                <a:r>
                  <a:rPr lang="es-NI" dirty="0"/>
                  <a:t>  E= 2</a:t>
                </a:r>
                <a:r>
                  <a:rPr lang="el-GR" dirty="0">
                    <a:latin typeface="Calibri" panose="020F0502020204030204" pitchFamily="34" charset="0"/>
                    <a:ea typeface="Calibri" panose="020F0502020204030204" pitchFamily="34" charset="0"/>
                    <a:cs typeface="Calibri" panose="020F0502020204030204" pitchFamily="34" charset="0"/>
                  </a:rPr>
                  <a:t>σ</a:t>
                </a:r>
                <a14:m>
                  <m:oMath xmlns:m="http://schemas.openxmlformats.org/officeDocument/2006/math">
                    <m:sSub>
                      <m:sSubPr>
                        <m:ctrlPr>
                          <a:rPr lang="es-NI" i="1" dirty="0" smtClean="0">
                            <a:solidFill>
                              <a:srgbClr val="836967"/>
                            </a:solidFill>
                            <a:latin typeface="Cambria Math" panose="02040503050406030204" pitchFamily="18" charset="0"/>
                          </a:rPr>
                        </m:ctrlPr>
                      </m:sSubPr>
                      <m:e>
                        <m:r>
                          <a:rPr lang="es-NI" i="1" dirty="0">
                            <a:latin typeface="Cambria Math" panose="02040503050406030204" pitchFamily="18" charset="0"/>
                          </a:rPr>
                          <m:t>𝑥</m:t>
                        </m:r>
                      </m:e>
                      <m:sub>
                        <m:r>
                          <a:rPr lang="es-NI" i="1" dirty="0">
                            <a:latin typeface="Cambria Math" panose="02040503050406030204" pitchFamily="18" charset="0"/>
                          </a:rPr>
                          <m:t>𝑠𝑡</m:t>
                        </m:r>
                      </m:sub>
                    </m:sSub>
                  </m:oMath>
                </a14:m>
                <a:r>
                  <a:rPr lang="es-NI" dirty="0"/>
                  <a:t> .</a:t>
                </a:r>
              </a:p>
              <a:p>
                <a:pPr marL="0" indent="0">
                  <a:buNone/>
                </a:pPr>
                <a:r>
                  <a:rPr lang="es-NI" dirty="0"/>
                  <a:t>Sí sustituimos </a:t>
                </a:r>
                <a14:m>
                  <m:oMath xmlns:m="http://schemas.openxmlformats.org/officeDocument/2006/math">
                    <m:sSub>
                      <m:sSubPr>
                        <m:ctrlPr>
                          <a:rPr lang="es-NI" sz="3200" i="1" smtClean="0">
                            <a:solidFill>
                              <a:schemeClr val="tx1"/>
                            </a:solidFill>
                            <a:latin typeface="Cambria Math" panose="02040503050406030204" pitchFamily="18" charset="0"/>
                          </a:rPr>
                        </m:ctrlPr>
                      </m:sSubPr>
                      <m:e>
                        <m:acc>
                          <m:accPr>
                            <m:chr m:val="̅"/>
                            <m:ctrlPr>
                              <a:rPr lang="es-NI" sz="3200" i="1">
                                <a:solidFill>
                                  <a:schemeClr val="tx1"/>
                                </a:solidFill>
                                <a:latin typeface="Cambria Math" panose="02040503050406030204" pitchFamily="18" charset="0"/>
                              </a:rPr>
                            </m:ctrlPr>
                          </m:accPr>
                          <m:e>
                            <m:r>
                              <a:rPr lang="es-NI" sz="3200" b="0" i="1">
                                <a:solidFill>
                                  <a:schemeClr val="tx1"/>
                                </a:solidFill>
                                <a:latin typeface="Cambria Math" panose="02040503050406030204" pitchFamily="18" charset="0"/>
                              </a:rPr>
                              <m:t>𝑥</m:t>
                            </m:r>
                          </m:e>
                        </m:acc>
                      </m:e>
                      <m:sub>
                        <m:r>
                          <a:rPr lang="es-NI" sz="3200" b="0" i="1">
                            <a:solidFill>
                              <a:schemeClr val="tx1"/>
                            </a:solidFill>
                            <a:latin typeface="Cambria Math" panose="02040503050406030204" pitchFamily="18" charset="0"/>
                          </a:rPr>
                          <m:t>𝑠𝑡</m:t>
                        </m:r>
                      </m:sub>
                    </m:sSub>
                  </m:oMath>
                </a14:m>
                <a:r>
                  <a:rPr lang="es-NI" sz="3200" dirty="0"/>
                  <a:t> y </a:t>
                </a:r>
                <a14:m>
                  <m:oMath xmlns:m="http://schemas.openxmlformats.org/officeDocument/2006/math">
                    <m:sSub>
                      <m:sSubPr>
                        <m:ctrlPr>
                          <a:rPr lang="es-NI" i="1" dirty="0">
                            <a:solidFill>
                              <a:srgbClr val="836967"/>
                            </a:solidFill>
                            <a:latin typeface="Cambria Math" panose="02040503050406030204" pitchFamily="18" charset="0"/>
                          </a:rPr>
                        </m:ctrlPr>
                      </m:sSubPr>
                      <m:e>
                        <m:r>
                          <m:rPr>
                            <m:nor/>
                          </m:rPr>
                          <a:rPr lang="el-GR" dirty="0">
                            <a:latin typeface="Calibri" panose="020F0502020204030204" pitchFamily="34" charset="0"/>
                            <a:ea typeface="Calibri" panose="020F0502020204030204" pitchFamily="34" charset="0"/>
                            <a:cs typeface="Calibri" panose="020F0502020204030204" pitchFamily="34" charset="0"/>
                          </a:rPr>
                          <m:t>σ</m:t>
                        </m:r>
                        <m:r>
                          <a:rPr lang="es-NI" i="1" dirty="0">
                            <a:latin typeface="Cambria Math" panose="02040503050406030204" pitchFamily="18" charset="0"/>
                          </a:rPr>
                          <m:t>𝑥</m:t>
                        </m:r>
                      </m:e>
                      <m:sub>
                        <m:r>
                          <a:rPr lang="es-NI" i="1" dirty="0">
                            <a:latin typeface="Cambria Math" panose="02040503050406030204" pitchFamily="18" charset="0"/>
                          </a:rPr>
                          <m:t>𝑠𝑡</m:t>
                        </m:r>
                      </m:sub>
                    </m:sSub>
                  </m:oMath>
                </a14:m>
                <a:r>
                  <a:rPr lang="es-NI" dirty="0"/>
                  <a:t> por  sus correspondientes fórmulas obtenemos otra manera equivalente de expresar el intervalo </a:t>
                </a:r>
              </a:p>
              <a:p>
                <a:pPr marL="0" indent="0" algn="ctr">
                  <a:buNone/>
                </a:pPr>
                <a14:m>
                  <m:oMath xmlns:m="http://schemas.openxmlformats.org/officeDocument/2006/math">
                    <m:f>
                      <m:fPr>
                        <m:ctrlPr>
                          <a:rPr lang="es-NI" i="1" dirty="0" smtClean="0">
                            <a:solidFill>
                              <a:srgbClr val="836967"/>
                            </a:solidFill>
                            <a:latin typeface="Cambria Math" panose="02040503050406030204" pitchFamily="18" charset="0"/>
                          </a:rPr>
                        </m:ctrlPr>
                      </m:fPr>
                      <m:num>
                        <m:r>
                          <a:rPr lang="es-NI" dirty="0">
                            <a:latin typeface="Cambria Math" panose="02040503050406030204" pitchFamily="18" charset="0"/>
                          </a:rPr>
                          <m:t>1</m:t>
                        </m:r>
                      </m:num>
                      <m:den>
                        <m:r>
                          <a:rPr lang="es-NI" i="1" dirty="0">
                            <a:latin typeface="Cambria Math" panose="02040503050406030204" pitchFamily="18" charset="0"/>
                          </a:rPr>
                          <m:t>𝑁</m:t>
                        </m:r>
                      </m:den>
                    </m:f>
                    <m:r>
                      <a:rPr lang="es-NI" i="1" dirty="0">
                        <a:latin typeface="Cambria Math" panose="02040503050406030204" pitchFamily="18" charset="0"/>
                      </a:rPr>
                      <m:t>𝛴</m:t>
                    </m:r>
                    <m:sSubSup>
                      <m:sSubSupPr>
                        <m:ctrlPr>
                          <a:rPr lang="es-NI" i="1" dirty="0">
                            <a:solidFill>
                              <a:srgbClr val="836967"/>
                            </a:solidFill>
                            <a:latin typeface="Cambria Math" panose="02040503050406030204" pitchFamily="18" charset="0"/>
                          </a:rPr>
                        </m:ctrlPr>
                      </m:sSubSupPr>
                      <m:e>
                        <m:r>
                          <a:rPr lang="es-NI" i="1" dirty="0">
                            <a:latin typeface="Cambria Math" panose="02040503050406030204" pitchFamily="18" charset="0"/>
                          </a:rPr>
                          <m:t>𝑁</m:t>
                        </m:r>
                      </m:e>
                      <m:sub>
                        <m:r>
                          <a:rPr lang="es-NI" i="1" dirty="0">
                            <a:latin typeface="Cambria Math" panose="02040503050406030204" pitchFamily="18" charset="0"/>
                          </a:rPr>
                          <m:t>𝑥</m:t>
                        </m:r>
                      </m:sub>
                      <m:sup>
                        <m:r>
                          <a:rPr lang="es-NI" i="0" dirty="0">
                            <a:latin typeface="Cambria Math" panose="02040503050406030204" pitchFamily="18" charset="0"/>
                          </a:rPr>
                          <m:t>−</m:t>
                        </m:r>
                      </m:sup>
                    </m:sSubSup>
                    <m:r>
                      <a:rPr lang="es-NI" i="0" dirty="0">
                        <a:latin typeface="Cambria Math" panose="02040503050406030204" pitchFamily="18" charset="0"/>
                      </a:rPr>
                      <m:t>±2</m:t>
                    </m:r>
                    <m:f>
                      <m:fPr>
                        <m:ctrlPr>
                          <a:rPr lang="es-NI" i="1" dirty="0">
                            <a:solidFill>
                              <a:srgbClr val="836967"/>
                            </a:solidFill>
                            <a:latin typeface="Cambria Math" panose="02040503050406030204" pitchFamily="18" charset="0"/>
                          </a:rPr>
                        </m:ctrlPr>
                      </m:fPr>
                      <m:num>
                        <m:r>
                          <a:rPr lang="es-NI" i="0" dirty="0">
                            <a:latin typeface="Cambria Math" panose="02040503050406030204" pitchFamily="18" charset="0"/>
                          </a:rPr>
                          <m:t>1</m:t>
                        </m:r>
                      </m:num>
                      <m:den>
                        <m:r>
                          <a:rPr lang="es-NI" i="1" dirty="0">
                            <a:latin typeface="Cambria Math" panose="02040503050406030204" pitchFamily="18" charset="0"/>
                          </a:rPr>
                          <m:t>𝑁</m:t>
                        </m:r>
                      </m:den>
                    </m:f>
                    <m:rad>
                      <m:radPr>
                        <m:degHide m:val="on"/>
                        <m:ctrlPr>
                          <a:rPr lang="es-NI" i="1" dirty="0">
                            <a:solidFill>
                              <a:srgbClr val="836967"/>
                            </a:solidFill>
                            <a:latin typeface="Cambria Math" panose="02040503050406030204" pitchFamily="18" charset="0"/>
                          </a:rPr>
                        </m:ctrlPr>
                      </m:radPr>
                      <m:deg/>
                      <m:e>
                        <m:r>
                          <a:rPr lang="es-NI" i="1" dirty="0">
                            <a:latin typeface="Cambria Math" panose="02040503050406030204" pitchFamily="18" charset="0"/>
                          </a:rPr>
                          <m:t>𝛴</m:t>
                        </m:r>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𝑁</m:t>
                            </m:r>
                          </m:e>
                          <m:sup>
                            <m:r>
                              <a:rPr lang="es-NI" i="0" dirty="0">
                                <a:latin typeface="Cambria Math" panose="02040503050406030204" pitchFamily="18" charset="0"/>
                              </a:rPr>
                              <m:t>2</m:t>
                            </m:r>
                          </m:sup>
                        </m:sSup>
                        <m:f>
                          <m:fPr>
                            <m:ctrlPr>
                              <a:rPr lang="es-NI" i="1" dirty="0">
                                <a:solidFill>
                                  <a:srgbClr val="836967"/>
                                </a:solidFill>
                                <a:latin typeface="Cambria Math" panose="02040503050406030204" pitchFamily="18" charset="0"/>
                              </a:rPr>
                            </m:ctrlPr>
                          </m:fPr>
                          <m:num>
                            <m:sSup>
                              <m:sSupPr>
                                <m:ctrlPr>
                                  <a:rPr lang="es-NI" i="1" dirty="0">
                                    <a:solidFill>
                                      <a:srgbClr val="836967"/>
                                    </a:solidFill>
                                    <a:latin typeface="Cambria Math" panose="02040503050406030204" pitchFamily="18" charset="0"/>
                                  </a:rPr>
                                </m:ctrlPr>
                              </m:sSupPr>
                              <m:e>
                                <m:r>
                                  <m:rPr>
                                    <m:sty m:val="p"/>
                                  </m:rPr>
                                  <a:rPr lang="es-MX" b="0" i="0" dirty="0" smtClean="0">
                                    <a:solidFill>
                                      <a:srgbClr val="836967"/>
                                    </a:solidFill>
                                    <a:latin typeface="Cambria Math" panose="02040503050406030204" pitchFamily="18" charset="0"/>
                                  </a:rPr>
                                  <m:t>S</m:t>
                                </m:r>
                              </m:e>
                              <m:sup>
                                <m:r>
                                  <a:rPr lang="es-MX" b="0" i="1" dirty="0" smtClean="0">
                                    <a:latin typeface="Cambria Math" panose="02040503050406030204" pitchFamily="18" charset="0"/>
                                  </a:rPr>
                                  <m:t>2</m:t>
                                </m:r>
                              </m:sup>
                            </m:sSup>
                          </m:num>
                          <m:den>
                            <m:r>
                              <m:rPr>
                                <m:sty m:val="p"/>
                              </m:rPr>
                              <a:rPr lang="es-MX" b="0" i="0" dirty="0" smtClean="0">
                                <a:latin typeface="Cambria Math" panose="02040503050406030204" pitchFamily="18" charset="0"/>
                              </a:rPr>
                              <m:t>n</m:t>
                            </m:r>
                            <m:r>
                              <a:rPr lang="es-NI" i="0" dirty="0">
                                <a:latin typeface="Cambria Math" panose="02040503050406030204" pitchFamily="18" charset="0"/>
                              </a:rPr>
                              <m:t>ⅈ</m:t>
                            </m:r>
                          </m:den>
                        </m:f>
                        <m:r>
                          <a:rPr lang="es-MX" b="0" i="0" dirty="0" smtClean="0">
                            <a:latin typeface="Cambria Math" panose="02040503050406030204" pitchFamily="18" charset="0"/>
                          </a:rPr>
                          <m:t>(1</m:t>
                        </m:r>
                        <m:r>
                          <a:rPr lang="es-NI" i="0" dirty="0">
                            <a:latin typeface="Cambria Math" panose="02040503050406030204" pitchFamily="18" charset="0"/>
                          </a:rPr>
                          <m:t>−</m:t>
                        </m:r>
                        <m:f>
                          <m:fPr>
                            <m:ctrlPr>
                              <a:rPr lang="es-NI" i="1" dirty="0">
                                <a:solidFill>
                                  <a:srgbClr val="836967"/>
                                </a:solidFill>
                                <a:latin typeface="Cambria Math" panose="02040503050406030204" pitchFamily="18" charset="0"/>
                              </a:rPr>
                            </m:ctrlPr>
                          </m:fPr>
                          <m:num>
                            <m:r>
                              <a:rPr lang="es-NI" i="1" dirty="0">
                                <a:latin typeface="Cambria Math" panose="02040503050406030204" pitchFamily="18" charset="0"/>
                              </a:rPr>
                              <m:t>𝑛</m:t>
                            </m:r>
                            <m:r>
                              <a:rPr lang="es-MX" b="0" i="1" dirty="0" smtClean="0">
                                <a:latin typeface="Cambria Math" panose="02040503050406030204" pitchFamily="18" charset="0"/>
                              </a:rPr>
                              <m:t>𝑖</m:t>
                            </m:r>
                          </m:num>
                          <m:den>
                            <m:r>
                              <a:rPr lang="es-MX" b="0" i="1" dirty="0" smtClean="0">
                                <a:latin typeface="Cambria Math" panose="02040503050406030204" pitchFamily="18" charset="0"/>
                              </a:rPr>
                              <m:t>𝑁</m:t>
                            </m:r>
                          </m:den>
                        </m:f>
                      </m:e>
                    </m:rad>
                    <m:r>
                      <a:rPr lang="es-MX" b="0" i="1" dirty="0" smtClean="0">
                        <a:latin typeface="Cambria Math" panose="02040503050406030204" pitchFamily="18" charset="0"/>
                      </a:rPr>
                      <m:t>)</m:t>
                    </m:r>
                  </m:oMath>
                </a14:m>
                <a:r>
                  <a:rPr lang="es-NI" dirty="0"/>
                  <a:t>   </a:t>
                </a:r>
              </a:p>
              <a:p>
                <a:pPr marL="0" indent="0">
                  <a:buNone/>
                </a:pPr>
                <a:r>
                  <a:rPr lang="es-NI" dirty="0"/>
                  <a:t> donde el limite inferior (Li) es la diferencia señalada por las expresiones anteriores y el límite superior (</a:t>
                </a:r>
                <a:r>
                  <a:rPr lang="es-NI" dirty="0" err="1"/>
                  <a:t>Ls</a:t>
                </a:r>
                <a:r>
                  <a:rPr lang="es-NI" dirty="0"/>
                  <a:t>) es la suma señalada en la misma expresión.</a:t>
                </a:r>
              </a:p>
              <a:p>
                <a:pPr marL="0" indent="0">
                  <a:buNone/>
                </a:pPr>
                <a:r>
                  <a:rPr lang="es-NI" dirty="0"/>
                  <a:t>Si la fracción muestral   ni/Ni  ≤ 0.05, para estratos 1,2,…,L, podemos omitir el factor de correlación (1-ni/Ni) dentro del radical.</a:t>
                </a:r>
              </a:p>
            </p:txBody>
          </p:sp>
        </mc:Choice>
        <mc:Fallback xmlns="">
          <p:sp>
            <p:nvSpPr>
              <p:cNvPr id="3" name="Marcador de contenido 2">
                <a:extLst>
                  <a:ext uri="{FF2B5EF4-FFF2-40B4-BE49-F238E27FC236}">
                    <a16:creationId xmlns:a16="http://schemas.microsoft.com/office/drawing/2014/main" id="{C06897AC-2914-9B41-35F6-4FC00F3A8315}"/>
                  </a:ext>
                </a:extLst>
              </p:cNvPr>
              <p:cNvSpPr>
                <a:spLocks noGrp="1" noRot="1" noChangeAspect="1" noMove="1" noResize="1" noEditPoints="1" noAdjustHandles="1" noChangeArrowheads="1" noChangeShapeType="1" noTextEdit="1"/>
              </p:cNvSpPr>
              <p:nvPr>
                <p:ph sz="half" idx="1"/>
              </p:nvPr>
            </p:nvSpPr>
            <p:spPr>
              <a:xfrm>
                <a:off x="1215571" y="1167618"/>
                <a:ext cx="10018486" cy="4937759"/>
              </a:xfrm>
              <a:blipFill>
                <a:blip r:embed="rId2"/>
                <a:stretch>
                  <a:fillRect l="-912" t="-3704" r="-1460"/>
                </a:stretch>
              </a:blipFill>
            </p:spPr>
            <p:txBody>
              <a:bodyPr/>
              <a:lstStyle/>
              <a:p>
                <a:r>
                  <a:rPr lang="es-NI">
                    <a:noFill/>
                  </a:rPr>
                  <a:t> </a:t>
                </a:r>
              </a:p>
            </p:txBody>
          </p:sp>
        </mc:Fallback>
      </mc:AlternateContent>
    </p:spTree>
    <p:extLst>
      <p:ext uri="{BB962C8B-B14F-4D97-AF65-F5344CB8AC3E}">
        <p14:creationId xmlns:p14="http://schemas.microsoft.com/office/powerpoint/2010/main" val="276550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27AEF3-2E63-A38E-A270-7E09F0662F38}"/>
                  </a:ext>
                </a:extLst>
              </p:cNvPr>
              <p:cNvSpPr>
                <a:spLocks noGrp="1"/>
              </p:cNvSpPr>
              <p:nvPr>
                <p:ph sz="half" idx="1"/>
              </p:nvPr>
            </p:nvSpPr>
            <p:spPr>
              <a:xfrm>
                <a:off x="1147689" y="756480"/>
                <a:ext cx="10430021" cy="4351338"/>
              </a:xfrm>
            </p:spPr>
            <p:txBody>
              <a:bodyPr>
                <a:normAutofit fontScale="70000" lnSpcReduction="20000"/>
              </a:bodyPr>
              <a:lstStyle/>
              <a:p>
                <a:pPr marL="0" indent="0">
                  <a:buNone/>
                </a:pPr>
                <a:r>
                  <a:rPr lang="es-NI" dirty="0"/>
                  <a:t>2. Un estimador por intervalo de confianza del 95% para </a:t>
                </a:r>
                <a:r>
                  <a:rPr lang="hy-AM" sz="4000" b="1" dirty="0">
                    <a:latin typeface="Calibri" panose="020F0502020204030204" pitchFamily="34" charset="0"/>
                    <a:ea typeface="Calibri" panose="020F0502020204030204" pitchFamily="34" charset="0"/>
                    <a:cs typeface="Calibri" panose="020F0502020204030204" pitchFamily="34" charset="0"/>
                  </a:rPr>
                  <a:t>Շ</a:t>
                </a:r>
                <a:r>
                  <a:rPr lang="es-MX" dirty="0">
                    <a:latin typeface="Calibri" panose="020F0502020204030204" pitchFamily="34" charset="0"/>
                    <a:ea typeface="Calibri" panose="020F0502020204030204" pitchFamily="34" charset="0"/>
                    <a:cs typeface="Calibri" panose="020F0502020204030204" pitchFamily="34" charset="0"/>
                  </a:rPr>
                  <a:t> esta dado así </a:t>
                </a:r>
              </a:p>
              <a:p>
                <a:pPr marL="0" indent="0">
                  <a:buNone/>
                </a:pPr>
                <a:r>
                  <a:rPr lang="es-MX"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s-NI" sz="3200" b="1" i="1" dirty="0" smtClean="0">
                        <a:latin typeface="Cambria Math" panose="02040503050406030204" pitchFamily="18" charset="0"/>
                      </a:rPr>
                      <m:t>𝑵</m:t>
                    </m:r>
                    <m:sSub>
                      <m:sSubPr>
                        <m:ctrlPr>
                          <a:rPr lang="es-NI" sz="3200" b="1" i="1" dirty="0">
                            <a:solidFill>
                              <a:srgbClr val="836967"/>
                            </a:solidFill>
                            <a:latin typeface="Cambria Math" panose="02040503050406030204" pitchFamily="18" charset="0"/>
                          </a:rPr>
                        </m:ctrlPr>
                      </m:sSubPr>
                      <m:e>
                        <m:acc>
                          <m:accPr>
                            <m:chr m:val="̅"/>
                            <m:ctrlPr>
                              <a:rPr lang="es-NI" sz="3200" b="1" i="1" dirty="0">
                                <a:solidFill>
                                  <a:srgbClr val="836967"/>
                                </a:solidFill>
                                <a:latin typeface="Cambria Math" panose="02040503050406030204" pitchFamily="18" charset="0"/>
                              </a:rPr>
                            </m:ctrlPr>
                          </m:accPr>
                          <m:e>
                            <m:r>
                              <a:rPr lang="es-NI" sz="3200" b="1" i="1" dirty="0">
                                <a:latin typeface="Cambria Math" panose="02040503050406030204" pitchFamily="18" charset="0"/>
                              </a:rPr>
                              <m:t>𝒙</m:t>
                            </m:r>
                          </m:e>
                        </m:acc>
                      </m:e>
                      <m:sub>
                        <m:r>
                          <a:rPr lang="es-NI" sz="3200" b="1" i="1" dirty="0">
                            <a:latin typeface="Cambria Math" panose="02040503050406030204" pitchFamily="18" charset="0"/>
                          </a:rPr>
                          <m:t>𝒔𝒕</m:t>
                        </m:r>
                      </m:sub>
                    </m:sSub>
                    <m:r>
                      <a:rPr lang="es-MX" sz="3200" b="1" i="1" dirty="0" smtClean="0">
                        <a:latin typeface="Cambria Math" panose="02040503050406030204" pitchFamily="18" charset="0"/>
                      </a:rPr>
                      <m:t> </m:t>
                    </m:r>
                    <m:r>
                      <a:rPr lang="es-MX" sz="3200" b="1" i="1" dirty="0" smtClean="0">
                        <a:latin typeface="Cambria Math" panose="02040503050406030204" pitchFamily="18" charset="0"/>
                        <a:ea typeface="Cambria Math" panose="02040503050406030204" pitchFamily="18" charset="0"/>
                      </a:rPr>
                      <m:t>±</m:t>
                    </m:r>
                    <m:r>
                      <a:rPr lang="es-MX" sz="3200" b="1" i="1" dirty="0" smtClean="0">
                        <a:latin typeface="Cambria Math" panose="02040503050406030204" pitchFamily="18" charset="0"/>
                        <a:ea typeface="Cambria Math" panose="02040503050406030204" pitchFamily="18" charset="0"/>
                      </a:rPr>
                      <m:t>𝟐</m:t>
                    </m:r>
                    <m:r>
                      <a:rPr lang="es-MX" sz="3200" b="1" i="1" dirty="0" smtClean="0">
                        <a:latin typeface="Cambria Math" panose="02040503050406030204" pitchFamily="18" charset="0"/>
                        <a:ea typeface="Cambria Math" panose="02040503050406030204" pitchFamily="18" charset="0"/>
                      </a:rPr>
                      <m:t>𝝈</m:t>
                    </m:r>
                    <m:sSub>
                      <m:sSubPr>
                        <m:ctrlPr>
                          <a:rPr lang="es-NI" b="1" i="1" dirty="0" smtClean="0">
                            <a:solidFill>
                              <a:srgbClr val="836967"/>
                            </a:solidFill>
                            <a:latin typeface="Cambria Math" panose="02040503050406030204" pitchFamily="18" charset="0"/>
                          </a:rPr>
                        </m:ctrlPr>
                      </m:sSubPr>
                      <m:e>
                        <m:r>
                          <a:rPr lang="es-NI" b="1" i="1" dirty="0">
                            <a:latin typeface="Cambria Math" panose="02040503050406030204" pitchFamily="18" charset="0"/>
                          </a:rPr>
                          <m:t>𝑵</m:t>
                        </m:r>
                      </m:e>
                      <m:sub>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NI" b="1" i="1" dirty="0">
                                    <a:latin typeface="Cambria Math" panose="02040503050406030204" pitchFamily="18" charset="0"/>
                                  </a:rPr>
                                  <m:t>𝒙</m:t>
                                </m:r>
                              </m:e>
                            </m:acc>
                          </m:e>
                          <m:sub>
                            <m:sSub>
                              <m:sSubPr>
                                <m:ctrlPr>
                                  <a:rPr lang="es-NI" b="1" i="1" dirty="0">
                                    <a:solidFill>
                                      <a:srgbClr val="836967"/>
                                    </a:solidFill>
                                    <a:latin typeface="Cambria Math" panose="02040503050406030204" pitchFamily="18" charset="0"/>
                                  </a:rPr>
                                </m:ctrlPr>
                              </m:sSubPr>
                              <m:e>
                                <m:r>
                                  <a:rPr lang="es-NI" b="1" i="1" dirty="0">
                                    <a:latin typeface="Cambria Math" panose="02040503050406030204" pitchFamily="18" charset="0"/>
                                  </a:rPr>
                                  <m:t>𝒔</m:t>
                                </m:r>
                              </m:e>
                              <m:sub>
                                <m:r>
                                  <a:rPr lang="es-NI" b="1" i="1" dirty="0">
                                    <a:latin typeface="Cambria Math" panose="02040503050406030204" pitchFamily="18" charset="0"/>
                                  </a:rPr>
                                  <m:t>𝒕</m:t>
                                </m:r>
                              </m:sub>
                            </m:sSub>
                          </m:sub>
                        </m:sSub>
                      </m:sub>
                    </m:sSub>
                  </m:oMath>
                </a14:m>
                <a:r>
                  <a:rPr lang="es-NI" b="1" dirty="0"/>
                  <a:t>    </a:t>
                </a:r>
                <a:r>
                  <a:rPr lang="es-NI" b="1" dirty="0" err="1"/>
                  <a:t>ó</a:t>
                </a:r>
                <a:r>
                  <a:rPr lang="es-NI" b="1" dirty="0"/>
                  <a:t>   </a:t>
                </a:r>
                <a14:m>
                  <m:oMath xmlns:m="http://schemas.openxmlformats.org/officeDocument/2006/math">
                    <m:r>
                      <a:rPr lang="es-NI" b="1" i="1" dirty="0">
                        <a:latin typeface="Cambria Math" panose="02040503050406030204" pitchFamily="18" charset="0"/>
                      </a:rPr>
                      <m:t>𝑵</m:t>
                    </m:r>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NI" b="1" i="1" dirty="0">
                                <a:latin typeface="Cambria Math" panose="02040503050406030204" pitchFamily="18" charset="0"/>
                              </a:rPr>
                              <m:t>𝒙</m:t>
                            </m:r>
                          </m:e>
                        </m:acc>
                      </m:e>
                      <m:sub>
                        <m:r>
                          <a:rPr lang="es-NI" b="1" i="1" dirty="0">
                            <a:latin typeface="Cambria Math" panose="02040503050406030204" pitchFamily="18" charset="0"/>
                          </a:rPr>
                          <m:t>𝒔𝒕</m:t>
                        </m:r>
                      </m:sub>
                    </m:sSub>
                    <m:r>
                      <a:rPr lang="es-MX" b="1" i="1" dirty="0">
                        <a:latin typeface="Cambria Math" panose="02040503050406030204" pitchFamily="18" charset="0"/>
                      </a:rPr>
                      <m:t> </m:t>
                    </m:r>
                    <m:r>
                      <a:rPr lang="es-MX" b="1" i="1" dirty="0">
                        <a:latin typeface="Cambria Math" panose="02040503050406030204" pitchFamily="18" charset="0"/>
                        <a:ea typeface="Cambria Math" panose="02040503050406030204" pitchFamily="18" charset="0"/>
                      </a:rPr>
                      <m:t>±</m:t>
                    </m:r>
                    <m:r>
                      <a:rPr lang="es-NI" b="1" i="1" dirty="0">
                        <a:latin typeface="Cambria Math" panose="02040503050406030204" pitchFamily="18" charset="0"/>
                      </a:rPr>
                      <m:t>𝑵</m:t>
                    </m:r>
                    <m:r>
                      <a:rPr lang="es-MX" b="1" i="1" dirty="0">
                        <a:latin typeface="Cambria Math" panose="02040503050406030204" pitchFamily="18" charset="0"/>
                        <a:ea typeface="Cambria Math" panose="02040503050406030204" pitchFamily="18" charset="0"/>
                      </a:rPr>
                      <m:t>𝟐</m:t>
                    </m:r>
                    <m:sSub>
                      <m:sSubPr>
                        <m:ctrlPr>
                          <a:rPr lang="es-NI" b="1" i="1" dirty="0">
                            <a:solidFill>
                              <a:srgbClr val="836967"/>
                            </a:solidFill>
                            <a:latin typeface="Cambria Math" panose="02040503050406030204" pitchFamily="18" charset="0"/>
                          </a:rPr>
                        </m:ctrlPr>
                      </m:sSubPr>
                      <m:e>
                        <m:r>
                          <a:rPr lang="el-GR" b="1" i="1" dirty="0" smtClean="0">
                            <a:solidFill>
                              <a:srgbClr val="836967"/>
                            </a:solidFill>
                            <a:latin typeface="Cambria Math" panose="02040503050406030204" pitchFamily="18" charset="0"/>
                          </a:rPr>
                          <m:t>𝝈</m:t>
                        </m:r>
                      </m:e>
                      <m:sub>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NI" b="1" i="1" dirty="0">
                                    <a:latin typeface="Cambria Math" panose="02040503050406030204" pitchFamily="18" charset="0"/>
                                  </a:rPr>
                                  <m:t>𝒙</m:t>
                                </m:r>
                              </m:e>
                            </m:acc>
                          </m:e>
                          <m:sub>
                            <m:sSub>
                              <m:sSubPr>
                                <m:ctrlPr>
                                  <a:rPr lang="es-NI" b="1" i="1" dirty="0">
                                    <a:solidFill>
                                      <a:srgbClr val="836967"/>
                                    </a:solidFill>
                                    <a:latin typeface="Cambria Math" panose="02040503050406030204" pitchFamily="18" charset="0"/>
                                  </a:rPr>
                                </m:ctrlPr>
                              </m:sSubPr>
                              <m:e>
                                <m:r>
                                  <a:rPr lang="es-NI" b="1" i="1" dirty="0">
                                    <a:latin typeface="Cambria Math" panose="02040503050406030204" pitchFamily="18" charset="0"/>
                                  </a:rPr>
                                  <m:t>𝒔</m:t>
                                </m:r>
                              </m:e>
                              <m:sub>
                                <m:r>
                                  <a:rPr lang="es-NI" b="1" i="1" dirty="0">
                                    <a:latin typeface="Cambria Math" panose="02040503050406030204" pitchFamily="18" charset="0"/>
                                  </a:rPr>
                                  <m:t>𝒕</m:t>
                                </m:r>
                              </m:sub>
                            </m:sSub>
                          </m:sub>
                        </m:sSub>
                      </m:sub>
                    </m:sSub>
                  </m:oMath>
                </a14:m>
                <a:r>
                  <a:rPr lang="es-NI" b="1" dirty="0"/>
                  <a:t> ; </a:t>
                </a:r>
                <a14:m>
                  <m:oMath xmlns:m="http://schemas.openxmlformats.org/officeDocument/2006/math">
                    <m:r>
                      <a:rPr lang="es-NI" b="1" i="1" dirty="0">
                        <a:latin typeface="Cambria Math" panose="02040503050406030204" pitchFamily="18" charset="0"/>
                      </a:rPr>
                      <m:t>𝑵</m:t>
                    </m:r>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MX" b="1" i="1" dirty="0" smtClean="0">
                                <a:solidFill>
                                  <a:srgbClr val="836967"/>
                                </a:solidFill>
                                <a:latin typeface="Cambria Math" panose="02040503050406030204" pitchFamily="18" charset="0"/>
                              </a:rPr>
                              <m:t>(</m:t>
                            </m:r>
                            <m:r>
                              <a:rPr lang="es-NI" b="1" i="1" dirty="0">
                                <a:latin typeface="Cambria Math" panose="02040503050406030204" pitchFamily="18" charset="0"/>
                              </a:rPr>
                              <m:t>𝒙</m:t>
                            </m:r>
                          </m:e>
                        </m:acc>
                      </m:e>
                      <m:sub>
                        <m:r>
                          <a:rPr lang="es-NI" b="1" i="1" dirty="0">
                            <a:latin typeface="Cambria Math" panose="02040503050406030204" pitchFamily="18" charset="0"/>
                          </a:rPr>
                          <m:t>𝒔𝒕</m:t>
                        </m:r>
                      </m:sub>
                    </m:sSub>
                    <m:r>
                      <a:rPr lang="es-MX" b="1" i="1" dirty="0">
                        <a:latin typeface="Cambria Math" panose="02040503050406030204" pitchFamily="18" charset="0"/>
                      </a:rPr>
                      <m:t> </m:t>
                    </m:r>
                    <m:r>
                      <a:rPr lang="es-MX" b="1" i="1" dirty="0">
                        <a:latin typeface="Cambria Math" panose="02040503050406030204" pitchFamily="18" charset="0"/>
                        <a:ea typeface="Cambria Math" panose="02040503050406030204" pitchFamily="18" charset="0"/>
                      </a:rPr>
                      <m:t>±</m:t>
                    </m:r>
                    <m:r>
                      <a:rPr lang="es-MX" b="1" i="1" dirty="0">
                        <a:latin typeface="Cambria Math" panose="02040503050406030204" pitchFamily="18" charset="0"/>
                        <a:ea typeface="Cambria Math" panose="02040503050406030204" pitchFamily="18" charset="0"/>
                      </a:rPr>
                      <m:t>𝟐</m:t>
                    </m:r>
                    <m:sSub>
                      <m:sSubPr>
                        <m:ctrlPr>
                          <a:rPr lang="es-NI" b="1" i="1" dirty="0">
                            <a:solidFill>
                              <a:srgbClr val="836967"/>
                            </a:solidFill>
                            <a:latin typeface="Cambria Math" panose="02040503050406030204" pitchFamily="18" charset="0"/>
                          </a:rPr>
                        </m:ctrlPr>
                      </m:sSubPr>
                      <m:e>
                        <m:r>
                          <a:rPr lang="el-GR" b="1" i="1" dirty="0">
                            <a:solidFill>
                              <a:srgbClr val="836967"/>
                            </a:solidFill>
                            <a:latin typeface="Cambria Math" panose="02040503050406030204" pitchFamily="18" charset="0"/>
                          </a:rPr>
                          <m:t>𝝈</m:t>
                        </m:r>
                      </m:e>
                      <m:sub>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NI" b="1" i="1" dirty="0">
                                    <a:latin typeface="Cambria Math" panose="02040503050406030204" pitchFamily="18" charset="0"/>
                                  </a:rPr>
                                  <m:t>𝒙</m:t>
                                </m:r>
                              </m:e>
                            </m:acc>
                          </m:e>
                          <m:sub>
                            <m:sSub>
                              <m:sSubPr>
                                <m:ctrlPr>
                                  <a:rPr lang="es-NI" b="1" i="1" dirty="0">
                                    <a:solidFill>
                                      <a:srgbClr val="836967"/>
                                    </a:solidFill>
                                    <a:latin typeface="Cambria Math" panose="02040503050406030204" pitchFamily="18" charset="0"/>
                                  </a:rPr>
                                </m:ctrlPr>
                              </m:sSubPr>
                              <m:e>
                                <m:r>
                                  <a:rPr lang="es-NI" b="1" i="1" dirty="0">
                                    <a:latin typeface="Cambria Math" panose="02040503050406030204" pitchFamily="18" charset="0"/>
                                  </a:rPr>
                                  <m:t>𝒔</m:t>
                                </m:r>
                              </m:e>
                              <m:sub>
                                <m:r>
                                  <a:rPr lang="es-NI" b="1" i="1" dirty="0">
                                    <a:latin typeface="Cambria Math" panose="02040503050406030204" pitchFamily="18" charset="0"/>
                                  </a:rPr>
                                  <m:t>𝒕</m:t>
                                </m:r>
                              </m:sub>
                            </m:sSub>
                          </m:sub>
                        </m:sSub>
                      </m:sub>
                    </m:sSub>
                  </m:oMath>
                </a14:m>
                <a:r>
                  <a:rPr lang="es-NI" b="1" dirty="0"/>
                  <a:t>)</a:t>
                </a:r>
              </a:p>
              <a:p>
                <a:pPr marL="0" indent="0">
                  <a:buNone/>
                </a:pPr>
                <a:r>
                  <a:rPr lang="es-NI" dirty="0"/>
                  <a:t>El error máximo permitido en la estimación de </a:t>
                </a:r>
                <a:r>
                  <a:rPr lang="es-NI" dirty="0">
                    <a:latin typeface="Calibri" panose="020F0502020204030204" pitchFamily="34" charset="0"/>
                    <a:ea typeface="Calibri" panose="020F0502020204030204" pitchFamily="34" charset="0"/>
                    <a:cs typeface="Calibri" panose="020F0502020204030204" pitchFamily="34" charset="0"/>
                  </a:rPr>
                  <a:t>Շ es </a:t>
                </a:r>
              </a:p>
              <a:p>
                <a:pPr marL="0" indent="0">
                  <a:buNone/>
                </a:pPr>
                <a:r>
                  <a:rPr lang="es-NI" b="1" dirty="0">
                    <a:latin typeface="Calibri" panose="020F0502020204030204" pitchFamily="34" charset="0"/>
                    <a:ea typeface="Calibri" panose="020F0502020204030204" pitchFamily="34" charset="0"/>
                    <a:cs typeface="Calibri" panose="020F0502020204030204" pitchFamily="34" charset="0"/>
                  </a:rPr>
                  <a:t>                                                   E=</a:t>
                </a:r>
                <a:r>
                  <a:rPr lang="es-MX" b="1" dirty="0">
                    <a:ea typeface="Cambria Math" panose="02040503050406030204" pitchFamily="18" charset="0"/>
                  </a:rPr>
                  <a:t> </a:t>
                </a:r>
                <a14:m>
                  <m:oMath xmlns:m="http://schemas.openxmlformats.org/officeDocument/2006/math">
                    <m:r>
                      <a:rPr lang="es-MX" b="1" i="1" dirty="0">
                        <a:latin typeface="Cambria Math" panose="02040503050406030204" pitchFamily="18" charset="0"/>
                        <a:ea typeface="Cambria Math" panose="02040503050406030204" pitchFamily="18" charset="0"/>
                      </a:rPr>
                      <m:t>𝟐</m:t>
                    </m:r>
                    <m:sSub>
                      <m:sSubPr>
                        <m:ctrlPr>
                          <a:rPr lang="es-NI" b="1" i="1" dirty="0">
                            <a:solidFill>
                              <a:srgbClr val="836967"/>
                            </a:solidFill>
                            <a:latin typeface="Cambria Math" panose="02040503050406030204" pitchFamily="18" charset="0"/>
                          </a:rPr>
                        </m:ctrlPr>
                      </m:sSubPr>
                      <m:e>
                        <m:r>
                          <a:rPr lang="el-GR" b="1" i="1" dirty="0" smtClean="0">
                            <a:solidFill>
                              <a:srgbClr val="836967"/>
                            </a:solidFill>
                            <a:latin typeface="Cambria Math" panose="02040503050406030204" pitchFamily="18" charset="0"/>
                          </a:rPr>
                          <m:t>𝝈</m:t>
                        </m:r>
                      </m:e>
                      <m:sub>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MX" b="1" i="1" dirty="0" smtClean="0">
                                    <a:latin typeface="Cambria Math" panose="02040503050406030204" pitchFamily="18" charset="0"/>
                                  </a:rPr>
                                  <m:t>𝑵𝒙</m:t>
                                </m:r>
                              </m:e>
                            </m:acc>
                          </m:e>
                          <m:sub>
                            <m:sSub>
                              <m:sSubPr>
                                <m:ctrlPr>
                                  <a:rPr lang="es-NI" b="1" i="1" dirty="0">
                                    <a:solidFill>
                                      <a:srgbClr val="836967"/>
                                    </a:solidFill>
                                    <a:latin typeface="Cambria Math" panose="02040503050406030204" pitchFamily="18" charset="0"/>
                                  </a:rPr>
                                </m:ctrlPr>
                              </m:sSubPr>
                              <m:e>
                                <m:r>
                                  <a:rPr lang="es-NI" b="1" i="1" dirty="0">
                                    <a:latin typeface="Cambria Math" panose="02040503050406030204" pitchFamily="18" charset="0"/>
                                  </a:rPr>
                                  <m:t>𝒔</m:t>
                                </m:r>
                              </m:e>
                              <m:sub>
                                <m:r>
                                  <a:rPr lang="es-NI" b="1" i="1" dirty="0">
                                    <a:latin typeface="Cambria Math" panose="02040503050406030204" pitchFamily="18" charset="0"/>
                                  </a:rPr>
                                  <m:t>𝒕</m:t>
                                </m:r>
                              </m:sub>
                            </m:sSub>
                          </m:sub>
                        </m:sSub>
                      </m:sub>
                    </m:sSub>
                  </m:oMath>
                </a14:m>
                <a:endParaRPr lang="es-NI" b="1" dirty="0"/>
              </a:p>
              <a:p>
                <a:pPr marL="0" indent="0">
                  <a:buNone/>
                </a:pPr>
                <a:r>
                  <a:rPr lang="es-NI" dirty="0"/>
                  <a:t>Sustituimos </a:t>
                </a:r>
                <a14:m>
                  <m:oMath xmlns:m="http://schemas.openxmlformats.org/officeDocument/2006/math">
                    <m:r>
                      <a:rPr lang="es-NI" b="1" i="1" dirty="0" smtClean="0">
                        <a:latin typeface="Cambria Math" panose="02040503050406030204" pitchFamily="18" charset="0"/>
                      </a:rPr>
                      <m:t>𝑵</m:t>
                    </m:r>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NI" b="1" i="1" dirty="0">
                                <a:latin typeface="Cambria Math" panose="02040503050406030204" pitchFamily="18" charset="0"/>
                              </a:rPr>
                              <m:t>𝒙</m:t>
                            </m:r>
                          </m:e>
                        </m:acc>
                      </m:e>
                      <m:sub>
                        <m:r>
                          <a:rPr lang="es-NI" b="1" i="1" dirty="0">
                            <a:latin typeface="Cambria Math" panose="02040503050406030204" pitchFamily="18" charset="0"/>
                          </a:rPr>
                          <m:t>𝒔𝒕</m:t>
                        </m:r>
                      </m:sub>
                    </m:sSub>
                    <m:r>
                      <a:rPr lang="es-MX" b="1" i="1" dirty="0">
                        <a:latin typeface="Cambria Math" panose="02040503050406030204" pitchFamily="18" charset="0"/>
                      </a:rPr>
                      <m:t> </m:t>
                    </m:r>
                    <m:r>
                      <a:rPr lang="es-MX" b="1" i="1" dirty="0" smtClean="0">
                        <a:latin typeface="Cambria Math" panose="02040503050406030204" pitchFamily="18" charset="0"/>
                      </a:rPr>
                      <m:t> </m:t>
                    </m:r>
                    <m:r>
                      <a:rPr lang="es-MX" b="1" i="1" dirty="0" smtClean="0">
                        <a:latin typeface="Cambria Math" panose="02040503050406030204" pitchFamily="18" charset="0"/>
                      </a:rPr>
                      <m:t>𝒚</m:t>
                    </m:r>
                    <m:r>
                      <a:rPr lang="es-MX" b="1" i="1" dirty="0" smtClean="0">
                        <a:latin typeface="Cambria Math" panose="02040503050406030204" pitchFamily="18" charset="0"/>
                      </a:rPr>
                      <m:t> </m:t>
                    </m:r>
                    <m:r>
                      <a:rPr lang="es-MX" b="1" i="1" dirty="0" smtClean="0">
                        <a:latin typeface="Cambria Math" panose="02040503050406030204" pitchFamily="18" charset="0"/>
                      </a:rPr>
                      <m:t>𝟐</m:t>
                    </m:r>
                    <m:sSub>
                      <m:sSubPr>
                        <m:ctrlPr>
                          <a:rPr lang="es-NI" b="1" i="1" dirty="0">
                            <a:solidFill>
                              <a:srgbClr val="836967"/>
                            </a:solidFill>
                            <a:latin typeface="Cambria Math" panose="02040503050406030204" pitchFamily="18" charset="0"/>
                          </a:rPr>
                        </m:ctrlPr>
                      </m:sSubPr>
                      <m:e>
                        <m:r>
                          <a:rPr lang="el-GR" b="1" i="1" dirty="0" smtClean="0">
                            <a:solidFill>
                              <a:srgbClr val="836967"/>
                            </a:solidFill>
                            <a:latin typeface="Cambria Math" panose="02040503050406030204" pitchFamily="18" charset="0"/>
                          </a:rPr>
                          <m:t>𝝈</m:t>
                        </m:r>
                      </m:e>
                      <m:sub>
                        <m:sSub>
                          <m:sSubPr>
                            <m:ctrlPr>
                              <a:rPr lang="es-NI" b="1" i="1" dirty="0">
                                <a:solidFill>
                                  <a:srgbClr val="836967"/>
                                </a:solidFill>
                                <a:latin typeface="Cambria Math" panose="02040503050406030204" pitchFamily="18" charset="0"/>
                              </a:rPr>
                            </m:ctrlPr>
                          </m:sSubPr>
                          <m:e>
                            <m:acc>
                              <m:accPr>
                                <m:chr m:val="̅"/>
                                <m:ctrlPr>
                                  <a:rPr lang="es-NI" b="1" i="1" dirty="0">
                                    <a:solidFill>
                                      <a:srgbClr val="836967"/>
                                    </a:solidFill>
                                    <a:latin typeface="Cambria Math" panose="02040503050406030204" pitchFamily="18" charset="0"/>
                                  </a:rPr>
                                </m:ctrlPr>
                              </m:accPr>
                              <m:e>
                                <m:r>
                                  <a:rPr lang="es-MX" b="1" i="1" dirty="0" smtClean="0">
                                    <a:latin typeface="Cambria Math" panose="02040503050406030204" pitchFamily="18" charset="0"/>
                                  </a:rPr>
                                  <m:t>𝑵𝑿</m:t>
                                </m:r>
                              </m:e>
                            </m:acc>
                          </m:e>
                          <m:sub>
                            <m:sSub>
                              <m:sSubPr>
                                <m:ctrlPr>
                                  <a:rPr lang="es-NI" b="1" i="1" dirty="0">
                                    <a:solidFill>
                                      <a:srgbClr val="836967"/>
                                    </a:solidFill>
                                    <a:latin typeface="Cambria Math" panose="02040503050406030204" pitchFamily="18" charset="0"/>
                                  </a:rPr>
                                </m:ctrlPr>
                              </m:sSubPr>
                              <m:e>
                                <m:r>
                                  <a:rPr lang="es-NI" b="1" i="1" dirty="0">
                                    <a:latin typeface="Cambria Math" panose="02040503050406030204" pitchFamily="18" charset="0"/>
                                  </a:rPr>
                                  <m:t>𝒔</m:t>
                                </m:r>
                              </m:e>
                              <m:sub>
                                <m:r>
                                  <a:rPr lang="es-NI" b="1" i="1" dirty="0">
                                    <a:latin typeface="Cambria Math" panose="02040503050406030204" pitchFamily="18" charset="0"/>
                                  </a:rPr>
                                  <m:t>𝒕</m:t>
                                </m:r>
                              </m:sub>
                            </m:sSub>
                          </m:sub>
                        </m:sSub>
                      </m:sub>
                    </m:sSub>
                  </m:oMath>
                </a14:m>
                <a:r>
                  <a:rPr lang="es-NI" dirty="0"/>
                  <a:t> por sus correspondientes formulas obtenemos otra manera equivalente </a:t>
                </a:r>
              </a:p>
              <a:p>
                <a:pPr marL="0" indent="0" algn="ctr">
                  <a:buNone/>
                </a:pPr>
                <a14:m>
                  <m:oMath xmlns:m="http://schemas.openxmlformats.org/officeDocument/2006/math">
                    <m:r>
                      <a:rPr lang="es-MX" b="0" i="1" dirty="0" smtClean="0">
                        <a:solidFill>
                          <a:srgbClr val="836967"/>
                        </a:solidFill>
                        <a:latin typeface="Cambria Math" panose="02040503050406030204" pitchFamily="18" charset="0"/>
                      </a:rPr>
                      <m:t>       </m:t>
                    </m:r>
                    <m:nary>
                      <m:naryPr>
                        <m:chr m:val="∑"/>
                        <m:grow m:val="on"/>
                        <m:subHide m:val="on"/>
                        <m:supHide m:val="on"/>
                        <m:ctrlPr>
                          <a:rPr lang="es-NI" i="1" dirty="0" smtClean="0">
                            <a:solidFill>
                              <a:srgbClr val="836967"/>
                            </a:solidFill>
                            <a:latin typeface="Cambria Math" panose="02040503050406030204" pitchFamily="18" charset="0"/>
                          </a:rPr>
                        </m:ctrlPr>
                      </m:naryPr>
                      <m:sub/>
                      <m:sup/>
                      <m:e>
                        <m:r>
                          <a:rPr lang="es-NI" i="1" dirty="0" smtClean="0">
                            <a:solidFill>
                              <a:srgbClr val="836967"/>
                            </a:solidFill>
                            <a:latin typeface="Cambria Math" panose="02040503050406030204" pitchFamily="18" charset="0"/>
                          </a:rPr>
                          <m:t>𝑁</m:t>
                        </m:r>
                        <m:sSubSup>
                          <m:sSubSupPr>
                            <m:ctrlPr>
                              <a:rPr lang="es-NI" i="1" dirty="0" smtClean="0">
                                <a:solidFill>
                                  <a:srgbClr val="836967"/>
                                </a:solidFill>
                                <a:latin typeface="Cambria Math" panose="02040503050406030204" pitchFamily="18" charset="0"/>
                              </a:rPr>
                            </m:ctrlPr>
                          </m:sSubSupPr>
                          <m:e>
                            <m:r>
                              <a:rPr lang="es-MX" b="0" i="1" dirty="0" smtClean="0">
                                <a:solidFill>
                                  <a:srgbClr val="836967"/>
                                </a:solidFill>
                                <a:latin typeface="Cambria Math" panose="02040503050406030204" pitchFamily="18" charset="0"/>
                              </a:rPr>
                              <m:t>𝑋𝑖</m:t>
                            </m:r>
                            <m:r>
                              <a:rPr lang="es-MX" b="0" i="1" dirty="0" smtClean="0">
                                <a:solidFill>
                                  <a:srgbClr val="836967"/>
                                </a:solidFill>
                                <a:latin typeface="Cambria Math" panose="02040503050406030204" pitchFamily="18" charset="0"/>
                              </a:rPr>
                              <m:t>  </m:t>
                            </m:r>
                          </m:e>
                          <m:sub>
                            <m:r>
                              <a:rPr lang="es-NI" i="1" dirty="0" smtClean="0">
                                <a:solidFill>
                                  <a:srgbClr val="836967"/>
                                </a:solidFill>
                                <a:latin typeface="Cambria Math" panose="02040503050406030204" pitchFamily="18" charset="0"/>
                              </a:rPr>
                              <m:t>−</m:t>
                            </m:r>
                          </m:sub>
                          <m:sup>
                            <m:r>
                              <a:rPr lang="es-MX" b="0" i="1" dirty="0" smtClean="0">
                                <a:solidFill>
                                  <a:srgbClr val="836967"/>
                                </a:solidFill>
                                <a:latin typeface="Cambria Math" panose="02040503050406030204" pitchFamily="18" charset="0"/>
                              </a:rPr>
                              <m:t> </m:t>
                            </m:r>
                            <m:r>
                              <a:rPr lang="es-NI" i="1" dirty="0" smtClean="0">
                                <a:solidFill>
                                  <a:srgbClr val="836967"/>
                                </a:solidFill>
                                <a:latin typeface="Cambria Math" panose="02040503050406030204" pitchFamily="18" charset="0"/>
                              </a:rPr>
                              <m:t>+</m:t>
                            </m:r>
                          </m:sup>
                        </m:sSubSup>
                      </m:e>
                    </m:nary>
                    <m:r>
                      <a:rPr lang="es-MX" b="0" i="1" dirty="0" smtClean="0">
                        <a:solidFill>
                          <a:srgbClr val="836967"/>
                        </a:solidFill>
                        <a:latin typeface="Cambria Math" panose="02040503050406030204" pitchFamily="18" charset="0"/>
                      </a:rPr>
                      <m:t>2</m:t>
                    </m:r>
                    <m:rad>
                      <m:radPr>
                        <m:degHide m:val="on"/>
                        <m:ctrlPr>
                          <a:rPr lang="es-NI" i="1" dirty="0" smtClean="0">
                            <a:solidFill>
                              <a:srgbClr val="836967"/>
                            </a:solidFill>
                            <a:latin typeface="Cambria Math" panose="02040503050406030204" pitchFamily="18" charset="0"/>
                          </a:rPr>
                        </m:ctrlPr>
                      </m:radPr>
                      <m:deg/>
                      <m:e>
                        <m:r>
                          <a:rPr lang="es-MX" b="0" i="1" dirty="0" smtClean="0">
                            <a:latin typeface="Cambria Math" panose="02040503050406030204" pitchFamily="18" charset="0"/>
                          </a:rPr>
                          <m:t>(</m:t>
                        </m:r>
                        <m:nary>
                          <m:naryPr>
                            <m:chr m:val="∑"/>
                            <m:grow m:val="on"/>
                            <m:subHide m:val="on"/>
                            <m:supHide m:val="on"/>
                            <m:ctrlPr>
                              <a:rPr lang="es-NI" i="1" dirty="0">
                                <a:latin typeface="Cambria Math" panose="02040503050406030204" pitchFamily="18" charset="0"/>
                              </a:rPr>
                            </m:ctrlPr>
                          </m:naryPr>
                          <m:sub/>
                          <m:sup/>
                          <m:e>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𝑁</m:t>
                                </m:r>
                              </m:e>
                              <m:sup>
                                <m:r>
                                  <a:rPr lang="es-NI" i="0" dirty="0">
                                    <a:latin typeface="Cambria Math" panose="02040503050406030204" pitchFamily="18" charset="0"/>
                                  </a:rPr>
                                  <m:t>2</m:t>
                                </m:r>
                              </m:sup>
                            </m:sSup>
                            <m:f>
                              <m:fPr>
                                <m:ctrlPr>
                                  <a:rPr lang="es-NI" i="1" dirty="0">
                                    <a:solidFill>
                                      <a:srgbClr val="836967"/>
                                    </a:solidFill>
                                    <a:latin typeface="Cambria Math" panose="02040503050406030204" pitchFamily="18" charset="0"/>
                                  </a:rPr>
                                </m:ctrlPr>
                              </m:fPr>
                              <m:num>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𝑆</m:t>
                                    </m:r>
                                  </m:e>
                                  <m:sup>
                                    <m:r>
                                      <a:rPr lang="es-NI" i="0" dirty="0">
                                        <a:latin typeface="Cambria Math" panose="02040503050406030204" pitchFamily="18" charset="0"/>
                                      </a:rPr>
                                      <m:t>2</m:t>
                                    </m:r>
                                  </m:sup>
                                </m:sSup>
                              </m:num>
                              <m:den>
                                <m:r>
                                  <a:rPr lang="es-NI" i="1" dirty="0">
                                    <a:latin typeface="Cambria Math" panose="02040503050406030204" pitchFamily="18" charset="0"/>
                                  </a:rPr>
                                  <m:t>𝑁</m:t>
                                </m:r>
                              </m:den>
                            </m:f>
                          </m:e>
                        </m:nary>
                      </m:e>
                    </m:rad>
                    <m:r>
                      <a:rPr lang="es-MX" b="0" i="1" dirty="0" smtClean="0">
                        <a:latin typeface="Cambria Math" panose="02040503050406030204" pitchFamily="18" charset="0"/>
                      </a:rPr>
                      <m:t>(1−</m:t>
                    </m:r>
                    <m:f>
                      <m:fPr>
                        <m:ctrlPr>
                          <a:rPr lang="es-MX" b="0" i="1" dirty="0" smtClean="0">
                            <a:latin typeface="Cambria Math" panose="02040503050406030204" pitchFamily="18" charset="0"/>
                          </a:rPr>
                        </m:ctrlPr>
                      </m:fPr>
                      <m:num>
                        <m:r>
                          <a:rPr lang="es-MX" b="0" i="1" dirty="0" smtClean="0">
                            <a:latin typeface="Cambria Math" panose="02040503050406030204" pitchFamily="18" charset="0"/>
                          </a:rPr>
                          <m:t>𝑛𝑖</m:t>
                        </m:r>
                      </m:num>
                      <m:den>
                        <m:r>
                          <a:rPr lang="es-MX" b="0" i="1" dirty="0" smtClean="0">
                            <a:latin typeface="Cambria Math" panose="02040503050406030204" pitchFamily="18" charset="0"/>
                          </a:rPr>
                          <m:t>𝑁𝑖</m:t>
                        </m:r>
                      </m:den>
                    </m:f>
                    <m:r>
                      <a:rPr lang="es-MX" b="0" i="1" dirty="0" smtClean="0">
                        <a:latin typeface="Cambria Math" panose="02040503050406030204" pitchFamily="18" charset="0"/>
                      </a:rPr>
                      <m:t>)</m:t>
                    </m:r>
                  </m:oMath>
                </a14:m>
                <a:r>
                  <a:rPr lang="es-NI" dirty="0"/>
                  <a:t>)</a:t>
                </a:r>
              </a:p>
              <a:p>
                <a:pPr marL="0" indent="0">
                  <a:buNone/>
                </a:pPr>
                <a:endParaRPr lang="es-NI" dirty="0"/>
              </a:p>
              <a:p>
                <a:pPr marL="0" indent="0">
                  <a:buNone/>
                </a:pPr>
                <a:r>
                  <a:rPr lang="es-NI" dirty="0"/>
                  <a:t>Donde el limite inferior (Li) es la diferencia señalada por las expresiones anteriores y el límite superior (</a:t>
                </a:r>
                <a:r>
                  <a:rPr lang="es-NI" dirty="0" err="1"/>
                  <a:t>Ls</a:t>
                </a:r>
                <a:r>
                  <a:rPr lang="es-NI" dirty="0"/>
                  <a:t>) es la suma señalada en la misma expresión </a:t>
                </a:r>
              </a:p>
              <a:p>
                <a:pPr marL="0" indent="0">
                  <a:buNone/>
                </a:pPr>
                <a:r>
                  <a:rPr lang="es-NI" dirty="0"/>
                  <a:t>Sí  la fracción muestral   ni/Ni  ≤ 0.05, para estratos 1,2,…,L, podemos omitir el factor de correlación (1-ni/Ni) dentro del radical.</a:t>
                </a:r>
              </a:p>
              <a:p>
                <a:pPr marL="0" indent="0">
                  <a:buNone/>
                </a:pPr>
                <a:endParaRPr lang="es-NI" dirty="0"/>
              </a:p>
            </p:txBody>
          </p:sp>
        </mc:Choice>
        <mc:Fallback xmlns="">
          <p:sp>
            <p:nvSpPr>
              <p:cNvPr id="3" name="Marcador de contenido 2">
                <a:extLst>
                  <a:ext uri="{FF2B5EF4-FFF2-40B4-BE49-F238E27FC236}">
                    <a16:creationId xmlns:a16="http://schemas.microsoft.com/office/drawing/2014/main" id="{4827AEF3-2E63-A38E-A270-7E09F0662F38}"/>
                  </a:ext>
                </a:extLst>
              </p:cNvPr>
              <p:cNvSpPr>
                <a:spLocks noGrp="1" noRot="1" noChangeAspect="1" noMove="1" noResize="1" noEditPoints="1" noAdjustHandles="1" noChangeArrowheads="1" noChangeShapeType="1" noTextEdit="1"/>
              </p:cNvSpPr>
              <p:nvPr>
                <p:ph sz="half" idx="1"/>
              </p:nvPr>
            </p:nvSpPr>
            <p:spPr>
              <a:xfrm>
                <a:off x="1147689" y="756480"/>
                <a:ext cx="10430021" cy="4351338"/>
              </a:xfrm>
              <a:blipFill>
                <a:blip r:embed="rId2"/>
                <a:stretch>
                  <a:fillRect l="-584" t="-3782"/>
                </a:stretch>
              </a:blipFill>
            </p:spPr>
            <p:txBody>
              <a:bodyPr/>
              <a:lstStyle/>
              <a:p>
                <a:r>
                  <a:rPr lang="es-NI">
                    <a:noFill/>
                  </a:rPr>
                  <a:t> </a:t>
                </a:r>
              </a:p>
            </p:txBody>
          </p:sp>
        </mc:Fallback>
      </mc:AlternateContent>
    </p:spTree>
    <p:extLst>
      <p:ext uri="{BB962C8B-B14F-4D97-AF65-F5344CB8AC3E}">
        <p14:creationId xmlns:p14="http://schemas.microsoft.com/office/powerpoint/2010/main" val="349033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F5A484-448B-504B-B470-082BAEE18B4C}"/>
              </a:ext>
            </a:extLst>
          </p:cNvPr>
          <p:cNvSpPr>
            <a:spLocks noGrp="1"/>
          </p:cNvSpPr>
          <p:nvPr>
            <p:ph sz="half" idx="1"/>
          </p:nvPr>
        </p:nvSpPr>
        <p:spPr>
          <a:xfrm>
            <a:off x="677007" y="264111"/>
            <a:ext cx="10837985" cy="4351338"/>
          </a:xfrm>
        </p:spPr>
        <p:txBody>
          <a:bodyPr>
            <a:normAutofit/>
          </a:bodyPr>
          <a:lstStyle/>
          <a:p>
            <a:pPr marL="0" indent="0">
              <a:buNone/>
            </a:pPr>
            <a:r>
              <a:rPr lang="es-NI" sz="2000" dirty="0"/>
              <a:t>Una cadena de 3 almacenes esta interesada en estimar el saldo promedio de sus cuentea por cobrar.</a:t>
            </a:r>
          </a:p>
          <a:p>
            <a:pPr marL="0" indent="0">
              <a:buNone/>
            </a:pPr>
            <a:r>
              <a:rPr lang="es-NI" sz="2000" dirty="0"/>
              <a:t>En los almacenes  1, 2, 3. hay respectivamente 150, 200 y 250 cuentas por cobrar. Un muestreo aleatorio estratificado con cada almacén como estrato le señala al gerente de la cadena que debemos tomar de los almacenes 1, 2,3, submuestras de tamaño 3,4.5 respectivamente. </a:t>
            </a:r>
          </a:p>
          <a:p>
            <a:pPr marL="0" indent="0">
              <a:buNone/>
            </a:pPr>
            <a:r>
              <a:rPr lang="es-NI" sz="2000" dirty="0"/>
              <a:t>Con  </a:t>
            </a:r>
          </a:p>
        </p:txBody>
      </p:sp>
      <p:graphicFrame>
        <p:nvGraphicFramePr>
          <p:cNvPr id="5" name="Objeto 4">
            <a:extLst>
              <a:ext uri="{FF2B5EF4-FFF2-40B4-BE49-F238E27FC236}">
                <a16:creationId xmlns:a16="http://schemas.microsoft.com/office/drawing/2014/main" id="{B4C9E89B-565A-B225-200B-2DD5C37BAD84}"/>
              </a:ext>
            </a:extLst>
          </p:cNvPr>
          <p:cNvGraphicFramePr>
            <a:graphicFrameLocks noChangeAspect="1"/>
          </p:cNvGraphicFramePr>
          <p:nvPr>
            <p:extLst>
              <p:ext uri="{D42A27DB-BD31-4B8C-83A1-F6EECF244321}">
                <p14:modId xmlns:p14="http://schemas.microsoft.com/office/powerpoint/2010/main" val="2627163023"/>
              </p:ext>
            </p:extLst>
          </p:nvPr>
        </p:nvGraphicFramePr>
        <p:xfrm>
          <a:off x="3502855" y="2217736"/>
          <a:ext cx="5992837" cy="2144644"/>
        </p:xfrm>
        <a:graphic>
          <a:graphicData uri="http://schemas.openxmlformats.org/presentationml/2006/ole">
            <mc:AlternateContent xmlns:mc="http://schemas.openxmlformats.org/markup-compatibility/2006">
              <mc:Choice xmlns:v="urn:schemas-microsoft-com:vml" Requires="v">
                <p:oleObj name="Worksheet" r:id="rId2" imgW="3752809" imgH="1342889" progId="Excel.Sheet.12">
                  <p:embed/>
                </p:oleObj>
              </mc:Choice>
              <mc:Fallback>
                <p:oleObj name="Worksheet" r:id="rId2" imgW="3752809" imgH="1342889" progId="Excel.Sheet.12">
                  <p:embed/>
                  <p:pic>
                    <p:nvPicPr>
                      <p:cNvPr id="0" name=""/>
                      <p:cNvPicPr/>
                      <p:nvPr/>
                    </p:nvPicPr>
                    <p:blipFill>
                      <a:blip r:embed="rId3"/>
                      <a:stretch>
                        <a:fillRect/>
                      </a:stretch>
                    </p:blipFill>
                    <p:spPr>
                      <a:xfrm>
                        <a:off x="3502855" y="2217736"/>
                        <a:ext cx="5992837" cy="2144644"/>
                      </a:xfrm>
                      <a:prstGeom prst="rect">
                        <a:avLst/>
                      </a:prstGeom>
                    </p:spPr>
                  </p:pic>
                </p:oleObj>
              </mc:Fallback>
            </mc:AlternateContent>
          </a:graphicData>
        </a:graphic>
      </p:graphicFrame>
      <p:sp>
        <p:nvSpPr>
          <p:cNvPr id="6" name="CuadroTexto 5">
            <a:extLst>
              <a:ext uri="{FF2B5EF4-FFF2-40B4-BE49-F238E27FC236}">
                <a16:creationId xmlns:a16="http://schemas.microsoft.com/office/drawing/2014/main" id="{54A9CC7F-CCCC-941E-7237-6A187C2C085F}"/>
              </a:ext>
            </a:extLst>
          </p:cNvPr>
          <p:cNvSpPr txBox="1"/>
          <p:nvPr/>
        </p:nvSpPr>
        <p:spPr>
          <a:xfrm>
            <a:off x="900331" y="4742207"/>
            <a:ext cx="10391336" cy="1015663"/>
          </a:xfrm>
          <a:prstGeom prst="rect">
            <a:avLst/>
          </a:prstGeom>
          <a:noFill/>
        </p:spPr>
        <p:txBody>
          <a:bodyPr wrap="square" rtlCol="0">
            <a:spAutoFit/>
          </a:bodyPr>
          <a:lstStyle/>
          <a:p>
            <a:pPr marL="342900" indent="-342900" algn="just">
              <a:buAutoNum type="alphaLcPeriod"/>
            </a:pPr>
            <a:r>
              <a:rPr lang="es-NI" sz="2000" dirty="0">
                <a:solidFill>
                  <a:schemeClr val="tx1">
                    <a:lumMod val="75000"/>
                    <a:lumOff val="25000"/>
                  </a:schemeClr>
                </a:solidFill>
              </a:rPr>
              <a:t>Estime el saldo promedio de las cuentas por cobrar de la cadena</a:t>
            </a:r>
          </a:p>
          <a:p>
            <a:pPr marL="342900" indent="-342900" algn="just">
              <a:buAutoNum type="alphaLcPeriod"/>
            </a:pPr>
            <a:r>
              <a:rPr lang="es-NI" sz="2000" dirty="0">
                <a:solidFill>
                  <a:schemeClr val="tx1">
                    <a:lumMod val="75000"/>
                    <a:lumOff val="25000"/>
                  </a:schemeClr>
                </a:solidFill>
              </a:rPr>
              <a:t>Estime el saldo total de las cuentas por cobrar de la cadena</a:t>
            </a:r>
          </a:p>
          <a:p>
            <a:pPr marL="342900" indent="-342900" algn="just">
              <a:buAutoNum type="alphaLcPeriod"/>
            </a:pPr>
            <a:r>
              <a:rPr lang="es-NI" sz="2000" dirty="0">
                <a:solidFill>
                  <a:schemeClr val="tx1">
                    <a:lumMod val="75000"/>
                    <a:lumOff val="25000"/>
                  </a:schemeClr>
                </a:solidFill>
              </a:rPr>
              <a:t>Calcule el error máximo permitido con una confianza del 95% en la estimación del inciso b.</a:t>
            </a:r>
          </a:p>
        </p:txBody>
      </p:sp>
    </p:spTree>
    <p:extLst>
      <p:ext uri="{BB962C8B-B14F-4D97-AF65-F5344CB8AC3E}">
        <p14:creationId xmlns:p14="http://schemas.microsoft.com/office/powerpoint/2010/main" val="374423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77F58B5-E318-2B42-5087-DC27EAEF14C9}"/>
              </a:ext>
            </a:extLst>
          </p:cNvPr>
          <p:cNvSpPr>
            <a:spLocks noGrp="1"/>
          </p:cNvSpPr>
          <p:nvPr>
            <p:ph sz="half" idx="1"/>
          </p:nvPr>
        </p:nvSpPr>
        <p:spPr>
          <a:xfrm>
            <a:off x="958362" y="535879"/>
            <a:ext cx="10050194" cy="1883764"/>
          </a:xfrm>
        </p:spPr>
        <p:txBody>
          <a:bodyPr/>
          <a:lstStyle/>
          <a:p>
            <a:r>
              <a:rPr lang="es-NI" dirty="0"/>
              <a:t>Lois elementos son las cuentas por cobrar, la característica de interés X representa el saldo de </a:t>
            </a:r>
            <a:r>
              <a:rPr lang="es-NI" dirty="0" err="1"/>
              <a:t>Xij</a:t>
            </a:r>
            <a:r>
              <a:rPr lang="es-NI" dirty="0"/>
              <a:t> es el j-</a:t>
            </a:r>
            <a:r>
              <a:rPr lang="es-NI" dirty="0" err="1"/>
              <a:t>ésimo</a:t>
            </a:r>
            <a:r>
              <a:rPr lang="es-NI" dirty="0"/>
              <a:t> saldo observado en las cuentas correspondientes al </a:t>
            </a:r>
            <a:r>
              <a:rPr lang="es-NI" dirty="0" err="1"/>
              <a:t>almacen</a:t>
            </a:r>
            <a:r>
              <a:rPr lang="es-NI" dirty="0"/>
              <a:t> i. Teniendo presente eso formemos la tabla </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B37C2CE-3D5D-7F50-464F-69805E4358EC}"/>
                  </a:ext>
                </a:extLst>
              </p:cNvPr>
              <p:cNvSpPr txBox="1"/>
              <p:nvPr/>
            </p:nvSpPr>
            <p:spPr>
              <a:xfrm>
                <a:off x="-378069" y="6170439"/>
                <a:ext cx="2672862" cy="6875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NI" sz="1400" b="1" i="1" smtClean="0">
                              <a:solidFill>
                                <a:srgbClr val="836967"/>
                              </a:solidFill>
                              <a:latin typeface="Cambria Math" panose="02040503050406030204" pitchFamily="18" charset="0"/>
                            </a:rPr>
                          </m:ctrlPr>
                        </m:sSubSupPr>
                        <m:e>
                          <m:r>
                            <a:rPr lang="es-NI" sz="1400" b="1" i="0" smtClean="0">
                              <a:latin typeface="Cambria Math" panose="02040503050406030204" pitchFamily="18" charset="0"/>
                            </a:rPr>
                            <m:t>𝐒</m:t>
                          </m:r>
                        </m:e>
                        <m:sub>
                          <m:r>
                            <a:rPr lang="es-NI" sz="1400" b="1" i="0" smtClean="0">
                              <a:latin typeface="Cambria Math" panose="02040503050406030204" pitchFamily="18" charset="0"/>
                            </a:rPr>
                            <m:t>𝐢</m:t>
                          </m:r>
                        </m:sub>
                        <m:sup>
                          <m:r>
                            <a:rPr lang="es-NI" sz="1400" b="1" i="0" smtClean="0">
                              <a:latin typeface="Cambria Math" panose="02040503050406030204" pitchFamily="18" charset="0"/>
                            </a:rPr>
                            <m:t>𝟐</m:t>
                          </m:r>
                        </m:sup>
                      </m:sSubSup>
                      <m:r>
                        <a:rPr lang="es-NI" sz="1400" b="1" i="0" smtClean="0">
                          <a:latin typeface="Cambria Math" panose="02040503050406030204" pitchFamily="18" charset="0"/>
                        </a:rPr>
                        <m:t>=</m:t>
                      </m:r>
                      <m:f>
                        <m:fPr>
                          <m:ctrlPr>
                            <a:rPr lang="es-NI" sz="1400" b="1" i="1" smtClean="0">
                              <a:solidFill>
                                <a:srgbClr val="836967"/>
                              </a:solidFill>
                              <a:latin typeface="Cambria Math" panose="02040503050406030204" pitchFamily="18" charset="0"/>
                            </a:rPr>
                          </m:ctrlPr>
                        </m:fPr>
                        <m:num>
                          <m:nary>
                            <m:naryPr>
                              <m:chr m:val="∑"/>
                              <m:limLoc m:val="undOvr"/>
                              <m:grow m:val="on"/>
                              <m:ctrlPr>
                                <a:rPr lang="es-NI" sz="1400" b="1" i="1" smtClean="0">
                                  <a:latin typeface="Cambria Math" panose="02040503050406030204" pitchFamily="18" charset="0"/>
                                </a:rPr>
                              </m:ctrlPr>
                            </m:naryPr>
                            <m:sub>
                              <m:r>
                                <a:rPr lang="es-NI" sz="1400" b="1" i="0" smtClean="0">
                                  <a:latin typeface="Cambria Math" panose="02040503050406030204" pitchFamily="18" charset="0"/>
                                </a:rPr>
                                <m:t>𝐣</m:t>
                              </m:r>
                              <m:r>
                                <a:rPr lang="es-NI" sz="1400" b="1" i="0" smtClean="0">
                                  <a:latin typeface="Cambria Math" panose="02040503050406030204" pitchFamily="18" charset="0"/>
                                </a:rPr>
                                <m:t>=</m:t>
                              </m:r>
                              <m:r>
                                <a:rPr lang="es-NI" sz="1400" b="1" i="0" smtClean="0">
                                  <a:latin typeface="Cambria Math" panose="02040503050406030204" pitchFamily="18" charset="0"/>
                                </a:rPr>
                                <m:t>𝟏</m:t>
                              </m:r>
                            </m:sub>
                            <m:sup>
                              <m:r>
                                <a:rPr lang="es-NI" sz="1400" b="1" i="0" smtClean="0">
                                  <a:latin typeface="Cambria Math" panose="02040503050406030204" pitchFamily="18" charset="0"/>
                                </a:rPr>
                                <m:t>𝛈</m:t>
                              </m:r>
                            </m:sup>
                            <m:e>
                              <m:sSup>
                                <m:sSupPr>
                                  <m:ctrlPr>
                                    <a:rPr lang="es-NI" sz="1400" b="1" i="1" smtClean="0">
                                      <a:solidFill>
                                        <a:srgbClr val="836967"/>
                                      </a:solidFill>
                                      <a:latin typeface="Cambria Math" panose="02040503050406030204" pitchFamily="18" charset="0"/>
                                    </a:rPr>
                                  </m:ctrlPr>
                                </m:sSupPr>
                                <m:e>
                                  <m:d>
                                    <m:dPr>
                                      <m:ctrlPr>
                                        <a:rPr lang="es-NI" sz="1400" b="1" i="1" smtClean="0">
                                          <a:solidFill>
                                            <a:srgbClr val="836967"/>
                                          </a:solidFill>
                                          <a:latin typeface="Cambria Math" panose="02040503050406030204" pitchFamily="18" charset="0"/>
                                        </a:rPr>
                                      </m:ctrlPr>
                                    </m:dPr>
                                    <m:e>
                                      <m:sSub>
                                        <m:sSubPr>
                                          <m:ctrlPr>
                                            <a:rPr lang="es-NI" sz="1400" b="1" i="1" smtClean="0">
                                              <a:solidFill>
                                                <a:srgbClr val="836967"/>
                                              </a:solidFill>
                                              <a:latin typeface="Cambria Math" panose="02040503050406030204" pitchFamily="18" charset="0"/>
                                            </a:rPr>
                                          </m:ctrlPr>
                                        </m:sSubPr>
                                        <m:e>
                                          <m:r>
                                            <a:rPr lang="es-NI" sz="1400" b="1" i="0" smtClean="0">
                                              <a:latin typeface="Cambria Math" panose="02040503050406030204" pitchFamily="18" charset="0"/>
                                            </a:rPr>
                                            <m:t>𝐱</m:t>
                                          </m:r>
                                        </m:e>
                                        <m:sub>
                                          <m:r>
                                            <a:rPr lang="es-NI" sz="1400" b="1" i="0" smtClean="0">
                                              <a:latin typeface="Cambria Math" panose="02040503050406030204" pitchFamily="18" charset="0"/>
                                            </a:rPr>
                                            <m:t>𝐢𝐣</m:t>
                                          </m:r>
                                        </m:sub>
                                      </m:sSub>
                                      <m:r>
                                        <a:rPr lang="es-NI" sz="1400" b="1" i="0" smtClean="0">
                                          <a:latin typeface="Cambria Math" panose="02040503050406030204" pitchFamily="18" charset="0"/>
                                        </a:rPr>
                                        <m:t>−</m:t>
                                      </m:r>
                                      <m:acc>
                                        <m:accPr>
                                          <m:chr m:val="̅"/>
                                          <m:ctrlPr>
                                            <a:rPr lang="es-NI" sz="1400" b="1" i="1" smtClean="0">
                                              <a:solidFill>
                                                <a:srgbClr val="836967"/>
                                              </a:solidFill>
                                              <a:latin typeface="Cambria Math" panose="02040503050406030204" pitchFamily="18" charset="0"/>
                                            </a:rPr>
                                          </m:ctrlPr>
                                        </m:accPr>
                                        <m:e>
                                          <m:r>
                                            <a:rPr lang="es-NI" sz="1400" b="1" i="0" smtClean="0">
                                              <a:latin typeface="Cambria Math" panose="02040503050406030204" pitchFamily="18" charset="0"/>
                                            </a:rPr>
                                            <m:t>𝐱</m:t>
                                          </m:r>
                                        </m:e>
                                      </m:acc>
                                      <m:r>
                                        <a:rPr lang="es-NI" sz="1400" b="1" i="0" smtClean="0">
                                          <a:latin typeface="Cambria Math" panose="02040503050406030204" pitchFamily="18" charset="0"/>
                                        </a:rPr>
                                        <m:t>ⅈ</m:t>
                                      </m:r>
                                    </m:e>
                                  </m:d>
                                </m:e>
                                <m:sup>
                                  <m:r>
                                    <a:rPr lang="es-NI" sz="1400" b="1" i="0" smtClean="0">
                                      <a:latin typeface="Cambria Math" panose="02040503050406030204" pitchFamily="18" charset="0"/>
                                    </a:rPr>
                                    <m:t>𝟐</m:t>
                                  </m:r>
                                </m:sup>
                              </m:sSup>
                            </m:e>
                          </m:nary>
                        </m:num>
                        <m:den>
                          <m:r>
                            <a:rPr lang="es-NI" sz="1400" b="1" i="0" smtClean="0">
                              <a:latin typeface="Cambria Math" panose="02040503050406030204" pitchFamily="18" charset="0"/>
                            </a:rPr>
                            <m:t>𝛈</m:t>
                          </m:r>
                          <m:r>
                            <a:rPr lang="es-NI" sz="1400" b="1" i="0" smtClean="0">
                              <a:latin typeface="Cambria Math" panose="02040503050406030204" pitchFamily="18" charset="0"/>
                            </a:rPr>
                            <m:t>−</m:t>
                          </m:r>
                          <m:r>
                            <a:rPr lang="es-NI" sz="1400" b="1" i="0" smtClean="0">
                              <a:latin typeface="Cambria Math" panose="02040503050406030204" pitchFamily="18" charset="0"/>
                            </a:rPr>
                            <m:t>𝟏</m:t>
                          </m:r>
                        </m:den>
                      </m:f>
                    </m:oMath>
                  </m:oMathPara>
                </a14:m>
                <a:endParaRPr lang="es-NI" sz="1400" b="1" dirty="0"/>
              </a:p>
            </p:txBody>
          </p:sp>
        </mc:Choice>
        <mc:Fallback xmlns="">
          <p:sp>
            <p:nvSpPr>
              <p:cNvPr id="7" name="CuadroTexto 6">
                <a:extLst>
                  <a:ext uri="{FF2B5EF4-FFF2-40B4-BE49-F238E27FC236}">
                    <a16:creationId xmlns:a16="http://schemas.microsoft.com/office/drawing/2014/main" id="{7B37C2CE-3D5D-7F50-464F-69805E4358EC}"/>
                  </a:ext>
                </a:extLst>
              </p:cNvPr>
              <p:cNvSpPr txBox="1">
                <a:spLocks noRot="1" noChangeAspect="1" noMove="1" noResize="1" noEditPoints="1" noAdjustHandles="1" noChangeArrowheads="1" noChangeShapeType="1" noTextEdit="1"/>
              </p:cNvSpPr>
              <p:nvPr/>
            </p:nvSpPr>
            <p:spPr>
              <a:xfrm>
                <a:off x="-378069" y="6170439"/>
                <a:ext cx="2672862" cy="687561"/>
              </a:xfrm>
              <a:prstGeom prst="rect">
                <a:avLst/>
              </a:prstGeom>
              <a:blipFill>
                <a:blip r:embed="rId2"/>
                <a:stretch>
                  <a:fillRect/>
                </a:stretch>
              </a:blipFill>
            </p:spPr>
            <p:txBody>
              <a:bodyPr/>
              <a:lstStyle/>
              <a:p>
                <a:r>
                  <a:rPr lang="es-NI">
                    <a:noFill/>
                  </a:rPr>
                  <a:t> </a:t>
                </a:r>
              </a:p>
            </p:txBody>
          </p:sp>
        </mc:Fallback>
      </mc:AlternateContent>
      <p:graphicFrame>
        <p:nvGraphicFramePr>
          <p:cNvPr id="9" name="Objeto 8">
            <a:extLst>
              <a:ext uri="{FF2B5EF4-FFF2-40B4-BE49-F238E27FC236}">
                <a16:creationId xmlns:a16="http://schemas.microsoft.com/office/drawing/2014/main" id="{809B660B-436D-5D00-FF9A-C7D748992650}"/>
              </a:ext>
            </a:extLst>
          </p:cNvPr>
          <p:cNvGraphicFramePr>
            <a:graphicFrameLocks noChangeAspect="1"/>
          </p:cNvGraphicFramePr>
          <p:nvPr>
            <p:extLst>
              <p:ext uri="{D42A27DB-BD31-4B8C-83A1-F6EECF244321}">
                <p14:modId xmlns:p14="http://schemas.microsoft.com/office/powerpoint/2010/main" val="2652058276"/>
              </p:ext>
            </p:extLst>
          </p:nvPr>
        </p:nvGraphicFramePr>
        <p:xfrm>
          <a:off x="236645" y="2191291"/>
          <a:ext cx="4116296" cy="1473090"/>
        </p:xfrm>
        <a:graphic>
          <a:graphicData uri="http://schemas.openxmlformats.org/presentationml/2006/ole">
            <mc:AlternateContent xmlns:mc="http://schemas.openxmlformats.org/markup-compatibility/2006">
              <mc:Choice xmlns:v="urn:schemas-microsoft-com:vml" Requires="v">
                <p:oleObj name="Worksheet" r:id="rId3" imgW="3752809" imgH="1342889" progId="Excel.Sheet.12">
                  <p:embed/>
                </p:oleObj>
              </mc:Choice>
              <mc:Fallback>
                <p:oleObj name="Worksheet" r:id="rId3" imgW="3752809" imgH="1342889" progId="Excel.Sheet.12">
                  <p:embed/>
                  <p:pic>
                    <p:nvPicPr>
                      <p:cNvPr id="5" name="Objeto 4">
                        <a:extLst>
                          <a:ext uri="{FF2B5EF4-FFF2-40B4-BE49-F238E27FC236}">
                            <a16:creationId xmlns:a16="http://schemas.microsoft.com/office/drawing/2014/main" id="{B4C9E89B-565A-B225-200B-2DD5C37BAD84}"/>
                          </a:ext>
                        </a:extLst>
                      </p:cNvPr>
                      <p:cNvPicPr/>
                      <p:nvPr/>
                    </p:nvPicPr>
                    <p:blipFill>
                      <a:blip r:embed="rId4"/>
                      <a:stretch>
                        <a:fillRect/>
                      </a:stretch>
                    </p:blipFill>
                    <p:spPr>
                      <a:xfrm>
                        <a:off x="236645" y="2191291"/>
                        <a:ext cx="4116296" cy="147309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3FB91593-2D49-44CF-9B7E-529BB1550EB1}"/>
                  </a:ext>
                </a:extLst>
              </p:cNvPr>
              <p:cNvSpPr txBox="1"/>
              <p:nvPr/>
            </p:nvSpPr>
            <p:spPr>
              <a:xfrm>
                <a:off x="236644" y="4115192"/>
                <a:ext cx="9076167" cy="923330"/>
              </a:xfrm>
              <a:prstGeom prst="rect">
                <a:avLst/>
              </a:prstGeom>
              <a:noFill/>
            </p:spPr>
            <p:txBody>
              <a:bodyPr wrap="square">
                <a:spAutoFit/>
              </a:bodyPr>
              <a:lstStyle/>
              <a:p>
                <a:pPr marL="342900" indent="-342900" algn="just">
                  <a:buAutoNum type="alphaLcPeriod"/>
                </a:pPr>
                <a:r>
                  <a:rPr lang="es-NI" sz="1800" dirty="0">
                    <a:solidFill>
                      <a:schemeClr val="tx1">
                        <a:lumMod val="75000"/>
                        <a:lumOff val="25000"/>
                      </a:schemeClr>
                    </a:solidFill>
                  </a:rPr>
                  <a:t>Estime el saldo promedio de las cuentas por cobrar de la cadena   </a:t>
                </a:r>
              </a:p>
              <a:p>
                <a:pPr algn="just"/>
                <a:r>
                  <a:rPr lang="es-NI" sz="1800" b="1" dirty="0">
                    <a:solidFill>
                      <a:schemeClr val="tx1"/>
                    </a:solidFill>
                  </a:rPr>
                  <a:t>  </a:t>
                </a:r>
                <a14:m>
                  <m:oMath xmlns:m="http://schemas.openxmlformats.org/officeDocument/2006/math">
                    <m:sSub>
                      <m:sSubPr>
                        <m:ctrlPr>
                          <a:rPr lang="es-NI" sz="1800" b="1" i="1" smtClean="0">
                            <a:solidFill>
                              <a:schemeClr val="tx1"/>
                            </a:solidFill>
                            <a:latin typeface="Cambria Math" panose="02040503050406030204" pitchFamily="18" charset="0"/>
                          </a:rPr>
                        </m:ctrlPr>
                      </m:sSubPr>
                      <m:e>
                        <m:acc>
                          <m:accPr>
                            <m:chr m:val="̅"/>
                            <m:ctrlPr>
                              <a:rPr lang="es-NI" sz="1800" b="1" i="1">
                                <a:solidFill>
                                  <a:schemeClr val="tx1"/>
                                </a:solidFill>
                                <a:latin typeface="Cambria Math" panose="02040503050406030204" pitchFamily="18" charset="0"/>
                              </a:rPr>
                            </m:ctrlPr>
                          </m:accPr>
                          <m:e>
                            <m:r>
                              <a:rPr lang="es-NI" sz="1800" b="1" i="1">
                                <a:solidFill>
                                  <a:schemeClr val="tx1"/>
                                </a:solidFill>
                                <a:latin typeface="Cambria Math" panose="02040503050406030204" pitchFamily="18" charset="0"/>
                              </a:rPr>
                              <m:t>𝒙</m:t>
                            </m:r>
                          </m:e>
                        </m:acc>
                      </m:e>
                      <m:sub>
                        <m:r>
                          <a:rPr lang="es-NI" sz="1800" b="1" i="1">
                            <a:solidFill>
                              <a:schemeClr val="tx1"/>
                            </a:solidFill>
                            <a:latin typeface="Cambria Math" panose="02040503050406030204" pitchFamily="18" charset="0"/>
                          </a:rPr>
                          <m:t>𝒔𝒕</m:t>
                        </m:r>
                      </m:sub>
                    </m:sSub>
                    <m:r>
                      <a:rPr lang="es-NI" sz="1800" b="1" i="1">
                        <a:solidFill>
                          <a:schemeClr val="tx1"/>
                        </a:solidFill>
                        <a:latin typeface="Cambria Math" panose="02040503050406030204" pitchFamily="18" charset="0"/>
                      </a:rPr>
                      <m:t>=</m:t>
                    </m:r>
                  </m:oMath>
                </a14:m>
                <a:r>
                  <a:rPr lang="es-NI" sz="1800" b="1" dirty="0">
                    <a:solidFill>
                      <a:schemeClr val="tx1"/>
                    </a:solidFill>
                  </a:rPr>
                  <a:t>1/N(∑</a:t>
                </a:r>
                <a:r>
                  <a:rPr lang="es-NI" sz="1800" b="1" dirty="0" err="1">
                    <a:solidFill>
                      <a:schemeClr val="tx1"/>
                    </a:solidFill>
                  </a:rPr>
                  <a:t>Ni.Xi</a:t>
                </a:r>
                <a:r>
                  <a:rPr lang="es-NI" sz="1800" b="1" dirty="0">
                    <a:solidFill>
                      <a:schemeClr val="tx1"/>
                    </a:solidFill>
                  </a:rPr>
                  <a:t>)    = (4500/600 ) = 7.58 en miles de C$</a:t>
                </a:r>
                <a:endParaRPr lang="es-NI" sz="1800" dirty="0">
                  <a:solidFill>
                    <a:schemeClr val="tx1">
                      <a:lumMod val="75000"/>
                      <a:lumOff val="25000"/>
                    </a:schemeClr>
                  </a:solidFill>
                </a:endParaRPr>
              </a:p>
              <a:p>
                <a:pPr marL="342900" indent="-342900" algn="just">
                  <a:buAutoNum type="alphaLcPeriod"/>
                </a:pPr>
                <a:endParaRPr lang="es-NI" sz="1800" dirty="0">
                  <a:solidFill>
                    <a:schemeClr val="tx1">
                      <a:lumMod val="75000"/>
                      <a:lumOff val="25000"/>
                    </a:schemeClr>
                  </a:solidFill>
                </a:endParaRPr>
              </a:p>
            </p:txBody>
          </p:sp>
        </mc:Choice>
        <mc:Fallback xmlns="">
          <p:sp>
            <p:nvSpPr>
              <p:cNvPr id="15" name="CuadroTexto 14">
                <a:extLst>
                  <a:ext uri="{FF2B5EF4-FFF2-40B4-BE49-F238E27FC236}">
                    <a16:creationId xmlns:a16="http://schemas.microsoft.com/office/drawing/2014/main" id="{3FB91593-2D49-44CF-9B7E-529BB1550EB1}"/>
                  </a:ext>
                </a:extLst>
              </p:cNvPr>
              <p:cNvSpPr txBox="1">
                <a:spLocks noRot="1" noChangeAspect="1" noMove="1" noResize="1" noEditPoints="1" noAdjustHandles="1" noChangeArrowheads="1" noChangeShapeType="1" noTextEdit="1"/>
              </p:cNvSpPr>
              <p:nvPr/>
            </p:nvSpPr>
            <p:spPr>
              <a:xfrm>
                <a:off x="236644" y="4115192"/>
                <a:ext cx="9076167" cy="923330"/>
              </a:xfrm>
              <a:prstGeom prst="rect">
                <a:avLst/>
              </a:prstGeom>
              <a:blipFill>
                <a:blip r:embed="rId5"/>
                <a:stretch>
                  <a:fillRect l="-470" t="-3289"/>
                </a:stretch>
              </a:blipFill>
            </p:spPr>
            <p:txBody>
              <a:bodyPr/>
              <a:lstStyle/>
              <a:p>
                <a:r>
                  <a:rPr lang="es-NI">
                    <a:noFill/>
                  </a:rPr>
                  <a:t> </a:t>
                </a:r>
              </a:p>
            </p:txBody>
          </p:sp>
        </mc:Fallback>
      </mc:AlternateContent>
      <p:graphicFrame>
        <p:nvGraphicFramePr>
          <p:cNvPr id="17" name="Tabla 16">
            <a:extLst>
              <a:ext uri="{FF2B5EF4-FFF2-40B4-BE49-F238E27FC236}">
                <a16:creationId xmlns:a16="http://schemas.microsoft.com/office/drawing/2014/main" id="{17409CA7-DD07-4F3A-17FB-C921B4FA44F7}"/>
              </a:ext>
            </a:extLst>
          </p:cNvPr>
          <p:cNvGraphicFramePr>
            <a:graphicFrameLocks noGrp="1"/>
          </p:cNvGraphicFramePr>
          <p:nvPr>
            <p:extLst>
              <p:ext uri="{D42A27DB-BD31-4B8C-83A1-F6EECF244321}">
                <p14:modId xmlns:p14="http://schemas.microsoft.com/office/powerpoint/2010/main" val="283515636"/>
              </p:ext>
            </p:extLst>
          </p:nvPr>
        </p:nvGraphicFramePr>
        <p:xfrm>
          <a:off x="5289452" y="2190557"/>
          <a:ext cx="6401220" cy="1674495"/>
        </p:xfrm>
        <a:graphic>
          <a:graphicData uri="http://schemas.openxmlformats.org/drawingml/2006/table">
            <a:tbl>
              <a:tblPr>
                <a:tableStyleId>{5C22544A-7EE6-4342-B048-85BDC9FD1C3A}</a:tableStyleId>
              </a:tblPr>
              <a:tblGrid>
                <a:gridCol w="951518">
                  <a:extLst>
                    <a:ext uri="{9D8B030D-6E8A-4147-A177-3AD203B41FA5}">
                      <a16:colId xmlns:a16="http://schemas.microsoft.com/office/drawing/2014/main" val="1758990917"/>
                    </a:ext>
                  </a:extLst>
                </a:gridCol>
                <a:gridCol w="760866">
                  <a:extLst>
                    <a:ext uri="{9D8B030D-6E8A-4147-A177-3AD203B41FA5}">
                      <a16:colId xmlns:a16="http://schemas.microsoft.com/office/drawing/2014/main" val="1129716076"/>
                    </a:ext>
                  </a:extLst>
                </a:gridCol>
                <a:gridCol w="1017658">
                  <a:extLst>
                    <a:ext uri="{9D8B030D-6E8A-4147-A177-3AD203B41FA5}">
                      <a16:colId xmlns:a16="http://schemas.microsoft.com/office/drawing/2014/main" val="2656008537"/>
                    </a:ext>
                  </a:extLst>
                </a:gridCol>
                <a:gridCol w="760866">
                  <a:extLst>
                    <a:ext uri="{9D8B030D-6E8A-4147-A177-3AD203B41FA5}">
                      <a16:colId xmlns:a16="http://schemas.microsoft.com/office/drawing/2014/main" val="1989894555"/>
                    </a:ext>
                  </a:extLst>
                </a:gridCol>
                <a:gridCol w="865485">
                  <a:extLst>
                    <a:ext uri="{9D8B030D-6E8A-4147-A177-3AD203B41FA5}">
                      <a16:colId xmlns:a16="http://schemas.microsoft.com/office/drawing/2014/main" val="581060243"/>
                    </a:ext>
                  </a:extLst>
                </a:gridCol>
                <a:gridCol w="760866">
                  <a:extLst>
                    <a:ext uri="{9D8B030D-6E8A-4147-A177-3AD203B41FA5}">
                      <a16:colId xmlns:a16="http://schemas.microsoft.com/office/drawing/2014/main" val="2797196483"/>
                    </a:ext>
                  </a:extLst>
                </a:gridCol>
                <a:gridCol w="1283961">
                  <a:extLst>
                    <a:ext uri="{9D8B030D-6E8A-4147-A177-3AD203B41FA5}">
                      <a16:colId xmlns:a16="http://schemas.microsoft.com/office/drawing/2014/main" val="2452016462"/>
                    </a:ext>
                  </a:extLst>
                </a:gridCol>
              </a:tblGrid>
              <a:tr h="295275">
                <a:tc>
                  <a:txBody>
                    <a:bodyPr/>
                    <a:lstStyle/>
                    <a:p>
                      <a:pPr algn="l" fontAlgn="b"/>
                      <a:r>
                        <a:rPr lang="es-NI" sz="1800" b="1" u="none" strike="noStrike">
                          <a:effectLst/>
                        </a:rPr>
                        <a:t>Almacen </a:t>
                      </a:r>
                      <a:endParaRPr lang="es-NI"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800" b="1" u="none" strike="noStrike">
                          <a:effectLst/>
                        </a:rPr>
                        <a:t>Ni</a:t>
                      </a:r>
                      <a:endParaRPr lang="es-NI"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800" b="1" u="none" strike="noStrike">
                          <a:effectLst/>
                        </a:rPr>
                        <a:t>ni</a:t>
                      </a:r>
                      <a:endParaRPr lang="es-NI"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800" b="1" u="none" strike="noStrike">
                          <a:effectLst/>
                        </a:rPr>
                        <a:t>Xi</a:t>
                      </a:r>
                      <a:endParaRPr lang="es-NI"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800" b="1" u="none" strike="noStrike" dirty="0" err="1">
                          <a:effectLst/>
                        </a:rPr>
                        <a:t>NXi</a:t>
                      </a:r>
                      <a:endParaRPr lang="es-NI"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NI" sz="1800" b="1" u="none" strike="noStrike">
                          <a:effectLst/>
                        </a:rPr>
                        <a:t>S^2</a:t>
                      </a:r>
                      <a:endParaRPr lang="es-NI"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400" b="1" u="none" strike="noStrike" dirty="0">
                          <a:effectLst/>
                        </a:rPr>
                        <a:t>N^2  (S^2/N)</a:t>
                      </a:r>
                      <a:endParaRPr lang="pt-BR"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5960853"/>
                  </a:ext>
                </a:extLst>
              </a:tr>
              <a:tr h="190500">
                <a:tc>
                  <a:txBody>
                    <a:bodyPr/>
                    <a:lstStyle/>
                    <a:p>
                      <a:pPr algn="r" fontAlgn="b"/>
                      <a:r>
                        <a:rPr lang="es-NI" sz="1100" u="none" strike="noStrike">
                          <a:effectLst/>
                        </a:rPr>
                        <a:t>1</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150.00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3.00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4.50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dirty="0">
                          <a:effectLst/>
                        </a:rPr>
                        <a:t>              675.00 </a:t>
                      </a:r>
                      <a:endParaRPr lang="es-NI"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1.00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dirty="0">
                          <a:effectLst/>
                        </a:rPr>
                        <a:t>                         7,500.00 </a:t>
                      </a:r>
                      <a:endParaRPr lang="es-NI"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135512"/>
                  </a:ext>
                </a:extLst>
              </a:tr>
              <a:tr h="190500">
                <a:tc>
                  <a:txBody>
                    <a:bodyPr/>
                    <a:lstStyle/>
                    <a:p>
                      <a:pPr algn="r" fontAlgn="b"/>
                      <a:r>
                        <a:rPr lang="es-NI" sz="1100" u="none" strike="noStrike">
                          <a:effectLst/>
                        </a:rPr>
                        <a:t>2</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200.00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4.00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7.50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dirty="0">
                          <a:effectLst/>
                        </a:rPr>
                        <a:t>           1,500.00 </a:t>
                      </a:r>
                      <a:endParaRPr lang="es-NI"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0.83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8,333.00 </a:t>
                      </a:r>
                      <a:endParaRPr lang="es-NI"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6440743"/>
                  </a:ext>
                </a:extLst>
              </a:tr>
              <a:tr h="190500">
                <a:tc>
                  <a:txBody>
                    <a:bodyPr/>
                    <a:lstStyle/>
                    <a:p>
                      <a:pPr algn="r" fontAlgn="b"/>
                      <a:r>
                        <a:rPr lang="es-NI" sz="1100" u="none" strike="noStrike">
                          <a:effectLst/>
                        </a:rPr>
                        <a:t>3</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250.00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5.00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9.50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dirty="0">
                          <a:effectLst/>
                        </a:rPr>
                        <a:t>           2,375.00 </a:t>
                      </a:r>
                      <a:endParaRPr lang="es-NI"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5.38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67,187.50 </a:t>
                      </a:r>
                      <a:endParaRPr lang="es-NI"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0475153"/>
                  </a:ext>
                </a:extLst>
              </a:tr>
              <a:tr h="200025">
                <a:tc>
                  <a:txBody>
                    <a:bodyPr/>
                    <a:lstStyle/>
                    <a:p>
                      <a:pPr algn="l" fontAlgn="b"/>
                      <a:r>
                        <a:rPr lang="es-NI" sz="1100" u="none" strike="noStrike">
                          <a:effectLst/>
                        </a:rPr>
                        <a:t>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600.00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dirty="0">
                          <a:effectLst/>
                        </a:rPr>
                        <a:t>           4,550.00 </a:t>
                      </a:r>
                      <a:endParaRPr lang="es-NI"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a:effectLst/>
                        </a:rPr>
                        <a:t> </a:t>
                      </a:r>
                      <a:endParaRPr lang="es-NI"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NI" sz="1100" u="none" strike="noStrike" dirty="0">
                          <a:effectLst/>
                        </a:rPr>
                        <a:t>                       83,020.50 </a:t>
                      </a:r>
                      <a:endParaRPr lang="es-NI"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6871483"/>
                  </a:ext>
                </a:extLst>
              </a:tr>
            </a:tbl>
          </a:graphicData>
        </a:graphic>
      </p:graphicFrame>
    </p:spTree>
    <p:extLst>
      <p:ext uri="{BB962C8B-B14F-4D97-AF65-F5344CB8AC3E}">
        <p14:creationId xmlns:p14="http://schemas.microsoft.com/office/powerpoint/2010/main" val="222537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94C8CBD-6373-B531-F3B9-4F47BDE0C400}"/>
                  </a:ext>
                </a:extLst>
              </p:cNvPr>
              <p:cNvSpPr>
                <a:spLocks noGrp="1"/>
              </p:cNvSpPr>
              <p:nvPr>
                <p:ph sz="half" idx="1"/>
              </p:nvPr>
            </p:nvSpPr>
            <p:spPr>
              <a:xfrm>
                <a:off x="4130626" y="1501334"/>
                <a:ext cx="6954716" cy="801859"/>
              </a:xfrm>
            </p:spPr>
            <p:txBody>
              <a:bodyPr>
                <a:normAutofit/>
              </a:bodyPr>
              <a:lstStyle/>
              <a:p>
                <a:pPr marL="0" indent="0">
                  <a:buNone/>
                </a:pPr>
                <a14:m>
                  <m:oMath xmlns:m="http://schemas.openxmlformats.org/officeDocument/2006/math">
                    <m:r>
                      <a:rPr lang="es-NI" dirty="0" smtClean="0">
                        <a:latin typeface="Cambria Math" panose="02040503050406030204" pitchFamily="18" charset="0"/>
                      </a:rPr>
                      <m:t>𝑵</m:t>
                    </m:r>
                    <m:sSub>
                      <m:sSubPr>
                        <m:ctrlPr>
                          <a:rPr lang="es-NI" i="1" dirty="0">
                            <a:latin typeface="Cambria Math" panose="02040503050406030204" pitchFamily="18" charset="0"/>
                          </a:rPr>
                        </m:ctrlPr>
                      </m:sSubPr>
                      <m:e>
                        <m:acc>
                          <m:accPr>
                            <m:chr m:val="̅"/>
                            <m:ctrlPr>
                              <a:rPr lang="es-NI" i="1" dirty="0">
                                <a:latin typeface="Cambria Math" panose="02040503050406030204" pitchFamily="18" charset="0"/>
                              </a:rPr>
                            </m:ctrlPr>
                          </m:accPr>
                          <m:e>
                            <m:r>
                              <a:rPr lang="es-NI" dirty="0">
                                <a:latin typeface="Cambria Math" panose="02040503050406030204" pitchFamily="18" charset="0"/>
                              </a:rPr>
                              <m:t>𝒙</m:t>
                            </m:r>
                          </m:e>
                        </m:acc>
                      </m:e>
                      <m:sub>
                        <m:sSub>
                          <m:sSubPr>
                            <m:ctrlPr>
                              <a:rPr lang="es-NI" i="1" dirty="0">
                                <a:latin typeface="Cambria Math" panose="02040503050406030204" pitchFamily="18" charset="0"/>
                              </a:rPr>
                            </m:ctrlPr>
                          </m:sSubPr>
                          <m:e>
                            <m:r>
                              <a:rPr lang="es-NI" dirty="0">
                                <a:latin typeface="Cambria Math" panose="02040503050406030204" pitchFamily="18" charset="0"/>
                              </a:rPr>
                              <m:t>𝒔</m:t>
                            </m:r>
                          </m:e>
                          <m:sub>
                            <m:r>
                              <a:rPr lang="es-NI" dirty="0">
                                <a:latin typeface="Cambria Math" panose="02040503050406030204" pitchFamily="18" charset="0"/>
                              </a:rPr>
                              <m:t>𝒕</m:t>
                            </m:r>
                          </m:sub>
                        </m:sSub>
                      </m:sub>
                    </m:sSub>
                    <m:r>
                      <a:rPr lang="es-MX" dirty="0">
                        <a:latin typeface="Cambria Math" panose="02040503050406030204" pitchFamily="18" charset="0"/>
                      </a:rPr>
                      <m:t>=(</m:t>
                    </m:r>
                    <m:r>
                      <a:rPr lang="es-NI" dirty="0">
                        <a:latin typeface="Cambria Math" panose="02040503050406030204" pitchFamily="18" charset="0"/>
                      </a:rPr>
                      <m:t>𝜮</m:t>
                    </m:r>
                    <m:sSub>
                      <m:sSubPr>
                        <m:ctrlPr>
                          <a:rPr lang="es-NI" i="1" dirty="0">
                            <a:latin typeface="Cambria Math" panose="02040503050406030204" pitchFamily="18" charset="0"/>
                          </a:rPr>
                        </m:ctrlPr>
                      </m:sSubPr>
                      <m:e>
                        <m:r>
                          <a:rPr lang="es-NI" dirty="0">
                            <a:latin typeface="Cambria Math" panose="02040503050406030204" pitchFamily="18" charset="0"/>
                          </a:rPr>
                          <m:t>𝑵</m:t>
                        </m:r>
                      </m:e>
                      <m:sub>
                        <m:r>
                          <a:rPr lang="es-NI" dirty="0">
                            <a:latin typeface="Cambria Math" panose="02040503050406030204" pitchFamily="18" charset="0"/>
                          </a:rPr>
                          <m:t>𝒊</m:t>
                        </m:r>
                      </m:sub>
                    </m:sSub>
                    <m:sSub>
                      <m:sSubPr>
                        <m:ctrlPr>
                          <a:rPr lang="es-NI" i="1" dirty="0">
                            <a:latin typeface="Cambria Math" panose="02040503050406030204" pitchFamily="18" charset="0"/>
                          </a:rPr>
                        </m:ctrlPr>
                      </m:sSubPr>
                      <m:e>
                        <m:r>
                          <a:rPr lang="es-NI" dirty="0">
                            <a:latin typeface="Cambria Math" panose="02040503050406030204" pitchFamily="18" charset="0"/>
                          </a:rPr>
                          <m:t>𝒙</m:t>
                        </m:r>
                      </m:e>
                      <m:sub>
                        <m:r>
                          <a:rPr lang="es-NI" dirty="0">
                            <a:latin typeface="Cambria Math" panose="02040503050406030204" pitchFamily="18" charset="0"/>
                          </a:rPr>
                          <m:t>𝒊</m:t>
                        </m:r>
                      </m:sub>
                    </m:sSub>
                    <m:r>
                      <a:rPr lang="es-MX" dirty="0">
                        <a:latin typeface="Cambria Math" panose="02040503050406030204" pitchFamily="18" charset="0"/>
                      </a:rPr>
                      <m:t>)</m:t>
                    </m:r>
                  </m:oMath>
                </a14:m>
                <a:r>
                  <a:rPr lang="es-NI" dirty="0"/>
                  <a:t>=4,550.00</a:t>
                </a:r>
              </a:p>
              <a:p>
                <a:endParaRPr lang="es-NI" dirty="0"/>
              </a:p>
            </p:txBody>
          </p:sp>
        </mc:Choice>
        <mc:Fallback xmlns="">
          <p:sp>
            <p:nvSpPr>
              <p:cNvPr id="3" name="Marcador de contenido 2">
                <a:extLst>
                  <a:ext uri="{FF2B5EF4-FFF2-40B4-BE49-F238E27FC236}">
                    <a16:creationId xmlns:a16="http://schemas.microsoft.com/office/drawing/2014/main" id="{D94C8CBD-6373-B531-F3B9-4F47BDE0C400}"/>
                  </a:ext>
                </a:extLst>
              </p:cNvPr>
              <p:cNvSpPr>
                <a:spLocks noGrp="1" noRot="1" noChangeAspect="1" noMove="1" noResize="1" noEditPoints="1" noAdjustHandles="1" noChangeArrowheads="1" noChangeShapeType="1" noTextEdit="1"/>
              </p:cNvSpPr>
              <p:nvPr>
                <p:ph sz="half" idx="1"/>
              </p:nvPr>
            </p:nvSpPr>
            <p:spPr>
              <a:xfrm>
                <a:off x="4130626" y="1501334"/>
                <a:ext cx="6954716" cy="801859"/>
              </a:xfrm>
              <a:blipFill>
                <a:blip r:embed="rId2"/>
                <a:stretch>
                  <a:fillRect t="-12121"/>
                </a:stretch>
              </a:blipFill>
            </p:spPr>
            <p:txBody>
              <a:bodyPr/>
              <a:lstStyle/>
              <a:p>
                <a:r>
                  <a:rPr lang="es-NI">
                    <a:noFill/>
                  </a:rPr>
                  <a:t> </a:t>
                </a:r>
              </a:p>
            </p:txBody>
          </p:sp>
        </mc:Fallback>
      </mc:AlternateContent>
      <p:sp>
        <p:nvSpPr>
          <p:cNvPr id="6" name="CuadroTexto 5">
            <a:extLst>
              <a:ext uri="{FF2B5EF4-FFF2-40B4-BE49-F238E27FC236}">
                <a16:creationId xmlns:a16="http://schemas.microsoft.com/office/drawing/2014/main" id="{B1BCC0EF-0090-328E-7F42-E454518C8C71}"/>
              </a:ext>
            </a:extLst>
          </p:cNvPr>
          <p:cNvSpPr txBox="1"/>
          <p:nvPr/>
        </p:nvSpPr>
        <p:spPr>
          <a:xfrm>
            <a:off x="401807" y="855003"/>
            <a:ext cx="6098344" cy="646331"/>
          </a:xfrm>
          <a:prstGeom prst="rect">
            <a:avLst/>
          </a:prstGeom>
          <a:noFill/>
        </p:spPr>
        <p:txBody>
          <a:bodyPr wrap="square">
            <a:spAutoFit/>
          </a:bodyPr>
          <a:lstStyle/>
          <a:p>
            <a:pPr algn="just"/>
            <a:r>
              <a:rPr lang="es-NI" sz="1800" dirty="0">
                <a:solidFill>
                  <a:schemeClr val="tx1">
                    <a:lumMod val="75000"/>
                    <a:lumOff val="25000"/>
                  </a:schemeClr>
                </a:solidFill>
              </a:rPr>
              <a:t>B. Estime el saldo total de las cuentas por cobrar de la cadena</a:t>
            </a:r>
          </a:p>
        </p:txBody>
      </p:sp>
      <p:graphicFrame>
        <p:nvGraphicFramePr>
          <p:cNvPr id="7" name="Tabla 6">
            <a:extLst>
              <a:ext uri="{FF2B5EF4-FFF2-40B4-BE49-F238E27FC236}">
                <a16:creationId xmlns:a16="http://schemas.microsoft.com/office/drawing/2014/main" id="{98825827-52C5-E2B7-1754-DBBF40ACE7F8}"/>
              </a:ext>
            </a:extLst>
          </p:cNvPr>
          <p:cNvGraphicFramePr>
            <a:graphicFrameLocks noGrp="1"/>
          </p:cNvGraphicFramePr>
          <p:nvPr>
            <p:extLst>
              <p:ext uri="{D42A27DB-BD31-4B8C-83A1-F6EECF244321}">
                <p14:modId xmlns:p14="http://schemas.microsoft.com/office/powerpoint/2010/main" val="1266688862"/>
              </p:ext>
            </p:extLst>
          </p:nvPr>
        </p:nvGraphicFramePr>
        <p:xfrm>
          <a:off x="838200" y="1825625"/>
          <a:ext cx="1876865" cy="2324343"/>
        </p:xfrm>
        <a:graphic>
          <a:graphicData uri="http://schemas.openxmlformats.org/drawingml/2006/table">
            <a:tbl>
              <a:tblPr>
                <a:tableStyleId>{5C22544A-7EE6-4342-B048-85BDC9FD1C3A}</a:tableStyleId>
              </a:tblPr>
              <a:tblGrid>
                <a:gridCol w="1876865">
                  <a:extLst>
                    <a:ext uri="{9D8B030D-6E8A-4147-A177-3AD203B41FA5}">
                      <a16:colId xmlns:a16="http://schemas.microsoft.com/office/drawing/2014/main" val="1649532406"/>
                    </a:ext>
                  </a:extLst>
                </a:gridCol>
              </a:tblGrid>
              <a:tr h="409867">
                <a:tc>
                  <a:txBody>
                    <a:bodyPr/>
                    <a:lstStyle/>
                    <a:p>
                      <a:pPr algn="l" fontAlgn="b"/>
                      <a:r>
                        <a:rPr lang="es-NI" sz="2400" b="1" u="none" strike="noStrike" dirty="0" err="1">
                          <a:effectLst/>
                        </a:rPr>
                        <a:t>NXi</a:t>
                      </a:r>
                      <a:endParaRPr lang="es-NI"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3152772"/>
                  </a:ext>
                </a:extLst>
              </a:tr>
              <a:tr h="478619">
                <a:tc>
                  <a:txBody>
                    <a:bodyPr/>
                    <a:lstStyle/>
                    <a:p>
                      <a:pPr algn="l" fontAlgn="b"/>
                      <a:r>
                        <a:rPr lang="es-NI" sz="1400" u="none" strike="noStrike" dirty="0">
                          <a:effectLst/>
                        </a:rPr>
                        <a:t>              675.00 </a:t>
                      </a:r>
                      <a:endParaRPr lang="es-NI"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9495233"/>
                  </a:ext>
                </a:extLst>
              </a:tr>
              <a:tr h="478619">
                <a:tc>
                  <a:txBody>
                    <a:bodyPr/>
                    <a:lstStyle/>
                    <a:p>
                      <a:pPr algn="l" fontAlgn="b"/>
                      <a:r>
                        <a:rPr lang="es-NI" sz="1400" u="none" strike="noStrike" dirty="0">
                          <a:effectLst/>
                        </a:rPr>
                        <a:t>           1,500.00 </a:t>
                      </a:r>
                      <a:endParaRPr lang="es-NI"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1769438"/>
                  </a:ext>
                </a:extLst>
              </a:tr>
              <a:tr h="478619">
                <a:tc>
                  <a:txBody>
                    <a:bodyPr/>
                    <a:lstStyle/>
                    <a:p>
                      <a:pPr algn="l" fontAlgn="b"/>
                      <a:r>
                        <a:rPr lang="es-NI" sz="1400" u="none" strike="noStrike" dirty="0">
                          <a:effectLst/>
                        </a:rPr>
                        <a:t>           2,375.00 </a:t>
                      </a:r>
                      <a:endParaRPr lang="es-NI"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163127"/>
                  </a:ext>
                </a:extLst>
              </a:tr>
              <a:tr h="478619">
                <a:tc>
                  <a:txBody>
                    <a:bodyPr/>
                    <a:lstStyle/>
                    <a:p>
                      <a:pPr algn="l" fontAlgn="b"/>
                      <a:r>
                        <a:rPr lang="es-NI" sz="1400" u="none" strike="noStrike" dirty="0">
                          <a:effectLst/>
                        </a:rPr>
                        <a:t>           </a:t>
                      </a:r>
                      <a:r>
                        <a:rPr lang="es-NI" sz="1400" b="1" u="none" strike="noStrike" dirty="0">
                          <a:effectLst/>
                        </a:rPr>
                        <a:t>4,550.00</a:t>
                      </a:r>
                      <a:r>
                        <a:rPr lang="es-NI" sz="1400" u="none" strike="noStrike" dirty="0">
                          <a:effectLst/>
                        </a:rPr>
                        <a:t> </a:t>
                      </a:r>
                      <a:endParaRPr lang="es-NI"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006528"/>
                  </a:ext>
                </a:extLst>
              </a:tr>
            </a:tbl>
          </a:graphicData>
        </a:graphic>
      </p:graphicFrame>
      <p:sp>
        <p:nvSpPr>
          <p:cNvPr id="9" name="CuadroTexto 8">
            <a:extLst>
              <a:ext uri="{FF2B5EF4-FFF2-40B4-BE49-F238E27FC236}">
                <a16:creationId xmlns:a16="http://schemas.microsoft.com/office/drawing/2014/main" id="{6E72CD3B-7704-6F7A-ACEF-4C290C11F980}"/>
              </a:ext>
            </a:extLst>
          </p:cNvPr>
          <p:cNvSpPr txBox="1"/>
          <p:nvPr/>
        </p:nvSpPr>
        <p:spPr>
          <a:xfrm>
            <a:off x="4285371" y="2626358"/>
            <a:ext cx="6098344" cy="646331"/>
          </a:xfrm>
          <a:prstGeom prst="rect">
            <a:avLst/>
          </a:prstGeom>
          <a:noFill/>
        </p:spPr>
        <p:txBody>
          <a:bodyPr wrap="square">
            <a:spAutoFit/>
          </a:bodyPr>
          <a:lstStyle/>
          <a:p>
            <a:pPr algn="just"/>
            <a:r>
              <a:rPr lang="es-NI" sz="1800" dirty="0">
                <a:solidFill>
                  <a:schemeClr val="tx1">
                    <a:lumMod val="75000"/>
                    <a:lumOff val="25000"/>
                  </a:schemeClr>
                </a:solidFill>
              </a:rPr>
              <a:t>c. Calcule el error máximo permitido con una confianza del 95% en la estimación del inciso b.</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2964C25-F77E-44EE-37E9-DA2C15540D43}"/>
                  </a:ext>
                </a:extLst>
              </p:cNvPr>
              <p:cNvSpPr txBox="1"/>
              <p:nvPr/>
            </p:nvSpPr>
            <p:spPr>
              <a:xfrm>
                <a:off x="3450979" y="4187089"/>
                <a:ext cx="7409279" cy="843885"/>
              </a:xfrm>
              <a:prstGeom prst="rect">
                <a:avLst/>
              </a:prstGeom>
              <a:noFill/>
            </p:spPr>
            <p:txBody>
              <a:bodyPr wrap="square">
                <a:spAutoFit/>
              </a:bodyPr>
              <a:lstStyle/>
              <a:p>
                <a:pPr algn="ctr"/>
                <a:r>
                  <a:rPr lang="es-NI" sz="2400" dirty="0">
                    <a:latin typeface="Calibri" panose="020F0502020204030204" pitchFamily="34" charset="0"/>
                    <a:ea typeface="Calibri" panose="020F0502020204030204" pitchFamily="34" charset="0"/>
                    <a:cs typeface="Calibri" panose="020F0502020204030204" pitchFamily="34" charset="0"/>
                  </a:rPr>
                  <a:t> E=</a:t>
                </a:r>
                <a:r>
                  <a:rPr lang="es-MX" sz="2400" dirty="0">
                    <a:ea typeface="Cambria Math" panose="02040503050406030204" pitchFamily="18" charset="0"/>
                  </a:rPr>
                  <a:t> </a:t>
                </a:r>
                <a14:m>
                  <m:oMath xmlns:m="http://schemas.openxmlformats.org/officeDocument/2006/math">
                    <m:r>
                      <a:rPr lang="es-MX" sz="2400" i="1" dirty="0">
                        <a:latin typeface="Cambria Math" panose="02040503050406030204" pitchFamily="18" charset="0"/>
                        <a:ea typeface="Cambria Math" panose="02040503050406030204" pitchFamily="18" charset="0"/>
                      </a:rPr>
                      <m:t>2</m:t>
                    </m:r>
                    <m:sSub>
                      <m:sSubPr>
                        <m:ctrlPr>
                          <a:rPr lang="es-NI" sz="2400" i="1" dirty="0">
                            <a:solidFill>
                              <a:srgbClr val="836967"/>
                            </a:solidFill>
                            <a:latin typeface="Cambria Math" panose="02040503050406030204" pitchFamily="18" charset="0"/>
                          </a:rPr>
                        </m:ctrlPr>
                      </m:sSubPr>
                      <m:e>
                        <m:r>
                          <m:rPr>
                            <m:sty m:val="p"/>
                          </m:rPr>
                          <a:rPr lang="el-GR" sz="2400" i="1" dirty="0" smtClean="0">
                            <a:solidFill>
                              <a:srgbClr val="836967"/>
                            </a:solidFill>
                            <a:latin typeface="Cambria Math" panose="02040503050406030204" pitchFamily="18" charset="0"/>
                          </a:rPr>
                          <m:t>σ</m:t>
                        </m:r>
                      </m:e>
                      <m:sub>
                        <m:sSub>
                          <m:sSubPr>
                            <m:ctrlPr>
                              <a:rPr lang="es-NI" sz="2400" i="1" dirty="0">
                                <a:solidFill>
                                  <a:srgbClr val="836967"/>
                                </a:solidFill>
                                <a:latin typeface="Cambria Math" panose="02040503050406030204" pitchFamily="18" charset="0"/>
                              </a:rPr>
                            </m:ctrlPr>
                          </m:sSubPr>
                          <m:e>
                            <m:acc>
                              <m:accPr>
                                <m:chr m:val="̅"/>
                                <m:ctrlPr>
                                  <a:rPr lang="es-NI" sz="2400" i="1" dirty="0">
                                    <a:solidFill>
                                      <a:srgbClr val="836967"/>
                                    </a:solidFill>
                                    <a:latin typeface="Cambria Math" panose="02040503050406030204" pitchFamily="18" charset="0"/>
                                  </a:rPr>
                                </m:ctrlPr>
                              </m:accPr>
                              <m:e>
                                <m:r>
                                  <a:rPr lang="es-MX" sz="2400" b="0" i="1" dirty="0" smtClean="0">
                                    <a:latin typeface="Cambria Math" panose="02040503050406030204" pitchFamily="18" charset="0"/>
                                  </a:rPr>
                                  <m:t>𝑁𝑥</m:t>
                                </m:r>
                              </m:e>
                            </m:acc>
                          </m:e>
                          <m:sub>
                            <m:sSub>
                              <m:sSubPr>
                                <m:ctrlPr>
                                  <a:rPr lang="es-NI" sz="2400" i="1" dirty="0">
                                    <a:solidFill>
                                      <a:srgbClr val="836967"/>
                                    </a:solidFill>
                                    <a:latin typeface="Cambria Math" panose="02040503050406030204" pitchFamily="18" charset="0"/>
                                  </a:rPr>
                                </m:ctrlPr>
                              </m:sSubPr>
                              <m:e>
                                <m:r>
                                  <a:rPr lang="es-NI" sz="2400" i="1" dirty="0">
                                    <a:latin typeface="Cambria Math" panose="02040503050406030204" pitchFamily="18" charset="0"/>
                                  </a:rPr>
                                  <m:t>𝑠</m:t>
                                </m:r>
                              </m:e>
                              <m:sub>
                                <m:r>
                                  <a:rPr lang="es-NI" sz="2400" i="1" dirty="0">
                                    <a:latin typeface="Cambria Math" panose="02040503050406030204" pitchFamily="18" charset="0"/>
                                  </a:rPr>
                                  <m:t>𝑡</m:t>
                                </m:r>
                              </m:sub>
                            </m:sSub>
                          </m:sub>
                        </m:sSub>
                      </m:sub>
                    </m:sSub>
                  </m:oMath>
                </a14:m>
                <a:r>
                  <a:rPr lang="es-NI" sz="2400" dirty="0"/>
                  <a:t>    = 2*(</a:t>
                </a:r>
                <a14:m>
                  <m:oMath xmlns:m="http://schemas.openxmlformats.org/officeDocument/2006/math">
                    <m:rad>
                      <m:radPr>
                        <m:degHide m:val="on"/>
                        <m:ctrlPr>
                          <a:rPr lang="es-NI" sz="2400" i="1" dirty="0">
                            <a:solidFill>
                              <a:srgbClr val="836967"/>
                            </a:solidFill>
                            <a:latin typeface="Cambria Math" panose="02040503050406030204" pitchFamily="18" charset="0"/>
                          </a:rPr>
                        </m:ctrlPr>
                      </m:radPr>
                      <m:deg/>
                      <m:e>
                        <m:r>
                          <a:rPr lang="es-MX" sz="2400" i="1" dirty="0">
                            <a:latin typeface="Cambria Math" panose="02040503050406030204" pitchFamily="18" charset="0"/>
                          </a:rPr>
                          <m:t>(</m:t>
                        </m:r>
                        <m:nary>
                          <m:naryPr>
                            <m:chr m:val="∑"/>
                            <m:grow m:val="on"/>
                            <m:subHide m:val="on"/>
                            <m:supHide m:val="on"/>
                            <m:ctrlPr>
                              <a:rPr lang="es-NI" sz="2400" i="1" dirty="0">
                                <a:latin typeface="Cambria Math" panose="02040503050406030204" pitchFamily="18" charset="0"/>
                              </a:rPr>
                            </m:ctrlPr>
                          </m:naryPr>
                          <m:sub/>
                          <m:sup/>
                          <m:e>
                            <m:sSup>
                              <m:sSupPr>
                                <m:ctrlPr>
                                  <a:rPr lang="es-NI" sz="2400" i="1" dirty="0">
                                    <a:solidFill>
                                      <a:srgbClr val="836967"/>
                                    </a:solidFill>
                                    <a:latin typeface="Cambria Math" panose="02040503050406030204" pitchFamily="18" charset="0"/>
                                  </a:rPr>
                                </m:ctrlPr>
                              </m:sSupPr>
                              <m:e>
                                <m:r>
                                  <a:rPr lang="es-NI" sz="2400" i="1" dirty="0">
                                    <a:latin typeface="Cambria Math" panose="02040503050406030204" pitchFamily="18" charset="0"/>
                                  </a:rPr>
                                  <m:t>𝑁</m:t>
                                </m:r>
                              </m:e>
                              <m:sup>
                                <m:r>
                                  <a:rPr lang="es-NI" sz="2400" dirty="0">
                                    <a:latin typeface="Cambria Math" panose="02040503050406030204" pitchFamily="18" charset="0"/>
                                  </a:rPr>
                                  <m:t>2</m:t>
                                </m:r>
                              </m:sup>
                            </m:sSup>
                            <m:f>
                              <m:fPr>
                                <m:ctrlPr>
                                  <a:rPr lang="es-NI" sz="2400" i="1" dirty="0">
                                    <a:solidFill>
                                      <a:srgbClr val="836967"/>
                                    </a:solidFill>
                                    <a:latin typeface="Cambria Math" panose="02040503050406030204" pitchFamily="18" charset="0"/>
                                  </a:rPr>
                                </m:ctrlPr>
                              </m:fPr>
                              <m:num>
                                <m:sSup>
                                  <m:sSupPr>
                                    <m:ctrlPr>
                                      <a:rPr lang="es-NI" sz="2400" i="1" dirty="0">
                                        <a:solidFill>
                                          <a:srgbClr val="836967"/>
                                        </a:solidFill>
                                        <a:latin typeface="Cambria Math" panose="02040503050406030204" pitchFamily="18" charset="0"/>
                                      </a:rPr>
                                    </m:ctrlPr>
                                  </m:sSupPr>
                                  <m:e>
                                    <m:r>
                                      <a:rPr lang="es-NI" sz="2400" i="1" dirty="0">
                                        <a:latin typeface="Cambria Math" panose="02040503050406030204" pitchFamily="18" charset="0"/>
                                      </a:rPr>
                                      <m:t>𝑆</m:t>
                                    </m:r>
                                  </m:e>
                                  <m:sup>
                                    <m:r>
                                      <a:rPr lang="es-NI" sz="2400" dirty="0">
                                        <a:latin typeface="Cambria Math" panose="02040503050406030204" pitchFamily="18" charset="0"/>
                                      </a:rPr>
                                      <m:t>2</m:t>
                                    </m:r>
                                  </m:sup>
                                </m:sSup>
                              </m:num>
                              <m:den>
                                <m:r>
                                  <a:rPr lang="es-NI" sz="2400" i="1" dirty="0">
                                    <a:latin typeface="Cambria Math" panose="02040503050406030204" pitchFamily="18" charset="0"/>
                                  </a:rPr>
                                  <m:t>𝑁</m:t>
                                </m:r>
                              </m:den>
                            </m:f>
                          </m:e>
                        </m:nary>
                      </m:e>
                    </m:rad>
                    <m:r>
                      <a:rPr lang="es-MX" sz="2400" i="1" dirty="0">
                        <a:latin typeface="Cambria Math" panose="02040503050406030204" pitchFamily="18" charset="0"/>
                      </a:rPr>
                      <m:t>(1−</m:t>
                    </m:r>
                    <m:f>
                      <m:fPr>
                        <m:ctrlPr>
                          <a:rPr lang="es-MX" sz="2400" i="1" dirty="0">
                            <a:latin typeface="Cambria Math" panose="02040503050406030204" pitchFamily="18" charset="0"/>
                          </a:rPr>
                        </m:ctrlPr>
                      </m:fPr>
                      <m:num>
                        <m:r>
                          <a:rPr lang="es-MX" sz="2400" i="1" dirty="0">
                            <a:latin typeface="Cambria Math" panose="02040503050406030204" pitchFamily="18" charset="0"/>
                          </a:rPr>
                          <m:t>𝑛𝑖</m:t>
                        </m:r>
                      </m:num>
                      <m:den>
                        <m:r>
                          <a:rPr lang="es-MX" sz="2400" i="1" dirty="0">
                            <a:latin typeface="Cambria Math" panose="02040503050406030204" pitchFamily="18" charset="0"/>
                          </a:rPr>
                          <m:t>𝑁𝑖</m:t>
                        </m:r>
                      </m:den>
                    </m:f>
                    <m:r>
                      <a:rPr lang="es-MX" sz="2400" i="1" dirty="0">
                        <a:latin typeface="Cambria Math" panose="02040503050406030204" pitchFamily="18" charset="0"/>
                      </a:rPr>
                      <m:t>)</m:t>
                    </m:r>
                  </m:oMath>
                </a14:m>
                <a:r>
                  <a:rPr lang="es-NI" sz="2400" dirty="0"/>
                  <a:t>)</a:t>
                </a:r>
              </a:p>
            </p:txBody>
          </p:sp>
        </mc:Choice>
        <mc:Fallback xmlns="">
          <p:sp>
            <p:nvSpPr>
              <p:cNvPr id="11" name="CuadroTexto 10">
                <a:extLst>
                  <a:ext uri="{FF2B5EF4-FFF2-40B4-BE49-F238E27FC236}">
                    <a16:creationId xmlns:a16="http://schemas.microsoft.com/office/drawing/2014/main" id="{32964C25-F77E-44EE-37E9-DA2C15540D43}"/>
                  </a:ext>
                </a:extLst>
              </p:cNvPr>
              <p:cNvSpPr txBox="1">
                <a:spLocks noRot="1" noChangeAspect="1" noMove="1" noResize="1" noEditPoints="1" noAdjustHandles="1" noChangeArrowheads="1" noChangeShapeType="1" noTextEdit="1"/>
              </p:cNvSpPr>
              <p:nvPr/>
            </p:nvSpPr>
            <p:spPr>
              <a:xfrm>
                <a:off x="3450979" y="4187089"/>
                <a:ext cx="7409279" cy="843885"/>
              </a:xfrm>
              <a:prstGeom prst="rect">
                <a:avLst/>
              </a:prstGeom>
              <a:blipFill>
                <a:blip r:embed="rId3"/>
                <a:stretch>
                  <a:fillRect/>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73AA215D-D3DA-1750-C546-21A658D87EAC}"/>
                  </a:ext>
                </a:extLst>
              </p:cNvPr>
              <p:cNvSpPr txBox="1"/>
              <p:nvPr/>
            </p:nvSpPr>
            <p:spPr>
              <a:xfrm>
                <a:off x="8156917" y="2987796"/>
                <a:ext cx="3240844" cy="656013"/>
              </a:xfrm>
              <a:prstGeom prst="rect">
                <a:avLst/>
              </a:prstGeom>
              <a:noFill/>
            </p:spPr>
            <p:txBody>
              <a:bodyPr wrap="square">
                <a:spAutoFit/>
              </a:bodyPr>
              <a:lstStyle/>
              <a:p>
                <a:pPr algn="ctr"/>
                <a:r>
                  <a:rPr lang="es-MX" dirty="0">
                    <a:solidFill>
                      <a:srgbClr val="836967"/>
                    </a:solidFill>
                  </a:rPr>
                  <a:t> </a:t>
                </a:r>
                <a14:m>
                  <m:oMath xmlns:m="http://schemas.openxmlformats.org/officeDocument/2006/math">
                    <m:sSub>
                      <m:sSubPr>
                        <m:ctrlPr>
                          <a:rPr lang="es-NI" i="1" dirty="0">
                            <a:solidFill>
                              <a:srgbClr val="836967"/>
                            </a:solidFill>
                            <a:latin typeface="Cambria Math" panose="02040503050406030204" pitchFamily="18" charset="0"/>
                          </a:rPr>
                        </m:ctrlPr>
                      </m:sSubPr>
                      <m:e>
                        <m:r>
                          <m:rPr>
                            <m:sty m:val="p"/>
                          </m:rPr>
                          <a:rPr lang="el-GR" i="1" dirty="0">
                            <a:solidFill>
                              <a:srgbClr val="836967"/>
                            </a:solidFill>
                            <a:latin typeface="Cambria Math" panose="02040503050406030204" pitchFamily="18" charset="0"/>
                          </a:rPr>
                          <m:t>σ</m:t>
                        </m:r>
                      </m:e>
                      <m:sub>
                        <m:sSub>
                          <m:sSubPr>
                            <m:ctrlPr>
                              <a:rPr lang="es-NI" i="1" dirty="0">
                                <a:solidFill>
                                  <a:srgbClr val="836967"/>
                                </a:solidFill>
                                <a:latin typeface="Cambria Math" panose="02040503050406030204" pitchFamily="18" charset="0"/>
                              </a:rPr>
                            </m:ctrlPr>
                          </m:sSubPr>
                          <m:e>
                            <m:acc>
                              <m:accPr>
                                <m:chr m:val="̅"/>
                                <m:ctrlPr>
                                  <a:rPr lang="es-NI" i="1" dirty="0">
                                    <a:solidFill>
                                      <a:srgbClr val="836967"/>
                                    </a:solidFill>
                                    <a:latin typeface="Cambria Math" panose="02040503050406030204" pitchFamily="18" charset="0"/>
                                  </a:rPr>
                                </m:ctrlPr>
                              </m:accPr>
                              <m:e>
                                <m:r>
                                  <a:rPr lang="es-MX" i="1" dirty="0">
                                    <a:latin typeface="Cambria Math" panose="02040503050406030204" pitchFamily="18" charset="0"/>
                                  </a:rPr>
                                  <m:t>𝑁𝑥</m:t>
                                </m:r>
                              </m:e>
                            </m:acc>
                          </m:e>
                          <m:sub>
                            <m:sSub>
                              <m:sSubPr>
                                <m:ctrlPr>
                                  <a:rPr lang="es-NI" i="1" dirty="0">
                                    <a:solidFill>
                                      <a:srgbClr val="836967"/>
                                    </a:solidFill>
                                    <a:latin typeface="Cambria Math" panose="02040503050406030204" pitchFamily="18" charset="0"/>
                                  </a:rPr>
                                </m:ctrlPr>
                              </m:sSubPr>
                              <m:e>
                                <m:r>
                                  <a:rPr lang="es-NI" i="1" dirty="0">
                                    <a:latin typeface="Cambria Math" panose="02040503050406030204" pitchFamily="18" charset="0"/>
                                  </a:rPr>
                                  <m:t>𝑠</m:t>
                                </m:r>
                              </m:e>
                              <m:sub>
                                <m:r>
                                  <a:rPr lang="es-NI" i="1" dirty="0">
                                    <a:latin typeface="Cambria Math" panose="02040503050406030204" pitchFamily="18" charset="0"/>
                                  </a:rPr>
                                  <m:t>𝑡</m:t>
                                </m:r>
                              </m:sub>
                            </m:sSub>
                          </m:sub>
                        </m:sSub>
                      </m:sub>
                    </m:sSub>
                  </m:oMath>
                </a14:m>
                <a:r>
                  <a:rPr lang="es-MX" dirty="0">
                    <a:solidFill>
                      <a:srgbClr val="836967"/>
                    </a:solidFill>
                  </a:rPr>
                  <a:t>  </a:t>
                </a:r>
                <a14:m>
                  <m:oMath xmlns:m="http://schemas.openxmlformats.org/officeDocument/2006/math">
                    <m:r>
                      <a:rPr lang="es-MX" i="1" dirty="0" smtClean="0">
                        <a:solidFill>
                          <a:srgbClr val="836967"/>
                        </a:solidFill>
                        <a:latin typeface="Cambria Math" panose="02040503050406030204" pitchFamily="18" charset="0"/>
                      </a:rPr>
                      <m:t>=</m:t>
                    </m:r>
                    <m:rad>
                      <m:radPr>
                        <m:degHide m:val="on"/>
                        <m:ctrlPr>
                          <a:rPr lang="es-NI" i="1" dirty="0" smtClean="0">
                            <a:solidFill>
                              <a:srgbClr val="836967"/>
                            </a:solidFill>
                            <a:latin typeface="Cambria Math" panose="02040503050406030204" pitchFamily="18" charset="0"/>
                          </a:rPr>
                        </m:ctrlPr>
                      </m:radPr>
                      <m:deg/>
                      <m:e>
                        <m:r>
                          <a:rPr lang="es-MX" b="0" i="1" dirty="0" smtClean="0">
                            <a:latin typeface="Cambria Math" panose="02040503050406030204" pitchFamily="18" charset="0"/>
                          </a:rPr>
                          <m:t>(</m:t>
                        </m:r>
                        <m:nary>
                          <m:naryPr>
                            <m:chr m:val="∑"/>
                            <m:grow m:val="on"/>
                            <m:subHide m:val="on"/>
                            <m:supHide m:val="on"/>
                            <m:ctrlPr>
                              <a:rPr lang="es-NI" i="1" dirty="0">
                                <a:latin typeface="Cambria Math" panose="02040503050406030204" pitchFamily="18" charset="0"/>
                              </a:rPr>
                            </m:ctrlPr>
                          </m:naryPr>
                          <m:sub/>
                          <m:sup/>
                          <m:e>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𝑁</m:t>
                                </m:r>
                              </m:e>
                              <m:sup>
                                <m:r>
                                  <a:rPr lang="es-NI" i="0" dirty="0">
                                    <a:latin typeface="Cambria Math" panose="02040503050406030204" pitchFamily="18" charset="0"/>
                                  </a:rPr>
                                  <m:t>2</m:t>
                                </m:r>
                              </m:sup>
                            </m:sSup>
                            <m:f>
                              <m:fPr>
                                <m:ctrlPr>
                                  <a:rPr lang="es-NI" i="1" dirty="0">
                                    <a:solidFill>
                                      <a:srgbClr val="836967"/>
                                    </a:solidFill>
                                    <a:latin typeface="Cambria Math" panose="02040503050406030204" pitchFamily="18" charset="0"/>
                                  </a:rPr>
                                </m:ctrlPr>
                              </m:fPr>
                              <m:num>
                                <m:sSup>
                                  <m:sSupPr>
                                    <m:ctrlPr>
                                      <a:rPr lang="es-NI" i="1" dirty="0">
                                        <a:solidFill>
                                          <a:srgbClr val="836967"/>
                                        </a:solidFill>
                                        <a:latin typeface="Cambria Math" panose="02040503050406030204" pitchFamily="18" charset="0"/>
                                      </a:rPr>
                                    </m:ctrlPr>
                                  </m:sSupPr>
                                  <m:e>
                                    <m:r>
                                      <a:rPr lang="es-NI" i="1" dirty="0">
                                        <a:latin typeface="Cambria Math" panose="02040503050406030204" pitchFamily="18" charset="0"/>
                                      </a:rPr>
                                      <m:t>𝑆</m:t>
                                    </m:r>
                                  </m:e>
                                  <m:sup>
                                    <m:r>
                                      <a:rPr lang="es-NI" i="0" dirty="0">
                                        <a:latin typeface="Cambria Math" panose="02040503050406030204" pitchFamily="18" charset="0"/>
                                      </a:rPr>
                                      <m:t>2</m:t>
                                    </m:r>
                                  </m:sup>
                                </m:sSup>
                              </m:num>
                              <m:den>
                                <m:r>
                                  <a:rPr lang="es-NI" i="1" dirty="0">
                                    <a:latin typeface="Cambria Math" panose="02040503050406030204" pitchFamily="18" charset="0"/>
                                  </a:rPr>
                                  <m:t>𝑁</m:t>
                                </m:r>
                              </m:den>
                            </m:f>
                          </m:e>
                        </m:nary>
                      </m:e>
                    </m:rad>
                    <m:r>
                      <a:rPr lang="es-MX" b="0" i="1" dirty="0" smtClean="0">
                        <a:latin typeface="Cambria Math" panose="02040503050406030204" pitchFamily="18" charset="0"/>
                      </a:rPr>
                      <m:t>(1−</m:t>
                    </m:r>
                    <m:f>
                      <m:fPr>
                        <m:ctrlPr>
                          <a:rPr lang="es-MX" b="0" i="1" dirty="0" smtClean="0">
                            <a:latin typeface="Cambria Math" panose="02040503050406030204" pitchFamily="18" charset="0"/>
                          </a:rPr>
                        </m:ctrlPr>
                      </m:fPr>
                      <m:num>
                        <m:r>
                          <a:rPr lang="es-MX" b="0" i="1" dirty="0" smtClean="0">
                            <a:latin typeface="Cambria Math" panose="02040503050406030204" pitchFamily="18" charset="0"/>
                          </a:rPr>
                          <m:t>𝑛𝑖</m:t>
                        </m:r>
                      </m:num>
                      <m:den>
                        <m:r>
                          <a:rPr lang="es-MX" b="0" i="1" dirty="0" smtClean="0">
                            <a:latin typeface="Cambria Math" panose="02040503050406030204" pitchFamily="18" charset="0"/>
                          </a:rPr>
                          <m:t>𝑁𝑖</m:t>
                        </m:r>
                      </m:den>
                    </m:f>
                    <m:r>
                      <a:rPr lang="es-MX" b="0" i="1" dirty="0" smtClean="0">
                        <a:latin typeface="Cambria Math" panose="02040503050406030204" pitchFamily="18" charset="0"/>
                      </a:rPr>
                      <m:t>)</m:t>
                    </m:r>
                  </m:oMath>
                </a14:m>
                <a:r>
                  <a:rPr lang="es-NI" dirty="0"/>
                  <a:t>)</a:t>
                </a:r>
              </a:p>
            </p:txBody>
          </p:sp>
        </mc:Choice>
        <mc:Fallback xmlns="">
          <p:sp>
            <p:nvSpPr>
              <p:cNvPr id="13" name="CuadroTexto 12">
                <a:extLst>
                  <a:ext uri="{FF2B5EF4-FFF2-40B4-BE49-F238E27FC236}">
                    <a16:creationId xmlns:a16="http://schemas.microsoft.com/office/drawing/2014/main" id="{73AA215D-D3DA-1750-C546-21A658D87EAC}"/>
                  </a:ext>
                </a:extLst>
              </p:cNvPr>
              <p:cNvSpPr txBox="1">
                <a:spLocks noRot="1" noChangeAspect="1" noMove="1" noResize="1" noEditPoints="1" noAdjustHandles="1" noChangeArrowheads="1" noChangeShapeType="1" noTextEdit="1"/>
              </p:cNvSpPr>
              <p:nvPr/>
            </p:nvSpPr>
            <p:spPr>
              <a:xfrm>
                <a:off x="8156917" y="2987796"/>
                <a:ext cx="3240844" cy="656013"/>
              </a:xfrm>
              <a:prstGeom prst="rect">
                <a:avLst/>
              </a:prstGeom>
              <a:blipFill>
                <a:blip r:embed="rId4"/>
                <a:stretch>
                  <a:fillRect/>
                </a:stretch>
              </a:blipFill>
            </p:spPr>
            <p:txBody>
              <a:bodyPr/>
              <a:lstStyle/>
              <a:p>
                <a:r>
                  <a:rPr lang="es-NI">
                    <a:noFill/>
                  </a:rPr>
                  <a:t> </a:t>
                </a:r>
              </a:p>
            </p:txBody>
          </p:sp>
        </mc:Fallback>
      </mc:AlternateContent>
      <p:sp>
        <p:nvSpPr>
          <p:cNvPr id="15" name="CuadroTexto 14">
            <a:extLst>
              <a:ext uri="{FF2B5EF4-FFF2-40B4-BE49-F238E27FC236}">
                <a16:creationId xmlns:a16="http://schemas.microsoft.com/office/drawing/2014/main" id="{9C4DF60E-4468-D6CC-3034-A0CC54324D33}"/>
              </a:ext>
            </a:extLst>
          </p:cNvPr>
          <p:cNvSpPr txBox="1"/>
          <p:nvPr/>
        </p:nvSpPr>
        <p:spPr>
          <a:xfrm>
            <a:off x="675247" y="4839286"/>
            <a:ext cx="2644727" cy="646331"/>
          </a:xfrm>
          <a:prstGeom prst="rect">
            <a:avLst/>
          </a:prstGeom>
          <a:noFill/>
        </p:spPr>
        <p:txBody>
          <a:bodyPr wrap="square" rtlCol="0">
            <a:spAutoFit/>
          </a:bodyPr>
          <a:lstStyle/>
          <a:p>
            <a:r>
              <a:rPr lang="es-NI" dirty="0"/>
              <a:t>5/600 = 0.0083</a:t>
            </a:r>
          </a:p>
          <a:p>
            <a:r>
              <a:rPr lang="es-NI" dirty="0"/>
              <a:t> ni/Ni ≤0.05</a:t>
            </a:r>
          </a:p>
        </p:txBody>
      </p:sp>
      <p:cxnSp>
        <p:nvCxnSpPr>
          <p:cNvPr id="17" name="Conector recto 16">
            <a:extLst>
              <a:ext uri="{FF2B5EF4-FFF2-40B4-BE49-F238E27FC236}">
                <a16:creationId xmlns:a16="http://schemas.microsoft.com/office/drawing/2014/main" id="{0FA7B233-ACAF-9ACA-91CD-E3775B8F7A23}"/>
              </a:ext>
            </a:extLst>
          </p:cNvPr>
          <p:cNvCxnSpPr>
            <a:cxnSpLocks/>
          </p:cNvCxnSpPr>
          <p:nvPr/>
        </p:nvCxnSpPr>
        <p:spPr>
          <a:xfrm>
            <a:off x="8609428" y="4328412"/>
            <a:ext cx="801858" cy="660536"/>
          </a:xfrm>
          <a:prstGeom prst="line">
            <a:avLst/>
          </a:prstGeom>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B4C18FD9-554A-C418-EEAF-D095C8BB7800}"/>
              </a:ext>
            </a:extLst>
          </p:cNvPr>
          <p:cNvSpPr txBox="1"/>
          <p:nvPr/>
        </p:nvSpPr>
        <p:spPr>
          <a:xfrm>
            <a:off x="4990365" y="5485617"/>
            <a:ext cx="4330505" cy="369332"/>
          </a:xfrm>
          <a:prstGeom prst="rect">
            <a:avLst/>
          </a:prstGeom>
          <a:noFill/>
        </p:spPr>
        <p:txBody>
          <a:bodyPr wrap="square" rtlCol="0">
            <a:spAutoFit/>
          </a:bodyPr>
          <a:lstStyle/>
          <a:p>
            <a:r>
              <a:rPr lang="es-NI" dirty="0"/>
              <a:t>2*√(83020.5) = 576.2656 en miles de C$</a:t>
            </a:r>
          </a:p>
        </p:txBody>
      </p:sp>
    </p:spTree>
    <p:extLst>
      <p:ext uri="{BB962C8B-B14F-4D97-AF65-F5344CB8AC3E}">
        <p14:creationId xmlns:p14="http://schemas.microsoft.com/office/powerpoint/2010/main" val="390000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A314E2-DB14-3431-92D1-62338512DD18}"/>
              </a:ext>
            </a:extLst>
          </p:cNvPr>
          <p:cNvSpPr>
            <a:spLocks noGrp="1"/>
          </p:cNvSpPr>
          <p:nvPr>
            <p:ph sz="half" idx="1"/>
          </p:nvPr>
        </p:nvSpPr>
        <p:spPr>
          <a:xfrm>
            <a:off x="325315" y="235975"/>
            <a:ext cx="10978662" cy="5869403"/>
          </a:xfrm>
        </p:spPr>
        <p:txBody>
          <a:bodyPr>
            <a:normAutofit/>
          </a:bodyPr>
          <a:lstStyle/>
          <a:p>
            <a:pPr marL="0" indent="0" algn="just">
              <a:buNone/>
            </a:pPr>
            <a:r>
              <a:rPr lang="es-NI" sz="2000" dirty="0"/>
              <a:t>Una empresa publicitaria esta interesada en estimar el número promedio de horas semana que los hogares de un determinado municipio dedican a ver televisión.</a:t>
            </a:r>
          </a:p>
          <a:p>
            <a:pPr marL="0" indent="0" algn="just">
              <a:buNone/>
            </a:pPr>
            <a:r>
              <a:rPr lang="es-NI" sz="2000" dirty="0"/>
              <a:t>El municipio comprende dos pueblos, pueblo A y el pueblo B, y un área rural. En el pueblo A existen 155 hogares de los cuales la mayoría son de trabajadores fabriles con niños de edad escolar, El pueblo B consta de 62 hogares con personas mayores que tienen pocos niños. En el área rural existen 93 hogares. Supongamos que la empresa decide realizar una encuesta por muestreo a 40 hogares, tomando 20 del pueblo A, 8 del pueblo B y 12 del área rural. Los resultados presentados en la siguiente tabla corresponden a la medida y la varianza de cada submuestra obtenida del pueblo A, el pueblo B y el área rural </a:t>
            </a:r>
          </a:p>
        </p:txBody>
      </p:sp>
      <p:pic>
        <p:nvPicPr>
          <p:cNvPr id="5" name="Imagen 4">
            <a:extLst>
              <a:ext uri="{FF2B5EF4-FFF2-40B4-BE49-F238E27FC236}">
                <a16:creationId xmlns:a16="http://schemas.microsoft.com/office/drawing/2014/main" id="{45C11118-8B30-B00A-AD69-B5A10D3D9E8F}"/>
              </a:ext>
            </a:extLst>
          </p:cNvPr>
          <p:cNvPicPr>
            <a:picLocks noChangeAspect="1"/>
          </p:cNvPicPr>
          <p:nvPr/>
        </p:nvPicPr>
        <p:blipFill>
          <a:blip r:embed="rId2"/>
          <a:stretch>
            <a:fillRect/>
          </a:stretch>
        </p:blipFill>
        <p:spPr>
          <a:xfrm>
            <a:off x="2996419" y="2884256"/>
            <a:ext cx="6457071" cy="1684966"/>
          </a:xfrm>
          <a:prstGeom prst="rect">
            <a:avLst/>
          </a:prstGeom>
        </p:spPr>
      </p:pic>
      <p:sp>
        <p:nvSpPr>
          <p:cNvPr id="6" name="CuadroTexto 5">
            <a:extLst>
              <a:ext uri="{FF2B5EF4-FFF2-40B4-BE49-F238E27FC236}">
                <a16:creationId xmlns:a16="http://schemas.microsoft.com/office/drawing/2014/main" id="{B0859C54-2834-D177-16F1-6E5D4DA88DC0}"/>
              </a:ext>
            </a:extLst>
          </p:cNvPr>
          <p:cNvSpPr txBox="1"/>
          <p:nvPr/>
        </p:nvSpPr>
        <p:spPr>
          <a:xfrm>
            <a:off x="998806" y="4657464"/>
            <a:ext cx="10452295" cy="1477328"/>
          </a:xfrm>
          <a:prstGeom prst="rect">
            <a:avLst/>
          </a:prstGeom>
          <a:noFill/>
        </p:spPr>
        <p:txBody>
          <a:bodyPr wrap="square" rtlCol="0">
            <a:spAutoFit/>
          </a:bodyPr>
          <a:lstStyle/>
          <a:p>
            <a:pPr marL="342900" indent="-342900">
              <a:buAutoNum type="alphaLcPeriod"/>
            </a:pPr>
            <a:r>
              <a:rPr lang="es-NI" dirty="0"/>
              <a:t>Estime   el número promedio de horas por semana que los hogares del municipio dedican a ver televisión.</a:t>
            </a:r>
          </a:p>
          <a:p>
            <a:pPr marL="342900" indent="-342900">
              <a:buAutoNum type="alphaLcPeriod"/>
            </a:pPr>
            <a:r>
              <a:rPr lang="es-NI" dirty="0"/>
              <a:t>Estime el número total de horas por semana que los hogares del municipio dedican a ver televisión </a:t>
            </a:r>
          </a:p>
          <a:p>
            <a:pPr marL="342900" indent="-342900">
              <a:buAutoNum type="alphaLcPeriod"/>
            </a:pPr>
            <a:r>
              <a:rPr lang="es-NI" dirty="0"/>
              <a:t>Calcule el error muestral promedio para la estimación de a y b.</a:t>
            </a:r>
          </a:p>
          <a:p>
            <a:endParaRPr lang="es-NI" dirty="0"/>
          </a:p>
        </p:txBody>
      </p:sp>
    </p:spTree>
    <p:extLst>
      <p:ext uri="{BB962C8B-B14F-4D97-AF65-F5344CB8AC3E}">
        <p14:creationId xmlns:p14="http://schemas.microsoft.com/office/powerpoint/2010/main" val="76302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8B3663-08C3-76BF-3D2F-EDDD961163A2}"/>
              </a:ext>
            </a:extLst>
          </p:cNvPr>
          <p:cNvSpPr>
            <a:spLocks noGrp="1"/>
          </p:cNvSpPr>
          <p:nvPr>
            <p:ph sz="half" idx="1"/>
          </p:nvPr>
        </p:nvSpPr>
        <p:spPr>
          <a:xfrm>
            <a:off x="669974" y="151570"/>
            <a:ext cx="10430022" cy="917576"/>
          </a:xfrm>
        </p:spPr>
        <p:txBody>
          <a:bodyPr>
            <a:normAutofit/>
          </a:bodyPr>
          <a:lstStyle/>
          <a:p>
            <a:pPr marL="0" indent="0">
              <a:buNone/>
            </a:pPr>
            <a:r>
              <a:rPr lang="es-NI" sz="2000" dirty="0"/>
              <a:t>Los elementos son los hogares y X representan el número de horas por semana dedicados a ver T. V.</a:t>
            </a:r>
          </a:p>
        </p:txBody>
      </p:sp>
      <p:graphicFrame>
        <p:nvGraphicFramePr>
          <p:cNvPr id="5" name="Objeto 4">
            <a:extLst>
              <a:ext uri="{FF2B5EF4-FFF2-40B4-BE49-F238E27FC236}">
                <a16:creationId xmlns:a16="http://schemas.microsoft.com/office/drawing/2014/main" id="{1A89DE28-D78F-ECEC-EFB4-59849FD91060}"/>
              </a:ext>
            </a:extLst>
          </p:cNvPr>
          <p:cNvGraphicFramePr>
            <a:graphicFrameLocks noChangeAspect="1"/>
          </p:cNvGraphicFramePr>
          <p:nvPr>
            <p:extLst>
              <p:ext uri="{D42A27DB-BD31-4B8C-83A1-F6EECF244321}">
                <p14:modId xmlns:p14="http://schemas.microsoft.com/office/powerpoint/2010/main" val="4013813050"/>
              </p:ext>
            </p:extLst>
          </p:nvPr>
        </p:nvGraphicFramePr>
        <p:xfrm>
          <a:off x="669975" y="745589"/>
          <a:ext cx="10176216" cy="1343025"/>
        </p:xfrm>
        <a:graphic>
          <a:graphicData uri="http://schemas.openxmlformats.org/presentationml/2006/ole">
            <mc:AlternateContent xmlns:mc="http://schemas.openxmlformats.org/markup-compatibility/2006">
              <mc:Choice xmlns:v="urn:schemas-microsoft-com:vml" Requires="v">
                <p:oleObj name="Worksheet" r:id="rId2" imgW="8867628" imgH="1342889" progId="Excel.Sheet.12">
                  <p:embed/>
                </p:oleObj>
              </mc:Choice>
              <mc:Fallback>
                <p:oleObj name="Worksheet" r:id="rId2" imgW="8867628" imgH="1342889" progId="Excel.Sheet.12">
                  <p:embed/>
                  <p:pic>
                    <p:nvPicPr>
                      <p:cNvPr id="0" name=""/>
                      <p:cNvPicPr/>
                      <p:nvPr/>
                    </p:nvPicPr>
                    <p:blipFill>
                      <a:blip r:embed="rId3"/>
                      <a:stretch>
                        <a:fillRect/>
                      </a:stretch>
                    </p:blipFill>
                    <p:spPr>
                      <a:xfrm>
                        <a:off x="669975" y="745589"/>
                        <a:ext cx="10176216" cy="13430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FF0200C-C51E-B841-E2E1-2DC6AA2CCA3C}"/>
                  </a:ext>
                </a:extLst>
              </p:cNvPr>
              <p:cNvSpPr txBox="1"/>
              <p:nvPr/>
            </p:nvSpPr>
            <p:spPr>
              <a:xfrm>
                <a:off x="529298" y="3895432"/>
                <a:ext cx="3240844" cy="2655983"/>
              </a:xfrm>
              <a:prstGeom prst="rect">
                <a:avLst/>
              </a:prstGeom>
              <a:noFill/>
            </p:spPr>
            <p:txBody>
              <a:bodyPr wrap="square" rtlCol="0">
                <a:spAutoFit/>
              </a:bodyPr>
              <a:lstStyle/>
              <a:p>
                <a:r>
                  <a:rPr lang="es-NI" dirty="0"/>
                  <a:t>Según la formulas correspondientes : </a:t>
                </a:r>
              </a:p>
              <a:p>
                <a:r>
                  <a:rPr lang="es-NI" sz="2400" b="1" dirty="0">
                    <a:solidFill>
                      <a:srgbClr val="836967"/>
                    </a:solidFill>
                  </a:rPr>
                  <a:t> </a:t>
                </a:r>
                <a14:m>
                  <m:oMath xmlns:m="http://schemas.openxmlformats.org/officeDocument/2006/math">
                    <m:sSub>
                      <m:sSubPr>
                        <m:ctrlPr>
                          <a:rPr lang="es-NI" sz="2000" b="1" i="1" dirty="0" smtClean="0">
                            <a:solidFill>
                              <a:srgbClr val="836967"/>
                            </a:solidFill>
                            <a:latin typeface="Cambria Math" panose="02040503050406030204" pitchFamily="18" charset="0"/>
                          </a:rPr>
                        </m:ctrlPr>
                      </m:sSubPr>
                      <m:e>
                        <m:acc>
                          <m:accPr>
                            <m:chr m:val="̅"/>
                            <m:ctrlPr>
                              <a:rPr lang="es-NI" sz="2000" b="1" i="1" dirty="0">
                                <a:solidFill>
                                  <a:srgbClr val="836967"/>
                                </a:solidFill>
                                <a:latin typeface="Cambria Math" panose="02040503050406030204" pitchFamily="18" charset="0"/>
                              </a:rPr>
                            </m:ctrlPr>
                          </m:accPr>
                          <m:e>
                            <m:r>
                              <a:rPr lang="es-NI" sz="2000" b="1" i="1" dirty="0">
                                <a:latin typeface="Cambria Math" panose="02040503050406030204" pitchFamily="18" charset="0"/>
                              </a:rPr>
                              <m:t>𝒙</m:t>
                            </m:r>
                          </m:e>
                        </m:acc>
                      </m:e>
                      <m:sub>
                        <m:sSub>
                          <m:sSubPr>
                            <m:ctrlPr>
                              <a:rPr lang="es-NI" sz="2000" b="1" i="1" dirty="0">
                                <a:solidFill>
                                  <a:srgbClr val="836967"/>
                                </a:solidFill>
                                <a:latin typeface="Cambria Math" panose="02040503050406030204" pitchFamily="18" charset="0"/>
                              </a:rPr>
                            </m:ctrlPr>
                          </m:sSubPr>
                          <m:e>
                            <m:r>
                              <a:rPr lang="es-NI" sz="2000" b="1" i="1" dirty="0">
                                <a:latin typeface="Cambria Math" panose="02040503050406030204" pitchFamily="18" charset="0"/>
                              </a:rPr>
                              <m:t>𝒔</m:t>
                            </m:r>
                          </m:e>
                          <m:sub>
                            <m:r>
                              <a:rPr lang="es-NI" sz="2000" b="1" i="1" dirty="0">
                                <a:latin typeface="Cambria Math" panose="02040503050406030204" pitchFamily="18" charset="0"/>
                              </a:rPr>
                              <m:t>𝒕</m:t>
                            </m:r>
                          </m:sub>
                        </m:sSub>
                      </m:sub>
                    </m:sSub>
                    <m:r>
                      <a:rPr lang="es-MX" sz="2000" b="1" i="1" dirty="0" smtClean="0">
                        <a:latin typeface="Cambria Math" panose="02040503050406030204" pitchFamily="18" charset="0"/>
                      </a:rPr>
                      <m:t>=(</m:t>
                    </m:r>
                    <m:f>
                      <m:fPr>
                        <m:ctrlPr>
                          <a:rPr lang="es-NI" sz="2000" b="1" i="1" dirty="0">
                            <a:solidFill>
                              <a:srgbClr val="836967"/>
                            </a:solidFill>
                            <a:latin typeface="Cambria Math" panose="02040503050406030204" pitchFamily="18" charset="0"/>
                          </a:rPr>
                        </m:ctrlPr>
                      </m:fPr>
                      <m:num>
                        <m:r>
                          <a:rPr lang="es-NI" sz="2000" b="1" i="0" dirty="0">
                            <a:latin typeface="Cambria Math" panose="02040503050406030204" pitchFamily="18" charset="0"/>
                          </a:rPr>
                          <m:t>𝟏</m:t>
                        </m:r>
                      </m:num>
                      <m:den>
                        <m:r>
                          <a:rPr lang="es-NI" sz="2000" b="1" i="1" dirty="0">
                            <a:latin typeface="Cambria Math" panose="02040503050406030204" pitchFamily="18" charset="0"/>
                          </a:rPr>
                          <m:t>𝑵</m:t>
                        </m:r>
                      </m:den>
                    </m:f>
                    <m:r>
                      <a:rPr lang="es-NI" sz="2000" b="1" i="1" dirty="0">
                        <a:latin typeface="Cambria Math" panose="02040503050406030204" pitchFamily="18" charset="0"/>
                      </a:rPr>
                      <m:t>𝜮</m:t>
                    </m:r>
                    <m:sSub>
                      <m:sSubPr>
                        <m:ctrlPr>
                          <a:rPr lang="es-NI" sz="2000" b="1" i="1" dirty="0">
                            <a:solidFill>
                              <a:srgbClr val="836967"/>
                            </a:solidFill>
                            <a:latin typeface="Cambria Math" panose="02040503050406030204" pitchFamily="18" charset="0"/>
                          </a:rPr>
                        </m:ctrlPr>
                      </m:sSubPr>
                      <m:e>
                        <m:r>
                          <a:rPr lang="es-NI" sz="2000" b="1" i="1" dirty="0">
                            <a:latin typeface="Cambria Math" panose="02040503050406030204" pitchFamily="18" charset="0"/>
                          </a:rPr>
                          <m:t>𝑵</m:t>
                        </m:r>
                      </m:e>
                      <m:sub>
                        <m:r>
                          <a:rPr lang="es-NI" sz="2000" b="1" i="1" dirty="0">
                            <a:latin typeface="Cambria Math" panose="02040503050406030204" pitchFamily="18" charset="0"/>
                          </a:rPr>
                          <m:t>𝒊</m:t>
                        </m:r>
                      </m:sub>
                    </m:sSub>
                    <m:sSub>
                      <m:sSubPr>
                        <m:ctrlPr>
                          <a:rPr lang="es-NI" sz="2000" b="1" i="1" dirty="0">
                            <a:solidFill>
                              <a:srgbClr val="836967"/>
                            </a:solidFill>
                            <a:latin typeface="Cambria Math" panose="02040503050406030204" pitchFamily="18" charset="0"/>
                          </a:rPr>
                        </m:ctrlPr>
                      </m:sSubPr>
                      <m:e>
                        <m:r>
                          <a:rPr lang="es-NI" sz="2000" b="1" i="1" dirty="0">
                            <a:latin typeface="Cambria Math" panose="02040503050406030204" pitchFamily="18" charset="0"/>
                          </a:rPr>
                          <m:t>𝒙</m:t>
                        </m:r>
                      </m:e>
                      <m:sub>
                        <m:r>
                          <a:rPr lang="es-NI" sz="2000" b="1" i="1" dirty="0">
                            <a:latin typeface="Cambria Math" panose="02040503050406030204" pitchFamily="18" charset="0"/>
                          </a:rPr>
                          <m:t>𝒊</m:t>
                        </m:r>
                      </m:sub>
                    </m:sSub>
                    <m:r>
                      <a:rPr lang="es-MX" sz="2000" b="1" i="1" dirty="0" smtClean="0">
                        <a:latin typeface="Cambria Math" panose="02040503050406030204" pitchFamily="18" charset="0"/>
                      </a:rPr>
                      <m:t>)</m:t>
                    </m:r>
                  </m:oMath>
                </a14:m>
                <a:r>
                  <a:rPr lang="es-NI" sz="2000" dirty="0"/>
                  <a:t> </a:t>
                </a:r>
                <a:endParaRPr lang="es-MX" sz="2000" dirty="0">
                  <a:latin typeface="Cambria Math" panose="02040503050406030204" pitchFamily="18" charset="0"/>
                </a:endParaRPr>
              </a:p>
              <a:p>
                <a:r>
                  <a:rPr lang="es-NI" sz="2000" dirty="0"/>
                  <a:t>=1/310*(8579.25)=27.675hrs        </a:t>
                </a:r>
              </a:p>
              <a:p>
                <a:r>
                  <a:rPr lang="es-NI" sz="2000" dirty="0"/>
                  <a:t>                                                                                      </a:t>
                </a:r>
                <a14:m>
                  <m:oMath xmlns:m="http://schemas.openxmlformats.org/officeDocument/2006/math">
                    <m:r>
                      <a:rPr lang="es-NI" sz="2000" dirty="0" smtClean="0">
                        <a:latin typeface="Cambria Math" panose="02040503050406030204" pitchFamily="18" charset="0"/>
                      </a:rPr>
                      <m:t>𝑵</m:t>
                    </m:r>
                    <m:sSub>
                      <m:sSubPr>
                        <m:ctrlPr>
                          <a:rPr lang="es-NI" sz="2000" i="1" dirty="0">
                            <a:latin typeface="Cambria Math" panose="02040503050406030204" pitchFamily="18" charset="0"/>
                          </a:rPr>
                        </m:ctrlPr>
                      </m:sSubPr>
                      <m:e>
                        <m:acc>
                          <m:accPr>
                            <m:chr m:val="̅"/>
                            <m:ctrlPr>
                              <a:rPr lang="es-NI" sz="2000" i="1" dirty="0">
                                <a:latin typeface="Cambria Math" panose="02040503050406030204" pitchFamily="18" charset="0"/>
                              </a:rPr>
                            </m:ctrlPr>
                          </m:accPr>
                          <m:e>
                            <m:r>
                              <a:rPr lang="es-NI" sz="2000" dirty="0">
                                <a:latin typeface="Cambria Math" panose="02040503050406030204" pitchFamily="18" charset="0"/>
                              </a:rPr>
                              <m:t>𝒙</m:t>
                            </m:r>
                          </m:e>
                        </m:acc>
                      </m:e>
                      <m:sub>
                        <m:sSub>
                          <m:sSubPr>
                            <m:ctrlPr>
                              <a:rPr lang="es-NI" sz="2000" i="1" dirty="0">
                                <a:latin typeface="Cambria Math" panose="02040503050406030204" pitchFamily="18" charset="0"/>
                              </a:rPr>
                            </m:ctrlPr>
                          </m:sSubPr>
                          <m:e>
                            <m:r>
                              <a:rPr lang="es-NI" sz="2000" dirty="0">
                                <a:latin typeface="Cambria Math" panose="02040503050406030204" pitchFamily="18" charset="0"/>
                              </a:rPr>
                              <m:t>𝒔</m:t>
                            </m:r>
                          </m:e>
                          <m:sub>
                            <m:r>
                              <a:rPr lang="es-NI" sz="2000" dirty="0">
                                <a:latin typeface="Cambria Math" panose="02040503050406030204" pitchFamily="18" charset="0"/>
                              </a:rPr>
                              <m:t>𝒕</m:t>
                            </m:r>
                          </m:sub>
                        </m:sSub>
                      </m:sub>
                    </m:sSub>
                    <m:r>
                      <a:rPr lang="es-MX" sz="2000" dirty="0">
                        <a:latin typeface="Cambria Math" panose="02040503050406030204" pitchFamily="18" charset="0"/>
                      </a:rPr>
                      <m:t>=</m:t>
                    </m:r>
                    <m:d>
                      <m:dPr>
                        <m:ctrlPr>
                          <a:rPr lang="es-MX" sz="2000" i="1" dirty="0">
                            <a:latin typeface="Cambria Math" panose="02040503050406030204" pitchFamily="18" charset="0"/>
                          </a:rPr>
                        </m:ctrlPr>
                      </m:dPr>
                      <m:e>
                        <m:r>
                          <a:rPr lang="es-NI" sz="2000" dirty="0">
                            <a:latin typeface="Cambria Math" panose="02040503050406030204" pitchFamily="18" charset="0"/>
                          </a:rPr>
                          <m:t>𝜮</m:t>
                        </m:r>
                        <m:sSub>
                          <m:sSubPr>
                            <m:ctrlPr>
                              <a:rPr lang="es-NI" sz="2000" i="1" dirty="0">
                                <a:latin typeface="Cambria Math" panose="02040503050406030204" pitchFamily="18" charset="0"/>
                              </a:rPr>
                            </m:ctrlPr>
                          </m:sSubPr>
                          <m:e>
                            <m:r>
                              <a:rPr lang="es-NI" sz="2000" dirty="0">
                                <a:latin typeface="Cambria Math" panose="02040503050406030204" pitchFamily="18" charset="0"/>
                              </a:rPr>
                              <m:t>𝑵</m:t>
                            </m:r>
                          </m:e>
                          <m:sub>
                            <m:r>
                              <a:rPr lang="es-NI" sz="2000" dirty="0">
                                <a:latin typeface="Cambria Math" panose="02040503050406030204" pitchFamily="18" charset="0"/>
                              </a:rPr>
                              <m:t>𝒊</m:t>
                            </m:r>
                          </m:sub>
                        </m:sSub>
                        <m:sSub>
                          <m:sSubPr>
                            <m:ctrlPr>
                              <a:rPr lang="es-NI" sz="2000" i="1" dirty="0">
                                <a:latin typeface="Cambria Math" panose="02040503050406030204" pitchFamily="18" charset="0"/>
                              </a:rPr>
                            </m:ctrlPr>
                          </m:sSubPr>
                          <m:e>
                            <m:r>
                              <a:rPr lang="es-NI" sz="2000" dirty="0">
                                <a:latin typeface="Cambria Math" panose="02040503050406030204" pitchFamily="18" charset="0"/>
                              </a:rPr>
                              <m:t>𝒙</m:t>
                            </m:r>
                          </m:e>
                          <m:sub>
                            <m:r>
                              <a:rPr lang="es-NI" sz="2000" dirty="0">
                                <a:latin typeface="Cambria Math" panose="02040503050406030204" pitchFamily="18" charset="0"/>
                              </a:rPr>
                              <m:t>𝒊</m:t>
                            </m:r>
                          </m:sub>
                        </m:sSub>
                      </m:e>
                    </m:d>
                  </m:oMath>
                </a14:m>
                <a:endParaRPr lang="es-MX" sz="2000" dirty="0"/>
              </a:p>
              <a:p>
                <a:r>
                  <a:rPr lang="es-NI" sz="2000" dirty="0"/>
                  <a:t> =8,579.25 </a:t>
                </a:r>
                <a:r>
                  <a:rPr lang="es-NI" sz="2000" dirty="0" err="1"/>
                  <a:t>hras</a:t>
                </a:r>
                <a:endParaRPr lang="es-NI" dirty="0"/>
              </a:p>
            </p:txBody>
          </p:sp>
        </mc:Choice>
        <mc:Fallback xmlns="">
          <p:sp>
            <p:nvSpPr>
              <p:cNvPr id="8" name="CuadroTexto 7">
                <a:extLst>
                  <a:ext uri="{FF2B5EF4-FFF2-40B4-BE49-F238E27FC236}">
                    <a16:creationId xmlns:a16="http://schemas.microsoft.com/office/drawing/2014/main" id="{9FF0200C-C51E-B841-E2E1-2DC6AA2CCA3C}"/>
                  </a:ext>
                </a:extLst>
              </p:cNvPr>
              <p:cNvSpPr txBox="1">
                <a:spLocks noRot="1" noChangeAspect="1" noMove="1" noResize="1" noEditPoints="1" noAdjustHandles="1" noChangeArrowheads="1" noChangeShapeType="1" noTextEdit="1"/>
              </p:cNvSpPr>
              <p:nvPr/>
            </p:nvSpPr>
            <p:spPr>
              <a:xfrm>
                <a:off x="529298" y="3895432"/>
                <a:ext cx="3240844" cy="2655983"/>
              </a:xfrm>
              <a:prstGeom prst="rect">
                <a:avLst/>
              </a:prstGeom>
              <a:blipFill>
                <a:blip r:embed="rId4"/>
                <a:stretch>
                  <a:fillRect l="-2072" t="-1147" r="-942" b="-3211"/>
                </a:stretch>
              </a:blipFill>
            </p:spPr>
            <p:txBody>
              <a:bodyPr/>
              <a:lstStyle/>
              <a:p>
                <a:r>
                  <a:rPr lang="es-NI">
                    <a:noFill/>
                  </a:rPr>
                  <a:t> </a:t>
                </a:r>
              </a:p>
            </p:txBody>
          </p:sp>
        </mc:Fallback>
      </mc:AlternateContent>
      <p:graphicFrame>
        <p:nvGraphicFramePr>
          <p:cNvPr id="9" name="Tabla 8">
            <a:extLst>
              <a:ext uri="{FF2B5EF4-FFF2-40B4-BE49-F238E27FC236}">
                <a16:creationId xmlns:a16="http://schemas.microsoft.com/office/drawing/2014/main" id="{2DA52CDA-074E-8558-66C5-641A9C2BD38D}"/>
              </a:ext>
            </a:extLst>
          </p:cNvPr>
          <p:cNvGraphicFramePr>
            <a:graphicFrameLocks noGrp="1"/>
          </p:cNvGraphicFramePr>
          <p:nvPr>
            <p:extLst>
              <p:ext uri="{D42A27DB-BD31-4B8C-83A1-F6EECF244321}">
                <p14:modId xmlns:p14="http://schemas.microsoft.com/office/powerpoint/2010/main" val="4179782296"/>
              </p:ext>
            </p:extLst>
          </p:nvPr>
        </p:nvGraphicFramePr>
        <p:xfrm>
          <a:off x="669974" y="2088614"/>
          <a:ext cx="10176216" cy="1771650"/>
        </p:xfrm>
        <a:graphic>
          <a:graphicData uri="http://schemas.openxmlformats.org/drawingml/2006/table">
            <a:tbl>
              <a:tblPr/>
              <a:tblGrid>
                <a:gridCol w="1807193">
                  <a:extLst>
                    <a:ext uri="{9D8B030D-6E8A-4147-A177-3AD203B41FA5}">
                      <a16:colId xmlns:a16="http://schemas.microsoft.com/office/drawing/2014/main" val="2774521511"/>
                    </a:ext>
                  </a:extLst>
                </a:gridCol>
                <a:gridCol w="731482">
                  <a:extLst>
                    <a:ext uri="{9D8B030D-6E8A-4147-A177-3AD203B41FA5}">
                      <a16:colId xmlns:a16="http://schemas.microsoft.com/office/drawing/2014/main" val="1413161508"/>
                    </a:ext>
                  </a:extLst>
                </a:gridCol>
                <a:gridCol w="2000821">
                  <a:extLst>
                    <a:ext uri="{9D8B030D-6E8A-4147-A177-3AD203B41FA5}">
                      <a16:colId xmlns:a16="http://schemas.microsoft.com/office/drawing/2014/main" val="1023012154"/>
                    </a:ext>
                  </a:extLst>
                </a:gridCol>
                <a:gridCol w="1936278">
                  <a:extLst>
                    <a:ext uri="{9D8B030D-6E8A-4147-A177-3AD203B41FA5}">
                      <a16:colId xmlns:a16="http://schemas.microsoft.com/office/drawing/2014/main" val="186960287"/>
                    </a:ext>
                  </a:extLst>
                </a:gridCol>
                <a:gridCol w="3700442">
                  <a:extLst>
                    <a:ext uri="{9D8B030D-6E8A-4147-A177-3AD203B41FA5}">
                      <a16:colId xmlns:a16="http://schemas.microsoft.com/office/drawing/2014/main" val="3032120531"/>
                    </a:ext>
                  </a:extLst>
                </a:gridCol>
              </a:tblGrid>
              <a:tr h="428625">
                <a:tc>
                  <a:txBody>
                    <a:bodyPr/>
                    <a:lstStyle/>
                    <a:p>
                      <a:pPr algn="l" fontAlgn="b"/>
                      <a:r>
                        <a:rPr lang="es-NI" sz="1600" b="0" i="0" u="none" strike="noStrike">
                          <a:solidFill>
                            <a:srgbClr val="000000"/>
                          </a:solidFill>
                          <a:effectLst/>
                          <a:latin typeface="Calibri" panose="020F0502020204030204" pitchFamily="34" charset="0"/>
                        </a:rPr>
                        <a:t>Estrato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NiXi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1-ni/Ni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s-MX" sz="1600" b="0" i="0" u="none" strike="noStrike">
                          <a:solidFill>
                            <a:srgbClr val="000000"/>
                          </a:solidFill>
                          <a:effectLst/>
                          <a:latin typeface="Calibri" panose="020F0502020204030204" pitchFamily="34" charset="0"/>
                        </a:rPr>
                        <a:t>(Ni^2*(S^2)/ni)(1-ni/Ni)</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7120159"/>
                  </a:ext>
                </a:extLst>
              </a:tr>
              <a:tr h="333375">
                <a:tc>
                  <a:txBody>
                    <a:bodyPr/>
                    <a:lstStyle/>
                    <a:p>
                      <a:pPr algn="l" fontAlgn="b"/>
                      <a:r>
                        <a:rPr lang="es-NI" sz="2000" b="0" i="0" u="none" strike="noStrike">
                          <a:solidFill>
                            <a:srgbClr val="000000"/>
                          </a:solidFill>
                          <a:effectLst/>
                          <a:latin typeface="Calibri" panose="020F0502020204030204" pitchFamily="34" charset="0"/>
                        </a:rPr>
                        <a:t>Pueblo 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5254.50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0.87097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36993.308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7249424"/>
                  </a:ext>
                </a:extLst>
              </a:tr>
              <a:tr h="333375">
                <a:tc>
                  <a:txBody>
                    <a:bodyPr/>
                    <a:lstStyle/>
                    <a:p>
                      <a:pPr algn="l" fontAlgn="b"/>
                      <a:r>
                        <a:rPr lang="es-NI" sz="2000" b="0" i="0" u="none" strike="noStrike">
                          <a:solidFill>
                            <a:srgbClr val="000000"/>
                          </a:solidFill>
                          <a:effectLst/>
                          <a:latin typeface="Calibri" panose="020F0502020204030204" pitchFamily="34" charset="0"/>
                        </a:rPr>
                        <a:t>Pueblo 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1557.75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0.87097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97264.004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2986510"/>
                  </a:ext>
                </a:extLst>
              </a:tr>
              <a:tr h="333375">
                <a:tc>
                  <a:txBody>
                    <a:bodyPr/>
                    <a:lstStyle/>
                    <a:p>
                      <a:pPr algn="l" fontAlgn="b"/>
                      <a:r>
                        <a:rPr lang="es-NI" sz="2000" b="0" i="0" u="none" strike="noStrike">
                          <a:solidFill>
                            <a:srgbClr val="000000"/>
                          </a:solidFill>
                          <a:effectLst/>
                          <a:latin typeface="Calibri" panose="020F0502020204030204" pitchFamily="34" charset="0"/>
                        </a:rPr>
                        <a:t>Área rural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1767.00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0.87097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a:solidFill>
                            <a:srgbClr val="000000"/>
                          </a:solidFill>
                          <a:effectLst/>
                          <a:latin typeface="Calibri" panose="020F0502020204030204" pitchFamily="34" charset="0"/>
                        </a:rPr>
                        <a:t>55013.499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5414379"/>
                  </a:ext>
                </a:extLst>
              </a:tr>
              <a:tr h="342900">
                <a:tc>
                  <a:txBody>
                    <a:bodyPr/>
                    <a:lstStyle/>
                    <a:p>
                      <a:pPr algn="l" fontAlgn="b"/>
                      <a:r>
                        <a:rPr lang="es-NI" sz="20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s-NI" sz="2000" b="0" i="0" u="none" strike="noStrike" dirty="0">
                          <a:solidFill>
                            <a:srgbClr val="000000"/>
                          </a:solidFill>
                          <a:effectLst/>
                          <a:latin typeface="Calibri" panose="020F0502020204030204" pitchFamily="34" charset="0"/>
                        </a:rPr>
                        <a:t>8,579.25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2000" b="0" i="0" u="none" strike="noStrike" dirty="0">
                          <a:solidFill>
                            <a:srgbClr val="000000"/>
                          </a:solidFill>
                          <a:effectLst/>
                          <a:latin typeface="Calibri" panose="020F0502020204030204" pitchFamily="34" charset="0"/>
                        </a:rPr>
                        <a:t>              189,270.81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7154006"/>
                  </a:ext>
                </a:extLst>
              </a:tr>
            </a:tbl>
          </a:graphicData>
        </a:graphic>
      </p:graphicFrame>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45D23312-CC65-6FDF-60EE-2EEB8E2B32D6}"/>
                  </a:ext>
                </a:extLst>
              </p:cNvPr>
              <p:cNvSpPr txBox="1"/>
              <p:nvPr/>
            </p:nvSpPr>
            <p:spPr>
              <a:xfrm>
                <a:off x="6302326" y="3965771"/>
                <a:ext cx="3868616" cy="2305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NI" sz="1800" b="1" i="1" dirty="0" smtClean="0">
                          <a:latin typeface="Cambria Math" panose="02040503050406030204" pitchFamily="18" charset="0"/>
                        </a:rPr>
                        <m:t>𝝈</m:t>
                      </m:r>
                      <m:sSub>
                        <m:sSubPr>
                          <m:ctrlPr>
                            <a:rPr lang="es-NI" sz="1800" b="1" i="1" dirty="0">
                              <a:solidFill>
                                <a:srgbClr val="836967"/>
                              </a:solidFill>
                              <a:latin typeface="Cambria Math" panose="02040503050406030204" pitchFamily="18" charset="0"/>
                            </a:rPr>
                          </m:ctrlPr>
                        </m:sSubPr>
                        <m:e>
                          <m:r>
                            <a:rPr lang="es-NI" sz="1800" b="1" i="1" dirty="0">
                              <a:latin typeface="Cambria Math" panose="02040503050406030204" pitchFamily="18" charset="0"/>
                            </a:rPr>
                            <m:t>𝒙</m:t>
                          </m:r>
                        </m:e>
                        <m:sub>
                          <m:r>
                            <a:rPr lang="es-NI" sz="1800" b="1" i="1" dirty="0">
                              <a:latin typeface="Cambria Math" panose="02040503050406030204" pitchFamily="18" charset="0"/>
                            </a:rPr>
                            <m:t>𝒔</m:t>
                          </m:r>
                          <m:r>
                            <a:rPr lang="es-NI" sz="1800" b="1" i="1" dirty="0">
                              <a:latin typeface="Cambria Math" panose="02040503050406030204" pitchFamily="18" charset="0"/>
                            </a:rPr>
                            <m:t>𝝉</m:t>
                          </m:r>
                        </m:sub>
                      </m:sSub>
                      <m:r>
                        <a:rPr lang="es-NI" sz="1800" b="1" i="0" dirty="0">
                          <a:latin typeface="Cambria Math" panose="02040503050406030204" pitchFamily="18" charset="0"/>
                        </a:rPr>
                        <m:t>=</m:t>
                      </m:r>
                      <m:f>
                        <m:fPr>
                          <m:ctrlPr>
                            <a:rPr lang="es-NI" sz="1800" b="1" i="1" dirty="0" smtClean="0">
                              <a:solidFill>
                                <a:srgbClr val="836967"/>
                              </a:solidFill>
                              <a:latin typeface="Cambria Math" panose="02040503050406030204" pitchFamily="18" charset="0"/>
                            </a:rPr>
                          </m:ctrlPr>
                        </m:fPr>
                        <m:num>
                          <m:r>
                            <a:rPr lang="es-NI" sz="1800" b="1" i="0" dirty="0">
                              <a:latin typeface="Cambria Math" panose="02040503050406030204" pitchFamily="18" charset="0"/>
                            </a:rPr>
                            <m:t>𝟏</m:t>
                          </m:r>
                        </m:num>
                        <m:den>
                          <m:r>
                            <a:rPr lang="es-NI" sz="1800" b="1" i="1" dirty="0">
                              <a:latin typeface="Cambria Math" panose="02040503050406030204" pitchFamily="18" charset="0"/>
                            </a:rPr>
                            <m:t>𝑵</m:t>
                          </m:r>
                        </m:den>
                      </m:f>
                      <m:rad>
                        <m:radPr>
                          <m:degHide m:val="on"/>
                          <m:ctrlPr>
                            <a:rPr lang="es-NI" sz="1800" b="1" i="1" dirty="0">
                              <a:solidFill>
                                <a:srgbClr val="836967"/>
                              </a:solidFill>
                              <a:latin typeface="Cambria Math" panose="02040503050406030204" pitchFamily="18" charset="0"/>
                            </a:rPr>
                          </m:ctrlPr>
                        </m:radPr>
                        <m:deg/>
                        <m:e>
                          <m:nary>
                            <m:naryPr>
                              <m:chr m:val="∑"/>
                              <m:grow m:val="on"/>
                              <m:subHide m:val="on"/>
                              <m:supHide m:val="on"/>
                              <m:ctrlPr>
                                <a:rPr lang="es-NI" sz="1800" b="1" i="1" dirty="0">
                                  <a:latin typeface="Cambria Math" panose="02040503050406030204" pitchFamily="18" charset="0"/>
                                </a:rPr>
                              </m:ctrlPr>
                            </m:naryPr>
                            <m:sub/>
                            <m:sup/>
                            <m:e>
                              <m:sSubSup>
                                <m:sSubSupPr>
                                  <m:ctrlPr>
                                    <a:rPr lang="es-NI" sz="1800" b="1" i="1" dirty="0">
                                      <a:solidFill>
                                        <a:srgbClr val="836967"/>
                                      </a:solidFill>
                                      <a:latin typeface="Cambria Math" panose="02040503050406030204" pitchFamily="18" charset="0"/>
                                    </a:rPr>
                                  </m:ctrlPr>
                                </m:sSubSupPr>
                                <m:e>
                                  <m:r>
                                    <a:rPr lang="es-NI" sz="1800" b="1" i="1" dirty="0">
                                      <a:latin typeface="Cambria Math" panose="02040503050406030204" pitchFamily="18" charset="0"/>
                                    </a:rPr>
                                    <m:t>𝑵</m:t>
                                  </m:r>
                                </m:e>
                                <m:sub>
                                  <m:r>
                                    <a:rPr lang="es-NI" sz="1800" b="1" i="1" dirty="0">
                                      <a:latin typeface="Cambria Math" panose="02040503050406030204" pitchFamily="18" charset="0"/>
                                    </a:rPr>
                                    <m:t>𝒊</m:t>
                                  </m:r>
                                </m:sub>
                                <m:sup>
                                  <m:r>
                                    <a:rPr lang="es-NI" sz="1800" b="1" i="0" dirty="0">
                                      <a:latin typeface="Cambria Math" panose="02040503050406030204" pitchFamily="18" charset="0"/>
                                    </a:rPr>
                                    <m:t>𝟐</m:t>
                                  </m:r>
                                </m:sup>
                              </m:sSubSup>
                              <m:sSubSup>
                                <m:sSubSupPr>
                                  <m:ctrlPr>
                                    <a:rPr lang="es-NI" sz="1800" b="1" i="1" dirty="0">
                                      <a:solidFill>
                                        <a:srgbClr val="836967"/>
                                      </a:solidFill>
                                      <a:latin typeface="Cambria Math" panose="02040503050406030204" pitchFamily="18" charset="0"/>
                                    </a:rPr>
                                  </m:ctrlPr>
                                </m:sSubSupPr>
                                <m:e>
                                  <m:r>
                                    <a:rPr lang="es-NI" sz="1800" b="1" i="1" dirty="0">
                                      <a:latin typeface="Cambria Math" panose="02040503050406030204" pitchFamily="18" charset="0"/>
                                    </a:rPr>
                                    <m:t>𝝈</m:t>
                                  </m:r>
                                </m:e>
                                <m:sub>
                                  <m:sSub>
                                    <m:sSubPr>
                                      <m:ctrlPr>
                                        <a:rPr lang="es-NI" sz="1800" b="1" i="1" dirty="0">
                                          <a:solidFill>
                                            <a:srgbClr val="836967"/>
                                          </a:solidFill>
                                          <a:latin typeface="Cambria Math" panose="02040503050406030204" pitchFamily="18" charset="0"/>
                                        </a:rPr>
                                      </m:ctrlPr>
                                    </m:sSubPr>
                                    <m:e>
                                      <m:r>
                                        <a:rPr lang="es-NI" sz="1800" b="1" i="1" dirty="0">
                                          <a:latin typeface="Cambria Math" panose="02040503050406030204" pitchFamily="18" charset="0"/>
                                        </a:rPr>
                                        <m:t>𝒙</m:t>
                                      </m:r>
                                    </m:e>
                                    <m:sub>
                                      <m:r>
                                        <a:rPr lang="es-NI" sz="1800" b="1" i="1" dirty="0">
                                          <a:latin typeface="Cambria Math" panose="02040503050406030204" pitchFamily="18" charset="0"/>
                                        </a:rPr>
                                        <m:t>𝒊</m:t>
                                      </m:r>
                                    </m:sub>
                                  </m:sSub>
                                </m:sub>
                                <m:sup>
                                  <m:r>
                                    <a:rPr lang="es-NI" sz="1800" b="1" i="0" dirty="0">
                                      <a:latin typeface="Cambria Math" panose="02040503050406030204" pitchFamily="18" charset="0"/>
                                    </a:rPr>
                                    <m:t>𝟐</m:t>
                                  </m:r>
                                </m:sup>
                              </m:sSubSup>
                            </m:e>
                          </m:nary>
                        </m:e>
                      </m:rad>
                      <m:r>
                        <a:rPr lang="es-MX" sz="1800" b="1" i="1" dirty="0" smtClean="0">
                          <a:latin typeface="Cambria Math" panose="02040503050406030204" pitchFamily="18" charset="0"/>
                        </a:rPr>
                        <m:t> </m:t>
                      </m:r>
                    </m:oMath>
                  </m:oMathPara>
                </a14:m>
                <a:endParaRPr lang="es-MX" sz="1800" b="1" dirty="0"/>
              </a:p>
              <a:p>
                <a:r>
                  <a:rPr lang="es-NI" sz="1800" b="1" dirty="0"/>
                  <a:t> </a:t>
                </a:r>
                <a:r>
                  <a:rPr lang="es-NI" sz="1800" dirty="0"/>
                  <a:t>=1/300*(√189,270.81)=1.4034 </a:t>
                </a:r>
                <a:r>
                  <a:rPr lang="es-NI" sz="1800" dirty="0" err="1"/>
                  <a:t>hras</a:t>
                </a:r>
                <a:endParaRPr lang="es-NI" sz="1800" dirty="0"/>
              </a:p>
              <a:p>
                <a14:m>
                  <m:oMath xmlns:m="http://schemas.openxmlformats.org/officeDocument/2006/math">
                    <m:sSub>
                      <m:sSubPr>
                        <m:ctrlPr>
                          <a:rPr lang="es-NI" sz="1800" b="1" i="1" dirty="0" smtClean="0">
                            <a:solidFill>
                              <a:srgbClr val="836967"/>
                            </a:solidFill>
                            <a:latin typeface="Cambria Math" panose="02040503050406030204" pitchFamily="18" charset="0"/>
                          </a:rPr>
                        </m:ctrlPr>
                      </m:sSubPr>
                      <m:e>
                        <m:r>
                          <a:rPr lang="es-NI" sz="1800" b="1" i="1" dirty="0">
                            <a:latin typeface="Cambria Math" panose="02040503050406030204" pitchFamily="18" charset="0"/>
                          </a:rPr>
                          <m:t>𝝈</m:t>
                        </m:r>
                      </m:e>
                      <m:sub>
                        <m:r>
                          <a:rPr lang="es-NI" sz="1800" b="1" i="1" dirty="0">
                            <a:latin typeface="Cambria Math" panose="02040503050406030204" pitchFamily="18" charset="0"/>
                          </a:rPr>
                          <m:t>𝑵</m:t>
                        </m:r>
                        <m:sSub>
                          <m:sSubPr>
                            <m:ctrlPr>
                              <a:rPr lang="es-NI" sz="1800" b="1" i="1" dirty="0">
                                <a:solidFill>
                                  <a:srgbClr val="836967"/>
                                </a:solidFill>
                                <a:latin typeface="Cambria Math" panose="02040503050406030204" pitchFamily="18" charset="0"/>
                              </a:rPr>
                            </m:ctrlPr>
                          </m:sSubPr>
                          <m:e>
                            <m:acc>
                              <m:accPr>
                                <m:chr m:val="̅"/>
                                <m:ctrlPr>
                                  <a:rPr lang="es-NI" sz="1800" b="1" i="1" dirty="0">
                                    <a:solidFill>
                                      <a:srgbClr val="836967"/>
                                    </a:solidFill>
                                    <a:latin typeface="Cambria Math" panose="02040503050406030204" pitchFamily="18" charset="0"/>
                                  </a:rPr>
                                </m:ctrlPr>
                              </m:accPr>
                              <m:e>
                                <m:r>
                                  <a:rPr lang="es-NI" sz="1800" b="1" i="1" dirty="0">
                                    <a:latin typeface="Cambria Math" panose="02040503050406030204" pitchFamily="18" charset="0"/>
                                  </a:rPr>
                                  <m:t>𝒙</m:t>
                                </m:r>
                              </m:e>
                            </m:acc>
                          </m:e>
                          <m:sub>
                            <m:r>
                              <a:rPr lang="es-NI" sz="1800" b="1" i="1" dirty="0">
                                <a:latin typeface="Cambria Math" panose="02040503050406030204" pitchFamily="18" charset="0"/>
                              </a:rPr>
                              <m:t>𝒔</m:t>
                            </m:r>
                          </m:sub>
                        </m:sSub>
                        <m:r>
                          <a:rPr lang="es-NI" sz="1800" b="1" i="1" dirty="0">
                            <a:latin typeface="Cambria Math" panose="02040503050406030204" pitchFamily="18" charset="0"/>
                          </a:rPr>
                          <m:t>𝒕</m:t>
                        </m:r>
                      </m:sub>
                    </m:sSub>
                  </m:oMath>
                </a14:m>
                <a:r>
                  <a:rPr lang="es-NI" sz="1800" b="1" dirty="0"/>
                  <a:t>=</a:t>
                </a:r>
                <a14:m>
                  <m:oMath xmlns:m="http://schemas.openxmlformats.org/officeDocument/2006/math">
                    <m:rad>
                      <m:radPr>
                        <m:degHide m:val="on"/>
                        <m:ctrlPr>
                          <a:rPr lang="es-NI" sz="1800" b="1" i="1" dirty="0">
                            <a:solidFill>
                              <a:srgbClr val="836967"/>
                            </a:solidFill>
                            <a:latin typeface="Cambria Math" panose="02040503050406030204" pitchFamily="18" charset="0"/>
                          </a:rPr>
                        </m:ctrlPr>
                      </m:radPr>
                      <m:deg/>
                      <m:e>
                        <m:r>
                          <a:rPr lang="es-MX" sz="1800" b="1" i="1" dirty="0">
                            <a:latin typeface="Cambria Math" panose="02040503050406030204" pitchFamily="18" charset="0"/>
                          </a:rPr>
                          <m:t>(</m:t>
                        </m:r>
                        <m:nary>
                          <m:naryPr>
                            <m:chr m:val="∑"/>
                            <m:grow m:val="on"/>
                            <m:subHide m:val="on"/>
                            <m:supHide m:val="on"/>
                            <m:ctrlPr>
                              <a:rPr lang="es-NI" sz="1800" b="1" i="1" dirty="0">
                                <a:latin typeface="Cambria Math" panose="02040503050406030204" pitchFamily="18" charset="0"/>
                              </a:rPr>
                            </m:ctrlPr>
                          </m:naryPr>
                          <m:sub/>
                          <m:sup/>
                          <m:e>
                            <m:sSup>
                              <m:sSupPr>
                                <m:ctrlPr>
                                  <a:rPr lang="es-NI" sz="1800" b="1" i="1" dirty="0">
                                    <a:solidFill>
                                      <a:srgbClr val="836967"/>
                                    </a:solidFill>
                                    <a:latin typeface="Cambria Math" panose="02040503050406030204" pitchFamily="18" charset="0"/>
                                  </a:rPr>
                                </m:ctrlPr>
                              </m:sSupPr>
                              <m:e>
                                <m:r>
                                  <a:rPr lang="es-NI" sz="1800" b="1" i="1" dirty="0">
                                    <a:latin typeface="Cambria Math" panose="02040503050406030204" pitchFamily="18" charset="0"/>
                                  </a:rPr>
                                  <m:t>𝑵</m:t>
                                </m:r>
                              </m:e>
                              <m:sup>
                                <m:r>
                                  <a:rPr lang="es-NI" sz="1800" b="1" i="1" dirty="0">
                                    <a:latin typeface="Cambria Math" panose="02040503050406030204" pitchFamily="18" charset="0"/>
                                  </a:rPr>
                                  <m:t>𝟐</m:t>
                                </m:r>
                              </m:sup>
                            </m:sSup>
                            <m:f>
                              <m:fPr>
                                <m:ctrlPr>
                                  <a:rPr lang="es-NI" sz="1800" b="1" i="1" dirty="0">
                                    <a:solidFill>
                                      <a:srgbClr val="836967"/>
                                    </a:solidFill>
                                    <a:latin typeface="Cambria Math" panose="02040503050406030204" pitchFamily="18" charset="0"/>
                                  </a:rPr>
                                </m:ctrlPr>
                              </m:fPr>
                              <m:num>
                                <m:sSup>
                                  <m:sSupPr>
                                    <m:ctrlPr>
                                      <a:rPr lang="es-NI" sz="1800" b="1" i="1" dirty="0">
                                        <a:solidFill>
                                          <a:srgbClr val="836967"/>
                                        </a:solidFill>
                                        <a:latin typeface="Cambria Math" panose="02040503050406030204" pitchFamily="18" charset="0"/>
                                      </a:rPr>
                                    </m:ctrlPr>
                                  </m:sSupPr>
                                  <m:e>
                                    <m:r>
                                      <a:rPr lang="es-NI" sz="1800" b="1" i="1" dirty="0">
                                        <a:latin typeface="Cambria Math" panose="02040503050406030204" pitchFamily="18" charset="0"/>
                                      </a:rPr>
                                      <m:t>𝑺</m:t>
                                    </m:r>
                                  </m:e>
                                  <m:sup>
                                    <m:r>
                                      <a:rPr lang="es-NI" sz="1800" b="1" i="1" dirty="0">
                                        <a:latin typeface="Cambria Math" panose="02040503050406030204" pitchFamily="18" charset="0"/>
                                      </a:rPr>
                                      <m:t>𝟐</m:t>
                                    </m:r>
                                  </m:sup>
                                </m:sSup>
                              </m:num>
                              <m:den>
                                <m:r>
                                  <a:rPr lang="es-NI" sz="1800" b="1" i="1" dirty="0">
                                    <a:latin typeface="Cambria Math" panose="02040503050406030204" pitchFamily="18" charset="0"/>
                                  </a:rPr>
                                  <m:t>𝑵</m:t>
                                </m:r>
                              </m:den>
                            </m:f>
                          </m:e>
                        </m:nary>
                      </m:e>
                    </m:rad>
                    <m:r>
                      <a:rPr lang="es-MX" sz="1800" b="1" i="1" dirty="0">
                        <a:latin typeface="Cambria Math" panose="02040503050406030204" pitchFamily="18" charset="0"/>
                      </a:rPr>
                      <m:t>(</m:t>
                    </m:r>
                    <m:r>
                      <a:rPr lang="es-MX" sz="1800" b="1" i="1" dirty="0">
                        <a:latin typeface="Cambria Math" panose="02040503050406030204" pitchFamily="18" charset="0"/>
                      </a:rPr>
                      <m:t>𝟏</m:t>
                    </m:r>
                    <m:r>
                      <a:rPr lang="es-MX" sz="1800" b="1" i="1" dirty="0">
                        <a:latin typeface="Cambria Math" panose="02040503050406030204" pitchFamily="18" charset="0"/>
                      </a:rPr>
                      <m:t>−</m:t>
                    </m:r>
                    <m:f>
                      <m:fPr>
                        <m:ctrlPr>
                          <a:rPr lang="es-MX" sz="1800" b="1" i="1" dirty="0">
                            <a:latin typeface="Cambria Math" panose="02040503050406030204" pitchFamily="18" charset="0"/>
                          </a:rPr>
                        </m:ctrlPr>
                      </m:fPr>
                      <m:num>
                        <m:r>
                          <a:rPr lang="es-MX" sz="1800" b="1" i="1" dirty="0">
                            <a:latin typeface="Cambria Math" panose="02040503050406030204" pitchFamily="18" charset="0"/>
                          </a:rPr>
                          <m:t>𝒏𝒊</m:t>
                        </m:r>
                      </m:num>
                      <m:den>
                        <m:r>
                          <a:rPr lang="es-MX" sz="1800" b="1" i="1" dirty="0">
                            <a:latin typeface="Cambria Math" panose="02040503050406030204" pitchFamily="18" charset="0"/>
                          </a:rPr>
                          <m:t>𝑵𝒊</m:t>
                        </m:r>
                      </m:den>
                    </m:f>
                    <m:r>
                      <a:rPr lang="es-MX" sz="1800" b="1" i="1" dirty="0">
                        <a:latin typeface="Cambria Math" panose="02040503050406030204" pitchFamily="18" charset="0"/>
                      </a:rPr>
                      <m:t>)</m:t>
                    </m:r>
                  </m:oMath>
                </a14:m>
                <a:r>
                  <a:rPr lang="es-NI" sz="1800" b="1" dirty="0"/>
                  <a:t>)</a:t>
                </a:r>
              </a:p>
              <a:p>
                <a:r>
                  <a:rPr lang="es-NI" sz="1800" b="1" dirty="0"/>
                  <a:t> </a:t>
                </a:r>
                <a:r>
                  <a:rPr lang="es-NI" sz="1800" dirty="0"/>
                  <a:t>=189,270.81 </a:t>
                </a:r>
                <a:r>
                  <a:rPr lang="es-NI" sz="1800" dirty="0" err="1"/>
                  <a:t>hrs</a:t>
                </a:r>
                <a:endParaRPr lang="es-NI" sz="1800" dirty="0"/>
              </a:p>
            </p:txBody>
          </p:sp>
        </mc:Choice>
        <mc:Fallback xmlns="">
          <p:sp>
            <p:nvSpPr>
              <p:cNvPr id="10" name="CuadroTexto 9">
                <a:extLst>
                  <a:ext uri="{FF2B5EF4-FFF2-40B4-BE49-F238E27FC236}">
                    <a16:creationId xmlns:a16="http://schemas.microsoft.com/office/drawing/2014/main" id="{45D23312-CC65-6FDF-60EE-2EEB8E2B32D6}"/>
                  </a:ext>
                </a:extLst>
              </p:cNvPr>
              <p:cNvSpPr txBox="1">
                <a:spLocks noRot="1" noChangeAspect="1" noMove="1" noResize="1" noEditPoints="1" noAdjustHandles="1" noChangeArrowheads="1" noChangeShapeType="1" noTextEdit="1"/>
              </p:cNvSpPr>
              <p:nvPr/>
            </p:nvSpPr>
            <p:spPr>
              <a:xfrm>
                <a:off x="6302326" y="3965771"/>
                <a:ext cx="3868616" cy="2305375"/>
              </a:xfrm>
              <a:prstGeom prst="rect">
                <a:avLst/>
              </a:prstGeom>
              <a:blipFill>
                <a:blip r:embed="rId5"/>
                <a:stretch>
                  <a:fillRect l="-1420" b="-3439"/>
                </a:stretch>
              </a:blipFill>
            </p:spPr>
            <p:txBody>
              <a:bodyPr/>
              <a:lstStyle/>
              <a:p>
                <a:r>
                  <a:rPr lang="es-NI">
                    <a:noFill/>
                  </a:rPr>
                  <a:t> </a:t>
                </a:r>
              </a:p>
            </p:txBody>
          </p:sp>
        </mc:Fallback>
      </mc:AlternateContent>
    </p:spTree>
    <p:extLst>
      <p:ext uri="{BB962C8B-B14F-4D97-AF65-F5344CB8AC3E}">
        <p14:creationId xmlns:p14="http://schemas.microsoft.com/office/powerpoint/2010/main" val="22597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barn(inVertical)">
                                      <p:cBhvr>
                                        <p:cTn id="14" dur="500"/>
                                        <p:tgtEl>
                                          <p:spTgt spid="8">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arn(inVertical)">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barn(inVertical)">
                                      <p:cBhvr>
                                        <p:cTn id="24" dur="500"/>
                                        <p:tgtEl>
                                          <p:spTgt spid="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barn(inVertical)">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barn(inVertical)">
                                      <p:cBhvr>
                                        <p:cTn id="34" dur="500"/>
                                        <p:tgtEl>
                                          <p:spTgt spid="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barn(inVertical)">
                                      <p:cBhvr>
                                        <p:cTn id="39" dur="500"/>
                                        <p:tgtEl>
                                          <p:spTgt spid="1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Effect transition="in" filter="barn(inVertical)">
                                      <p:cBhvr>
                                        <p:cTn id="44"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C9381D2-2C91-44DC-9AE6-AD9CD7E6D6A2}"/>
                  </a:ext>
                </a:extLst>
              </p:cNvPr>
              <p:cNvSpPr>
                <a:spLocks noGrp="1"/>
              </p:cNvSpPr>
              <p:nvPr>
                <p:ph sz="half" idx="1"/>
              </p:nvPr>
            </p:nvSpPr>
            <p:spPr>
              <a:xfrm>
                <a:off x="740312" y="531398"/>
                <a:ext cx="10711375" cy="4351338"/>
              </a:xfrm>
            </p:spPr>
            <p:txBody>
              <a:bodyPr/>
              <a:lstStyle/>
              <a:p>
                <a:pPr marL="0" indent="0">
                  <a:buNone/>
                </a:pPr>
                <a:r>
                  <a:rPr lang="es-NI" dirty="0"/>
                  <a:t>Obtener el intervalo de confianza del 95% para el número promedio de horas por semana que los hogares del municipio dedican a ver T.V.</a:t>
                </a:r>
              </a:p>
              <a:p>
                <a:pPr marL="0" indent="0">
                  <a:buNone/>
                </a:pPr>
                <a:r>
                  <a:rPr lang="es-NI" dirty="0"/>
                  <a:t>Sustituyendo los resultados de la tabla anterior en la formula de un intervalo de confianza del 95% para </a:t>
                </a:r>
                <a:r>
                  <a:rPr lang="es-NI" b="1" dirty="0"/>
                  <a:t>µ </a:t>
                </a:r>
              </a:p>
              <a:p>
                <a:pPr marL="0" indent="0">
                  <a:buNone/>
                </a:pPr>
                <a:r>
                  <a:rPr lang="es-NI" dirty="0"/>
                  <a:t>                              </a:t>
                </a:r>
                <a14:m>
                  <m:oMath xmlns:m="http://schemas.openxmlformats.org/officeDocument/2006/math">
                    <m:f>
                      <m:fPr>
                        <m:ctrlPr>
                          <a:rPr lang="es-NI" b="1" i="1" dirty="0" smtClean="0">
                            <a:solidFill>
                              <a:srgbClr val="836967"/>
                            </a:solidFill>
                            <a:latin typeface="Cambria Math" panose="02040503050406030204" pitchFamily="18" charset="0"/>
                          </a:rPr>
                        </m:ctrlPr>
                      </m:fPr>
                      <m:num>
                        <m:r>
                          <a:rPr lang="es-NI" b="1" i="1" dirty="0">
                            <a:latin typeface="Cambria Math" panose="02040503050406030204" pitchFamily="18" charset="0"/>
                          </a:rPr>
                          <m:t>𝟏</m:t>
                        </m:r>
                      </m:num>
                      <m:den>
                        <m:r>
                          <a:rPr lang="es-NI" b="1" i="1" dirty="0">
                            <a:latin typeface="Cambria Math" panose="02040503050406030204" pitchFamily="18" charset="0"/>
                          </a:rPr>
                          <m:t>𝑵</m:t>
                        </m:r>
                      </m:den>
                    </m:f>
                    <m:r>
                      <a:rPr lang="es-NI" b="1" i="1" dirty="0">
                        <a:latin typeface="Cambria Math" panose="02040503050406030204" pitchFamily="18" charset="0"/>
                      </a:rPr>
                      <m:t>𝜮</m:t>
                    </m:r>
                    <m:sSubSup>
                      <m:sSubSupPr>
                        <m:ctrlPr>
                          <a:rPr lang="es-NI" b="1" i="1" dirty="0">
                            <a:solidFill>
                              <a:srgbClr val="836967"/>
                            </a:solidFill>
                            <a:latin typeface="Cambria Math" panose="02040503050406030204" pitchFamily="18" charset="0"/>
                          </a:rPr>
                        </m:ctrlPr>
                      </m:sSubSupPr>
                      <m:e>
                        <m:r>
                          <a:rPr lang="es-NI" b="1" i="1" dirty="0">
                            <a:latin typeface="Cambria Math" panose="02040503050406030204" pitchFamily="18" charset="0"/>
                          </a:rPr>
                          <m:t>𝑵</m:t>
                        </m:r>
                      </m:e>
                      <m:sub>
                        <m:r>
                          <a:rPr lang="es-NI" b="1" i="1" dirty="0">
                            <a:latin typeface="Cambria Math" panose="02040503050406030204" pitchFamily="18" charset="0"/>
                          </a:rPr>
                          <m:t>𝒙</m:t>
                        </m:r>
                      </m:sub>
                      <m:sup>
                        <m:r>
                          <a:rPr lang="es-NI" b="1" i="0" dirty="0">
                            <a:latin typeface="Cambria Math" panose="02040503050406030204" pitchFamily="18" charset="0"/>
                          </a:rPr>
                          <m:t>−</m:t>
                        </m:r>
                      </m:sup>
                    </m:sSubSup>
                    <m:r>
                      <a:rPr lang="es-NI" b="1" i="0" dirty="0">
                        <a:latin typeface="Cambria Math" panose="02040503050406030204" pitchFamily="18" charset="0"/>
                      </a:rPr>
                      <m:t>±</m:t>
                    </m:r>
                    <m:r>
                      <a:rPr lang="es-NI" b="1" i="0" dirty="0">
                        <a:latin typeface="Cambria Math" panose="02040503050406030204" pitchFamily="18" charset="0"/>
                      </a:rPr>
                      <m:t>𝟐</m:t>
                    </m:r>
                    <m:f>
                      <m:fPr>
                        <m:ctrlPr>
                          <a:rPr lang="es-NI" b="1" i="1" dirty="0">
                            <a:solidFill>
                              <a:srgbClr val="836967"/>
                            </a:solidFill>
                            <a:latin typeface="Cambria Math" panose="02040503050406030204" pitchFamily="18" charset="0"/>
                          </a:rPr>
                        </m:ctrlPr>
                      </m:fPr>
                      <m:num>
                        <m:r>
                          <a:rPr lang="es-NI" b="1" i="0" dirty="0">
                            <a:latin typeface="Cambria Math" panose="02040503050406030204" pitchFamily="18" charset="0"/>
                          </a:rPr>
                          <m:t>𝟏</m:t>
                        </m:r>
                      </m:num>
                      <m:den>
                        <m:r>
                          <a:rPr lang="es-NI" b="1" i="1" dirty="0">
                            <a:latin typeface="Cambria Math" panose="02040503050406030204" pitchFamily="18" charset="0"/>
                          </a:rPr>
                          <m:t>𝑵</m:t>
                        </m:r>
                      </m:den>
                    </m:f>
                    <m:rad>
                      <m:radPr>
                        <m:degHide m:val="on"/>
                        <m:ctrlPr>
                          <a:rPr lang="es-NI" b="1" i="1" dirty="0">
                            <a:solidFill>
                              <a:srgbClr val="836967"/>
                            </a:solidFill>
                            <a:latin typeface="Cambria Math" panose="02040503050406030204" pitchFamily="18" charset="0"/>
                          </a:rPr>
                        </m:ctrlPr>
                      </m:radPr>
                      <m:deg/>
                      <m:e>
                        <m:r>
                          <a:rPr lang="es-NI" b="1" i="1" dirty="0">
                            <a:latin typeface="Cambria Math" panose="02040503050406030204" pitchFamily="18" charset="0"/>
                          </a:rPr>
                          <m:t>𝜮</m:t>
                        </m:r>
                        <m:sSup>
                          <m:sSupPr>
                            <m:ctrlPr>
                              <a:rPr lang="es-NI" b="1" i="1" dirty="0" smtClean="0">
                                <a:solidFill>
                                  <a:srgbClr val="836967"/>
                                </a:solidFill>
                                <a:latin typeface="Cambria Math" panose="02040503050406030204" pitchFamily="18" charset="0"/>
                              </a:rPr>
                            </m:ctrlPr>
                          </m:sSupPr>
                          <m:e>
                            <m:r>
                              <a:rPr lang="es-NI" b="1" i="1" dirty="0">
                                <a:latin typeface="Cambria Math" panose="02040503050406030204" pitchFamily="18" charset="0"/>
                              </a:rPr>
                              <m:t>𝑵</m:t>
                            </m:r>
                          </m:e>
                          <m:sup>
                            <m:r>
                              <a:rPr lang="es-NI" b="1" i="0" dirty="0">
                                <a:latin typeface="Cambria Math" panose="02040503050406030204" pitchFamily="18" charset="0"/>
                              </a:rPr>
                              <m:t>𝟐</m:t>
                            </m:r>
                          </m:sup>
                        </m:sSup>
                        <m:f>
                          <m:fPr>
                            <m:ctrlPr>
                              <a:rPr lang="es-NI" b="1" i="1" dirty="0">
                                <a:solidFill>
                                  <a:srgbClr val="836967"/>
                                </a:solidFill>
                                <a:latin typeface="Cambria Math" panose="02040503050406030204" pitchFamily="18" charset="0"/>
                              </a:rPr>
                            </m:ctrlPr>
                          </m:fPr>
                          <m:num>
                            <m:sSup>
                              <m:sSupPr>
                                <m:ctrlPr>
                                  <a:rPr lang="es-NI" b="1" i="1" dirty="0">
                                    <a:solidFill>
                                      <a:srgbClr val="836967"/>
                                    </a:solidFill>
                                    <a:latin typeface="Cambria Math" panose="02040503050406030204" pitchFamily="18" charset="0"/>
                                  </a:rPr>
                                </m:ctrlPr>
                              </m:sSupPr>
                              <m:e>
                                <m:r>
                                  <a:rPr lang="es-MX" b="1" i="0" dirty="0" smtClean="0">
                                    <a:solidFill>
                                      <a:srgbClr val="836967"/>
                                    </a:solidFill>
                                    <a:latin typeface="Cambria Math" panose="02040503050406030204" pitchFamily="18" charset="0"/>
                                  </a:rPr>
                                  <m:t>𝐒</m:t>
                                </m:r>
                              </m:e>
                              <m:sup>
                                <m:r>
                                  <a:rPr lang="es-MX" b="1" i="1" dirty="0" smtClean="0">
                                    <a:latin typeface="Cambria Math" panose="02040503050406030204" pitchFamily="18" charset="0"/>
                                  </a:rPr>
                                  <m:t>𝟐</m:t>
                                </m:r>
                              </m:sup>
                            </m:sSup>
                          </m:num>
                          <m:den>
                            <m:r>
                              <a:rPr lang="es-MX" b="1" i="0" dirty="0" smtClean="0">
                                <a:latin typeface="Cambria Math" panose="02040503050406030204" pitchFamily="18" charset="0"/>
                              </a:rPr>
                              <m:t>𝐧</m:t>
                            </m:r>
                            <m:r>
                              <a:rPr lang="es-NI" b="1" i="0" dirty="0">
                                <a:latin typeface="Cambria Math" panose="02040503050406030204" pitchFamily="18" charset="0"/>
                              </a:rPr>
                              <m:t>ⅈ</m:t>
                            </m:r>
                          </m:den>
                        </m:f>
                        <m:r>
                          <a:rPr lang="es-MX" b="1" i="0" dirty="0" smtClean="0">
                            <a:latin typeface="Cambria Math" panose="02040503050406030204" pitchFamily="18" charset="0"/>
                          </a:rPr>
                          <m:t>(</m:t>
                        </m:r>
                        <m:r>
                          <a:rPr lang="es-MX" b="1" i="0" dirty="0" smtClean="0">
                            <a:latin typeface="Cambria Math" panose="02040503050406030204" pitchFamily="18" charset="0"/>
                          </a:rPr>
                          <m:t>𝟏</m:t>
                        </m:r>
                        <m:r>
                          <a:rPr lang="es-NI" b="1" i="0" dirty="0">
                            <a:latin typeface="Cambria Math" panose="02040503050406030204" pitchFamily="18" charset="0"/>
                          </a:rPr>
                          <m:t>−</m:t>
                        </m:r>
                        <m:f>
                          <m:fPr>
                            <m:ctrlPr>
                              <a:rPr lang="es-NI" b="1" i="1" dirty="0">
                                <a:solidFill>
                                  <a:srgbClr val="836967"/>
                                </a:solidFill>
                                <a:latin typeface="Cambria Math" panose="02040503050406030204" pitchFamily="18" charset="0"/>
                              </a:rPr>
                            </m:ctrlPr>
                          </m:fPr>
                          <m:num>
                            <m:r>
                              <a:rPr lang="es-NI" b="1" i="1" dirty="0">
                                <a:latin typeface="Cambria Math" panose="02040503050406030204" pitchFamily="18" charset="0"/>
                              </a:rPr>
                              <m:t>𝒏</m:t>
                            </m:r>
                            <m:r>
                              <a:rPr lang="es-MX" b="1" i="1" dirty="0" smtClean="0">
                                <a:latin typeface="Cambria Math" panose="02040503050406030204" pitchFamily="18" charset="0"/>
                              </a:rPr>
                              <m:t>𝒊</m:t>
                            </m:r>
                          </m:num>
                          <m:den>
                            <m:r>
                              <a:rPr lang="es-MX" b="1" i="1" dirty="0" smtClean="0">
                                <a:latin typeface="Cambria Math" panose="02040503050406030204" pitchFamily="18" charset="0"/>
                              </a:rPr>
                              <m:t>𝑵</m:t>
                            </m:r>
                          </m:den>
                        </m:f>
                      </m:e>
                    </m:rad>
                    <m:r>
                      <a:rPr lang="es-MX" b="1" i="1" dirty="0" smtClean="0">
                        <a:latin typeface="Cambria Math" panose="02040503050406030204" pitchFamily="18" charset="0"/>
                      </a:rPr>
                      <m:t>)</m:t>
                    </m:r>
                  </m:oMath>
                </a14:m>
                <a:r>
                  <a:rPr lang="es-NI" b="1" dirty="0"/>
                  <a:t>  </a:t>
                </a:r>
              </a:p>
              <a:p>
                <a:pPr marL="0" indent="0">
                  <a:buNone/>
                </a:pPr>
                <a:r>
                  <a:rPr lang="es-NI" b="1" dirty="0"/>
                  <a:t>                   </a:t>
                </a:r>
                <a:r>
                  <a:rPr lang="es-NI" sz="2400" dirty="0"/>
                  <a:t>=(1/300)*(8,579.2)  ± 2* (1/300)*(√189277.82)</a:t>
                </a:r>
              </a:p>
              <a:p>
                <a:pPr marL="0" indent="0">
                  <a:buNone/>
                </a:pPr>
                <a:r>
                  <a:rPr lang="es-NI" dirty="0"/>
                  <a:t>		               </a:t>
                </a:r>
                <a:r>
                  <a:rPr lang="es-NI" sz="2400" dirty="0"/>
                  <a:t>=27.672 ± 2(1.4034) ; LI =24.8682   ; </a:t>
                </a:r>
                <a:r>
                  <a:rPr lang="es-NI" sz="2400" dirty="0" err="1"/>
                  <a:t>Ls</a:t>
                </a:r>
                <a:r>
                  <a:rPr lang="es-NI" sz="2400" dirty="0"/>
                  <a:t>=30.4818</a:t>
                </a:r>
              </a:p>
              <a:p>
                <a:pPr marL="0" indent="0">
                  <a:buNone/>
                </a:pPr>
                <a:r>
                  <a:rPr lang="es-NI" sz="2400" dirty="0"/>
                  <a:t>                                                </a:t>
                </a:r>
                <a:r>
                  <a:rPr lang="es-NI" sz="2400" b="1" dirty="0"/>
                  <a:t>24.8682 ≤µ≤30.4818</a:t>
                </a:r>
                <a:endParaRPr lang="es-NI" b="1" dirty="0"/>
              </a:p>
            </p:txBody>
          </p:sp>
        </mc:Choice>
        <mc:Fallback xmlns="">
          <p:sp>
            <p:nvSpPr>
              <p:cNvPr id="3" name="Marcador de contenido 2">
                <a:extLst>
                  <a:ext uri="{FF2B5EF4-FFF2-40B4-BE49-F238E27FC236}">
                    <a16:creationId xmlns:a16="http://schemas.microsoft.com/office/drawing/2014/main" id="{6C9381D2-2C91-44DC-9AE6-AD9CD7E6D6A2}"/>
                  </a:ext>
                </a:extLst>
              </p:cNvPr>
              <p:cNvSpPr>
                <a:spLocks noGrp="1" noRot="1" noChangeAspect="1" noMove="1" noResize="1" noEditPoints="1" noAdjustHandles="1" noChangeArrowheads="1" noChangeShapeType="1" noTextEdit="1"/>
              </p:cNvSpPr>
              <p:nvPr>
                <p:ph sz="half" idx="1"/>
              </p:nvPr>
            </p:nvSpPr>
            <p:spPr>
              <a:xfrm>
                <a:off x="740312" y="531398"/>
                <a:ext cx="10711375" cy="4351338"/>
              </a:xfrm>
              <a:blipFill>
                <a:blip r:embed="rId2"/>
                <a:stretch>
                  <a:fillRect l="-1138" t="-2241" r="-398"/>
                </a:stretch>
              </a:blipFill>
            </p:spPr>
            <p:txBody>
              <a:bodyPr/>
              <a:lstStyle/>
              <a:p>
                <a:r>
                  <a:rPr lang="es-NI">
                    <a:noFill/>
                  </a:rPr>
                  <a:t> </a:t>
                </a:r>
              </a:p>
            </p:txBody>
          </p:sp>
        </mc:Fallback>
      </mc:AlternateContent>
    </p:spTree>
    <p:extLst>
      <p:ext uri="{BB962C8B-B14F-4D97-AF65-F5344CB8AC3E}">
        <p14:creationId xmlns:p14="http://schemas.microsoft.com/office/powerpoint/2010/main" val="191953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0EA9ECD-CEBF-6344-D731-8C3891FA221B}"/>
              </a:ext>
            </a:extLst>
          </p:cNvPr>
          <p:cNvSpPr>
            <a:spLocks noGrp="1"/>
          </p:cNvSpPr>
          <p:nvPr>
            <p:ph sz="half" idx="1"/>
          </p:nvPr>
        </p:nvSpPr>
        <p:spPr>
          <a:xfrm>
            <a:off x="613117" y="292247"/>
            <a:ext cx="10317480" cy="4351338"/>
          </a:xfrm>
        </p:spPr>
        <p:txBody>
          <a:bodyPr>
            <a:normAutofit/>
          </a:bodyPr>
          <a:lstStyle/>
          <a:p>
            <a:pPr marL="0" indent="0">
              <a:buNone/>
            </a:pPr>
            <a:r>
              <a:rPr lang="es-NI" sz="2000" dirty="0"/>
              <a:t>Obtener un intervalo de confianza del 95% para el número total de horas por semana que hogares del municipio dedican a ver televisión </a:t>
            </a:r>
          </a:p>
          <a:p>
            <a:pPr marL="0" indent="0">
              <a:buNone/>
            </a:pPr>
            <a:r>
              <a:rPr lang="es-NI" sz="2000" dirty="0"/>
              <a:t>Sustituyendo los resultados de la tabla anterior en la fórmula de un intervalo de confianza del 95% para </a:t>
            </a:r>
            <a:r>
              <a:rPr lang="hy-AM" sz="2000" dirty="0">
                <a:latin typeface="Calibri" panose="020F0502020204030204" pitchFamily="34" charset="0"/>
                <a:ea typeface="Calibri" panose="020F0502020204030204" pitchFamily="34" charset="0"/>
                <a:cs typeface="Calibri" panose="020F0502020204030204" pitchFamily="34" charset="0"/>
              </a:rPr>
              <a:t>Շ</a:t>
            </a:r>
            <a:endParaRPr lang="es-NI" sz="20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11AF9E0-630C-30DA-16EB-CDDD88B22A93}"/>
                  </a:ext>
                </a:extLst>
              </p:cNvPr>
              <p:cNvSpPr txBox="1"/>
              <p:nvPr/>
            </p:nvSpPr>
            <p:spPr>
              <a:xfrm>
                <a:off x="3609535" y="1437488"/>
                <a:ext cx="6098344" cy="718658"/>
              </a:xfrm>
              <a:prstGeom prst="rect">
                <a:avLst/>
              </a:prstGeom>
              <a:noFill/>
            </p:spPr>
            <p:txBody>
              <a:bodyPr wrap="square">
                <a:spAutoFit/>
              </a:bodyPr>
              <a:lstStyle/>
              <a:p>
                <a14:m>
                  <m:oMath xmlns:m="http://schemas.openxmlformats.org/officeDocument/2006/math">
                    <m:r>
                      <a:rPr lang="es-MX" sz="2000" b="1" i="1" dirty="0" smtClean="0">
                        <a:solidFill>
                          <a:schemeClr val="tx1"/>
                        </a:solidFill>
                        <a:latin typeface="Cambria Math" panose="02040503050406030204" pitchFamily="18" charset="0"/>
                      </a:rPr>
                      <m:t> </m:t>
                    </m:r>
                    <m:nary>
                      <m:naryPr>
                        <m:chr m:val="∑"/>
                        <m:grow m:val="on"/>
                        <m:subHide m:val="on"/>
                        <m:supHide m:val="on"/>
                        <m:ctrlPr>
                          <a:rPr lang="es-NI" sz="2000" b="1" i="1" dirty="0" smtClean="0">
                            <a:solidFill>
                              <a:schemeClr val="tx1"/>
                            </a:solidFill>
                            <a:latin typeface="Cambria Math" panose="02040503050406030204" pitchFamily="18" charset="0"/>
                          </a:rPr>
                        </m:ctrlPr>
                      </m:naryPr>
                      <m:sub/>
                      <m:sup/>
                      <m:e>
                        <m:r>
                          <a:rPr lang="es-NI" sz="2000" b="1" i="1" dirty="0" smtClean="0">
                            <a:solidFill>
                              <a:schemeClr val="tx1"/>
                            </a:solidFill>
                            <a:latin typeface="Cambria Math" panose="02040503050406030204" pitchFamily="18" charset="0"/>
                          </a:rPr>
                          <m:t>𝑵</m:t>
                        </m:r>
                        <m:sSubSup>
                          <m:sSubSupPr>
                            <m:ctrlPr>
                              <a:rPr lang="es-NI" sz="2000" b="1" i="1" dirty="0" smtClean="0">
                                <a:solidFill>
                                  <a:schemeClr val="tx1"/>
                                </a:solidFill>
                                <a:latin typeface="Cambria Math" panose="02040503050406030204" pitchFamily="18" charset="0"/>
                              </a:rPr>
                            </m:ctrlPr>
                          </m:sSubSupPr>
                          <m:e>
                            <m:r>
                              <a:rPr lang="es-MX" sz="2000" b="1" i="1" dirty="0" smtClean="0">
                                <a:solidFill>
                                  <a:schemeClr val="tx1"/>
                                </a:solidFill>
                                <a:latin typeface="Cambria Math" panose="02040503050406030204" pitchFamily="18" charset="0"/>
                              </a:rPr>
                              <m:t>𝑿𝒊</m:t>
                            </m:r>
                            <m:r>
                              <a:rPr lang="es-MX" sz="2000" b="1" i="1" dirty="0" smtClean="0">
                                <a:solidFill>
                                  <a:schemeClr val="tx1"/>
                                </a:solidFill>
                                <a:latin typeface="Cambria Math" panose="02040503050406030204" pitchFamily="18" charset="0"/>
                              </a:rPr>
                              <m:t>  </m:t>
                            </m:r>
                          </m:e>
                          <m:sub>
                            <m:r>
                              <a:rPr lang="es-NI" sz="2000" b="1" i="1" dirty="0" smtClean="0">
                                <a:solidFill>
                                  <a:schemeClr val="tx1"/>
                                </a:solidFill>
                                <a:latin typeface="Cambria Math" panose="02040503050406030204" pitchFamily="18" charset="0"/>
                              </a:rPr>
                              <m:t>−</m:t>
                            </m:r>
                          </m:sub>
                          <m:sup>
                            <m:r>
                              <a:rPr lang="es-MX" sz="2000" b="1" i="1" dirty="0" smtClean="0">
                                <a:solidFill>
                                  <a:schemeClr val="tx1"/>
                                </a:solidFill>
                                <a:latin typeface="Cambria Math" panose="02040503050406030204" pitchFamily="18" charset="0"/>
                              </a:rPr>
                              <m:t> </m:t>
                            </m:r>
                            <m:r>
                              <a:rPr lang="es-NI" sz="2000" b="1" i="1" dirty="0" smtClean="0">
                                <a:solidFill>
                                  <a:schemeClr val="tx1"/>
                                </a:solidFill>
                                <a:latin typeface="Cambria Math" panose="02040503050406030204" pitchFamily="18" charset="0"/>
                              </a:rPr>
                              <m:t>+</m:t>
                            </m:r>
                          </m:sup>
                        </m:sSubSup>
                      </m:e>
                    </m:nary>
                    <m:r>
                      <a:rPr lang="es-MX" sz="2000" b="1" i="1" dirty="0" smtClean="0">
                        <a:solidFill>
                          <a:schemeClr val="tx1"/>
                        </a:solidFill>
                        <a:latin typeface="Cambria Math" panose="02040503050406030204" pitchFamily="18" charset="0"/>
                      </a:rPr>
                      <m:t>𝟐</m:t>
                    </m:r>
                    <m:rad>
                      <m:radPr>
                        <m:degHide m:val="on"/>
                        <m:ctrlPr>
                          <a:rPr lang="es-NI" sz="2000" b="1" i="1" dirty="0" smtClean="0">
                            <a:solidFill>
                              <a:schemeClr val="tx1"/>
                            </a:solidFill>
                            <a:latin typeface="Cambria Math" panose="02040503050406030204" pitchFamily="18" charset="0"/>
                          </a:rPr>
                        </m:ctrlPr>
                      </m:radPr>
                      <m:deg/>
                      <m:e>
                        <m:r>
                          <a:rPr lang="es-MX" sz="2000" b="1" i="1" dirty="0" smtClean="0">
                            <a:solidFill>
                              <a:schemeClr val="tx1"/>
                            </a:solidFill>
                            <a:latin typeface="Cambria Math" panose="02040503050406030204" pitchFamily="18" charset="0"/>
                          </a:rPr>
                          <m:t>(</m:t>
                        </m:r>
                        <m:nary>
                          <m:naryPr>
                            <m:chr m:val="∑"/>
                            <m:grow m:val="on"/>
                            <m:subHide m:val="on"/>
                            <m:supHide m:val="on"/>
                            <m:ctrlPr>
                              <a:rPr lang="es-NI" sz="2000" b="1" i="1" dirty="0">
                                <a:solidFill>
                                  <a:schemeClr val="tx1"/>
                                </a:solidFill>
                                <a:latin typeface="Cambria Math" panose="02040503050406030204" pitchFamily="18" charset="0"/>
                              </a:rPr>
                            </m:ctrlPr>
                          </m:naryPr>
                          <m:sub/>
                          <m:sup/>
                          <m:e>
                            <m:sSup>
                              <m:sSupPr>
                                <m:ctrlPr>
                                  <a:rPr lang="es-NI" sz="2000" b="1" i="1" dirty="0">
                                    <a:solidFill>
                                      <a:schemeClr val="tx1"/>
                                    </a:solidFill>
                                    <a:latin typeface="Cambria Math" panose="02040503050406030204" pitchFamily="18" charset="0"/>
                                  </a:rPr>
                                </m:ctrlPr>
                              </m:sSupPr>
                              <m:e>
                                <m:r>
                                  <a:rPr lang="es-NI" sz="2000" b="1" i="1" dirty="0">
                                    <a:solidFill>
                                      <a:schemeClr val="tx1"/>
                                    </a:solidFill>
                                    <a:latin typeface="Cambria Math" panose="02040503050406030204" pitchFamily="18" charset="0"/>
                                  </a:rPr>
                                  <m:t>𝑵</m:t>
                                </m:r>
                              </m:e>
                              <m:sup>
                                <m:r>
                                  <a:rPr lang="es-NI" sz="2000" b="1" i="0" dirty="0">
                                    <a:solidFill>
                                      <a:schemeClr val="tx1"/>
                                    </a:solidFill>
                                    <a:latin typeface="Cambria Math" panose="02040503050406030204" pitchFamily="18" charset="0"/>
                                  </a:rPr>
                                  <m:t>𝟐</m:t>
                                </m:r>
                              </m:sup>
                            </m:sSup>
                            <m:f>
                              <m:fPr>
                                <m:ctrlPr>
                                  <a:rPr lang="es-NI" sz="2000" b="1" i="1" dirty="0">
                                    <a:solidFill>
                                      <a:schemeClr val="tx1"/>
                                    </a:solidFill>
                                    <a:latin typeface="Cambria Math" panose="02040503050406030204" pitchFamily="18" charset="0"/>
                                  </a:rPr>
                                </m:ctrlPr>
                              </m:fPr>
                              <m:num>
                                <m:sSup>
                                  <m:sSupPr>
                                    <m:ctrlPr>
                                      <a:rPr lang="es-NI" sz="2000" b="1" i="1" dirty="0">
                                        <a:solidFill>
                                          <a:schemeClr val="tx1"/>
                                        </a:solidFill>
                                        <a:latin typeface="Cambria Math" panose="02040503050406030204" pitchFamily="18" charset="0"/>
                                      </a:rPr>
                                    </m:ctrlPr>
                                  </m:sSupPr>
                                  <m:e>
                                    <m:r>
                                      <a:rPr lang="es-NI" sz="2000" b="1" i="1" dirty="0">
                                        <a:solidFill>
                                          <a:schemeClr val="tx1"/>
                                        </a:solidFill>
                                        <a:latin typeface="Cambria Math" panose="02040503050406030204" pitchFamily="18" charset="0"/>
                                      </a:rPr>
                                      <m:t>𝑺</m:t>
                                    </m:r>
                                  </m:e>
                                  <m:sup>
                                    <m:r>
                                      <a:rPr lang="es-NI" sz="2000" b="1" i="0" dirty="0">
                                        <a:solidFill>
                                          <a:schemeClr val="tx1"/>
                                        </a:solidFill>
                                        <a:latin typeface="Cambria Math" panose="02040503050406030204" pitchFamily="18" charset="0"/>
                                      </a:rPr>
                                      <m:t>𝟐</m:t>
                                    </m:r>
                                  </m:sup>
                                </m:sSup>
                              </m:num>
                              <m:den>
                                <m:r>
                                  <a:rPr lang="es-NI" sz="2000" b="1" i="1" dirty="0">
                                    <a:solidFill>
                                      <a:schemeClr val="tx1"/>
                                    </a:solidFill>
                                    <a:latin typeface="Cambria Math" panose="02040503050406030204" pitchFamily="18" charset="0"/>
                                  </a:rPr>
                                  <m:t>𝑵</m:t>
                                </m:r>
                              </m:den>
                            </m:f>
                          </m:e>
                        </m:nary>
                      </m:e>
                    </m:rad>
                    <m:r>
                      <a:rPr lang="es-MX" sz="2000" b="1" i="1" dirty="0" smtClean="0">
                        <a:solidFill>
                          <a:schemeClr val="tx1"/>
                        </a:solidFill>
                        <a:latin typeface="Cambria Math" panose="02040503050406030204" pitchFamily="18" charset="0"/>
                      </a:rPr>
                      <m:t>(</m:t>
                    </m:r>
                    <m:r>
                      <a:rPr lang="es-MX" sz="2000" b="1" i="1" dirty="0" smtClean="0">
                        <a:solidFill>
                          <a:schemeClr val="tx1"/>
                        </a:solidFill>
                        <a:latin typeface="Cambria Math" panose="02040503050406030204" pitchFamily="18" charset="0"/>
                      </a:rPr>
                      <m:t>𝟏</m:t>
                    </m:r>
                    <m:r>
                      <a:rPr lang="es-MX" sz="2000" b="1" i="1" dirty="0" smtClean="0">
                        <a:solidFill>
                          <a:schemeClr val="tx1"/>
                        </a:solidFill>
                        <a:latin typeface="Cambria Math" panose="02040503050406030204" pitchFamily="18" charset="0"/>
                      </a:rPr>
                      <m:t>−</m:t>
                    </m:r>
                    <m:f>
                      <m:fPr>
                        <m:ctrlPr>
                          <a:rPr lang="es-MX" sz="2000" b="1" i="1" dirty="0" smtClean="0">
                            <a:solidFill>
                              <a:schemeClr val="tx1"/>
                            </a:solidFill>
                            <a:latin typeface="Cambria Math" panose="02040503050406030204" pitchFamily="18" charset="0"/>
                          </a:rPr>
                        </m:ctrlPr>
                      </m:fPr>
                      <m:num>
                        <m:r>
                          <a:rPr lang="es-MX" sz="2000" b="1" i="1" dirty="0" smtClean="0">
                            <a:solidFill>
                              <a:schemeClr val="tx1"/>
                            </a:solidFill>
                            <a:latin typeface="Cambria Math" panose="02040503050406030204" pitchFamily="18" charset="0"/>
                          </a:rPr>
                          <m:t>𝒏𝒊</m:t>
                        </m:r>
                      </m:num>
                      <m:den>
                        <m:r>
                          <a:rPr lang="es-MX" sz="2000" b="1" i="1" dirty="0" smtClean="0">
                            <a:solidFill>
                              <a:schemeClr val="tx1"/>
                            </a:solidFill>
                            <a:latin typeface="Cambria Math" panose="02040503050406030204" pitchFamily="18" charset="0"/>
                          </a:rPr>
                          <m:t>𝑵𝒊</m:t>
                        </m:r>
                      </m:den>
                    </m:f>
                    <m:r>
                      <a:rPr lang="es-MX" sz="2000" b="1" i="1" dirty="0" smtClean="0">
                        <a:solidFill>
                          <a:schemeClr val="tx1"/>
                        </a:solidFill>
                        <a:latin typeface="Cambria Math" panose="02040503050406030204" pitchFamily="18" charset="0"/>
                      </a:rPr>
                      <m:t>)</m:t>
                    </m:r>
                  </m:oMath>
                </a14:m>
                <a:r>
                  <a:rPr lang="es-NI" sz="2000" b="1" dirty="0">
                    <a:solidFill>
                      <a:schemeClr val="tx1"/>
                    </a:solidFill>
                  </a:rPr>
                  <a:t>)</a:t>
                </a:r>
              </a:p>
            </p:txBody>
          </p:sp>
        </mc:Choice>
        <mc:Fallback xmlns="">
          <p:sp>
            <p:nvSpPr>
              <p:cNvPr id="6" name="CuadroTexto 5">
                <a:extLst>
                  <a:ext uri="{FF2B5EF4-FFF2-40B4-BE49-F238E27FC236}">
                    <a16:creationId xmlns:a16="http://schemas.microsoft.com/office/drawing/2014/main" id="{C11AF9E0-630C-30DA-16EB-CDDD88B22A93}"/>
                  </a:ext>
                </a:extLst>
              </p:cNvPr>
              <p:cNvSpPr txBox="1">
                <a:spLocks noRot="1" noChangeAspect="1" noMove="1" noResize="1" noEditPoints="1" noAdjustHandles="1" noChangeArrowheads="1" noChangeShapeType="1" noTextEdit="1"/>
              </p:cNvSpPr>
              <p:nvPr/>
            </p:nvSpPr>
            <p:spPr>
              <a:xfrm>
                <a:off x="3609535" y="1437488"/>
                <a:ext cx="6098344" cy="718658"/>
              </a:xfrm>
              <a:prstGeom prst="rect">
                <a:avLst/>
              </a:prstGeom>
              <a:blipFill>
                <a:blip r:embed="rId2"/>
                <a:stretch>
                  <a:fillRect/>
                </a:stretch>
              </a:blipFill>
            </p:spPr>
            <p:txBody>
              <a:bodyPr/>
              <a:lstStyle/>
              <a:p>
                <a:r>
                  <a:rPr lang="es-NI">
                    <a:noFill/>
                  </a:rPr>
                  <a:t> </a:t>
                </a:r>
              </a:p>
            </p:txBody>
          </p:sp>
        </mc:Fallback>
      </mc:AlternateContent>
      <p:sp>
        <p:nvSpPr>
          <p:cNvPr id="7" name="CuadroTexto 6">
            <a:extLst>
              <a:ext uri="{FF2B5EF4-FFF2-40B4-BE49-F238E27FC236}">
                <a16:creationId xmlns:a16="http://schemas.microsoft.com/office/drawing/2014/main" id="{32D92BF1-931D-80FA-33D4-A1827FA661DF}"/>
              </a:ext>
            </a:extLst>
          </p:cNvPr>
          <p:cNvSpPr txBox="1"/>
          <p:nvPr/>
        </p:nvSpPr>
        <p:spPr>
          <a:xfrm>
            <a:off x="2968283" y="2639667"/>
            <a:ext cx="5176911" cy="1323439"/>
          </a:xfrm>
          <a:prstGeom prst="rect">
            <a:avLst/>
          </a:prstGeom>
          <a:noFill/>
        </p:spPr>
        <p:txBody>
          <a:bodyPr wrap="square" rtlCol="0">
            <a:spAutoFit/>
          </a:bodyPr>
          <a:lstStyle/>
          <a:p>
            <a:pPr algn="ctr"/>
            <a:r>
              <a:rPr lang="es-NI" sz="2000" dirty="0"/>
              <a:t>(8,579.25) ±2(1/310)*(√ 189277.82)</a:t>
            </a:r>
          </a:p>
          <a:p>
            <a:pPr algn="ctr"/>
            <a:r>
              <a:rPr lang="es-NI" sz="2000" dirty="0"/>
              <a:t>8579.25 ±2(435.0607)</a:t>
            </a:r>
          </a:p>
          <a:p>
            <a:pPr algn="ctr"/>
            <a:r>
              <a:rPr lang="es-NI" sz="2000" dirty="0"/>
              <a:t>7709.1286</a:t>
            </a:r>
            <a:r>
              <a:rPr lang="es-NI" sz="2000" b="1" dirty="0"/>
              <a:t>≤</a:t>
            </a:r>
            <a:r>
              <a:rPr lang="hy-AM" sz="2000" b="1" dirty="0">
                <a:latin typeface="Calibri" panose="020F0502020204030204" pitchFamily="34" charset="0"/>
                <a:ea typeface="Calibri" panose="020F0502020204030204" pitchFamily="34" charset="0"/>
                <a:cs typeface="Calibri" panose="020F0502020204030204" pitchFamily="34" charset="0"/>
              </a:rPr>
              <a:t>Շ</a:t>
            </a:r>
            <a:r>
              <a:rPr lang="es-NI" sz="2000" b="1" dirty="0"/>
              <a:t>≤</a:t>
            </a:r>
            <a:r>
              <a:rPr lang="es-NI" sz="2000" dirty="0"/>
              <a:t>9449.3714 horas</a:t>
            </a:r>
          </a:p>
          <a:p>
            <a:pPr algn="ctr"/>
            <a:endParaRPr lang="es-NI" sz="2000" dirty="0"/>
          </a:p>
        </p:txBody>
      </p:sp>
    </p:spTree>
    <p:extLst>
      <p:ext uri="{BB962C8B-B14F-4D97-AF65-F5344CB8AC3E}">
        <p14:creationId xmlns:p14="http://schemas.microsoft.com/office/powerpoint/2010/main" val="159395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a:extLst>
              <a:ext uri="{FF2B5EF4-FFF2-40B4-BE49-F238E27FC236}">
                <a16:creationId xmlns:a16="http://schemas.microsoft.com/office/drawing/2014/main" id="{F652A217-3D89-298C-34B6-684E8372338C}"/>
              </a:ext>
            </a:extLst>
          </p:cNvPr>
          <p:cNvGraphicFramePr>
            <a:graphicFrameLocks noGrp="1"/>
          </p:cNvGraphicFramePr>
          <p:nvPr>
            <p:extLst>
              <p:ext uri="{D42A27DB-BD31-4B8C-83A1-F6EECF244321}">
                <p14:modId xmlns:p14="http://schemas.microsoft.com/office/powerpoint/2010/main" val="3193942523"/>
              </p:ext>
            </p:extLst>
          </p:nvPr>
        </p:nvGraphicFramePr>
        <p:xfrm>
          <a:off x="1111348" y="576776"/>
          <a:ext cx="9333450" cy="5806716"/>
        </p:xfrm>
        <a:graphic>
          <a:graphicData uri="http://schemas.openxmlformats.org/drawingml/2006/table">
            <a:tbl>
              <a:tblPr firstRow="1" firstCol="1" bandRow="1">
                <a:tableStyleId>{5C22544A-7EE6-4342-B048-85BDC9FD1C3A}</a:tableStyleId>
              </a:tblPr>
              <a:tblGrid>
                <a:gridCol w="4200003">
                  <a:extLst>
                    <a:ext uri="{9D8B030D-6E8A-4147-A177-3AD203B41FA5}">
                      <a16:colId xmlns:a16="http://schemas.microsoft.com/office/drawing/2014/main" val="3372023126"/>
                    </a:ext>
                  </a:extLst>
                </a:gridCol>
                <a:gridCol w="2380529">
                  <a:extLst>
                    <a:ext uri="{9D8B030D-6E8A-4147-A177-3AD203B41FA5}">
                      <a16:colId xmlns:a16="http://schemas.microsoft.com/office/drawing/2014/main" val="1413003178"/>
                    </a:ext>
                  </a:extLst>
                </a:gridCol>
                <a:gridCol w="2752918">
                  <a:extLst>
                    <a:ext uri="{9D8B030D-6E8A-4147-A177-3AD203B41FA5}">
                      <a16:colId xmlns:a16="http://schemas.microsoft.com/office/drawing/2014/main" val="3669647977"/>
                    </a:ext>
                  </a:extLst>
                </a:gridCol>
              </a:tblGrid>
              <a:tr h="1680743">
                <a:tc>
                  <a:txBody>
                    <a:bodyPr/>
                    <a:lstStyle/>
                    <a:p>
                      <a:pPr algn="just">
                        <a:lnSpc>
                          <a:spcPct val="115000"/>
                        </a:lnSpc>
                        <a:spcAft>
                          <a:spcPts val="1000"/>
                        </a:spcAft>
                      </a:pPr>
                      <a:r>
                        <a:rPr lang="es-NI" sz="1200">
                          <a:effectLst/>
                        </a:rPr>
                        <a:t>Muestreo Estratificado:</a:t>
                      </a:r>
                      <a:endParaRPr lang="es-NI" sz="1600">
                        <a:effectLst/>
                      </a:endParaRPr>
                    </a:p>
                    <a:p>
                      <a:pPr algn="just">
                        <a:lnSpc>
                          <a:spcPct val="115000"/>
                        </a:lnSpc>
                        <a:spcAft>
                          <a:spcPts val="1000"/>
                        </a:spcAft>
                      </a:pPr>
                      <a:r>
                        <a:rPr lang="es-NI" sz="1200">
                          <a:effectLst/>
                        </a:rPr>
                        <a:t>Conceptos generales.</a:t>
                      </a:r>
                      <a:endParaRPr lang="es-NI" sz="1600">
                        <a:effectLst/>
                      </a:endParaRPr>
                    </a:p>
                    <a:p>
                      <a:pPr algn="just">
                        <a:lnSpc>
                          <a:spcPct val="115000"/>
                        </a:lnSpc>
                        <a:spcAft>
                          <a:spcPts val="1000"/>
                        </a:spcAft>
                      </a:pPr>
                      <a:r>
                        <a:rPr lang="es-NI" sz="1200">
                          <a:effectLst/>
                        </a:rPr>
                        <a:t>Estimación de media y tamaño de muestra con asignación proporcional.</a:t>
                      </a:r>
                      <a:endParaRPr lang="es-NI"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NI" sz="1200">
                          <a:effectLst/>
                        </a:rPr>
                        <a:t>Conferencia participativa.</a:t>
                      </a:r>
                      <a:endParaRPr lang="es-NI" sz="1600">
                        <a:effectLst/>
                      </a:endParaRPr>
                    </a:p>
                    <a:p>
                      <a:pPr>
                        <a:lnSpc>
                          <a:spcPct val="115000"/>
                        </a:lnSpc>
                        <a:spcAft>
                          <a:spcPts val="1000"/>
                        </a:spcAft>
                      </a:pPr>
                      <a:r>
                        <a:rPr lang="es-NI" sz="1200">
                          <a:effectLst/>
                        </a:rPr>
                        <a:t>Resolución de problemas.</a:t>
                      </a:r>
                      <a:endParaRPr lang="es-NI"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457200" algn="l"/>
                        </a:tabLst>
                      </a:pPr>
                      <a:r>
                        <a:rPr lang="es-NI" sz="1200" dirty="0">
                          <a:effectLst/>
                        </a:rPr>
                        <a:t>Guía didáctica 3.</a:t>
                      </a:r>
                      <a:endParaRPr lang="es-NI" sz="1600" dirty="0">
                        <a:effectLst/>
                      </a:endParaRPr>
                    </a:p>
                    <a:p>
                      <a:pPr algn="just">
                        <a:lnSpc>
                          <a:spcPct val="115000"/>
                        </a:lnSpc>
                        <a:spcAft>
                          <a:spcPts val="1000"/>
                        </a:spcAft>
                        <a:tabLst>
                          <a:tab pos="457200" algn="l"/>
                        </a:tabLst>
                      </a:pPr>
                      <a:r>
                        <a:rPr lang="es-NI" sz="1200" dirty="0">
                          <a:effectLst/>
                        </a:rPr>
                        <a:t>Presentación </a:t>
                      </a:r>
                      <a:r>
                        <a:rPr lang="es-NI" sz="1200" dirty="0" err="1">
                          <a:effectLst/>
                        </a:rPr>
                        <a:t>powerpoint</a:t>
                      </a:r>
                      <a:r>
                        <a:rPr lang="es-NI" sz="1200" dirty="0">
                          <a:effectLst/>
                        </a:rPr>
                        <a:t> elaborada por el docente. </a:t>
                      </a:r>
                      <a:endParaRPr lang="es-NI" sz="1600" dirty="0">
                        <a:effectLst/>
                      </a:endParaRPr>
                    </a:p>
                    <a:p>
                      <a:pPr algn="just">
                        <a:lnSpc>
                          <a:spcPct val="115000"/>
                        </a:lnSpc>
                        <a:spcAft>
                          <a:spcPts val="1000"/>
                        </a:spcAft>
                        <a:tabLst>
                          <a:tab pos="457200" algn="l"/>
                        </a:tabLst>
                      </a:pPr>
                      <a:r>
                        <a:rPr lang="es-NI" sz="1200" dirty="0">
                          <a:effectLst/>
                        </a:rPr>
                        <a:t>Pizarra, borrador, marcadores, data show.</a:t>
                      </a:r>
                      <a:endParaRPr lang="es-NI"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710725"/>
                  </a:ext>
                </a:extLst>
              </a:tr>
              <a:tr h="2133109">
                <a:tc>
                  <a:txBody>
                    <a:bodyPr/>
                    <a:lstStyle/>
                    <a:p>
                      <a:pPr algn="just">
                        <a:lnSpc>
                          <a:spcPct val="115000"/>
                        </a:lnSpc>
                        <a:spcAft>
                          <a:spcPts val="1000"/>
                        </a:spcAft>
                      </a:pPr>
                      <a:r>
                        <a:rPr lang="es-NI" sz="1200">
                          <a:effectLst/>
                        </a:rPr>
                        <a:t>Muestreo Estratificado:</a:t>
                      </a:r>
                      <a:endParaRPr lang="es-NI" sz="1600">
                        <a:effectLst/>
                      </a:endParaRPr>
                    </a:p>
                    <a:p>
                      <a:pPr algn="just">
                        <a:lnSpc>
                          <a:spcPct val="115000"/>
                        </a:lnSpc>
                        <a:spcAft>
                          <a:spcPts val="1000"/>
                        </a:spcAft>
                      </a:pPr>
                      <a:r>
                        <a:rPr lang="es-NI" sz="1200">
                          <a:effectLst/>
                        </a:rPr>
                        <a:t>Estimación de media y tamaño de muestra con asignación óptima.</a:t>
                      </a:r>
                      <a:endParaRPr lang="es-NI" sz="1600">
                        <a:effectLst/>
                      </a:endParaRPr>
                    </a:p>
                    <a:p>
                      <a:pPr algn="just">
                        <a:lnSpc>
                          <a:spcPct val="115000"/>
                        </a:lnSpc>
                        <a:spcAft>
                          <a:spcPts val="1000"/>
                        </a:spcAft>
                      </a:pPr>
                      <a:r>
                        <a:rPr lang="es-NI" sz="1200">
                          <a:effectLst/>
                        </a:rPr>
                        <a:t>Estimación de proporción y tamaño de muestra.</a:t>
                      </a:r>
                      <a:endParaRPr lang="es-NI"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s-NI" sz="1200">
                          <a:effectLst/>
                        </a:rPr>
                        <a:t>Conferencia participativa.</a:t>
                      </a:r>
                      <a:endParaRPr lang="es-NI" sz="1600">
                        <a:effectLst/>
                      </a:endParaRPr>
                    </a:p>
                    <a:p>
                      <a:pPr>
                        <a:lnSpc>
                          <a:spcPct val="115000"/>
                        </a:lnSpc>
                        <a:spcAft>
                          <a:spcPts val="1000"/>
                        </a:spcAft>
                      </a:pPr>
                      <a:r>
                        <a:rPr lang="es-NI" sz="1200">
                          <a:effectLst/>
                        </a:rPr>
                        <a:t>Resolución de problemas.</a:t>
                      </a:r>
                      <a:endParaRPr lang="es-NI"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457200" algn="l"/>
                        </a:tabLst>
                      </a:pPr>
                      <a:r>
                        <a:rPr lang="es-NI" sz="1200" dirty="0">
                          <a:effectLst/>
                        </a:rPr>
                        <a:t>Guía didáctica 4.</a:t>
                      </a:r>
                      <a:endParaRPr lang="es-NI" sz="1600" dirty="0">
                        <a:effectLst/>
                      </a:endParaRPr>
                    </a:p>
                    <a:p>
                      <a:pPr algn="just">
                        <a:lnSpc>
                          <a:spcPct val="115000"/>
                        </a:lnSpc>
                        <a:spcAft>
                          <a:spcPts val="1000"/>
                        </a:spcAft>
                        <a:tabLst>
                          <a:tab pos="457200" algn="l"/>
                        </a:tabLst>
                      </a:pPr>
                      <a:r>
                        <a:rPr lang="es-NI" sz="1200" dirty="0">
                          <a:effectLst/>
                        </a:rPr>
                        <a:t>Presentación </a:t>
                      </a:r>
                      <a:r>
                        <a:rPr lang="es-NI" sz="1200" dirty="0" err="1">
                          <a:effectLst/>
                        </a:rPr>
                        <a:t>powerpoint</a:t>
                      </a:r>
                      <a:r>
                        <a:rPr lang="es-NI" sz="1200" dirty="0">
                          <a:effectLst/>
                        </a:rPr>
                        <a:t> elaborada por el docente. </a:t>
                      </a:r>
                      <a:endParaRPr lang="es-NI" sz="1600" dirty="0">
                        <a:effectLst/>
                      </a:endParaRPr>
                    </a:p>
                    <a:p>
                      <a:pPr algn="just">
                        <a:lnSpc>
                          <a:spcPct val="115000"/>
                        </a:lnSpc>
                        <a:spcAft>
                          <a:spcPts val="1000"/>
                        </a:spcAft>
                        <a:tabLst>
                          <a:tab pos="457200" algn="l"/>
                        </a:tabLst>
                      </a:pPr>
                      <a:r>
                        <a:rPr lang="es-NI" sz="1200" dirty="0">
                          <a:effectLst/>
                        </a:rPr>
                        <a:t>Pizarra, borrador, marcadores, data show.</a:t>
                      </a:r>
                      <a:endParaRPr lang="es-NI" sz="1600" dirty="0">
                        <a:effectLst/>
                      </a:endParaRPr>
                    </a:p>
                    <a:p>
                      <a:pPr algn="just">
                        <a:lnSpc>
                          <a:spcPct val="115000"/>
                        </a:lnSpc>
                        <a:spcAft>
                          <a:spcPts val="1000"/>
                        </a:spcAft>
                        <a:tabLst>
                          <a:tab pos="457200" algn="l"/>
                        </a:tabLst>
                      </a:pPr>
                      <a:endParaRPr lang="es-NI"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8913534"/>
                  </a:ext>
                </a:extLst>
              </a:tr>
              <a:tr h="1992864">
                <a:tc>
                  <a:txBody>
                    <a:bodyPr/>
                    <a:lstStyle/>
                    <a:p>
                      <a:pPr>
                        <a:lnSpc>
                          <a:spcPct val="115000"/>
                        </a:lnSpc>
                        <a:spcAft>
                          <a:spcPts val="1000"/>
                        </a:spcAft>
                      </a:pPr>
                      <a:r>
                        <a:rPr lang="es-NI" sz="1200" dirty="0">
                          <a:effectLst/>
                        </a:rPr>
                        <a:t>Muestreo por Conglomerados:</a:t>
                      </a:r>
                      <a:endParaRPr lang="es-NI" sz="1600" dirty="0">
                        <a:effectLst/>
                      </a:endParaRPr>
                    </a:p>
                    <a:p>
                      <a:pPr marL="98425" indent="-179705" algn="just">
                        <a:lnSpc>
                          <a:spcPct val="115000"/>
                        </a:lnSpc>
                        <a:spcAft>
                          <a:spcPts val="1000"/>
                        </a:spcAft>
                      </a:pPr>
                      <a:r>
                        <a:rPr lang="es-NI" sz="1200" dirty="0">
                          <a:effectLst/>
                        </a:rPr>
                        <a:t>  Conceptos generales.</a:t>
                      </a:r>
                      <a:endParaRPr lang="es-NI" sz="1600" dirty="0">
                        <a:effectLst/>
                      </a:endParaRPr>
                    </a:p>
                    <a:p>
                      <a:pPr marL="98425" indent="-179705" algn="just">
                        <a:lnSpc>
                          <a:spcPct val="115000"/>
                        </a:lnSpc>
                        <a:spcAft>
                          <a:spcPts val="1000"/>
                        </a:spcAft>
                      </a:pPr>
                      <a:r>
                        <a:rPr lang="es-NI" sz="1200" dirty="0">
                          <a:effectLst/>
                        </a:rPr>
                        <a:t>  Estimación de media.</a:t>
                      </a:r>
                      <a:endParaRPr lang="es-NI" sz="1600" dirty="0">
                        <a:effectLst/>
                      </a:endParaRPr>
                    </a:p>
                    <a:p>
                      <a:pPr marL="98425" indent="-179705" algn="just">
                        <a:lnSpc>
                          <a:spcPct val="115000"/>
                        </a:lnSpc>
                        <a:spcAft>
                          <a:spcPts val="1000"/>
                        </a:spcAft>
                      </a:pPr>
                      <a:r>
                        <a:rPr lang="es-NI" sz="1200" dirty="0">
                          <a:effectLst/>
                        </a:rPr>
                        <a:t>  Estimación de proporción.</a:t>
                      </a:r>
                      <a:endParaRPr lang="es-NI" sz="1600" dirty="0">
                        <a:effectLst/>
                      </a:endParaRPr>
                    </a:p>
                    <a:p>
                      <a:pPr algn="just">
                        <a:lnSpc>
                          <a:spcPct val="115000"/>
                        </a:lnSpc>
                        <a:spcAft>
                          <a:spcPts val="1000"/>
                        </a:spcAft>
                      </a:pPr>
                      <a:r>
                        <a:rPr lang="es-NI" sz="1200" dirty="0">
                          <a:effectLst/>
                        </a:rPr>
                        <a:t>Tamaño de muestra.</a:t>
                      </a:r>
                      <a:endParaRPr lang="es-NI"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s-NI" sz="1200">
                          <a:effectLst/>
                        </a:rPr>
                        <a:t>Estudiantes exponen sus videos con los temas de investigación asignados y resuelven ejemplos de problemas con medias, proporciones y tamaños de muestra en el Muestreo por Conglomerados.</a:t>
                      </a:r>
                      <a:endParaRPr lang="es-NI"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457200" algn="l"/>
                        </a:tabLst>
                      </a:pPr>
                      <a:r>
                        <a:rPr lang="es-NI" sz="1200" dirty="0">
                          <a:effectLst/>
                        </a:rPr>
                        <a:t>Guía didáctica 5.</a:t>
                      </a:r>
                      <a:endParaRPr lang="es-NI" sz="1600" dirty="0">
                        <a:effectLst/>
                      </a:endParaRPr>
                    </a:p>
                    <a:p>
                      <a:pPr algn="just">
                        <a:lnSpc>
                          <a:spcPct val="115000"/>
                        </a:lnSpc>
                        <a:spcAft>
                          <a:spcPts val="1000"/>
                        </a:spcAft>
                        <a:tabLst>
                          <a:tab pos="457200" algn="l"/>
                        </a:tabLst>
                      </a:pPr>
                      <a:r>
                        <a:rPr lang="es-NI" sz="1200" dirty="0">
                          <a:effectLst/>
                        </a:rPr>
                        <a:t>Video de la sesión</a:t>
                      </a:r>
                    </a:p>
                    <a:p>
                      <a:pPr algn="just">
                        <a:lnSpc>
                          <a:spcPct val="115000"/>
                        </a:lnSpc>
                        <a:spcAft>
                          <a:spcPts val="1000"/>
                        </a:spcAft>
                        <a:tabLst>
                          <a:tab pos="457200" algn="l"/>
                        </a:tabLst>
                      </a:pPr>
                      <a:r>
                        <a:rPr lang="es-NI" sz="1200" dirty="0">
                          <a:effectLst/>
                        </a:rPr>
                        <a:t>Pizarra, borrador, marcadores, data show.</a:t>
                      </a:r>
                      <a:endParaRPr lang="es-NI" sz="1600" dirty="0">
                        <a:effectLst/>
                      </a:endParaRPr>
                    </a:p>
                    <a:p>
                      <a:pPr algn="just">
                        <a:lnSpc>
                          <a:spcPct val="115000"/>
                        </a:lnSpc>
                        <a:spcAft>
                          <a:spcPts val="1000"/>
                        </a:spcAft>
                        <a:tabLst>
                          <a:tab pos="457200" algn="l"/>
                        </a:tabLst>
                      </a:pPr>
                      <a:r>
                        <a:rPr lang="es-NI" sz="1200" dirty="0">
                          <a:effectLst/>
                        </a:rPr>
                        <a:t> </a:t>
                      </a:r>
                      <a:endParaRPr lang="es-NI"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1463574"/>
                  </a:ext>
                </a:extLst>
              </a:tr>
            </a:tbl>
          </a:graphicData>
        </a:graphic>
      </p:graphicFrame>
    </p:spTree>
    <p:extLst>
      <p:ext uri="{BB962C8B-B14F-4D97-AF65-F5344CB8AC3E}">
        <p14:creationId xmlns:p14="http://schemas.microsoft.com/office/powerpoint/2010/main" val="3342020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2948C-B062-A1E4-7F92-CF224FA5B7DA}"/>
              </a:ext>
            </a:extLst>
          </p:cNvPr>
          <p:cNvSpPr>
            <a:spLocks noGrp="1"/>
          </p:cNvSpPr>
          <p:nvPr>
            <p:ph type="title"/>
          </p:nvPr>
        </p:nvSpPr>
        <p:spPr>
          <a:xfrm>
            <a:off x="205154" y="294786"/>
            <a:ext cx="9684434" cy="549275"/>
          </a:xfrm>
        </p:spPr>
        <p:txBody>
          <a:bodyPr>
            <a:normAutofit/>
          </a:bodyPr>
          <a:lstStyle/>
          <a:p>
            <a:pPr algn="just"/>
            <a:r>
              <a:rPr lang="es-NI" sz="3200" dirty="0"/>
              <a:t>Selección del tamaño de la muestra </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EDE8FDA-B26F-CD61-CBFD-3610D2BDC3FD}"/>
                  </a:ext>
                </a:extLst>
              </p:cNvPr>
              <p:cNvSpPr>
                <a:spLocks noGrp="1"/>
              </p:cNvSpPr>
              <p:nvPr>
                <p:ph sz="half" idx="1"/>
              </p:nvPr>
            </p:nvSpPr>
            <p:spPr>
              <a:xfrm>
                <a:off x="669388" y="844061"/>
                <a:ext cx="9501554" cy="5401994"/>
              </a:xfrm>
            </p:spPr>
            <p:txBody>
              <a:bodyPr>
                <a:normAutofit/>
              </a:bodyPr>
              <a:lstStyle/>
              <a:p>
                <a:pPr marL="0" indent="0">
                  <a:buNone/>
                </a:pPr>
                <a:r>
                  <a:rPr lang="es-NI" sz="2000" dirty="0"/>
                  <a:t>Supongamos</a:t>
                </a:r>
                <a:r>
                  <a:rPr lang="es-NI" sz="2000" b="1" dirty="0">
                    <a:solidFill>
                      <a:srgbClr val="836967"/>
                    </a:solidFill>
                  </a:rPr>
                  <a:t> </a:t>
                </a:r>
                <a14:m>
                  <m:oMath xmlns:m="http://schemas.openxmlformats.org/officeDocument/2006/math">
                    <m:sSub>
                      <m:sSubPr>
                        <m:ctrlPr>
                          <a:rPr lang="es-NI" sz="2000" b="1" i="1" dirty="0" smtClean="0">
                            <a:solidFill>
                              <a:srgbClr val="836967"/>
                            </a:solidFill>
                            <a:latin typeface="Cambria Math" panose="02040503050406030204" pitchFamily="18" charset="0"/>
                          </a:rPr>
                        </m:ctrlPr>
                      </m:sSubPr>
                      <m:e>
                        <m:acc>
                          <m:accPr>
                            <m:chr m:val="̅"/>
                            <m:ctrlPr>
                              <a:rPr lang="es-NI" sz="2000" b="1" i="1" dirty="0">
                                <a:solidFill>
                                  <a:srgbClr val="836967"/>
                                </a:solidFill>
                                <a:latin typeface="Cambria Math" panose="02040503050406030204" pitchFamily="18" charset="0"/>
                              </a:rPr>
                            </m:ctrlPr>
                          </m:accPr>
                          <m:e>
                            <m:r>
                              <a:rPr lang="es-NI" sz="2000" b="1" i="1" dirty="0">
                                <a:latin typeface="Cambria Math" panose="02040503050406030204" pitchFamily="18" charset="0"/>
                              </a:rPr>
                              <m:t>𝒙</m:t>
                            </m:r>
                          </m:e>
                        </m:acc>
                      </m:e>
                      <m:sub>
                        <m:sSub>
                          <m:sSubPr>
                            <m:ctrlPr>
                              <a:rPr lang="es-NI" sz="2000" b="1" i="1" dirty="0">
                                <a:solidFill>
                                  <a:srgbClr val="836967"/>
                                </a:solidFill>
                                <a:latin typeface="Cambria Math" panose="02040503050406030204" pitchFamily="18" charset="0"/>
                              </a:rPr>
                            </m:ctrlPr>
                          </m:sSubPr>
                          <m:e>
                            <m:r>
                              <a:rPr lang="es-NI" sz="2000" b="1" i="1" dirty="0">
                                <a:latin typeface="Cambria Math" panose="02040503050406030204" pitchFamily="18" charset="0"/>
                              </a:rPr>
                              <m:t>𝒔</m:t>
                            </m:r>
                          </m:e>
                          <m:sub>
                            <m:r>
                              <a:rPr lang="es-NI" sz="2000" b="1" i="1" dirty="0">
                                <a:latin typeface="Cambria Math" panose="02040503050406030204" pitchFamily="18" charset="0"/>
                              </a:rPr>
                              <m:t>𝒕</m:t>
                            </m:r>
                          </m:sub>
                        </m:sSub>
                      </m:sub>
                    </m:sSub>
                  </m:oMath>
                </a14:m>
                <a:r>
                  <a:rPr lang="es-NI" sz="2000" dirty="0"/>
                  <a:t>debe estar dentro de </a:t>
                </a:r>
                <a:r>
                  <a:rPr lang="es-NI" sz="2000" b="1" dirty="0"/>
                  <a:t>E</a:t>
                </a:r>
                <a:r>
                  <a:rPr lang="es-NI" sz="2000" dirty="0"/>
                  <a:t> unidades de la media poblacional con una probabilidad aproximadamente igual al 0.95, esto es que </a:t>
                </a:r>
                <a:r>
                  <a:rPr lang="es-NI" sz="2000" b="1" dirty="0"/>
                  <a:t>E</a:t>
                </a:r>
                <a:r>
                  <a:rPr lang="es-NI" sz="2000" dirty="0"/>
                  <a:t> representa el error máximo permitido.</a:t>
                </a:r>
              </a:p>
              <a:p>
                <a:pPr marL="0" indent="0">
                  <a:buNone/>
                </a:pPr>
                <a:r>
                  <a:rPr lang="es-NI" sz="2000" dirty="0"/>
                  <a:t>Simbólicamente queremos</a:t>
                </a:r>
                <a:r>
                  <a:rPr lang="es-NI" sz="2000" b="1" dirty="0"/>
                  <a:t>:      E = 1.96 </a:t>
                </a:r>
                <a14:m>
                  <m:oMath xmlns:m="http://schemas.openxmlformats.org/officeDocument/2006/math">
                    <m:r>
                      <a:rPr lang="es-NI" sz="2000" b="1" i="1" dirty="0" smtClean="0">
                        <a:latin typeface="Cambria Math" panose="02040503050406030204" pitchFamily="18" charset="0"/>
                      </a:rPr>
                      <m:t>𝝈</m:t>
                    </m:r>
                    <m:sSub>
                      <m:sSubPr>
                        <m:ctrlPr>
                          <a:rPr lang="es-NI" sz="2000" b="1" i="1" dirty="0">
                            <a:solidFill>
                              <a:srgbClr val="836967"/>
                            </a:solidFill>
                            <a:latin typeface="Cambria Math" panose="02040503050406030204" pitchFamily="18" charset="0"/>
                          </a:rPr>
                        </m:ctrlPr>
                      </m:sSubPr>
                      <m:e>
                        <m:r>
                          <a:rPr lang="es-NI" sz="2000" b="1" i="1" dirty="0">
                            <a:latin typeface="Cambria Math" panose="02040503050406030204" pitchFamily="18" charset="0"/>
                          </a:rPr>
                          <m:t>𝒙</m:t>
                        </m:r>
                      </m:e>
                      <m:sub>
                        <m:r>
                          <a:rPr lang="es-NI" sz="2000" b="1" i="1" dirty="0">
                            <a:latin typeface="Cambria Math" panose="02040503050406030204" pitchFamily="18" charset="0"/>
                          </a:rPr>
                          <m:t>𝒔</m:t>
                        </m:r>
                        <m:r>
                          <a:rPr lang="es-NI" sz="2000" b="1" i="1" dirty="0">
                            <a:latin typeface="Cambria Math" panose="02040503050406030204" pitchFamily="18" charset="0"/>
                          </a:rPr>
                          <m:t>𝝉</m:t>
                        </m:r>
                      </m:sub>
                    </m:sSub>
                  </m:oMath>
                </a14:m>
                <a:r>
                  <a:rPr lang="es-NI" sz="2000" dirty="0"/>
                  <a:t>  o sea </a:t>
                </a:r>
                <a:r>
                  <a:rPr lang="es-NI" sz="2000" b="1" dirty="0"/>
                  <a:t>:      E = 2 </a:t>
                </a:r>
                <a14:m>
                  <m:oMath xmlns:m="http://schemas.openxmlformats.org/officeDocument/2006/math">
                    <m:r>
                      <a:rPr lang="es-NI" sz="2000" b="1" i="1" dirty="0">
                        <a:latin typeface="Cambria Math" panose="02040503050406030204" pitchFamily="18" charset="0"/>
                      </a:rPr>
                      <m:t>𝝈</m:t>
                    </m:r>
                    <m:sSub>
                      <m:sSubPr>
                        <m:ctrlPr>
                          <a:rPr lang="es-NI" sz="2000" b="1" i="1" dirty="0">
                            <a:solidFill>
                              <a:srgbClr val="836967"/>
                            </a:solidFill>
                            <a:latin typeface="Cambria Math" panose="02040503050406030204" pitchFamily="18" charset="0"/>
                          </a:rPr>
                        </m:ctrlPr>
                      </m:sSubPr>
                      <m:e>
                        <m:r>
                          <a:rPr lang="es-NI" sz="2000" b="1" i="1" dirty="0">
                            <a:latin typeface="Cambria Math" panose="02040503050406030204" pitchFamily="18" charset="0"/>
                          </a:rPr>
                          <m:t>𝒙</m:t>
                        </m:r>
                      </m:e>
                      <m:sub>
                        <m:r>
                          <a:rPr lang="es-NI" sz="2000" b="1" i="1" dirty="0">
                            <a:latin typeface="Cambria Math" panose="02040503050406030204" pitchFamily="18" charset="0"/>
                          </a:rPr>
                          <m:t>𝒔</m:t>
                        </m:r>
                        <m:r>
                          <a:rPr lang="es-NI" sz="2000" b="1" i="1" dirty="0">
                            <a:latin typeface="Cambria Math" panose="02040503050406030204" pitchFamily="18" charset="0"/>
                          </a:rPr>
                          <m:t>𝝉</m:t>
                        </m:r>
                      </m:sub>
                    </m:sSub>
                  </m:oMath>
                </a14:m>
                <a:r>
                  <a:rPr lang="es-NI" sz="2000" dirty="0"/>
                  <a:t> </a:t>
                </a:r>
              </a:p>
              <a:p>
                <a:pPr marL="0" indent="0">
                  <a:buNone/>
                </a:pPr>
                <a:r>
                  <a:rPr lang="es-NI" sz="2000" dirty="0"/>
                  <a:t>Es decir que </a:t>
                </a:r>
                <a:r>
                  <a:rPr lang="es-NI" sz="2000" b="1" dirty="0"/>
                  <a:t> </a:t>
                </a:r>
                <a:endParaRPr lang="es-NI" sz="2400" b="1" i="1" dirty="0">
                  <a:solidFill>
                    <a:schemeClr val="tx1"/>
                  </a:solidFill>
                  <a:latin typeface="Cambria Math" panose="02040503050406030204" pitchFamily="18" charset="0"/>
                </a:endParaRPr>
              </a:p>
              <a:p>
                <a:pPr marL="0" indent="0">
                  <a:buNone/>
                </a:pPr>
                <a14:m>
                  <m:oMath xmlns:m="http://schemas.openxmlformats.org/officeDocument/2006/math">
                    <m:r>
                      <a:rPr lang="es-NI" sz="2400" b="1" i="1" dirty="0" smtClean="0">
                        <a:solidFill>
                          <a:schemeClr val="tx1"/>
                        </a:solidFill>
                        <a:latin typeface="Cambria Math" panose="02040503050406030204" pitchFamily="18" charset="0"/>
                      </a:rPr>
                      <m:t>  </m:t>
                    </m:r>
                    <m:r>
                      <a:rPr lang="es-NI" sz="2400" b="1" i="1" dirty="0" smtClean="0">
                        <a:solidFill>
                          <a:schemeClr val="tx1"/>
                        </a:solidFill>
                        <a:latin typeface="Cambria Math" panose="02040503050406030204" pitchFamily="18" charset="0"/>
                      </a:rPr>
                      <m:t>𝝈</m:t>
                    </m:r>
                    <m:sSub>
                      <m:sSubPr>
                        <m:ctrlPr>
                          <a:rPr lang="es-NI" sz="2400" b="1" i="1" dirty="0">
                            <a:solidFill>
                              <a:schemeClr val="tx1"/>
                            </a:solidFill>
                            <a:latin typeface="Cambria Math" panose="02040503050406030204" pitchFamily="18" charset="0"/>
                          </a:rPr>
                        </m:ctrlPr>
                      </m:sSubPr>
                      <m:e>
                        <m:r>
                          <a:rPr lang="es-NI" sz="2400" b="1" i="1" dirty="0" smtClean="0">
                            <a:solidFill>
                              <a:schemeClr val="tx1"/>
                            </a:solidFill>
                            <a:latin typeface="Cambria Math" panose="02040503050406030204" pitchFamily="18" charset="0"/>
                          </a:rPr>
                          <m:t>²</m:t>
                        </m:r>
                        <m:r>
                          <a:rPr lang="es-NI" sz="2400" b="1" i="1" dirty="0">
                            <a:solidFill>
                              <a:schemeClr val="tx1"/>
                            </a:solidFill>
                            <a:latin typeface="Cambria Math" panose="02040503050406030204" pitchFamily="18" charset="0"/>
                          </a:rPr>
                          <m:t>𝒙</m:t>
                        </m:r>
                      </m:e>
                      <m:sub>
                        <m:r>
                          <a:rPr lang="es-NI" sz="2400" b="1" i="1" dirty="0">
                            <a:solidFill>
                              <a:schemeClr val="tx1"/>
                            </a:solidFill>
                            <a:latin typeface="Cambria Math" panose="02040503050406030204" pitchFamily="18" charset="0"/>
                          </a:rPr>
                          <m:t>𝒔</m:t>
                        </m:r>
                        <m:r>
                          <a:rPr lang="es-NI" sz="2400" b="1" i="1" dirty="0">
                            <a:solidFill>
                              <a:schemeClr val="tx1"/>
                            </a:solidFill>
                            <a:latin typeface="Cambria Math" panose="02040503050406030204" pitchFamily="18" charset="0"/>
                          </a:rPr>
                          <m:t>𝝉</m:t>
                        </m:r>
                      </m:sub>
                    </m:sSub>
                  </m:oMath>
                </a14:m>
                <a:r>
                  <a:rPr lang="es-NI" sz="2400" b="1" dirty="0">
                    <a:solidFill>
                      <a:schemeClr val="tx1"/>
                    </a:solidFill>
                  </a:rPr>
                  <a:t> = E²/4             </a:t>
                </a:r>
                <a:r>
                  <a:rPr lang="es-NI" sz="2400" b="1" dirty="0" err="1">
                    <a:solidFill>
                      <a:schemeClr val="tx1"/>
                    </a:solidFill>
                  </a:rPr>
                  <a:t>ó</a:t>
                </a:r>
                <a:r>
                  <a:rPr lang="es-NI" sz="2400" b="1" dirty="0">
                    <a:solidFill>
                      <a:schemeClr val="tx1"/>
                    </a:solidFill>
                  </a:rPr>
                  <a:t> bien              </a:t>
                </a:r>
                <a14:m>
                  <m:oMath xmlns:m="http://schemas.openxmlformats.org/officeDocument/2006/math">
                    <m:f>
                      <m:fPr>
                        <m:ctrlPr>
                          <a:rPr lang="es-NI" sz="2400" b="1" i="1" dirty="0">
                            <a:solidFill>
                              <a:srgbClr val="836967"/>
                            </a:solidFill>
                            <a:latin typeface="Cambria Math" panose="02040503050406030204" pitchFamily="18" charset="0"/>
                          </a:rPr>
                        </m:ctrlPr>
                      </m:fPr>
                      <m:num>
                        <m:r>
                          <a:rPr lang="es-NI" sz="2400" b="1" dirty="0">
                            <a:latin typeface="Cambria Math" panose="02040503050406030204" pitchFamily="18" charset="0"/>
                          </a:rPr>
                          <m:t>𝟏</m:t>
                        </m:r>
                      </m:num>
                      <m:den>
                        <m:r>
                          <a:rPr lang="es-NI" sz="2400" b="1" i="1" dirty="0">
                            <a:latin typeface="Cambria Math" panose="02040503050406030204" pitchFamily="18" charset="0"/>
                          </a:rPr>
                          <m:t>𝑵</m:t>
                        </m:r>
                        <m:r>
                          <a:rPr lang="es-NI" sz="2400" b="1" i="1" dirty="0" smtClean="0">
                            <a:latin typeface="Cambria Math" panose="02040503050406030204" pitchFamily="18" charset="0"/>
                          </a:rPr>
                          <m:t>²</m:t>
                        </m:r>
                      </m:den>
                    </m:f>
                    <m:r>
                      <a:rPr lang="es-NI" sz="2400" b="1" i="1" dirty="0" smtClean="0">
                        <a:latin typeface="Cambria Math" panose="02040503050406030204" pitchFamily="18" charset="0"/>
                      </a:rPr>
                      <m:t> </m:t>
                    </m:r>
                    <m:r>
                      <a:rPr lang="es-NI" sz="2400" b="1" i="1" dirty="0">
                        <a:latin typeface="Cambria Math" panose="02040503050406030204" pitchFamily="18" charset="0"/>
                      </a:rPr>
                      <m:t>𝜮</m:t>
                    </m:r>
                    <m:sSup>
                      <m:sSupPr>
                        <m:ctrlPr>
                          <a:rPr lang="es-NI" sz="2400" b="1" i="1" dirty="0">
                            <a:solidFill>
                              <a:srgbClr val="836967"/>
                            </a:solidFill>
                            <a:latin typeface="Cambria Math" panose="02040503050406030204" pitchFamily="18" charset="0"/>
                          </a:rPr>
                        </m:ctrlPr>
                      </m:sSupPr>
                      <m:e>
                        <m:r>
                          <a:rPr lang="es-NI" sz="2400" b="1" i="1" dirty="0">
                            <a:latin typeface="Cambria Math" panose="02040503050406030204" pitchFamily="18" charset="0"/>
                          </a:rPr>
                          <m:t>𝑵</m:t>
                        </m:r>
                        <m:r>
                          <a:rPr lang="es-NI" sz="2400" b="1" i="1" dirty="0" smtClean="0">
                            <a:latin typeface="Cambria Math" panose="02040503050406030204" pitchFamily="18" charset="0"/>
                          </a:rPr>
                          <m:t>𝒊</m:t>
                        </m:r>
                      </m:e>
                      <m:sup>
                        <m:r>
                          <a:rPr lang="es-NI" sz="2400" b="1" dirty="0">
                            <a:latin typeface="Cambria Math" panose="02040503050406030204" pitchFamily="18" charset="0"/>
                          </a:rPr>
                          <m:t>𝟐</m:t>
                        </m:r>
                      </m:sup>
                    </m:sSup>
                    <m:f>
                      <m:fPr>
                        <m:ctrlPr>
                          <a:rPr lang="es-NI" sz="2400" b="1" i="1" dirty="0">
                            <a:solidFill>
                              <a:srgbClr val="836967"/>
                            </a:solidFill>
                            <a:latin typeface="Cambria Math" panose="02040503050406030204" pitchFamily="18" charset="0"/>
                          </a:rPr>
                        </m:ctrlPr>
                      </m:fPr>
                      <m:num>
                        <m:sSup>
                          <m:sSupPr>
                            <m:ctrlPr>
                              <a:rPr lang="es-NI" sz="2400" b="1" i="1" dirty="0">
                                <a:solidFill>
                                  <a:srgbClr val="836967"/>
                                </a:solidFill>
                                <a:latin typeface="Cambria Math" panose="02040503050406030204" pitchFamily="18" charset="0"/>
                              </a:rPr>
                            </m:ctrlPr>
                          </m:sSupPr>
                          <m:e>
                            <m:r>
                              <a:rPr lang="es-MX" sz="2400" b="1" dirty="0">
                                <a:solidFill>
                                  <a:srgbClr val="836967"/>
                                </a:solidFill>
                                <a:latin typeface="Cambria Math" panose="02040503050406030204" pitchFamily="18" charset="0"/>
                              </a:rPr>
                              <m:t>𝐒</m:t>
                            </m:r>
                            <m:r>
                              <a:rPr lang="es-NI" sz="2400" b="1" i="0" dirty="0" smtClean="0">
                                <a:solidFill>
                                  <a:srgbClr val="836967"/>
                                </a:solidFill>
                                <a:latin typeface="Cambria Math" panose="02040503050406030204" pitchFamily="18" charset="0"/>
                              </a:rPr>
                              <m:t>𝐢</m:t>
                            </m:r>
                          </m:e>
                          <m:sup>
                            <m:r>
                              <a:rPr lang="es-MX" sz="2400" b="1" i="1" dirty="0">
                                <a:latin typeface="Cambria Math" panose="02040503050406030204" pitchFamily="18" charset="0"/>
                              </a:rPr>
                              <m:t>𝟐</m:t>
                            </m:r>
                          </m:sup>
                        </m:sSup>
                      </m:num>
                      <m:den>
                        <m:r>
                          <a:rPr lang="es-MX" sz="2400" b="1" dirty="0">
                            <a:latin typeface="Cambria Math" panose="02040503050406030204" pitchFamily="18" charset="0"/>
                          </a:rPr>
                          <m:t>𝐧</m:t>
                        </m:r>
                        <m:r>
                          <a:rPr lang="es-NI" sz="2400" b="1" dirty="0">
                            <a:latin typeface="Cambria Math" panose="02040503050406030204" pitchFamily="18" charset="0"/>
                          </a:rPr>
                          <m:t>ⅈ</m:t>
                        </m:r>
                      </m:den>
                    </m:f>
                    <m:r>
                      <a:rPr lang="es-MX" sz="2400" b="1" dirty="0">
                        <a:latin typeface="Cambria Math" panose="02040503050406030204" pitchFamily="18" charset="0"/>
                      </a:rPr>
                      <m:t>(</m:t>
                    </m:r>
                    <m:r>
                      <a:rPr lang="es-MX" sz="2400" b="1" dirty="0">
                        <a:latin typeface="Cambria Math" panose="02040503050406030204" pitchFamily="18" charset="0"/>
                      </a:rPr>
                      <m:t>𝟏</m:t>
                    </m:r>
                    <m:r>
                      <a:rPr lang="es-NI" sz="2400" b="1" dirty="0">
                        <a:latin typeface="Cambria Math" panose="02040503050406030204" pitchFamily="18" charset="0"/>
                      </a:rPr>
                      <m:t>−</m:t>
                    </m:r>
                    <m:f>
                      <m:fPr>
                        <m:ctrlPr>
                          <a:rPr lang="es-NI" sz="2400" b="1" i="1" dirty="0">
                            <a:solidFill>
                              <a:srgbClr val="836967"/>
                            </a:solidFill>
                            <a:latin typeface="Cambria Math" panose="02040503050406030204" pitchFamily="18" charset="0"/>
                          </a:rPr>
                        </m:ctrlPr>
                      </m:fPr>
                      <m:num>
                        <m:r>
                          <a:rPr lang="es-NI" sz="2400" b="1" i="1" dirty="0">
                            <a:latin typeface="Cambria Math" panose="02040503050406030204" pitchFamily="18" charset="0"/>
                          </a:rPr>
                          <m:t>𝒏</m:t>
                        </m:r>
                        <m:r>
                          <a:rPr lang="es-MX" sz="2400" b="1" i="1" dirty="0">
                            <a:latin typeface="Cambria Math" panose="02040503050406030204" pitchFamily="18" charset="0"/>
                          </a:rPr>
                          <m:t>𝒊</m:t>
                        </m:r>
                      </m:num>
                      <m:den>
                        <m:r>
                          <a:rPr lang="es-MX" sz="2400" b="1" i="1" dirty="0">
                            <a:latin typeface="Cambria Math" panose="02040503050406030204" pitchFamily="18" charset="0"/>
                          </a:rPr>
                          <m:t>𝑵</m:t>
                        </m:r>
                      </m:den>
                    </m:f>
                  </m:oMath>
                </a14:m>
                <a:r>
                  <a:rPr lang="es-NI" sz="2400" b="1" dirty="0"/>
                  <a:t>) = </a:t>
                </a:r>
                <a:r>
                  <a:rPr lang="es-NI" sz="2400" b="1" dirty="0">
                    <a:solidFill>
                      <a:schemeClr val="tx1"/>
                    </a:solidFill>
                  </a:rPr>
                  <a:t>E²/4 </a:t>
                </a:r>
              </a:p>
              <a:p>
                <a:pPr marL="0" indent="0">
                  <a:buNone/>
                </a:pPr>
                <a:r>
                  <a:rPr lang="es-NI" sz="2000" dirty="0"/>
                  <a:t>De esta ecuación no podemos despejar n, a menos que sepamos algo acerca de la relación entre ni y n. Hay muchas maneras para asignar un tamaño de muestra n a los diversos estratos.</a:t>
                </a:r>
              </a:p>
              <a:p>
                <a:pPr marL="0" indent="0">
                  <a:buNone/>
                </a:pPr>
                <a:r>
                  <a:rPr lang="es-NI" sz="2000" dirty="0"/>
                  <a:t>El mejor esquema de asignación esta influido por tres razones:</a:t>
                </a:r>
              </a:p>
              <a:p>
                <a:pPr marL="457200" indent="-457200">
                  <a:buFont typeface="+mj-lt"/>
                  <a:buAutoNum type="alphaLcPeriod"/>
                </a:pPr>
                <a:r>
                  <a:rPr lang="es-NI" sz="2000" dirty="0"/>
                  <a:t>El número de elementos en cada estrato (Ni)</a:t>
                </a:r>
              </a:p>
              <a:p>
                <a:pPr marL="457200" indent="-457200">
                  <a:buFont typeface="+mj-lt"/>
                  <a:buAutoNum type="alphaLcPeriod"/>
                </a:pPr>
                <a:r>
                  <a:rPr lang="es-NI" sz="2000" dirty="0"/>
                  <a:t>La variabilidad de las observaciones dentro de cada estrato (</a:t>
                </a:r>
                <a:r>
                  <a:rPr lang="el-GR" sz="2000" dirty="0">
                    <a:latin typeface="Calibri" panose="020F0502020204030204" pitchFamily="34" charset="0"/>
                    <a:ea typeface="Calibri" panose="020F0502020204030204" pitchFamily="34" charset="0"/>
                    <a:cs typeface="Calibri" panose="020F0502020204030204" pitchFamily="34" charset="0"/>
                  </a:rPr>
                  <a:t>σ</a:t>
                </a:r>
                <a:r>
                  <a:rPr lang="es-NI" sz="2000" dirty="0">
                    <a:latin typeface="Calibri" panose="020F0502020204030204" pitchFamily="34" charset="0"/>
                    <a:ea typeface="Calibri" panose="020F0502020204030204" pitchFamily="34" charset="0"/>
                    <a:cs typeface="Calibri" panose="020F0502020204030204" pitchFamily="34" charset="0"/>
                  </a:rPr>
                  <a:t>i)</a:t>
                </a:r>
              </a:p>
              <a:p>
                <a:pPr marL="457200" indent="-457200">
                  <a:buFont typeface="+mj-lt"/>
                  <a:buAutoNum type="alphaLcPeriod"/>
                </a:pPr>
                <a:r>
                  <a:rPr lang="es-NI" sz="2000" dirty="0">
                    <a:latin typeface="Calibri" panose="020F0502020204030204" pitchFamily="34" charset="0"/>
                    <a:ea typeface="Calibri" panose="020F0502020204030204" pitchFamily="34" charset="0"/>
                    <a:cs typeface="Calibri" panose="020F0502020204030204" pitchFamily="34" charset="0"/>
                  </a:rPr>
                  <a:t>El costo por obtener una observación de cada estrato (</a:t>
                </a:r>
                <a:r>
                  <a:rPr lang="es-NI" sz="2000" dirty="0" err="1">
                    <a:latin typeface="Calibri" panose="020F0502020204030204" pitchFamily="34" charset="0"/>
                    <a:ea typeface="Calibri" panose="020F0502020204030204" pitchFamily="34" charset="0"/>
                    <a:cs typeface="Calibri" panose="020F0502020204030204" pitchFamily="34" charset="0"/>
                  </a:rPr>
                  <a:t>ci</a:t>
                </a:r>
                <a:r>
                  <a:rPr lang="es-NI" sz="2000" dirty="0">
                    <a:latin typeface="Calibri" panose="020F0502020204030204" pitchFamily="34" charset="0"/>
                    <a:ea typeface="Calibri" panose="020F0502020204030204" pitchFamily="34" charset="0"/>
                    <a:cs typeface="Calibri" panose="020F0502020204030204" pitchFamily="34" charset="0"/>
                  </a:rPr>
                  <a:t>)</a:t>
                </a:r>
                <a:endParaRPr lang="es-NI" sz="2000" dirty="0"/>
              </a:p>
            </p:txBody>
          </p:sp>
        </mc:Choice>
        <mc:Fallback xmlns="">
          <p:sp>
            <p:nvSpPr>
              <p:cNvPr id="3" name="Marcador de contenido 2">
                <a:extLst>
                  <a:ext uri="{FF2B5EF4-FFF2-40B4-BE49-F238E27FC236}">
                    <a16:creationId xmlns:a16="http://schemas.microsoft.com/office/drawing/2014/main" id="{6EDE8FDA-B26F-CD61-CBFD-3610D2BDC3FD}"/>
                  </a:ext>
                </a:extLst>
              </p:cNvPr>
              <p:cNvSpPr>
                <a:spLocks noGrp="1" noRot="1" noChangeAspect="1" noMove="1" noResize="1" noEditPoints="1" noAdjustHandles="1" noChangeArrowheads="1" noChangeShapeType="1" noTextEdit="1"/>
              </p:cNvSpPr>
              <p:nvPr>
                <p:ph sz="half" idx="1"/>
              </p:nvPr>
            </p:nvSpPr>
            <p:spPr>
              <a:xfrm>
                <a:off x="669388" y="844061"/>
                <a:ext cx="9501554" cy="5401994"/>
              </a:xfrm>
              <a:blipFill>
                <a:blip r:embed="rId2"/>
                <a:stretch>
                  <a:fillRect l="-706" t="-1015" r="-1027"/>
                </a:stretch>
              </a:blipFill>
            </p:spPr>
            <p:txBody>
              <a:bodyPr/>
              <a:lstStyle/>
              <a:p>
                <a:r>
                  <a:rPr lang="es-NI">
                    <a:noFill/>
                  </a:rPr>
                  <a:t> </a:t>
                </a:r>
              </a:p>
            </p:txBody>
          </p:sp>
        </mc:Fallback>
      </mc:AlternateContent>
    </p:spTree>
    <p:extLst>
      <p:ext uri="{BB962C8B-B14F-4D97-AF65-F5344CB8AC3E}">
        <p14:creationId xmlns:p14="http://schemas.microsoft.com/office/powerpoint/2010/main" val="273487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EE638A3-2EE6-1CB3-D813-BFC2FFE0ECE4}"/>
                  </a:ext>
                </a:extLst>
              </p:cNvPr>
              <p:cNvSpPr>
                <a:spLocks noGrp="1"/>
              </p:cNvSpPr>
              <p:nvPr>
                <p:ph sz="half" idx="1"/>
              </p:nvPr>
            </p:nvSpPr>
            <p:spPr>
              <a:xfrm>
                <a:off x="689317" y="883089"/>
                <a:ext cx="10705514" cy="4351338"/>
              </a:xfrm>
            </p:spPr>
            <p:txBody>
              <a:bodyPr>
                <a:normAutofit/>
              </a:bodyPr>
              <a:lstStyle/>
              <a:p>
                <a:pPr marL="0" indent="0">
                  <a:buNone/>
                </a:pPr>
                <a:r>
                  <a:rPr lang="es-NI" sz="2000" b="1" dirty="0"/>
                  <a:t>Asignación de costos mínimo  y menor error de muestreo.</a:t>
                </a:r>
              </a:p>
              <a:p>
                <a:pPr marL="0" indent="0">
                  <a:buNone/>
                </a:pPr>
                <a:r>
                  <a:rPr lang="es-NI" sz="2000" dirty="0"/>
                  <a:t>Aquí nuestro objetivo es usar una asignación que presente una cantidad especificada de información a un consto mínimo.</a:t>
                </a:r>
              </a:p>
              <a:p>
                <a:pPr marL="0" indent="0" algn="ctr">
                  <a:buNone/>
                </a:pPr>
                <a:r>
                  <a:rPr lang="es-NI" sz="2000" dirty="0"/>
                  <a:t>  </a:t>
                </a:r>
                <a14:m>
                  <m:oMath xmlns:m="http://schemas.openxmlformats.org/officeDocument/2006/math">
                    <m:sSub>
                      <m:sSubPr>
                        <m:ctrlPr>
                          <a:rPr lang="es-NI" sz="2400" b="1" i="1" dirty="0" smtClean="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𝒏</m:t>
                        </m:r>
                      </m:e>
                      <m:sub>
                        <m:r>
                          <a:rPr lang="es-NI" sz="2400" b="1" i="1" dirty="0">
                            <a:solidFill>
                              <a:schemeClr val="tx1"/>
                            </a:solidFill>
                            <a:latin typeface="Cambria Math" panose="02040503050406030204" pitchFamily="18" charset="0"/>
                          </a:rPr>
                          <m:t>𝒊</m:t>
                        </m:r>
                      </m:sub>
                    </m:sSub>
                    <m:r>
                      <a:rPr lang="es-NI" sz="2400" b="1" i="1" dirty="0">
                        <a:solidFill>
                          <a:schemeClr val="tx1"/>
                        </a:solidFill>
                        <a:latin typeface="Cambria Math" panose="02040503050406030204" pitchFamily="18" charset="0"/>
                      </a:rPr>
                      <m:t>=</m:t>
                    </m:r>
                    <m:r>
                      <a:rPr lang="es-NI" sz="2400" b="1" i="1" dirty="0">
                        <a:solidFill>
                          <a:schemeClr val="tx1"/>
                        </a:solidFill>
                        <a:latin typeface="Cambria Math" panose="02040503050406030204" pitchFamily="18" charset="0"/>
                      </a:rPr>
                      <m:t>𝒏</m:t>
                    </m:r>
                    <m:d>
                      <m:dPr>
                        <m:ctrlPr>
                          <a:rPr lang="es-NI" sz="2400" b="1" i="1" dirty="0">
                            <a:solidFill>
                              <a:schemeClr val="tx1"/>
                            </a:solidFill>
                            <a:latin typeface="Cambria Math" panose="02040503050406030204" pitchFamily="18" charset="0"/>
                          </a:rPr>
                        </m:ctrlPr>
                      </m:dPr>
                      <m:e>
                        <m:f>
                          <m:fPr>
                            <m:ctrlPr>
                              <a:rPr lang="es-NI" sz="2400" b="1" i="1" dirty="0">
                                <a:solidFill>
                                  <a:schemeClr val="tx1"/>
                                </a:solidFill>
                                <a:latin typeface="Cambria Math" panose="02040503050406030204" pitchFamily="18" charset="0"/>
                              </a:rPr>
                            </m:ctrlPr>
                          </m:fPr>
                          <m:num>
                            <m:d>
                              <m:dPr>
                                <m:ctrlPr>
                                  <a:rPr lang="es-NI" sz="2400" b="1" i="1" dirty="0">
                                    <a:solidFill>
                                      <a:schemeClr val="tx1"/>
                                    </a:solidFill>
                                    <a:latin typeface="Cambria Math" panose="02040503050406030204" pitchFamily="18" charset="0"/>
                                  </a:rPr>
                                </m:ctrlPr>
                              </m:dPr>
                              <m:e>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𝑵</m:t>
                                    </m:r>
                                  </m:e>
                                  <m:sub>
                                    <m:r>
                                      <a:rPr lang="es-NI" sz="2400" b="1" i="1" dirty="0">
                                        <a:solidFill>
                                          <a:schemeClr val="tx1"/>
                                        </a:solidFill>
                                        <a:latin typeface="Cambria Math" panose="02040503050406030204" pitchFamily="18" charset="0"/>
                                      </a:rPr>
                                      <m:t>𝒊</m:t>
                                    </m:r>
                                  </m:sub>
                                </m:sSub>
                                <m:r>
                                  <a:rPr lang="es-NI" sz="2400" b="1" i="1" dirty="0">
                                    <a:solidFill>
                                      <a:schemeClr val="tx1"/>
                                    </a:solidFill>
                                    <a:latin typeface="Cambria Math" panose="02040503050406030204" pitchFamily="18" charset="0"/>
                                  </a:rPr>
                                  <m:t>𝑺</m:t>
                                </m:r>
                                <m:f>
                                  <m:fPr>
                                    <m:type m:val="lin"/>
                                    <m:ctrlPr>
                                      <a:rPr lang="es-NI" sz="2400" b="1" i="1" dirty="0">
                                        <a:solidFill>
                                          <a:schemeClr val="tx1"/>
                                        </a:solidFill>
                                        <a:latin typeface="Cambria Math" panose="02040503050406030204" pitchFamily="18" charset="0"/>
                                      </a:rPr>
                                    </m:ctrlPr>
                                  </m:fPr>
                                  <m:num>
                                    <m:r>
                                      <a:rPr lang="es-NI" sz="2400" b="1" i="1" dirty="0">
                                        <a:solidFill>
                                          <a:schemeClr val="tx1"/>
                                        </a:solidFill>
                                        <a:latin typeface="Cambria Math" panose="02040503050406030204" pitchFamily="18" charset="0"/>
                                      </a:rPr>
                                      <m:t>ⅈ</m:t>
                                    </m:r>
                                  </m:num>
                                  <m:den>
                                    <m:rad>
                                      <m:radPr>
                                        <m:degHide m:val="on"/>
                                        <m:ctrlPr>
                                          <a:rPr lang="es-NI" sz="2400" b="1" i="1" dirty="0">
                                            <a:solidFill>
                                              <a:schemeClr val="tx1"/>
                                            </a:solidFill>
                                            <a:latin typeface="Cambria Math" panose="02040503050406030204" pitchFamily="18" charset="0"/>
                                          </a:rPr>
                                        </m:ctrlPr>
                                      </m:radPr>
                                      <m:deg/>
                                      <m:e>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𝒄</m:t>
                                            </m:r>
                                          </m:e>
                                          <m:sub>
                                            <m:r>
                                              <a:rPr lang="es-NI" sz="2400" b="1" i="1" dirty="0">
                                                <a:solidFill>
                                                  <a:schemeClr val="tx1"/>
                                                </a:solidFill>
                                                <a:latin typeface="Cambria Math" panose="02040503050406030204" pitchFamily="18" charset="0"/>
                                              </a:rPr>
                                              <m:t>𝒊</m:t>
                                            </m:r>
                                          </m:sub>
                                        </m:sSub>
                                      </m:e>
                                    </m:rad>
                                  </m:den>
                                </m:f>
                              </m:e>
                            </m:d>
                          </m:num>
                          <m:den>
                            <m:f>
                              <m:fPr>
                                <m:type m:val="lin"/>
                                <m:ctrlPr>
                                  <a:rPr lang="es-NI" sz="2400" b="1" i="1" dirty="0">
                                    <a:solidFill>
                                      <a:schemeClr val="tx1"/>
                                    </a:solidFill>
                                    <a:latin typeface="Cambria Math" panose="02040503050406030204" pitchFamily="18" charset="0"/>
                                  </a:rPr>
                                </m:ctrlPr>
                              </m:fPr>
                              <m:num>
                                <m:nary>
                                  <m:naryPr>
                                    <m:chr m:val="∑"/>
                                    <m:grow m:val="on"/>
                                    <m:subHide m:val="on"/>
                                    <m:supHide m:val="on"/>
                                    <m:ctrlPr>
                                      <a:rPr lang="es-NI" sz="2400" b="1" i="1" dirty="0">
                                        <a:solidFill>
                                          <a:schemeClr val="tx1"/>
                                        </a:solidFill>
                                        <a:latin typeface="Cambria Math" panose="02040503050406030204" pitchFamily="18" charset="0"/>
                                      </a:rPr>
                                    </m:ctrlPr>
                                  </m:naryPr>
                                  <m:sub/>
                                  <m:sup/>
                                  <m:e>
                                    <m:r>
                                      <a:rPr lang="es-NI" sz="2400" b="1" i="1" dirty="0">
                                        <a:solidFill>
                                          <a:schemeClr val="tx1"/>
                                        </a:solidFill>
                                        <a:latin typeface="Cambria Math" panose="02040503050406030204" pitchFamily="18" charset="0"/>
                                      </a:rPr>
                                      <m:t>𝑵</m:t>
                                    </m:r>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𝑺</m:t>
                                        </m:r>
                                      </m:e>
                                      <m:sub>
                                        <m:r>
                                          <a:rPr lang="es-NI" sz="2400" b="1" i="1" dirty="0">
                                            <a:solidFill>
                                              <a:schemeClr val="tx1"/>
                                            </a:solidFill>
                                            <a:latin typeface="Cambria Math" panose="02040503050406030204" pitchFamily="18" charset="0"/>
                                          </a:rPr>
                                          <m:t>𝒊</m:t>
                                        </m:r>
                                      </m:sub>
                                    </m:sSub>
                                  </m:e>
                                </m:nary>
                              </m:num>
                              <m:den>
                                <m:rad>
                                  <m:radPr>
                                    <m:degHide m:val="on"/>
                                    <m:ctrlPr>
                                      <a:rPr lang="es-NI" sz="2400" b="1" i="1" dirty="0">
                                        <a:solidFill>
                                          <a:schemeClr val="tx1"/>
                                        </a:solidFill>
                                        <a:latin typeface="Cambria Math" panose="02040503050406030204" pitchFamily="18" charset="0"/>
                                      </a:rPr>
                                    </m:ctrlPr>
                                  </m:radPr>
                                  <m:deg/>
                                  <m:e>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𝒄</m:t>
                                        </m:r>
                                      </m:e>
                                      <m:sub>
                                        <m:r>
                                          <a:rPr lang="es-NI" sz="2400" b="1" i="1" dirty="0">
                                            <a:solidFill>
                                              <a:schemeClr val="tx1"/>
                                            </a:solidFill>
                                            <a:latin typeface="Cambria Math" panose="02040503050406030204" pitchFamily="18" charset="0"/>
                                          </a:rPr>
                                          <m:t>𝒊</m:t>
                                        </m:r>
                                      </m:sub>
                                    </m:sSub>
                                  </m:e>
                                </m:rad>
                              </m:den>
                            </m:f>
                          </m:den>
                        </m:f>
                      </m:e>
                    </m:d>
                  </m:oMath>
                </a14:m>
                <a:r>
                  <a:rPr lang="es-NI" sz="2000" b="1" i="1" dirty="0"/>
                  <a:t>    </a:t>
                </a:r>
              </a:p>
              <a:p>
                <a:pPr marL="0" indent="0" algn="just">
                  <a:buNone/>
                </a:pPr>
                <a:r>
                  <a:rPr lang="es-NI" sz="2000" dirty="0"/>
                  <a:t>Donde </a:t>
                </a:r>
                <a:r>
                  <a:rPr lang="es-NI" sz="2000" dirty="0" err="1"/>
                  <a:t>ci</a:t>
                </a:r>
                <a:r>
                  <a:rPr lang="es-NI" sz="2000" dirty="0"/>
                  <a:t> representa el costo para obtener una observación individual del estrato i</a:t>
                </a:r>
              </a:p>
              <a:p>
                <a:pPr marL="0" indent="0" algn="just">
                  <a:buNone/>
                </a:pPr>
                <a:r>
                  <a:rPr lang="es-NI" sz="2000" dirty="0"/>
                  <a:t>El resultado anterior nos permite ahora poder despejar </a:t>
                </a:r>
                <a:r>
                  <a:rPr lang="es-NI" sz="2400" b="1" dirty="0"/>
                  <a:t>n</a:t>
                </a:r>
                <a:r>
                  <a:rPr lang="es-NI" sz="2000" dirty="0"/>
                  <a:t> de la ecuación </a:t>
                </a:r>
                <a14:m>
                  <m:oMath xmlns:m="http://schemas.openxmlformats.org/officeDocument/2006/math">
                    <m:f>
                      <m:fPr>
                        <m:ctrlPr>
                          <a:rPr lang="es-NI" sz="1800" b="1" i="1" dirty="0" smtClean="0">
                            <a:solidFill>
                              <a:srgbClr val="836967"/>
                            </a:solidFill>
                            <a:latin typeface="Cambria Math" panose="02040503050406030204" pitchFamily="18" charset="0"/>
                          </a:rPr>
                        </m:ctrlPr>
                      </m:fPr>
                      <m:num>
                        <m:r>
                          <a:rPr lang="es-NI" sz="1800" b="1" dirty="0">
                            <a:latin typeface="Cambria Math" panose="02040503050406030204" pitchFamily="18" charset="0"/>
                          </a:rPr>
                          <m:t>𝟏</m:t>
                        </m:r>
                      </m:num>
                      <m:den>
                        <m:r>
                          <a:rPr lang="es-NI" sz="1800" b="1" i="1" dirty="0">
                            <a:latin typeface="Cambria Math" panose="02040503050406030204" pitchFamily="18" charset="0"/>
                          </a:rPr>
                          <m:t>𝑵</m:t>
                        </m:r>
                        <m:r>
                          <a:rPr lang="es-NI" sz="1800" b="1" i="1" dirty="0" smtClean="0">
                            <a:latin typeface="Cambria Math" panose="02040503050406030204" pitchFamily="18" charset="0"/>
                          </a:rPr>
                          <m:t>²</m:t>
                        </m:r>
                      </m:den>
                    </m:f>
                    <m:r>
                      <a:rPr lang="es-NI" sz="1800" b="1" i="1" dirty="0" smtClean="0">
                        <a:latin typeface="Cambria Math" panose="02040503050406030204" pitchFamily="18" charset="0"/>
                      </a:rPr>
                      <m:t> </m:t>
                    </m:r>
                    <m:r>
                      <a:rPr lang="es-NI" sz="1800" b="1" i="1" dirty="0">
                        <a:latin typeface="Cambria Math" panose="02040503050406030204" pitchFamily="18" charset="0"/>
                      </a:rPr>
                      <m:t>𝜮</m:t>
                    </m:r>
                    <m:sSup>
                      <m:sSupPr>
                        <m:ctrlPr>
                          <a:rPr lang="es-NI" sz="1800" b="1" i="1" dirty="0">
                            <a:solidFill>
                              <a:srgbClr val="836967"/>
                            </a:solidFill>
                            <a:latin typeface="Cambria Math" panose="02040503050406030204" pitchFamily="18" charset="0"/>
                          </a:rPr>
                        </m:ctrlPr>
                      </m:sSupPr>
                      <m:e>
                        <m:r>
                          <a:rPr lang="es-NI" sz="1800" b="1" i="1" dirty="0">
                            <a:latin typeface="Cambria Math" panose="02040503050406030204" pitchFamily="18" charset="0"/>
                          </a:rPr>
                          <m:t>𝑵</m:t>
                        </m:r>
                        <m:r>
                          <a:rPr lang="es-NI" sz="1800" b="1" i="1" dirty="0" smtClean="0">
                            <a:latin typeface="Cambria Math" panose="02040503050406030204" pitchFamily="18" charset="0"/>
                          </a:rPr>
                          <m:t>𝒊</m:t>
                        </m:r>
                      </m:e>
                      <m:sup>
                        <m:r>
                          <a:rPr lang="es-NI" sz="1800" b="1" dirty="0">
                            <a:latin typeface="Cambria Math" panose="02040503050406030204" pitchFamily="18" charset="0"/>
                          </a:rPr>
                          <m:t>𝟐</m:t>
                        </m:r>
                      </m:sup>
                    </m:sSup>
                    <m:f>
                      <m:fPr>
                        <m:ctrlPr>
                          <a:rPr lang="es-NI" sz="1800" b="1" i="1" dirty="0">
                            <a:solidFill>
                              <a:srgbClr val="836967"/>
                            </a:solidFill>
                            <a:latin typeface="Cambria Math" panose="02040503050406030204" pitchFamily="18" charset="0"/>
                          </a:rPr>
                        </m:ctrlPr>
                      </m:fPr>
                      <m:num>
                        <m:sSup>
                          <m:sSupPr>
                            <m:ctrlPr>
                              <a:rPr lang="es-NI" sz="1800" b="1" i="1" dirty="0">
                                <a:solidFill>
                                  <a:srgbClr val="836967"/>
                                </a:solidFill>
                                <a:latin typeface="Cambria Math" panose="02040503050406030204" pitchFamily="18" charset="0"/>
                              </a:rPr>
                            </m:ctrlPr>
                          </m:sSupPr>
                          <m:e>
                            <m:r>
                              <a:rPr lang="es-MX" sz="1800" b="1" dirty="0">
                                <a:solidFill>
                                  <a:srgbClr val="836967"/>
                                </a:solidFill>
                                <a:latin typeface="Cambria Math" panose="02040503050406030204" pitchFamily="18" charset="0"/>
                              </a:rPr>
                              <m:t>𝐒</m:t>
                            </m:r>
                            <m:r>
                              <a:rPr lang="es-NI" sz="1800" b="1" i="0" dirty="0" smtClean="0">
                                <a:solidFill>
                                  <a:srgbClr val="836967"/>
                                </a:solidFill>
                                <a:latin typeface="Cambria Math" panose="02040503050406030204" pitchFamily="18" charset="0"/>
                              </a:rPr>
                              <m:t>𝐢</m:t>
                            </m:r>
                          </m:e>
                          <m:sup>
                            <m:r>
                              <a:rPr lang="es-MX" sz="1800" b="1" i="1" dirty="0">
                                <a:latin typeface="Cambria Math" panose="02040503050406030204" pitchFamily="18" charset="0"/>
                              </a:rPr>
                              <m:t>𝟐</m:t>
                            </m:r>
                          </m:sup>
                        </m:sSup>
                      </m:num>
                      <m:den>
                        <m:r>
                          <a:rPr lang="es-MX" sz="1800" b="1" dirty="0">
                            <a:latin typeface="Cambria Math" panose="02040503050406030204" pitchFamily="18" charset="0"/>
                          </a:rPr>
                          <m:t>𝐧</m:t>
                        </m:r>
                        <m:r>
                          <a:rPr lang="es-NI" sz="1800" b="1" dirty="0">
                            <a:latin typeface="Cambria Math" panose="02040503050406030204" pitchFamily="18" charset="0"/>
                          </a:rPr>
                          <m:t>ⅈ</m:t>
                        </m:r>
                      </m:den>
                    </m:f>
                    <m:r>
                      <a:rPr lang="es-MX" sz="1800" b="1" dirty="0">
                        <a:latin typeface="Cambria Math" panose="02040503050406030204" pitchFamily="18" charset="0"/>
                      </a:rPr>
                      <m:t>(</m:t>
                    </m:r>
                    <m:r>
                      <a:rPr lang="es-MX" sz="1800" b="1" dirty="0">
                        <a:latin typeface="Cambria Math" panose="02040503050406030204" pitchFamily="18" charset="0"/>
                      </a:rPr>
                      <m:t>𝟏</m:t>
                    </m:r>
                    <m:r>
                      <a:rPr lang="es-NI" sz="1800" b="1" dirty="0">
                        <a:latin typeface="Cambria Math" panose="02040503050406030204" pitchFamily="18" charset="0"/>
                      </a:rPr>
                      <m:t>−</m:t>
                    </m:r>
                    <m:f>
                      <m:fPr>
                        <m:ctrlPr>
                          <a:rPr lang="es-NI" sz="1800" b="1" i="1" dirty="0">
                            <a:solidFill>
                              <a:srgbClr val="836967"/>
                            </a:solidFill>
                            <a:latin typeface="Cambria Math" panose="02040503050406030204" pitchFamily="18" charset="0"/>
                          </a:rPr>
                        </m:ctrlPr>
                      </m:fPr>
                      <m:num>
                        <m:r>
                          <a:rPr lang="es-NI" sz="1800" b="1" i="1" dirty="0">
                            <a:latin typeface="Cambria Math" panose="02040503050406030204" pitchFamily="18" charset="0"/>
                          </a:rPr>
                          <m:t>𝒏</m:t>
                        </m:r>
                        <m:r>
                          <a:rPr lang="es-MX" sz="1800" b="1" i="1" dirty="0">
                            <a:latin typeface="Cambria Math" panose="02040503050406030204" pitchFamily="18" charset="0"/>
                          </a:rPr>
                          <m:t>𝒊</m:t>
                        </m:r>
                      </m:num>
                      <m:den>
                        <m:r>
                          <a:rPr lang="es-MX" sz="1800" b="1" i="1" dirty="0">
                            <a:latin typeface="Cambria Math" panose="02040503050406030204" pitchFamily="18" charset="0"/>
                          </a:rPr>
                          <m:t>𝑵</m:t>
                        </m:r>
                      </m:den>
                    </m:f>
                  </m:oMath>
                </a14:m>
                <a:r>
                  <a:rPr lang="es-NI" sz="1800" b="1" dirty="0"/>
                  <a:t>) = </a:t>
                </a:r>
                <a:r>
                  <a:rPr lang="es-NI" sz="1800" b="1" dirty="0">
                    <a:solidFill>
                      <a:schemeClr val="tx1"/>
                    </a:solidFill>
                  </a:rPr>
                  <a:t>E²/4 </a:t>
                </a:r>
              </a:p>
              <a:p>
                <a:pPr marL="0" indent="0" algn="just">
                  <a:buNone/>
                </a:pPr>
                <a:r>
                  <a:rPr lang="es-NI" sz="2000" dirty="0">
                    <a:solidFill>
                      <a:schemeClr val="tx1"/>
                    </a:solidFill>
                  </a:rPr>
                  <a:t>Y obtener la siguiente formula para el tamaño de la muestra requerido </a:t>
                </a:r>
              </a:p>
              <a:p>
                <a:pPr marL="0" indent="0" algn="just">
                  <a:buNone/>
                </a:pPr>
                <a:endParaRPr lang="es-NI" sz="2000" dirty="0"/>
              </a:p>
              <a:p>
                <a:pPr marL="0" indent="0" algn="just">
                  <a:buNone/>
                </a:pPr>
                <a:r>
                  <a:rPr lang="es-NI" sz="2000" dirty="0"/>
                  <a:t>                          </a:t>
                </a:r>
                <a:r>
                  <a:rPr lang="es-NI" sz="2400" b="1" dirty="0">
                    <a:solidFill>
                      <a:schemeClr val="tx1"/>
                    </a:solidFill>
                  </a:rPr>
                  <a:t>n = n( </a:t>
                </a:r>
                <a14:m>
                  <m:oMath xmlns:m="http://schemas.openxmlformats.org/officeDocument/2006/math">
                    <m:d>
                      <m:dPr>
                        <m:ctrlPr>
                          <a:rPr lang="es-NI" sz="2400" b="1" i="1" dirty="0" smtClean="0">
                            <a:solidFill>
                              <a:schemeClr val="tx1"/>
                            </a:solidFill>
                            <a:latin typeface="Cambria Math" panose="02040503050406030204" pitchFamily="18" charset="0"/>
                          </a:rPr>
                        </m:ctrlPr>
                      </m:dPr>
                      <m:e>
                        <m:f>
                          <m:fPr>
                            <m:type m:val="lin"/>
                            <m:ctrlPr>
                              <a:rPr lang="es-NI" sz="2400" b="1" i="1" dirty="0">
                                <a:solidFill>
                                  <a:schemeClr val="tx1"/>
                                </a:solidFill>
                                <a:latin typeface="Cambria Math" panose="02040503050406030204" pitchFamily="18" charset="0"/>
                              </a:rPr>
                            </m:ctrlPr>
                          </m:fPr>
                          <m:num>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𝑵</m:t>
                                </m:r>
                              </m:e>
                              <m:sub>
                                <m:r>
                                  <a:rPr lang="es-NI" sz="2400" b="1" i="1" dirty="0">
                                    <a:solidFill>
                                      <a:schemeClr val="tx1"/>
                                    </a:solidFill>
                                    <a:latin typeface="Cambria Math" panose="02040503050406030204" pitchFamily="18" charset="0"/>
                                  </a:rPr>
                                  <m:t>𝒊</m:t>
                                </m:r>
                              </m:sub>
                            </m:sSub>
                            <m:r>
                              <a:rPr lang="es-NI" sz="2400" b="1" i="1" dirty="0">
                                <a:solidFill>
                                  <a:schemeClr val="tx1"/>
                                </a:solidFill>
                                <a:latin typeface="Cambria Math" panose="02040503050406030204" pitchFamily="18" charset="0"/>
                              </a:rPr>
                              <m:t>𝑺𝒊</m:t>
                            </m:r>
                          </m:num>
                          <m:den>
                            <m:rad>
                              <m:radPr>
                                <m:degHide m:val="on"/>
                                <m:ctrlPr>
                                  <a:rPr lang="es-NI" sz="2400" b="1" i="1" dirty="0">
                                    <a:solidFill>
                                      <a:schemeClr val="tx1"/>
                                    </a:solidFill>
                                    <a:latin typeface="Cambria Math" panose="02040503050406030204" pitchFamily="18" charset="0"/>
                                  </a:rPr>
                                </m:ctrlPr>
                              </m:radPr>
                              <m:deg/>
                              <m:e>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𝒄</m:t>
                                    </m:r>
                                  </m:e>
                                  <m:sub>
                                    <m:r>
                                      <a:rPr lang="es-NI" sz="2400" b="1" i="1" dirty="0">
                                        <a:solidFill>
                                          <a:schemeClr val="tx1"/>
                                        </a:solidFill>
                                        <a:latin typeface="Cambria Math" panose="02040503050406030204" pitchFamily="18" charset="0"/>
                                      </a:rPr>
                                      <m:t>𝒊</m:t>
                                    </m:r>
                                  </m:sub>
                                </m:sSub>
                              </m:e>
                            </m:rad>
                          </m:den>
                        </m:f>
                      </m:e>
                    </m:d>
                  </m:oMath>
                </a14:m>
                <a:r>
                  <a:rPr lang="es-NI" sz="2000" b="1" i="1" dirty="0">
                    <a:solidFill>
                      <a:schemeClr val="tx1"/>
                    </a:solidFill>
                  </a:rPr>
                  <a:t> </a:t>
                </a:r>
                <a14:m>
                  <m:oMath xmlns:m="http://schemas.openxmlformats.org/officeDocument/2006/math">
                    <m:d>
                      <m:dPr>
                        <m:ctrlPr>
                          <a:rPr lang="es-NI" sz="2400" b="1" i="1" dirty="0">
                            <a:solidFill>
                              <a:schemeClr val="tx1"/>
                            </a:solidFill>
                            <a:latin typeface="Cambria Math" panose="02040503050406030204" pitchFamily="18" charset="0"/>
                          </a:rPr>
                        </m:ctrlPr>
                      </m:dPr>
                      <m:e>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𝑵</m:t>
                            </m:r>
                          </m:e>
                          <m:sub>
                            <m:r>
                              <a:rPr lang="es-NI" sz="2400" b="1" i="1" dirty="0">
                                <a:solidFill>
                                  <a:schemeClr val="tx1"/>
                                </a:solidFill>
                                <a:latin typeface="Cambria Math" panose="02040503050406030204" pitchFamily="18" charset="0"/>
                              </a:rPr>
                              <m:t>𝒊</m:t>
                            </m:r>
                          </m:sub>
                        </m:sSub>
                        <m:r>
                          <a:rPr lang="es-NI" sz="2400" b="1" i="1" dirty="0" smtClean="0">
                            <a:solidFill>
                              <a:schemeClr val="tx1"/>
                            </a:solidFill>
                            <a:latin typeface="Cambria Math" panose="02040503050406030204" pitchFamily="18" charset="0"/>
                          </a:rPr>
                          <m:t>𝑺𝒊</m:t>
                        </m:r>
                        <m:r>
                          <a:rPr lang="es-NI" sz="2400" b="1" i="1" dirty="0" smtClean="0">
                            <a:solidFill>
                              <a:schemeClr val="tx1"/>
                            </a:solidFill>
                            <a:latin typeface="Cambria Math" panose="02040503050406030204" pitchFamily="18" charset="0"/>
                          </a:rPr>
                          <m:t>∗</m:t>
                        </m:r>
                        <m:rad>
                          <m:radPr>
                            <m:degHide m:val="on"/>
                            <m:ctrlPr>
                              <a:rPr lang="es-NI" sz="2400" b="1" i="1" dirty="0">
                                <a:solidFill>
                                  <a:schemeClr val="tx1"/>
                                </a:solidFill>
                                <a:latin typeface="Cambria Math" panose="02040503050406030204" pitchFamily="18" charset="0"/>
                              </a:rPr>
                            </m:ctrlPr>
                          </m:radPr>
                          <m:deg/>
                          <m:e>
                            <m:sSub>
                              <m:sSubPr>
                                <m:ctrlPr>
                                  <a:rPr lang="es-NI" sz="2400" b="1" i="1" dirty="0">
                                    <a:solidFill>
                                      <a:schemeClr val="tx1"/>
                                    </a:solidFill>
                                    <a:latin typeface="Cambria Math" panose="02040503050406030204" pitchFamily="18" charset="0"/>
                                  </a:rPr>
                                </m:ctrlPr>
                              </m:sSubPr>
                              <m:e>
                                <m:r>
                                  <a:rPr lang="es-NI" sz="2400" b="1" i="1" dirty="0">
                                    <a:solidFill>
                                      <a:schemeClr val="tx1"/>
                                    </a:solidFill>
                                    <a:latin typeface="Cambria Math" panose="02040503050406030204" pitchFamily="18" charset="0"/>
                                  </a:rPr>
                                  <m:t>𝒄</m:t>
                                </m:r>
                              </m:e>
                              <m:sub>
                                <m:r>
                                  <a:rPr lang="es-NI" sz="2400" b="1" i="1" dirty="0">
                                    <a:solidFill>
                                      <a:schemeClr val="tx1"/>
                                    </a:solidFill>
                                    <a:latin typeface="Cambria Math" panose="02040503050406030204" pitchFamily="18" charset="0"/>
                                  </a:rPr>
                                  <m:t>𝒊</m:t>
                                </m:r>
                              </m:sub>
                            </m:sSub>
                          </m:e>
                        </m:rad>
                      </m:e>
                    </m:d>
                  </m:oMath>
                </a14:m>
                <a:r>
                  <a:rPr lang="es-NI" sz="2000" b="1" i="1" dirty="0">
                    <a:solidFill>
                      <a:schemeClr val="tx1"/>
                    </a:solidFill>
                  </a:rPr>
                  <a:t> ) /( N² (E²/4) + ∑ NiSi² ) </a:t>
                </a:r>
                <a:endParaRPr lang="es-NI" sz="2000" b="1" dirty="0"/>
              </a:p>
            </p:txBody>
          </p:sp>
        </mc:Choice>
        <mc:Fallback xmlns="">
          <p:sp>
            <p:nvSpPr>
              <p:cNvPr id="3" name="Marcador de contenido 2">
                <a:extLst>
                  <a:ext uri="{FF2B5EF4-FFF2-40B4-BE49-F238E27FC236}">
                    <a16:creationId xmlns:a16="http://schemas.microsoft.com/office/drawing/2014/main" id="{FEE638A3-2EE6-1CB3-D813-BFC2FFE0ECE4}"/>
                  </a:ext>
                </a:extLst>
              </p:cNvPr>
              <p:cNvSpPr>
                <a:spLocks noGrp="1" noRot="1" noChangeAspect="1" noMove="1" noResize="1" noEditPoints="1" noAdjustHandles="1" noChangeArrowheads="1" noChangeShapeType="1" noTextEdit="1"/>
              </p:cNvSpPr>
              <p:nvPr>
                <p:ph sz="half" idx="1"/>
              </p:nvPr>
            </p:nvSpPr>
            <p:spPr>
              <a:xfrm>
                <a:off x="689317" y="883089"/>
                <a:ext cx="10705514" cy="4351338"/>
              </a:xfrm>
              <a:blipFill>
                <a:blip r:embed="rId2"/>
                <a:stretch>
                  <a:fillRect l="-569" t="-1541" b="-10784"/>
                </a:stretch>
              </a:blipFill>
            </p:spPr>
            <p:txBody>
              <a:bodyPr/>
              <a:lstStyle/>
              <a:p>
                <a:r>
                  <a:rPr lang="es-NI">
                    <a:noFill/>
                  </a:rPr>
                  <a:t> </a:t>
                </a:r>
              </a:p>
            </p:txBody>
          </p:sp>
        </mc:Fallback>
      </mc:AlternateContent>
    </p:spTree>
    <p:extLst>
      <p:ext uri="{BB962C8B-B14F-4D97-AF65-F5344CB8AC3E}">
        <p14:creationId xmlns:p14="http://schemas.microsoft.com/office/powerpoint/2010/main" val="5616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88BE54D-D23E-9C64-09FF-1EAC155F56CF}"/>
                  </a:ext>
                </a:extLst>
              </p:cNvPr>
              <p:cNvSpPr>
                <a:spLocks noGrp="1"/>
              </p:cNvSpPr>
              <p:nvPr>
                <p:ph sz="half" idx="1"/>
              </p:nvPr>
            </p:nvSpPr>
            <p:spPr>
              <a:xfrm>
                <a:off x="1055077" y="239152"/>
                <a:ext cx="9706708" cy="6203852"/>
              </a:xfrm>
            </p:spPr>
            <p:txBody>
              <a:bodyPr>
                <a:noAutofit/>
              </a:bodyPr>
              <a:lstStyle/>
              <a:p>
                <a:pPr marL="0" indent="0">
                  <a:buNone/>
                </a:pPr>
                <a:r>
                  <a:rPr lang="es-NI" sz="2000" b="1" dirty="0"/>
                  <a:t>Asignación de </a:t>
                </a:r>
                <a:r>
                  <a:rPr lang="es-NI" sz="2000" b="1" dirty="0" err="1"/>
                  <a:t>Neyman</a:t>
                </a:r>
                <a:r>
                  <a:rPr lang="es-NI" sz="2000" b="1" dirty="0"/>
                  <a:t>.</a:t>
                </a:r>
              </a:p>
              <a:p>
                <a:pPr marL="0" indent="0">
                  <a:buNone/>
                </a:pPr>
                <a:r>
                  <a:rPr lang="es-NI" sz="2000" dirty="0"/>
                  <a:t>En algunos problemas el costo por obtener información es el mismo para todos los estratos. Si los costos son desconocidos, podríamos suponer que los costos por observación son iguales Si  C1, C2, … Cl=C, entonces los términos de costos en la fórmula de asignación de costos mínimo se cancelan y quedan así:</a:t>
                </a:r>
              </a:p>
              <a:p>
                <a:pPr marL="0" indent="0" algn="ctr">
                  <a:buNone/>
                </a:pPr>
                <a:r>
                  <a:rPr lang="es-NI" sz="2000" dirty="0"/>
                  <a:t>   </a:t>
                </a:r>
                <a14:m>
                  <m:oMath xmlns:m="http://schemas.openxmlformats.org/officeDocument/2006/math">
                    <m:sSub>
                      <m:sSubPr>
                        <m:ctrlPr>
                          <a:rPr lang="es-NI" b="1" i="1" smtClean="0">
                            <a:solidFill>
                              <a:schemeClr val="tx1"/>
                            </a:solidFill>
                            <a:latin typeface="Cambria Math" panose="02040503050406030204" pitchFamily="18" charset="0"/>
                          </a:rPr>
                        </m:ctrlPr>
                      </m:sSubPr>
                      <m:e>
                        <m:r>
                          <a:rPr lang="es-NI" b="1" i="1" smtClean="0">
                            <a:solidFill>
                              <a:schemeClr val="tx1"/>
                            </a:solidFill>
                            <a:latin typeface="Cambria Math" panose="02040503050406030204" pitchFamily="18" charset="0"/>
                          </a:rPr>
                          <m:t>𝒏</m:t>
                        </m:r>
                      </m:e>
                      <m:sub>
                        <m:r>
                          <a:rPr lang="es-NI" b="1" i="1" smtClean="0">
                            <a:solidFill>
                              <a:schemeClr val="tx1"/>
                            </a:solidFill>
                            <a:latin typeface="Cambria Math" panose="02040503050406030204" pitchFamily="18" charset="0"/>
                          </a:rPr>
                          <m:t>𝒊</m:t>
                        </m:r>
                      </m:sub>
                    </m:sSub>
                    <m:r>
                      <a:rPr lang="es-NI" b="1" i="1" smtClean="0">
                        <a:solidFill>
                          <a:schemeClr val="tx1"/>
                        </a:solidFill>
                        <a:latin typeface="Cambria Math" panose="02040503050406030204" pitchFamily="18" charset="0"/>
                      </a:rPr>
                      <m:t>=</m:t>
                    </m:r>
                    <m:r>
                      <a:rPr lang="es-NI" b="1" i="1" smtClean="0">
                        <a:solidFill>
                          <a:schemeClr val="tx1"/>
                        </a:solidFill>
                        <a:latin typeface="Cambria Math" panose="02040503050406030204" pitchFamily="18" charset="0"/>
                      </a:rPr>
                      <m:t>𝒏</m:t>
                    </m:r>
                    <m:f>
                      <m:fPr>
                        <m:ctrlPr>
                          <a:rPr lang="es-NI" b="1" i="1" smtClean="0">
                            <a:solidFill>
                              <a:schemeClr val="tx1"/>
                            </a:solidFill>
                            <a:latin typeface="Cambria Math" panose="02040503050406030204" pitchFamily="18" charset="0"/>
                          </a:rPr>
                        </m:ctrlPr>
                      </m:fPr>
                      <m:num>
                        <m:sSub>
                          <m:sSubPr>
                            <m:ctrlPr>
                              <a:rPr lang="es-NI" b="1" i="1" smtClean="0">
                                <a:solidFill>
                                  <a:schemeClr val="tx1"/>
                                </a:solidFill>
                                <a:latin typeface="Cambria Math" panose="02040503050406030204" pitchFamily="18" charset="0"/>
                              </a:rPr>
                            </m:ctrlPr>
                          </m:sSubPr>
                          <m:e>
                            <m:r>
                              <a:rPr lang="es-NI" b="1" i="1" smtClean="0">
                                <a:solidFill>
                                  <a:schemeClr val="tx1"/>
                                </a:solidFill>
                                <a:latin typeface="Cambria Math" panose="02040503050406030204" pitchFamily="18" charset="0"/>
                              </a:rPr>
                              <m:t>𝑵</m:t>
                            </m:r>
                          </m:e>
                          <m:sub>
                            <m:r>
                              <a:rPr lang="es-NI" b="1" i="1" smtClean="0">
                                <a:solidFill>
                                  <a:schemeClr val="tx1"/>
                                </a:solidFill>
                                <a:latin typeface="Cambria Math" panose="02040503050406030204" pitchFamily="18" charset="0"/>
                              </a:rPr>
                              <m:t>𝒊</m:t>
                            </m:r>
                          </m:sub>
                        </m:sSub>
                        <m:sSub>
                          <m:sSubPr>
                            <m:ctrlPr>
                              <a:rPr lang="es-NI" b="1" i="1" smtClean="0">
                                <a:solidFill>
                                  <a:schemeClr val="tx1"/>
                                </a:solidFill>
                                <a:latin typeface="Cambria Math" panose="02040503050406030204" pitchFamily="18" charset="0"/>
                              </a:rPr>
                            </m:ctrlPr>
                          </m:sSubPr>
                          <m:e>
                            <m:r>
                              <a:rPr lang="es-NI" b="1" i="1" smtClean="0">
                                <a:solidFill>
                                  <a:schemeClr val="tx1"/>
                                </a:solidFill>
                                <a:latin typeface="Cambria Math" panose="02040503050406030204" pitchFamily="18" charset="0"/>
                              </a:rPr>
                              <m:t>𝑺</m:t>
                            </m:r>
                          </m:e>
                          <m:sub>
                            <m:r>
                              <a:rPr lang="es-NI" b="1" i="1" smtClean="0">
                                <a:solidFill>
                                  <a:schemeClr val="tx1"/>
                                </a:solidFill>
                                <a:latin typeface="Cambria Math" panose="02040503050406030204" pitchFamily="18" charset="0"/>
                              </a:rPr>
                              <m:t>𝒊</m:t>
                            </m:r>
                          </m:sub>
                        </m:sSub>
                      </m:num>
                      <m:den>
                        <m:nary>
                          <m:naryPr>
                            <m:chr m:val="∑"/>
                            <m:grow m:val="on"/>
                            <m:subHide m:val="on"/>
                            <m:supHide m:val="on"/>
                            <m:ctrlPr>
                              <a:rPr lang="es-NI" b="1" i="1" smtClean="0">
                                <a:solidFill>
                                  <a:schemeClr val="tx1"/>
                                </a:solidFill>
                                <a:latin typeface="Cambria Math" panose="02040503050406030204" pitchFamily="18" charset="0"/>
                              </a:rPr>
                            </m:ctrlPr>
                          </m:naryPr>
                          <m:sub/>
                          <m:sup/>
                          <m:e>
                            <m:sSub>
                              <m:sSubPr>
                                <m:ctrlPr>
                                  <a:rPr lang="es-NI" b="1" i="1" smtClean="0">
                                    <a:solidFill>
                                      <a:schemeClr val="tx1"/>
                                    </a:solidFill>
                                    <a:latin typeface="Cambria Math" panose="02040503050406030204" pitchFamily="18" charset="0"/>
                                  </a:rPr>
                                </m:ctrlPr>
                              </m:sSubPr>
                              <m:e>
                                <m:r>
                                  <a:rPr lang="es-NI" b="1" i="1" smtClean="0">
                                    <a:solidFill>
                                      <a:schemeClr val="tx1"/>
                                    </a:solidFill>
                                    <a:latin typeface="Cambria Math" panose="02040503050406030204" pitchFamily="18" charset="0"/>
                                  </a:rPr>
                                  <m:t>𝑵</m:t>
                                </m:r>
                              </m:e>
                              <m:sub>
                                <m:r>
                                  <a:rPr lang="es-NI" b="1" i="1" smtClean="0">
                                    <a:solidFill>
                                      <a:schemeClr val="tx1"/>
                                    </a:solidFill>
                                    <a:latin typeface="Cambria Math" panose="02040503050406030204" pitchFamily="18" charset="0"/>
                                  </a:rPr>
                                  <m:t>𝒊</m:t>
                                </m:r>
                              </m:sub>
                            </m:sSub>
                            <m:sSubSup>
                              <m:sSubSupPr>
                                <m:ctrlPr>
                                  <a:rPr lang="es-NI" b="1" i="1" smtClean="0">
                                    <a:solidFill>
                                      <a:schemeClr val="tx1"/>
                                    </a:solidFill>
                                    <a:latin typeface="Cambria Math" panose="02040503050406030204" pitchFamily="18" charset="0"/>
                                  </a:rPr>
                                </m:ctrlPr>
                              </m:sSubSupPr>
                              <m:e>
                                <m:r>
                                  <a:rPr lang="es-NI" b="1" i="1" smtClean="0">
                                    <a:solidFill>
                                      <a:schemeClr val="tx1"/>
                                    </a:solidFill>
                                    <a:latin typeface="Cambria Math" panose="02040503050406030204" pitchFamily="18" charset="0"/>
                                  </a:rPr>
                                  <m:t>𝑺</m:t>
                                </m:r>
                              </m:e>
                              <m:sub>
                                <m:r>
                                  <a:rPr lang="es-NI" b="1" i="1" smtClean="0">
                                    <a:solidFill>
                                      <a:schemeClr val="tx1"/>
                                    </a:solidFill>
                                    <a:latin typeface="Cambria Math" panose="02040503050406030204" pitchFamily="18" charset="0"/>
                                  </a:rPr>
                                  <m:t>𝒊</m:t>
                                </m:r>
                              </m:sub>
                              <m:sup>
                                <m:r>
                                  <a:rPr lang="es-NI" b="1" i="1" smtClean="0">
                                    <a:solidFill>
                                      <a:schemeClr val="tx1"/>
                                    </a:solidFill>
                                    <a:latin typeface="Cambria Math" panose="02040503050406030204" pitchFamily="18" charset="0"/>
                                  </a:rPr>
                                  <m:t>𝟐</m:t>
                                </m:r>
                              </m:sup>
                            </m:sSubSup>
                          </m:e>
                        </m:nary>
                      </m:den>
                    </m:f>
                  </m:oMath>
                </a14:m>
                <a:r>
                  <a:rPr lang="es-NI" b="1" dirty="0"/>
                  <a:t>       </a:t>
                </a:r>
                <a:endParaRPr lang="es-NI" sz="2000" b="1" dirty="0"/>
              </a:p>
              <a:p>
                <a:pPr marL="0" indent="0" algn="just">
                  <a:buNone/>
                </a:pPr>
                <a:r>
                  <a:rPr lang="es-NI" sz="2000" dirty="0"/>
                  <a:t>Este método para seleccionar los </a:t>
                </a:r>
                <a:r>
                  <a:rPr lang="es-NI" sz="2000" b="1" dirty="0"/>
                  <a:t>ni </a:t>
                </a:r>
                <a:r>
                  <a:rPr lang="es-NI" sz="2000" dirty="0"/>
                  <a:t>se denomina </a:t>
                </a:r>
                <a:r>
                  <a:rPr lang="es-NI" sz="2000" b="1" i="1" dirty="0"/>
                  <a:t>asignación de </a:t>
                </a:r>
                <a:r>
                  <a:rPr lang="es-NI" sz="2000" b="1" i="1" dirty="0" err="1"/>
                  <a:t>Neyman</a:t>
                </a:r>
                <a:r>
                  <a:rPr lang="es-NI" sz="2000" b="1" i="1" dirty="0"/>
                  <a:t>.</a:t>
                </a:r>
              </a:p>
              <a:p>
                <a:pPr marL="0" indent="0" algn="just">
                  <a:buNone/>
                </a:pPr>
                <a:r>
                  <a:rPr lang="es-NI" sz="2000" i="1" dirty="0"/>
                  <a:t>Observe también que la fórmula para el tamaño de muestra toral </a:t>
                </a:r>
                <a:r>
                  <a:rPr lang="es-NI" sz="2000" b="1" dirty="0"/>
                  <a:t>n</a:t>
                </a:r>
                <a:r>
                  <a:rPr lang="es-NI" sz="2000" i="1" dirty="0"/>
                  <a:t> toma forma </a:t>
                </a:r>
              </a:p>
              <a:p>
                <a:pPr marL="0" indent="0" algn="just">
                  <a:buNone/>
                </a:pPr>
                <a:r>
                  <a:rPr lang="es-NI" sz="2400" b="1" dirty="0">
                    <a:solidFill>
                      <a:schemeClr val="tx1"/>
                    </a:solidFill>
                  </a:rPr>
                  <a:t>                               ni= (</a:t>
                </a:r>
                <a14:m>
                  <m:oMath xmlns:m="http://schemas.openxmlformats.org/officeDocument/2006/math">
                    <m:d>
                      <m:dPr>
                        <m:ctrlPr>
                          <a:rPr lang="es-NI" sz="2400" b="1" i="1" dirty="0">
                            <a:solidFill>
                              <a:schemeClr val="tx1"/>
                            </a:solidFill>
                            <a:latin typeface="Cambria Math" panose="02040503050406030204" pitchFamily="18" charset="0"/>
                          </a:rPr>
                        </m:ctrlPr>
                      </m:dPr>
                      <m:e>
                        <m:sSub>
                          <m:sSubPr>
                            <m:ctrlPr>
                              <a:rPr lang="es-NI" sz="2400" b="1" i="1" dirty="0">
                                <a:solidFill>
                                  <a:schemeClr val="tx1"/>
                                </a:solidFill>
                                <a:latin typeface="Cambria Math" panose="02040503050406030204" pitchFamily="18" charset="0"/>
                              </a:rPr>
                            </m:ctrlPr>
                          </m:sSubPr>
                          <m:e>
                            <m:r>
                              <a:rPr lang="es-NI" sz="2400" b="1" i="1" dirty="0" smtClean="0">
                                <a:solidFill>
                                  <a:schemeClr val="tx1"/>
                                </a:solidFill>
                                <a:latin typeface="Cambria Math" panose="02040503050406030204" pitchFamily="18" charset="0"/>
                              </a:rPr>
                              <m:t>∑</m:t>
                            </m:r>
                            <m:r>
                              <a:rPr lang="es-NI" sz="2400" b="1" i="1" dirty="0">
                                <a:solidFill>
                                  <a:schemeClr val="tx1"/>
                                </a:solidFill>
                                <a:latin typeface="Cambria Math" panose="02040503050406030204" pitchFamily="18" charset="0"/>
                              </a:rPr>
                              <m:t>𝑵</m:t>
                            </m:r>
                          </m:e>
                          <m:sub>
                            <m:r>
                              <a:rPr lang="es-NI" sz="2400" b="1" i="1" dirty="0">
                                <a:solidFill>
                                  <a:schemeClr val="tx1"/>
                                </a:solidFill>
                                <a:latin typeface="Cambria Math" panose="02040503050406030204" pitchFamily="18" charset="0"/>
                              </a:rPr>
                              <m:t>𝒊</m:t>
                            </m:r>
                          </m:sub>
                        </m:sSub>
                        <m:r>
                          <a:rPr lang="es-NI" sz="2400" b="1" i="1" dirty="0" smtClean="0">
                            <a:solidFill>
                              <a:schemeClr val="tx1"/>
                            </a:solidFill>
                            <a:latin typeface="Cambria Math" panose="02040503050406030204" pitchFamily="18" charset="0"/>
                          </a:rPr>
                          <m:t>𝑺𝒊</m:t>
                        </m:r>
                      </m:e>
                    </m:d>
                  </m:oMath>
                </a14:m>
                <a:r>
                  <a:rPr lang="es-NI" sz="2000" b="1" i="1" dirty="0">
                    <a:solidFill>
                      <a:schemeClr val="tx1"/>
                    </a:solidFill>
                  </a:rPr>
                  <a:t>² ) /( N² (E²/4) + ∑ NiSi² )</a:t>
                </a:r>
                <a:endParaRPr lang="es-NI" sz="2400" i="1" dirty="0"/>
              </a:p>
              <a:p>
                <a:pPr marL="0" indent="0">
                  <a:buNone/>
                </a:pPr>
                <a:r>
                  <a:rPr lang="es-NI" sz="2000" dirty="0"/>
                  <a:t>Este método es llamado asignación proporcional por que los tamaños de submuestra n1,n2, … </a:t>
                </a:r>
                <a:r>
                  <a:rPr lang="es-NI" sz="2000" dirty="0" err="1"/>
                  <a:t>nL</a:t>
                </a:r>
                <a:r>
                  <a:rPr lang="es-NI" sz="2000" dirty="0"/>
                  <a:t>.  Son proporcionales a los tamaños de los estratos     N1,N2, … NL. Respectivamente.</a:t>
                </a:r>
              </a:p>
              <a:p>
                <a:pPr marL="0" indent="0">
                  <a:buNone/>
                </a:pPr>
                <a:r>
                  <a:rPr lang="es-NI" sz="2000" dirty="0"/>
                  <a:t>También podemos comprobar que la formula para el tamaño de muestra total </a:t>
                </a:r>
                <a:r>
                  <a:rPr lang="es-NI" sz="2400" b="1" dirty="0"/>
                  <a:t>n</a:t>
                </a:r>
                <a:r>
                  <a:rPr lang="es-NI" sz="2000" dirty="0"/>
                  <a:t> toma la forma   		            </a:t>
                </a:r>
                <a:r>
                  <a:rPr lang="es-NI" sz="2400" b="1" i="1" dirty="0">
                    <a:solidFill>
                      <a:schemeClr val="tx1"/>
                    </a:solidFill>
                  </a:rPr>
                  <a:t>n=(NS²)/ N (E²/4) +S²   </a:t>
                </a:r>
              </a:p>
              <a:p>
                <a:pPr marL="0" indent="0">
                  <a:buNone/>
                </a:pPr>
                <a:r>
                  <a:rPr lang="es-NI" sz="2400" b="1" i="1" dirty="0">
                    <a:solidFill>
                      <a:schemeClr val="tx1"/>
                    </a:solidFill>
                  </a:rPr>
                  <a:t> </a:t>
                </a:r>
                <a:r>
                  <a:rPr lang="es-NI" sz="2000" dirty="0"/>
                  <a:t>donde S² es la varianza común de cada estrato.</a:t>
                </a:r>
              </a:p>
            </p:txBody>
          </p:sp>
        </mc:Choice>
        <mc:Fallback xmlns="">
          <p:sp>
            <p:nvSpPr>
              <p:cNvPr id="3" name="Marcador de contenido 2">
                <a:extLst>
                  <a:ext uri="{FF2B5EF4-FFF2-40B4-BE49-F238E27FC236}">
                    <a16:creationId xmlns:a16="http://schemas.microsoft.com/office/drawing/2014/main" id="{888BE54D-D23E-9C64-09FF-1EAC155F56CF}"/>
                  </a:ext>
                </a:extLst>
              </p:cNvPr>
              <p:cNvSpPr>
                <a:spLocks noGrp="1" noRot="1" noChangeAspect="1" noMove="1" noResize="1" noEditPoints="1" noAdjustHandles="1" noChangeArrowheads="1" noChangeShapeType="1" noTextEdit="1"/>
              </p:cNvSpPr>
              <p:nvPr>
                <p:ph sz="half" idx="1"/>
              </p:nvPr>
            </p:nvSpPr>
            <p:spPr>
              <a:xfrm>
                <a:off x="1055077" y="239152"/>
                <a:ext cx="9706708" cy="6203852"/>
              </a:xfrm>
              <a:blipFill>
                <a:blip r:embed="rId2"/>
                <a:stretch>
                  <a:fillRect l="-628" t="-982"/>
                </a:stretch>
              </a:blipFill>
            </p:spPr>
            <p:txBody>
              <a:bodyPr/>
              <a:lstStyle/>
              <a:p>
                <a:r>
                  <a:rPr lang="es-NI">
                    <a:noFill/>
                  </a:rPr>
                  <a:t> </a:t>
                </a:r>
              </a:p>
            </p:txBody>
          </p:sp>
        </mc:Fallback>
      </mc:AlternateContent>
    </p:spTree>
    <p:extLst>
      <p:ext uri="{BB962C8B-B14F-4D97-AF65-F5344CB8AC3E}">
        <p14:creationId xmlns:p14="http://schemas.microsoft.com/office/powerpoint/2010/main" val="261162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7FA033A-986A-E5DA-200E-30AE32A53446}"/>
              </a:ext>
            </a:extLst>
          </p:cNvPr>
          <p:cNvSpPr>
            <a:spLocks noGrp="1"/>
          </p:cNvSpPr>
          <p:nvPr>
            <p:ph sz="half" idx="1"/>
          </p:nvPr>
        </p:nvSpPr>
        <p:spPr>
          <a:xfrm>
            <a:off x="683456" y="334450"/>
            <a:ext cx="10612902" cy="3379421"/>
          </a:xfrm>
        </p:spPr>
        <p:txBody>
          <a:bodyPr>
            <a:normAutofit/>
          </a:bodyPr>
          <a:lstStyle/>
          <a:p>
            <a:pPr marL="0" indent="0">
              <a:buNone/>
            </a:pPr>
            <a:r>
              <a:rPr lang="es-NI" sz="2000" dirty="0"/>
              <a:t>La empresa publicitaria del ejercicio anterior encontró que cuesta más obtener una observación del área rural que una del pueblo A o del pueblo B. El incremento es debido a los costos de traslado de un hogar rural a otro. El costo por observación en cada pueblo se ha estimado en C$9 y los costos por observación rural se han estimado en C$16. </a:t>
            </a:r>
          </a:p>
          <a:p>
            <a:pPr marL="0" indent="0">
              <a:buNone/>
            </a:pPr>
            <a:r>
              <a:rPr lang="es-NI" sz="2000" dirty="0"/>
              <a:t>De una encuesta previa se estimó que las varianzas de la submuestras de los estratos 1, 2, y 3 son </a:t>
            </a:r>
          </a:p>
          <a:p>
            <a:pPr marL="0" indent="0">
              <a:buNone/>
            </a:pPr>
            <a:r>
              <a:rPr lang="es-NI" sz="2000" dirty="0"/>
              <a:t>S²1 = 25 , S²2= 225, S²3=100. respectivamente </a:t>
            </a:r>
          </a:p>
          <a:p>
            <a:pPr marL="0" indent="0">
              <a:buNone/>
            </a:pPr>
            <a:r>
              <a:rPr lang="es-NI" sz="2000" dirty="0"/>
              <a:t>Encuentre el tamaño de la muestra n y los tamaños de las submuestras n1,n2 y n3 para los estratos 1,2,3  respectivamente que permiten a la empresa estimar al mínimo costos, el tiempo promedio que se ve T.V. con un error máximo permitido de 2 horas.</a:t>
            </a:r>
          </a:p>
          <a:p>
            <a:pPr marL="0" indent="0">
              <a:buNone/>
            </a:pPr>
            <a:endParaRPr lang="es-NI" sz="2000" dirty="0"/>
          </a:p>
        </p:txBody>
      </p:sp>
      <p:graphicFrame>
        <p:nvGraphicFramePr>
          <p:cNvPr id="5" name="Tabla 4">
            <a:extLst>
              <a:ext uri="{FF2B5EF4-FFF2-40B4-BE49-F238E27FC236}">
                <a16:creationId xmlns:a16="http://schemas.microsoft.com/office/drawing/2014/main" id="{4B267A6B-AD4E-BF5D-FA7C-DBB9FA8D4AE0}"/>
              </a:ext>
            </a:extLst>
          </p:cNvPr>
          <p:cNvGraphicFramePr>
            <a:graphicFrameLocks noGrp="1"/>
          </p:cNvGraphicFramePr>
          <p:nvPr>
            <p:extLst>
              <p:ext uri="{D42A27DB-BD31-4B8C-83A1-F6EECF244321}">
                <p14:modId xmlns:p14="http://schemas.microsoft.com/office/powerpoint/2010/main" val="3441839555"/>
              </p:ext>
            </p:extLst>
          </p:nvPr>
        </p:nvGraphicFramePr>
        <p:xfrm>
          <a:off x="2330450" y="3713871"/>
          <a:ext cx="7531100" cy="1687830"/>
        </p:xfrm>
        <a:graphic>
          <a:graphicData uri="http://schemas.openxmlformats.org/drawingml/2006/table">
            <a:tbl>
              <a:tblPr/>
              <a:tblGrid>
                <a:gridCol w="762000">
                  <a:extLst>
                    <a:ext uri="{9D8B030D-6E8A-4147-A177-3AD203B41FA5}">
                      <a16:colId xmlns:a16="http://schemas.microsoft.com/office/drawing/2014/main" val="3348358860"/>
                    </a:ext>
                  </a:extLst>
                </a:gridCol>
                <a:gridCol w="762000">
                  <a:extLst>
                    <a:ext uri="{9D8B030D-6E8A-4147-A177-3AD203B41FA5}">
                      <a16:colId xmlns:a16="http://schemas.microsoft.com/office/drawing/2014/main" val="1925223768"/>
                    </a:ext>
                  </a:extLst>
                </a:gridCol>
                <a:gridCol w="762000">
                  <a:extLst>
                    <a:ext uri="{9D8B030D-6E8A-4147-A177-3AD203B41FA5}">
                      <a16:colId xmlns:a16="http://schemas.microsoft.com/office/drawing/2014/main" val="1241200014"/>
                    </a:ext>
                  </a:extLst>
                </a:gridCol>
                <a:gridCol w="762000">
                  <a:extLst>
                    <a:ext uri="{9D8B030D-6E8A-4147-A177-3AD203B41FA5}">
                      <a16:colId xmlns:a16="http://schemas.microsoft.com/office/drawing/2014/main" val="3248658471"/>
                    </a:ext>
                  </a:extLst>
                </a:gridCol>
                <a:gridCol w="762000">
                  <a:extLst>
                    <a:ext uri="{9D8B030D-6E8A-4147-A177-3AD203B41FA5}">
                      <a16:colId xmlns:a16="http://schemas.microsoft.com/office/drawing/2014/main" val="3526491787"/>
                    </a:ext>
                  </a:extLst>
                </a:gridCol>
                <a:gridCol w="762000">
                  <a:extLst>
                    <a:ext uri="{9D8B030D-6E8A-4147-A177-3AD203B41FA5}">
                      <a16:colId xmlns:a16="http://schemas.microsoft.com/office/drawing/2014/main" val="235539629"/>
                    </a:ext>
                  </a:extLst>
                </a:gridCol>
                <a:gridCol w="1066800">
                  <a:extLst>
                    <a:ext uri="{9D8B030D-6E8A-4147-A177-3AD203B41FA5}">
                      <a16:colId xmlns:a16="http://schemas.microsoft.com/office/drawing/2014/main" val="1263921730"/>
                    </a:ext>
                  </a:extLst>
                </a:gridCol>
                <a:gridCol w="965200">
                  <a:extLst>
                    <a:ext uri="{9D8B030D-6E8A-4147-A177-3AD203B41FA5}">
                      <a16:colId xmlns:a16="http://schemas.microsoft.com/office/drawing/2014/main" val="1392753803"/>
                    </a:ext>
                  </a:extLst>
                </a:gridCol>
                <a:gridCol w="927100">
                  <a:extLst>
                    <a:ext uri="{9D8B030D-6E8A-4147-A177-3AD203B41FA5}">
                      <a16:colId xmlns:a16="http://schemas.microsoft.com/office/drawing/2014/main" val="2138479264"/>
                    </a:ext>
                  </a:extLst>
                </a:gridCol>
              </a:tblGrid>
              <a:tr h="381000">
                <a:tc>
                  <a:txBody>
                    <a:bodyPr/>
                    <a:lstStyle/>
                    <a:p>
                      <a:pPr algn="ctr" fontAlgn="b"/>
                      <a:r>
                        <a:rPr lang="es-NI" sz="1600" b="1" i="0" u="none" strike="noStrike">
                          <a:solidFill>
                            <a:srgbClr val="000000"/>
                          </a:solidFill>
                          <a:effectLst/>
                          <a:latin typeface="Calibri" panose="020F0502020204030204" pitchFamily="34" charset="0"/>
                        </a:rPr>
                        <a:t>Estrato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dirty="0">
                          <a:solidFill>
                            <a:srgbClr val="000000"/>
                          </a:solidFill>
                          <a:effectLst/>
                          <a:latin typeface="Calibri" panose="020F0502020204030204" pitchFamily="34" charset="0"/>
                        </a:rPr>
                        <a:t>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S^2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ci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NiSi /√(ci)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NiSi *√(ci)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600" b="1" i="0" u="none" strike="noStrike">
                          <a:solidFill>
                            <a:srgbClr val="000000"/>
                          </a:solidFill>
                          <a:effectLst/>
                          <a:latin typeface="Calibri" panose="020F0502020204030204" pitchFamily="34" charset="0"/>
                        </a:rPr>
                        <a:t>Ni*Si^2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0951667"/>
                  </a:ext>
                </a:extLst>
              </a:tr>
              <a:tr h="266700">
                <a:tc>
                  <a:txBody>
                    <a:bodyPr/>
                    <a:lstStyle/>
                    <a:p>
                      <a:pPr algn="l" fontAlgn="b"/>
                      <a:r>
                        <a:rPr lang="es-NI" sz="1600" b="0" i="0" u="none" strike="noStrike">
                          <a:solidFill>
                            <a:srgbClr val="000000"/>
                          </a:solidFill>
                          <a:effectLst/>
                          <a:latin typeface="Calibri" panose="020F0502020204030204" pitchFamily="34" charset="0"/>
                        </a:rPr>
                        <a:t>Pueblo 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258.333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2325.00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3875.00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5001534"/>
                  </a:ext>
                </a:extLst>
              </a:tr>
              <a:tr h="266700">
                <a:tc>
                  <a:txBody>
                    <a:bodyPr/>
                    <a:lstStyle/>
                    <a:p>
                      <a:pPr algn="l" fontAlgn="b"/>
                      <a:r>
                        <a:rPr lang="es-NI" sz="1600" b="0" i="0" u="none" strike="noStrike">
                          <a:solidFill>
                            <a:srgbClr val="000000"/>
                          </a:solidFill>
                          <a:effectLst/>
                          <a:latin typeface="Calibri" panose="020F0502020204030204" pitchFamily="34" charset="0"/>
                        </a:rPr>
                        <a:t>Pueblo 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310.000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2790.00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13950.00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2978982"/>
                  </a:ext>
                </a:extLst>
              </a:tr>
              <a:tr h="266700">
                <a:tc>
                  <a:txBody>
                    <a:bodyPr/>
                    <a:lstStyle/>
                    <a:p>
                      <a:pPr algn="l" fontAlgn="b"/>
                      <a:r>
                        <a:rPr lang="es-NI" sz="1600" b="0" i="0" u="none" strike="noStrike">
                          <a:solidFill>
                            <a:srgbClr val="000000"/>
                          </a:solidFill>
                          <a:effectLst/>
                          <a:latin typeface="Calibri" panose="020F0502020204030204" pitchFamily="34" charset="0"/>
                        </a:rPr>
                        <a:t>Área rural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232.500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3720.00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9300.00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5907741"/>
                  </a:ext>
                </a:extLst>
              </a:tr>
              <a:tr h="276225">
                <a:tc>
                  <a:txBody>
                    <a:bodyPr/>
                    <a:lstStyle/>
                    <a:p>
                      <a:pPr algn="l" fontAlgn="b"/>
                      <a:r>
                        <a:rPr lang="es-NI" sz="16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a:solidFill>
                            <a:srgbClr val="000000"/>
                          </a:solidFill>
                          <a:effectLst/>
                          <a:latin typeface="Calibri" panose="020F0502020204030204" pitchFamily="34" charset="0"/>
                        </a:rPr>
                        <a:t>8835.00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600" b="0" i="0" u="none" strike="noStrike" dirty="0">
                          <a:solidFill>
                            <a:srgbClr val="000000"/>
                          </a:solidFill>
                          <a:effectLst/>
                          <a:latin typeface="Calibri" panose="020F0502020204030204" pitchFamily="34" charset="0"/>
                        </a:rPr>
                        <a:t>27125.00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9620122"/>
                  </a:ext>
                </a:extLst>
              </a:tr>
            </a:tbl>
          </a:graphicData>
        </a:graphic>
      </p:graphicFrame>
    </p:spTree>
    <p:extLst>
      <p:ext uri="{BB962C8B-B14F-4D97-AF65-F5344CB8AC3E}">
        <p14:creationId xmlns:p14="http://schemas.microsoft.com/office/powerpoint/2010/main" val="3920380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6989E8DD-9B61-9E88-3F22-5966F35886E1}"/>
                  </a:ext>
                </a:extLst>
              </p:cNvPr>
              <p:cNvSpPr>
                <a:spLocks noGrp="1"/>
              </p:cNvSpPr>
              <p:nvPr>
                <p:ph sz="half" idx="2"/>
              </p:nvPr>
            </p:nvSpPr>
            <p:spPr>
              <a:xfrm>
                <a:off x="838200" y="2050708"/>
                <a:ext cx="10515600" cy="4351338"/>
              </a:xfrm>
            </p:spPr>
            <p:txBody>
              <a:bodyPr>
                <a:normAutofit/>
              </a:bodyPr>
              <a:lstStyle/>
              <a:p>
                <a:pPr marL="0" indent="0">
                  <a:buNone/>
                </a:pPr>
                <a:r>
                  <a:rPr lang="es-NI" sz="2000" dirty="0"/>
                  <a:t>Como el costo de obtener una observación no es el mismo en todos los estratos y como las varianzas tampoco son iguales tenemos que </a:t>
                </a:r>
              </a:p>
              <a:p>
                <a:pPr marL="0" indent="0">
                  <a:buNone/>
                </a:pPr>
                <a:r>
                  <a:rPr lang="es-NI" sz="2000" b="1" dirty="0">
                    <a:solidFill>
                      <a:schemeClr val="tx1"/>
                    </a:solidFill>
                  </a:rPr>
                  <a:t>                    n = n( </a:t>
                </a:r>
                <a14:m>
                  <m:oMath xmlns:m="http://schemas.openxmlformats.org/officeDocument/2006/math">
                    <m:d>
                      <m:dPr>
                        <m:ctrlPr>
                          <a:rPr lang="es-NI" sz="2000" b="1" i="1" dirty="0" smtClean="0">
                            <a:solidFill>
                              <a:schemeClr val="tx1"/>
                            </a:solidFill>
                            <a:latin typeface="Cambria Math" panose="02040503050406030204" pitchFamily="18" charset="0"/>
                          </a:rPr>
                        </m:ctrlPr>
                      </m:dPr>
                      <m:e>
                        <m:f>
                          <m:fPr>
                            <m:type m:val="lin"/>
                            <m:ctrlPr>
                              <a:rPr lang="es-NI" sz="2000" b="1" i="1" dirty="0">
                                <a:solidFill>
                                  <a:schemeClr val="tx1"/>
                                </a:solidFill>
                                <a:latin typeface="Cambria Math" panose="02040503050406030204" pitchFamily="18" charset="0"/>
                              </a:rPr>
                            </m:ctrlPr>
                          </m:fPr>
                          <m:num>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𝑵</m:t>
                                </m:r>
                              </m:e>
                              <m:sub>
                                <m:r>
                                  <a:rPr lang="es-NI" sz="2000" b="1" i="1" dirty="0">
                                    <a:solidFill>
                                      <a:schemeClr val="tx1"/>
                                    </a:solidFill>
                                    <a:latin typeface="Cambria Math" panose="02040503050406030204" pitchFamily="18" charset="0"/>
                                  </a:rPr>
                                  <m:t>𝒊</m:t>
                                </m:r>
                              </m:sub>
                            </m:sSub>
                            <m:r>
                              <a:rPr lang="es-NI" sz="2000" b="1" i="1" dirty="0">
                                <a:solidFill>
                                  <a:schemeClr val="tx1"/>
                                </a:solidFill>
                                <a:latin typeface="Cambria Math" panose="02040503050406030204" pitchFamily="18" charset="0"/>
                              </a:rPr>
                              <m:t>𝑺𝒊</m:t>
                            </m:r>
                          </m:num>
                          <m:den>
                            <m:rad>
                              <m:radPr>
                                <m:degHide m:val="on"/>
                                <m:ctrlPr>
                                  <a:rPr lang="es-NI" sz="2000" b="1" i="1" dirty="0">
                                    <a:solidFill>
                                      <a:schemeClr val="tx1"/>
                                    </a:solidFill>
                                    <a:latin typeface="Cambria Math" panose="02040503050406030204" pitchFamily="18" charset="0"/>
                                  </a:rPr>
                                </m:ctrlPr>
                              </m:radPr>
                              <m:deg/>
                              <m:e>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𝒄</m:t>
                                    </m:r>
                                  </m:e>
                                  <m:sub>
                                    <m:r>
                                      <a:rPr lang="es-NI" sz="2000" b="1" i="1" dirty="0">
                                        <a:solidFill>
                                          <a:schemeClr val="tx1"/>
                                        </a:solidFill>
                                        <a:latin typeface="Cambria Math" panose="02040503050406030204" pitchFamily="18" charset="0"/>
                                      </a:rPr>
                                      <m:t>𝒊</m:t>
                                    </m:r>
                                  </m:sub>
                                </m:sSub>
                              </m:e>
                            </m:rad>
                          </m:den>
                        </m:f>
                      </m:e>
                    </m:d>
                  </m:oMath>
                </a14:m>
                <a:r>
                  <a:rPr lang="es-NI" sz="1800" b="1" i="1" dirty="0">
                    <a:solidFill>
                      <a:schemeClr val="tx1"/>
                    </a:solidFill>
                  </a:rPr>
                  <a:t> </a:t>
                </a:r>
                <a14:m>
                  <m:oMath xmlns:m="http://schemas.openxmlformats.org/officeDocument/2006/math">
                    <m:d>
                      <m:dPr>
                        <m:ctrlPr>
                          <a:rPr lang="es-NI" sz="2000" b="1" i="1" dirty="0">
                            <a:solidFill>
                              <a:schemeClr val="tx1"/>
                            </a:solidFill>
                            <a:latin typeface="Cambria Math" panose="02040503050406030204" pitchFamily="18" charset="0"/>
                          </a:rPr>
                        </m:ctrlPr>
                      </m:dPr>
                      <m:e>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𝑵</m:t>
                            </m:r>
                          </m:e>
                          <m:sub>
                            <m:r>
                              <a:rPr lang="es-NI" sz="2000" b="1" i="1" dirty="0">
                                <a:solidFill>
                                  <a:schemeClr val="tx1"/>
                                </a:solidFill>
                                <a:latin typeface="Cambria Math" panose="02040503050406030204" pitchFamily="18" charset="0"/>
                              </a:rPr>
                              <m:t>𝒊</m:t>
                            </m:r>
                          </m:sub>
                        </m:sSub>
                        <m:r>
                          <a:rPr lang="es-NI" sz="2000" b="1" i="1" dirty="0" smtClean="0">
                            <a:solidFill>
                              <a:schemeClr val="tx1"/>
                            </a:solidFill>
                            <a:latin typeface="Cambria Math" panose="02040503050406030204" pitchFamily="18" charset="0"/>
                          </a:rPr>
                          <m:t>𝑺𝒊</m:t>
                        </m:r>
                        <m:r>
                          <a:rPr lang="es-NI" sz="2000" b="1" i="1" dirty="0" smtClean="0">
                            <a:solidFill>
                              <a:schemeClr val="tx1"/>
                            </a:solidFill>
                            <a:latin typeface="Cambria Math" panose="02040503050406030204" pitchFamily="18" charset="0"/>
                          </a:rPr>
                          <m:t>∗</m:t>
                        </m:r>
                        <m:rad>
                          <m:radPr>
                            <m:degHide m:val="on"/>
                            <m:ctrlPr>
                              <a:rPr lang="es-NI" sz="2000" b="1" i="1" dirty="0">
                                <a:solidFill>
                                  <a:schemeClr val="tx1"/>
                                </a:solidFill>
                                <a:latin typeface="Cambria Math" panose="02040503050406030204" pitchFamily="18" charset="0"/>
                              </a:rPr>
                            </m:ctrlPr>
                          </m:radPr>
                          <m:deg/>
                          <m:e>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𝒄</m:t>
                                </m:r>
                              </m:e>
                              <m:sub>
                                <m:r>
                                  <a:rPr lang="es-NI" sz="2000" b="1" i="1" dirty="0">
                                    <a:solidFill>
                                      <a:schemeClr val="tx1"/>
                                    </a:solidFill>
                                    <a:latin typeface="Cambria Math" panose="02040503050406030204" pitchFamily="18" charset="0"/>
                                  </a:rPr>
                                  <m:t>𝒊</m:t>
                                </m:r>
                              </m:sub>
                            </m:sSub>
                          </m:e>
                        </m:rad>
                      </m:e>
                    </m:d>
                  </m:oMath>
                </a14:m>
                <a:r>
                  <a:rPr lang="es-NI" sz="1800" b="1" i="1" dirty="0">
                    <a:solidFill>
                      <a:schemeClr val="tx1"/>
                    </a:solidFill>
                  </a:rPr>
                  <a:t> ) /( N² (E²/4) + ∑ NiSi² ) </a:t>
                </a:r>
              </a:p>
              <a:p>
                <a:pPr marL="0" indent="0">
                  <a:buNone/>
                </a:pPr>
                <a:r>
                  <a:rPr lang="es-NI" sz="2000" dirty="0"/>
                  <a:t>Dado que N = 310 y E= 2hrs</a:t>
                </a:r>
              </a:p>
              <a:p>
                <a:pPr marL="0" indent="0">
                  <a:buNone/>
                </a:pPr>
                <a:r>
                  <a:rPr lang="es-NI" sz="2000" dirty="0"/>
                  <a:t>Donde N² (E²/4)= 310²(2²/4)=96100</a:t>
                </a:r>
              </a:p>
              <a:p>
                <a:pPr marL="0" indent="0">
                  <a:buNone/>
                </a:pPr>
                <a:r>
                  <a:rPr lang="es-NI" sz="2000" dirty="0"/>
                  <a:t>  = ( 800.833)*(8835)/(96100+27125)= 57.4182 = 58 hogares.</a:t>
                </a:r>
              </a:p>
              <a:p>
                <a:pPr marL="0" indent="0">
                  <a:buNone/>
                </a:pPr>
                <a:r>
                  <a:rPr lang="es-NI" sz="2000" dirty="0"/>
                  <a:t>La asignación del tamaño de la muestra a los tres estratos corresponderá a una asignación de costos mínimos </a:t>
                </a:r>
                <a14:m>
                  <m:oMath xmlns:m="http://schemas.openxmlformats.org/officeDocument/2006/math">
                    <m:sSub>
                      <m:sSubPr>
                        <m:ctrlPr>
                          <a:rPr lang="es-NI" sz="2000" b="1" i="1" dirty="0" smtClean="0">
                            <a:solidFill>
                              <a:schemeClr val="tx1"/>
                            </a:solidFill>
                            <a:latin typeface="Cambria Math" panose="02040503050406030204" pitchFamily="18" charset="0"/>
                          </a:rPr>
                        </m:ctrlPr>
                      </m:sSubPr>
                      <m:e>
                        <m:r>
                          <a:rPr lang="es-NI" sz="2000" b="1" i="1" dirty="0" smtClean="0">
                            <a:solidFill>
                              <a:schemeClr val="tx1"/>
                            </a:solidFill>
                            <a:latin typeface="Cambria Math" panose="02040503050406030204" pitchFamily="18" charset="0"/>
                          </a:rPr>
                          <m:t>                                 </m:t>
                        </m:r>
                        <m:r>
                          <a:rPr lang="es-NI" sz="2000" b="1" i="1" dirty="0">
                            <a:solidFill>
                              <a:schemeClr val="tx1"/>
                            </a:solidFill>
                            <a:latin typeface="Cambria Math" panose="02040503050406030204" pitchFamily="18" charset="0"/>
                          </a:rPr>
                          <m:t>𝒏</m:t>
                        </m:r>
                      </m:e>
                      <m:sub>
                        <m:r>
                          <a:rPr lang="es-NI" sz="2000" b="1" i="1" dirty="0">
                            <a:solidFill>
                              <a:schemeClr val="tx1"/>
                            </a:solidFill>
                            <a:latin typeface="Cambria Math" panose="02040503050406030204" pitchFamily="18" charset="0"/>
                          </a:rPr>
                          <m:t>𝒊</m:t>
                        </m:r>
                      </m:sub>
                    </m:sSub>
                    <m:r>
                      <a:rPr lang="es-NI" sz="2000" b="1" i="1" dirty="0">
                        <a:solidFill>
                          <a:schemeClr val="tx1"/>
                        </a:solidFill>
                        <a:latin typeface="Cambria Math" panose="02040503050406030204" pitchFamily="18" charset="0"/>
                      </a:rPr>
                      <m:t>=</m:t>
                    </m:r>
                    <m:r>
                      <a:rPr lang="es-NI" sz="2000" b="1" i="1" dirty="0">
                        <a:solidFill>
                          <a:schemeClr val="tx1"/>
                        </a:solidFill>
                        <a:latin typeface="Cambria Math" panose="02040503050406030204" pitchFamily="18" charset="0"/>
                      </a:rPr>
                      <m:t>𝒏</m:t>
                    </m:r>
                    <m:d>
                      <m:dPr>
                        <m:ctrlPr>
                          <a:rPr lang="es-NI" sz="2000" b="1" i="1" dirty="0">
                            <a:solidFill>
                              <a:schemeClr val="tx1"/>
                            </a:solidFill>
                            <a:latin typeface="Cambria Math" panose="02040503050406030204" pitchFamily="18" charset="0"/>
                          </a:rPr>
                        </m:ctrlPr>
                      </m:dPr>
                      <m:e>
                        <m:f>
                          <m:fPr>
                            <m:ctrlPr>
                              <a:rPr lang="es-NI" sz="2000" b="1" i="1" dirty="0">
                                <a:solidFill>
                                  <a:schemeClr val="tx1"/>
                                </a:solidFill>
                                <a:latin typeface="Cambria Math" panose="02040503050406030204" pitchFamily="18" charset="0"/>
                              </a:rPr>
                            </m:ctrlPr>
                          </m:fPr>
                          <m:num>
                            <m:d>
                              <m:dPr>
                                <m:ctrlPr>
                                  <a:rPr lang="es-NI" sz="2000" b="1" i="1" dirty="0">
                                    <a:solidFill>
                                      <a:schemeClr val="tx1"/>
                                    </a:solidFill>
                                    <a:latin typeface="Cambria Math" panose="02040503050406030204" pitchFamily="18" charset="0"/>
                                  </a:rPr>
                                </m:ctrlPr>
                              </m:dPr>
                              <m:e>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𝑵</m:t>
                                    </m:r>
                                  </m:e>
                                  <m:sub>
                                    <m:r>
                                      <a:rPr lang="es-NI" sz="2000" b="1" i="1" dirty="0">
                                        <a:solidFill>
                                          <a:schemeClr val="tx1"/>
                                        </a:solidFill>
                                        <a:latin typeface="Cambria Math" panose="02040503050406030204" pitchFamily="18" charset="0"/>
                                      </a:rPr>
                                      <m:t>𝒊</m:t>
                                    </m:r>
                                  </m:sub>
                                </m:sSub>
                                <m:r>
                                  <a:rPr lang="es-NI" sz="2000" b="1" i="1" dirty="0">
                                    <a:solidFill>
                                      <a:schemeClr val="tx1"/>
                                    </a:solidFill>
                                    <a:latin typeface="Cambria Math" panose="02040503050406030204" pitchFamily="18" charset="0"/>
                                  </a:rPr>
                                  <m:t>𝑺</m:t>
                                </m:r>
                                <m:f>
                                  <m:fPr>
                                    <m:type m:val="lin"/>
                                    <m:ctrlPr>
                                      <a:rPr lang="es-NI" sz="2000" b="1" i="1" dirty="0">
                                        <a:solidFill>
                                          <a:schemeClr val="tx1"/>
                                        </a:solidFill>
                                        <a:latin typeface="Cambria Math" panose="02040503050406030204" pitchFamily="18" charset="0"/>
                                      </a:rPr>
                                    </m:ctrlPr>
                                  </m:fPr>
                                  <m:num>
                                    <m:r>
                                      <a:rPr lang="es-NI" sz="2000" b="1" i="1" dirty="0">
                                        <a:solidFill>
                                          <a:schemeClr val="tx1"/>
                                        </a:solidFill>
                                        <a:latin typeface="Cambria Math" panose="02040503050406030204" pitchFamily="18" charset="0"/>
                                      </a:rPr>
                                      <m:t>ⅈ</m:t>
                                    </m:r>
                                  </m:num>
                                  <m:den>
                                    <m:rad>
                                      <m:radPr>
                                        <m:degHide m:val="on"/>
                                        <m:ctrlPr>
                                          <a:rPr lang="es-NI" sz="2000" b="1" i="1" dirty="0">
                                            <a:solidFill>
                                              <a:schemeClr val="tx1"/>
                                            </a:solidFill>
                                            <a:latin typeface="Cambria Math" panose="02040503050406030204" pitchFamily="18" charset="0"/>
                                          </a:rPr>
                                        </m:ctrlPr>
                                      </m:radPr>
                                      <m:deg/>
                                      <m:e>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𝒄</m:t>
                                            </m:r>
                                          </m:e>
                                          <m:sub>
                                            <m:r>
                                              <a:rPr lang="es-NI" sz="2000" b="1" i="1" dirty="0">
                                                <a:solidFill>
                                                  <a:schemeClr val="tx1"/>
                                                </a:solidFill>
                                                <a:latin typeface="Cambria Math" panose="02040503050406030204" pitchFamily="18" charset="0"/>
                                              </a:rPr>
                                              <m:t>𝒊</m:t>
                                            </m:r>
                                          </m:sub>
                                        </m:sSub>
                                      </m:e>
                                    </m:rad>
                                  </m:den>
                                </m:f>
                              </m:e>
                            </m:d>
                          </m:num>
                          <m:den>
                            <m:f>
                              <m:fPr>
                                <m:type m:val="lin"/>
                                <m:ctrlPr>
                                  <a:rPr lang="es-NI" sz="2000" b="1" i="1" dirty="0">
                                    <a:solidFill>
                                      <a:schemeClr val="tx1"/>
                                    </a:solidFill>
                                    <a:latin typeface="Cambria Math" panose="02040503050406030204" pitchFamily="18" charset="0"/>
                                  </a:rPr>
                                </m:ctrlPr>
                              </m:fPr>
                              <m:num>
                                <m:nary>
                                  <m:naryPr>
                                    <m:chr m:val="∑"/>
                                    <m:grow m:val="on"/>
                                    <m:subHide m:val="on"/>
                                    <m:supHide m:val="on"/>
                                    <m:ctrlPr>
                                      <a:rPr lang="es-NI" sz="2000" b="1" i="1" dirty="0">
                                        <a:solidFill>
                                          <a:schemeClr val="tx1"/>
                                        </a:solidFill>
                                        <a:latin typeface="Cambria Math" panose="02040503050406030204" pitchFamily="18" charset="0"/>
                                      </a:rPr>
                                    </m:ctrlPr>
                                  </m:naryPr>
                                  <m:sub/>
                                  <m:sup/>
                                  <m:e>
                                    <m:r>
                                      <a:rPr lang="es-NI" sz="2000" b="1" i="1" dirty="0">
                                        <a:solidFill>
                                          <a:schemeClr val="tx1"/>
                                        </a:solidFill>
                                        <a:latin typeface="Cambria Math" panose="02040503050406030204" pitchFamily="18" charset="0"/>
                                      </a:rPr>
                                      <m:t>𝑵</m:t>
                                    </m:r>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𝑺</m:t>
                                        </m:r>
                                      </m:e>
                                      <m:sub>
                                        <m:r>
                                          <a:rPr lang="es-NI" sz="2000" b="1" i="1" dirty="0">
                                            <a:solidFill>
                                              <a:schemeClr val="tx1"/>
                                            </a:solidFill>
                                            <a:latin typeface="Cambria Math" panose="02040503050406030204" pitchFamily="18" charset="0"/>
                                          </a:rPr>
                                          <m:t>𝒊</m:t>
                                        </m:r>
                                      </m:sub>
                                    </m:sSub>
                                  </m:e>
                                </m:nary>
                              </m:num>
                              <m:den>
                                <m:rad>
                                  <m:radPr>
                                    <m:degHide m:val="on"/>
                                    <m:ctrlPr>
                                      <a:rPr lang="es-NI" sz="2000" b="1" i="1" dirty="0">
                                        <a:solidFill>
                                          <a:schemeClr val="tx1"/>
                                        </a:solidFill>
                                        <a:latin typeface="Cambria Math" panose="02040503050406030204" pitchFamily="18" charset="0"/>
                                      </a:rPr>
                                    </m:ctrlPr>
                                  </m:radPr>
                                  <m:deg/>
                                  <m:e>
                                    <m:sSub>
                                      <m:sSubPr>
                                        <m:ctrlPr>
                                          <a:rPr lang="es-NI" sz="2000" b="1" i="1" dirty="0">
                                            <a:solidFill>
                                              <a:schemeClr val="tx1"/>
                                            </a:solidFill>
                                            <a:latin typeface="Cambria Math" panose="02040503050406030204" pitchFamily="18" charset="0"/>
                                          </a:rPr>
                                        </m:ctrlPr>
                                      </m:sSubPr>
                                      <m:e>
                                        <m:r>
                                          <a:rPr lang="es-NI" sz="2000" b="1" i="1" dirty="0">
                                            <a:solidFill>
                                              <a:schemeClr val="tx1"/>
                                            </a:solidFill>
                                            <a:latin typeface="Cambria Math" panose="02040503050406030204" pitchFamily="18" charset="0"/>
                                          </a:rPr>
                                          <m:t>𝒄</m:t>
                                        </m:r>
                                      </m:e>
                                      <m:sub>
                                        <m:r>
                                          <a:rPr lang="es-NI" sz="2000" b="1" i="1" dirty="0">
                                            <a:solidFill>
                                              <a:schemeClr val="tx1"/>
                                            </a:solidFill>
                                            <a:latin typeface="Cambria Math" panose="02040503050406030204" pitchFamily="18" charset="0"/>
                                          </a:rPr>
                                          <m:t>𝒊</m:t>
                                        </m:r>
                                      </m:sub>
                                    </m:sSub>
                                  </m:e>
                                </m:rad>
                              </m:den>
                            </m:f>
                          </m:den>
                        </m:f>
                      </m:e>
                    </m:d>
                  </m:oMath>
                </a14:m>
                <a:r>
                  <a:rPr lang="es-NI" sz="1800" b="1" i="1" dirty="0"/>
                  <a:t> </a:t>
                </a:r>
                <a:endParaRPr lang="es-NI" sz="2000" dirty="0"/>
              </a:p>
              <a:p>
                <a:pPr marL="0" indent="0">
                  <a:buNone/>
                </a:pPr>
                <a:r>
                  <a:rPr lang="es-NI" sz="2000" dirty="0"/>
                  <a:t>= 58(258.33/800.8333) =58*(0.326)= 18.19 = 19hogares</a:t>
                </a:r>
              </a:p>
              <a:p>
                <a:pPr marL="0" indent="0">
                  <a:buNone/>
                </a:pPr>
                <a:r>
                  <a:rPr lang="es-NI" sz="2000" dirty="0"/>
                  <a:t>=58(310/800.833)= 58*(0.3871)=22.4518= 22 hogares</a:t>
                </a:r>
              </a:p>
              <a:p>
                <a:pPr marL="0" indent="0">
                  <a:buNone/>
                </a:pPr>
                <a:r>
                  <a:rPr lang="es-NI" sz="2000" dirty="0"/>
                  <a:t>=58(232.5/800.833)=58(0.2903)= 16.837 =17 hogares</a:t>
                </a:r>
              </a:p>
            </p:txBody>
          </p:sp>
        </mc:Choice>
        <mc:Fallback xmlns="">
          <p:sp>
            <p:nvSpPr>
              <p:cNvPr id="4" name="Marcador de contenido 3">
                <a:extLst>
                  <a:ext uri="{FF2B5EF4-FFF2-40B4-BE49-F238E27FC236}">
                    <a16:creationId xmlns:a16="http://schemas.microsoft.com/office/drawing/2014/main" id="{6989E8DD-9B61-9E88-3F22-5966F35886E1}"/>
                  </a:ext>
                </a:extLst>
              </p:cNvPr>
              <p:cNvSpPr>
                <a:spLocks noGrp="1" noRot="1" noChangeAspect="1" noMove="1" noResize="1" noEditPoints="1" noAdjustHandles="1" noChangeArrowheads="1" noChangeShapeType="1" noTextEdit="1"/>
              </p:cNvSpPr>
              <p:nvPr>
                <p:ph sz="half" idx="2"/>
              </p:nvPr>
            </p:nvSpPr>
            <p:spPr>
              <a:xfrm>
                <a:off x="838200" y="2050708"/>
                <a:ext cx="10515600" cy="4351338"/>
              </a:xfrm>
              <a:blipFill>
                <a:blip r:embed="rId2"/>
                <a:stretch>
                  <a:fillRect l="-638" t="-1401" b="-2381"/>
                </a:stretch>
              </a:blipFill>
            </p:spPr>
            <p:txBody>
              <a:bodyPr/>
              <a:lstStyle/>
              <a:p>
                <a:r>
                  <a:rPr lang="es-NI">
                    <a:noFill/>
                  </a:rPr>
                  <a:t> </a:t>
                </a:r>
              </a:p>
            </p:txBody>
          </p:sp>
        </mc:Fallback>
      </mc:AlternateContent>
      <p:graphicFrame>
        <p:nvGraphicFramePr>
          <p:cNvPr id="8" name="Marcador de contenido 7">
            <a:extLst>
              <a:ext uri="{FF2B5EF4-FFF2-40B4-BE49-F238E27FC236}">
                <a16:creationId xmlns:a16="http://schemas.microsoft.com/office/drawing/2014/main" id="{3E1BF1F8-DE72-E0AE-3CA0-675530B91FB2}"/>
              </a:ext>
            </a:extLst>
          </p:cNvPr>
          <p:cNvGraphicFramePr>
            <a:graphicFrameLocks noGrp="1"/>
          </p:cNvGraphicFramePr>
          <p:nvPr>
            <p:ph sz="half" idx="1"/>
            <p:extLst>
              <p:ext uri="{D42A27DB-BD31-4B8C-83A1-F6EECF244321}">
                <p14:modId xmlns:p14="http://schemas.microsoft.com/office/powerpoint/2010/main" val="3119421175"/>
              </p:ext>
            </p:extLst>
          </p:nvPr>
        </p:nvGraphicFramePr>
        <p:xfrm>
          <a:off x="655319" y="438368"/>
          <a:ext cx="6884966" cy="1460770"/>
        </p:xfrm>
        <a:graphic>
          <a:graphicData uri="http://schemas.openxmlformats.org/drawingml/2006/table">
            <a:tbl>
              <a:tblPr/>
              <a:tblGrid>
                <a:gridCol w="696624">
                  <a:extLst>
                    <a:ext uri="{9D8B030D-6E8A-4147-A177-3AD203B41FA5}">
                      <a16:colId xmlns:a16="http://schemas.microsoft.com/office/drawing/2014/main" val="2023770898"/>
                    </a:ext>
                  </a:extLst>
                </a:gridCol>
                <a:gridCol w="696624">
                  <a:extLst>
                    <a:ext uri="{9D8B030D-6E8A-4147-A177-3AD203B41FA5}">
                      <a16:colId xmlns:a16="http://schemas.microsoft.com/office/drawing/2014/main" val="3391802768"/>
                    </a:ext>
                  </a:extLst>
                </a:gridCol>
                <a:gridCol w="696624">
                  <a:extLst>
                    <a:ext uri="{9D8B030D-6E8A-4147-A177-3AD203B41FA5}">
                      <a16:colId xmlns:a16="http://schemas.microsoft.com/office/drawing/2014/main" val="3220650741"/>
                    </a:ext>
                  </a:extLst>
                </a:gridCol>
                <a:gridCol w="696624">
                  <a:extLst>
                    <a:ext uri="{9D8B030D-6E8A-4147-A177-3AD203B41FA5}">
                      <a16:colId xmlns:a16="http://schemas.microsoft.com/office/drawing/2014/main" val="1409883477"/>
                    </a:ext>
                  </a:extLst>
                </a:gridCol>
                <a:gridCol w="696624">
                  <a:extLst>
                    <a:ext uri="{9D8B030D-6E8A-4147-A177-3AD203B41FA5}">
                      <a16:colId xmlns:a16="http://schemas.microsoft.com/office/drawing/2014/main" val="3057006879"/>
                    </a:ext>
                  </a:extLst>
                </a:gridCol>
                <a:gridCol w="696624">
                  <a:extLst>
                    <a:ext uri="{9D8B030D-6E8A-4147-A177-3AD203B41FA5}">
                      <a16:colId xmlns:a16="http://schemas.microsoft.com/office/drawing/2014/main" val="3224861911"/>
                    </a:ext>
                  </a:extLst>
                </a:gridCol>
                <a:gridCol w="975273">
                  <a:extLst>
                    <a:ext uri="{9D8B030D-6E8A-4147-A177-3AD203B41FA5}">
                      <a16:colId xmlns:a16="http://schemas.microsoft.com/office/drawing/2014/main" val="919953684"/>
                    </a:ext>
                  </a:extLst>
                </a:gridCol>
                <a:gridCol w="882390">
                  <a:extLst>
                    <a:ext uri="{9D8B030D-6E8A-4147-A177-3AD203B41FA5}">
                      <a16:colId xmlns:a16="http://schemas.microsoft.com/office/drawing/2014/main" val="657214876"/>
                    </a:ext>
                  </a:extLst>
                </a:gridCol>
                <a:gridCol w="847559">
                  <a:extLst>
                    <a:ext uri="{9D8B030D-6E8A-4147-A177-3AD203B41FA5}">
                      <a16:colId xmlns:a16="http://schemas.microsoft.com/office/drawing/2014/main" val="912683188"/>
                    </a:ext>
                  </a:extLst>
                </a:gridCol>
              </a:tblGrid>
              <a:tr h="329745">
                <a:tc>
                  <a:txBody>
                    <a:bodyPr/>
                    <a:lstStyle/>
                    <a:p>
                      <a:pPr algn="ctr" fontAlgn="b"/>
                      <a:r>
                        <a:rPr lang="es-NI" sz="1100" b="1" i="0" u="none" strike="noStrike">
                          <a:solidFill>
                            <a:srgbClr val="000000"/>
                          </a:solidFill>
                          <a:effectLst/>
                          <a:latin typeface="Calibri" panose="020F0502020204030204" pitchFamily="34" charset="0"/>
                        </a:rPr>
                        <a:t>Estrato </a:t>
                      </a:r>
                    </a:p>
                  </a:txBody>
                  <a:tcPr marL="6553" marR="6553" marT="65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 </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Ni</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S^2</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S</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ci</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NiSi /√(ci)</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NiSi *√(ci)</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NI" sz="1100" b="1" i="0" u="none" strike="noStrike">
                          <a:solidFill>
                            <a:srgbClr val="000000"/>
                          </a:solidFill>
                          <a:effectLst/>
                          <a:latin typeface="Calibri" panose="020F0502020204030204" pitchFamily="34" charset="0"/>
                        </a:rPr>
                        <a:t>Ni*Si^2</a:t>
                      </a:r>
                    </a:p>
                  </a:txBody>
                  <a:tcPr marL="6553" marR="6553" marT="655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344087"/>
                  </a:ext>
                </a:extLst>
              </a:tr>
              <a:tr h="230822">
                <a:tc>
                  <a:txBody>
                    <a:bodyPr/>
                    <a:lstStyle/>
                    <a:p>
                      <a:pPr algn="l" fontAlgn="b"/>
                      <a:r>
                        <a:rPr lang="es-NI" sz="1100" b="0" i="0" u="none" strike="noStrike">
                          <a:solidFill>
                            <a:srgbClr val="000000"/>
                          </a:solidFill>
                          <a:effectLst/>
                          <a:latin typeface="Calibri" panose="020F0502020204030204" pitchFamily="34" charset="0"/>
                        </a:rPr>
                        <a:t>Pueblo A</a:t>
                      </a:r>
                    </a:p>
                  </a:txBody>
                  <a:tcPr marL="6553" marR="6553" marT="65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155</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25</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5</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dirty="0">
                          <a:solidFill>
                            <a:srgbClr val="000000"/>
                          </a:solidFill>
                          <a:effectLst/>
                          <a:latin typeface="Calibri" panose="020F0502020204030204" pitchFamily="34" charset="0"/>
                        </a:rPr>
                        <a:t>9</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258.333</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2325.00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3875.00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257804"/>
                  </a:ext>
                </a:extLst>
              </a:tr>
              <a:tr h="230822">
                <a:tc>
                  <a:txBody>
                    <a:bodyPr/>
                    <a:lstStyle/>
                    <a:p>
                      <a:pPr algn="l" fontAlgn="b"/>
                      <a:r>
                        <a:rPr lang="es-NI" sz="1100" b="0" i="0" u="none" strike="noStrike">
                          <a:solidFill>
                            <a:srgbClr val="000000"/>
                          </a:solidFill>
                          <a:effectLst/>
                          <a:latin typeface="Calibri" panose="020F0502020204030204" pitchFamily="34" charset="0"/>
                        </a:rPr>
                        <a:t>Pueblo B</a:t>
                      </a:r>
                    </a:p>
                  </a:txBody>
                  <a:tcPr marL="6553" marR="6553" marT="65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62</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225</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15</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9</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310.000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2790.00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13950.00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6068479"/>
                  </a:ext>
                </a:extLst>
              </a:tr>
              <a:tr h="430316">
                <a:tc>
                  <a:txBody>
                    <a:bodyPr/>
                    <a:lstStyle/>
                    <a:p>
                      <a:pPr algn="l" fontAlgn="b"/>
                      <a:r>
                        <a:rPr lang="es-NI" sz="1100" b="0" i="0" u="none" strike="noStrike">
                          <a:solidFill>
                            <a:srgbClr val="000000"/>
                          </a:solidFill>
                          <a:effectLst/>
                          <a:latin typeface="Calibri" panose="020F0502020204030204" pitchFamily="34" charset="0"/>
                        </a:rPr>
                        <a:t>Área rural </a:t>
                      </a:r>
                    </a:p>
                  </a:txBody>
                  <a:tcPr marL="6553" marR="6553" marT="65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3</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93</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16</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232.500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3720.00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9300.00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7367286"/>
                  </a:ext>
                </a:extLst>
              </a:tr>
              <a:tr h="239065">
                <a:tc>
                  <a:txBody>
                    <a:bodyPr/>
                    <a:lstStyle/>
                    <a:p>
                      <a:pPr algn="l" fontAlgn="b"/>
                      <a:r>
                        <a:rPr lang="es-NI" sz="1100" b="0" i="0" u="none" strike="noStrike">
                          <a:solidFill>
                            <a:srgbClr val="000000"/>
                          </a:solidFill>
                          <a:effectLst/>
                          <a:latin typeface="Calibri" panose="020F0502020204030204" pitchFamily="34" charset="0"/>
                        </a:rPr>
                        <a:t> </a:t>
                      </a:r>
                    </a:p>
                  </a:txBody>
                  <a:tcPr marL="6553" marR="6553" marT="655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100" b="0" i="0" u="none" strike="noStrike">
                          <a:solidFill>
                            <a:srgbClr val="000000"/>
                          </a:solidFill>
                          <a:effectLst/>
                          <a:latin typeface="Calibri" panose="020F0502020204030204" pitchFamily="34" charset="0"/>
                        </a:rPr>
                        <a:t> </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310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100" b="0" i="0" u="none" strike="noStrike">
                          <a:solidFill>
                            <a:srgbClr val="000000"/>
                          </a:solidFill>
                          <a:effectLst/>
                          <a:latin typeface="Calibri" panose="020F0502020204030204" pitchFamily="34" charset="0"/>
                        </a:rPr>
                        <a:t> </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100" b="0" i="0" u="none" strike="noStrike">
                          <a:solidFill>
                            <a:srgbClr val="000000"/>
                          </a:solidFill>
                          <a:effectLst/>
                          <a:latin typeface="Calibri" panose="020F0502020204030204" pitchFamily="34" charset="0"/>
                        </a:rPr>
                        <a:t> </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s-NI" sz="1100" b="0" i="0" u="none" strike="noStrike">
                          <a:solidFill>
                            <a:srgbClr val="000000"/>
                          </a:solidFill>
                          <a:effectLst/>
                          <a:latin typeface="Calibri" panose="020F0502020204030204" pitchFamily="34" charset="0"/>
                        </a:rPr>
                        <a:t> </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800.83</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a:solidFill>
                            <a:srgbClr val="000000"/>
                          </a:solidFill>
                          <a:effectLst/>
                          <a:latin typeface="Calibri" panose="020F0502020204030204" pitchFamily="34" charset="0"/>
                        </a:rPr>
                        <a:t>8835.00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s-NI" sz="1100" b="0" i="0" u="none" strike="noStrike" dirty="0">
                          <a:solidFill>
                            <a:srgbClr val="000000"/>
                          </a:solidFill>
                          <a:effectLst/>
                          <a:latin typeface="Calibri" panose="020F0502020204030204" pitchFamily="34" charset="0"/>
                        </a:rPr>
                        <a:t>27125.00</a:t>
                      </a:r>
                    </a:p>
                  </a:txBody>
                  <a:tcPr marL="6553" marR="6553" marT="65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5572271"/>
                  </a:ext>
                </a:extLst>
              </a:tr>
            </a:tbl>
          </a:graphicData>
        </a:graphic>
      </p:graphicFrame>
      <p:pic>
        <p:nvPicPr>
          <p:cNvPr id="10" name="Imagen 9">
            <a:extLst>
              <a:ext uri="{FF2B5EF4-FFF2-40B4-BE49-F238E27FC236}">
                <a16:creationId xmlns:a16="http://schemas.microsoft.com/office/drawing/2014/main" id="{86DC4E49-CF2D-C7AF-C566-E7041BAC0E5D}"/>
              </a:ext>
            </a:extLst>
          </p:cNvPr>
          <p:cNvPicPr>
            <a:picLocks noChangeAspect="1"/>
          </p:cNvPicPr>
          <p:nvPr/>
        </p:nvPicPr>
        <p:blipFill>
          <a:blip r:embed="rId3"/>
          <a:stretch>
            <a:fillRect/>
          </a:stretch>
        </p:blipFill>
        <p:spPr>
          <a:xfrm>
            <a:off x="6239212" y="3507724"/>
            <a:ext cx="5493243" cy="457770"/>
          </a:xfrm>
          <a:prstGeom prst="rect">
            <a:avLst/>
          </a:prstGeom>
        </p:spPr>
      </p:pic>
    </p:spTree>
    <p:extLst>
      <p:ext uri="{BB962C8B-B14F-4D97-AF65-F5344CB8AC3E}">
        <p14:creationId xmlns:p14="http://schemas.microsoft.com/office/powerpoint/2010/main" val="338380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1000"/>
                                        <p:tgtEl>
                                          <p:spTgt spid="4">
                                            <p:txEl>
                                              <p:pRg st="4" end="4"/>
                                            </p:txEl>
                                          </p:spTgt>
                                        </p:tgtEl>
                                      </p:cBhvr>
                                    </p:animEffect>
                                    <p:anim calcmode="lin" valueType="num">
                                      <p:cBhvr>
                                        <p:cTn id="3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barn(inVertical)">
                                      <p:cBhvr>
                                        <p:cTn id="43" dur="500"/>
                                        <p:tgtEl>
                                          <p:spTgt spid="4">
                                            <p:txEl>
                                              <p:pRg st="5" end="5"/>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barn(inVertical)">
                                      <p:cBhvr>
                                        <p:cTn id="46" dur="500"/>
                                        <p:tgtEl>
                                          <p:spTgt spid="4">
                                            <p:txEl>
                                              <p:pRg st="6" end="6"/>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barn(inVertical)">
                                      <p:cBhvr>
                                        <p:cTn id="49" dur="500"/>
                                        <p:tgtEl>
                                          <p:spTgt spid="4">
                                            <p:txEl>
                                              <p:pRg st="7" end="7"/>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barn(inVertical)">
                                      <p:cBhvr>
                                        <p:cTn id="5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849041D-F69D-3BA1-3B74-B92088980169}"/>
                  </a:ext>
                </a:extLst>
              </p:cNvPr>
              <p:cNvSpPr>
                <a:spLocks noGrp="1"/>
              </p:cNvSpPr>
              <p:nvPr>
                <p:ph sz="half" idx="1"/>
              </p:nvPr>
            </p:nvSpPr>
            <p:spPr>
              <a:xfrm>
                <a:off x="655319" y="939360"/>
                <a:ext cx="10472225" cy="5194154"/>
              </a:xfrm>
            </p:spPr>
            <p:txBody>
              <a:bodyPr>
                <a:normAutofit/>
              </a:bodyPr>
              <a:lstStyle/>
              <a:p>
                <a:pPr marL="0" indent="0" algn="ctr">
                  <a:buNone/>
                </a:pPr>
                <a:r>
                  <a:rPr lang="es-NI" dirty="0"/>
                  <a:t>a. Determine el costo mínimo de la información muestral anterior      </a:t>
                </a:r>
                <a14:m>
                  <m:oMath xmlns:m="http://schemas.openxmlformats.org/officeDocument/2006/math">
                    <m:r>
                      <a:rPr lang="es-NI" b="0" i="0" smtClean="0">
                        <a:latin typeface="Cambria Math" panose="02040503050406030204" pitchFamily="18" charset="0"/>
                      </a:rPr>
                      <m:t>     </m:t>
                    </m:r>
                    <m:r>
                      <a:rPr lang="es-NI" i="1" smtClean="0">
                        <a:latin typeface="Cambria Math" panose="02040503050406030204" pitchFamily="18" charset="0"/>
                      </a:rPr>
                      <m:t>𝐶</m:t>
                    </m:r>
                    <m:r>
                      <a:rPr lang="es-NI" b="0" i="1" smtClean="0">
                        <a:latin typeface="Cambria Math" panose="02040503050406030204" pitchFamily="18" charset="0"/>
                      </a:rPr>
                      <m:t>𝑚</m:t>
                    </m:r>
                    <m:r>
                      <a:rPr lang="es-NI" b="0" i="1" smtClean="0">
                        <a:latin typeface="Cambria Math" panose="02040503050406030204" pitchFamily="18" charset="0"/>
                      </a:rPr>
                      <m:t>í</m:t>
                    </m:r>
                    <m:r>
                      <a:rPr lang="es-NI" b="0" i="1" smtClean="0">
                        <a:latin typeface="Cambria Math" panose="02040503050406030204" pitchFamily="18" charset="0"/>
                      </a:rPr>
                      <m:t>𝑛</m:t>
                    </m:r>
                    <m:r>
                      <a:rPr lang="es-NI" i="1" smtClean="0">
                        <a:latin typeface="Cambria Math" panose="02040503050406030204" pitchFamily="18" charset="0"/>
                      </a:rPr>
                      <m:t>=</m:t>
                    </m:r>
                    <m:nary>
                      <m:naryPr>
                        <m:chr m:val="∑"/>
                        <m:grow m:val="on"/>
                        <m:subHide m:val="on"/>
                        <m:supHide m:val="on"/>
                        <m:ctrlPr>
                          <a:rPr lang="es-NI" i="1" smtClean="0">
                            <a:latin typeface="Cambria Math" panose="02040503050406030204" pitchFamily="18" charset="0"/>
                          </a:rPr>
                        </m:ctrlPr>
                      </m:naryPr>
                      <m:sub/>
                      <m:sup/>
                      <m:e>
                        <m:sSub>
                          <m:sSubPr>
                            <m:ctrlPr>
                              <a:rPr lang="es-NI" i="1" smtClean="0">
                                <a:solidFill>
                                  <a:srgbClr val="836967"/>
                                </a:solidFill>
                                <a:latin typeface="Cambria Math" panose="02040503050406030204" pitchFamily="18" charset="0"/>
                              </a:rPr>
                            </m:ctrlPr>
                          </m:sSubPr>
                          <m:e>
                            <m:r>
                              <a:rPr lang="es-NI" i="1" smtClean="0">
                                <a:latin typeface="Cambria Math" panose="02040503050406030204" pitchFamily="18" charset="0"/>
                              </a:rPr>
                              <m:t>𝐶</m:t>
                            </m:r>
                          </m:e>
                          <m:sub>
                            <m:r>
                              <a:rPr lang="es-NI" i="1" smtClean="0">
                                <a:latin typeface="Cambria Math" panose="02040503050406030204" pitchFamily="18" charset="0"/>
                              </a:rPr>
                              <m:t>𝑖</m:t>
                            </m:r>
                          </m:sub>
                        </m:sSub>
                        <m:sSub>
                          <m:sSubPr>
                            <m:ctrlPr>
                              <a:rPr lang="es-NI" i="1" smtClean="0">
                                <a:solidFill>
                                  <a:srgbClr val="836967"/>
                                </a:solidFill>
                                <a:latin typeface="Cambria Math" panose="02040503050406030204" pitchFamily="18" charset="0"/>
                              </a:rPr>
                            </m:ctrlPr>
                          </m:sSubPr>
                          <m:e>
                            <m:r>
                              <a:rPr lang="es-NI" i="1" smtClean="0">
                                <a:latin typeface="Cambria Math" panose="02040503050406030204" pitchFamily="18" charset="0"/>
                              </a:rPr>
                              <m:t>𝑛</m:t>
                            </m:r>
                          </m:e>
                          <m:sub>
                            <m:r>
                              <a:rPr lang="es-NI" i="1" smtClean="0">
                                <a:latin typeface="Cambria Math" panose="02040503050406030204" pitchFamily="18" charset="0"/>
                              </a:rPr>
                              <m:t>𝑖</m:t>
                            </m:r>
                          </m:sub>
                        </m:sSub>
                      </m:e>
                    </m:nary>
                  </m:oMath>
                </a14:m>
                <a:endParaRPr lang="es-NI" dirty="0"/>
              </a:p>
              <a:p>
                <a:pPr marL="0" indent="0" algn="ctr">
                  <a:buNone/>
                </a:pPr>
                <a:r>
                  <a:rPr lang="es-NI" dirty="0"/>
                  <a:t>Costo mínimo = c1n1+c2n2+c3n3 = 9(19)+9(22)+16(17)= C$641.</a:t>
                </a:r>
              </a:p>
              <a:p>
                <a:pPr marL="0" indent="0" algn="ctr">
                  <a:buNone/>
                </a:pPr>
                <a:endParaRPr lang="es-NI" dirty="0"/>
              </a:p>
            </p:txBody>
          </p:sp>
        </mc:Choice>
        <mc:Fallback xmlns="">
          <p:sp>
            <p:nvSpPr>
              <p:cNvPr id="3" name="Marcador de contenido 2">
                <a:extLst>
                  <a:ext uri="{FF2B5EF4-FFF2-40B4-BE49-F238E27FC236}">
                    <a16:creationId xmlns:a16="http://schemas.microsoft.com/office/drawing/2014/main" id="{9849041D-F69D-3BA1-3B74-B92088980169}"/>
                  </a:ext>
                </a:extLst>
              </p:cNvPr>
              <p:cNvSpPr>
                <a:spLocks noGrp="1" noRot="1" noChangeAspect="1" noMove="1" noResize="1" noEditPoints="1" noAdjustHandles="1" noChangeArrowheads="1" noChangeShapeType="1" noTextEdit="1"/>
              </p:cNvSpPr>
              <p:nvPr>
                <p:ph sz="half" idx="1"/>
              </p:nvPr>
            </p:nvSpPr>
            <p:spPr>
              <a:xfrm>
                <a:off x="655319" y="939360"/>
                <a:ext cx="10472225" cy="5194154"/>
              </a:xfrm>
              <a:blipFill>
                <a:blip r:embed="rId2"/>
                <a:stretch>
                  <a:fillRect t="-1878" r="-3783"/>
                </a:stretch>
              </a:blipFill>
            </p:spPr>
            <p:txBody>
              <a:bodyPr/>
              <a:lstStyle/>
              <a:p>
                <a:r>
                  <a:rPr lang="es-NI">
                    <a:noFill/>
                  </a:rPr>
                  <a:t> </a:t>
                </a:r>
              </a:p>
            </p:txBody>
          </p:sp>
        </mc:Fallback>
      </mc:AlternateContent>
    </p:spTree>
    <p:extLst>
      <p:ext uri="{BB962C8B-B14F-4D97-AF65-F5344CB8AC3E}">
        <p14:creationId xmlns:p14="http://schemas.microsoft.com/office/powerpoint/2010/main" val="79052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69E2652-2519-5C2B-0F34-DEAB7E43E46B}"/>
                  </a:ext>
                </a:extLst>
              </p:cNvPr>
              <p:cNvSpPr>
                <a:spLocks noGrp="1"/>
              </p:cNvSpPr>
              <p:nvPr>
                <p:ph sz="half" idx="1"/>
              </p:nvPr>
            </p:nvSpPr>
            <p:spPr>
              <a:xfrm>
                <a:off x="703385" y="1596026"/>
                <a:ext cx="11085341" cy="4506394"/>
              </a:xfrm>
            </p:spPr>
            <p:txBody>
              <a:bodyPr>
                <a:normAutofit fontScale="92500" lnSpcReduction="20000"/>
              </a:bodyPr>
              <a:lstStyle/>
              <a:p>
                <a:pPr marL="0" indent="0">
                  <a:buNone/>
                </a:pPr>
                <a:r>
                  <a:rPr lang="es-NI" sz="2000" dirty="0"/>
                  <a:t>b. Suponiendo que la empresa publicitaria tiene únicamente C$500 córdobas para gastar en muestreo , determine el tamaño de muestra y los tamaños de las submuestra por estrato necesarios para ese presupuesto </a:t>
                </a:r>
              </a:p>
              <a:p>
                <a:pPr marL="0" indent="0">
                  <a:buNone/>
                </a:pPr>
                <a:r>
                  <a:rPr lang="es-NI" sz="2000" dirty="0"/>
                  <a:t>			Costo mínimo = c1n1+c2n2+c3n3= 500</a:t>
                </a:r>
              </a:p>
              <a:p>
                <a:pPr marL="0" indent="0">
                  <a:buNone/>
                </a:pPr>
                <a14:m>
                  <m:oMath xmlns:m="http://schemas.openxmlformats.org/officeDocument/2006/math">
                    <m:sSub>
                      <m:sSubPr>
                        <m:ctrlPr>
                          <a:rPr lang="es-NI" sz="1600" b="1" i="1" dirty="0" smtClean="0">
                            <a:solidFill>
                              <a:schemeClr val="tx1"/>
                            </a:solidFill>
                            <a:latin typeface="Cambria Math" panose="02040503050406030204" pitchFamily="18" charset="0"/>
                          </a:rPr>
                        </m:ctrlPr>
                      </m:sSubPr>
                      <m:e>
                        <m:r>
                          <a:rPr lang="es-NI" sz="1600" b="1" i="1" dirty="0">
                            <a:solidFill>
                              <a:schemeClr val="tx1"/>
                            </a:solidFill>
                            <a:latin typeface="Cambria Math" panose="02040503050406030204" pitchFamily="18" charset="0"/>
                          </a:rPr>
                          <m:t>𝒏</m:t>
                        </m:r>
                      </m:e>
                      <m:sub>
                        <m:r>
                          <a:rPr lang="es-NI" sz="1600" b="1" i="1" dirty="0">
                            <a:solidFill>
                              <a:schemeClr val="tx1"/>
                            </a:solidFill>
                            <a:latin typeface="Cambria Math" panose="02040503050406030204" pitchFamily="18" charset="0"/>
                          </a:rPr>
                          <m:t>𝒊</m:t>
                        </m:r>
                      </m:sub>
                    </m:sSub>
                    <m:r>
                      <a:rPr lang="es-NI" sz="1600" b="1" i="1" dirty="0">
                        <a:solidFill>
                          <a:schemeClr val="tx1"/>
                        </a:solidFill>
                        <a:latin typeface="Cambria Math" panose="02040503050406030204" pitchFamily="18" charset="0"/>
                      </a:rPr>
                      <m:t>=</m:t>
                    </m:r>
                    <m:r>
                      <a:rPr lang="es-NI" sz="1600" b="1" i="1" dirty="0">
                        <a:solidFill>
                          <a:schemeClr val="tx1"/>
                        </a:solidFill>
                        <a:latin typeface="Cambria Math" panose="02040503050406030204" pitchFamily="18" charset="0"/>
                      </a:rPr>
                      <m:t>𝒏</m:t>
                    </m:r>
                    <m:d>
                      <m:dPr>
                        <m:ctrlPr>
                          <a:rPr lang="es-NI" sz="1600" b="1" i="1" dirty="0">
                            <a:solidFill>
                              <a:schemeClr val="tx1"/>
                            </a:solidFill>
                            <a:latin typeface="Cambria Math" panose="02040503050406030204" pitchFamily="18" charset="0"/>
                          </a:rPr>
                        </m:ctrlPr>
                      </m:dPr>
                      <m:e>
                        <m:f>
                          <m:fPr>
                            <m:ctrlPr>
                              <a:rPr lang="es-NI" sz="1600" b="1" i="1" dirty="0">
                                <a:solidFill>
                                  <a:schemeClr val="tx1"/>
                                </a:solidFill>
                                <a:latin typeface="Cambria Math" panose="02040503050406030204" pitchFamily="18" charset="0"/>
                              </a:rPr>
                            </m:ctrlPr>
                          </m:fPr>
                          <m:num>
                            <m:d>
                              <m:dPr>
                                <m:ctrlPr>
                                  <a:rPr lang="es-NI" sz="1600" b="1" i="1" dirty="0">
                                    <a:solidFill>
                                      <a:schemeClr val="tx1"/>
                                    </a:solidFill>
                                    <a:latin typeface="Cambria Math" panose="02040503050406030204" pitchFamily="18" charset="0"/>
                                  </a:rPr>
                                </m:ctrlPr>
                              </m:dPr>
                              <m:e>
                                <m:sSub>
                                  <m:sSubPr>
                                    <m:ctrlPr>
                                      <a:rPr lang="es-NI" sz="1600" b="1" i="1" dirty="0">
                                        <a:solidFill>
                                          <a:schemeClr val="tx1"/>
                                        </a:solidFill>
                                        <a:latin typeface="Cambria Math" panose="02040503050406030204" pitchFamily="18" charset="0"/>
                                      </a:rPr>
                                    </m:ctrlPr>
                                  </m:sSubPr>
                                  <m:e>
                                    <m:r>
                                      <a:rPr lang="es-NI" sz="1600" b="1" i="1" dirty="0">
                                        <a:solidFill>
                                          <a:schemeClr val="tx1"/>
                                        </a:solidFill>
                                        <a:latin typeface="Cambria Math" panose="02040503050406030204" pitchFamily="18" charset="0"/>
                                      </a:rPr>
                                      <m:t>𝑵</m:t>
                                    </m:r>
                                  </m:e>
                                  <m:sub>
                                    <m:r>
                                      <a:rPr lang="es-NI" sz="1600" b="1" i="1" dirty="0">
                                        <a:solidFill>
                                          <a:schemeClr val="tx1"/>
                                        </a:solidFill>
                                        <a:latin typeface="Cambria Math" panose="02040503050406030204" pitchFamily="18" charset="0"/>
                                      </a:rPr>
                                      <m:t>𝒊</m:t>
                                    </m:r>
                                  </m:sub>
                                </m:sSub>
                                <m:r>
                                  <a:rPr lang="es-NI" sz="1600" b="1" i="1" dirty="0">
                                    <a:solidFill>
                                      <a:schemeClr val="tx1"/>
                                    </a:solidFill>
                                    <a:latin typeface="Cambria Math" panose="02040503050406030204" pitchFamily="18" charset="0"/>
                                  </a:rPr>
                                  <m:t>𝑺</m:t>
                                </m:r>
                                <m:f>
                                  <m:fPr>
                                    <m:type m:val="lin"/>
                                    <m:ctrlPr>
                                      <a:rPr lang="es-NI" sz="1600" b="1" i="1" dirty="0">
                                        <a:solidFill>
                                          <a:schemeClr val="tx1"/>
                                        </a:solidFill>
                                        <a:latin typeface="Cambria Math" panose="02040503050406030204" pitchFamily="18" charset="0"/>
                                      </a:rPr>
                                    </m:ctrlPr>
                                  </m:fPr>
                                  <m:num>
                                    <m:r>
                                      <a:rPr lang="es-NI" sz="1600" b="1" i="1" dirty="0">
                                        <a:solidFill>
                                          <a:schemeClr val="tx1"/>
                                        </a:solidFill>
                                        <a:latin typeface="Cambria Math" panose="02040503050406030204" pitchFamily="18" charset="0"/>
                                      </a:rPr>
                                      <m:t>ⅈ</m:t>
                                    </m:r>
                                  </m:num>
                                  <m:den>
                                    <m:rad>
                                      <m:radPr>
                                        <m:degHide m:val="on"/>
                                        <m:ctrlPr>
                                          <a:rPr lang="es-NI" sz="1600" b="1" i="1" dirty="0">
                                            <a:solidFill>
                                              <a:schemeClr val="tx1"/>
                                            </a:solidFill>
                                            <a:latin typeface="Cambria Math" panose="02040503050406030204" pitchFamily="18" charset="0"/>
                                          </a:rPr>
                                        </m:ctrlPr>
                                      </m:radPr>
                                      <m:deg/>
                                      <m:e>
                                        <m:sSub>
                                          <m:sSubPr>
                                            <m:ctrlPr>
                                              <a:rPr lang="es-NI" sz="1600" b="1" i="1" dirty="0">
                                                <a:solidFill>
                                                  <a:schemeClr val="tx1"/>
                                                </a:solidFill>
                                                <a:latin typeface="Cambria Math" panose="02040503050406030204" pitchFamily="18" charset="0"/>
                                              </a:rPr>
                                            </m:ctrlPr>
                                          </m:sSubPr>
                                          <m:e>
                                            <m:r>
                                              <a:rPr lang="es-NI" sz="1600" b="1" i="1" dirty="0">
                                                <a:solidFill>
                                                  <a:schemeClr val="tx1"/>
                                                </a:solidFill>
                                                <a:latin typeface="Cambria Math" panose="02040503050406030204" pitchFamily="18" charset="0"/>
                                              </a:rPr>
                                              <m:t>𝒄</m:t>
                                            </m:r>
                                          </m:e>
                                          <m:sub>
                                            <m:r>
                                              <a:rPr lang="es-NI" sz="1600" b="1" i="1" dirty="0">
                                                <a:solidFill>
                                                  <a:schemeClr val="tx1"/>
                                                </a:solidFill>
                                                <a:latin typeface="Cambria Math" panose="02040503050406030204" pitchFamily="18" charset="0"/>
                                              </a:rPr>
                                              <m:t>𝒊</m:t>
                                            </m:r>
                                          </m:sub>
                                        </m:sSub>
                                      </m:e>
                                    </m:rad>
                                  </m:den>
                                </m:f>
                              </m:e>
                            </m:d>
                          </m:num>
                          <m:den>
                            <m:f>
                              <m:fPr>
                                <m:type m:val="lin"/>
                                <m:ctrlPr>
                                  <a:rPr lang="es-NI" sz="1600" b="1" i="1" dirty="0">
                                    <a:solidFill>
                                      <a:schemeClr val="tx1"/>
                                    </a:solidFill>
                                    <a:latin typeface="Cambria Math" panose="02040503050406030204" pitchFamily="18" charset="0"/>
                                  </a:rPr>
                                </m:ctrlPr>
                              </m:fPr>
                              <m:num>
                                <m:nary>
                                  <m:naryPr>
                                    <m:chr m:val="∑"/>
                                    <m:grow m:val="on"/>
                                    <m:subHide m:val="on"/>
                                    <m:supHide m:val="on"/>
                                    <m:ctrlPr>
                                      <a:rPr lang="es-NI" sz="1600" b="1" i="1" dirty="0">
                                        <a:solidFill>
                                          <a:schemeClr val="tx1"/>
                                        </a:solidFill>
                                        <a:latin typeface="Cambria Math" panose="02040503050406030204" pitchFamily="18" charset="0"/>
                                      </a:rPr>
                                    </m:ctrlPr>
                                  </m:naryPr>
                                  <m:sub/>
                                  <m:sup/>
                                  <m:e>
                                    <m:r>
                                      <a:rPr lang="es-NI" sz="1600" b="1" i="1" dirty="0">
                                        <a:solidFill>
                                          <a:schemeClr val="tx1"/>
                                        </a:solidFill>
                                        <a:latin typeface="Cambria Math" panose="02040503050406030204" pitchFamily="18" charset="0"/>
                                      </a:rPr>
                                      <m:t>𝑵</m:t>
                                    </m:r>
                                    <m:sSub>
                                      <m:sSubPr>
                                        <m:ctrlPr>
                                          <a:rPr lang="es-NI" sz="1600" b="1" i="1" dirty="0">
                                            <a:solidFill>
                                              <a:schemeClr val="tx1"/>
                                            </a:solidFill>
                                            <a:latin typeface="Cambria Math" panose="02040503050406030204" pitchFamily="18" charset="0"/>
                                          </a:rPr>
                                        </m:ctrlPr>
                                      </m:sSubPr>
                                      <m:e>
                                        <m:r>
                                          <a:rPr lang="es-NI" sz="1600" b="1" i="1" dirty="0">
                                            <a:solidFill>
                                              <a:schemeClr val="tx1"/>
                                            </a:solidFill>
                                            <a:latin typeface="Cambria Math" panose="02040503050406030204" pitchFamily="18" charset="0"/>
                                          </a:rPr>
                                          <m:t>𝑺</m:t>
                                        </m:r>
                                      </m:e>
                                      <m:sub>
                                        <m:r>
                                          <a:rPr lang="es-NI" sz="1600" b="1" i="1" dirty="0">
                                            <a:solidFill>
                                              <a:schemeClr val="tx1"/>
                                            </a:solidFill>
                                            <a:latin typeface="Cambria Math" panose="02040503050406030204" pitchFamily="18" charset="0"/>
                                          </a:rPr>
                                          <m:t>𝒊</m:t>
                                        </m:r>
                                      </m:sub>
                                    </m:sSub>
                                  </m:e>
                                </m:nary>
                              </m:num>
                              <m:den>
                                <m:rad>
                                  <m:radPr>
                                    <m:degHide m:val="on"/>
                                    <m:ctrlPr>
                                      <a:rPr lang="es-NI" sz="1600" b="1" i="1" dirty="0">
                                        <a:solidFill>
                                          <a:schemeClr val="tx1"/>
                                        </a:solidFill>
                                        <a:latin typeface="Cambria Math" panose="02040503050406030204" pitchFamily="18" charset="0"/>
                                      </a:rPr>
                                    </m:ctrlPr>
                                  </m:radPr>
                                  <m:deg/>
                                  <m:e>
                                    <m:sSub>
                                      <m:sSubPr>
                                        <m:ctrlPr>
                                          <a:rPr lang="es-NI" sz="1600" b="1" i="1" dirty="0">
                                            <a:solidFill>
                                              <a:schemeClr val="tx1"/>
                                            </a:solidFill>
                                            <a:latin typeface="Cambria Math" panose="02040503050406030204" pitchFamily="18" charset="0"/>
                                          </a:rPr>
                                        </m:ctrlPr>
                                      </m:sSubPr>
                                      <m:e>
                                        <m:r>
                                          <a:rPr lang="es-NI" sz="1600" b="1" i="1" dirty="0">
                                            <a:solidFill>
                                              <a:schemeClr val="tx1"/>
                                            </a:solidFill>
                                            <a:latin typeface="Cambria Math" panose="02040503050406030204" pitchFamily="18" charset="0"/>
                                          </a:rPr>
                                          <m:t>𝒄</m:t>
                                        </m:r>
                                      </m:e>
                                      <m:sub>
                                        <m:r>
                                          <a:rPr lang="es-NI" sz="1600" b="1" i="1" dirty="0">
                                            <a:solidFill>
                                              <a:schemeClr val="tx1"/>
                                            </a:solidFill>
                                            <a:latin typeface="Cambria Math" panose="02040503050406030204" pitchFamily="18" charset="0"/>
                                          </a:rPr>
                                          <m:t>𝒊</m:t>
                                        </m:r>
                                      </m:sub>
                                    </m:sSub>
                                  </m:e>
                                </m:rad>
                              </m:den>
                            </m:f>
                          </m:den>
                        </m:f>
                      </m:e>
                    </m:d>
                  </m:oMath>
                </a14:m>
                <a:r>
                  <a:rPr lang="es-NI" sz="2000" dirty="0"/>
                  <a:t> .</a:t>
                </a:r>
              </a:p>
              <a:p>
                <a:pPr marL="0" indent="0">
                  <a:buNone/>
                </a:pPr>
                <a:r>
                  <a:rPr lang="es-NI" sz="2000" dirty="0"/>
                  <a:t>n1= n(285.33/800.83) = n(0.3226)</a:t>
                </a:r>
              </a:p>
              <a:p>
                <a:pPr marL="0" indent="0">
                  <a:buNone/>
                </a:pPr>
                <a:r>
                  <a:rPr lang="es-NI" sz="2000" dirty="0"/>
                  <a:t> n2=n(310.00/800.83)= n(0.3871) </a:t>
                </a:r>
              </a:p>
              <a:p>
                <a:pPr marL="0" indent="0">
                  <a:buNone/>
                </a:pPr>
                <a:r>
                  <a:rPr lang="es-NI" sz="2000" dirty="0"/>
                  <a:t> n3 = n(232.500/800.83) = n(0.2903)</a:t>
                </a:r>
              </a:p>
              <a:p>
                <a:pPr marL="0" indent="0">
                  <a:buNone/>
                </a:pPr>
                <a:r>
                  <a:rPr lang="es-NI" sz="2000" dirty="0"/>
                  <a:t>Sustituyendo en la ecuación  9*(n*0.3226)+9*(n(0.3871)+16(n*0.2903) =    500  						2.9034n+3.4839n+4.644n=500</a:t>
                </a:r>
              </a:p>
              <a:p>
                <a:r>
                  <a:rPr lang="es-NI" sz="2000" dirty="0"/>
                  <a:t>n = (500/11.0321)= 45.322 = 46 hogares.</a:t>
                </a:r>
              </a:p>
              <a:p>
                <a:r>
                  <a:rPr lang="es-NI" sz="2000" dirty="0"/>
                  <a:t>n1= n(0.3226)= 46*0.3226 = 15 hogares</a:t>
                </a:r>
              </a:p>
              <a:p>
                <a:r>
                  <a:rPr lang="es-NI" sz="2000" dirty="0"/>
                  <a:t> n2= n(0.3871) =46*0.3871=18 hogares</a:t>
                </a:r>
              </a:p>
              <a:p>
                <a:r>
                  <a:rPr lang="es-NI" sz="2000" dirty="0"/>
                  <a:t> n3=  n(0.2903) =46*0.2903= 13 hogares</a:t>
                </a:r>
              </a:p>
              <a:p>
                <a:endParaRPr lang="es-NI" sz="2000" dirty="0"/>
              </a:p>
              <a:p>
                <a:endParaRPr lang="es-NI" sz="2000" dirty="0"/>
              </a:p>
              <a:p>
                <a:endParaRPr lang="es-NI" sz="2000" dirty="0"/>
              </a:p>
              <a:p>
                <a:endParaRPr lang="es-NI" sz="2000" dirty="0"/>
              </a:p>
              <a:p>
                <a:endParaRPr lang="es-NI" sz="2000" dirty="0"/>
              </a:p>
            </p:txBody>
          </p:sp>
        </mc:Choice>
        <mc:Fallback xmlns="">
          <p:sp>
            <p:nvSpPr>
              <p:cNvPr id="3" name="Marcador de contenido 2">
                <a:extLst>
                  <a:ext uri="{FF2B5EF4-FFF2-40B4-BE49-F238E27FC236}">
                    <a16:creationId xmlns:a16="http://schemas.microsoft.com/office/drawing/2014/main" id="{269E2652-2519-5C2B-0F34-DEAB7E43E46B}"/>
                  </a:ext>
                </a:extLst>
              </p:cNvPr>
              <p:cNvSpPr>
                <a:spLocks noGrp="1" noRot="1" noChangeAspect="1" noMove="1" noResize="1" noEditPoints="1" noAdjustHandles="1" noChangeArrowheads="1" noChangeShapeType="1" noTextEdit="1"/>
              </p:cNvSpPr>
              <p:nvPr>
                <p:ph sz="half" idx="1"/>
              </p:nvPr>
            </p:nvSpPr>
            <p:spPr>
              <a:xfrm>
                <a:off x="703385" y="1596026"/>
                <a:ext cx="11085341" cy="4506394"/>
              </a:xfrm>
              <a:blipFill>
                <a:blip r:embed="rId2"/>
                <a:stretch>
                  <a:fillRect l="-495" t="-2571"/>
                </a:stretch>
              </a:blipFill>
            </p:spPr>
            <p:txBody>
              <a:bodyPr/>
              <a:lstStyle/>
              <a:p>
                <a:r>
                  <a:rPr lang="es-NI">
                    <a:noFill/>
                  </a:rPr>
                  <a:t> </a:t>
                </a:r>
              </a:p>
            </p:txBody>
          </p:sp>
        </mc:Fallback>
      </mc:AlternateContent>
      <p:pic>
        <p:nvPicPr>
          <p:cNvPr id="5" name="Imagen 4">
            <a:extLst>
              <a:ext uri="{FF2B5EF4-FFF2-40B4-BE49-F238E27FC236}">
                <a16:creationId xmlns:a16="http://schemas.microsoft.com/office/drawing/2014/main" id="{A2743BBB-7792-D4CA-6A58-D03D857968BD}"/>
              </a:ext>
            </a:extLst>
          </p:cNvPr>
          <p:cNvPicPr>
            <a:picLocks noChangeAspect="1"/>
          </p:cNvPicPr>
          <p:nvPr/>
        </p:nvPicPr>
        <p:blipFill>
          <a:blip r:embed="rId3"/>
          <a:stretch>
            <a:fillRect/>
          </a:stretch>
        </p:blipFill>
        <p:spPr>
          <a:xfrm>
            <a:off x="1195753" y="-112541"/>
            <a:ext cx="7568419" cy="1708567"/>
          </a:xfrm>
          <a:prstGeom prst="rect">
            <a:avLst/>
          </a:prstGeom>
        </p:spPr>
      </p:pic>
    </p:spTree>
    <p:extLst>
      <p:ext uri="{BB962C8B-B14F-4D97-AF65-F5344CB8AC3E}">
        <p14:creationId xmlns:p14="http://schemas.microsoft.com/office/powerpoint/2010/main" val="203764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wipe(down)">
                                      <p:cBhvr>
                                        <p:cTn id="55" dur="500"/>
                                        <p:tgtEl>
                                          <p:spTgt spid="3">
                                            <p:txEl>
                                              <p:pRg st="9" end="9"/>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wipe(down)">
                                      <p:cBhvr>
                                        <p:cTn id="5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a:extLst>
              <a:ext uri="{FF2B5EF4-FFF2-40B4-BE49-F238E27FC236}">
                <a16:creationId xmlns:a16="http://schemas.microsoft.com/office/drawing/2014/main" id="{A94E1852-2522-4095-1842-9BDE300F6823}"/>
              </a:ext>
            </a:extLst>
          </p:cNvPr>
          <p:cNvSpPr>
            <a:spLocks noGrp="1"/>
          </p:cNvSpPr>
          <p:nvPr>
            <p:ph sz="half" idx="1"/>
          </p:nvPr>
        </p:nvSpPr>
        <p:spPr>
          <a:xfrm>
            <a:off x="641252" y="278179"/>
            <a:ext cx="10444089" cy="4351338"/>
          </a:xfrm>
        </p:spPr>
        <p:txBody>
          <a:bodyPr>
            <a:normAutofit/>
          </a:bodyPr>
          <a:lstStyle/>
          <a:p>
            <a:pPr marL="0" indent="0" algn="just">
              <a:buNone/>
            </a:pPr>
            <a:r>
              <a:rPr lang="es-NI" sz="2000" dirty="0"/>
              <a:t>Supongamos que la firma publicitaria del ejemplo anterior decide utilizar entrevista por teléfono en lugar de entrevistas personales, por que todos los hogares en el municipio tienen teléfonos y este método reduce los costos el costo de obtener una observación es entonces el mismo en los 3 estratos </a:t>
            </a:r>
          </a:p>
          <a:p>
            <a:pPr marL="0" indent="0" algn="just">
              <a:buNone/>
            </a:pPr>
            <a:r>
              <a:rPr lang="es-NI" sz="2000" dirty="0"/>
              <a:t>Las varianzas de las submuestras de los estratos 1,2 y 3 son de nuevo aproximadas por S²1= 25, S²2=225, S²3= 100 respectivamente. Encuentre el tamaño de la muestra y los tamaños de submuestras n1,n2,n3 para los estratos 1,2  y3 que permiten a la empresa estimar el tiempo promedio que se ve televisión con un error máximo permitido de 2 </a:t>
            </a:r>
            <a:r>
              <a:rPr lang="es-NI" sz="2000" dirty="0" err="1"/>
              <a:t>hras</a:t>
            </a:r>
            <a:r>
              <a:rPr lang="es-NI" sz="2000" dirty="0"/>
              <a:t>.</a:t>
            </a:r>
          </a:p>
        </p:txBody>
      </p:sp>
      <p:graphicFrame>
        <p:nvGraphicFramePr>
          <p:cNvPr id="9" name="Tabla 8">
            <a:extLst>
              <a:ext uri="{FF2B5EF4-FFF2-40B4-BE49-F238E27FC236}">
                <a16:creationId xmlns:a16="http://schemas.microsoft.com/office/drawing/2014/main" id="{1B945F18-0BE1-136F-32B3-054B17D75FF4}"/>
              </a:ext>
            </a:extLst>
          </p:cNvPr>
          <p:cNvGraphicFramePr>
            <a:graphicFrameLocks noGrp="1"/>
          </p:cNvGraphicFramePr>
          <p:nvPr>
            <p:extLst>
              <p:ext uri="{D42A27DB-BD31-4B8C-83A1-F6EECF244321}">
                <p14:modId xmlns:p14="http://schemas.microsoft.com/office/powerpoint/2010/main" val="2386733260"/>
              </p:ext>
            </p:extLst>
          </p:nvPr>
        </p:nvGraphicFramePr>
        <p:xfrm>
          <a:off x="5863296" y="2921818"/>
          <a:ext cx="6159498" cy="1343025"/>
        </p:xfrm>
        <a:graphic>
          <a:graphicData uri="http://schemas.openxmlformats.org/drawingml/2006/table">
            <a:tbl>
              <a:tblPr>
                <a:tableStyleId>{5C22544A-7EE6-4342-B048-85BDC9FD1C3A}</a:tableStyleId>
              </a:tblPr>
              <a:tblGrid>
                <a:gridCol w="952009">
                  <a:extLst>
                    <a:ext uri="{9D8B030D-6E8A-4147-A177-3AD203B41FA5}">
                      <a16:colId xmlns:a16="http://schemas.microsoft.com/office/drawing/2014/main" val="297150895"/>
                    </a:ext>
                  </a:extLst>
                </a:gridCol>
                <a:gridCol w="761607">
                  <a:extLst>
                    <a:ext uri="{9D8B030D-6E8A-4147-A177-3AD203B41FA5}">
                      <a16:colId xmlns:a16="http://schemas.microsoft.com/office/drawing/2014/main" val="1284578401"/>
                    </a:ext>
                  </a:extLst>
                </a:gridCol>
                <a:gridCol w="761607">
                  <a:extLst>
                    <a:ext uri="{9D8B030D-6E8A-4147-A177-3AD203B41FA5}">
                      <a16:colId xmlns:a16="http://schemas.microsoft.com/office/drawing/2014/main" val="3208284927"/>
                    </a:ext>
                  </a:extLst>
                </a:gridCol>
                <a:gridCol w="761607">
                  <a:extLst>
                    <a:ext uri="{9D8B030D-6E8A-4147-A177-3AD203B41FA5}">
                      <a16:colId xmlns:a16="http://schemas.microsoft.com/office/drawing/2014/main" val="3915429770"/>
                    </a:ext>
                  </a:extLst>
                </a:gridCol>
                <a:gridCol w="761607">
                  <a:extLst>
                    <a:ext uri="{9D8B030D-6E8A-4147-A177-3AD203B41FA5}">
                      <a16:colId xmlns:a16="http://schemas.microsoft.com/office/drawing/2014/main" val="1689590511"/>
                    </a:ext>
                  </a:extLst>
                </a:gridCol>
                <a:gridCol w="1094811">
                  <a:extLst>
                    <a:ext uri="{9D8B030D-6E8A-4147-A177-3AD203B41FA5}">
                      <a16:colId xmlns:a16="http://schemas.microsoft.com/office/drawing/2014/main" val="2940019102"/>
                    </a:ext>
                  </a:extLst>
                </a:gridCol>
                <a:gridCol w="1066250">
                  <a:extLst>
                    <a:ext uri="{9D8B030D-6E8A-4147-A177-3AD203B41FA5}">
                      <a16:colId xmlns:a16="http://schemas.microsoft.com/office/drawing/2014/main" val="882264108"/>
                    </a:ext>
                  </a:extLst>
                </a:gridCol>
              </a:tblGrid>
              <a:tr h="266700">
                <a:tc>
                  <a:txBody>
                    <a:bodyPr/>
                    <a:lstStyle/>
                    <a:p>
                      <a:pPr algn="l" fontAlgn="b"/>
                      <a:r>
                        <a:rPr lang="es-NI" sz="1600" u="none" strike="noStrike">
                          <a:effectLst/>
                        </a:rPr>
                        <a:t>Estrato </a:t>
                      </a:r>
                      <a:endParaRPr lang="es-NI"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 </a:t>
                      </a:r>
                      <a:endParaRPr lang="es-NI"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Ni</a:t>
                      </a:r>
                      <a:endParaRPr lang="es-NI"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S^2</a:t>
                      </a:r>
                      <a:endParaRPr lang="es-NI"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S</a:t>
                      </a:r>
                      <a:endParaRPr lang="es-NI"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NiSi</a:t>
                      </a:r>
                      <a:endParaRPr lang="es-NI"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Ni*Si^2</a:t>
                      </a:r>
                      <a:endParaRPr lang="es-NI" sz="16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07090149"/>
                  </a:ext>
                </a:extLst>
              </a:tr>
              <a:tr h="266700">
                <a:tc>
                  <a:txBody>
                    <a:bodyPr/>
                    <a:lstStyle/>
                    <a:p>
                      <a:pPr algn="l" fontAlgn="b"/>
                      <a:r>
                        <a:rPr lang="es-NI" sz="1600" u="none" strike="noStrike">
                          <a:effectLst/>
                        </a:rPr>
                        <a:t>Pueblo A</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1</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155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25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775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3875</a:t>
                      </a:r>
                      <a:endParaRPr lang="es-NI"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97753950"/>
                  </a:ext>
                </a:extLst>
              </a:tr>
              <a:tr h="266700">
                <a:tc>
                  <a:txBody>
                    <a:bodyPr/>
                    <a:lstStyle/>
                    <a:p>
                      <a:pPr algn="l" fontAlgn="b"/>
                      <a:r>
                        <a:rPr lang="es-NI" sz="1600" u="none" strike="noStrike">
                          <a:effectLst/>
                        </a:rPr>
                        <a:t>Pueblo B</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2</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62</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225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15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930</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13950</a:t>
                      </a:r>
                      <a:endParaRPr lang="es-NI"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95253096"/>
                  </a:ext>
                </a:extLst>
              </a:tr>
              <a:tr h="266700">
                <a:tc>
                  <a:txBody>
                    <a:bodyPr/>
                    <a:lstStyle/>
                    <a:p>
                      <a:pPr algn="l" fontAlgn="b"/>
                      <a:r>
                        <a:rPr lang="es-NI" sz="1600" u="none" strike="noStrike">
                          <a:effectLst/>
                        </a:rPr>
                        <a:t>Área rural </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3</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93</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100</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10</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930</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9300</a:t>
                      </a:r>
                      <a:endParaRPr lang="es-NI"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1261788"/>
                  </a:ext>
                </a:extLst>
              </a:tr>
              <a:tr h="276225">
                <a:tc>
                  <a:txBody>
                    <a:bodyPr/>
                    <a:lstStyle/>
                    <a:p>
                      <a:pPr algn="l" fontAlgn="b"/>
                      <a:r>
                        <a:rPr lang="es-NI" sz="1600" u="none" strike="noStrike">
                          <a:effectLst/>
                        </a:rPr>
                        <a:t> </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 </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310</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 </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s-NI" sz="1600" u="none" strike="noStrike">
                          <a:effectLst/>
                        </a:rPr>
                        <a:t> </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a:effectLst/>
                        </a:rPr>
                        <a:t>2635</a:t>
                      </a:r>
                      <a:endParaRPr lang="es-NI"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s-NI" sz="1600" u="none" strike="noStrike" dirty="0">
                          <a:effectLst/>
                        </a:rPr>
                        <a:t>27125</a:t>
                      </a:r>
                      <a:endParaRPr lang="es-NI"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17951007"/>
                  </a:ext>
                </a:extLst>
              </a:tr>
            </a:tbl>
          </a:graphicData>
        </a:graphic>
      </p:graphicFrame>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3259D37-9C3C-D297-3A04-E2337A54ADA7}"/>
                  </a:ext>
                </a:extLst>
              </p:cNvPr>
              <p:cNvSpPr txBox="1"/>
              <p:nvPr/>
            </p:nvSpPr>
            <p:spPr>
              <a:xfrm>
                <a:off x="416169" y="2921818"/>
                <a:ext cx="6098344" cy="400110"/>
              </a:xfrm>
              <a:prstGeom prst="rect">
                <a:avLst/>
              </a:prstGeom>
              <a:noFill/>
            </p:spPr>
            <p:txBody>
              <a:bodyPr wrap="square">
                <a:spAutoFit/>
              </a:bodyPr>
              <a:lstStyle/>
              <a:p>
                <a:pPr marL="0" indent="0" algn="just">
                  <a:buNone/>
                </a:pPr>
                <a:r>
                  <a:rPr lang="es-NI" sz="2000" b="1" dirty="0">
                    <a:solidFill>
                      <a:schemeClr val="tx1"/>
                    </a:solidFill>
                  </a:rPr>
                  <a:t>ni= (</a:t>
                </a:r>
                <a14:m>
                  <m:oMath xmlns:m="http://schemas.openxmlformats.org/officeDocument/2006/math">
                    <m:d>
                      <m:dPr>
                        <m:ctrlPr>
                          <a:rPr lang="es-NI" sz="2000" b="1" i="1" dirty="0">
                            <a:solidFill>
                              <a:schemeClr val="tx1"/>
                            </a:solidFill>
                            <a:latin typeface="Cambria Math" panose="02040503050406030204" pitchFamily="18" charset="0"/>
                          </a:rPr>
                        </m:ctrlPr>
                      </m:dPr>
                      <m:e>
                        <m:sSub>
                          <m:sSubPr>
                            <m:ctrlPr>
                              <a:rPr lang="es-NI" sz="2000" b="1" i="1" dirty="0">
                                <a:solidFill>
                                  <a:schemeClr val="tx1"/>
                                </a:solidFill>
                                <a:latin typeface="Cambria Math" panose="02040503050406030204" pitchFamily="18" charset="0"/>
                              </a:rPr>
                            </m:ctrlPr>
                          </m:sSubPr>
                          <m:e>
                            <m:r>
                              <a:rPr lang="es-NI" sz="2000" b="1" i="1" dirty="0" smtClean="0">
                                <a:solidFill>
                                  <a:schemeClr val="tx1"/>
                                </a:solidFill>
                                <a:latin typeface="Cambria Math" panose="02040503050406030204" pitchFamily="18" charset="0"/>
                              </a:rPr>
                              <m:t>∑</m:t>
                            </m:r>
                            <m:r>
                              <a:rPr lang="es-NI" sz="2000" b="1" i="1" dirty="0">
                                <a:solidFill>
                                  <a:schemeClr val="tx1"/>
                                </a:solidFill>
                                <a:latin typeface="Cambria Math" panose="02040503050406030204" pitchFamily="18" charset="0"/>
                              </a:rPr>
                              <m:t>𝑵</m:t>
                            </m:r>
                          </m:e>
                          <m:sub>
                            <m:r>
                              <a:rPr lang="es-NI" sz="2000" b="1" i="1" dirty="0">
                                <a:solidFill>
                                  <a:schemeClr val="tx1"/>
                                </a:solidFill>
                                <a:latin typeface="Cambria Math" panose="02040503050406030204" pitchFamily="18" charset="0"/>
                              </a:rPr>
                              <m:t>𝒊</m:t>
                            </m:r>
                          </m:sub>
                        </m:sSub>
                        <m:r>
                          <a:rPr lang="es-NI" sz="2000" b="1" i="1" dirty="0" smtClean="0">
                            <a:solidFill>
                              <a:schemeClr val="tx1"/>
                            </a:solidFill>
                            <a:latin typeface="Cambria Math" panose="02040503050406030204" pitchFamily="18" charset="0"/>
                          </a:rPr>
                          <m:t>𝑺𝒊</m:t>
                        </m:r>
                      </m:e>
                    </m:d>
                  </m:oMath>
                </a14:m>
                <a:r>
                  <a:rPr lang="es-NI" sz="1800" b="1" i="1" dirty="0">
                    <a:solidFill>
                      <a:schemeClr val="tx1"/>
                    </a:solidFill>
                  </a:rPr>
                  <a:t>² ) /( N² (E²/4) + ∑ NiSi² )</a:t>
                </a:r>
                <a:endParaRPr lang="es-NI" sz="2000" i="1" dirty="0"/>
              </a:p>
            </p:txBody>
          </p:sp>
        </mc:Choice>
        <mc:Fallback xmlns="">
          <p:sp>
            <p:nvSpPr>
              <p:cNvPr id="11" name="CuadroTexto 10">
                <a:extLst>
                  <a:ext uri="{FF2B5EF4-FFF2-40B4-BE49-F238E27FC236}">
                    <a16:creationId xmlns:a16="http://schemas.microsoft.com/office/drawing/2014/main" id="{13259D37-9C3C-D297-3A04-E2337A54ADA7}"/>
                  </a:ext>
                </a:extLst>
              </p:cNvPr>
              <p:cNvSpPr txBox="1">
                <a:spLocks noRot="1" noChangeAspect="1" noMove="1" noResize="1" noEditPoints="1" noAdjustHandles="1" noChangeArrowheads="1" noChangeShapeType="1" noTextEdit="1"/>
              </p:cNvSpPr>
              <p:nvPr/>
            </p:nvSpPr>
            <p:spPr>
              <a:xfrm>
                <a:off x="416169" y="2921818"/>
                <a:ext cx="6098344" cy="400110"/>
              </a:xfrm>
              <a:prstGeom prst="rect">
                <a:avLst/>
              </a:prstGeom>
              <a:blipFill>
                <a:blip r:embed="rId2"/>
                <a:stretch>
                  <a:fillRect l="-999" t="-7576" b="-25758"/>
                </a:stretch>
              </a:blipFill>
            </p:spPr>
            <p:txBody>
              <a:bodyPr/>
              <a:lstStyle/>
              <a:p>
                <a:r>
                  <a:rPr lang="es-NI">
                    <a:noFill/>
                  </a:rPr>
                  <a:t> </a:t>
                </a:r>
              </a:p>
            </p:txBody>
          </p:sp>
        </mc:Fallback>
      </mc:AlternateContent>
      <p:sp>
        <p:nvSpPr>
          <p:cNvPr id="12" name="CuadroTexto 11">
            <a:extLst>
              <a:ext uri="{FF2B5EF4-FFF2-40B4-BE49-F238E27FC236}">
                <a16:creationId xmlns:a16="http://schemas.microsoft.com/office/drawing/2014/main" id="{D512D8D8-C9EE-4DEE-BF91-BF9A78C45EB5}"/>
              </a:ext>
            </a:extLst>
          </p:cNvPr>
          <p:cNvSpPr txBox="1"/>
          <p:nvPr/>
        </p:nvSpPr>
        <p:spPr>
          <a:xfrm>
            <a:off x="884896" y="3468505"/>
            <a:ext cx="4509674" cy="369332"/>
          </a:xfrm>
          <a:prstGeom prst="rect">
            <a:avLst/>
          </a:prstGeom>
          <a:noFill/>
        </p:spPr>
        <p:txBody>
          <a:bodyPr wrap="square" rtlCol="0">
            <a:spAutoFit/>
          </a:bodyPr>
          <a:lstStyle/>
          <a:p>
            <a:r>
              <a:rPr lang="es-NI" dirty="0"/>
              <a:t>N²(E²/4)=310²(2²/4)=96100</a:t>
            </a: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72B1EAD4-AF97-019B-E7C6-471E442195C6}"/>
                  </a:ext>
                </a:extLst>
              </p:cNvPr>
              <p:cNvSpPr txBox="1"/>
              <p:nvPr/>
            </p:nvSpPr>
            <p:spPr>
              <a:xfrm>
                <a:off x="499548" y="4429462"/>
                <a:ext cx="10727495" cy="400110"/>
              </a:xfrm>
              <a:prstGeom prst="rect">
                <a:avLst/>
              </a:prstGeom>
              <a:noFill/>
            </p:spPr>
            <p:txBody>
              <a:bodyPr wrap="square">
                <a:spAutoFit/>
              </a:bodyPr>
              <a:lstStyle/>
              <a:p>
                <a:pPr marL="0" indent="0" algn="just">
                  <a:buNone/>
                </a:pPr>
                <a:r>
                  <a:rPr lang="es-NI" sz="2000" b="1" dirty="0">
                    <a:solidFill>
                      <a:schemeClr val="tx1"/>
                    </a:solidFill>
                  </a:rPr>
                  <a:t>ni= (</a:t>
                </a:r>
                <a14:m>
                  <m:oMath xmlns:m="http://schemas.openxmlformats.org/officeDocument/2006/math">
                    <m:d>
                      <m:dPr>
                        <m:ctrlPr>
                          <a:rPr lang="es-NI" sz="2000" b="1" i="1" dirty="0">
                            <a:solidFill>
                              <a:schemeClr val="tx1"/>
                            </a:solidFill>
                            <a:latin typeface="Cambria Math" panose="02040503050406030204" pitchFamily="18" charset="0"/>
                          </a:rPr>
                        </m:ctrlPr>
                      </m:dPr>
                      <m:e>
                        <m:sSub>
                          <m:sSubPr>
                            <m:ctrlPr>
                              <a:rPr lang="es-NI" sz="2000" b="1" i="1" dirty="0">
                                <a:solidFill>
                                  <a:schemeClr val="tx1"/>
                                </a:solidFill>
                                <a:latin typeface="Cambria Math" panose="02040503050406030204" pitchFamily="18" charset="0"/>
                              </a:rPr>
                            </m:ctrlPr>
                          </m:sSubPr>
                          <m:e>
                            <m:r>
                              <a:rPr lang="es-NI" sz="2000" b="1" i="1" dirty="0" smtClean="0">
                                <a:solidFill>
                                  <a:schemeClr val="tx1"/>
                                </a:solidFill>
                                <a:latin typeface="Cambria Math" panose="02040503050406030204" pitchFamily="18" charset="0"/>
                              </a:rPr>
                              <m:t>∑</m:t>
                            </m:r>
                            <m:r>
                              <a:rPr lang="es-NI" sz="2000" b="1" i="1" dirty="0">
                                <a:solidFill>
                                  <a:schemeClr val="tx1"/>
                                </a:solidFill>
                                <a:latin typeface="Cambria Math" panose="02040503050406030204" pitchFamily="18" charset="0"/>
                              </a:rPr>
                              <m:t>𝑵</m:t>
                            </m:r>
                          </m:e>
                          <m:sub>
                            <m:r>
                              <a:rPr lang="es-NI" sz="2000" b="1" i="1" dirty="0">
                                <a:solidFill>
                                  <a:schemeClr val="tx1"/>
                                </a:solidFill>
                                <a:latin typeface="Cambria Math" panose="02040503050406030204" pitchFamily="18" charset="0"/>
                              </a:rPr>
                              <m:t>𝒊</m:t>
                            </m:r>
                          </m:sub>
                        </m:sSub>
                        <m:r>
                          <a:rPr lang="es-NI" sz="2000" b="1" i="1" dirty="0" smtClean="0">
                            <a:solidFill>
                              <a:schemeClr val="tx1"/>
                            </a:solidFill>
                            <a:latin typeface="Cambria Math" panose="02040503050406030204" pitchFamily="18" charset="0"/>
                          </a:rPr>
                          <m:t>𝑺𝒊</m:t>
                        </m:r>
                      </m:e>
                    </m:d>
                  </m:oMath>
                </a14:m>
                <a:r>
                  <a:rPr lang="es-NI" sz="1800" b="1" i="1" dirty="0">
                    <a:solidFill>
                      <a:schemeClr val="tx1"/>
                    </a:solidFill>
                  </a:rPr>
                  <a:t>² ) /( N² (E²/4) + ∑ NiSi² ) = (2635/(96100+27125)) =56.3459= 57 hogares.</a:t>
                </a:r>
                <a:endParaRPr lang="es-NI" sz="2000" i="1" dirty="0"/>
              </a:p>
            </p:txBody>
          </p:sp>
        </mc:Choice>
        <mc:Fallback xmlns="">
          <p:sp>
            <p:nvSpPr>
              <p:cNvPr id="13" name="CuadroTexto 12">
                <a:extLst>
                  <a:ext uri="{FF2B5EF4-FFF2-40B4-BE49-F238E27FC236}">
                    <a16:creationId xmlns:a16="http://schemas.microsoft.com/office/drawing/2014/main" id="{72B1EAD4-AF97-019B-E7C6-471E442195C6}"/>
                  </a:ext>
                </a:extLst>
              </p:cNvPr>
              <p:cNvSpPr txBox="1">
                <a:spLocks noRot="1" noChangeAspect="1" noMove="1" noResize="1" noEditPoints="1" noAdjustHandles="1" noChangeArrowheads="1" noChangeShapeType="1" noTextEdit="1"/>
              </p:cNvSpPr>
              <p:nvPr/>
            </p:nvSpPr>
            <p:spPr>
              <a:xfrm>
                <a:off x="499548" y="4429462"/>
                <a:ext cx="10727495" cy="400110"/>
              </a:xfrm>
              <a:prstGeom prst="rect">
                <a:avLst/>
              </a:prstGeom>
              <a:blipFill>
                <a:blip r:embed="rId3"/>
                <a:stretch>
                  <a:fillRect l="-625" t="-9231" b="-27692"/>
                </a:stretch>
              </a:blipFill>
            </p:spPr>
            <p:txBody>
              <a:bodyPr/>
              <a:lstStyle/>
              <a:p>
                <a:r>
                  <a:rPr lang="es-NI">
                    <a:noFill/>
                  </a:rPr>
                  <a:t> </a:t>
                </a:r>
              </a:p>
            </p:txBody>
          </p:sp>
        </mc:Fallback>
      </mc:AlternateContent>
      <p:sp>
        <p:nvSpPr>
          <p:cNvPr id="14" name="CuadroTexto 13">
            <a:extLst>
              <a:ext uri="{FF2B5EF4-FFF2-40B4-BE49-F238E27FC236}">
                <a16:creationId xmlns:a16="http://schemas.microsoft.com/office/drawing/2014/main" id="{97E27016-E2B2-8382-93E7-2AC693C02CF4}"/>
              </a:ext>
            </a:extLst>
          </p:cNvPr>
          <p:cNvSpPr txBox="1"/>
          <p:nvPr/>
        </p:nvSpPr>
        <p:spPr>
          <a:xfrm>
            <a:off x="884896" y="5190978"/>
            <a:ext cx="10453664" cy="1200329"/>
          </a:xfrm>
          <a:prstGeom prst="rect">
            <a:avLst/>
          </a:prstGeom>
          <a:noFill/>
        </p:spPr>
        <p:txBody>
          <a:bodyPr wrap="square" rtlCol="0">
            <a:spAutoFit/>
          </a:bodyPr>
          <a:lstStyle/>
          <a:p>
            <a:r>
              <a:rPr lang="es-NI" dirty="0"/>
              <a:t>ni=n((NS)/∑</a:t>
            </a:r>
            <a:r>
              <a:rPr lang="es-NI" dirty="0" err="1"/>
              <a:t>NiSi</a:t>
            </a:r>
            <a:r>
              <a:rPr lang="es-NI" dirty="0"/>
              <a:t>))= </a:t>
            </a:r>
          </a:p>
          <a:p>
            <a:r>
              <a:rPr lang="es-NI" dirty="0"/>
              <a:t>n1=n(775/2635) 57*(0.2941)=16.76= 17 hogares</a:t>
            </a:r>
          </a:p>
          <a:p>
            <a:r>
              <a:rPr lang="es-NI" dirty="0"/>
              <a:t>n2  N2=n(930/2635)= 57*(0.3529)=20.11= 20 hogares </a:t>
            </a:r>
          </a:p>
          <a:p>
            <a:r>
              <a:rPr lang="es-NI" dirty="0"/>
              <a:t>n3=n(930/2635)= 57*(0.3529)=20.11=20 hogares</a:t>
            </a:r>
          </a:p>
        </p:txBody>
      </p:sp>
    </p:spTree>
    <p:extLst>
      <p:ext uri="{BB962C8B-B14F-4D97-AF65-F5344CB8AC3E}">
        <p14:creationId xmlns:p14="http://schemas.microsoft.com/office/powerpoint/2010/main" val="41054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D4833903-9D79-06DC-25E6-1C2EB7AE49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t="24032" b="22936"/>
          <a:stretch/>
        </p:blipFill>
        <p:spPr>
          <a:xfrm>
            <a:off x="824717" y="1378634"/>
            <a:ext cx="10757384" cy="3207436"/>
          </a:xfrm>
        </p:spPr>
      </p:pic>
    </p:spTree>
    <p:extLst>
      <p:ext uri="{BB962C8B-B14F-4D97-AF65-F5344CB8AC3E}">
        <p14:creationId xmlns:p14="http://schemas.microsoft.com/office/powerpoint/2010/main" val="2712251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0763B03-EC74-3CCF-1279-6FE432064A48}"/>
              </a:ext>
            </a:extLst>
          </p:cNvPr>
          <p:cNvPicPr>
            <a:picLocks noGrp="1" noChangeAspect="1"/>
          </p:cNvPicPr>
          <p:nvPr>
            <p:ph sz="half" idx="1"/>
          </p:nvPr>
        </p:nvPicPr>
        <p:blipFill>
          <a:blip r:embed="rId2"/>
          <a:srcRect t="9711" b="16888"/>
          <a:stretch/>
        </p:blipFill>
        <p:spPr>
          <a:xfrm>
            <a:off x="1316502" y="211015"/>
            <a:ext cx="9149862" cy="3775870"/>
          </a:xfrm>
          <a:prstGeom prst="rect">
            <a:avLst/>
          </a:prstGeom>
        </p:spPr>
      </p:pic>
      <p:pic>
        <p:nvPicPr>
          <p:cNvPr id="6" name="Imagen 5">
            <a:extLst>
              <a:ext uri="{FF2B5EF4-FFF2-40B4-BE49-F238E27FC236}">
                <a16:creationId xmlns:a16="http://schemas.microsoft.com/office/drawing/2014/main" id="{46884385-6C22-42BE-878F-3911C406B356}"/>
              </a:ext>
            </a:extLst>
          </p:cNvPr>
          <p:cNvPicPr>
            <a:picLocks noChangeAspect="1"/>
          </p:cNvPicPr>
          <p:nvPr/>
        </p:nvPicPr>
        <p:blipFill>
          <a:blip r:embed="rId3"/>
          <a:stretch>
            <a:fillRect/>
          </a:stretch>
        </p:blipFill>
        <p:spPr>
          <a:xfrm>
            <a:off x="1071614" y="4089859"/>
            <a:ext cx="9394750" cy="2054530"/>
          </a:xfrm>
          <a:prstGeom prst="rect">
            <a:avLst/>
          </a:prstGeom>
        </p:spPr>
      </p:pic>
    </p:spTree>
    <p:extLst>
      <p:ext uri="{BB962C8B-B14F-4D97-AF65-F5344CB8AC3E}">
        <p14:creationId xmlns:p14="http://schemas.microsoft.com/office/powerpoint/2010/main" val="224298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4389120" y="914401"/>
            <a:ext cx="7160456" cy="4023360"/>
          </a:xfrm>
        </p:spPr>
        <p:txBody>
          <a:bodyPr>
            <a:noAutofit/>
          </a:bodyPr>
          <a:lstStyle/>
          <a:p>
            <a:pPr marL="0" indent="0" algn="just">
              <a:buNone/>
            </a:pPr>
            <a:r>
              <a:rPr lang="es-NI" sz="2400" dirty="0">
                <a:latin typeface="Calibri" panose="020F0502020204030204" pitchFamily="34" charset="0"/>
                <a:ea typeface="Calibri" panose="020F0502020204030204" pitchFamily="34" charset="0"/>
                <a:cs typeface="Calibri" panose="020F0502020204030204" pitchFamily="34" charset="0"/>
              </a:rPr>
              <a:t>Un muestreo exige tener conocimiento previo de la población y es práctico utilizarlo en poblaciones heterogéneas, esto es, en poblaciones donde la características de interés X tenga una gran variabilidad (</a:t>
            </a:r>
            <a:r>
              <a:rPr lang="el-GR" sz="2400" dirty="0">
                <a:latin typeface="Calibri" panose="020F0502020204030204" pitchFamily="34" charset="0"/>
                <a:ea typeface="Calibri" panose="020F0502020204030204" pitchFamily="34" charset="0"/>
                <a:cs typeface="Calibri" panose="020F0502020204030204" pitchFamily="34" charset="0"/>
              </a:rPr>
              <a:t>σ</a:t>
            </a:r>
            <a:r>
              <a:rPr lang="es-MX" sz="2400" dirty="0">
                <a:latin typeface="Calibri" panose="020F0502020204030204" pitchFamily="34" charset="0"/>
                <a:ea typeface="Calibri" panose="020F0502020204030204" pitchFamily="34" charset="0"/>
                <a:cs typeface="Calibri" panose="020F0502020204030204" pitchFamily="34" charset="0"/>
              </a:rPr>
              <a:t> es grande en comparación a la magnitud de los datos).</a:t>
            </a:r>
          </a:p>
          <a:p>
            <a:pPr marL="0" indent="0" algn="just">
              <a:buNone/>
            </a:pPr>
            <a:r>
              <a:rPr lang="es-MX" sz="2400" dirty="0">
                <a:latin typeface="Calibri" panose="020F0502020204030204" pitchFamily="34" charset="0"/>
                <a:ea typeface="Calibri" panose="020F0502020204030204" pitchFamily="34" charset="0"/>
                <a:cs typeface="Calibri" panose="020F0502020204030204" pitchFamily="34" charset="0"/>
              </a:rPr>
              <a:t>Este tipo de muestreo consiste  en dividir la población en subpoblaciones o estratos de manera que cada estrato debe de presentar una pequeña variación en su interior con respecto a la característica de interés X que estemos investigando, y entre los distintos estratos las diferencias sean las más grandes posibles.  </a:t>
            </a:r>
          </a:p>
          <a:p>
            <a:pPr marL="0" indent="0" algn="just">
              <a:buNone/>
            </a:pPr>
            <a:r>
              <a:rPr lang="es-MX" sz="2400" dirty="0">
                <a:latin typeface="Calibri" panose="020F0502020204030204" pitchFamily="34" charset="0"/>
                <a:ea typeface="Calibri" panose="020F0502020204030204" pitchFamily="34" charset="0"/>
                <a:cs typeface="Calibri" panose="020F0502020204030204" pitchFamily="34" charset="0"/>
              </a:rPr>
              <a:t>Luego seleccionamos una submuestra de cada estrato utilizando muestreo aleatorio simple para finalmente conformar la muestra aleatoria estratificada.</a:t>
            </a:r>
          </a:p>
          <a:p>
            <a:pPr marL="0" indent="0" algn="just">
              <a:buNone/>
            </a:pPr>
            <a:endParaRPr lang="es-MX"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s-NI" sz="2400" dirty="0">
              <a:latin typeface="Calibri" panose="020F0502020204030204" pitchFamily="34" charset="0"/>
              <a:ea typeface="Calibri" panose="020F0502020204030204" pitchFamily="34" charset="0"/>
              <a:cs typeface="Calibri" panose="020F0502020204030204" pitchFamily="34" charset="0"/>
            </a:endParaRPr>
          </a:p>
          <a:p>
            <a:pPr algn="just"/>
            <a:endParaRPr lang="es-NI"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EEC1D107-6752-70D2-34B8-B460A6E1C1EE}"/>
              </a:ext>
            </a:extLst>
          </p:cNvPr>
          <p:cNvSpPr txBox="1"/>
          <p:nvPr/>
        </p:nvSpPr>
        <p:spPr>
          <a:xfrm>
            <a:off x="222152" y="196948"/>
            <a:ext cx="5514535" cy="461665"/>
          </a:xfrm>
          <a:prstGeom prst="rect">
            <a:avLst/>
          </a:prstGeom>
          <a:noFill/>
        </p:spPr>
        <p:txBody>
          <a:bodyPr wrap="square" rtlCol="0">
            <a:spAutoFit/>
          </a:bodyPr>
          <a:lstStyle/>
          <a:p>
            <a:r>
              <a:rPr lang="es-NI" sz="2400" dirty="0">
                <a:latin typeface="+mj-lt"/>
              </a:rPr>
              <a:t>MUESTREO ALEATORIO ESTRATIFICADO</a:t>
            </a:r>
          </a:p>
        </p:txBody>
      </p:sp>
      <p:pic>
        <p:nvPicPr>
          <p:cNvPr id="7" name="Imagen 6">
            <a:extLst>
              <a:ext uri="{FF2B5EF4-FFF2-40B4-BE49-F238E27FC236}">
                <a16:creationId xmlns:a16="http://schemas.microsoft.com/office/drawing/2014/main" id="{AD76E1F1-FA59-0E90-CB77-62527F5128F3}"/>
              </a:ext>
            </a:extLst>
          </p:cNvPr>
          <p:cNvPicPr>
            <a:picLocks noChangeAspect="1"/>
          </p:cNvPicPr>
          <p:nvPr/>
        </p:nvPicPr>
        <p:blipFill>
          <a:blip r:embed="rId2"/>
          <a:stretch>
            <a:fillRect/>
          </a:stretch>
        </p:blipFill>
        <p:spPr>
          <a:xfrm>
            <a:off x="222152" y="1375702"/>
            <a:ext cx="3971354" cy="3815275"/>
          </a:xfrm>
          <a:prstGeom prst="rect">
            <a:avLst/>
          </a:prstGeom>
        </p:spPr>
      </p:pic>
    </p:spTree>
    <p:extLst>
      <p:ext uri="{BB962C8B-B14F-4D97-AF65-F5344CB8AC3E}">
        <p14:creationId xmlns:p14="http://schemas.microsoft.com/office/powerpoint/2010/main" val="169118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06B8E5C2-FD42-2A06-1D07-F3BD93AF8F0B}"/>
              </a:ext>
            </a:extLst>
          </p:cNvPr>
          <p:cNvSpPr>
            <a:spLocks noGrp="1"/>
          </p:cNvSpPr>
          <p:nvPr>
            <p:ph sz="half" idx="1"/>
          </p:nvPr>
        </p:nvSpPr>
        <p:spPr/>
        <p:txBody>
          <a:bodyPr/>
          <a:lstStyle/>
          <a:p>
            <a:endParaRPr lang="es-NI"/>
          </a:p>
        </p:txBody>
      </p:sp>
    </p:spTree>
    <p:extLst>
      <p:ext uri="{BB962C8B-B14F-4D97-AF65-F5344CB8AC3E}">
        <p14:creationId xmlns:p14="http://schemas.microsoft.com/office/powerpoint/2010/main" val="396923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923779" y="581598"/>
            <a:ext cx="5172221" cy="5340899"/>
          </a:xfrm>
        </p:spPr>
        <p:txBody>
          <a:bodyPr>
            <a:normAutofit/>
          </a:bodyPr>
          <a:lstStyle/>
          <a:p>
            <a:pPr marL="0" indent="0" algn="just">
              <a:buNone/>
            </a:pPr>
            <a:r>
              <a:rPr lang="es-NI" dirty="0"/>
              <a:t>Los motivos principales para  utilizar muestreo aleatorio estratificado en lugar de muestreo aleatorio simple son los siguientes:</a:t>
            </a:r>
          </a:p>
          <a:p>
            <a:pPr marL="0" indent="0" algn="just">
              <a:buNone/>
            </a:pPr>
            <a:r>
              <a:rPr lang="es-NI" dirty="0"/>
              <a:t>1. Reducción del error máximo de la estimación.</a:t>
            </a:r>
          </a:p>
          <a:p>
            <a:pPr marL="0" indent="0" algn="just">
              <a:buNone/>
            </a:pPr>
            <a:r>
              <a:rPr lang="es-NI" dirty="0"/>
              <a:t>2. Reducción del costo por observación </a:t>
            </a:r>
          </a:p>
          <a:p>
            <a:pPr marL="0" indent="0" algn="just">
              <a:buNone/>
            </a:pPr>
            <a:r>
              <a:rPr lang="es-NI" dirty="0"/>
              <a:t>3. Se puede obtener estimaciones de parámetros para las subpoblaciones.</a:t>
            </a:r>
          </a:p>
        </p:txBody>
      </p:sp>
      <p:pic>
        <p:nvPicPr>
          <p:cNvPr id="5" name="Marcador de contenido 4">
            <a:extLst>
              <a:ext uri="{FF2B5EF4-FFF2-40B4-BE49-F238E27FC236}">
                <a16:creationId xmlns:a16="http://schemas.microsoft.com/office/drawing/2014/main" id="{CE4F21D7-4134-17E5-AE50-B1F27DD12840}"/>
              </a:ext>
            </a:extLst>
          </p:cNvPr>
          <p:cNvPicPr>
            <a:picLocks noGrp="1" noChangeAspect="1"/>
          </p:cNvPicPr>
          <p:nvPr>
            <p:ph sz="half" idx="2"/>
          </p:nvPr>
        </p:nvPicPr>
        <p:blipFill>
          <a:blip r:embed="rId2"/>
          <a:srcRect l="8253" t="25816" r="13726" b="16952"/>
          <a:stretch/>
        </p:blipFill>
        <p:spPr>
          <a:xfrm>
            <a:off x="7272997" y="2419643"/>
            <a:ext cx="3869788" cy="1589649"/>
          </a:xfrm>
          <a:prstGeom prst="rect">
            <a:avLst/>
          </a:prstGeom>
        </p:spPr>
      </p:pic>
    </p:spTree>
    <p:extLst>
      <p:ext uri="{BB962C8B-B14F-4D97-AF65-F5344CB8AC3E}">
        <p14:creationId xmlns:p14="http://schemas.microsoft.com/office/powerpoint/2010/main" val="185186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120748" y="179704"/>
            <a:ext cx="5308210" cy="6333637"/>
          </a:xfrm>
        </p:spPr>
        <p:txBody>
          <a:bodyPr>
            <a:normAutofit lnSpcReduction="10000"/>
          </a:bodyPr>
          <a:lstStyle/>
          <a:p>
            <a:pPr marL="0" indent="0" algn="just">
              <a:buNone/>
            </a:pPr>
            <a:r>
              <a:rPr lang="es-NI" dirty="0"/>
              <a:t>Antes de presentar las formulas de estimación de los parámetros introduzcamos las siguientes notaciones:</a:t>
            </a:r>
          </a:p>
          <a:p>
            <a:pPr marL="0" indent="0" algn="just">
              <a:buNone/>
            </a:pPr>
            <a:r>
              <a:rPr lang="es-NI" dirty="0"/>
              <a:t> </a:t>
            </a:r>
            <a:r>
              <a:rPr lang="es-NI" b="1" dirty="0"/>
              <a:t>X: </a:t>
            </a:r>
            <a:r>
              <a:rPr lang="es-NI" dirty="0"/>
              <a:t>Representa la característica de interés de los elementos</a:t>
            </a:r>
          </a:p>
          <a:p>
            <a:pPr marL="0" indent="0" algn="just">
              <a:buNone/>
            </a:pPr>
            <a:r>
              <a:rPr lang="es-NI" b="1" dirty="0"/>
              <a:t>L : </a:t>
            </a:r>
            <a:r>
              <a:rPr lang="es-NI" dirty="0"/>
              <a:t>Representa el número de estratos </a:t>
            </a:r>
          </a:p>
          <a:p>
            <a:pPr marL="0" indent="0" algn="just">
              <a:buNone/>
            </a:pPr>
            <a:r>
              <a:rPr lang="es-NI" b="1" dirty="0"/>
              <a:t>Ni: </a:t>
            </a:r>
            <a:r>
              <a:rPr lang="es-NI" dirty="0"/>
              <a:t>Representa el número  de unidades muestrales del estrato i o tamaño del estrato i.</a:t>
            </a:r>
          </a:p>
          <a:p>
            <a:pPr marL="0" indent="0" algn="just">
              <a:buNone/>
            </a:pPr>
            <a:r>
              <a:rPr lang="es-NI" sz="3200" b="1" dirty="0"/>
              <a:t>µi </a:t>
            </a:r>
            <a:r>
              <a:rPr lang="es-NI" b="1" dirty="0"/>
              <a:t>: </a:t>
            </a:r>
            <a:r>
              <a:rPr lang="es-NI" dirty="0"/>
              <a:t>Representa la media de la población para el estrato i.</a:t>
            </a:r>
          </a:p>
          <a:p>
            <a:pPr marL="0" indent="0" algn="just">
              <a:buNone/>
            </a:pPr>
            <a:r>
              <a:rPr lang="es-NI" sz="3600" b="1" dirty="0">
                <a:latin typeface="Calibri" panose="020F0502020204030204" pitchFamily="34" charset="0"/>
                <a:ea typeface="Calibri" panose="020F0502020204030204" pitchFamily="34" charset="0"/>
                <a:cs typeface="Calibri" panose="020F0502020204030204" pitchFamily="34" charset="0"/>
              </a:rPr>
              <a:t>σ</a:t>
            </a:r>
            <a:r>
              <a:rPr lang="es-NI" sz="2400" b="1" dirty="0">
                <a:latin typeface="Calibri" panose="020F0502020204030204" pitchFamily="34" charset="0"/>
                <a:ea typeface="Calibri" panose="020F0502020204030204" pitchFamily="34" charset="0"/>
                <a:cs typeface="Calibri" panose="020F0502020204030204" pitchFamily="34" charset="0"/>
              </a:rPr>
              <a:t>i</a:t>
            </a:r>
            <a:r>
              <a:rPr lang="es-NI" b="1" dirty="0">
                <a:latin typeface="Calibri" panose="020F0502020204030204" pitchFamily="34" charset="0"/>
                <a:ea typeface="Calibri" panose="020F0502020204030204" pitchFamily="34" charset="0"/>
                <a:cs typeface="Calibri" panose="020F0502020204030204" pitchFamily="34" charset="0"/>
              </a:rPr>
              <a:t>²: </a:t>
            </a:r>
            <a:r>
              <a:rPr lang="es-NI" dirty="0">
                <a:latin typeface="Calibri" panose="020F0502020204030204" pitchFamily="34" charset="0"/>
                <a:ea typeface="Calibri" panose="020F0502020204030204" pitchFamily="34" charset="0"/>
                <a:cs typeface="Calibri" panose="020F0502020204030204" pitchFamily="34" charset="0"/>
              </a:rPr>
              <a:t>Representa la varianza poblacional para el estrato i.</a:t>
            </a:r>
            <a:endParaRPr lang="es-NI" dirty="0"/>
          </a:p>
          <a:p>
            <a:pPr marL="0" indent="0" algn="just">
              <a:buNone/>
            </a:pPr>
            <a:endParaRPr lang="es-NI" dirty="0"/>
          </a:p>
          <a:p>
            <a:pPr marL="0" indent="0" algn="just">
              <a:buNone/>
            </a:pPr>
            <a:endParaRPr lang="es-NI" dirty="0"/>
          </a:p>
        </p:txBody>
      </p:sp>
      <p:sp>
        <p:nvSpPr>
          <p:cNvPr id="5" name="Marcador de contenido 2">
            <a:extLst>
              <a:ext uri="{FF2B5EF4-FFF2-40B4-BE49-F238E27FC236}">
                <a16:creationId xmlns:a16="http://schemas.microsoft.com/office/drawing/2014/main" id="{839EEC75-9368-F10A-FE26-F0BD533BFC33}"/>
              </a:ext>
            </a:extLst>
          </p:cNvPr>
          <p:cNvSpPr txBox="1">
            <a:spLocks/>
          </p:cNvSpPr>
          <p:nvPr/>
        </p:nvSpPr>
        <p:spPr>
          <a:xfrm>
            <a:off x="5956495" y="262181"/>
            <a:ext cx="5308210" cy="633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NI" dirty="0"/>
          </a:p>
          <a:p>
            <a:pPr marL="0" indent="0" algn="just">
              <a:buFont typeface="Arial" panose="020B0604020202020204" pitchFamily="34" charset="0"/>
              <a:buNone/>
            </a:pPr>
            <a:endParaRPr lang="es-NI" dirty="0"/>
          </a:p>
        </p:txBody>
      </p:sp>
      <mc:AlternateContent xmlns:mc="http://schemas.openxmlformats.org/markup-compatibility/2006" xmlns:a14="http://schemas.microsoft.com/office/drawing/2010/main">
        <mc:Choice Requires="a14">
          <p:sp>
            <p:nvSpPr>
              <p:cNvPr id="6" name="Marcador de contenido 2">
                <a:extLst>
                  <a:ext uri="{FF2B5EF4-FFF2-40B4-BE49-F238E27FC236}">
                    <a16:creationId xmlns:a16="http://schemas.microsoft.com/office/drawing/2014/main" id="{3B7B6106-28DB-5FDE-F2B8-2E201FA15BE8}"/>
                  </a:ext>
                </a:extLst>
              </p:cNvPr>
              <p:cNvSpPr txBox="1">
                <a:spLocks/>
              </p:cNvSpPr>
              <p:nvPr/>
            </p:nvSpPr>
            <p:spPr>
              <a:xfrm>
                <a:off x="6096000" y="200806"/>
                <a:ext cx="5308210" cy="633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14:m>
                  <m:oMath xmlns:m="http://schemas.openxmlformats.org/officeDocument/2006/math">
                    <m:r>
                      <a:rPr lang="es-NI" i="1" smtClean="0">
                        <a:latin typeface="Cambria Math" panose="02040503050406030204" pitchFamily="18" charset="0"/>
                      </a:rPr>
                      <m:t>𝜏</m:t>
                    </m:r>
                  </m:oMath>
                </a14:m>
                <a:r>
                  <a:rPr lang="es-NI" dirty="0">
                    <a:latin typeface="Calibri" panose="020F0502020204030204" pitchFamily="34" charset="0"/>
                    <a:ea typeface="Calibri" panose="020F0502020204030204" pitchFamily="34" charset="0"/>
                    <a:cs typeface="Calibri" panose="020F0502020204030204" pitchFamily="34" charset="0"/>
                  </a:rPr>
                  <a:t>i: Representa el total poblacional para el estrato i</a:t>
                </a:r>
              </a:p>
              <a:p>
                <a:pPr marL="0" indent="0" algn="just">
                  <a:buFont typeface="Arial" panose="020B0604020202020204" pitchFamily="34" charset="0"/>
                  <a:buNone/>
                </a:pPr>
                <a:r>
                  <a:rPr lang="es-NI" dirty="0">
                    <a:latin typeface="Calibri" panose="020F0502020204030204" pitchFamily="34" charset="0"/>
                    <a:ea typeface="Calibri" panose="020F0502020204030204" pitchFamily="34" charset="0"/>
                    <a:cs typeface="Calibri" panose="020F0502020204030204" pitchFamily="34" charset="0"/>
                  </a:rPr>
                  <a:t>N= </a:t>
                </a:r>
                <a14:m>
                  <m:oMath xmlns:m="http://schemas.openxmlformats.org/officeDocument/2006/math">
                    <m:r>
                      <a:rPr lang="es-NI" i="1" smtClean="0">
                        <a:latin typeface="Cambria Math" panose="02040503050406030204" pitchFamily="18" charset="0"/>
                      </a:rPr>
                      <m:t>𝑁</m:t>
                    </m:r>
                    <m:r>
                      <a:rPr lang="es-NI" i="1" smtClean="0">
                        <a:latin typeface="Cambria Math" panose="02040503050406030204" pitchFamily="18" charset="0"/>
                      </a:rPr>
                      <m:t>=</m:t>
                    </m:r>
                    <m:nary>
                      <m:naryPr>
                        <m:chr m:val="∑"/>
                        <m:grow m:val="on"/>
                        <m:subHide m:val="on"/>
                        <m:supHide m:val="on"/>
                        <m:ctrlPr>
                          <a:rPr lang="es-NI" i="1" smtClean="0">
                            <a:latin typeface="Cambria Math" panose="02040503050406030204" pitchFamily="18" charset="0"/>
                          </a:rPr>
                        </m:ctrlPr>
                      </m:naryPr>
                      <m:sub/>
                      <m:sup/>
                      <m:e>
                        <m:r>
                          <a:rPr lang="es-NI" i="1" smtClean="0">
                            <a:latin typeface="Cambria Math" panose="02040503050406030204" pitchFamily="18" charset="0"/>
                          </a:rPr>
                          <m:t>𝑁</m:t>
                        </m:r>
                        <m:r>
                          <a:rPr lang="es-NI" i="1" smtClean="0">
                            <a:latin typeface="Cambria Math" panose="02040503050406030204" pitchFamily="18" charset="0"/>
                          </a:rPr>
                          <m:t>ⅈ</m:t>
                        </m:r>
                      </m:e>
                    </m:nary>
                    <m:r>
                      <a:rPr lang="es-MX" b="0" i="1" smtClean="0">
                        <a:latin typeface="Cambria Math" panose="02040503050406030204" pitchFamily="18" charset="0"/>
                      </a:rPr>
                      <m:t>:</m:t>
                    </m:r>
                  </m:oMath>
                </a14:m>
                <a:r>
                  <a:rPr lang="es-NI" dirty="0"/>
                  <a:t>Representa el tamaño de la población.</a:t>
                </a:r>
              </a:p>
              <a:p>
                <a:pPr marL="0" indent="0" algn="just">
                  <a:buNone/>
                </a:pPr>
                <a14:m>
                  <m:oMath xmlns:m="http://schemas.openxmlformats.org/officeDocument/2006/math">
                    <m:r>
                      <a:rPr lang="es-NI" i="1" smtClean="0">
                        <a:latin typeface="Cambria Math" panose="02040503050406030204" pitchFamily="18" charset="0"/>
                      </a:rPr>
                      <m:t>𝜏</m:t>
                    </m:r>
                  </m:oMath>
                </a14:m>
                <a:r>
                  <a:rPr lang="es-NI" dirty="0">
                    <a:latin typeface="Calibri" panose="020F0502020204030204" pitchFamily="34" charset="0"/>
                    <a:ea typeface="Calibri" panose="020F0502020204030204" pitchFamily="34" charset="0"/>
                    <a:cs typeface="Calibri" panose="020F0502020204030204" pitchFamily="34" charset="0"/>
                  </a:rPr>
                  <a:t>: =</a:t>
                </a:r>
                <a:r>
                  <a:rPr lang="es-NI" dirty="0"/>
                  <a:t> </a:t>
                </a:r>
                <a14:m>
                  <m:oMath xmlns:m="http://schemas.openxmlformats.org/officeDocument/2006/math">
                    <m:nary>
                      <m:naryPr>
                        <m:chr m:val="∑"/>
                        <m:grow m:val="on"/>
                        <m:subHide m:val="on"/>
                        <m:supHide m:val="on"/>
                        <m:ctrlPr>
                          <a:rPr lang="es-NI" i="1">
                            <a:latin typeface="Cambria Math" panose="02040503050406030204" pitchFamily="18" charset="0"/>
                          </a:rPr>
                        </m:ctrlPr>
                      </m:naryPr>
                      <m:sub/>
                      <m:sup/>
                      <m:e>
                        <m:r>
                          <a:rPr lang="es-NI" i="1">
                            <a:latin typeface="Cambria Math" panose="02040503050406030204" pitchFamily="18" charset="0"/>
                          </a:rPr>
                          <m:t>𝜏</m:t>
                        </m:r>
                        <m:r>
                          <a:rPr lang="es-NI" i="1">
                            <a:latin typeface="Cambria Math" panose="02040503050406030204" pitchFamily="18" charset="0"/>
                          </a:rPr>
                          <m:t>ⅈ</m:t>
                        </m:r>
                      </m:e>
                    </m:nary>
                  </m:oMath>
                </a14:m>
                <a:r>
                  <a:rPr lang="es-NI" dirty="0"/>
                  <a:t> Representa el total poblacional.			</a:t>
                </a:r>
              </a:p>
              <a:p>
                <a:pPr marL="0" indent="0" algn="just">
                  <a:buNone/>
                  <a:tabLst>
                    <a:tab pos="984250" algn="l"/>
                    <a:tab pos="1800225" algn="l"/>
                    <a:tab pos="1884363" algn="l"/>
                  </a:tabLst>
                </a:pPr>
                <a:r>
                  <a:rPr lang="es-NI" i="1" dirty="0">
                    <a:latin typeface="Cambria Math" panose="02040503050406030204" pitchFamily="18" charset="0"/>
                  </a:rPr>
                  <a:t> </a:t>
                </a:r>
                <a14:m>
                  <m:oMath xmlns:m="http://schemas.openxmlformats.org/officeDocument/2006/math">
                    <m:r>
                      <a:rPr lang="es-NI" i="1" smtClean="0">
                        <a:latin typeface="Cambria Math" panose="02040503050406030204" pitchFamily="18" charset="0"/>
                      </a:rPr>
                      <m:t>𝜇</m:t>
                    </m:r>
                    <m:r>
                      <a:rPr lang="es-NI" i="1" smtClean="0">
                        <a:latin typeface="Cambria Math" panose="02040503050406030204" pitchFamily="18" charset="0"/>
                      </a:rPr>
                      <m:t>=</m:t>
                    </m:r>
                    <m:f>
                      <m:fPr>
                        <m:ctrlPr>
                          <a:rPr lang="es-NI" i="1" smtClean="0">
                            <a:solidFill>
                              <a:srgbClr val="836967"/>
                            </a:solidFill>
                            <a:latin typeface="Cambria Math" panose="02040503050406030204" pitchFamily="18" charset="0"/>
                          </a:rPr>
                        </m:ctrlPr>
                      </m:fPr>
                      <m:num>
                        <m:r>
                          <a:rPr lang="es-NI" i="1" smtClean="0">
                            <a:latin typeface="Cambria Math" panose="02040503050406030204" pitchFamily="18" charset="0"/>
                          </a:rPr>
                          <m:t>𝜏</m:t>
                        </m:r>
                      </m:num>
                      <m:den>
                        <m:r>
                          <a:rPr lang="es-NI" i="1" smtClean="0">
                            <a:latin typeface="Cambria Math" panose="02040503050406030204" pitchFamily="18" charset="0"/>
                          </a:rPr>
                          <m:t>𝑁</m:t>
                        </m:r>
                      </m:den>
                    </m:f>
                  </m:oMath>
                </a14:m>
                <a:r>
                  <a:rPr lang="es-NI" i="1" dirty="0">
                    <a:latin typeface="Cambria Math" panose="02040503050406030204" pitchFamily="18" charset="0"/>
                  </a:rPr>
                  <a:t> </a:t>
                </a:r>
                <a:r>
                  <a:rPr lang="es-NI" dirty="0"/>
                  <a:t>Representa la media poblacional.</a:t>
                </a:r>
              </a:p>
              <a:p>
                <a:pPr marL="0" indent="0" algn="just">
                  <a:buNone/>
                  <a:tabLst>
                    <a:tab pos="984250" algn="l"/>
                    <a:tab pos="1800225" algn="l"/>
                    <a:tab pos="1884363" algn="l"/>
                  </a:tabLst>
                </a:pPr>
                <a:r>
                  <a:rPr lang="es-NI" dirty="0"/>
                  <a:t>ni Representa el tamaño de la submuestra</a:t>
                </a:r>
              </a:p>
              <a:p>
                <a:pPr marL="0" indent="0" algn="just">
                  <a:buNone/>
                  <a:tabLst>
                    <a:tab pos="534988" algn="l"/>
                    <a:tab pos="984250" algn="l"/>
                    <a:tab pos="1800225" algn="l"/>
                  </a:tabLst>
                </a:pPr>
                <a14:m>
                  <m:oMath xmlns:m="http://schemas.openxmlformats.org/officeDocument/2006/math">
                    <m:r>
                      <a:rPr lang="es-MX" i="1" smtClean="0">
                        <a:latin typeface="Cambria Math" panose="02040503050406030204" pitchFamily="18" charset="0"/>
                      </a:rPr>
                      <m:t>𝑛</m:t>
                    </m:r>
                    <m:r>
                      <a:rPr lang="es-MX" i="1" smtClean="0">
                        <a:latin typeface="Cambria Math" panose="02040503050406030204" pitchFamily="18" charset="0"/>
                      </a:rPr>
                      <m:t>=</m:t>
                    </m:r>
                    <m:nary>
                      <m:naryPr>
                        <m:chr m:val="∑"/>
                        <m:grow m:val="on"/>
                        <m:subHide m:val="on"/>
                        <m:supHide m:val="on"/>
                        <m:ctrlPr>
                          <a:rPr lang="es-MX" i="1" smtClean="0">
                            <a:latin typeface="Cambria Math" panose="02040503050406030204" pitchFamily="18" charset="0"/>
                          </a:rPr>
                        </m:ctrlPr>
                      </m:naryPr>
                      <m:sub/>
                      <m:sup/>
                      <m:e>
                        <m:sSub>
                          <m:sSubPr>
                            <m:ctrlPr>
                              <a:rPr lang="es-MX" i="1" smtClean="0">
                                <a:solidFill>
                                  <a:srgbClr val="836967"/>
                                </a:solidFill>
                                <a:latin typeface="Cambria Math" panose="02040503050406030204" pitchFamily="18" charset="0"/>
                              </a:rPr>
                            </m:ctrlPr>
                          </m:sSubPr>
                          <m:e>
                            <m:r>
                              <a:rPr lang="es-MX" i="1" smtClean="0">
                                <a:latin typeface="Cambria Math" panose="02040503050406030204" pitchFamily="18" charset="0"/>
                              </a:rPr>
                              <m:t>𝑛</m:t>
                            </m:r>
                          </m:e>
                          <m:sub>
                            <m:r>
                              <a:rPr lang="es-MX" i="1" smtClean="0">
                                <a:latin typeface="Cambria Math" panose="02040503050406030204" pitchFamily="18" charset="0"/>
                              </a:rPr>
                              <m:t>𝑖</m:t>
                            </m:r>
                          </m:sub>
                        </m:sSub>
                      </m:e>
                    </m:nary>
                  </m:oMath>
                </a14:m>
                <a:r>
                  <a:rPr lang="es-MX" i="1" dirty="0">
                    <a:latin typeface="Cambria Math" panose="02040503050406030204" pitchFamily="18" charset="0"/>
                  </a:rPr>
                  <a:t>  </a:t>
                </a:r>
                <a:r>
                  <a:rPr lang="es-MX" dirty="0"/>
                  <a:t>Representa el tamaño de la muestra estratificada</a:t>
                </a:r>
              </a:p>
              <a:p>
                <a:pPr marL="0" indent="0" algn="just">
                  <a:buNone/>
                  <a:tabLst>
                    <a:tab pos="984250" algn="l"/>
                    <a:tab pos="1082675" algn="l"/>
                  </a:tabLst>
                </a:pPr>
                <a:endParaRPr lang="es-NI" dirty="0"/>
              </a:p>
              <a:p>
                <a:pPr marL="0" indent="0" algn="just">
                  <a:buNone/>
                </a:pPr>
                <a:endParaRPr lang="es-NI" i="1" dirty="0">
                  <a:latin typeface="Cambria Math" panose="02040503050406030204" pitchFamily="18" charset="0"/>
                </a:endParaRPr>
              </a:p>
              <a:p>
                <a:pPr marL="0" indent="0" algn="just">
                  <a:buNone/>
                </a:pPr>
                <a:endParaRPr lang="es-NI" b="1" dirty="0"/>
              </a:p>
              <a:p>
                <a:pPr marL="0" indent="0" algn="just">
                  <a:buFont typeface="Arial" panose="020B0604020202020204" pitchFamily="34" charset="0"/>
                  <a:buNone/>
                </a:pPr>
                <a:endParaRPr lang="es-NI" dirty="0"/>
              </a:p>
            </p:txBody>
          </p:sp>
        </mc:Choice>
        <mc:Fallback xmlns="">
          <p:sp>
            <p:nvSpPr>
              <p:cNvPr id="6" name="Marcador de contenido 2">
                <a:extLst>
                  <a:ext uri="{FF2B5EF4-FFF2-40B4-BE49-F238E27FC236}">
                    <a16:creationId xmlns:a16="http://schemas.microsoft.com/office/drawing/2014/main" id="{3B7B6106-28DB-5FDE-F2B8-2E201FA15BE8}"/>
                  </a:ext>
                </a:extLst>
              </p:cNvPr>
              <p:cNvSpPr txBox="1">
                <a:spLocks noRot="1" noChangeAspect="1" noMove="1" noResize="1" noEditPoints="1" noAdjustHandles="1" noChangeArrowheads="1" noChangeShapeType="1" noTextEdit="1"/>
              </p:cNvSpPr>
              <p:nvPr/>
            </p:nvSpPr>
            <p:spPr>
              <a:xfrm>
                <a:off x="6096000" y="200806"/>
                <a:ext cx="5308210" cy="6333637"/>
              </a:xfrm>
              <a:prstGeom prst="rect">
                <a:avLst/>
              </a:prstGeom>
              <a:blipFill>
                <a:blip r:embed="rId2"/>
                <a:stretch>
                  <a:fillRect l="-2296" t="-1636" r="-2296"/>
                </a:stretch>
              </a:blipFill>
            </p:spPr>
            <p:txBody>
              <a:bodyPr/>
              <a:lstStyle/>
              <a:p>
                <a:r>
                  <a:rPr lang="es-NI">
                    <a:noFill/>
                  </a:rPr>
                  <a:t> </a:t>
                </a:r>
              </a:p>
            </p:txBody>
          </p:sp>
        </mc:Fallback>
      </mc:AlternateContent>
    </p:spTree>
    <p:extLst>
      <p:ext uri="{BB962C8B-B14F-4D97-AF65-F5344CB8AC3E}">
        <p14:creationId xmlns:p14="http://schemas.microsoft.com/office/powerpoint/2010/main" val="165589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02CAFF-472C-316A-F67F-86978E01DA6A}"/>
              </a:ext>
            </a:extLst>
          </p:cNvPr>
          <p:cNvSpPr>
            <a:spLocks noGrp="1"/>
          </p:cNvSpPr>
          <p:nvPr>
            <p:ph sz="half" idx="1"/>
          </p:nvPr>
        </p:nvSpPr>
        <p:spPr>
          <a:xfrm>
            <a:off x="570914" y="559533"/>
            <a:ext cx="10781714" cy="1860110"/>
          </a:xfrm>
        </p:spPr>
        <p:txBody>
          <a:bodyPr/>
          <a:lstStyle/>
          <a:p>
            <a:pPr marL="0" indent="0">
              <a:buNone/>
            </a:pPr>
            <a:r>
              <a:rPr lang="es-NI" dirty="0">
                <a:solidFill>
                  <a:schemeClr val="tx1"/>
                </a:solidFill>
              </a:rPr>
              <a:t>Supongamos que </a:t>
            </a:r>
            <a:r>
              <a:rPr lang="es-NI" dirty="0" err="1">
                <a:solidFill>
                  <a:schemeClr val="tx1"/>
                </a:solidFill>
              </a:rPr>
              <a:t>Xij</a:t>
            </a:r>
            <a:r>
              <a:rPr lang="es-NI" dirty="0">
                <a:solidFill>
                  <a:schemeClr val="tx1"/>
                </a:solidFill>
              </a:rPr>
              <a:t> es la j-</a:t>
            </a:r>
            <a:r>
              <a:rPr lang="es-NI" dirty="0" err="1">
                <a:solidFill>
                  <a:schemeClr val="tx1"/>
                </a:solidFill>
              </a:rPr>
              <a:t>ésima</a:t>
            </a:r>
            <a:r>
              <a:rPr lang="es-NI" dirty="0">
                <a:solidFill>
                  <a:schemeClr val="tx1"/>
                </a:solidFill>
              </a:rPr>
              <a:t> observación en los elementos del estrato i.</a:t>
            </a:r>
          </a:p>
          <a:p>
            <a:pPr marL="0" indent="0">
              <a:buNone/>
            </a:pPr>
            <a:r>
              <a:rPr lang="es-NI" dirty="0">
                <a:solidFill>
                  <a:schemeClr val="tx1"/>
                </a:solidFill>
              </a:rPr>
              <a:t>La media, la Varianza y el total de la muestra del estrato  i son dadas a continuación </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6A81641-991D-5425-7904-A40F8C1C91BD}"/>
                  </a:ext>
                </a:extLst>
              </p:cNvPr>
              <p:cNvSpPr txBox="1"/>
              <p:nvPr/>
            </p:nvSpPr>
            <p:spPr>
              <a:xfrm>
                <a:off x="886265" y="2532184"/>
                <a:ext cx="3657600" cy="12070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s-NI" sz="2400" b="1" i="1" smtClean="0">
                              <a:solidFill>
                                <a:srgbClr val="836967"/>
                              </a:solidFill>
                              <a:latin typeface="Cambria Math" panose="02040503050406030204" pitchFamily="18" charset="0"/>
                            </a:rPr>
                          </m:ctrlPr>
                        </m:accPr>
                        <m:e>
                          <m:r>
                            <a:rPr lang="es-NI" sz="2400" b="1" i="1" smtClean="0">
                              <a:latin typeface="Cambria Math" panose="02040503050406030204" pitchFamily="18" charset="0"/>
                            </a:rPr>
                            <m:t>𝒙</m:t>
                          </m:r>
                        </m:e>
                      </m:acc>
                      <m:r>
                        <a:rPr lang="es-NI" sz="2400" b="1" i="1" smtClean="0">
                          <a:latin typeface="Cambria Math" panose="02040503050406030204" pitchFamily="18" charset="0"/>
                        </a:rPr>
                        <m:t>=</m:t>
                      </m:r>
                      <m:r>
                        <a:rPr lang="es-MX" sz="2400" b="1" i="1" smtClean="0">
                          <a:latin typeface="Cambria Math" panose="02040503050406030204" pitchFamily="18" charset="0"/>
                        </a:rPr>
                        <m:t>(</m:t>
                      </m:r>
                      <m:nary>
                        <m:naryPr>
                          <m:chr m:val="∑"/>
                          <m:limLoc m:val="undOvr"/>
                          <m:grow m:val="on"/>
                          <m:ctrlPr>
                            <a:rPr lang="es-NI" sz="2400" b="1" i="1" smtClean="0">
                              <a:latin typeface="Cambria Math" panose="02040503050406030204" pitchFamily="18" charset="0"/>
                            </a:rPr>
                          </m:ctrlPr>
                        </m:naryPr>
                        <m:sub>
                          <m:r>
                            <a:rPr lang="es-NI" sz="2400" b="1" i="1" smtClean="0">
                              <a:latin typeface="Cambria Math" panose="02040503050406030204" pitchFamily="18" charset="0"/>
                            </a:rPr>
                            <m:t>𝒋</m:t>
                          </m:r>
                          <m:r>
                            <a:rPr lang="es-NI" sz="2400" b="1" i="1" smtClean="0">
                              <a:latin typeface="Cambria Math" panose="02040503050406030204" pitchFamily="18" charset="0"/>
                            </a:rPr>
                            <m:t>=</m:t>
                          </m:r>
                          <m:acc>
                            <m:accPr>
                              <m:chr m:val="̇"/>
                              <m:ctrlPr>
                                <a:rPr lang="es-NI" sz="2400" b="1" i="1" smtClean="0">
                                  <a:solidFill>
                                    <a:srgbClr val="836967"/>
                                  </a:solidFill>
                                  <a:latin typeface="Cambria Math" panose="02040503050406030204" pitchFamily="18" charset="0"/>
                                </a:rPr>
                              </m:ctrlPr>
                            </m:accPr>
                            <m:e>
                              <m:r>
                                <a:rPr lang="es-NI" sz="2400" b="1" i="1" smtClean="0">
                                  <a:latin typeface="Cambria Math" panose="02040503050406030204" pitchFamily="18" charset="0"/>
                                </a:rPr>
                                <m:t>𝑰</m:t>
                              </m:r>
                            </m:e>
                          </m:acc>
                        </m:sub>
                        <m:sup>
                          <m:r>
                            <a:rPr lang="es-NI" sz="2400" b="1" i="1" smtClean="0">
                              <a:latin typeface="Cambria Math" panose="02040503050406030204" pitchFamily="18" charset="0"/>
                            </a:rPr>
                            <m:t>𝒏𝒊</m:t>
                          </m:r>
                        </m:sup>
                        <m:e>
                          <m:r>
                            <a:rPr lang="es-MX" sz="2400" b="1" i="1" smtClean="0">
                              <a:latin typeface="Cambria Math" panose="02040503050406030204" pitchFamily="18" charset="0"/>
                            </a:rPr>
                            <m:t>𝑿𝒊𝒋</m:t>
                          </m:r>
                          <m:r>
                            <a:rPr lang="es-MX" sz="2400" b="1" i="1" smtClean="0">
                              <a:latin typeface="Cambria Math" panose="02040503050406030204" pitchFamily="18" charset="0"/>
                            </a:rPr>
                            <m:t>)/</m:t>
                          </m:r>
                          <m:r>
                            <a:rPr lang="es-MX" sz="2400" b="1" i="1" smtClean="0">
                              <a:latin typeface="Cambria Math" panose="02040503050406030204" pitchFamily="18" charset="0"/>
                            </a:rPr>
                            <m:t>𝒏</m:t>
                          </m:r>
                        </m:e>
                      </m:nary>
                    </m:oMath>
                  </m:oMathPara>
                </a14:m>
                <a:endParaRPr lang="es-NI" b="1" dirty="0"/>
              </a:p>
            </p:txBody>
          </p:sp>
        </mc:Choice>
        <mc:Fallback xmlns="">
          <p:sp>
            <p:nvSpPr>
              <p:cNvPr id="5" name="CuadroTexto 4">
                <a:extLst>
                  <a:ext uri="{FF2B5EF4-FFF2-40B4-BE49-F238E27FC236}">
                    <a16:creationId xmlns:a16="http://schemas.microsoft.com/office/drawing/2014/main" id="{56A81641-991D-5425-7904-A40F8C1C91BD}"/>
                  </a:ext>
                </a:extLst>
              </p:cNvPr>
              <p:cNvSpPr txBox="1">
                <a:spLocks noRot="1" noChangeAspect="1" noMove="1" noResize="1" noEditPoints="1" noAdjustHandles="1" noChangeArrowheads="1" noChangeShapeType="1" noTextEdit="1"/>
              </p:cNvSpPr>
              <p:nvPr/>
            </p:nvSpPr>
            <p:spPr>
              <a:xfrm>
                <a:off x="886265" y="2532184"/>
                <a:ext cx="3657600" cy="1207062"/>
              </a:xfrm>
              <a:prstGeom prst="rect">
                <a:avLst/>
              </a:prstGeom>
              <a:blipFill>
                <a:blip r:embed="rId2"/>
                <a:stretch>
                  <a:fillRect/>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E56570FB-E04C-ECE2-9C05-62DB24DD8CAA}"/>
                  </a:ext>
                </a:extLst>
              </p:cNvPr>
              <p:cNvSpPr txBox="1"/>
              <p:nvPr/>
            </p:nvSpPr>
            <p:spPr>
              <a:xfrm>
                <a:off x="5162843" y="2695049"/>
                <a:ext cx="2465355" cy="982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NI" sz="2000" b="1" i="1" smtClean="0">
                              <a:solidFill>
                                <a:srgbClr val="836967"/>
                              </a:solidFill>
                              <a:latin typeface="Cambria Math" panose="02040503050406030204" pitchFamily="18" charset="0"/>
                            </a:rPr>
                          </m:ctrlPr>
                        </m:sSubSupPr>
                        <m:e>
                          <m:r>
                            <a:rPr lang="es-NI" sz="2000" b="1" i="0" smtClean="0">
                              <a:latin typeface="Cambria Math" panose="02040503050406030204" pitchFamily="18" charset="0"/>
                            </a:rPr>
                            <m:t>𝐒</m:t>
                          </m:r>
                        </m:e>
                        <m:sub>
                          <m:r>
                            <a:rPr lang="es-NI" sz="2000" b="1" i="0" smtClean="0">
                              <a:latin typeface="Cambria Math" panose="02040503050406030204" pitchFamily="18" charset="0"/>
                            </a:rPr>
                            <m:t>𝐢</m:t>
                          </m:r>
                        </m:sub>
                        <m:sup>
                          <m:r>
                            <a:rPr lang="es-NI" sz="2000" b="1" i="0" smtClean="0">
                              <a:latin typeface="Cambria Math" panose="02040503050406030204" pitchFamily="18" charset="0"/>
                            </a:rPr>
                            <m:t>𝟐</m:t>
                          </m:r>
                        </m:sup>
                      </m:sSubSup>
                      <m:r>
                        <a:rPr lang="es-NI" sz="2000" b="1" i="0" smtClean="0">
                          <a:latin typeface="Cambria Math" panose="02040503050406030204" pitchFamily="18" charset="0"/>
                        </a:rPr>
                        <m:t>=</m:t>
                      </m:r>
                      <m:f>
                        <m:fPr>
                          <m:ctrlPr>
                            <a:rPr lang="es-NI" sz="2000" b="1" i="1" smtClean="0">
                              <a:solidFill>
                                <a:srgbClr val="836967"/>
                              </a:solidFill>
                              <a:latin typeface="Cambria Math" panose="02040503050406030204" pitchFamily="18" charset="0"/>
                            </a:rPr>
                          </m:ctrlPr>
                        </m:fPr>
                        <m:num>
                          <m:nary>
                            <m:naryPr>
                              <m:chr m:val="∑"/>
                              <m:limLoc m:val="undOvr"/>
                              <m:grow m:val="on"/>
                              <m:ctrlPr>
                                <a:rPr lang="es-NI" sz="2000" b="1" i="1" smtClean="0">
                                  <a:latin typeface="Cambria Math" panose="02040503050406030204" pitchFamily="18" charset="0"/>
                                </a:rPr>
                              </m:ctrlPr>
                            </m:naryPr>
                            <m:sub>
                              <m:r>
                                <a:rPr lang="es-NI" sz="2000" b="1" i="0" smtClean="0">
                                  <a:latin typeface="Cambria Math" panose="02040503050406030204" pitchFamily="18" charset="0"/>
                                </a:rPr>
                                <m:t>𝐣</m:t>
                              </m:r>
                              <m:r>
                                <a:rPr lang="es-NI" sz="2000" b="1" i="0" smtClean="0">
                                  <a:latin typeface="Cambria Math" panose="02040503050406030204" pitchFamily="18" charset="0"/>
                                </a:rPr>
                                <m:t>=</m:t>
                              </m:r>
                              <m:r>
                                <a:rPr lang="es-NI" sz="2000" b="1" i="0" smtClean="0">
                                  <a:latin typeface="Cambria Math" panose="02040503050406030204" pitchFamily="18" charset="0"/>
                                </a:rPr>
                                <m:t>𝟏</m:t>
                              </m:r>
                            </m:sub>
                            <m:sup>
                              <m:r>
                                <a:rPr lang="es-NI" sz="2000" b="1" i="0" smtClean="0">
                                  <a:latin typeface="Cambria Math" panose="02040503050406030204" pitchFamily="18" charset="0"/>
                                </a:rPr>
                                <m:t>𝛈</m:t>
                              </m:r>
                            </m:sup>
                            <m:e>
                              <m:sSup>
                                <m:sSupPr>
                                  <m:ctrlPr>
                                    <a:rPr lang="es-NI" sz="2000" b="1" i="1" smtClean="0">
                                      <a:solidFill>
                                        <a:srgbClr val="836967"/>
                                      </a:solidFill>
                                      <a:latin typeface="Cambria Math" panose="02040503050406030204" pitchFamily="18" charset="0"/>
                                    </a:rPr>
                                  </m:ctrlPr>
                                </m:sSupPr>
                                <m:e>
                                  <m:d>
                                    <m:dPr>
                                      <m:ctrlPr>
                                        <a:rPr lang="es-NI" sz="2000" b="1" i="1" smtClean="0">
                                          <a:solidFill>
                                            <a:srgbClr val="836967"/>
                                          </a:solidFill>
                                          <a:latin typeface="Cambria Math" panose="02040503050406030204" pitchFamily="18" charset="0"/>
                                        </a:rPr>
                                      </m:ctrlPr>
                                    </m:dPr>
                                    <m:e>
                                      <m:sSub>
                                        <m:sSubPr>
                                          <m:ctrlPr>
                                            <a:rPr lang="es-NI" sz="2000" b="1" i="1" smtClean="0">
                                              <a:solidFill>
                                                <a:srgbClr val="836967"/>
                                              </a:solidFill>
                                              <a:latin typeface="Cambria Math" panose="02040503050406030204" pitchFamily="18" charset="0"/>
                                            </a:rPr>
                                          </m:ctrlPr>
                                        </m:sSubPr>
                                        <m:e>
                                          <m:r>
                                            <a:rPr lang="es-NI" sz="2000" b="1" i="0" smtClean="0">
                                              <a:latin typeface="Cambria Math" panose="02040503050406030204" pitchFamily="18" charset="0"/>
                                            </a:rPr>
                                            <m:t>𝐱</m:t>
                                          </m:r>
                                        </m:e>
                                        <m:sub>
                                          <m:r>
                                            <a:rPr lang="es-NI" sz="2000" b="1" i="0" smtClean="0">
                                              <a:latin typeface="Cambria Math" panose="02040503050406030204" pitchFamily="18" charset="0"/>
                                            </a:rPr>
                                            <m:t>𝐢𝐣</m:t>
                                          </m:r>
                                        </m:sub>
                                      </m:sSub>
                                      <m:r>
                                        <a:rPr lang="es-NI" sz="2000" b="1" i="0" smtClean="0">
                                          <a:latin typeface="Cambria Math" panose="02040503050406030204" pitchFamily="18" charset="0"/>
                                        </a:rPr>
                                        <m:t>−</m:t>
                                      </m:r>
                                      <m:acc>
                                        <m:accPr>
                                          <m:chr m:val="̅"/>
                                          <m:ctrlPr>
                                            <a:rPr lang="es-NI" sz="2000" b="1" i="1" smtClean="0">
                                              <a:solidFill>
                                                <a:srgbClr val="836967"/>
                                              </a:solidFill>
                                              <a:latin typeface="Cambria Math" panose="02040503050406030204" pitchFamily="18" charset="0"/>
                                            </a:rPr>
                                          </m:ctrlPr>
                                        </m:accPr>
                                        <m:e>
                                          <m:r>
                                            <a:rPr lang="es-NI" sz="2000" b="1" i="0" smtClean="0">
                                              <a:latin typeface="Cambria Math" panose="02040503050406030204" pitchFamily="18" charset="0"/>
                                            </a:rPr>
                                            <m:t>𝐱</m:t>
                                          </m:r>
                                        </m:e>
                                      </m:acc>
                                      <m:r>
                                        <a:rPr lang="es-NI" sz="2000" b="1" i="0" smtClean="0">
                                          <a:latin typeface="Cambria Math" panose="02040503050406030204" pitchFamily="18" charset="0"/>
                                        </a:rPr>
                                        <m:t>ⅈ</m:t>
                                      </m:r>
                                    </m:e>
                                  </m:d>
                                </m:e>
                                <m:sup>
                                  <m:r>
                                    <a:rPr lang="es-NI" sz="2000" b="1" i="0" smtClean="0">
                                      <a:latin typeface="Cambria Math" panose="02040503050406030204" pitchFamily="18" charset="0"/>
                                    </a:rPr>
                                    <m:t>𝟐</m:t>
                                  </m:r>
                                </m:sup>
                              </m:sSup>
                            </m:e>
                          </m:nary>
                        </m:num>
                        <m:den>
                          <m:r>
                            <a:rPr lang="es-NI" sz="2000" b="1" i="0" smtClean="0">
                              <a:latin typeface="Cambria Math" panose="02040503050406030204" pitchFamily="18" charset="0"/>
                            </a:rPr>
                            <m:t>𝛈</m:t>
                          </m:r>
                          <m:r>
                            <a:rPr lang="es-NI" sz="2000" b="1" i="0" smtClean="0">
                              <a:latin typeface="Cambria Math" panose="02040503050406030204" pitchFamily="18" charset="0"/>
                            </a:rPr>
                            <m:t>−</m:t>
                          </m:r>
                          <m:r>
                            <a:rPr lang="es-NI" sz="2000" b="1" i="0" smtClean="0">
                              <a:latin typeface="Cambria Math" panose="02040503050406030204" pitchFamily="18" charset="0"/>
                            </a:rPr>
                            <m:t>𝟏</m:t>
                          </m:r>
                        </m:den>
                      </m:f>
                    </m:oMath>
                  </m:oMathPara>
                </a14:m>
                <a:endParaRPr lang="es-NI" sz="2000" b="1" dirty="0"/>
              </a:p>
            </p:txBody>
          </p:sp>
        </mc:Choice>
        <mc:Fallback xmlns="">
          <p:sp>
            <p:nvSpPr>
              <p:cNvPr id="6" name="CuadroTexto 5">
                <a:extLst>
                  <a:ext uri="{FF2B5EF4-FFF2-40B4-BE49-F238E27FC236}">
                    <a16:creationId xmlns:a16="http://schemas.microsoft.com/office/drawing/2014/main" id="{E56570FB-E04C-ECE2-9C05-62DB24DD8CAA}"/>
                  </a:ext>
                </a:extLst>
              </p:cNvPr>
              <p:cNvSpPr txBox="1">
                <a:spLocks noRot="1" noChangeAspect="1" noMove="1" noResize="1" noEditPoints="1" noAdjustHandles="1" noChangeArrowheads="1" noChangeShapeType="1" noTextEdit="1"/>
              </p:cNvSpPr>
              <p:nvPr/>
            </p:nvSpPr>
            <p:spPr>
              <a:xfrm>
                <a:off x="5162843" y="2695049"/>
                <a:ext cx="2465355" cy="982320"/>
              </a:xfrm>
              <a:prstGeom prst="rect">
                <a:avLst/>
              </a:prstGeom>
              <a:blipFill>
                <a:blip r:embed="rId3"/>
                <a:stretch>
                  <a:fillRect/>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3AEAEBC-86C9-C2D9-D1ED-14BE7B7D797E}"/>
                  </a:ext>
                </a:extLst>
              </p:cNvPr>
              <p:cNvSpPr txBox="1"/>
              <p:nvPr/>
            </p:nvSpPr>
            <p:spPr>
              <a:xfrm>
                <a:off x="8876714" y="3047709"/>
                <a:ext cx="7341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NI" sz="2400" b="1" i="1" smtClean="0">
                              <a:solidFill>
                                <a:srgbClr val="836967"/>
                              </a:solidFill>
                              <a:latin typeface="Cambria Math" panose="02040503050406030204" pitchFamily="18" charset="0"/>
                            </a:rPr>
                          </m:ctrlPr>
                        </m:sSubPr>
                        <m:e>
                          <m:r>
                            <a:rPr lang="es-NI" sz="2400" b="1" i="1" smtClean="0">
                              <a:latin typeface="Cambria Math" panose="02040503050406030204" pitchFamily="18" charset="0"/>
                            </a:rPr>
                            <m:t>𝑵</m:t>
                          </m:r>
                        </m:e>
                        <m:sub>
                          <m:r>
                            <a:rPr lang="es-NI" sz="2400" b="1" i="1" smtClean="0">
                              <a:latin typeface="Cambria Math" panose="02040503050406030204" pitchFamily="18" charset="0"/>
                            </a:rPr>
                            <m:t>𝒊</m:t>
                          </m:r>
                        </m:sub>
                      </m:sSub>
                      <m:acc>
                        <m:accPr>
                          <m:chr m:val="̅"/>
                          <m:ctrlPr>
                            <a:rPr lang="es-NI" sz="2400" b="1" i="1" smtClean="0">
                              <a:solidFill>
                                <a:srgbClr val="836967"/>
                              </a:solidFill>
                              <a:latin typeface="Cambria Math" panose="02040503050406030204" pitchFamily="18" charset="0"/>
                            </a:rPr>
                          </m:ctrlPr>
                        </m:accPr>
                        <m:e>
                          <m:r>
                            <a:rPr lang="es-NI" sz="2400" b="1" i="1" smtClean="0">
                              <a:latin typeface="Cambria Math" panose="02040503050406030204" pitchFamily="18" charset="0"/>
                            </a:rPr>
                            <m:t>𝑿</m:t>
                          </m:r>
                        </m:e>
                      </m:acc>
                      <m:r>
                        <a:rPr lang="es-NI" sz="2400" b="1" i="1" smtClean="0">
                          <a:latin typeface="Cambria Math" panose="02040503050406030204" pitchFamily="18" charset="0"/>
                        </a:rPr>
                        <m:t>ⅈ</m:t>
                      </m:r>
                    </m:oMath>
                  </m:oMathPara>
                </a14:m>
                <a:endParaRPr lang="es-NI" sz="2400" b="1" dirty="0"/>
              </a:p>
            </p:txBody>
          </p:sp>
        </mc:Choice>
        <mc:Fallback xmlns="">
          <p:sp>
            <p:nvSpPr>
              <p:cNvPr id="7" name="CuadroTexto 6">
                <a:extLst>
                  <a:ext uri="{FF2B5EF4-FFF2-40B4-BE49-F238E27FC236}">
                    <a16:creationId xmlns:a16="http://schemas.microsoft.com/office/drawing/2014/main" id="{83AEAEBC-86C9-C2D9-D1ED-14BE7B7D797E}"/>
                  </a:ext>
                </a:extLst>
              </p:cNvPr>
              <p:cNvSpPr txBox="1">
                <a:spLocks noRot="1" noChangeAspect="1" noMove="1" noResize="1" noEditPoints="1" noAdjustHandles="1" noChangeArrowheads="1" noChangeShapeType="1" noTextEdit="1"/>
              </p:cNvSpPr>
              <p:nvPr/>
            </p:nvSpPr>
            <p:spPr>
              <a:xfrm>
                <a:off x="8876714" y="3047709"/>
                <a:ext cx="734112" cy="369332"/>
              </a:xfrm>
              <a:prstGeom prst="rect">
                <a:avLst/>
              </a:prstGeom>
              <a:blipFill>
                <a:blip r:embed="rId4"/>
                <a:stretch>
                  <a:fillRect l="-8264" t="-1639" r="-54545" b="-18033"/>
                </a:stretch>
              </a:blipFill>
            </p:spPr>
            <p:txBody>
              <a:bodyPr/>
              <a:lstStyle/>
              <a:p>
                <a:r>
                  <a:rPr lang="es-NI">
                    <a:noFill/>
                  </a:rPr>
                  <a:t> </a:t>
                </a:r>
              </a:p>
            </p:txBody>
          </p:sp>
        </mc:Fallback>
      </mc:AlternateContent>
      <p:sp>
        <p:nvSpPr>
          <p:cNvPr id="8" name="CuadroTexto 7">
            <a:extLst>
              <a:ext uri="{FF2B5EF4-FFF2-40B4-BE49-F238E27FC236}">
                <a16:creationId xmlns:a16="http://schemas.microsoft.com/office/drawing/2014/main" id="{18458EB8-F18B-8AFD-72AE-2DD18D02E7FA}"/>
              </a:ext>
            </a:extLst>
          </p:cNvPr>
          <p:cNvSpPr txBox="1"/>
          <p:nvPr/>
        </p:nvSpPr>
        <p:spPr>
          <a:xfrm>
            <a:off x="1228578" y="3952775"/>
            <a:ext cx="9734844" cy="523220"/>
          </a:xfrm>
          <a:prstGeom prst="rect">
            <a:avLst/>
          </a:prstGeom>
          <a:noFill/>
        </p:spPr>
        <p:txBody>
          <a:bodyPr wrap="square" rtlCol="0">
            <a:spAutoFit/>
          </a:bodyPr>
          <a:lstStyle/>
          <a:p>
            <a:r>
              <a:rPr lang="es-NI" sz="2800" dirty="0"/>
              <a:t>Que representan estimadores de </a:t>
            </a:r>
            <a:r>
              <a:rPr lang="hy-AM" sz="2800" dirty="0"/>
              <a:t>µ</a:t>
            </a:r>
            <a:r>
              <a:rPr lang="es-MX" sz="2800" dirty="0"/>
              <a:t>, </a:t>
            </a:r>
            <a:r>
              <a:rPr lang="el-GR" sz="2800" dirty="0"/>
              <a:t>σ²</a:t>
            </a:r>
            <a:r>
              <a:rPr lang="es-MX" sz="2800" dirty="0"/>
              <a:t> y </a:t>
            </a:r>
            <a:r>
              <a:rPr lang="hy-AM" sz="2800" dirty="0"/>
              <a:t>Շ</a:t>
            </a:r>
            <a:r>
              <a:rPr lang="es-MX" sz="2800" dirty="0"/>
              <a:t> respectivamente</a:t>
            </a:r>
            <a:endParaRPr lang="es-NI" sz="2800" dirty="0"/>
          </a:p>
        </p:txBody>
      </p:sp>
    </p:spTree>
    <p:extLst>
      <p:ext uri="{BB962C8B-B14F-4D97-AF65-F5344CB8AC3E}">
        <p14:creationId xmlns:p14="http://schemas.microsoft.com/office/powerpoint/2010/main" val="266668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a:extLst>
              <a:ext uri="{FF2B5EF4-FFF2-40B4-BE49-F238E27FC236}">
                <a16:creationId xmlns:a16="http://schemas.microsoft.com/office/drawing/2014/main" id="{C09EA00E-9692-1F11-474F-880BD89297CF}"/>
              </a:ext>
            </a:extLst>
          </p:cNvPr>
          <p:cNvGraphicFramePr>
            <a:graphicFrameLocks noGrp="1"/>
          </p:cNvGraphicFramePr>
          <p:nvPr>
            <p:ph sz="half" idx="1"/>
            <p:extLst>
              <p:ext uri="{D42A27DB-BD31-4B8C-83A1-F6EECF244321}">
                <p14:modId xmlns:p14="http://schemas.microsoft.com/office/powerpoint/2010/main" val="60224929"/>
              </p:ext>
            </p:extLst>
          </p:nvPr>
        </p:nvGraphicFramePr>
        <p:xfrm>
          <a:off x="1541584" y="1188720"/>
          <a:ext cx="2312963" cy="5050302"/>
        </p:xfrm>
        <a:graphic>
          <a:graphicData uri="http://schemas.openxmlformats.org/drawingml/2006/table">
            <a:tbl>
              <a:tblPr firstRow="1" bandRow="1">
                <a:tableStyleId>{5C22544A-7EE6-4342-B048-85BDC9FD1C3A}</a:tableStyleId>
              </a:tblPr>
              <a:tblGrid>
                <a:gridCol w="2312963">
                  <a:extLst>
                    <a:ext uri="{9D8B030D-6E8A-4147-A177-3AD203B41FA5}">
                      <a16:colId xmlns:a16="http://schemas.microsoft.com/office/drawing/2014/main" val="1461771952"/>
                    </a:ext>
                  </a:extLst>
                </a:gridCol>
              </a:tblGrid>
              <a:tr h="769034">
                <a:tc>
                  <a:txBody>
                    <a:bodyPr/>
                    <a:lstStyle/>
                    <a:p>
                      <a:pPr algn="ctr"/>
                      <a:endParaRPr lang="es-NI" b="1" dirty="0"/>
                    </a:p>
                    <a:p>
                      <a:pPr algn="ctr"/>
                      <a:r>
                        <a:rPr lang="es-NI" b="1" dirty="0">
                          <a:solidFill>
                            <a:schemeClr val="tx1"/>
                          </a:solidFill>
                        </a:rPr>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282359"/>
                  </a:ext>
                </a:extLst>
              </a:tr>
              <a:tr h="769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NI" b="1" dirty="0">
                          <a:solidFill>
                            <a:schemeClr val="tx1"/>
                          </a:solidFill>
                        </a:rPr>
                        <a:t>N2</a:t>
                      </a:r>
                    </a:p>
                    <a:p>
                      <a:pPr algn="ctr"/>
                      <a:endParaRPr lang="es-NI"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0535513"/>
                  </a:ext>
                </a:extLst>
              </a:tr>
              <a:tr h="769034">
                <a:tc>
                  <a:txBody>
                    <a:bodyPr/>
                    <a:lstStyle/>
                    <a:p>
                      <a:pPr algn="ctr"/>
                      <a:r>
                        <a:rPr lang="es-NI" b="1" dirty="0"/>
                        <a:t>.</a:t>
                      </a:r>
                    </a:p>
                    <a:p>
                      <a:pPr algn="ctr"/>
                      <a:r>
                        <a:rPr lang="es-NI" b="1" dirty="0"/>
                        <a:t>.</a:t>
                      </a:r>
                    </a:p>
                    <a:p>
                      <a:pPr algn="ctr"/>
                      <a:r>
                        <a:rPr lang="es-NI"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1879192"/>
                  </a:ext>
                </a:extLst>
              </a:tr>
              <a:tr h="769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NI"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NI" b="1" dirty="0">
                          <a:solidFill>
                            <a:schemeClr val="tx1"/>
                          </a:solidFill>
                        </a:rPr>
                        <a:t>Ni</a:t>
                      </a:r>
                    </a:p>
                    <a:p>
                      <a:pPr algn="ctr"/>
                      <a:endParaRPr lang="es-NI"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170733"/>
                  </a:ext>
                </a:extLst>
              </a:tr>
              <a:tr h="769034">
                <a:tc>
                  <a:txBody>
                    <a:bodyPr/>
                    <a:lstStyle/>
                    <a:p>
                      <a:pPr algn="ctr"/>
                      <a:r>
                        <a:rPr lang="es-NI" b="1" dirty="0"/>
                        <a:t>.</a:t>
                      </a:r>
                    </a:p>
                    <a:p>
                      <a:pPr algn="ctr"/>
                      <a:r>
                        <a:rPr lang="es-NI" b="1" dirty="0"/>
                        <a:t>.</a:t>
                      </a:r>
                    </a:p>
                    <a:p>
                      <a:pPr algn="ctr"/>
                      <a:r>
                        <a:rPr lang="es-NI"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0033961"/>
                  </a:ext>
                </a:extLst>
              </a:tr>
              <a:tr h="769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NI" b="1" dirty="0">
                          <a:solidFill>
                            <a:schemeClr val="tx1"/>
                          </a:solidFill>
                        </a:rPr>
                        <a:t>NL</a:t>
                      </a:r>
                    </a:p>
                    <a:p>
                      <a:pPr algn="ctr"/>
                      <a:endParaRPr lang="es-NI"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3348013"/>
                  </a:ext>
                </a:extLst>
              </a:tr>
            </a:tbl>
          </a:graphicData>
        </a:graphic>
      </p:graphicFrame>
      <p:sp>
        <p:nvSpPr>
          <p:cNvPr id="9" name="CuadroTexto 8">
            <a:extLst>
              <a:ext uri="{FF2B5EF4-FFF2-40B4-BE49-F238E27FC236}">
                <a16:creationId xmlns:a16="http://schemas.microsoft.com/office/drawing/2014/main" id="{5CD48D6B-CCC9-43A8-E0F3-A00F50CADA49}"/>
              </a:ext>
            </a:extLst>
          </p:cNvPr>
          <p:cNvSpPr txBox="1"/>
          <p:nvPr/>
        </p:nvSpPr>
        <p:spPr>
          <a:xfrm>
            <a:off x="1969477" y="618978"/>
            <a:ext cx="1659988" cy="369332"/>
          </a:xfrm>
          <a:prstGeom prst="rect">
            <a:avLst/>
          </a:prstGeom>
          <a:noFill/>
        </p:spPr>
        <p:txBody>
          <a:bodyPr wrap="square" rtlCol="0">
            <a:spAutoFit/>
          </a:bodyPr>
          <a:lstStyle/>
          <a:p>
            <a:pPr algn="ctr"/>
            <a:r>
              <a:rPr lang="es-NI" b="1" dirty="0"/>
              <a:t>Población</a:t>
            </a:r>
          </a:p>
        </p:txBody>
      </p:sp>
      <p:sp>
        <p:nvSpPr>
          <p:cNvPr id="10" name="CuadroTexto 9">
            <a:extLst>
              <a:ext uri="{FF2B5EF4-FFF2-40B4-BE49-F238E27FC236}">
                <a16:creationId xmlns:a16="http://schemas.microsoft.com/office/drawing/2014/main" id="{684AFD6A-70C0-C38C-406A-D897DB726797}"/>
              </a:ext>
            </a:extLst>
          </p:cNvPr>
          <p:cNvSpPr txBox="1"/>
          <p:nvPr/>
        </p:nvSpPr>
        <p:spPr>
          <a:xfrm>
            <a:off x="154745" y="3179298"/>
            <a:ext cx="1111347" cy="369332"/>
          </a:xfrm>
          <a:prstGeom prst="rect">
            <a:avLst/>
          </a:prstGeom>
          <a:noFill/>
        </p:spPr>
        <p:txBody>
          <a:bodyPr wrap="square" rtlCol="0">
            <a:spAutoFit/>
          </a:bodyPr>
          <a:lstStyle/>
          <a:p>
            <a:r>
              <a:rPr lang="es-NI" b="1" dirty="0"/>
              <a:t>Estrato i</a:t>
            </a:r>
          </a:p>
        </p:txBody>
      </p:sp>
      <p:sp>
        <p:nvSpPr>
          <p:cNvPr id="12" name="CuadroTexto 11">
            <a:extLst>
              <a:ext uri="{FF2B5EF4-FFF2-40B4-BE49-F238E27FC236}">
                <a16:creationId xmlns:a16="http://schemas.microsoft.com/office/drawing/2014/main" id="{2116F5BC-1644-877F-5C84-61A7FB3161D2}"/>
              </a:ext>
            </a:extLst>
          </p:cNvPr>
          <p:cNvSpPr txBox="1"/>
          <p:nvPr/>
        </p:nvSpPr>
        <p:spPr>
          <a:xfrm>
            <a:off x="6766560" y="645328"/>
            <a:ext cx="1795977" cy="369332"/>
          </a:xfrm>
          <a:prstGeom prst="rect">
            <a:avLst/>
          </a:prstGeom>
          <a:noFill/>
        </p:spPr>
        <p:txBody>
          <a:bodyPr wrap="square" rtlCol="0">
            <a:spAutoFit/>
          </a:bodyPr>
          <a:lstStyle/>
          <a:p>
            <a:pPr algn="ctr"/>
            <a:r>
              <a:rPr lang="es-NI" b="1" dirty="0"/>
              <a:t>Submuestras</a:t>
            </a:r>
          </a:p>
        </p:txBody>
      </p:sp>
      <p:cxnSp>
        <p:nvCxnSpPr>
          <p:cNvPr id="14" name="Conector recto de flecha 13">
            <a:extLst>
              <a:ext uri="{FF2B5EF4-FFF2-40B4-BE49-F238E27FC236}">
                <a16:creationId xmlns:a16="http://schemas.microsoft.com/office/drawing/2014/main" id="{88C24AD4-C891-FFD2-CA3E-1C5D94BFA597}"/>
              </a:ext>
            </a:extLst>
          </p:cNvPr>
          <p:cNvCxnSpPr/>
          <p:nvPr/>
        </p:nvCxnSpPr>
        <p:spPr>
          <a:xfrm>
            <a:off x="3854547" y="1533378"/>
            <a:ext cx="30948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ector recto de flecha 14">
            <a:extLst>
              <a:ext uri="{FF2B5EF4-FFF2-40B4-BE49-F238E27FC236}">
                <a16:creationId xmlns:a16="http://schemas.microsoft.com/office/drawing/2014/main" id="{768648D4-3D72-CFB8-8A0A-69FDAE87646B}"/>
              </a:ext>
            </a:extLst>
          </p:cNvPr>
          <p:cNvCxnSpPr/>
          <p:nvPr/>
        </p:nvCxnSpPr>
        <p:spPr>
          <a:xfrm>
            <a:off x="3854546" y="2318824"/>
            <a:ext cx="30948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Conector recto de flecha 15">
            <a:extLst>
              <a:ext uri="{FF2B5EF4-FFF2-40B4-BE49-F238E27FC236}">
                <a16:creationId xmlns:a16="http://schemas.microsoft.com/office/drawing/2014/main" id="{25047E20-7423-3282-B0B5-8B37C83F62FC}"/>
              </a:ext>
            </a:extLst>
          </p:cNvPr>
          <p:cNvCxnSpPr/>
          <p:nvPr/>
        </p:nvCxnSpPr>
        <p:spPr>
          <a:xfrm>
            <a:off x="3854546" y="4035083"/>
            <a:ext cx="30948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63C74CEF-E6D0-16E4-F853-C88C571ACC2D}"/>
              </a:ext>
            </a:extLst>
          </p:cNvPr>
          <p:cNvCxnSpPr/>
          <p:nvPr/>
        </p:nvCxnSpPr>
        <p:spPr>
          <a:xfrm>
            <a:off x="3854545" y="5807612"/>
            <a:ext cx="30948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Diagrama de flujo: conector 17">
            <a:extLst>
              <a:ext uri="{FF2B5EF4-FFF2-40B4-BE49-F238E27FC236}">
                <a16:creationId xmlns:a16="http://schemas.microsoft.com/office/drawing/2014/main" id="{FA82B843-3236-DAA8-C79A-09948F1A62DA}"/>
              </a:ext>
            </a:extLst>
          </p:cNvPr>
          <p:cNvSpPr/>
          <p:nvPr/>
        </p:nvSpPr>
        <p:spPr>
          <a:xfrm>
            <a:off x="7277686" y="1114864"/>
            <a:ext cx="773723" cy="83702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NI" b="1" dirty="0">
                <a:solidFill>
                  <a:schemeClr val="tx1"/>
                </a:solidFill>
              </a:rPr>
              <a:t>n1</a:t>
            </a:r>
          </a:p>
        </p:txBody>
      </p:sp>
      <p:sp>
        <p:nvSpPr>
          <p:cNvPr id="20" name="Diagrama de flujo: conector 19">
            <a:extLst>
              <a:ext uri="{FF2B5EF4-FFF2-40B4-BE49-F238E27FC236}">
                <a16:creationId xmlns:a16="http://schemas.microsoft.com/office/drawing/2014/main" id="{11DC89A2-1BC6-4D2F-6981-09B4440CDAC2}"/>
              </a:ext>
            </a:extLst>
          </p:cNvPr>
          <p:cNvSpPr/>
          <p:nvPr/>
        </p:nvSpPr>
        <p:spPr>
          <a:xfrm>
            <a:off x="7254240" y="2085256"/>
            <a:ext cx="773723" cy="83702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NI" b="1" dirty="0">
                <a:solidFill>
                  <a:schemeClr val="tx1"/>
                </a:solidFill>
              </a:rPr>
              <a:t>n2</a:t>
            </a:r>
          </a:p>
        </p:txBody>
      </p:sp>
      <p:sp>
        <p:nvSpPr>
          <p:cNvPr id="21" name="Diagrama de flujo: conector 20">
            <a:extLst>
              <a:ext uri="{FF2B5EF4-FFF2-40B4-BE49-F238E27FC236}">
                <a16:creationId xmlns:a16="http://schemas.microsoft.com/office/drawing/2014/main" id="{69166E97-9B5F-31A6-7DAE-E546C89396BF}"/>
              </a:ext>
            </a:extLst>
          </p:cNvPr>
          <p:cNvSpPr/>
          <p:nvPr/>
        </p:nvSpPr>
        <p:spPr>
          <a:xfrm>
            <a:off x="7282375" y="3738210"/>
            <a:ext cx="773723" cy="83702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NI" b="1" dirty="0">
                <a:solidFill>
                  <a:schemeClr val="tx1"/>
                </a:solidFill>
              </a:rPr>
              <a:t>ni</a:t>
            </a:r>
          </a:p>
        </p:txBody>
      </p:sp>
      <p:sp>
        <p:nvSpPr>
          <p:cNvPr id="22" name="Diagrama de flujo: conector 21">
            <a:extLst>
              <a:ext uri="{FF2B5EF4-FFF2-40B4-BE49-F238E27FC236}">
                <a16:creationId xmlns:a16="http://schemas.microsoft.com/office/drawing/2014/main" id="{631A2AF4-A2F9-8AC5-FE37-67E6972782CF}"/>
              </a:ext>
            </a:extLst>
          </p:cNvPr>
          <p:cNvSpPr/>
          <p:nvPr/>
        </p:nvSpPr>
        <p:spPr>
          <a:xfrm>
            <a:off x="7254240" y="5227319"/>
            <a:ext cx="773723" cy="83702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NI" b="1" dirty="0" err="1">
                <a:solidFill>
                  <a:schemeClr val="tx1"/>
                </a:solidFill>
              </a:rPr>
              <a:t>nL</a:t>
            </a:r>
            <a:endParaRPr lang="es-NI" b="1" dirty="0">
              <a:solidFill>
                <a:schemeClr val="tx1"/>
              </a:solidFill>
            </a:endParaRPr>
          </a:p>
        </p:txBody>
      </p:sp>
      <p:sp>
        <p:nvSpPr>
          <p:cNvPr id="23" name="CuadroTexto 22">
            <a:extLst>
              <a:ext uri="{FF2B5EF4-FFF2-40B4-BE49-F238E27FC236}">
                <a16:creationId xmlns:a16="http://schemas.microsoft.com/office/drawing/2014/main" id="{0F4E95C6-6B14-FB3C-90B4-6D20A07E5770}"/>
              </a:ext>
            </a:extLst>
          </p:cNvPr>
          <p:cNvSpPr txBox="1"/>
          <p:nvPr/>
        </p:nvSpPr>
        <p:spPr>
          <a:xfrm>
            <a:off x="4459458" y="3429000"/>
            <a:ext cx="1828800" cy="369332"/>
          </a:xfrm>
          <a:prstGeom prst="rect">
            <a:avLst/>
          </a:prstGeom>
          <a:noFill/>
        </p:spPr>
        <p:txBody>
          <a:bodyPr wrap="square" rtlCol="0">
            <a:spAutoFit/>
          </a:bodyPr>
          <a:lstStyle/>
          <a:p>
            <a:pPr algn="ctr"/>
            <a:r>
              <a:rPr lang="es-NI" dirty="0"/>
              <a:t> M.A.S</a:t>
            </a:r>
          </a:p>
        </p:txBody>
      </p:sp>
      <p:cxnSp>
        <p:nvCxnSpPr>
          <p:cNvPr id="24" name="Conector recto de flecha 23">
            <a:extLst>
              <a:ext uri="{FF2B5EF4-FFF2-40B4-BE49-F238E27FC236}">
                <a16:creationId xmlns:a16="http://schemas.microsoft.com/office/drawing/2014/main" id="{B6BE3480-AD07-E586-B1AD-36B836967A93}"/>
              </a:ext>
            </a:extLst>
          </p:cNvPr>
          <p:cNvCxnSpPr>
            <a:cxnSpLocks/>
          </p:cNvCxnSpPr>
          <p:nvPr/>
        </p:nvCxnSpPr>
        <p:spPr>
          <a:xfrm>
            <a:off x="8318695" y="4140591"/>
            <a:ext cx="165529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9074ABEB-6811-E312-1F8E-698DDFDAB66D}"/>
                  </a:ext>
                </a:extLst>
              </p:cNvPr>
              <p:cNvSpPr txBox="1"/>
              <p:nvPr/>
            </p:nvSpPr>
            <p:spPr>
              <a:xfrm>
                <a:off x="10236591" y="3429000"/>
                <a:ext cx="914399" cy="1367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NI" sz="2400" b="1" i="1" smtClean="0">
                              <a:solidFill>
                                <a:srgbClr val="836967"/>
                              </a:solidFill>
                              <a:latin typeface="Cambria Math" panose="02040503050406030204" pitchFamily="18" charset="0"/>
                            </a:rPr>
                          </m:ctrlPr>
                        </m:dPr>
                        <m:e>
                          <m:m>
                            <m:mPr>
                              <m:plcHide m:val="on"/>
                              <m:mcs>
                                <m:mc>
                                  <m:mcPr>
                                    <m:count m:val="1"/>
                                    <m:mcJc m:val="center"/>
                                  </m:mcPr>
                                </m:mc>
                              </m:mcs>
                              <m:ctrlPr>
                                <a:rPr lang="es-NI" sz="2400" b="1" i="1" smtClean="0">
                                  <a:solidFill>
                                    <a:srgbClr val="836967"/>
                                  </a:solidFill>
                                  <a:latin typeface="Cambria Math" panose="02040503050406030204" pitchFamily="18" charset="0"/>
                                </a:rPr>
                              </m:ctrlPr>
                            </m:mPr>
                            <m:mr>
                              <m:e>
                                <m:sSub>
                                  <m:sSubPr>
                                    <m:ctrlPr>
                                      <a:rPr lang="es-NI" sz="2400" b="1" i="1" smtClean="0">
                                        <a:solidFill>
                                          <a:srgbClr val="836967"/>
                                        </a:solidFill>
                                        <a:latin typeface="Cambria Math" panose="02040503050406030204" pitchFamily="18" charset="0"/>
                                      </a:rPr>
                                    </m:ctrlPr>
                                  </m:sSubPr>
                                  <m:e>
                                    <m:acc>
                                      <m:accPr>
                                        <m:chr m:val="̅"/>
                                        <m:ctrlPr>
                                          <a:rPr lang="es-NI" sz="2400" b="1" i="1" smtClean="0">
                                            <a:solidFill>
                                              <a:srgbClr val="836967"/>
                                            </a:solidFill>
                                            <a:latin typeface="Cambria Math" panose="02040503050406030204" pitchFamily="18" charset="0"/>
                                          </a:rPr>
                                        </m:ctrlPr>
                                      </m:accPr>
                                      <m:e>
                                        <m:r>
                                          <a:rPr lang="es-NI" sz="2400" b="1" i="1" smtClean="0">
                                            <a:latin typeface="Cambria Math" panose="02040503050406030204" pitchFamily="18" charset="0"/>
                                          </a:rPr>
                                          <m:t>𝒙</m:t>
                                        </m:r>
                                      </m:e>
                                    </m:acc>
                                  </m:e>
                                  <m:sub>
                                    <m:r>
                                      <a:rPr lang="es-NI" sz="2400" b="1" i="1" smtClean="0">
                                        <a:latin typeface="Cambria Math" panose="02040503050406030204" pitchFamily="18" charset="0"/>
                                      </a:rPr>
                                      <m:t>𝒊</m:t>
                                    </m:r>
                                  </m:sub>
                                </m:sSub>
                              </m:e>
                            </m:mr>
                            <m:mr>
                              <m:e>
                                <m:sSubSup>
                                  <m:sSubSupPr>
                                    <m:ctrlPr>
                                      <a:rPr lang="es-NI" sz="2400" b="1" i="1" smtClean="0">
                                        <a:solidFill>
                                          <a:srgbClr val="836967"/>
                                        </a:solidFill>
                                        <a:latin typeface="Cambria Math" panose="02040503050406030204" pitchFamily="18" charset="0"/>
                                      </a:rPr>
                                    </m:ctrlPr>
                                  </m:sSubSupPr>
                                  <m:e>
                                    <m:r>
                                      <a:rPr lang="es-NI" sz="2400" b="1" i="1" smtClean="0">
                                        <a:latin typeface="Cambria Math" panose="02040503050406030204" pitchFamily="18" charset="0"/>
                                      </a:rPr>
                                      <m:t>𝑺</m:t>
                                    </m:r>
                                  </m:e>
                                  <m:sub>
                                    <m:r>
                                      <a:rPr lang="es-NI" sz="2400" b="1" i="1" smtClean="0">
                                        <a:latin typeface="Cambria Math" panose="02040503050406030204" pitchFamily="18" charset="0"/>
                                      </a:rPr>
                                      <m:t>𝒊</m:t>
                                    </m:r>
                                  </m:sub>
                                  <m:sup>
                                    <m:r>
                                      <a:rPr lang="es-NI" sz="2400" b="1" i="1" smtClean="0">
                                        <a:latin typeface="Cambria Math" panose="02040503050406030204" pitchFamily="18" charset="0"/>
                                      </a:rPr>
                                      <m:t>𝟐</m:t>
                                    </m:r>
                                  </m:sup>
                                </m:sSubSup>
                              </m:e>
                            </m:mr>
                            <m:mr>
                              <m:e>
                                <m:sSub>
                                  <m:sSubPr>
                                    <m:ctrlPr>
                                      <a:rPr lang="es-NI" sz="2400" b="1" i="1" smtClean="0">
                                        <a:solidFill>
                                          <a:srgbClr val="836967"/>
                                        </a:solidFill>
                                        <a:latin typeface="Cambria Math" panose="02040503050406030204" pitchFamily="18" charset="0"/>
                                      </a:rPr>
                                    </m:ctrlPr>
                                  </m:sSubPr>
                                  <m:e>
                                    <m:r>
                                      <a:rPr lang="es-NI" sz="2400" b="1" i="1" smtClean="0">
                                        <a:latin typeface="Cambria Math" panose="02040503050406030204" pitchFamily="18" charset="0"/>
                                      </a:rPr>
                                      <m:t>𝑵</m:t>
                                    </m:r>
                                  </m:e>
                                  <m:sub>
                                    <m:r>
                                      <a:rPr lang="es-NI" sz="2400" b="1" i="1" smtClean="0">
                                        <a:latin typeface="Cambria Math" panose="02040503050406030204" pitchFamily="18" charset="0"/>
                                      </a:rPr>
                                      <m:t>𝒊</m:t>
                                    </m:r>
                                  </m:sub>
                                </m:sSub>
                                <m:sSub>
                                  <m:sSubPr>
                                    <m:ctrlPr>
                                      <a:rPr lang="es-NI" sz="2400" b="1" i="1" smtClean="0">
                                        <a:solidFill>
                                          <a:srgbClr val="836967"/>
                                        </a:solidFill>
                                        <a:latin typeface="Cambria Math" panose="02040503050406030204" pitchFamily="18" charset="0"/>
                                      </a:rPr>
                                    </m:ctrlPr>
                                  </m:sSubPr>
                                  <m:e>
                                    <m:r>
                                      <a:rPr lang="es-NI" sz="2400" b="1" i="1" smtClean="0">
                                        <a:latin typeface="Cambria Math" panose="02040503050406030204" pitchFamily="18" charset="0"/>
                                      </a:rPr>
                                      <m:t>𝒙</m:t>
                                    </m:r>
                                  </m:e>
                                  <m:sub>
                                    <m:r>
                                      <a:rPr lang="es-NI" sz="2400" b="1" i="1" smtClean="0">
                                        <a:latin typeface="Cambria Math" panose="02040503050406030204" pitchFamily="18" charset="0"/>
                                      </a:rPr>
                                      <m:t>𝒊</m:t>
                                    </m:r>
                                  </m:sub>
                                </m:sSub>
                              </m:e>
                            </m:mr>
                          </m:m>
                        </m:e>
                      </m:d>
                    </m:oMath>
                  </m:oMathPara>
                </a14:m>
                <a:endParaRPr lang="es-NI" sz="2400" b="1" dirty="0"/>
              </a:p>
            </p:txBody>
          </p:sp>
        </mc:Choice>
        <mc:Fallback xmlns="">
          <p:sp>
            <p:nvSpPr>
              <p:cNvPr id="26" name="CuadroTexto 25">
                <a:extLst>
                  <a:ext uri="{FF2B5EF4-FFF2-40B4-BE49-F238E27FC236}">
                    <a16:creationId xmlns:a16="http://schemas.microsoft.com/office/drawing/2014/main" id="{9074ABEB-6811-E312-1F8E-698DDFDAB66D}"/>
                  </a:ext>
                </a:extLst>
              </p:cNvPr>
              <p:cNvSpPr txBox="1">
                <a:spLocks noRot="1" noChangeAspect="1" noMove="1" noResize="1" noEditPoints="1" noAdjustHandles="1" noChangeArrowheads="1" noChangeShapeType="1" noTextEdit="1"/>
              </p:cNvSpPr>
              <p:nvPr/>
            </p:nvSpPr>
            <p:spPr>
              <a:xfrm>
                <a:off x="10236591" y="3429000"/>
                <a:ext cx="914399" cy="1367554"/>
              </a:xfrm>
              <a:prstGeom prst="rect">
                <a:avLst/>
              </a:prstGeom>
              <a:blipFill>
                <a:blip r:embed="rId2"/>
                <a:stretch>
                  <a:fillRect/>
                </a:stretch>
              </a:blipFill>
            </p:spPr>
            <p:txBody>
              <a:bodyPr/>
              <a:lstStyle/>
              <a:p>
                <a:r>
                  <a:rPr lang="es-NI">
                    <a:noFill/>
                  </a:rPr>
                  <a:t> </a:t>
                </a:r>
              </a:p>
            </p:txBody>
          </p:sp>
        </mc:Fallback>
      </mc:AlternateContent>
    </p:spTree>
    <p:extLst>
      <p:ext uri="{BB962C8B-B14F-4D97-AF65-F5344CB8AC3E}">
        <p14:creationId xmlns:p14="http://schemas.microsoft.com/office/powerpoint/2010/main" val="368184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0228A-FD0B-28E0-FAF6-A51DDAC960A2}"/>
              </a:ext>
            </a:extLst>
          </p:cNvPr>
          <p:cNvSpPr>
            <a:spLocks noGrp="1"/>
          </p:cNvSpPr>
          <p:nvPr>
            <p:ph type="title"/>
          </p:nvPr>
        </p:nvSpPr>
        <p:spPr/>
        <p:txBody>
          <a:bodyPr/>
          <a:lstStyle/>
          <a:p>
            <a:r>
              <a:rPr lang="es-NI" dirty="0"/>
              <a:t>Estimador de µ y </a:t>
            </a:r>
            <a:r>
              <a:rPr lang="hy-AM" dirty="0">
                <a:latin typeface="Calibri" panose="020F0502020204030204" pitchFamily="34" charset="0"/>
                <a:ea typeface="Calibri" panose="020F0502020204030204" pitchFamily="34" charset="0"/>
                <a:cs typeface="Calibri" panose="020F0502020204030204" pitchFamily="34" charset="0"/>
              </a:rPr>
              <a:t>Շ</a:t>
            </a:r>
            <a:endParaRPr lang="es-NI"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9CB9639-5D70-C654-5FB7-5C540A0AB6D8}"/>
                  </a:ext>
                </a:extLst>
              </p:cNvPr>
              <p:cNvSpPr>
                <a:spLocks noGrp="1"/>
              </p:cNvSpPr>
              <p:nvPr>
                <p:ph sz="half" idx="1"/>
              </p:nvPr>
            </p:nvSpPr>
            <p:spPr>
              <a:xfrm>
                <a:off x="669388" y="1502068"/>
                <a:ext cx="5181600" cy="4351338"/>
              </a:xfrm>
            </p:spPr>
            <p:txBody>
              <a:bodyPr>
                <a:normAutofit fontScale="92500" lnSpcReduction="10000"/>
              </a:bodyPr>
              <a:lstStyle/>
              <a:p>
                <a:pPr marL="0" indent="0">
                  <a:buNone/>
                </a:pPr>
                <a:r>
                  <a:rPr lang="es-NI" sz="2400" dirty="0">
                    <a:solidFill>
                      <a:schemeClr val="tx1"/>
                    </a:solidFill>
                  </a:rPr>
                  <a:t>Como µ =</a:t>
                </a:r>
                <a:r>
                  <a:rPr lang="hy-AM" sz="2400" dirty="0">
                    <a:solidFill>
                      <a:schemeClr val="tx1"/>
                    </a:solidFill>
                  </a:rPr>
                  <a:t>Շ</a:t>
                </a:r>
                <a:r>
                  <a:rPr lang="es-MX" sz="2400" dirty="0">
                    <a:solidFill>
                      <a:schemeClr val="tx1"/>
                    </a:solidFill>
                  </a:rPr>
                  <a:t>/N = </a:t>
                </a:r>
                <a14:m>
                  <m:oMath xmlns:m="http://schemas.openxmlformats.org/officeDocument/2006/math">
                    <m:f>
                      <m:fPr>
                        <m:ctrlPr>
                          <a:rPr lang="es-NI" sz="2400" i="1">
                            <a:solidFill>
                              <a:schemeClr val="tx1"/>
                            </a:solidFill>
                            <a:latin typeface="Cambria Math" panose="02040503050406030204" pitchFamily="18" charset="0"/>
                          </a:rPr>
                        </m:ctrlPr>
                      </m:fPr>
                      <m:num>
                        <m:d>
                          <m:dPr>
                            <m:ctrlPr>
                              <a:rPr lang="es-NI" sz="2400" i="1">
                                <a:solidFill>
                                  <a:schemeClr val="tx1"/>
                                </a:solidFill>
                                <a:latin typeface="Cambria Math" panose="02040503050406030204" pitchFamily="18" charset="0"/>
                              </a:rPr>
                            </m:ctrlPr>
                          </m:dPr>
                          <m:e>
                            <m:r>
                              <a:rPr lang="es-NI" sz="2400">
                                <a:solidFill>
                                  <a:schemeClr val="tx1"/>
                                </a:solidFill>
                                <a:latin typeface="Cambria Math" panose="02040503050406030204" pitchFamily="18" charset="0"/>
                              </a:rPr>
                              <m:t>𝜏</m:t>
                            </m:r>
                            <m:r>
                              <a:rPr lang="es-NI" sz="2400">
                                <a:solidFill>
                                  <a:schemeClr val="tx1"/>
                                </a:solidFill>
                                <a:latin typeface="Cambria Math" panose="02040503050406030204" pitchFamily="18" charset="0"/>
                              </a:rPr>
                              <m:t>,+</m:t>
                            </m:r>
                            <m:sSub>
                              <m:sSubPr>
                                <m:ctrlPr>
                                  <a:rPr lang="es-NI" sz="2400" i="1">
                                    <a:solidFill>
                                      <a:schemeClr val="tx1"/>
                                    </a:solidFill>
                                    <a:latin typeface="Cambria Math" panose="02040503050406030204" pitchFamily="18" charset="0"/>
                                  </a:rPr>
                                </m:ctrlPr>
                              </m:sSubPr>
                              <m:e>
                                <m:r>
                                  <a:rPr lang="es-NI" sz="2400">
                                    <a:solidFill>
                                      <a:schemeClr val="tx1"/>
                                    </a:solidFill>
                                    <a:latin typeface="Cambria Math" panose="02040503050406030204" pitchFamily="18" charset="0"/>
                                  </a:rPr>
                                  <m:t>𝜏</m:t>
                                </m:r>
                              </m:e>
                              <m:sub>
                                <m:r>
                                  <a:rPr lang="es-NI" sz="2400">
                                    <a:solidFill>
                                      <a:schemeClr val="tx1"/>
                                    </a:solidFill>
                                    <a:latin typeface="Cambria Math" panose="02040503050406030204" pitchFamily="18" charset="0"/>
                                  </a:rPr>
                                  <m:t>2</m:t>
                                </m:r>
                              </m:sub>
                            </m:sSub>
                            <m:r>
                              <a:rPr lang="es-NI" sz="2400">
                                <a:solidFill>
                                  <a:schemeClr val="tx1"/>
                                </a:solidFill>
                                <a:latin typeface="Cambria Math" panose="02040503050406030204" pitchFamily="18" charset="0"/>
                              </a:rPr>
                              <m:t>+…+</m:t>
                            </m:r>
                            <m:sSub>
                              <m:sSubPr>
                                <m:ctrlPr>
                                  <a:rPr lang="es-NI" sz="2400" i="1">
                                    <a:solidFill>
                                      <a:schemeClr val="tx1"/>
                                    </a:solidFill>
                                    <a:latin typeface="Cambria Math" panose="02040503050406030204" pitchFamily="18" charset="0"/>
                                  </a:rPr>
                                </m:ctrlPr>
                              </m:sSubPr>
                              <m:e>
                                <m:r>
                                  <a:rPr lang="es-NI" sz="2400">
                                    <a:solidFill>
                                      <a:schemeClr val="tx1"/>
                                    </a:solidFill>
                                    <a:latin typeface="Cambria Math" panose="02040503050406030204" pitchFamily="18" charset="0"/>
                                  </a:rPr>
                                  <m:t>𝑡</m:t>
                                </m:r>
                              </m:e>
                              <m:sub>
                                <m:r>
                                  <a:rPr lang="es-NI" sz="2400">
                                    <a:solidFill>
                                      <a:schemeClr val="tx1"/>
                                    </a:solidFill>
                                    <a:latin typeface="Cambria Math" panose="02040503050406030204" pitchFamily="18" charset="0"/>
                                  </a:rPr>
                                  <m:t>𝐿</m:t>
                                </m:r>
                              </m:sub>
                            </m:sSub>
                          </m:e>
                        </m:d>
                      </m:num>
                      <m:den>
                        <m:r>
                          <a:rPr lang="es-NI" sz="2400">
                            <a:solidFill>
                              <a:schemeClr val="tx1"/>
                            </a:solidFill>
                            <a:latin typeface="Cambria Math" panose="02040503050406030204" pitchFamily="18" charset="0"/>
                          </a:rPr>
                          <m:t>𝑁</m:t>
                        </m:r>
                      </m:den>
                    </m:f>
                  </m:oMath>
                </a14:m>
                <a:endParaRPr lang="es-NI" sz="2400" dirty="0">
                  <a:solidFill>
                    <a:schemeClr val="tx1"/>
                  </a:solidFill>
                </a:endParaRPr>
              </a:p>
              <a:p>
                <a:pPr marL="0" indent="0">
                  <a:buNone/>
                </a:pPr>
                <a:r>
                  <a:rPr lang="es-NI" sz="2400" dirty="0">
                    <a:solidFill>
                      <a:schemeClr val="tx1"/>
                    </a:solidFill>
                  </a:rPr>
                  <a:t>Un estimador  insesgado de la media poblacional µ se denota y obtiene así :</a:t>
                </a:r>
              </a:p>
              <a:p>
                <a:pPr marL="0" indent="0">
                  <a:buNone/>
                </a:pPr>
                <a:endParaRPr lang="es-NI" dirty="0"/>
              </a:p>
              <a:p>
                <a:pPr marL="0" indent="0">
                  <a:buNone/>
                </a:pPr>
                <a14:m>
                  <m:oMath xmlns:m="http://schemas.openxmlformats.org/officeDocument/2006/math">
                    <m:sSub>
                      <m:sSubPr>
                        <m:ctrlPr>
                          <a:rPr lang="es-NI" sz="2400" b="1" i="1" smtClean="0">
                            <a:solidFill>
                              <a:schemeClr val="tx1"/>
                            </a:solidFill>
                            <a:latin typeface="Cambria Math" panose="02040503050406030204" pitchFamily="18" charset="0"/>
                          </a:rPr>
                        </m:ctrlPr>
                      </m:sSubPr>
                      <m:e>
                        <m:acc>
                          <m:accPr>
                            <m:chr m:val="̅"/>
                            <m:ctrlPr>
                              <a:rPr lang="es-NI" sz="2400" b="1" i="1">
                                <a:solidFill>
                                  <a:schemeClr val="tx1"/>
                                </a:solidFill>
                                <a:latin typeface="Cambria Math" panose="02040503050406030204" pitchFamily="18" charset="0"/>
                              </a:rPr>
                            </m:ctrlPr>
                          </m:accPr>
                          <m:e>
                            <m:r>
                              <a:rPr lang="es-NI" sz="2400" b="1" i="1">
                                <a:solidFill>
                                  <a:schemeClr val="tx1"/>
                                </a:solidFill>
                                <a:latin typeface="Cambria Math" panose="02040503050406030204" pitchFamily="18" charset="0"/>
                              </a:rPr>
                              <m:t>𝒙</m:t>
                            </m:r>
                          </m:e>
                        </m:acc>
                      </m:e>
                      <m:sub>
                        <m:r>
                          <a:rPr lang="es-NI" sz="2400" b="1" i="1">
                            <a:solidFill>
                              <a:schemeClr val="tx1"/>
                            </a:solidFill>
                            <a:latin typeface="Cambria Math" panose="02040503050406030204" pitchFamily="18" charset="0"/>
                          </a:rPr>
                          <m:t>𝒔𝒕</m:t>
                        </m:r>
                      </m:sub>
                    </m:sSub>
                    <m:r>
                      <a:rPr lang="es-NI" sz="2400" b="1" i="1">
                        <a:solidFill>
                          <a:schemeClr val="tx1"/>
                        </a:solidFill>
                        <a:latin typeface="Cambria Math" panose="02040503050406030204" pitchFamily="18" charset="0"/>
                      </a:rPr>
                      <m:t>=</m:t>
                    </m:r>
                    <m:sSub>
                      <m:sSubPr>
                        <m:ctrlPr>
                          <a:rPr lang="es-NI" sz="2400" b="1" i="1">
                            <a:solidFill>
                              <a:schemeClr val="tx1"/>
                            </a:solidFill>
                            <a:latin typeface="Cambria Math" panose="02040503050406030204" pitchFamily="18" charset="0"/>
                          </a:rPr>
                        </m:ctrlPr>
                      </m:sSubPr>
                      <m:e>
                        <m:r>
                          <a:rPr lang="es-NI" sz="2400" b="1" i="1">
                            <a:solidFill>
                              <a:schemeClr val="tx1"/>
                            </a:solidFill>
                            <a:latin typeface="Cambria Math" panose="02040503050406030204" pitchFamily="18" charset="0"/>
                          </a:rPr>
                          <m:t>𝑵</m:t>
                        </m:r>
                      </m:e>
                      <m:sub>
                        <m:r>
                          <a:rPr lang="es-NI" sz="2400" b="1" i="1">
                            <a:solidFill>
                              <a:schemeClr val="tx1"/>
                            </a:solidFill>
                            <a:latin typeface="Cambria Math" panose="02040503050406030204" pitchFamily="18" charset="0"/>
                          </a:rPr>
                          <m:t>𝟏</m:t>
                        </m:r>
                      </m:sub>
                    </m:sSub>
                    <m:sSub>
                      <m:sSubPr>
                        <m:ctrlPr>
                          <a:rPr lang="es-NI" sz="2400" b="1" i="1">
                            <a:solidFill>
                              <a:schemeClr val="tx1"/>
                            </a:solidFill>
                            <a:latin typeface="Cambria Math" panose="02040503050406030204" pitchFamily="18" charset="0"/>
                          </a:rPr>
                        </m:ctrlPr>
                      </m:sSubPr>
                      <m:e>
                        <m:acc>
                          <m:accPr>
                            <m:chr m:val="̅"/>
                            <m:ctrlPr>
                              <a:rPr lang="es-NI" sz="2400" b="1" i="1">
                                <a:solidFill>
                                  <a:schemeClr val="tx1"/>
                                </a:solidFill>
                                <a:latin typeface="Cambria Math" panose="02040503050406030204" pitchFamily="18" charset="0"/>
                              </a:rPr>
                            </m:ctrlPr>
                          </m:accPr>
                          <m:e>
                            <m:r>
                              <a:rPr lang="es-NI" sz="2400" b="1" i="1">
                                <a:solidFill>
                                  <a:schemeClr val="tx1"/>
                                </a:solidFill>
                                <a:latin typeface="Cambria Math" panose="02040503050406030204" pitchFamily="18" charset="0"/>
                              </a:rPr>
                              <m:t>𝑿</m:t>
                            </m:r>
                          </m:e>
                        </m:acc>
                      </m:e>
                      <m:sub>
                        <m:r>
                          <a:rPr lang="es-NI" sz="2400" b="1" i="1">
                            <a:solidFill>
                              <a:schemeClr val="tx1"/>
                            </a:solidFill>
                            <a:latin typeface="Cambria Math" panose="02040503050406030204" pitchFamily="18" charset="0"/>
                          </a:rPr>
                          <m:t>𝟏</m:t>
                        </m:r>
                      </m:sub>
                    </m:sSub>
                    <m:r>
                      <a:rPr lang="es-NI" sz="2400" b="1" i="1">
                        <a:solidFill>
                          <a:schemeClr val="tx1"/>
                        </a:solidFill>
                        <a:latin typeface="Cambria Math" panose="02040503050406030204" pitchFamily="18" charset="0"/>
                      </a:rPr>
                      <m:t>+</m:t>
                    </m:r>
                    <m:sSub>
                      <m:sSubPr>
                        <m:ctrlPr>
                          <a:rPr lang="es-NI" sz="2400" b="1" i="1">
                            <a:solidFill>
                              <a:schemeClr val="tx1"/>
                            </a:solidFill>
                            <a:latin typeface="Cambria Math" panose="02040503050406030204" pitchFamily="18" charset="0"/>
                          </a:rPr>
                        </m:ctrlPr>
                      </m:sSubPr>
                      <m:e>
                        <m:r>
                          <a:rPr lang="es-NI" sz="2400" b="1" i="1">
                            <a:solidFill>
                              <a:schemeClr val="tx1"/>
                            </a:solidFill>
                            <a:latin typeface="Cambria Math" panose="02040503050406030204" pitchFamily="18" charset="0"/>
                          </a:rPr>
                          <m:t>𝑵</m:t>
                        </m:r>
                      </m:e>
                      <m:sub>
                        <m:r>
                          <a:rPr lang="es-NI" sz="2400" b="1" i="1">
                            <a:solidFill>
                              <a:schemeClr val="tx1"/>
                            </a:solidFill>
                            <a:latin typeface="Cambria Math" panose="02040503050406030204" pitchFamily="18" charset="0"/>
                          </a:rPr>
                          <m:t>𝟐</m:t>
                        </m:r>
                      </m:sub>
                    </m:sSub>
                    <m:sSub>
                      <m:sSubPr>
                        <m:ctrlPr>
                          <a:rPr lang="es-NI" sz="2400" b="1" i="1">
                            <a:solidFill>
                              <a:schemeClr val="tx1"/>
                            </a:solidFill>
                            <a:latin typeface="Cambria Math" panose="02040503050406030204" pitchFamily="18" charset="0"/>
                          </a:rPr>
                        </m:ctrlPr>
                      </m:sSubPr>
                      <m:e>
                        <m:acc>
                          <m:accPr>
                            <m:chr m:val="̅"/>
                            <m:ctrlPr>
                              <a:rPr lang="es-NI" sz="2400" b="1" i="1">
                                <a:solidFill>
                                  <a:schemeClr val="tx1"/>
                                </a:solidFill>
                                <a:latin typeface="Cambria Math" panose="02040503050406030204" pitchFamily="18" charset="0"/>
                              </a:rPr>
                            </m:ctrlPr>
                          </m:accPr>
                          <m:e>
                            <m:r>
                              <a:rPr lang="es-MX" sz="2400" b="1" i="1" smtClean="0">
                                <a:solidFill>
                                  <a:schemeClr val="tx1"/>
                                </a:solidFill>
                                <a:latin typeface="Cambria Math" panose="02040503050406030204" pitchFamily="18" charset="0"/>
                              </a:rPr>
                              <m:t>𝑿</m:t>
                            </m:r>
                          </m:e>
                        </m:acc>
                      </m:e>
                      <m:sub>
                        <m:r>
                          <a:rPr lang="es-NI" sz="2400" b="1" i="1">
                            <a:solidFill>
                              <a:schemeClr val="tx1"/>
                            </a:solidFill>
                            <a:latin typeface="Cambria Math" panose="02040503050406030204" pitchFamily="18" charset="0"/>
                          </a:rPr>
                          <m:t>𝟐</m:t>
                        </m:r>
                      </m:sub>
                    </m:sSub>
                    <m:r>
                      <a:rPr lang="es-NI" sz="2400" b="1" i="1">
                        <a:solidFill>
                          <a:schemeClr val="tx1"/>
                        </a:solidFill>
                        <a:latin typeface="Cambria Math" panose="02040503050406030204" pitchFamily="18" charset="0"/>
                      </a:rPr>
                      <m:t>⊢…+</m:t>
                    </m:r>
                    <m:r>
                      <a:rPr lang="es-NI" sz="2400" b="1" i="1">
                        <a:solidFill>
                          <a:schemeClr val="tx1"/>
                        </a:solidFill>
                        <a:latin typeface="Cambria Math" panose="02040503050406030204" pitchFamily="18" charset="0"/>
                      </a:rPr>
                      <m:t>𝑵𝑳</m:t>
                    </m:r>
                    <m:acc>
                      <m:accPr>
                        <m:chr m:val="̅"/>
                        <m:ctrlPr>
                          <a:rPr lang="es-MX" sz="2400" b="1" i="1" smtClean="0">
                            <a:solidFill>
                              <a:schemeClr val="tx1"/>
                            </a:solidFill>
                            <a:latin typeface="Cambria Math" panose="02040503050406030204" pitchFamily="18" charset="0"/>
                          </a:rPr>
                        </m:ctrlPr>
                      </m:accPr>
                      <m:e>
                        <m:r>
                          <a:rPr lang="es-MX" sz="2400" b="1" i="1" smtClean="0">
                            <a:solidFill>
                              <a:schemeClr val="tx1"/>
                            </a:solidFill>
                            <a:latin typeface="Cambria Math" panose="02040503050406030204" pitchFamily="18" charset="0"/>
                          </a:rPr>
                          <m:t>𝑿</m:t>
                        </m:r>
                      </m:e>
                    </m:acc>
                  </m:oMath>
                </a14:m>
                <a:r>
                  <a:rPr lang="es-NI" sz="2400" b="1" dirty="0">
                    <a:solidFill>
                      <a:schemeClr val="tx1"/>
                    </a:solidFill>
                  </a:rPr>
                  <a:t>L  =</a:t>
                </a:r>
              </a:p>
              <a:p>
                <a:pPr marL="0" indent="0">
                  <a:buNone/>
                </a:pPr>
                <a:r>
                  <a:rPr lang="es-NI" sz="2400" b="1" dirty="0">
                    <a:solidFill>
                      <a:schemeClr val="tx1"/>
                    </a:solidFill>
                  </a:rPr>
                  <a:t>             </a:t>
                </a:r>
                <a14:m>
                  <m:oMath xmlns:m="http://schemas.openxmlformats.org/officeDocument/2006/math">
                    <m:sSub>
                      <m:sSubPr>
                        <m:ctrlPr>
                          <a:rPr lang="es-NI" sz="2400" b="1" i="1" smtClean="0">
                            <a:solidFill>
                              <a:schemeClr val="tx1"/>
                            </a:solidFill>
                            <a:latin typeface="Cambria Math" panose="02040503050406030204" pitchFamily="18" charset="0"/>
                          </a:rPr>
                        </m:ctrlPr>
                      </m:sSubPr>
                      <m:e>
                        <m:acc>
                          <m:accPr>
                            <m:chr m:val="̅"/>
                            <m:ctrlPr>
                              <a:rPr lang="es-NI" sz="2400" b="1" i="1">
                                <a:solidFill>
                                  <a:schemeClr val="tx1"/>
                                </a:solidFill>
                                <a:latin typeface="Cambria Math" panose="02040503050406030204" pitchFamily="18" charset="0"/>
                              </a:rPr>
                            </m:ctrlPr>
                          </m:accPr>
                          <m:e>
                            <m:r>
                              <a:rPr lang="es-NI" sz="2400" b="1" i="1">
                                <a:solidFill>
                                  <a:schemeClr val="tx1"/>
                                </a:solidFill>
                                <a:latin typeface="Cambria Math" panose="02040503050406030204" pitchFamily="18" charset="0"/>
                              </a:rPr>
                              <m:t>𝒙</m:t>
                            </m:r>
                          </m:e>
                        </m:acc>
                      </m:e>
                      <m:sub>
                        <m:r>
                          <a:rPr lang="es-NI" sz="2400" b="1" i="1">
                            <a:solidFill>
                              <a:schemeClr val="tx1"/>
                            </a:solidFill>
                            <a:latin typeface="Cambria Math" panose="02040503050406030204" pitchFamily="18" charset="0"/>
                          </a:rPr>
                          <m:t>𝒔𝒕</m:t>
                        </m:r>
                      </m:sub>
                    </m:sSub>
                    <m:r>
                      <a:rPr lang="es-NI" sz="2400" b="1" i="1">
                        <a:solidFill>
                          <a:schemeClr val="tx1"/>
                        </a:solidFill>
                        <a:latin typeface="Cambria Math" panose="02040503050406030204" pitchFamily="18" charset="0"/>
                      </a:rPr>
                      <m:t>=</m:t>
                    </m:r>
                  </m:oMath>
                </a14:m>
                <a:r>
                  <a:rPr lang="es-NI" sz="2400" b="1" dirty="0">
                    <a:solidFill>
                      <a:schemeClr val="tx1"/>
                    </a:solidFill>
                  </a:rPr>
                  <a:t>1/N(∑</a:t>
                </a:r>
                <a:r>
                  <a:rPr lang="es-NI" sz="2400" b="1" dirty="0" err="1">
                    <a:solidFill>
                      <a:schemeClr val="tx1"/>
                    </a:solidFill>
                  </a:rPr>
                  <a:t>Ni.Xi</a:t>
                </a:r>
                <a:r>
                  <a:rPr lang="es-NI" sz="2400" b="1" dirty="0">
                    <a:solidFill>
                      <a:schemeClr val="tx1"/>
                    </a:solidFill>
                  </a:rPr>
                  <a:t>) </a:t>
                </a:r>
              </a:p>
              <a:p>
                <a:pPr marL="0" indent="0">
                  <a:buNone/>
                </a:pPr>
                <a:r>
                  <a:rPr lang="es-NI" sz="2400" dirty="0">
                    <a:solidFill>
                      <a:schemeClr val="tx1"/>
                    </a:solidFill>
                  </a:rPr>
                  <a:t>Donde el subíndice </a:t>
                </a:r>
                <a:r>
                  <a:rPr lang="es-NI" sz="2400" dirty="0" err="1">
                    <a:solidFill>
                      <a:schemeClr val="tx1"/>
                    </a:solidFill>
                  </a:rPr>
                  <a:t>st</a:t>
                </a:r>
                <a:r>
                  <a:rPr lang="es-NI" sz="2400" dirty="0">
                    <a:solidFill>
                      <a:schemeClr val="tx1"/>
                    </a:solidFill>
                  </a:rPr>
                  <a:t> indica que ha utilizado muestreo aleatorio estratificado A </a:t>
                </a:r>
                <a14:m>
                  <m:oMath xmlns:m="http://schemas.openxmlformats.org/officeDocument/2006/math">
                    <m:sSub>
                      <m:sSubPr>
                        <m:ctrlPr>
                          <a:rPr lang="es-NI" sz="2800" b="1" i="1" smtClean="0">
                            <a:solidFill>
                              <a:schemeClr val="tx1"/>
                            </a:solidFill>
                            <a:latin typeface="Cambria Math" panose="02040503050406030204" pitchFamily="18" charset="0"/>
                          </a:rPr>
                        </m:ctrlPr>
                      </m:sSubPr>
                      <m:e>
                        <m:acc>
                          <m:accPr>
                            <m:chr m:val="̅"/>
                            <m:ctrlPr>
                              <a:rPr lang="es-NI" sz="2800" b="1" i="1">
                                <a:solidFill>
                                  <a:schemeClr val="tx1"/>
                                </a:solidFill>
                                <a:latin typeface="Cambria Math" panose="02040503050406030204" pitchFamily="18" charset="0"/>
                              </a:rPr>
                            </m:ctrlPr>
                          </m:accPr>
                          <m:e>
                            <m:r>
                              <a:rPr lang="es-NI" sz="2800" b="1" i="1">
                                <a:solidFill>
                                  <a:schemeClr val="tx1"/>
                                </a:solidFill>
                                <a:latin typeface="Cambria Math" panose="02040503050406030204" pitchFamily="18" charset="0"/>
                              </a:rPr>
                              <m:t>𝒙</m:t>
                            </m:r>
                          </m:e>
                        </m:acc>
                      </m:e>
                      <m:sub>
                        <m:r>
                          <a:rPr lang="es-NI" sz="2800" b="1" i="1">
                            <a:solidFill>
                              <a:schemeClr val="tx1"/>
                            </a:solidFill>
                            <a:latin typeface="Cambria Math" panose="02040503050406030204" pitchFamily="18" charset="0"/>
                          </a:rPr>
                          <m:t>𝒔𝒕</m:t>
                        </m:r>
                      </m:sub>
                    </m:sSub>
                  </m:oMath>
                </a14:m>
                <a:r>
                  <a:rPr lang="es-NI" dirty="0"/>
                  <a:t> </a:t>
                </a:r>
                <a:r>
                  <a:rPr lang="es-NI" sz="2400" dirty="0">
                    <a:solidFill>
                      <a:schemeClr val="tx1"/>
                    </a:solidFill>
                  </a:rPr>
                  <a:t>se le denomina media de la muestra aleatoria estratificada o simplemente </a:t>
                </a:r>
                <a:r>
                  <a:rPr lang="es-NI" sz="2400" b="1" dirty="0">
                    <a:solidFill>
                      <a:schemeClr val="tx1"/>
                    </a:solidFill>
                  </a:rPr>
                  <a:t>media muestral estratificada.</a:t>
                </a:r>
              </a:p>
            </p:txBody>
          </p:sp>
        </mc:Choice>
        <mc:Fallback xmlns="">
          <p:sp>
            <p:nvSpPr>
              <p:cNvPr id="3" name="Marcador de contenido 2">
                <a:extLst>
                  <a:ext uri="{FF2B5EF4-FFF2-40B4-BE49-F238E27FC236}">
                    <a16:creationId xmlns:a16="http://schemas.microsoft.com/office/drawing/2014/main" id="{E9CB9639-5D70-C654-5FB7-5C540A0AB6D8}"/>
                  </a:ext>
                </a:extLst>
              </p:cNvPr>
              <p:cNvSpPr>
                <a:spLocks noGrp="1" noRot="1" noChangeAspect="1" noMove="1" noResize="1" noEditPoints="1" noAdjustHandles="1" noChangeArrowheads="1" noChangeShapeType="1" noTextEdit="1"/>
              </p:cNvSpPr>
              <p:nvPr>
                <p:ph sz="half" idx="1"/>
              </p:nvPr>
            </p:nvSpPr>
            <p:spPr>
              <a:xfrm>
                <a:off x="669388" y="1502068"/>
                <a:ext cx="5181600" cy="4351338"/>
              </a:xfrm>
              <a:blipFill>
                <a:blip r:embed="rId2"/>
                <a:stretch>
                  <a:fillRect l="-1529" t="-560"/>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440BCB05-E976-A57B-830D-4E361D7EBC32}"/>
                  </a:ext>
                </a:extLst>
              </p:cNvPr>
              <p:cNvSpPr>
                <a:spLocks noGrp="1"/>
              </p:cNvSpPr>
              <p:nvPr>
                <p:ph sz="half" idx="2"/>
              </p:nvPr>
            </p:nvSpPr>
            <p:spPr>
              <a:xfrm>
                <a:off x="6172200" y="1027906"/>
                <a:ext cx="5181600" cy="4351338"/>
              </a:xfrm>
            </p:spPr>
            <p:txBody>
              <a:bodyPr>
                <a:normAutofit fontScale="92500" lnSpcReduction="10000"/>
              </a:bodyPr>
              <a:lstStyle/>
              <a:p>
                <a:pPr algn="just"/>
                <a:r>
                  <a:rPr lang="es-NI" dirty="0"/>
                  <a:t>Un estimador insesgado del total poblacional  </a:t>
                </a:r>
                <a:r>
                  <a:rPr lang="hy-AM" dirty="0">
                    <a:latin typeface="Calibri" panose="020F0502020204030204" pitchFamily="34" charset="0"/>
                    <a:ea typeface="Calibri" panose="020F0502020204030204" pitchFamily="34" charset="0"/>
                    <a:cs typeface="Calibri" panose="020F0502020204030204" pitchFamily="34" charset="0"/>
                  </a:rPr>
                  <a:t>Շ</a:t>
                </a:r>
                <a:r>
                  <a:rPr lang="es-MX" dirty="0">
                    <a:latin typeface="Calibri" panose="020F0502020204030204" pitchFamily="34" charset="0"/>
                    <a:ea typeface="Calibri" panose="020F0502020204030204" pitchFamily="34" charset="0"/>
                    <a:cs typeface="Calibri" panose="020F0502020204030204" pitchFamily="34" charset="0"/>
                  </a:rPr>
                  <a:t> se denota y obtiene así:</a:t>
                </a:r>
              </a:p>
              <a:p>
                <a:pPr marL="0" indent="0" algn="just">
                  <a:buNone/>
                </a:pPr>
                <a14:m>
                  <m:oMathPara xmlns:m="http://schemas.openxmlformats.org/officeDocument/2006/math">
                    <m:oMathParaPr>
                      <m:jc m:val="centerGroup"/>
                    </m:oMathParaPr>
                    <m:oMath xmlns:m="http://schemas.openxmlformats.org/officeDocument/2006/math">
                      <m:r>
                        <a:rPr lang="es-NI" i="1" dirty="0" smtClean="0">
                          <a:latin typeface="Cambria Math" panose="02040503050406030204" pitchFamily="18" charset="0"/>
                        </a:rPr>
                        <m:t>𝑁</m:t>
                      </m:r>
                      <m:sSub>
                        <m:sSubPr>
                          <m:ctrlPr>
                            <a:rPr lang="es-NI" i="1" dirty="0">
                              <a:solidFill>
                                <a:srgbClr val="836967"/>
                              </a:solidFill>
                              <a:latin typeface="Cambria Math" panose="02040503050406030204" pitchFamily="18" charset="0"/>
                            </a:rPr>
                          </m:ctrlPr>
                        </m:sSubPr>
                        <m:e>
                          <m:acc>
                            <m:accPr>
                              <m:chr m:val="̅"/>
                              <m:ctrlPr>
                                <a:rPr lang="es-NI" i="1" dirty="0">
                                  <a:solidFill>
                                    <a:srgbClr val="836967"/>
                                  </a:solidFill>
                                  <a:latin typeface="Cambria Math" panose="02040503050406030204" pitchFamily="18" charset="0"/>
                                </a:rPr>
                              </m:ctrlPr>
                            </m:accPr>
                            <m:e>
                              <m:r>
                                <a:rPr lang="es-NI" i="1" dirty="0">
                                  <a:latin typeface="Cambria Math" panose="02040503050406030204" pitchFamily="18" charset="0"/>
                                </a:rPr>
                                <m:t>𝑥</m:t>
                              </m:r>
                            </m:e>
                          </m:acc>
                        </m:e>
                        <m:sub>
                          <m:sSub>
                            <m:sSubPr>
                              <m:ctrlPr>
                                <a:rPr lang="es-NI" i="1" dirty="0">
                                  <a:solidFill>
                                    <a:srgbClr val="836967"/>
                                  </a:solidFill>
                                  <a:latin typeface="Cambria Math" panose="02040503050406030204" pitchFamily="18" charset="0"/>
                                </a:rPr>
                              </m:ctrlPr>
                            </m:sSubPr>
                            <m:e>
                              <m:r>
                                <a:rPr lang="es-NI" i="1" dirty="0">
                                  <a:latin typeface="Cambria Math" panose="02040503050406030204" pitchFamily="18" charset="0"/>
                                </a:rPr>
                                <m:t>𝑠</m:t>
                              </m:r>
                            </m:e>
                            <m:sub>
                              <m:r>
                                <a:rPr lang="es-NI" i="1" dirty="0">
                                  <a:latin typeface="Cambria Math" panose="02040503050406030204" pitchFamily="18" charset="0"/>
                                </a:rPr>
                                <m:t>𝑡</m:t>
                              </m:r>
                            </m:sub>
                          </m:sSub>
                        </m:sub>
                      </m:sSub>
                      <m:r>
                        <a:rPr lang="es-MX" b="0" i="1" dirty="0" smtClean="0">
                          <a:latin typeface="Cambria Math" panose="02040503050406030204" pitchFamily="18" charset="0"/>
                        </a:rPr>
                        <m:t>=(</m:t>
                      </m:r>
                      <m:r>
                        <a:rPr lang="es-NI" i="1" dirty="0" smtClean="0">
                          <a:latin typeface="Cambria Math" panose="02040503050406030204" pitchFamily="18" charset="0"/>
                        </a:rPr>
                        <m:t>𝑁</m:t>
                      </m:r>
                      <m:f>
                        <m:fPr>
                          <m:ctrlPr>
                            <a:rPr lang="es-NI" i="1" dirty="0">
                              <a:solidFill>
                                <a:srgbClr val="836967"/>
                              </a:solidFill>
                              <a:latin typeface="Cambria Math" panose="02040503050406030204" pitchFamily="18" charset="0"/>
                            </a:rPr>
                          </m:ctrlPr>
                        </m:fPr>
                        <m:num>
                          <m:r>
                            <a:rPr lang="es-NI" i="0" dirty="0">
                              <a:latin typeface="Cambria Math" panose="02040503050406030204" pitchFamily="18" charset="0"/>
                            </a:rPr>
                            <m:t>1</m:t>
                          </m:r>
                        </m:num>
                        <m:den>
                          <m:r>
                            <a:rPr lang="es-NI" i="1" dirty="0">
                              <a:latin typeface="Cambria Math" panose="02040503050406030204" pitchFamily="18" charset="0"/>
                            </a:rPr>
                            <m:t>𝑁</m:t>
                          </m:r>
                        </m:den>
                      </m:f>
                      <m:r>
                        <a:rPr lang="es-NI" i="1" dirty="0">
                          <a:latin typeface="Cambria Math" panose="02040503050406030204" pitchFamily="18" charset="0"/>
                        </a:rPr>
                        <m:t>𝛴</m:t>
                      </m:r>
                      <m:sSub>
                        <m:sSubPr>
                          <m:ctrlPr>
                            <a:rPr lang="es-NI" i="1" dirty="0">
                              <a:solidFill>
                                <a:srgbClr val="836967"/>
                              </a:solidFill>
                              <a:latin typeface="Cambria Math" panose="02040503050406030204" pitchFamily="18" charset="0"/>
                            </a:rPr>
                          </m:ctrlPr>
                        </m:sSubPr>
                        <m:e>
                          <m:r>
                            <a:rPr lang="es-NI" i="1" dirty="0">
                              <a:latin typeface="Cambria Math" panose="02040503050406030204" pitchFamily="18" charset="0"/>
                            </a:rPr>
                            <m:t>𝑁</m:t>
                          </m:r>
                        </m:e>
                        <m:sub>
                          <m:r>
                            <a:rPr lang="es-NI" i="1" dirty="0">
                              <a:latin typeface="Cambria Math" panose="02040503050406030204" pitchFamily="18" charset="0"/>
                            </a:rPr>
                            <m:t>𝑖</m:t>
                          </m:r>
                        </m:sub>
                      </m:sSub>
                      <m:sSub>
                        <m:sSubPr>
                          <m:ctrlPr>
                            <a:rPr lang="es-NI" i="1" dirty="0">
                              <a:solidFill>
                                <a:srgbClr val="836967"/>
                              </a:solidFill>
                              <a:latin typeface="Cambria Math" panose="02040503050406030204" pitchFamily="18" charset="0"/>
                            </a:rPr>
                          </m:ctrlPr>
                        </m:sSubPr>
                        <m:e>
                          <m:r>
                            <a:rPr lang="es-NI" i="1" dirty="0">
                              <a:latin typeface="Cambria Math" panose="02040503050406030204" pitchFamily="18" charset="0"/>
                            </a:rPr>
                            <m:t>𝑥</m:t>
                          </m:r>
                        </m:e>
                        <m:sub>
                          <m:r>
                            <a:rPr lang="es-NI" i="1" dirty="0">
                              <a:latin typeface="Cambria Math" panose="02040503050406030204" pitchFamily="18" charset="0"/>
                            </a:rPr>
                            <m:t>𝑖</m:t>
                          </m:r>
                        </m:sub>
                      </m:sSub>
                      <m:r>
                        <a:rPr lang="es-MX" b="0" i="1" dirty="0" smtClean="0">
                          <a:latin typeface="Cambria Math" panose="02040503050406030204" pitchFamily="18" charset="0"/>
                        </a:rPr>
                        <m:t>)</m:t>
                      </m:r>
                    </m:oMath>
                  </m:oMathPara>
                </a14:m>
                <a:endParaRPr lang="es-NI" dirty="0"/>
              </a:p>
              <a:p>
                <a:pPr marL="0" indent="0" algn="just">
                  <a:buNone/>
                </a:pPr>
                <a:endParaRPr lang="es-NI" dirty="0"/>
              </a:p>
              <a:p>
                <a:pPr marL="0" indent="0" algn="just">
                  <a:buNone/>
                </a:pPr>
                <a14:m>
                  <m:oMathPara xmlns:m="http://schemas.openxmlformats.org/officeDocument/2006/math">
                    <m:oMathParaPr>
                      <m:jc m:val="centerGroup"/>
                    </m:oMathParaPr>
                    <m:oMath xmlns:m="http://schemas.openxmlformats.org/officeDocument/2006/math">
                      <m:r>
                        <a:rPr lang="es-NI" dirty="0">
                          <a:latin typeface="Cambria Math" panose="02040503050406030204" pitchFamily="18" charset="0"/>
                        </a:rPr>
                        <m:t>𝑵</m:t>
                      </m:r>
                      <m:sSub>
                        <m:sSubPr>
                          <m:ctrlPr>
                            <a:rPr lang="es-NI" i="1" dirty="0">
                              <a:latin typeface="Cambria Math" panose="02040503050406030204" pitchFamily="18" charset="0"/>
                            </a:rPr>
                          </m:ctrlPr>
                        </m:sSubPr>
                        <m:e>
                          <m:acc>
                            <m:accPr>
                              <m:chr m:val="̅"/>
                              <m:ctrlPr>
                                <a:rPr lang="es-NI" i="1" dirty="0">
                                  <a:latin typeface="Cambria Math" panose="02040503050406030204" pitchFamily="18" charset="0"/>
                                </a:rPr>
                              </m:ctrlPr>
                            </m:accPr>
                            <m:e>
                              <m:r>
                                <a:rPr lang="es-NI" dirty="0">
                                  <a:latin typeface="Cambria Math" panose="02040503050406030204" pitchFamily="18" charset="0"/>
                                </a:rPr>
                                <m:t>𝒙</m:t>
                              </m:r>
                            </m:e>
                          </m:acc>
                        </m:e>
                        <m:sub>
                          <m:sSub>
                            <m:sSubPr>
                              <m:ctrlPr>
                                <a:rPr lang="es-NI" i="1" dirty="0">
                                  <a:latin typeface="Cambria Math" panose="02040503050406030204" pitchFamily="18" charset="0"/>
                                </a:rPr>
                              </m:ctrlPr>
                            </m:sSubPr>
                            <m:e>
                              <m:r>
                                <a:rPr lang="es-NI" dirty="0">
                                  <a:latin typeface="Cambria Math" panose="02040503050406030204" pitchFamily="18" charset="0"/>
                                </a:rPr>
                                <m:t>𝒔</m:t>
                              </m:r>
                            </m:e>
                            <m:sub>
                              <m:r>
                                <a:rPr lang="es-NI" dirty="0">
                                  <a:latin typeface="Cambria Math" panose="02040503050406030204" pitchFamily="18" charset="0"/>
                                </a:rPr>
                                <m:t>𝒕</m:t>
                              </m:r>
                            </m:sub>
                          </m:sSub>
                        </m:sub>
                      </m:sSub>
                      <m:r>
                        <a:rPr lang="es-MX" dirty="0">
                          <a:latin typeface="Cambria Math" panose="02040503050406030204" pitchFamily="18" charset="0"/>
                        </a:rPr>
                        <m:t>=(</m:t>
                      </m:r>
                      <m:r>
                        <a:rPr lang="es-NI" dirty="0">
                          <a:latin typeface="Cambria Math" panose="02040503050406030204" pitchFamily="18" charset="0"/>
                        </a:rPr>
                        <m:t>𝜮</m:t>
                      </m:r>
                      <m:sSub>
                        <m:sSubPr>
                          <m:ctrlPr>
                            <a:rPr lang="es-NI" i="1" dirty="0">
                              <a:latin typeface="Cambria Math" panose="02040503050406030204" pitchFamily="18" charset="0"/>
                            </a:rPr>
                          </m:ctrlPr>
                        </m:sSubPr>
                        <m:e>
                          <m:r>
                            <a:rPr lang="es-NI" dirty="0">
                              <a:latin typeface="Cambria Math" panose="02040503050406030204" pitchFamily="18" charset="0"/>
                            </a:rPr>
                            <m:t>𝑵</m:t>
                          </m:r>
                        </m:e>
                        <m:sub>
                          <m:r>
                            <a:rPr lang="es-NI" dirty="0">
                              <a:latin typeface="Cambria Math" panose="02040503050406030204" pitchFamily="18" charset="0"/>
                            </a:rPr>
                            <m:t>𝒊</m:t>
                          </m:r>
                        </m:sub>
                      </m:sSub>
                      <m:sSub>
                        <m:sSubPr>
                          <m:ctrlPr>
                            <a:rPr lang="es-NI" i="1" dirty="0">
                              <a:latin typeface="Cambria Math" panose="02040503050406030204" pitchFamily="18" charset="0"/>
                            </a:rPr>
                          </m:ctrlPr>
                        </m:sSubPr>
                        <m:e>
                          <m:r>
                            <a:rPr lang="es-NI" dirty="0">
                              <a:latin typeface="Cambria Math" panose="02040503050406030204" pitchFamily="18" charset="0"/>
                            </a:rPr>
                            <m:t>𝒙</m:t>
                          </m:r>
                        </m:e>
                        <m:sub>
                          <m:r>
                            <a:rPr lang="es-NI" dirty="0">
                              <a:latin typeface="Cambria Math" panose="02040503050406030204" pitchFamily="18" charset="0"/>
                            </a:rPr>
                            <m:t>𝒊</m:t>
                          </m:r>
                        </m:sub>
                      </m:sSub>
                      <m:r>
                        <a:rPr lang="es-MX" dirty="0">
                          <a:latin typeface="Cambria Math" panose="02040503050406030204" pitchFamily="18" charset="0"/>
                        </a:rPr>
                        <m:t>)</m:t>
                      </m:r>
                    </m:oMath>
                  </m:oMathPara>
                </a14:m>
                <a:endParaRPr lang="es-NI" dirty="0"/>
              </a:p>
              <a:p>
                <a:pPr marL="0" indent="0" algn="just">
                  <a:buNone/>
                </a:pPr>
                <a:r>
                  <a:rPr lang="es-NI" dirty="0"/>
                  <a:t>Que llamaremos total de la muestra aleatoria estratificada o simplemente total muestral estratificado.</a:t>
                </a:r>
              </a:p>
              <a:p>
                <a:pPr algn="just"/>
                <a:endParaRPr lang="es-NI" dirty="0"/>
              </a:p>
            </p:txBody>
          </p:sp>
        </mc:Choice>
        <mc:Fallback xmlns="">
          <p:sp>
            <p:nvSpPr>
              <p:cNvPr id="4" name="Marcador de contenido 3">
                <a:extLst>
                  <a:ext uri="{FF2B5EF4-FFF2-40B4-BE49-F238E27FC236}">
                    <a16:creationId xmlns:a16="http://schemas.microsoft.com/office/drawing/2014/main" id="{440BCB05-E976-A57B-830D-4E361D7EBC32}"/>
                  </a:ext>
                </a:extLst>
              </p:cNvPr>
              <p:cNvSpPr>
                <a:spLocks noGrp="1" noRot="1" noChangeAspect="1" noMove="1" noResize="1" noEditPoints="1" noAdjustHandles="1" noChangeArrowheads="1" noChangeShapeType="1" noTextEdit="1"/>
              </p:cNvSpPr>
              <p:nvPr>
                <p:ph sz="half" idx="2"/>
              </p:nvPr>
            </p:nvSpPr>
            <p:spPr>
              <a:xfrm>
                <a:off x="6172200" y="1027906"/>
                <a:ext cx="5181600" cy="4351338"/>
              </a:xfrm>
              <a:blipFill>
                <a:blip r:embed="rId3"/>
                <a:stretch>
                  <a:fillRect l="-2118" t="-3086" r="-2000"/>
                </a:stretch>
              </a:blipFill>
            </p:spPr>
            <p:txBody>
              <a:bodyPr/>
              <a:lstStyle/>
              <a:p>
                <a:r>
                  <a:rPr lang="es-NI">
                    <a:noFill/>
                  </a:rPr>
                  <a:t> </a:t>
                </a:r>
              </a:p>
            </p:txBody>
          </p:sp>
        </mc:Fallback>
      </mc:AlternateContent>
    </p:spTree>
    <p:extLst>
      <p:ext uri="{BB962C8B-B14F-4D97-AF65-F5344CB8AC3E}">
        <p14:creationId xmlns:p14="http://schemas.microsoft.com/office/powerpoint/2010/main" val="100034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A632EC3E-4510-6B8B-E292-2CF578F0682F}"/>
                  </a:ext>
                </a:extLst>
              </p:cNvPr>
              <p:cNvSpPr>
                <a:spLocks noGrp="1"/>
              </p:cNvSpPr>
              <p:nvPr>
                <p:ph type="title"/>
              </p:nvPr>
            </p:nvSpPr>
            <p:spPr>
              <a:xfrm>
                <a:off x="528711" y="76738"/>
                <a:ext cx="10515600" cy="718087"/>
              </a:xfrm>
            </p:spPr>
            <p:txBody>
              <a:bodyPr>
                <a:normAutofit/>
              </a:bodyPr>
              <a:lstStyle/>
              <a:p>
                <a:r>
                  <a:rPr lang="es-NI" sz="3200" dirty="0"/>
                  <a:t>Error estándar estimado de </a:t>
                </a:r>
                <a14:m>
                  <m:oMath xmlns:m="http://schemas.openxmlformats.org/officeDocument/2006/math">
                    <m:sSub>
                      <m:sSubPr>
                        <m:ctrlPr>
                          <a:rPr lang="es-NI" sz="3200" b="1" i="1" smtClean="0">
                            <a:solidFill>
                              <a:schemeClr val="tx1"/>
                            </a:solidFill>
                            <a:latin typeface="Cambria Math" panose="02040503050406030204" pitchFamily="18" charset="0"/>
                          </a:rPr>
                        </m:ctrlPr>
                      </m:sSubPr>
                      <m:e>
                        <m:acc>
                          <m:accPr>
                            <m:chr m:val="̅"/>
                            <m:ctrlPr>
                              <a:rPr lang="es-NI" sz="3200" b="1" i="1">
                                <a:solidFill>
                                  <a:schemeClr val="tx1"/>
                                </a:solidFill>
                                <a:latin typeface="Cambria Math" panose="02040503050406030204" pitchFamily="18" charset="0"/>
                              </a:rPr>
                            </m:ctrlPr>
                          </m:accPr>
                          <m:e>
                            <m:r>
                              <a:rPr lang="es-NI" sz="3200" b="1" i="1">
                                <a:solidFill>
                                  <a:schemeClr val="tx1"/>
                                </a:solidFill>
                                <a:latin typeface="Cambria Math" panose="02040503050406030204" pitchFamily="18" charset="0"/>
                              </a:rPr>
                              <m:t>𝒙</m:t>
                            </m:r>
                          </m:e>
                        </m:acc>
                      </m:e>
                      <m:sub>
                        <m:r>
                          <a:rPr lang="es-NI" sz="3200" b="1" i="1">
                            <a:solidFill>
                              <a:schemeClr val="tx1"/>
                            </a:solidFill>
                            <a:latin typeface="Cambria Math" panose="02040503050406030204" pitchFamily="18" charset="0"/>
                          </a:rPr>
                          <m:t>𝒔𝒕</m:t>
                        </m:r>
                      </m:sub>
                    </m:sSub>
                    <m:r>
                      <a:rPr lang="es-MX" sz="3200" b="1" i="1" smtClean="0">
                        <a:solidFill>
                          <a:schemeClr val="tx1"/>
                        </a:solidFill>
                        <a:latin typeface="Cambria Math" panose="02040503050406030204" pitchFamily="18" charset="0"/>
                      </a:rPr>
                      <m:t> </m:t>
                    </m:r>
                    <m:r>
                      <a:rPr lang="es-MX" sz="3200" b="1" i="1" smtClean="0">
                        <a:solidFill>
                          <a:schemeClr val="tx1"/>
                        </a:solidFill>
                        <a:latin typeface="Cambria Math" panose="02040503050406030204" pitchFamily="18" charset="0"/>
                      </a:rPr>
                      <m:t>𝒚</m:t>
                    </m:r>
                    <m:r>
                      <a:rPr lang="es-MX" sz="3200" b="1" i="1" smtClean="0">
                        <a:solidFill>
                          <a:schemeClr val="tx1"/>
                        </a:solidFill>
                        <a:latin typeface="Cambria Math" panose="02040503050406030204" pitchFamily="18" charset="0"/>
                      </a:rPr>
                      <m:t> </m:t>
                    </m:r>
                    <m:r>
                      <a:rPr lang="es-MX" sz="3200" b="1" i="1" smtClean="0">
                        <a:solidFill>
                          <a:schemeClr val="tx1"/>
                        </a:solidFill>
                        <a:latin typeface="Cambria Math" panose="02040503050406030204" pitchFamily="18" charset="0"/>
                      </a:rPr>
                      <m:t>𝑵</m:t>
                    </m:r>
                  </m:oMath>
                </a14:m>
                <a:r>
                  <a:rPr lang="es-NI" sz="3200" b="1" dirty="0">
                    <a:solidFill>
                      <a:schemeClr val="tx1"/>
                    </a:solidFill>
                  </a:rPr>
                  <a:t> </a:t>
                </a:r>
                <a14:m>
                  <m:oMath xmlns:m="http://schemas.openxmlformats.org/officeDocument/2006/math">
                    <m:sSub>
                      <m:sSubPr>
                        <m:ctrlPr>
                          <a:rPr lang="es-NI" sz="3200" b="1" i="1">
                            <a:solidFill>
                              <a:schemeClr val="tx1"/>
                            </a:solidFill>
                            <a:latin typeface="Cambria Math" panose="02040503050406030204" pitchFamily="18" charset="0"/>
                          </a:rPr>
                        </m:ctrlPr>
                      </m:sSubPr>
                      <m:e>
                        <m:acc>
                          <m:accPr>
                            <m:chr m:val="̅"/>
                            <m:ctrlPr>
                              <a:rPr lang="es-NI" sz="3200" b="1" i="1">
                                <a:solidFill>
                                  <a:schemeClr val="tx1"/>
                                </a:solidFill>
                                <a:latin typeface="Cambria Math" panose="02040503050406030204" pitchFamily="18" charset="0"/>
                              </a:rPr>
                            </m:ctrlPr>
                          </m:accPr>
                          <m:e>
                            <m:r>
                              <a:rPr lang="es-NI" sz="3200" b="1" i="1">
                                <a:solidFill>
                                  <a:schemeClr val="tx1"/>
                                </a:solidFill>
                                <a:latin typeface="Cambria Math" panose="02040503050406030204" pitchFamily="18" charset="0"/>
                              </a:rPr>
                              <m:t>𝒙</m:t>
                            </m:r>
                          </m:e>
                        </m:acc>
                      </m:e>
                      <m:sub>
                        <m:r>
                          <a:rPr lang="es-NI" sz="3200" b="1" i="1">
                            <a:solidFill>
                              <a:schemeClr val="tx1"/>
                            </a:solidFill>
                            <a:latin typeface="Cambria Math" panose="02040503050406030204" pitchFamily="18" charset="0"/>
                          </a:rPr>
                          <m:t>𝒔𝒕</m:t>
                        </m:r>
                      </m:sub>
                    </m:sSub>
                  </m:oMath>
                </a14:m>
                <a:r>
                  <a:rPr lang="es-NI" sz="3200" dirty="0"/>
                  <a:t> </a:t>
                </a:r>
              </a:p>
            </p:txBody>
          </p:sp>
        </mc:Choice>
        <mc:Fallback xmlns="">
          <p:sp>
            <p:nvSpPr>
              <p:cNvPr id="2" name="Título 1">
                <a:extLst>
                  <a:ext uri="{FF2B5EF4-FFF2-40B4-BE49-F238E27FC236}">
                    <a16:creationId xmlns:a16="http://schemas.microsoft.com/office/drawing/2014/main" id="{A632EC3E-4510-6B8B-E292-2CF578F0682F}"/>
                  </a:ext>
                </a:extLst>
              </p:cNvPr>
              <p:cNvSpPr>
                <a:spLocks noGrp="1" noRot="1" noChangeAspect="1" noMove="1" noResize="1" noEditPoints="1" noAdjustHandles="1" noChangeArrowheads="1" noChangeShapeType="1" noTextEdit="1"/>
              </p:cNvSpPr>
              <p:nvPr>
                <p:ph type="title"/>
              </p:nvPr>
            </p:nvSpPr>
            <p:spPr>
              <a:xfrm>
                <a:off x="528711" y="76738"/>
                <a:ext cx="10515600" cy="718087"/>
              </a:xfrm>
              <a:blipFill>
                <a:blip r:embed="rId2"/>
                <a:stretch>
                  <a:fillRect l="-1507" t="-4274" b="-16239"/>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31C07A1-9623-125F-796D-258437FF8149}"/>
                  </a:ext>
                </a:extLst>
              </p:cNvPr>
              <p:cNvSpPr>
                <a:spLocks noGrp="1"/>
              </p:cNvSpPr>
              <p:nvPr>
                <p:ph sz="half" idx="1"/>
              </p:nvPr>
            </p:nvSpPr>
            <p:spPr>
              <a:xfrm>
                <a:off x="528711" y="794825"/>
                <a:ext cx="5181600" cy="5382138"/>
              </a:xfrm>
            </p:spPr>
            <p:txBody>
              <a:bodyPr>
                <a:normAutofit fontScale="92500" lnSpcReduction="20000"/>
              </a:bodyPr>
              <a:lstStyle/>
              <a:p>
                <a:pPr marL="0" indent="0" algn="just">
                  <a:buNone/>
                </a:pPr>
                <a:r>
                  <a:rPr lang="es-NI" sz="2400" dirty="0"/>
                  <a:t>Como  </a:t>
                </a:r>
                <a14:m>
                  <m:oMath xmlns:m="http://schemas.openxmlformats.org/officeDocument/2006/math">
                    <m:sSub>
                      <m:sSubPr>
                        <m:ctrlPr>
                          <a:rPr lang="es-NI" sz="3000" b="1" i="1" dirty="0">
                            <a:solidFill>
                              <a:srgbClr val="836967"/>
                            </a:solidFill>
                            <a:latin typeface="Cambria Math" panose="02040503050406030204" pitchFamily="18" charset="0"/>
                          </a:rPr>
                        </m:ctrlPr>
                      </m:sSubPr>
                      <m:e>
                        <m:acc>
                          <m:accPr>
                            <m:chr m:val="̅"/>
                            <m:ctrlPr>
                              <a:rPr lang="es-NI" sz="3000" b="1" i="1" dirty="0">
                                <a:solidFill>
                                  <a:srgbClr val="836967"/>
                                </a:solidFill>
                                <a:latin typeface="Cambria Math" panose="02040503050406030204" pitchFamily="18" charset="0"/>
                              </a:rPr>
                            </m:ctrlPr>
                          </m:accPr>
                          <m:e>
                            <m:r>
                              <a:rPr lang="es-NI" sz="3000" b="1" i="1" dirty="0">
                                <a:latin typeface="Cambria Math" panose="02040503050406030204" pitchFamily="18" charset="0"/>
                              </a:rPr>
                              <m:t>𝒙</m:t>
                            </m:r>
                          </m:e>
                        </m:acc>
                      </m:e>
                      <m:sub>
                        <m:sSub>
                          <m:sSubPr>
                            <m:ctrlPr>
                              <a:rPr lang="es-NI" sz="3000" b="1" i="1" dirty="0">
                                <a:solidFill>
                                  <a:srgbClr val="836967"/>
                                </a:solidFill>
                                <a:latin typeface="Cambria Math" panose="02040503050406030204" pitchFamily="18" charset="0"/>
                              </a:rPr>
                            </m:ctrlPr>
                          </m:sSubPr>
                          <m:e>
                            <m:r>
                              <a:rPr lang="es-NI" sz="3000" b="1" i="1" dirty="0">
                                <a:latin typeface="Cambria Math" panose="02040503050406030204" pitchFamily="18" charset="0"/>
                              </a:rPr>
                              <m:t>𝒔</m:t>
                            </m:r>
                          </m:e>
                          <m:sub>
                            <m:r>
                              <a:rPr lang="es-NI" sz="3000" b="1" i="1" dirty="0">
                                <a:latin typeface="Cambria Math" panose="02040503050406030204" pitchFamily="18" charset="0"/>
                              </a:rPr>
                              <m:t>𝒕</m:t>
                            </m:r>
                          </m:sub>
                        </m:sSub>
                      </m:sub>
                    </m:sSub>
                    <m:r>
                      <a:rPr lang="es-MX" sz="3000" b="1" i="1" dirty="0" smtClean="0">
                        <a:latin typeface="Cambria Math" panose="02040503050406030204" pitchFamily="18" charset="0"/>
                      </a:rPr>
                      <m:t>=(</m:t>
                    </m:r>
                    <m:f>
                      <m:fPr>
                        <m:ctrlPr>
                          <a:rPr lang="es-NI" sz="3000" b="1" i="1" dirty="0">
                            <a:solidFill>
                              <a:srgbClr val="836967"/>
                            </a:solidFill>
                            <a:latin typeface="Cambria Math" panose="02040503050406030204" pitchFamily="18" charset="0"/>
                          </a:rPr>
                        </m:ctrlPr>
                      </m:fPr>
                      <m:num>
                        <m:r>
                          <a:rPr lang="es-NI" sz="3000" b="1" i="0" dirty="0">
                            <a:latin typeface="Cambria Math" panose="02040503050406030204" pitchFamily="18" charset="0"/>
                          </a:rPr>
                          <m:t>𝟏</m:t>
                        </m:r>
                      </m:num>
                      <m:den>
                        <m:r>
                          <a:rPr lang="es-NI" sz="3000" b="1" i="1" dirty="0">
                            <a:latin typeface="Cambria Math" panose="02040503050406030204" pitchFamily="18" charset="0"/>
                          </a:rPr>
                          <m:t>𝑵</m:t>
                        </m:r>
                      </m:den>
                    </m:f>
                    <m:r>
                      <a:rPr lang="es-NI" sz="3000" b="1" i="1" dirty="0">
                        <a:latin typeface="Cambria Math" panose="02040503050406030204" pitchFamily="18" charset="0"/>
                      </a:rPr>
                      <m:t>𝜮</m:t>
                    </m:r>
                    <m:sSub>
                      <m:sSubPr>
                        <m:ctrlPr>
                          <a:rPr lang="es-NI" sz="3000" b="1" i="1" dirty="0">
                            <a:solidFill>
                              <a:srgbClr val="836967"/>
                            </a:solidFill>
                            <a:latin typeface="Cambria Math" panose="02040503050406030204" pitchFamily="18" charset="0"/>
                          </a:rPr>
                        </m:ctrlPr>
                      </m:sSubPr>
                      <m:e>
                        <m:r>
                          <a:rPr lang="es-NI" sz="3000" b="1" i="1" dirty="0">
                            <a:latin typeface="Cambria Math" panose="02040503050406030204" pitchFamily="18" charset="0"/>
                          </a:rPr>
                          <m:t>𝑵</m:t>
                        </m:r>
                      </m:e>
                      <m:sub>
                        <m:r>
                          <a:rPr lang="es-NI" sz="3000" b="1" i="1" dirty="0">
                            <a:latin typeface="Cambria Math" panose="02040503050406030204" pitchFamily="18" charset="0"/>
                          </a:rPr>
                          <m:t>𝒊</m:t>
                        </m:r>
                      </m:sub>
                    </m:sSub>
                    <m:sSub>
                      <m:sSubPr>
                        <m:ctrlPr>
                          <a:rPr lang="es-NI" sz="3000" b="1" i="1" dirty="0">
                            <a:solidFill>
                              <a:srgbClr val="836967"/>
                            </a:solidFill>
                            <a:latin typeface="Cambria Math" panose="02040503050406030204" pitchFamily="18" charset="0"/>
                          </a:rPr>
                        </m:ctrlPr>
                      </m:sSubPr>
                      <m:e>
                        <m:r>
                          <a:rPr lang="es-NI" sz="3000" b="1" i="1" dirty="0">
                            <a:latin typeface="Cambria Math" panose="02040503050406030204" pitchFamily="18" charset="0"/>
                          </a:rPr>
                          <m:t>𝒙</m:t>
                        </m:r>
                      </m:e>
                      <m:sub>
                        <m:r>
                          <a:rPr lang="es-NI" sz="3000" b="1" i="1" dirty="0">
                            <a:latin typeface="Cambria Math" panose="02040503050406030204" pitchFamily="18" charset="0"/>
                          </a:rPr>
                          <m:t>𝒊</m:t>
                        </m:r>
                      </m:sub>
                    </m:sSub>
                    <m:r>
                      <a:rPr lang="es-MX" sz="3000" b="1" i="1" dirty="0" smtClean="0">
                        <a:latin typeface="Cambria Math" panose="02040503050406030204" pitchFamily="18" charset="0"/>
                      </a:rPr>
                      <m:t>)</m:t>
                    </m:r>
                  </m:oMath>
                </a14:m>
                <a:r>
                  <a:rPr lang="es-NI" sz="3000" b="1" dirty="0"/>
                  <a:t>, </a:t>
                </a:r>
              </a:p>
              <a:p>
                <a:pPr marL="0" indent="0" algn="just">
                  <a:buNone/>
                </a:pPr>
                <a:r>
                  <a:rPr lang="es-NI" sz="2400" dirty="0"/>
                  <a:t>La varianza estimada de </a:t>
                </a:r>
                <a14:m>
                  <m:oMath xmlns:m="http://schemas.openxmlformats.org/officeDocument/2006/math">
                    <m:sSub>
                      <m:sSubPr>
                        <m:ctrlPr>
                          <a:rPr lang="es-NI" sz="2400" b="1" i="1">
                            <a:solidFill>
                              <a:schemeClr val="tx1"/>
                            </a:solidFill>
                            <a:latin typeface="Cambria Math" panose="02040503050406030204" pitchFamily="18" charset="0"/>
                          </a:rPr>
                        </m:ctrlPr>
                      </m:sSubPr>
                      <m:e>
                        <m:acc>
                          <m:accPr>
                            <m:chr m:val="̅"/>
                            <m:ctrlPr>
                              <a:rPr lang="es-NI" sz="2400" b="1" i="1">
                                <a:solidFill>
                                  <a:schemeClr val="tx1"/>
                                </a:solidFill>
                                <a:latin typeface="Cambria Math" panose="02040503050406030204" pitchFamily="18" charset="0"/>
                              </a:rPr>
                            </m:ctrlPr>
                          </m:accPr>
                          <m:e>
                            <m:r>
                              <a:rPr lang="es-NI" sz="2400" b="1" i="1">
                                <a:solidFill>
                                  <a:schemeClr val="tx1"/>
                                </a:solidFill>
                                <a:latin typeface="Cambria Math" panose="02040503050406030204" pitchFamily="18" charset="0"/>
                              </a:rPr>
                              <m:t>𝒙</m:t>
                            </m:r>
                          </m:e>
                        </m:acc>
                      </m:e>
                      <m:sub>
                        <m:r>
                          <a:rPr lang="es-NI" sz="2400" b="1" i="1">
                            <a:solidFill>
                              <a:schemeClr val="tx1"/>
                            </a:solidFill>
                            <a:latin typeface="Cambria Math" panose="02040503050406030204" pitchFamily="18" charset="0"/>
                          </a:rPr>
                          <m:t>𝒔𝒕</m:t>
                        </m:r>
                      </m:sub>
                    </m:sSub>
                    <m:r>
                      <a:rPr lang="es-MX" sz="2400" b="1" i="1">
                        <a:solidFill>
                          <a:schemeClr val="tx1"/>
                        </a:solidFill>
                        <a:latin typeface="Cambria Math" panose="02040503050406030204" pitchFamily="18" charset="0"/>
                      </a:rPr>
                      <m:t> </m:t>
                    </m:r>
                  </m:oMath>
                </a14:m>
                <a:r>
                  <a:rPr lang="es-NI" sz="2400" dirty="0"/>
                  <a:t>y se denota y se obtiene aplicando la regla del producto de una constante por un variable.</a:t>
                </a:r>
              </a:p>
              <a:p>
                <a:pPr marL="0" indent="0" algn="just">
                  <a:buNone/>
                </a:pPr>
                <a14:m>
                  <m:oMathPara xmlns:m="http://schemas.openxmlformats.org/officeDocument/2006/math">
                    <m:oMathParaPr>
                      <m:jc m:val="centerGroup"/>
                    </m:oMathParaPr>
                    <m:oMath xmlns:m="http://schemas.openxmlformats.org/officeDocument/2006/math">
                      <m:sSubSup>
                        <m:sSubSupPr>
                          <m:ctrlPr>
                            <a:rPr lang="es-NI" sz="2400" i="1" dirty="0" smtClean="0">
                              <a:solidFill>
                                <a:srgbClr val="836967"/>
                              </a:solidFill>
                              <a:latin typeface="Cambria Math" panose="02040503050406030204" pitchFamily="18" charset="0"/>
                            </a:rPr>
                          </m:ctrlPr>
                        </m:sSubSupPr>
                        <m:e>
                          <m:r>
                            <a:rPr lang="es-NI" sz="2400" i="1" dirty="0">
                              <a:latin typeface="Cambria Math" panose="02040503050406030204" pitchFamily="18" charset="0"/>
                            </a:rPr>
                            <m:t>𝜎</m:t>
                          </m:r>
                        </m:e>
                        <m:sub>
                          <m:sSub>
                            <m:sSubPr>
                              <m:ctrlPr>
                                <a:rPr lang="es-NI" sz="2400" i="1" dirty="0">
                                  <a:solidFill>
                                    <a:srgbClr val="836967"/>
                                  </a:solidFill>
                                  <a:latin typeface="Cambria Math" panose="02040503050406030204" pitchFamily="18" charset="0"/>
                                </a:rPr>
                              </m:ctrlPr>
                            </m:sSubPr>
                            <m:e>
                              <m:r>
                                <a:rPr lang="es-NI" sz="2400" i="1" dirty="0">
                                  <a:latin typeface="Cambria Math" panose="02040503050406030204" pitchFamily="18" charset="0"/>
                                </a:rPr>
                                <m:t>𝑥</m:t>
                              </m:r>
                            </m:e>
                            <m:sub>
                              <m:r>
                                <a:rPr lang="es-NI" sz="2400" i="1" dirty="0">
                                  <a:latin typeface="Cambria Math" panose="02040503050406030204" pitchFamily="18" charset="0"/>
                                </a:rPr>
                                <m:t>𝑆</m:t>
                              </m:r>
                            </m:sub>
                          </m:sSub>
                        </m:sub>
                        <m:sup>
                          <m:r>
                            <a:rPr lang="es-NI" sz="2400" i="0" dirty="0">
                              <a:latin typeface="Cambria Math" panose="02040503050406030204" pitchFamily="18" charset="0"/>
                            </a:rPr>
                            <m:t>2</m:t>
                          </m:r>
                        </m:sup>
                      </m:sSubSup>
                      <m:r>
                        <a:rPr lang="es-NI" sz="2400" i="0" dirty="0">
                          <a:latin typeface="Cambria Math" panose="02040503050406030204" pitchFamily="18" charset="0"/>
                        </a:rPr>
                        <m:t>=</m:t>
                      </m:r>
                      <m:f>
                        <m:fPr>
                          <m:ctrlPr>
                            <a:rPr lang="es-NI" sz="2400" i="1" dirty="0">
                              <a:solidFill>
                                <a:srgbClr val="836967"/>
                              </a:solidFill>
                              <a:latin typeface="Cambria Math" panose="02040503050406030204" pitchFamily="18" charset="0"/>
                            </a:rPr>
                          </m:ctrlPr>
                        </m:fPr>
                        <m:num>
                          <m:r>
                            <a:rPr lang="es-NI" sz="2400" i="0" dirty="0">
                              <a:latin typeface="Cambria Math" panose="02040503050406030204" pitchFamily="18" charset="0"/>
                            </a:rPr>
                            <m:t>1</m:t>
                          </m:r>
                        </m:num>
                        <m:den>
                          <m:sSup>
                            <m:sSupPr>
                              <m:ctrlPr>
                                <a:rPr lang="es-NI" sz="2400" i="1" dirty="0">
                                  <a:solidFill>
                                    <a:srgbClr val="836967"/>
                                  </a:solidFill>
                                  <a:latin typeface="Cambria Math" panose="02040503050406030204" pitchFamily="18" charset="0"/>
                                </a:rPr>
                              </m:ctrlPr>
                            </m:sSupPr>
                            <m:e>
                              <m:r>
                                <a:rPr lang="es-NI" sz="2400" i="1" dirty="0">
                                  <a:latin typeface="Cambria Math" panose="02040503050406030204" pitchFamily="18" charset="0"/>
                                </a:rPr>
                                <m:t>𝑁</m:t>
                              </m:r>
                            </m:e>
                            <m:sup>
                              <m:r>
                                <a:rPr lang="es-NI" sz="2400" i="0" dirty="0">
                                  <a:latin typeface="Cambria Math" panose="02040503050406030204" pitchFamily="18" charset="0"/>
                                </a:rPr>
                                <m:t>2</m:t>
                              </m:r>
                            </m:sup>
                          </m:sSup>
                        </m:den>
                      </m:f>
                      <m:r>
                        <a:rPr lang="es-NI" sz="2400" i="1" dirty="0">
                          <a:latin typeface="Cambria Math" panose="02040503050406030204" pitchFamily="18" charset="0"/>
                        </a:rPr>
                        <m:t>𝛴</m:t>
                      </m:r>
                      <m:sSubSup>
                        <m:sSubSupPr>
                          <m:ctrlPr>
                            <a:rPr lang="es-NI" sz="2400" i="1" dirty="0">
                              <a:solidFill>
                                <a:srgbClr val="836967"/>
                              </a:solidFill>
                              <a:latin typeface="Cambria Math" panose="02040503050406030204" pitchFamily="18" charset="0"/>
                            </a:rPr>
                          </m:ctrlPr>
                        </m:sSubSupPr>
                        <m:e>
                          <m:r>
                            <a:rPr lang="es-NI" sz="2400" i="1" dirty="0">
                              <a:latin typeface="Cambria Math" panose="02040503050406030204" pitchFamily="18" charset="0"/>
                            </a:rPr>
                            <m:t>𝑁</m:t>
                          </m:r>
                        </m:e>
                        <m:sub>
                          <m:r>
                            <a:rPr lang="es-NI" sz="2400" i="1" dirty="0">
                              <a:latin typeface="Cambria Math" panose="02040503050406030204" pitchFamily="18" charset="0"/>
                            </a:rPr>
                            <m:t>𝑖</m:t>
                          </m:r>
                        </m:sub>
                        <m:sup>
                          <m:r>
                            <a:rPr lang="es-NI" sz="2400" i="0" dirty="0">
                              <a:latin typeface="Cambria Math" panose="02040503050406030204" pitchFamily="18" charset="0"/>
                            </a:rPr>
                            <m:t>2</m:t>
                          </m:r>
                        </m:sup>
                      </m:sSubSup>
                      <m:sSubSup>
                        <m:sSubSupPr>
                          <m:ctrlPr>
                            <a:rPr lang="es-NI" sz="2400" i="1" dirty="0">
                              <a:solidFill>
                                <a:srgbClr val="836967"/>
                              </a:solidFill>
                              <a:latin typeface="Cambria Math" panose="02040503050406030204" pitchFamily="18" charset="0"/>
                            </a:rPr>
                          </m:ctrlPr>
                        </m:sSubSupPr>
                        <m:e>
                          <m:r>
                            <a:rPr lang="es-NI" sz="2400" i="1" dirty="0">
                              <a:latin typeface="Cambria Math" panose="02040503050406030204" pitchFamily="18" charset="0"/>
                            </a:rPr>
                            <m:t>𝜎</m:t>
                          </m:r>
                        </m:e>
                        <m:sub>
                          <m:sSub>
                            <m:sSubPr>
                              <m:ctrlPr>
                                <a:rPr lang="es-NI" sz="2400" i="1" dirty="0">
                                  <a:solidFill>
                                    <a:srgbClr val="836967"/>
                                  </a:solidFill>
                                  <a:latin typeface="Cambria Math" panose="02040503050406030204" pitchFamily="18" charset="0"/>
                                </a:rPr>
                              </m:ctrlPr>
                            </m:sSubPr>
                            <m:e>
                              <m:r>
                                <a:rPr lang="es-NI" sz="2400" i="1" dirty="0">
                                  <a:latin typeface="Cambria Math" panose="02040503050406030204" pitchFamily="18" charset="0"/>
                                </a:rPr>
                                <m:t>𝑥</m:t>
                              </m:r>
                            </m:e>
                            <m:sub>
                              <m:r>
                                <a:rPr lang="es-NI" sz="2400" i="1" dirty="0">
                                  <a:latin typeface="Cambria Math" panose="02040503050406030204" pitchFamily="18" charset="0"/>
                                </a:rPr>
                                <m:t>𝑖</m:t>
                              </m:r>
                            </m:sub>
                          </m:sSub>
                        </m:sub>
                        <m:sup>
                          <m:r>
                            <a:rPr lang="es-NI" sz="2400" i="0" dirty="0">
                              <a:latin typeface="Cambria Math" panose="02040503050406030204" pitchFamily="18" charset="0"/>
                            </a:rPr>
                            <m:t>2</m:t>
                          </m:r>
                        </m:sup>
                      </m:sSubSup>
                    </m:oMath>
                  </m:oMathPara>
                </a14:m>
                <a:endParaRPr lang="es-NI" sz="2400" dirty="0"/>
              </a:p>
              <a:p>
                <a:pPr marL="0" indent="0" algn="just">
                  <a:buNone/>
                </a:pPr>
                <a:r>
                  <a:rPr lang="es-NI" sz="2400" dirty="0"/>
                  <a:t>El error estándar estimado de la media muestral estratificada de </a:t>
                </a:r>
                <a14:m>
                  <m:oMath xmlns:m="http://schemas.openxmlformats.org/officeDocument/2006/math">
                    <m:sSub>
                      <m:sSubPr>
                        <m:ctrlPr>
                          <a:rPr lang="es-NI" sz="2400" b="1" i="1" dirty="0" smtClean="0">
                            <a:solidFill>
                              <a:srgbClr val="836967"/>
                            </a:solidFill>
                            <a:latin typeface="Cambria Math" panose="02040503050406030204" pitchFamily="18" charset="0"/>
                          </a:rPr>
                        </m:ctrlPr>
                      </m:sSubPr>
                      <m:e>
                        <m:acc>
                          <m:accPr>
                            <m:chr m:val="̅"/>
                            <m:ctrlPr>
                              <a:rPr lang="es-NI" sz="2400" b="1" i="1" dirty="0">
                                <a:solidFill>
                                  <a:srgbClr val="836967"/>
                                </a:solidFill>
                                <a:latin typeface="Cambria Math" panose="02040503050406030204" pitchFamily="18" charset="0"/>
                              </a:rPr>
                            </m:ctrlPr>
                          </m:accPr>
                          <m:e>
                            <m:r>
                              <a:rPr lang="es-NI" sz="2400" b="1" i="1" dirty="0">
                                <a:latin typeface="Cambria Math" panose="02040503050406030204" pitchFamily="18" charset="0"/>
                              </a:rPr>
                              <m:t>𝒙</m:t>
                            </m:r>
                          </m:e>
                        </m:acc>
                      </m:e>
                      <m:sub>
                        <m:sSub>
                          <m:sSubPr>
                            <m:ctrlPr>
                              <a:rPr lang="es-NI" sz="2400" b="1" i="1" dirty="0">
                                <a:solidFill>
                                  <a:srgbClr val="836967"/>
                                </a:solidFill>
                                <a:latin typeface="Cambria Math" panose="02040503050406030204" pitchFamily="18" charset="0"/>
                              </a:rPr>
                            </m:ctrlPr>
                          </m:sSubPr>
                          <m:e>
                            <m:r>
                              <a:rPr lang="es-NI" sz="2400" b="1" i="1" dirty="0">
                                <a:latin typeface="Cambria Math" panose="02040503050406030204" pitchFamily="18" charset="0"/>
                              </a:rPr>
                              <m:t>𝒔</m:t>
                            </m:r>
                          </m:e>
                          <m:sub>
                            <m:r>
                              <a:rPr lang="es-NI" sz="2400" b="1" i="1" dirty="0">
                                <a:latin typeface="Cambria Math" panose="02040503050406030204" pitchFamily="18" charset="0"/>
                              </a:rPr>
                              <m:t>𝒕</m:t>
                            </m:r>
                          </m:sub>
                        </m:sSub>
                      </m:sub>
                    </m:sSub>
                    <m:r>
                      <a:rPr lang="es-NI" sz="2400" b="1" i="1" dirty="0">
                        <a:latin typeface="Cambria Math" panose="02040503050406030204" pitchFamily="18" charset="0"/>
                      </a:rPr>
                      <m:t> </m:t>
                    </m:r>
                  </m:oMath>
                </a14:m>
                <a:r>
                  <a:rPr lang="es-NI" sz="2400" dirty="0"/>
                  <a:t>se denota y obtiene de la siguiente manera:</a:t>
                </a:r>
              </a:p>
              <a:p>
                <a:pPr marL="0" indent="0" algn="just">
                  <a:buNone/>
                </a:pPr>
                <a14:m>
                  <m:oMath xmlns:m="http://schemas.openxmlformats.org/officeDocument/2006/math">
                    <m:r>
                      <a:rPr lang="es-NI" sz="2400" i="1" dirty="0" smtClean="0">
                        <a:latin typeface="Cambria Math" panose="02040503050406030204" pitchFamily="18" charset="0"/>
                      </a:rPr>
                      <m:t>𝜎</m:t>
                    </m:r>
                    <m:sSub>
                      <m:sSubPr>
                        <m:ctrlPr>
                          <a:rPr lang="es-NI" sz="2400" i="1" dirty="0">
                            <a:solidFill>
                              <a:srgbClr val="836967"/>
                            </a:solidFill>
                            <a:latin typeface="Cambria Math" panose="02040503050406030204" pitchFamily="18" charset="0"/>
                          </a:rPr>
                        </m:ctrlPr>
                      </m:sSubPr>
                      <m:e>
                        <m:r>
                          <a:rPr lang="es-NI" sz="2400" i="1" dirty="0">
                            <a:latin typeface="Cambria Math" panose="02040503050406030204" pitchFamily="18" charset="0"/>
                          </a:rPr>
                          <m:t>𝑥</m:t>
                        </m:r>
                      </m:e>
                      <m:sub>
                        <m:r>
                          <a:rPr lang="es-NI" sz="2400" i="1" dirty="0">
                            <a:latin typeface="Cambria Math" panose="02040503050406030204" pitchFamily="18" charset="0"/>
                          </a:rPr>
                          <m:t>𝑠</m:t>
                        </m:r>
                        <m:r>
                          <a:rPr lang="es-NI" sz="2400" i="1" dirty="0">
                            <a:latin typeface="Cambria Math" panose="02040503050406030204" pitchFamily="18" charset="0"/>
                          </a:rPr>
                          <m:t>𝜏</m:t>
                        </m:r>
                      </m:sub>
                    </m:sSub>
                    <m:r>
                      <a:rPr lang="es-NI" sz="2400" i="0" dirty="0">
                        <a:latin typeface="Cambria Math" panose="02040503050406030204" pitchFamily="18" charset="0"/>
                      </a:rPr>
                      <m:t>=</m:t>
                    </m:r>
                    <m:f>
                      <m:fPr>
                        <m:ctrlPr>
                          <a:rPr lang="es-NI" sz="2400" i="1" dirty="0" smtClean="0">
                            <a:solidFill>
                              <a:srgbClr val="836967"/>
                            </a:solidFill>
                            <a:latin typeface="Cambria Math" panose="02040503050406030204" pitchFamily="18" charset="0"/>
                          </a:rPr>
                        </m:ctrlPr>
                      </m:fPr>
                      <m:num>
                        <m:r>
                          <a:rPr lang="es-NI" sz="2400" i="0" dirty="0">
                            <a:latin typeface="Cambria Math" panose="02040503050406030204" pitchFamily="18" charset="0"/>
                          </a:rPr>
                          <m:t>1</m:t>
                        </m:r>
                      </m:num>
                      <m:den>
                        <m:r>
                          <a:rPr lang="es-NI" sz="2400" i="1" dirty="0">
                            <a:latin typeface="Cambria Math" panose="02040503050406030204" pitchFamily="18" charset="0"/>
                          </a:rPr>
                          <m:t>𝑁</m:t>
                        </m:r>
                      </m:den>
                    </m:f>
                    <m:rad>
                      <m:radPr>
                        <m:degHide m:val="on"/>
                        <m:ctrlPr>
                          <a:rPr lang="es-NI" sz="2400" i="1" dirty="0">
                            <a:solidFill>
                              <a:srgbClr val="836967"/>
                            </a:solidFill>
                            <a:latin typeface="Cambria Math" panose="02040503050406030204" pitchFamily="18" charset="0"/>
                          </a:rPr>
                        </m:ctrlPr>
                      </m:radPr>
                      <m:deg/>
                      <m:e>
                        <m:nary>
                          <m:naryPr>
                            <m:chr m:val="∑"/>
                            <m:grow m:val="on"/>
                            <m:subHide m:val="on"/>
                            <m:supHide m:val="on"/>
                            <m:ctrlPr>
                              <a:rPr lang="es-NI" sz="2400" i="1" dirty="0">
                                <a:latin typeface="Cambria Math" panose="02040503050406030204" pitchFamily="18" charset="0"/>
                              </a:rPr>
                            </m:ctrlPr>
                          </m:naryPr>
                          <m:sub/>
                          <m:sup/>
                          <m:e>
                            <m:sSubSup>
                              <m:sSubSupPr>
                                <m:ctrlPr>
                                  <a:rPr lang="es-NI" sz="2400" i="1" dirty="0">
                                    <a:solidFill>
                                      <a:srgbClr val="836967"/>
                                    </a:solidFill>
                                    <a:latin typeface="Cambria Math" panose="02040503050406030204" pitchFamily="18" charset="0"/>
                                  </a:rPr>
                                </m:ctrlPr>
                              </m:sSubSupPr>
                              <m:e>
                                <m:r>
                                  <a:rPr lang="es-NI" sz="2400" i="1" dirty="0">
                                    <a:latin typeface="Cambria Math" panose="02040503050406030204" pitchFamily="18" charset="0"/>
                                  </a:rPr>
                                  <m:t>𝑁</m:t>
                                </m:r>
                              </m:e>
                              <m:sub>
                                <m:r>
                                  <a:rPr lang="es-NI" sz="2400" i="1" dirty="0">
                                    <a:latin typeface="Cambria Math" panose="02040503050406030204" pitchFamily="18" charset="0"/>
                                  </a:rPr>
                                  <m:t>𝑖</m:t>
                                </m:r>
                              </m:sub>
                              <m:sup>
                                <m:r>
                                  <a:rPr lang="es-NI" sz="2400" i="0" dirty="0">
                                    <a:latin typeface="Cambria Math" panose="02040503050406030204" pitchFamily="18" charset="0"/>
                                  </a:rPr>
                                  <m:t>2</m:t>
                                </m:r>
                              </m:sup>
                            </m:sSubSup>
                            <m:sSubSup>
                              <m:sSubSupPr>
                                <m:ctrlPr>
                                  <a:rPr lang="es-NI" sz="2400" i="1" dirty="0">
                                    <a:solidFill>
                                      <a:srgbClr val="836967"/>
                                    </a:solidFill>
                                    <a:latin typeface="Cambria Math" panose="02040503050406030204" pitchFamily="18" charset="0"/>
                                  </a:rPr>
                                </m:ctrlPr>
                              </m:sSubSupPr>
                              <m:e>
                                <m:r>
                                  <a:rPr lang="es-NI" sz="2400" i="1" dirty="0">
                                    <a:latin typeface="Cambria Math" panose="02040503050406030204" pitchFamily="18" charset="0"/>
                                  </a:rPr>
                                  <m:t>𝜎</m:t>
                                </m:r>
                              </m:e>
                              <m:sub>
                                <m:sSub>
                                  <m:sSubPr>
                                    <m:ctrlPr>
                                      <a:rPr lang="es-NI" sz="2400" i="1" dirty="0">
                                        <a:solidFill>
                                          <a:srgbClr val="836967"/>
                                        </a:solidFill>
                                        <a:latin typeface="Cambria Math" panose="02040503050406030204" pitchFamily="18" charset="0"/>
                                      </a:rPr>
                                    </m:ctrlPr>
                                  </m:sSubPr>
                                  <m:e>
                                    <m:r>
                                      <a:rPr lang="es-NI" sz="2400" i="1" dirty="0">
                                        <a:latin typeface="Cambria Math" panose="02040503050406030204" pitchFamily="18" charset="0"/>
                                      </a:rPr>
                                      <m:t>𝑥</m:t>
                                    </m:r>
                                  </m:e>
                                  <m:sub>
                                    <m:r>
                                      <a:rPr lang="es-NI" sz="2400" i="1" dirty="0">
                                        <a:latin typeface="Cambria Math" panose="02040503050406030204" pitchFamily="18" charset="0"/>
                                      </a:rPr>
                                      <m:t>𝑖</m:t>
                                    </m:r>
                                  </m:sub>
                                </m:sSub>
                              </m:sub>
                              <m:sup>
                                <m:r>
                                  <a:rPr lang="es-NI" sz="2400" i="0" dirty="0">
                                    <a:latin typeface="Cambria Math" panose="02040503050406030204" pitchFamily="18" charset="0"/>
                                  </a:rPr>
                                  <m:t>2</m:t>
                                </m:r>
                              </m:sup>
                            </m:sSubSup>
                          </m:e>
                        </m:nary>
                      </m:e>
                    </m:rad>
                    <m:r>
                      <a:rPr lang="es-MX" sz="2400" b="0" i="1" dirty="0" smtClean="0">
                        <a:latin typeface="Cambria Math" panose="02040503050406030204" pitchFamily="18" charset="0"/>
                      </a:rPr>
                      <m:t> </m:t>
                    </m:r>
                  </m:oMath>
                </a14:m>
                <a:r>
                  <a:rPr lang="es-NI" sz="2400" dirty="0"/>
                  <a:t> donde </a:t>
                </a:r>
              </a:p>
              <a:p>
                <a:pPr marL="0" indent="0" algn="just">
                  <a:buNone/>
                </a:pPr>
                <a:endParaRPr lang="es-NI" sz="2400" dirty="0"/>
              </a:p>
              <a:p>
                <a:pPr marL="0" indent="0" algn="just">
                  <a:buNone/>
                </a:pPr>
                <a14:m>
                  <m:oMathPara xmlns:m="http://schemas.openxmlformats.org/officeDocument/2006/math">
                    <m:oMathParaPr>
                      <m:jc m:val="centerGroup"/>
                    </m:oMathParaPr>
                    <m:oMath xmlns:m="http://schemas.openxmlformats.org/officeDocument/2006/math">
                      <m:sSub>
                        <m:sSubPr>
                          <m:ctrlPr>
                            <a:rPr lang="es-NI" sz="2400" i="1" dirty="0" smtClean="0">
                              <a:solidFill>
                                <a:srgbClr val="836967"/>
                              </a:solidFill>
                              <a:latin typeface="Cambria Math" panose="02040503050406030204" pitchFamily="18" charset="0"/>
                            </a:rPr>
                          </m:ctrlPr>
                        </m:sSubPr>
                        <m:e>
                          <m:r>
                            <a:rPr lang="es-MX" sz="2400" b="0" i="1" dirty="0" smtClean="0">
                              <a:solidFill>
                                <a:srgbClr val="836967"/>
                              </a:solidFill>
                              <a:latin typeface="Cambria Math" panose="02040503050406030204" pitchFamily="18" charset="0"/>
                            </a:rPr>
                            <m:t>     </m:t>
                          </m:r>
                          <m:r>
                            <a:rPr lang="es-NI" sz="2400" i="1" dirty="0">
                              <a:latin typeface="Cambria Math" panose="02040503050406030204" pitchFamily="18" charset="0"/>
                            </a:rPr>
                            <m:t>𝜎</m:t>
                          </m:r>
                        </m:e>
                        <m:sub>
                          <m:sSub>
                            <m:sSubPr>
                              <m:ctrlPr>
                                <a:rPr lang="es-NI" sz="2400" i="1" dirty="0">
                                  <a:solidFill>
                                    <a:srgbClr val="836967"/>
                                  </a:solidFill>
                                  <a:latin typeface="Cambria Math" panose="02040503050406030204" pitchFamily="18" charset="0"/>
                                </a:rPr>
                              </m:ctrlPr>
                            </m:sSubPr>
                            <m:e>
                              <m:r>
                                <a:rPr lang="es-NI" sz="2400" i="1" dirty="0">
                                  <a:latin typeface="Cambria Math" panose="02040503050406030204" pitchFamily="18" charset="0"/>
                                </a:rPr>
                                <m:t>𝑥</m:t>
                              </m:r>
                            </m:e>
                            <m:sub>
                              <m:r>
                                <a:rPr lang="es-NI" sz="2400" i="1" dirty="0">
                                  <a:latin typeface="Cambria Math" panose="02040503050406030204" pitchFamily="18" charset="0"/>
                                </a:rPr>
                                <m:t>𝑖</m:t>
                              </m:r>
                            </m:sub>
                          </m:sSub>
                        </m:sub>
                      </m:sSub>
                      <m:r>
                        <a:rPr lang="es-NI" sz="2400" i="0" dirty="0">
                          <a:latin typeface="Cambria Math" panose="02040503050406030204" pitchFamily="18" charset="0"/>
                        </a:rPr>
                        <m:t>=</m:t>
                      </m:r>
                      <m:f>
                        <m:fPr>
                          <m:ctrlPr>
                            <a:rPr lang="es-NI" sz="2400" i="1" dirty="0">
                              <a:solidFill>
                                <a:srgbClr val="836967"/>
                              </a:solidFill>
                              <a:latin typeface="Cambria Math" panose="02040503050406030204" pitchFamily="18" charset="0"/>
                            </a:rPr>
                          </m:ctrlPr>
                        </m:fPr>
                        <m:num>
                          <m:sSubSup>
                            <m:sSubSupPr>
                              <m:ctrlPr>
                                <a:rPr lang="es-NI" sz="2400" i="1" dirty="0">
                                  <a:solidFill>
                                    <a:srgbClr val="836967"/>
                                  </a:solidFill>
                                  <a:latin typeface="Cambria Math" panose="02040503050406030204" pitchFamily="18" charset="0"/>
                                </a:rPr>
                              </m:ctrlPr>
                            </m:sSubSupPr>
                            <m:e>
                              <m:r>
                                <a:rPr lang="es-NI" sz="2400" i="1" dirty="0">
                                  <a:latin typeface="Cambria Math" panose="02040503050406030204" pitchFamily="18" charset="0"/>
                                </a:rPr>
                                <m:t>𝑆</m:t>
                              </m:r>
                            </m:e>
                            <m:sub>
                              <m:r>
                                <a:rPr lang="es-NI" sz="2400" i="1" dirty="0">
                                  <a:latin typeface="Cambria Math" panose="02040503050406030204" pitchFamily="18" charset="0"/>
                                </a:rPr>
                                <m:t>𝑖</m:t>
                              </m:r>
                            </m:sub>
                            <m:sup>
                              <m:r>
                                <a:rPr lang="es-NI" sz="2400" i="0" dirty="0">
                                  <a:latin typeface="Cambria Math" panose="02040503050406030204" pitchFamily="18" charset="0"/>
                                </a:rPr>
                                <m:t>2</m:t>
                              </m:r>
                            </m:sup>
                          </m:sSubSup>
                        </m:num>
                        <m:den>
                          <m:r>
                            <a:rPr lang="es-NI" sz="2400" i="1" dirty="0">
                              <a:latin typeface="Cambria Math" panose="02040503050406030204" pitchFamily="18" charset="0"/>
                            </a:rPr>
                            <m:t>𝑛</m:t>
                          </m:r>
                        </m:den>
                      </m:f>
                      <m:d>
                        <m:dPr>
                          <m:ctrlPr>
                            <a:rPr lang="es-NI" sz="2400" i="1" dirty="0">
                              <a:solidFill>
                                <a:srgbClr val="836967"/>
                              </a:solidFill>
                              <a:latin typeface="Cambria Math" panose="02040503050406030204" pitchFamily="18" charset="0"/>
                            </a:rPr>
                          </m:ctrlPr>
                        </m:dPr>
                        <m:e>
                          <m:r>
                            <a:rPr lang="es-NI" sz="2400" i="0" dirty="0">
                              <a:latin typeface="Cambria Math" panose="02040503050406030204" pitchFamily="18" charset="0"/>
                            </a:rPr>
                            <m:t>1−</m:t>
                          </m:r>
                          <m:f>
                            <m:fPr>
                              <m:ctrlPr>
                                <a:rPr lang="es-NI" sz="2400" i="1" dirty="0">
                                  <a:solidFill>
                                    <a:srgbClr val="836967"/>
                                  </a:solidFill>
                                  <a:latin typeface="Cambria Math" panose="02040503050406030204" pitchFamily="18" charset="0"/>
                                </a:rPr>
                              </m:ctrlPr>
                            </m:fPr>
                            <m:num>
                              <m:r>
                                <a:rPr lang="es-NI" sz="2400" i="1" dirty="0">
                                  <a:latin typeface="Cambria Math" panose="02040503050406030204" pitchFamily="18" charset="0"/>
                                </a:rPr>
                                <m:t>𝑛</m:t>
                              </m:r>
                              <m:r>
                                <a:rPr lang="es-NI" sz="2400" i="0" dirty="0">
                                  <a:latin typeface="Cambria Math" panose="02040503050406030204" pitchFamily="18" charset="0"/>
                                </a:rPr>
                                <m:t>ⅈ</m:t>
                              </m:r>
                            </m:num>
                            <m:den>
                              <m:r>
                                <a:rPr lang="es-NI" sz="2400" i="1" dirty="0">
                                  <a:latin typeface="Cambria Math" panose="02040503050406030204" pitchFamily="18" charset="0"/>
                                </a:rPr>
                                <m:t>𝑛</m:t>
                              </m:r>
                            </m:den>
                          </m:f>
                        </m:e>
                      </m:d>
                    </m:oMath>
                  </m:oMathPara>
                </a14:m>
                <a:endParaRPr lang="es-MX" sz="2400" i="1" dirty="0">
                  <a:latin typeface="Cambria Math" panose="02040503050406030204" pitchFamily="18" charset="0"/>
                </a:endParaRPr>
              </a:p>
              <a:p>
                <a:pPr marL="0" indent="0" algn="just">
                  <a:buNone/>
                </a:pPr>
                <a14:m>
                  <m:oMath xmlns:m="http://schemas.openxmlformats.org/officeDocument/2006/math">
                    <m:d>
                      <m:dPr>
                        <m:ctrlPr>
                          <a:rPr lang="es-NI" sz="2400" i="1" dirty="0" smtClean="0">
                            <a:solidFill>
                              <a:srgbClr val="836967"/>
                            </a:solidFill>
                            <a:latin typeface="Cambria Math" panose="02040503050406030204" pitchFamily="18" charset="0"/>
                          </a:rPr>
                        </m:ctrlPr>
                      </m:dPr>
                      <m:e>
                        <m:r>
                          <a:rPr lang="es-NI" sz="2400" i="0" dirty="0">
                            <a:latin typeface="Cambria Math" panose="02040503050406030204" pitchFamily="18" charset="0"/>
                          </a:rPr>
                          <m:t>1−</m:t>
                        </m:r>
                        <m:f>
                          <m:fPr>
                            <m:ctrlPr>
                              <a:rPr lang="es-NI" sz="2400" i="1" dirty="0">
                                <a:solidFill>
                                  <a:srgbClr val="836967"/>
                                </a:solidFill>
                                <a:latin typeface="Cambria Math" panose="02040503050406030204" pitchFamily="18" charset="0"/>
                              </a:rPr>
                            </m:ctrlPr>
                          </m:fPr>
                          <m:num>
                            <m:r>
                              <a:rPr lang="es-NI" sz="2400" i="1" dirty="0">
                                <a:latin typeface="Cambria Math" panose="02040503050406030204" pitchFamily="18" charset="0"/>
                              </a:rPr>
                              <m:t>𝑛</m:t>
                            </m:r>
                            <m:r>
                              <a:rPr lang="es-NI" sz="2400" i="0" dirty="0">
                                <a:latin typeface="Cambria Math" panose="02040503050406030204" pitchFamily="18" charset="0"/>
                              </a:rPr>
                              <m:t>ⅈ</m:t>
                            </m:r>
                          </m:num>
                          <m:den>
                            <m:r>
                              <a:rPr lang="es-NI" sz="2400" i="1" dirty="0">
                                <a:latin typeface="Cambria Math" panose="02040503050406030204" pitchFamily="18" charset="0"/>
                              </a:rPr>
                              <m:t>𝑛</m:t>
                            </m:r>
                          </m:den>
                        </m:f>
                      </m:e>
                    </m:d>
                  </m:oMath>
                </a14:m>
                <a:r>
                  <a:rPr lang="es-NI" sz="2400" dirty="0"/>
                  <a:t> </a:t>
                </a:r>
              </a:p>
              <a:p>
                <a:pPr marL="0" indent="0" algn="just">
                  <a:buNone/>
                </a:pPr>
                <a:r>
                  <a:rPr lang="es-NI" sz="2400" dirty="0"/>
                  <a:t>factor de corrección para cada estrato.</a:t>
                </a:r>
              </a:p>
              <a:p>
                <a:pPr algn="just"/>
                <a:endParaRPr lang="es-NI" sz="2400" dirty="0"/>
              </a:p>
            </p:txBody>
          </p:sp>
        </mc:Choice>
        <mc:Fallback xmlns="">
          <p:sp>
            <p:nvSpPr>
              <p:cNvPr id="3" name="Marcador de contenido 2">
                <a:extLst>
                  <a:ext uri="{FF2B5EF4-FFF2-40B4-BE49-F238E27FC236}">
                    <a16:creationId xmlns:a16="http://schemas.microsoft.com/office/drawing/2014/main" id="{831C07A1-9623-125F-796D-258437FF8149}"/>
                  </a:ext>
                </a:extLst>
              </p:cNvPr>
              <p:cNvSpPr>
                <a:spLocks noGrp="1" noRot="1" noChangeAspect="1" noMove="1" noResize="1" noEditPoints="1" noAdjustHandles="1" noChangeArrowheads="1" noChangeShapeType="1" noTextEdit="1"/>
              </p:cNvSpPr>
              <p:nvPr>
                <p:ph sz="half" idx="1"/>
              </p:nvPr>
            </p:nvSpPr>
            <p:spPr>
              <a:xfrm>
                <a:off x="528711" y="794825"/>
                <a:ext cx="5181600" cy="5382138"/>
              </a:xfrm>
              <a:blipFill>
                <a:blip r:embed="rId3"/>
                <a:stretch>
                  <a:fillRect l="-1529" t="-1925" r="-1529"/>
                </a:stretch>
              </a:blipFill>
            </p:spPr>
            <p:txBody>
              <a:bodyPr/>
              <a:lstStyle/>
              <a:p>
                <a:r>
                  <a:rPr lang="es-NI">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553DF818-4DC4-C810-7494-CB0AB2382072}"/>
                  </a:ext>
                </a:extLst>
              </p:cNvPr>
              <p:cNvSpPr>
                <a:spLocks noGrp="1"/>
              </p:cNvSpPr>
              <p:nvPr>
                <p:ph sz="half" idx="2"/>
              </p:nvPr>
            </p:nvSpPr>
            <p:spPr>
              <a:xfrm>
                <a:off x="6172200" y="970671"/>
                <a:ext cx="5181600" cy="5206292"/>
              </a:xfrm>
            </p:spPr>
            <p:txBody>
              <a:bodyPr>
                <a:normAutofit fontScale="92500" lnSpcReduction="20000"/>
              </a:bodyPr>
              <a:lstStyle/>
              <a:p>
                <a:pPr marL="0" indent="0">
                  <a:buNone/>
                </a:pPr>
                <a:r>
                  <a:rPr lang="es-NI" sz="2400" dirty="0">
                    <a:solidFill>
                      <a:schemeClr val="tx1">
                        <a:lumMod val="75000"/>
                        <a:lumOff val="25000"/>
                      </a:schemeClr>
                    </a:solidFill>
                  </a:rPr>
                  <a:t>Sí la fracción muestral ni/Ni ≤ 0.05 para los estratos i= 1, 2, …, L. podemos omitir el factor de corrección </a:t>
                </a:r>
                <a14:m>
                  <m:oMath xmlns:m="http://schemas.openxmlformats.org/officeDocument/2006/math">
                    <m:d>
                      <m:dPr>
                        <m:ctrlPr>
                          <a:rPr lang="es-NI" sz="2000" i="1" dirty="0" smtClean="0">
                            <a:solidFill>
                              <a:srgbClr val="836967"/>
                            </a:solidFill>
                            <a:latin typeface="Cambria Math" panose="02040503050406030204" pitchFamily="18" charset="0"/>
                          </a:rPr>
                        </m:ctrlPr>
                      </m:dPr>
                      <m:e>
                        <m:r>
                          <a:rPr lang="es-NI" sz="2000" i="0" dirty="0">
                            <a:latin typeface="Cambria Math" panose="02040503050406030204" pitchFamily="18" charset="0"/>
                          </a:rPr>
                          <m:t>1−</m:t>
                        </m:r>
                        <m:f>
                          <m:fPr>
                            <m:ctrlPr>
                              <a:rPr lang="es-NI" sz="2000" i="1" dirty="0">
                                <a:solidFill>
                                  <a:srgbClr val="836967"/>
                                </a:solidFill>
                                <a:latin typeface="Cambria Math" panose="02040503050406030204" pitchFamily="18" charset="0"/>
                              </a:rPr>
                            </m:ctrlPr>
                          </m:fPr>
                          <m:num>
                            <m:r>
                              <a:rPr lang="es-NI" sz="2000" i="1" dirty="0">
                                <a:latin typeface="Cambria Math" panose="02040503050406030204" pitchFamily="18" charset="0"/>
                              </a:rPr>
                              <m:t>𝑛</m:t>
                            </m:r>
                            <m:r>
                              <a:rPr lang="es-NI" sz="2000" i="0" dirty="0">
                                <a:latin typeface="Cambria Math" panose="02040503050406030204" pitchFamily="18" charset="0"/>
                              </a:rPr>
                              <m:t>ⅈ</m:t>
                            </m:r>
                          </m:num>
                          <m:den>
                            <m:r>
                              <a:rPr lang="es-NI" sz="2000" i="1" dirty="0">
                                <a:latin typeface="Cambria Math" panose="02040503050406030204" pitchFamily="18" charset="0"/>
                              </a:rPr>
                              <m:t>𝑛</m:t>
                            </m:r>
                          </m:den>
                        </m:f>
                      </m:e>
                    </m:d>
                  </m:oMath>
                </a14:m>
                <a:r>
                  <a:rPr lang="es-NI" sz="2000" dirty="0"/>
                  <a:t> dentro del radical.</a:t>
                </a:r>
                <a:endParaRPr lang="es-NI" sz="2400" dirty="0">
                  <a:solidFill>
                    <a:schemeClr val="tx1">
                      <a:lumMod val="75000"/>
                      <a:lumOff val="25000"/>
                    </a:schemeClr>
                  </a:solidFill>
                </a:endParaRPr>
              </a:p>
            </p:txBody>
          </p:sp>
        </mc:Choice>
        <mc:Fallback xmlns="">
          <p:sp>
            <p:nvSpPr>
              <p:cNvPr id="4" name="Marcador de contenido 3">
                <a:extLst>
                  <a:ext uri="{FF2B5EF4-FFF2-40B4-BE49-F238E27FC236}">
                    <a16:creationId xmlns:a16="http://schemas.microsoft.com/office/drawing/2014/main" id="{553DF818-4DC4-C810-7494-CB0AB2382072}"/>
                  </a:ext>
                </a:extLst>
              </p:cNvPr>
              <p:cNvSpPr>
                <a:spLocks noGrp="1" noRot="1" noChangeAspect="1" noMove="1" noResize="1" noEditPoints="1" noAdjustHandles="1" noChangeArrowheads="1" noChangeShapeType="1" noTextEdit="1"/>
              </p:cNvSpPr>
              <p:nvPr>
                <p:ph sz="half" idx="2"/>
              </p:nvPr>
            </p:nvSpPr>
            <p:spPr>
              <a:xfrm>
                <a:off x="6172200" y="970671"/>
                <a:ext cx="5181600" cy="5206292"/>
              </a:xfrm>
              <a:blipFill>
                <a:blip r:embed="rId4"/>
                <a:stretch>
                  <a:fillRect l="-1529" t="-2576"/>
                </a:stretch>
              </a:blipFill>
            </p:spPr>
            <p:txBody>
              <a:bodyPr/>
              <a:lstStyle/>
              <a:p>
                <a:r>
                  <a:rPr lang="es-NI">
                    <a:noFill/>
                  </a:rPr>
                  <a:t> </a:t>
                </a:r>
              </a:p>
            </p:txBody>
          </p:sp>
        </mc:Fallback>
      </mc:AlternateContent>
    </p:spTree>
    <p:extLst>
      <p:ext uri="{BB962C8B-B14F-4D97-AF65-F5344CB8AC3E}">
        <p14:creationId xmlns:p14="http://schemas.microsoft.com/office/powerpoint/2010/main" val="42315768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1480</TotalTime>
  <Words>3253</Words>
  <Application>Microsoft Office PowerPoint</Application>
  <PresentationFormat>Panorámica</PresentationFormat>
  <Paragraphs>427</Paragraphs>
  <Slides>30</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30</vt:i4>
      </vt:variant>
    </vt:vector>
  </HeadingPairs>
  <TitlesOfParts>
    <vt:vector size="37" baseType="lpstr">
      <vt:lpstr>Arial</vt:lpstr>
      <vt:lpstr>Calibri</vt:lpstr>
      <vt:lpstr>Cambria Math</vt:lpstr>
      <vt:lpstr>Franklin Gothic Book</vt:lpstr>
      <vt:lpstr>Franklin Gothic Medium</vt:lpstr>
      <vt:lpstr>Tema de Office</vt:lpstr>
      <vt:lpstr>Worksheet</vt:lpstr>
      <vt:lpstr>Estadística II</vt:lpstr>
      <vt:lpstr>Presentación de PowerPoint</vt:lpstr>
      <vt:lpstr>Presentación de PowerPoint</vt:lpstr>
      <vt:lpstr>Presentación de PowerPoint</vt:lpstr>
      <vt:lpstr>Presentación de PowerPoint</vt:lpstr>
      <vt:lpstr>Presentación de PowerPoint</vt:lpstr>
      <vt:lpstr>Presentación de PowerPoint</vt:lpstr>
      <vt:lpstr>Estimador de µ y Շ</vt:lpstr>
      <vt:lpstr>Error estándar estimado de x ̅_st  y N x ̅_st </vt:lpstr>
      <vt:lpstr>El error estándar del total muestral estratificado  N x ̅_st </vt:lpstr>
      <vt:lpstr>Estimador por intervalo para µ y Շ</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Selección del tamaño de la muestra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Adiac Leon Canales Matute</cp:lastModifiedBy>
  <cp:revision>66</cp:revision>
  <dcterms:created xsi:type="dcterms:W3CDTF">2019-03-11T22:56:21Z</dcterms:created>
  <dcterms:modified xsi:type="dcterms:W3CDTF">2024-09-17T15:35:11Z</dcterms:modified>
</cp:coreProperties>
</file>