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86" r:id="rId3"/>
    <p:sldId id="273" r:id="rId4"/>
    <p:sldId id="288" r:id="rId5"/>
    <p:sldId id="287" r:id="rId6"/>
    <p:sldId id="269" r:id="rId7"/>
  </p:sldIdLst>
  <p:sldSz cx="12192000" cy="6858000"/>
  <p:notesSz cx="6858000" cy="9144000"/>
  <p:embeddedFontLst>
    <p:embeddedFont>
      <p:font typeface="Calibri" panose="020F0502020204030204" pitchFamily="34" charset="0"/>
      <p:regular r:id="rId9"/>
      <p:bold r:id="rId10"/>
      <p:italic r:id="rId11"/>
      <p:boldItalic r:id="rId12"/>
    </p:embeddedFont>
    <p:embeddedFont>
      <p:font typeface="Libre Franklin" pitchFamily="2" charset="0"/>
      <p:regular r:id="rId13"/>
      <p:bold r:id="rId14"/>
      <p:italic r:id="rId15"/>
      <p:boldItalic r:id="rId16"/>
    </p:embeddedFont>
    <p:embeddedFont>
      <p:font typeface="Libre Franklin Medium"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ZACp3ZCHfl/ljlgx26BmqDDOnB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C20"/>
    <a:srgbClr val="00B050"/>
    <a:srgbClr val="E75849"/>
    <a:srgbClr val="7030A0"/>
    <a:srgbClr val="EB45DF"/>
    <a:srgbClr val="ED7D31"/>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F68984-0ABA-4050-B83E-899A23511209}">
  <a:tblStyle styleId="{0CF68984-0ABA-4050-B83E-899A2351120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8" Type="http://customschemas.google.com/relationships/presentationmetadata" Target="metadata"/><Relationship Id="rId10" Type="http://schemas.openxmlformats.org/officeDocument/2006/relationships/font" Target="fonts/font2.fntdata"/><Relationship Id="rId19" Type="http://schemas.openxmlformats.org/officeDocument/2006/relationships/font" Target="fonts/font1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 name="Google Shape;3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70de7d1a8d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40" name="Google Shape;40;g70de7d1a8d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4805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 name="Google Shape;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0901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 name="Google Shape;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3187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 name="Google Shape;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3698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8"/>
        <p:cNvGrpSpPr/>
        <p:nvPr/>
      </p:nvGrpSpPr>
      <p:grpSpPr>
        <a:xfrm>
          <a:off x="0" y="0"/>
          <a:ext cx="0" cy="0"/>
          <a:chOff x="0" y="0"/>
          <a:chExt cx="0" cy="0"/>
        </a:xfrm>
      </p:grpSpPr>
      <p:sp>
        <p:nvSpPr>
          <p:cNvPr id="9" name="Google Shape;9;p21"/>
          <p:cNvSpPr/>
          <p:nvPr/>
        </p:nvSpPr>
        <p:spPr>
          <a:xfrm>
            <a:off x="0" y="1709738"/>
            <a:ext cx="12192000" cy="5148262"/>
          </a:xfrm>
          <a:prstGeom prst="rect">
            <a:avLst/>
          </a:prstGeom>
          <a:solidFill>
            <a:srgbClr val="F47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0" name="Google Shape;10;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Libre Franklin Medium"/>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 name="Google Shape;11;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pic>
        <p:nvPicPr>
          <p:cNvPr id="12" name="Google Shape;12;p21"/>
          <p:cNvPicPr preferRelativeResize="0"/>
          <p:nvPr/>
        </p:nvPicPr>
        <p:blipFill rotWithShape="1">
          <a:blip r:embed="rId2">
            <a:alphaModFix/>
          </a:blip>
          <a:srcRect/>
          <a:stretch/>
        </p:blipFill>
        <p:spPr>
          <a:xfrm>
            <a:off x="0" y="115910"/>
            <a:ext cx="5306096" cy="141672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3"/>
        <p:cNvGrpSpPr/>
        <p:nvPr/>
      </p:nvGrpSpPr>
      <p:grpSpPr>
        <a:xfrm>
          <a:off x="0" y="0"/>
          <a:ext cx="0" cy="0"/>
          <a:chOff x="0" y="0"/>
          <a:chExt cx="0" cy="0"/>
        </a:xfrm>
      </p:grpSpPr>
      <p:sp>
        <p:nvSpPr>
          <p:cNvPr id="14" name="Google Shape;1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4400"/>
              <a:buFont typeface="Libre Franklin Medium"/>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3F3F3F"/>
              </a:buClr>
              <a:buSzPts val="2800"/>
              <a:buChar char="•"/>
              <a:defRPr>
                <a:solidFill>
                  <a:srgbClr val="3F3F3F"/>
                </a:solidFill>
              </a:defRPr>
            </a:lvl1pPr>
            <a:lvl2pPr marL="914400" lvl="1" indent="-381000" algn="l">
              <a:lnSpc>
                <a:spcPct val="90000"/>
              </a:lnSpc>
              <a:spcBef>
                <a:spcPts val="500"/>
              </a:spcBef>
              <a:spcAft>
                <a:spcPts val="0"/>
              </a:spcAft>
              <a:buClr>
                <a:srgbClr val="3F3F3F"/>
              </a:buClr>
              <a:buSzPts val="2400"/>
              <a:buChar char="•"/>
              <a:defRPr>
                <a:solidFill>
                  <a:srgbClr val="3F3F3F"/>
                </a:solidFill>
              </a:defRPr>
            </a:lvl2pPr>
            <a:lvl3pPr marL="1371600" lvl="2" indent="-355600" algn="l">
              <a:lnSpc>
                <a:spcPct val="90000"/>
              </a:lnSpc>
              <a:spcBef>
                <a:spcPts val="500"/>
              </a:spcBef>
              <a:spcAft>
                <a:spcPts val="0"/>
              </a:spcAft>
              <a:buClr>
                <a:srgbClr val="3F3F3F"/>
              </a:buClr>
              <a:buSzPts val="2000"/>
              <a:buChar char="•"/>
              <a:defRPr>
                <a:solidFill>
                  <a:srgbClr val="3F3F3F"/>
                </a:solidFill>
              </a:defRPr>
            </a:lvl3pPr>
            <a:lvl4pPr marL="1828800" lvl="3" indent="-342900" algn="l">
              <a:lnSpc>
                <a:spcPct val="90000"/>
              </a:lnSpc>
              <a:spcBef>
                <a:spcPts val="500"/>
              </a:spcBef>
              <a:spcAft>
                <a:spcPts val="0"/>
              </a:spcAft>
              <a:buClr>
                <a:srgbClr val="3F3F3F"/>
              </a:buClr>
              <a:buSzPts val="1800"/>
              <a:buChar char="•"/>
              <a:defRPr>
                <a:solidFill>
                  <a:srgbClr val="3F3F3F"/>
                </a:solidFill>
              </a:defRPr>
            </a:lvl4pPr>
            <a:lvl5pPr marL="2286000" lvl="4" indent="-342900" algn="l">
              <a:lnSpc>
                <a:spcPct val="90000"/>
              </a:lnSpc>
              <a:spcBef>
                <a:spcPts val="500"/>
              </a:spcBef>
              <a:spcAft>
                <a:spcPts val="0"/>
              </a:spcAft>
              <a:buClr>
                <a:srgbClr val="3F3F3F"/>
              </a:buClr>
              <a:buSzPts val="18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6" name="Google Shape;16;p22"/>
          <p:cNvPicPr preferRelativeResize="0"/>
          <p:nvPr/>
        </p:nvPicPr>
        <p:blipFill rotWithShape="1">
          <a:blip r:embed="rId2">
            <a:alphaModFix/>
          </a:blip>
          <a:srcRect/>
          <a:stretch/>
        </p:blipFill>
        <p:spPr>
          <a:xfrm>
            <a:off x="11151054" y="6921"/>
            <a:ext cx="1040946" cy="581472"/>
          </a:xfrm>
          <a:prstGeom prst="rect">
            <a:avLst/>
          </a:prstGeom>
          <a:noFill/>
          <a:ln>
            <a:noFill/>
          </a:ln>
        </p:spPr>
      </p:pic>
      <p:sp>
        <p:nvSpPr>
          <p:cNvPr id="17" name="Google Shape;17;p22"/>
          <p:cNvSpPr/>
          <p:nvPr/>
        </p:nvSpPr>
        <p:spPr>
          <a:xfrm>
            <a:off x="0" y="6542468"/>
            <a:ext cx="12192000" cy="315532"/>
          </a:xfrm>
          <a:prstGeom prst="rect">
            <a:avLst/>
          </a:prstGeom>
          <a:solidFill>
            <a:srgbClr val="F47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4400"/>
              <a:buFont typeface="Libre Franklin Medium"/>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3F3F3F"/>
              </a:buClr>
              <a:buSzPts val="2800"/>
              <a:buChar char="•"/>
              <a:defRPr>
                <a:solidFill>
                  <a:srgbClr val="3F3F3F"/>
                </a:solidFill>
              </a:defRPr>
            </a:lvl1pPr>
            <a:lvl2pPr marL="914400" lvl="1" indent="-381000" algn="l">
              <a:lnSpc>
                <a:spcPct val="90000"/>
              </a:lnSpc>
              <a:spcBef>
                <a:spcPts val="500"/>
              </a:spcBef>
              <a:spcAft>
                <a:spcPts val="0"/>
              </a:spcAft>
              <a:buClr>
                <a:srgbClr val="3F3F3F"/>
              </a:buClr>
              <a:buSzPts val="2400"/>
              <a:buChar char="•"/>
              <a:defRPr>
                <a:solidFill>
                  <a:srgbClr val="3F3F3F"/>
                </a:solidFill>
              </a:defRPr>
            </a:lvl2pPr>
            <a:lvl3pPr marL="1371600" lvl="2" indent="-355600" algn="l">
              <a:lnSpc>
                <a:spcPct val="90000"/>
              </a:lnSpc>
              <a:spcBef>
                <a:spcPts val="500"/>
              </a:spcBef>
              <a:spcAft>
                <a:spcPts val="0"/>
              </a:spcAft>
              <a:buClr>
                <a:srgbClr val="3F3F3F"/>
              </a:buClr>
              <a:buSzPts val="2000"/>
              <a:buChar char="•"/>
              <a:defRPr>
                <a:solidFill>
                  <a:srgbClr val="3F3F3F"/>
                </a:solidFill>
              </a:defRPr>
            </a:lvl3pPr>
            <a:lvl4pPr marL="1828800" lvl="3" indent="-342900" algn="l">
              <a:lnSpc>
                <a:spcPct val="90000"/>
              </a:lnSpc>
              <a:spcBef>
                <a:spcPts val="500"/>
              </a:spcBef>
              <a:spcAft>
                <a:spcPts val="0"/>
              </a:spcAft>
              <a:buClr>
                <a:srgbClr val="3F3F3F"/>
              </a:buClr>
              <a:buSzPts val="1800"/>
              <a:buChar char="•"/>
              <a:defRPr>
                <a:solidFill>
                  <a:srgbClr val="3F3F3F"/>
                </a:solidFill>
              </a:defRPr>
            </a:lvl4pPr>
            <a:lvl5pPr marL="2286000" lvl="4" indent="-342900" algn="l">
              <a:lnSpc>
                <a:spcPct val="90000"/>
              </a:lnSpc>
              <a:spcBef>
                <a:spcPts val="500"/>
              </a:spcBef>
              <a:spcAft>
                <a:spcPts val="0"/>
              </a:spcAft>
              <a:buClr>
                <a:srgbClr val="3F3F3F"/>
              </a:buClr>
              <a:buSzPts val="18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24"/>
          <p:cNvSpPr/>
          <p:nvPr/>
        </p:nvSpPr>
        <p:spPr>
          <a:xfrm>
            <a:off x="0" y="6542468"/>
            <a:ext cx="12192000" cy="315532"/>
          </a:xfrm>
          <a:prstGeom prst="rect">
            <a:avLst/>
          </a:prstGeom>
          <a:solidFill>
            <a:srgbClr val="F47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pic>
        <p:nvPicPr>
          <p:cNvPr id="28" name="Google Shape;28;p24"/>
          <p:cNvPicPr preferRelativeResize="0"/>
          <p:nvPr/>
        </p:nvPicPr>
        <p:blipFill rotWithShape="1">
          <a:blip r:embed="rId2">
            <a:alphaModFix/>
          </a:blip>
          <a:srcRect/>
          <a:stretch/>
        </p:blipFill>
        <p:spPr>
          <a:xfrm>
            <a:off x="11151054" y="6921"/>
            <a:ext cx="1040946" cy="58147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9"/>
        <p:cNvGrpSpPr/>
        <p:nvPr/>
      </p:nvGrpSpPr>
      <p:grpSpPr>
        <a:xfrm>
          <a:off x="0" y="0"/>
          <a:ext cx="0" cy="0"/>
          <a:chOff x="0" y="0"/>
          <a:chExt cx="0" cy="0"/>
        </a:xfrm>
      </p:grpSpPr>
      <p:sp>
        <p:nvSpPr>
          <p:cNvPr id="30" name="Google Shape;30;p25"/>
          <p:cNvSpPr/>
          <p:nvPr/>
        </p:nvSpPr>
        <p:spPr>
          <a:xfrm>
            <a:off x="0" y="6349284"/>
            <a:ext cx="12192000" cy="508715"/>
          </a:xfrm>
          <a:prstGeom prst="rect">
            <a:avLst/>
          </a:prstGeom>
          <a:solidFill>
            <a:srgbClr val="F47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pic>
        <p:nvPicPr>
          <p:cNvPr id="31" name="Google Shape;31;p25"/>
          <p:cNvPicPr preferRelativeResize="0"/>
          <p:nvPr/>
        </p:nvPicPr>
        <p:blipFill rotWithShape="1">
          <a:blip r:embed="rId2">
            <a:alphaModFix/>
          </a:blip>
          <a:srcRect/>
          <a:stretch/>
        </p:blipFill>
        <p:spPr>
          <a:xfrm>
            <a:off x="2502455" y="2253803"/>
            <a:ext cx="7187089" cy="19189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apositiva de título" type="title">
  <p:cSld name="Diapositiva de título">
    <p:spTree>
      <p:nvGrpSpPr>
        <p:cNvPr id="1" name="Shape 18"/>
        <p:cNvGrpSpPr/>
        <p:nvPr/>
      </p:nvGrpSpPr>
      <p:grpSpPr>
        <a:xfrm>
          <a:off x="0" y="0"/>
          <a:ext cx="0" cy="0"/>
          <a:chOff x="0" y="0"/>
          <a:chExt cx="0" cy="0"/>
        </a:xfrm>
      </p:grpSpPr>
      <p:sp>
        <p:nvSpPr>
          <p:cNvPr id="19" name="Google Shape;19;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3F3F3F"/>
              </a:buClr>
              <a:buSzPts val="6000"/>
              <a:buFont typeface="Libre Franklin Medium"/>
              <a:buNone/>
              <a:defRPr sz="60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3F3F3F"/>
              </a:buClr>
              <a:buSzPts val="2400"/>
              <a:buNone/>
              <a:defRPr sz="2400">
                <a:solidFill>
                  <a:srgbClr val="3F3F3F"/>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23"/>
          <p:cNvSpPr/>
          <p:nvPr/>
        </p:nvSpPr>
        <p:spPr>
          <a:xfrm>
            <a:off x="0" y="-1"/>
            <a:ext cx="12192000" cy="1122364"/>
          </a:xfrm>
          <a:prstGeom prst="rect">
            <a:avLst/>
          </a:prstGeom>
          <a:solidFill>
            <a:srgbClr val="F47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pic>
        <p:nvPicPr>
          <p:cNvPr id="22" name="Google Shape;22;p23"/>
          <p:cNvPicPr preferRelativeResize="0"/>
          <p:nvPr/>
        </p:nvPicPr>
        <p:blipFill rotWithShape="1">
          <a:blip r:embed="rId2">
            <a:alphaModFix/>
          </a:blip>
          <a:srcRect/>
          <a:stretch/>
        </p:blipFill>
        <p:spPr>
          <a:xfrm>
            <a:off x="10052533" y="-36372"/>
            <a:ext cx="2139467" cy="1195106"/>
          </a:xfrm>
          <a:prstGeom prst="rect">
            <a:avLst/>
          </a:prstGeom>
          <a:noFill/>
          <a:ln>
            <a:noFill/>
          </a:ln>
        </p:spPr>
      </p:pic>
    </p:spTree>
    <p:extLst>
      <p:ext uri="{BB962C8B-B14F-4D97-AF65-F5344CB8AC3E}">
        <p14:creationId xmlns:p14="http://schemas.microsoft.com/office/powerpoint/2010/main" val="8043521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Libre Franklin Medium"/>
              <a:buNone/>
              <a:defRPr sz="4400" b="0" i="0" u="none" strike="noStrike" cap="none">
                <a:solidFill>
                  <a:schemeClr val="dk1"/>
                </a:solidFill>
                <a:latin typeface="Libre Franklin Medium"/>
                <a:ea typeface="Libre Franklin Medium"/>
                <a:cs typeface="Libre Franklin Medium"/>
                <a:sym typeface="Libre Franklin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Libre Franklin Medium"/>
              <a:buNone/>
            </a:pPr>
            <a:r>
              <a:rPr lang="es-ES" dirty="0">
                <a:latin typeface="Times New Roman" panose="02020603050405020304" pitchFamily="18" charset="0"/>
                <a:cs typeface="Times New Roman" panose="02020603050405020304" pitchFamily="18" charset="0"/>
              </a:rPr>
              <a:t>Investigación de operaciones I</a:t>
            </a:r>
            <a:endParaRPr dirty="0">
              <a:latin typeface="Times New Roman" panose="02020603050405020304" pitchFamily="18" charset="0"/>
              <a:cs typeface="Times New Roman" panose="02020603050405020304" pitchFamily="18" charset="0"/>
            </a:endParaRPr>
          </a:p>
        </p:txBody>
      </p:sp>
      <p:sp>
        <p:nvSpPr>
          <p:cNvPr id="37" name="Google Shape;37;p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r>
              <a:rPr lang="es-ES" b="1" dirty="0">
                <a:latin typeface="Times New Roman" panose="02020603050405020304" pitchFamily="18" charset="0"/>
                <a:cs typeface="Times New Roman" panose="02020603050405020304" pitchFamily="18" charset="0"/>
              </a:rPr>
              <a:t>Ing. Luis Alejandro Jerez Murillo.</a:t>
            </a:r>
            <a:endParaRPr b="1" dirty="0">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lt1"/>
              </a:buClr>
              <a:buSzPts val="2400"/>
              <a:buNone/>
            </a:pPr>
            <a:endParaRPr b="1"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1"/>
              </a:buClr>
              <a:buSzPts val="240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13" name="Google Shape;44;p8">
            <a:extLst>
              <a:ext uri="{FF2B5EF4-FFF2-40B4-BE49-F238E27FC236}">
                <a16:creationId xmlns:a16="http://schemas.microsoft.com/office/drawing/2014/main" id="{1FF5C1AF-9CDD-470D-8F52-0E31AB435258}"/>
              </a:ext>
            </a:extLst>
          </p:cNvPr>
          <p:cNvSpPr txBox="1"/>
          <p:nvPr/>
        </p:nvSpPr>
        <p:spPr>
          <a:xfrm>
            <a:off x="0" y="0"/>
            <a:ext cx="10156874" cy="11202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lnSpc>
                <a:spcPct val="150000"/>
              </a:lnSpc>
            </a:pPr>
            <a:r>
              <a:rPr lang="es-MX" sz="3200" b="1" i="1" dirty="0">
                <a:solidFill>
                  <a:schemeClr val="bg1"/>
                </a:solidFill>
                <a:latin typeface="Times New Roman"/>
                <a:ea typeface="Times New Roman"/>
                <a:cs typeface="Times New Roman"/>
                <a:sym typeface="Times New Roman"/>
              </a:rPr>
              <a:t>I Unidad: Programación Lineal.</a:t>
            </a:r>
            <a:endParaRPr sz="3200" b="1" i="1" dirty="0">
              <a:solidFill>
                <a:schemeClr val="bg1"/>
              </a:solidFill>
              <a:latin typeface="Times New Roman"/>
              <a:ea typeface="Times New Roman"/>
              <a:cs typeface="Times New Roman"/>
              <a:sym typeface="Times New Roman"/>
            </a:endParaRPr>
          </a:p>
        </p:txBody>
      </p:sp>
      <p:graphicFrame>
        <p:nvGraphicFramePr>
          <p:cNvPr id="2" name="Tabla 2">
            <a:extLst>
              <a:ext uri="{FF2B5EF4-FFF2-40B4-BE49-F238E27FC236}">
                <a16:creationId xmlns:a16="http://schemas.microsoft.com/office/drawing/2014/main" id="{E28EE928-CA31-4E35-AA9D-3CDAE0B88FCA}"/>
              </a:ext>
            </a:extLst>
          </p:cNvPr>
          <p:cNvGraphicFramePr>
            <a:graphicFrameLocks noGrp="1"/>
          </p:cNvGraphicFramePr>
          <p:nvPr>
            <p:extLst>
              <p:ext uri="{D42A27DB-BD31-4B8C-83A1-F6EECF244321}">
                <p14:modId xmlns:p14="http://schemas.microsoft.com/office/powerpoint/2010/main" val="3650993092"/>
              </p:ext>
            </p:extLst>
          </p:nvPr>
        </p:nvGraphicFramePr>
        <p:xfrm>
          <a:off x="211796" y="1378323"/>
          <a:ext cx="11768407" cy="4294315"/>
        </p:xfrm>
        <a:graphic>
          <a:graphicData uri="http://schemas.openxmlformats.org/drawingml/2006/table">
            <a:tbl>
              <a:tblPr firstRow="1" bandRow="1">
                <a:tableStyleId>{72833802-FEF1-4C79-8D5D-14CF1EAF98D9}</a:tableStyleId>
              </a:tblPr>
              <a:tblGrid>
                <a:gridCol w="995349">
                  <a:extLst>
                    <a:ext uri="{9D8B030D-6E8A-4147-A177-3AD203B41FA5}">
                      <a16:colId xmlns:a16="http://schemas.microsoft.com/office/drawing/2014/main" val="3078141872"/>
                    </a:ext>
                  </a:extLst>
                </a:gridCol>
                <a:gridCol w="3649252">
                  <a:extLst>
                    <a:ext uri="{9D8B030D-6E8A-4147-A177-3AD203B41FA5}">
                      <a16:colId xmlns:a16="http://schemas.microsoft.com/office/drawing/2014/main" val="3462483683"/>
                    </a:ext>
                  </a:extLst>
                </a:gridCol>
                <a:gridCol w="3649252">
                  <a:extLst>
                    <a:ext uri="{9D8B030D-6E8A-4147-A177-3AD203B41FA5}">
                      <a16:colId xmlns:a16="http://schemas.microsoft.com/office/drawing/2014/main" val="217852798"/>
                    </a:ext>
                  </a:extLst>
                </a:gridCol>
                <a:gridCol w="3474554">
                  <a:extLst>
                    <a:ext uri="{9D8B030D-6E8A-4147-A177-3AD203B41FA5}">
                      <a16:colId xmlns:a16="http://schemas.microsoft.com/office/drawing/2014/main" val="2517998680"/>
                    </a:ext>
                  </a:extLst>
                </a:gridCol>
              </a:tblGrid>
              <a:tr h="370840">
                <a:tc gridSpan="4">
                  <a:txBody>
                    <a:bodyPr/>
                    <a:lstStyle/>
                    <a:p>
                      <a:pPr algn="ctr"/>
                      <a:r>
                        <a:rPr lang="es-NI" sz="2000" dirty="0">
                          <a:latin typeface="Times New Roman" panose="02020603050405020304" pitchFamily="18" charset="0"/>
                          <a:cs typeface="Times New Roman" panose="02020603050405020304" pitchFamily="18" charset="0"/>
                        </a:rPr>
                        <a:t>Agenda de la sesión.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7C20"/>
                    </a:solidFill>
                  </a:tcPr>
                </a:tc>
                <a:tc hMerge="1">
                  <a:txBody>
                    <a:bodyPr/>
                    <a:lstStyle/>
                    <a:p>
                      <a:endParaRPr lang="en-US"/>
                    </a:p>
                  </a:txBody>
                  <a:tcPr/>
                </a:tc>
                <a:tc hMerge="1">
                  <a:txBody>
                    <a:bodyPr/>
                    <a:lstStyle/>
                    <a:p>
                      <a:endParaRPr lang="es-NI"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NI"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2534529"/>
                  </a:ext>
                </a:extLst>
              </a:tr>
              <a:tr h="370840">
                <a:tc>
                  <a:txBody>
                    <a:bodyPr/>
                    <a:lstStyle/>
                    <a:p>
                      <a:pPr algn="ctr"/>
                      <a:r>
                        <a:rPr lang="es-NI" sz="2000" b="1" i="1" dirty="0">
                          <a:solidFill>
                            <a:schemeClr val="tx1"/>
                          </a:solidFill>
                          <a:latin typeface="Times New Roman" panose="02020603050405020304" pitchFamily="18" charset="0"/>
                          <a:cs typeface="Times New Roman" panose="02020603050405020304" pitchFamily="18" charset="0"/>
                        </a:rPr>
                        <a:t>Sesión.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NI" sz="2000" b="1" i="1" dirty="0">
                          <a:solidFill>
                            <a:schemeClr val="tx1"/>
                          </a:solidFill>
                          <a:latin typeface="Times New Roman" panose="02020603050405020304" pitchFamily="18" charset="0"/>
                          <a:cs typeface="Times New Roman" panose="02020603050405020304" pitchFamily="18" charset="0"/>
                        </a:rPr>
                        <a:t>Objetivo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NI" sz="2000" b="1" i="1" dirty="0">
                          <a:solidFill>
                            <a:schemeClr val="tx1"/>
                          </a:solidFill>
                          <a:latin typeface="Times New Roman" panose="02020603050405020304" pitchFamily="18" charset="0"/>
                          <a:cs typeface="Times New Roman" panose="02020603050405020304" pitchFamily="18" charset="0"/>
                        </a:rPr>
                        <a:t>Contenido.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NI" sz="2000" b="1" i="1" dirty="0">
                          <a:latin typeface="Times New Roman" panose="02020603050405020304" pitchFamily="18" charset="0"/>
                          <a:cs typeface="Times New Roman" panose="02020603050405020304" pitchFamily="18" charset="0"/>
                        </a:rPr>
                        <a:t>Actividades de aprendizaje.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8023948"/>
                  </a:ext>
                </a:extLst>
              </a:tr>
              <a:tr h="370840">
                <a:tc>
                  <a:txBody>
                    <a:bodyPr/>
                    <a:lstStyle/>
                    <a:p>
                      <a:pPr algn="ctr">
                        <a:lnSpc>
                          <a:spcPct val="150000"/>
                        </a:lnSpc>
                      </a:pPr>
                      <a:r>
                        <a:rPr lang="es-NI" sz="2000" dirty="0">
                          <a:solidFill>
                            <a:schemeClr val="tx1"/>
                          </a:solidFill>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1000"/>
                        </a:spcAft>
                      </a:pPr>
                      <a:r>
                        <a:rPr lang="es-CL" sz="1800">
                          <a:effectLst/>
                          <a:latin typeface="Times New Roman" panose="02020603050405020304" pitchFamily="18" charset="0"/>
                          <a:ea typeface="Calibri" panose="020F0502020204030204" pitchFamily="34" charset="0"/>
                          <a:cs typeface="Times New Roman" panose="02020603050405020304" pitchFamily="18" charset="0"/>
                        </a:rPr>
                        <a:t>Aplicar el programa POM QM para solucionar problemas de programación lineal de dos o más variables de decisión.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1.5. Solución de problemas de programación lineal usando POM QM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1000"/>
                        </a:spcAft>
                      </a:pPr>
                      <a:r>
                        <a:rPr lang="es-NI" sz="1800" b="1" dirty="0">
                          <a:effectLst/>
                          <a:latin typeface="Times New Roman" panose="02020603050405020304" pitchFamily="18" charset="0"/>
                          <a:ea typeface="Calibri" panose="020F0502020204030204" pitchFamily="34" charset="0"/>
                          <a:cs typeface="Times New Roman" panose="02020603050405020304" pitchFamily="18" charset="0"/>
                        </a:rPr>
                        <a:t>a. Cátedra: </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presentación de los principales componentes del programa QM.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s-MX" sz="1800" b="1" dirty="0">
                          <a:effectLst/>
                          <a:latin typeface="Times New Roman" panose="02020603050405020304" pitchFamily="18" charset="0"/>
                          <a:ea typeface="Calibri" panose="020F0502020204030204" pitchFamily="34" charset="0"/>
                          <a:cs typeface="Times New Roman" panose="02020603050405020304" pitchFamily="18" charset="0"/>
                        </a:rPr>
                        <a:t>b. Actividad formativa: </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aplicación de POM QM: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s-E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Producción estratégica</a:t>
                      </a:r>
                    </a:p>
                    <a:p>
                      <a:pPr marL="342900" lvl="0" indent="-342900">
                        <a:lnSpc>
                          <a:spcPct val="150000"/>
                        </a:lnSpc>
                        <a:buFont typeface="Symbol" panose="05050102010706020507" pitchFamily="18" charset="2"/>
                        <a:buChar char=""/>
                      </a:pPr>
                      <a:r>
                        <a:rPr lang="es-E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Mezcla de componentes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s-NI"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s-NI"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Make</a:t>
                      </a:r>
                      <a:r>
                        <a:rPr lang="es-NI"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NI"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or</a:t>
                      </a:r>
                      <a:r>
                        <a:rPr lang="es-NI"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NI"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Buy</a:t>
                      </a:r>
                      <a:r>
                        <a:rPr lang="es-NI"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7186858"/>
                  </a:ext>
                </a:extLst>
              </a:tr>
            </a:tbl>
          </a:graphicData>
        </a:graphic>
      </p:graphicFrame>
    </p:spTree>
    <p:extLst>
      <p:ext uri="{BB962C8B-B14F-4D97-AF65-F5344CB8AC3E}">
        <p14:creationId xmlns:p14="http://schemas.microsoft.com/office/powerpoint/2010/main" val="1445501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10" name="Google Shape;52;p9">
            <a:extLst>
              <a:ext uri="{FF2B5EF4-FFF2-40B4-BE49-F238E27FC236}">
                <a16:creationId xmlns:a16="http://schemas.microsoft.com/office/drawing/2014/main" id="{3F215C7E-81BE-4D11-B942-D7D742B52CCB}"/>
              </a:ext>
            </a:extLst>
          </p:cNvPr>
          <p:cNvSpPr txBox="1"/>
          <p:nvPr/>
        </p:nvSpPr>
        <p:spPr>
          <a:xfrm>
            <a:off x="0" y="57676"/>
            <a:ext cx="12192000" cy="670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47C20"/>
              </a:buClr>
              <a:buSzPts val="3600"/>
              <a:buFont typeface="Libre Franklin Medium"/>
              <a:buNone/>
            </a:pPr>
            <a:r>
              <a:rPr lang="es-ES" sz="3950" b="1" dirty="0">
                <a:solidFill>
                  <a:srgbClr val="F47C20"/>
                </a:solidFill>
                <a:latin typeface="Times New Roman"/>
                <a:ea typeface="Times New Roman"/>
                <a:cs typeface="Times New Roman"/>
                <a:sym typeface="Times New Roman"/>
              </a:rPr>
              <a:t>Ejemplos propuestos.</a:t>
            </a:r>
            <a:endParaRPr sz="3950" b="1" i="0" u="none" strike="noStrike" cap="none" dirty="0">
              <a:solidFill>
                <a:srgbClr val="F47C20"/>
              </a:solidFill>
              <a:latin typeface="Times New Roman"/>
              <a:ea typeface="Times New Roman"/>
              <a:cs typeface="Times New Roman"/>
              <a:sym typeface="Times New Roman"/>
            </a:endParaRPr>
          </a:p>
        </p:txBody>
      </p:sp>
      <p:sp>
        <p:nvSpPr>
          <p:cNvPr id="2" name="CuadroTexto 1">
            <a:extLst>
              <a:ext uri="{FF2B5EF4-FFF2-40B4-BE49-F238E27FC236}">
                <a16:creationId xmlns:a16="http://schemas.microsoft.com/office/drawing/2014/main" id="{98C67CE2-9BB9-4E5B-BF29-2AA3651CC07F}"/>
              </a:ext>
            </a:extLst>
          </p:cNvPr>
          <p:cNvSpPr txBox="1"/>
          <p:nvPr/>
        </p:nvSpPr>
        <p:spPr>
          <a:xfrm rot="10800000" flipV="1">
            <a:off x="0" y="893299"/>
            <a:ext cx="12192000" cy="3416320"/>
          </a:xfrm>
          <a:prstGeom prst="rect">
            <a:avLst/>
          </a:prstGeom>
          <a:noFill/>
        </p:spPr>
        <p:txBody>
          <a:bodyPr wrap="square" rtlCol="0">
            <a:spAutoFit/>
          </a:bodyPr>
          <a:lstStyle/>
          <a:p>
            <a:pPr algn="just"/>
            <a:r>
              <a:rPr lang="es-MX" sz="2400" b="1" i="1" dirty="0">
                <a:solidFill>
                  <a:schemeClr val="tx1"/>
                </a:solidFill>
                <a:latin typeface="Times New Roman" panose="02020603050405020304" pitchFamily="18" charset="0"/>
                <a:cs typeface="Times New Roman" panose="02020603050405020304" pitchFamily="18" charset="0"/>
              </a:rPr>
              <a:t>Ejemplo # 1: </a:t>
            </a:r>
            <a:r>
              <a:rPr lang="es-MX" sz="2400" dirty="0">
                <a:latin typeface="Times New Roman" panose="02020603050405020304" pitchFamily="18" charset="0"/>
                <a:cs typeface="Times New Roman" panose="02020603050405020304" pitchFamily="18" charset="0"/>
              </a:rPr>
              <a:t>La gerencia de mercadeo en conjunto con la gerencia de ventas han decidido descatalogar completamente del mercado una presentación de cervezas distribuidas en el país. Esto ha generado un exceso en la capacidad de producción por lo que esta deberá de ser distribuido entre las otras 3 cervezas restantes del portafolio. </a:t>
            </a:r>
          </a:p>
          <a:p>
            <a:pPr algn="just"/>
            <a:r>
              <a:rPr lang="es-MX" sz="2400" dirty="0">
                <a:solidFill>
                  <a:schemeClr val="tx1"/>
                </a:solidFill>
                <a:latin typeface="Times New Roman" panose="02020603050405020304" pitchFamily="18" charset="0"/>
                <a:cs typeface="Times New Roman" panose="02020603050405020304" pitchFamily="18" charset="0"/>
              </a:rPr>
              <a:t>Ventas indica que las cobertura que se puede llegar a tener con las cervezas 1 y 2 exceden la tasa máxima de producción; mientras que las oportunidades con la cerveza 3 se limitan a 20 cajas por semana. La ganancia unitaria para cada uno de los productos es de $50, $20 y $25.</a:t>
            </a:r>
          </a:p>
          <a:p>
            <a:pPr algn="just"/>
            <a:r>
              <a:rPr lang="es-MX" sz="2400" dirty="0">
                <a:solidFill>
                  <a:schemeClr val="tx1"/>
                </a:solidFill>
                <a:latin typeface="Times New Roman" panose="02020603050405020304" pitchFamily="18" charset="0"/>
                <a:cs typeface="Times New Roman" panose="02020603050405020304" pitchFamily="18" charset="0"/>
              </a:rPr>
              <a:t>¿Qué plan de producción propone seguir durante la semana? Considera los siguientes aspectos técnicos de producción. </a:t>
            </a:r>
            <a:endParaRPr lang="es-NI" sz="2400" dirty="0">
              <a:solidFill>
                <a:schemeClr val="tx1"/>
              </a:solidFill>
              <a:latin typeface="Times New Roman" panose="02020603050405020304" pitchFamily="18" charset="0"/>
              <a:cs typeface="Times New Roman" panose="02020603050405020304" pitchFamily="18" charset="0"/>
            </a:endParaRPr>
          </a:p>
        </p:txBody>
      </p:sp>
      <p:pic>
        <p:nvPicPr>
          <p:cNvPr id="3" name="Imagen 2">
            <a:extLst>
              <a:ext uri="{FF2B5EF4-FFF2-40B4-BE49-F238E27FC236}">
                <a16:creationId xmlns:a16="http://schemas.microsoft.com/office/drawing/2014/main" id="{C59373C0-BD51-4F63-8ABE-F8226288DA99}"/>
              </a:ext>
            </a:extLst>
          </p:cNvPr>
          <p:cNvPicPr>
            <a:picLocks noChangeAspect="1"/>
          </p:cNvPicPr>
          <p:nvPr/>
        </p:nvPicPr>
        <p:blipFill>
          <a:blip r:embed="rId3"/>
          <a:stretch>
            <a:fillRect/>
          </a:stretch>
        </p:blipFill>
        <p:spPr>
          <a:xfrm>
            <a:off x="3343641" y="4589145"/>
            <a:ext cx="6001200" cy="1375556"/>
          </a:xfrm>
          <a:prstGeom prst="rect">
            <a:avLst/>
          </a:prstGeom>
        </p:spPr>
      </p:pic>
    </p:spTree>
    <p:extLst>
      <p:ext uri="{BB962C8B-B14F-4D97-AF65-F5344CB8AC3E}">
        <p14:creationId xmlns:p14="http://schemas.microsoft.com/office/powerpoint/2010/main" val="239762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10" name="Google Shape;52;p9">
            <a:extLst>
              <a:ext uri="{FF2B5EF4-FFF2-40B4-BE49-F238E27FC236}">
                <a16:creationId xmlns:a16="http://schemas.microsoft.com/office/drawing/2014/main" id="{3F215C7E-81BE-4D11-B942-D7D742B52CCB}"/>
              </a:ext>
            </a:extLst>
          </p:cNvPr>
          <p:cNvSpPr txBox="1"/>
          <p:nvPr/>
        </p:nvSpPr>
        <p:spPr>
          <a:xfrm>
            <a:off x="0" y="57676"/>
            <a:ext cx="12192000" cy="670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47C20"/>
              </a:buClr>
              <a:buSzPts val="3600"/>
              <a:buFont typeface="Libre Franklin Medium"/>
              <a:buNone/>
            </a:pPr>
            <a:r>
              <a:rPr lang="es-ES" sz="3950" b="1" dirty="0">
                <a:solidFill>
                  <a:srgbClr val="F47C20"/>
                </a:solidFill>
                <a:latin typeface="Times New Roman"/>
                <a:ea typeface="Times New Roman"/>
                <a:cs typeface="Times New Roman"/>
                <a:sym typeface="Times New Roman"/>
              </a:rPr>
              <a:t>Ejemplos propuestos.</a:t>
            </a:r>
            <a:endParaRPr sz="3950" b="1" i="0" u="none" strike="noStrike" cap="none" dirty="0">
              <a:solidFill>
                <a:srgbClr val="F47C20"/>
              </a:solidFill>
              <a:latin typeface="Times New Roman"/>
              <a:ea typeface="Times New Roman"/>
              <a:cs typeface="Times New Roman"/>
              <a:sym typeface="Times New Roman"/>
            </a:endParaRPr>
          </a:p>
        </p:txBody>
      </p:sp>
      <p:sp>
        <p:nvSpPr>
          <p:cNvPr id="2" name="CuadroTexto 1">
            <a:extLst>
              <a:ext uri="{FF2B5EF4-FFF2-40B4-BE49-F238E27FC236}">
                <a16:creationId xmlns:a16="http://schemas.microsoft.com/office/drawing/2014/main" id="{98C67CE2-9BB9-4E5B-BF29-2AA3651CC07F}"/>
              </a:ext>
            </a:extLst>
          </p:cNvPr>
          <p:cNvSpPr txBox="1"/>
          <p:nvPr/>
        </p:nvSpPr>
        <p:spPr>
          <a:xfrm rot="10800000" flipV="1">
            <a:off x="0" y="1250462"/>
            <a:ext cx="12192000" cy="1200329"/>
          </a:xfrm>
          <a:prstGeom prst="rect">
            <a:avLst/>
          </a:prstGeom>
          <a:noFill/>
        </p:spPr>
        <p:txBody>
          <a:bodyPr wrap="square" rtlCol="0">
            <a:spAutoFit/>
          </a:bodyPr>
          <a:lstStyle/>
          <a:p>
            <a:pPr algn="just"/>
            <a:r>
              <a:rPr lang="es-MX" sz="2400" b="1" i="1" dirty="0">
                <a:solidFill>
                  <a:schemeClr val="tx1"/>
                </a:solidFill>
                <a:latin typeface="Times New Roman" panose="02020603050405020304" pitchFamily="18" charset="0"/>
                <a:cs typeface="Times New Roman" panose="02020603050405020304" pitchFamily="18" charset="0"/>
              </a:rPr>
              <a:t>Ejemplo # 2: </a:t>
            </a:r>
            <a:r>
              <a:rPr lang="es-ES" sz="2400" dirty="0" err="1">
                <a:latin typeface="Times New Roman" panose="02020603050405020304" pitchFamily="18" charset="0"/>
                <a:cs typeface="Times New Roman" panose="02020603050405020304" pitchFamily="18" charset="0"/>
              </a:rPr>
              <a:t>Metalco</a:t>
            </a:r>
            <a:r>
              <a:rPr lang="es-ES" sz="2400" dirty="0">
                <a:latin typeface="Times New Roman" panose="02020603050405020304" pitchFamily="18" charset="0"/>
                <a:cs typeface="Times New Roman" panose="02020603050405020304" pitchFamily="18" charset="0"/>
              </a:rPr>
              <a:t> </a:t>
            </a:r>
            <a:r>
              <a:rPr lang="es-ES" sz="2400" dirty="0" err="1">
                <a:latin typeface="Times New Roman" panose="02020603050405020304" pitchFamily="18" charset="0"/>
                <a:cs typeface="Times New Roman" panose="02020603050405020304" pitchFamily="18" charset="0"/>
              </a:rPr>
              <a:t>company</a:t>
            </a:r>
            <a:r>
              <a:rPr lang="es-ES" sz="2400" dirty="0">
                <a:latin typeface="Times New Roman" panose="02020603050405020304" pitchFamily="18" charset="0"/>
                <a:cs typeface="Times New Roman" panose="02020603050405020304" pitchFamily="18" charset="0"/>
              </a:rPr>
              <a:t> desea hacer una nueva aleación con 40% de aluminio, 35% de zinc y 25% de plomo a partir de varias aleaciones que tienen las siguientes propiedades, ¿qué proporción se debe de aplica para reducir los costos al mínimo?</a:t>
            </a:r>
            <a:endParaRPr lang="es-NI" sz="24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a 3">
            <a:extLst>
              <a:ext uri="{FF2B5EF4-FFF2-40B4-BE49-F238E27FC236}">
                <a16:creationId xmlns:a16="http://schemas.microsoft.com/office/drawing/2014/main" id="{1B5A95FD-74A3-4D44-8B9F-F202F1EC57A9}"/>
              </a:ext>
            </a:extLst>
          </p:cNvPr>
          <p:cNvGraphicFramePr>
            <a:graphicFrameLocks noGrp="1"/>
          </p:cNvGraphicFramePr>
          <p:nvPr>
            <p:custDataLst>
              <p:tags r:id="rId1"/>
            </p:custDataLst>
            <p:extLst>
              <p:ext uri="{D42A27DB-BD31-4B8C-83A1-F6EECF244321}">
                <p14:modId xmlns:p14="http://schemas.microsoft.com/office/powerpoint/2010/main" val="3499749292"/>
              </p:ext>
            </p:extLst>
          </p:nvPr>
        </p:nvGraphicFramePr>
        <p:xfrm>
          <a:off x="1276643" y="2747873"/>
          <a:ext cx="9339778" cy="1908531"/>
        </p:xfrm>
        <a:graphic>
          <a:graphicData uri="http://schemas.openxmlformats.org/drawingml/2006/table">
            <a:tbl>
              <a:tblPr>
                <a:tableStyleId>{9D7B26C5-4107-4FEC-AEDC-1716B250A1EF}</a:tableStyleId>
              </a:tblPr>
              <a:tblGrid>
                <a:gridCol w="1334254">
                  <a:extLst>
                    <a:ext uri="{9D8B030D-6E8A-4147-A177-3AD203B41FA5}">
                      <a16:colId xmlns:a16="http://schemas.microsoft.com/office/drawing/2014/main" val="1776931034"/>
                    </a:ext>
                  </a:extLst>
                </a:gridCol>
                <a:gridCol w="1334254">
                  <a:extLst>
                    <a:ext uri="{9D8B030D-6E8A-4147-A177-3AD203B41FA5}">
                      <a16:colId xmlns:a16="http://schemas.microsoft.com/office/drawing/2014/main" val="3296090251"/>
                    </a:ext>
                  </a:extLst>
                </a:gridCol>
                <a:gridCol w="1334254">
                  <a:extLst>
                    <a:ext uri="{9D8B030D-6E8A-4147-A177-3AD203B41FA5}">
                      <a16:colId xmlns:a16="http://schemas.microsoft.com/office/drawing/2014/main" val="2149085655"/>
                    </a:ext>
                  </a:extLst>
                </a:gridCol>
                <a:gridCol w="1334254">
                  <a:extLst>
                    <a:ext uri="{9D8B030D-6E8A-4147-A177-3AD203B41FA5}">
                      <a16:colId xmlns:a16="http://schemas.microsoft.com/office/drawing/2014/main" val="574551127"/>
                    </a:ext>
                  </a:extLst>
                </a:gridCol>
                <a:gridCol w="1334254">
                  <a:extLst>
                    <a:ext uri="{9D8B030D-6E8A-4147-A177-3AD203B41FA5}">
                      <a16:colId xmlns:a16="http://schemas.microsoft.com/office/drawing/2014/main" val="3574903667"/>
                    </a:ext>
                  </a:extLst>
                </a:gridCol>
                <a:gridCol w="1334254">
                  <a:extLst>
                    <a:ext uri="{9D8B030D-6E8A-4147-A177-3AD203B41FA5}">
                      <a16:colId xmlns:a16="http://schemas.microsoft.com/office/drawing/2014/main" val="3219849397"/>
                    </a:ext>
                  </a:extLst>
                </a:gridCol>
                <a:gridCol w="1334254">
                  <a:extLst>
                    <a:ext uri="{9D8B030D-6E8A-4147-A177-3AD203B41FA5}">
                      <a16:colId xmlns:a16="http://schemas.microsoft.com/office/drawing/2014/main" val="3471717924"/>
                    </a:ext>
                  </a:extLst>
                </a:gridCol>
              </a:tblGrid>
              <a:tr h="545295">
                <a:tc>
                  <a:txBody>
                    <a:bodyPr/>
                    <a:lstStyle/>
                    <a:p>
                      <a:pPr algn="ctr" fontAlgn="b"/>
                      <a:r>
                        <a:rPr lang="en-US" sz="1600" b="1" u="none" strike="noStrike" dirty="0" err="1">
                          <a:effectLst/>
                        </a:rPr>
                        <a:t>Elementos</a:t>
                      </a:r>
                      <a:endParaRPr lang="en-US" sz="1600" b="1" i="0" u="none" strike="noStrike" dirty="0">
                        <a:solidFill>
                          <a:srgbClr val="000000"/>
                        </a:solidFill>
                        <a:effectLst/>
                        <a:latin typeface="Calibri" panose="020F0502020204030204" pitchFamily="34" charset="0"/>
                      </a:endParaRPr>
                    </a:p>
                  </a:txBody>
                  <a:tcPr marL="0" marR="0" marT="0" marB="0" anchor="b">
                    <a:solidFill>
                      <a:schemeClr val="accent2"/>
                    </a:solidFill>
                  </a:tcPr>
                </a:tc>
                <a:tc>
                  <a:txBody>
                    <a:bodyPr/>
                    <a:lstStyle/>
                    <a:p>
                      <a:pPr algn="ctr" fontAlgn="b"/>
                      <a:r>
                        <a:rPr lang="en-US" sz="1600" b="1" u="none" strike="noStrike" dirty="0">
                          <a:effectLst/>
                        </a:rPr>
                        <a:t>1</a:t>
                      </a:r>
                      <a:endParaRPr lang="en-US" sz="1600" b="1" i="0" u="none" strike="noStrike" dirty="0">
                        <a:solidFill>
                          <a:srgbClr val="000000"/>
                        </a:solidFill>
                        <a:effectLst/>
                        <a:latin typeface="Calibri" panose="020F0502020204030204" pitchFamily="34" charset="0"/>
                      </a:endParaRPr>
                    </a:p>
                  </a:txBody>
                  <a:tcPr marL="0" marR="0" marT="0" marB="0" anchor="b">
                    <a:solidFill>
                      <a:schemeClr val="accent2"/>
                    </a:solidFill>
                  </a:tcPr>
                </a:tc>
                <a:tc>
                  <a:txBody>
                    <a:bodyPr/>
                    <a:lstStyle/>
                    <a:p>
                      <a:pPr algn="ctr" fontAlgn="b"/>
                      <a:r>
                        <a:rPr lang="en-US" sz="1600" b="1" u="none" strike="noStrike" dirty="0">
                          <a:effectLst/>
                        </a:rPr>
                        <a:t>2</a:t>
                      </a:r>
                      <a:endParaRPr lang="en-US" sz="1600" b="1" i="0" u="none" strike="noStrike" dirty="0">
                        <a:solidFill>
                          <a:srgbClr val="000000"/>
                        </a:solidFill>
                        <a:effectLst/>
                        <a:latin typeface="Calibri" panose="020F0502020204030204" pitchFamily="34" charset="0"/>
                      </a:endParaRPr>
                    </a:p>
                  </a:txBody>
                  <a:tcPr marL="0" marR="0" marT="0" marB="0" anchor="b">
                    <a:solidFill>
                      <a:schemeClr val="accent2"/>
                    </a:solidFill>
                  </a:tcPr>
                </a:tc>
                <a:tc>
                  <a:txBody>
                    <a:bodyPr/>
                    <a:lstStyle/>
                    <a:p>
                      <a:pPr algn="ctr" fontAlgn="b"/>
                      <a:r>
                        <a:rPr lang="en-US" sz="1600" b="1" u="none" strike="noStrike" dirty="0">
                          <a:effectLst/>
                        </a:rPr>
                        <a:t>3</a:t>
                      </a:r>
                      <a:endParaRPr lang="en-US" sz="1600" b="1" i="0" u="none" strike="noStrike" dirty="0">
                        <a:solidFill>
                          <a:srgbClr val="000000"/>
                        </a:solidFill>
                        <a:effectLst/>
                        <a:latin typeface="Calibri" panose="020F0502020204030204" pitchFamily="34" charset="0"/>
                      </a:endParaRPr>
                    </a:p>
                  </a:txBody>
                  <a:tcPr marL="0" marR="0" marT="0" marB="0" anchor="b">
                    <a:solidFill>
                      <a:schemeClr val="accent2"/>
                    </a:solidFill>
                  </a:tcPr>
                </a:tc>
                <a:tc>
                  <a:txBody>
                    <a:bodyPr/>
                    <a:lstStyle/>
                    <a:p>
                      <a:pPr algn="ctr" fontAlgn="b"/>
                      <a:r>
                        <a:rPr lang="en-US" sz="1600" b="1" u="none" strike="noStrike" dirty="0">
                          <a:effectLst/>
                        </a:rPr>
                        <a:t>4</a:t>
                      </a:r>
                      <a:endParaRPr lang="en-US" sz="1600" b="1" i="0" u="none" strike="noStrike" dirty="0">
                        <a:solidFill>
                          <a:srgbClr val="000000"/>
                        </a:solidFill>
                        <a:effectLst/>
                        <a:latin typeface="Calibri" panose="020F0502020204030204" pitchFamily="34" charset="0"/>
                      </a:endParaRPr>
                    </a:p>
                  </a:txBody>
                  <a:tcPr marL="0" marR="0" marT="0" marB="0" anchor="b">
                    <a:solidFill>
                      <a:schemeClr val="accent2"/>
                    </a:solidFill>
                  </a:tcPr>
                </a:tc>
                <a:tc>
                  <a:txBody>
                    <a:bodyPr/>
                    <a:lstStyle/>
                    <a:p>
                      <a:pPr algn="ctr" fontAlgn="b"/>
                      <a:r>
                        <a:rPr lang="en-US" sz="1600" b="1" u="none" strike="noStrike" dirty="0">
                          <a:effectLst/>
                        </a:rPr>
                        <a:t>5</a:t>
                      </a:r>
                      <a:endParaRPr lang="en-US" sz="1600" b="1" i="0" u="none" strike="noStrike" dirty="0">
                        <a:solidFill>
                          <a:srgbClr val="000000"/>
                        </a:solidFill>
                        <a:effectLst/>
                        <a:latin typeface="Calibri" panose="020F0502020204030204" pitchFamily="34" charset="0"/>
                      </a:endParaRPr>
                    </a:p>
                  </a:txBody>
                  <a:tcPr marL="0" marR="0" marT="0" marB="0" anchor="b">
                    <a:solidFill>
                      <a:schemeClr val="accent2"/>
                    </a:solidFill>
                  </a:tcPr>
                </a:tc>
                <a:tc>
                  <a:txBody>
                    <a:bodyPr/>
                    <a:lstStyle/>
                    <a:p>
                      <a:pPr algn="ctr" fontAlgn="b"/>
                      <a:r>
                        <a:rPr lang="en-US" sz="1600" b="1" u="none" strike="noStrike" dirty="0" err="1">
                          <a:effectLst/>
                        </a:rPr>
                        <a:t>Requerido</a:t>
                      </a:r>
                      <a:endParaRPr lang="en-US" sz="1600" b="1" i="0" u="none" strike="noStrike" dirty="0">
                        <a:solidFill>
                          <a:srgbClr val="000000"/>
                        </a:solidFill>
                        <a:effectLst/>
                        <a:latin typeface="Calibri" panose="020F0502020204030204" pitchFamily="34" charset="0"/>
                      </a:endParaRPr>
                    </a:p>
                  </a:txBody>
                  <a:tcPr marL="0" marR="0" marT="0" marB="0" anchor="b">
                    <a:solidFill>
                      <a:schemeClr val="accent2"/>
                    </a:solidFill>
                  </a:tcPr>
                </a:tc>
                <a:extLst>
                  <a:ext uri="{0D108BD9-81ED-4DB2-BD59-A6C34878D82A}">
                    <a16:rowId xmlns:a16="http://schemas.microsoft.com/office/drawing/2014/main" val="1227606003"/>
                  </a:ext>
                </a:extLst>
              </a:tr>
              <a:tr h="272647">
                <a:tc>
                  <a:txBody>
                    <a:bodyPr/>
                    <a:lstStyle/>
                    <a:p>
                      <a:pPr algn="ctr" fontAlgn="b"/>
                      <a:r>
                        <a:rPr lang="en-US" sz="1600" u="none" strike="noStrike">
                          <a:effectLst/>
                        </a:rPr>
                        <a:t>% Al</a:t>
                      </a:r>
                      <a:endParaRPr lang="en-US" sz="16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60%</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25%</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45%</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50%</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40%</a:t>
                      </a:r>
                      <a:endParaRPr lang="en-US" sz="16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39785658"/>
                  </a:ext>
                </a:extLst>
              </a:tr>
              <a:tr h="272647">
                <a:tc>
                  <a:txBody>
                    <a:bodyPr/>
                    <a:lstStyle/>
                    <a:p>
                      <a:pPr algn="ctr" fontAlgn="b"/>
                      <a:r>
                        <a:rPr lang="en-US" sz="1600" u="none" strike="noStrike">
                          <a:effectLst/>
                        </a:rPr>
                        <a:t>% Zn</a:t>
                      </a:r>
                      <a:endParaRPr lang="en-US" sz="16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15%</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45%</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50%</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40%</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35%</a:t>
                      </a:r>
                      <a:endParaRPr lang="en-US" sz="16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07201482"/>
                  </a:ext>
                </a:extLst>
              </a:tr>
              <a:tr h="272647">
                <a:tc>
                  <a:txBody>
                    <a:bodyPr/>
                    <a:lstStyle/>
                    <a:p>
                      <a:pPr algn="ctr" fontAlgn="b"/>
                      <a:r>
                        <a:rPr lang="en-US" sz="1600" u="none" strike="noStrike">
                          <a:effectLst/>
                        </a:rPr>
                        <a:t>% Pb</a:t>
                      </a:r>
                      <a:endParaRPr lang="en-US" sz="16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30%</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60%</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30%</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25%</a:t>
                      </a:r>
                      <a:endParaRPr lang="en-US" sz="16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43563218"/>
                  </a:ext>
                </a:extLst>
              </a:tr>
              <a:tr h="545295">
                <a:tc>
                  <a:txBody>
                    <a:bodyPr/>
                    <a:lstStyle/>
                    <a:p>
                      <a:pPr algn="ctr" fontAlgn="b"/>
                      <a:r>
                        <a:rPr lang="en-US" sz="1600" u="none" strike="noStrike">
                          <a:effectLst/>
                        </a:rPr>
                        <a:t>Costos..</a:t>
                      </a:r>
                      <a:endParaRPr lang="en-US" sz="16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 C$       77.00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dirty="0">
                          <a:effectLst/>
                        </a:rPr>
                        <a:t> C$       70.00 </a:t>
                      </a:r>
                      <a:endParaRPr lang="en-US" sz="16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 C$       88.00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dirty="0">
                          <a:effectLst/>
                        </a:rPr>
                        <a:t> C$       84.00 </a:t>
                      </a:r>
                      <a:endParaRPr lang="en-US" sz="16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 C$       94.00 </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125563187"/>
                  </a:ext>
                </a:extLst>
              </a:tr>
            </a:tbl>
          </a:graphicData>
        </a:graphic>
      </p:graphicFrame>
    </p:spTree>
    <p:extLst>
      <p:ext uri="{BB962C8B-B14F-4D97-AF65-F5344CB8AC3E}">
        <p14:creationId xmlns:p14="http://schemas.microsoft.com/office/powerpoint/2010/main" val="235692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10" name="Google Shape;52;p9">
            <a:extLst>
              <a:ext uri="{FF2B5EF4-FFF2-40B4-BE49-F238E27FC236}">
                <a16:creationId xmlns:a16="http://schemas.microsoft.com/office/drawing/2014/main" id="{3F215C7E-81BE-4D11-B942-D7D742B52CCB}"/>
              </a:ext>
            </a:extLst>
          </p:cNvPr>
          <p:cNvSpPr txBox="1"/>
          <p:nvPr/>
        </p:nvSpPr>
        <p:spPr>
          <a:xfrm>
            <a:off x="13994" y="0"/>
            <a:ext cx="12192000" cy="670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47C20"/>
              </a:buClr>
              <a:buSzPts val="3600"/>
              <a:buFont typeface="Libre Franklin Medium"/>
              <a:buNone/>
            </a:pPr>
            <a:r>
              <a:rPr lang="es-ES" sz="3950" b="1" dirty="0">
                <a:solidFill>
                  <a:srgbClr val="F47C20"/>
                </a:solidFill>
                <a:latin typeface="Times New Roman"/>
                <a:ea typeface="Times New Roman"/>
                <a:cs typeface="Times New Roman"/>
                <a:sym typeface="Times New Roman"/>
              </a:rPr>
              <a:t>Ejemplos propuestos.</a:t>
            </a:r>
            <a:endParaRPr sz="3950" b="1" i="0" u="none" strike="noStrike" cap="none" dirty="0">
              <a:solidFill>
                <a:srgbClr val="F47C20"/>
              </a:solidFill>
              <a:latin typeface="Times New Roman"/>
              <a:ea typeface="Times New Roman"/>
              <a:cs typeface="Times New Roman"/>
              <a:sym typeface="Times New Roman"/>
            </a:endParaRPr>
          </a:p>
        </p:txBody>
      </p:sp>
      <p:sp>
        <p:nvSpPr>
          <p:cNvPr id="4" name="CuadroTexto 3">
            <a:extLst>
              <a:ext uri="{FF2B5EF4-FFF2-40B4-BE49-F238E27FC236}">
                <a16:creationId xmlns:a16="http://schemas.microsoft.com/office/drawing/2014/main" id="{B2F27CD3-A240-400F-BD37-0C2A87831930}"/>
              </a:ext>
            </a:extLst>
          </p:cNvPr>
          <p:cNvSpPr txBox="1"/>
          <p:nvPr/>
        </p:nvSpPr>
        <p:spPr>
          <a:xfrm rot="10800000" flipV="1">
            <a:off x="0" y="604916"/>
            <a:ext cx="12192000" cy="4708981"/>
          </a:xfrm>
          <a:prstGeom prst="rect">
            <a:avLst/>
          </a:prstGeom>
          <a:noFill/>
        </p:spPr>
        <p:txBody>
          <a:bodyPr wrap="square" rtlCol="0">
            <a:spAutoFit/>
          </a:bodyPr>
          <a:lstStyle/>
          <a:p>
            <a:pPr algn="just"/>
            <a:r>
              <a:rPr lang="es-MX" sz="2000" b="1" i="1" dirty="0">
                <a:solidFill>
                  <a:schemeClr val="tx1"/>
                </a:solidFill>
                <a:latin typeface="Times New Roman" panose="02020603050405020304" pitchFamily="18" charset="0"/>
                <a:cs typeface="Times New Roman" panose="02020603050405020304" pitchFamily="18" charset="0"/>
              </a:rPr>
              <a:t>Ejemplo # 3: </a:t>
            </a:r>
            <a:r>
              <a:rPr lang="es-MX" sz="2000" dirty="0">
                <a:latin typeface="Times New Roman" panose="02020603050405020304" pitchFamily="18" charset="0"/>
                <a:cs typeface="Times New Roman" panose="02020603050405020304" pitchFamily="18" charset="0"/>
              </a:rPr>
              <a:t>Steel Company produce tres tamaños de tubos: A, B, C que son vendidos, respectivamente en $10, $12 y 9$ por pie. Para fabricar cada pie del tubo A se requieren 0.5 minutos de tiempo de procesamiento sobre un tipo particular de maquina de modelado. Cada pie del tubo B requiere 0.45 minutos y cada pie del tubo C requiere 0.6 minutos. Después de la producción, cada pie de tubo, sin importar el tipo requiere 1 onza de material de soldar. El costo total se estima en $3, $4 y $4 por pie de los tubos respectivamente. Para la siguiente semana, la compañía ha recibido pedidos excepcionalmente grandes que totalizan 2000 pies del tubo A, 4000 pies del tubo B y 5000 pies del tubo C. como solo se dispone de 40 horas de tiempo de maquina esta semana y solo se tienen en inventario 5500 onzas de material de soldar, el departamento de producción no podrá satisfacer esta demanda que requiere un total de 97 horas de tiempo de maquina y 11000 onzas de material de soldar. No se espera que continúe esta demanda tan alta. Por lo tanto, en lugar de expandir la capacidad de las instalaciones de producción, la gerencia esta considerando la compra de algunos de estos tubos a proveedores de Japón a un costo de entrega de $6 por pie del tubo A, $6 por pie del tubo B y $7 por pie del tubo C. Como gerente del departamento de producción se le ha pedido hacer recomendaciones respecto a la cantidad de producción de cada tipo de tubo y la cantidad de compra a Japón para satisfacer la demanda y maximizar las ganancias de la compañía. La siguiente tabla presenta la información correspondiente</a:t>
            </a:r>
            <a:r>
              <a:rPr lang="es-MX" sz="2000" i="1" dirty="0"/>
              <a:t>.</a:t>
            </a:r>
            <a:endParaRPr lang="es-NI" sz="2000" dirty="0">
              <a:solidFill>
                <a:schemeClr val="tx1"/>
              </a:solidFill>
              <a:latin typeface="Times New Roman" panose="02020603050405020304" pitchFamily="18" charset="0"/>
              <a:cs typeface="Times New Roman" panose="02020603050405020304" pitchFamily="18" charset="0"/>
            </a:endParaRPr>
          </a:p>
        </p:txBody>
      </p:sp>
      <p:graphicFrame>
        <p:nvGraphicFramePr>
          <p:cNvPr id="3" name="Tabla 2">
            <a:extLst>
              <a:ext uri="{FF2B5EF4-FFF2-40B4-BE49-F238E27FC236}">
                <a16:creationId xmlns:a16="http://schemas.microsoft.com/office/drawing/2014/main" id="{0029B935-F384-4FDF-A43E-23DFA21EACC2}"/>
              </a:ext>
            </a:extLst>
          </p:cNvPr>
          <p:cNvGraphicFramePr>
            <a:graphicFrameLocks noGrp="1"/>
          </p:cNvGraphicFramePr>
          <p:nvPr>
            <p:extLst>
              <p:ext uri="{D42A27DB-BD31-4B8C-83A1-F6EECF244321}">
                <p14:modId xmlns:p14="http://schemas.microsoft.com/office/powerpoint/2010/main" val="3201094247"/>
              </p:ext>
            </p:extLst>
          </p:nvPr>
        </p:nvGraphicFramePr>
        <p:xfrm>
          <a:off x="2532039" y="5078095"/>
          <a:ext cx="7709241" cy="1293178"/>
        </p:xfrm>
        <a:graphic>
          <a:graphicData uri="http://schemas.openxmlformats.org/drawingml/2006/table">
            <a:tbl>
              <a:tblPr firstRow="1" firstCol="1" bandRow="1">
                <a:tableStyleId>{0CF68984-0ABA-4050-B83E-899A23511209}</a:tableStyleId>
              </a:tblPr>
              <a:tblGrid>
                <a:gridCol w="1100955">
                  <a:extLst>
                    <a:ext uri="{9D8B030D-6E8A-4147-A177-3AD203B41FA5}">
                      <a16:colId xmlns:a16="http://schemas.microsoft.com/office/drawing/2014/main" val="2167853679"/>
                    </a:ext>
                  </a:extLst>
                </a:gridCol>
                <a:gridCol w="1100955">
                  <a:extLst>
                    <a:ext uri="{9D8B030D-6E8A-4147-A177-3AD203B41FA5}">
                      <a16:colId xmlns:a16="http://schemas.microsoft.com/office/drawing/2014/main" val="2658760850"/>
                    </a:ext>
                  </a:extLst>
                </a:gridCol>
                <a:gridCol w="1100955">
                  <a:extLst>
                    <a:ext uri="{9D8B030D-6E8A-4147-A177-3AD203B41FA5}">
                      <a16:colId xmlns:a16="http://schemas.microsoft.com/office/drawing/2014/main" val="2950102267"/>
                    </a:ext>
                  </a:extLst>
                </a:gridCol>
                <a:gridCol w="1100955">
                  <a:extLst>
                    <a:ext uri="{9D8B030D-6E8A-4147-A177-3AD203B41FA5}">
                      <a16:colId xmlns:a16="http://schemas.microsoft.com/office/drawing/2014/main" val="3059626397"/>
                    </a:ext>
                  </a:extLst>
                </a:gridCol>
                <a:gridCol w="1101807">
                  <a:extLst>
                    <a:ext uri="{9D8B030D-6E8A-4147-A177-3AD203B41FA5}">
                      <a16:colId xmlns:a16="http://schemas.microsoft.com/office/drawing/2014/main" val="3495117919"/>
                    </a:ext>
                  </a:extLst>
                </a:gridCol>
                <a:gridCol w="1101807">
                  <a:extLst>
                    <a:ext uri="{9D8B030D-6E8A-4147-A177-3AD203B41FA5}">
                      <a16:colId xmlns:a16="http://schemas.microsoft.com/office/drawing/2014/main" val="145023976"/>
                    </a:ext>
                  </a:extLst>
                </a:gridCol>
                <a:gridCol w="1101807">
                  <a:extLst>
                    <a:ext uri="{9D8B030D-6E8A-4147-A177-3AD203B41FA5}">
                      <a16:colId xmlns:a16="http://schemas.microsoft.com/office/drawing/2014/main" val="379957339"/>
                    </a:ext>
                  </a:extLst>
                </a:gridCol>
              </a:tblGrid>
              <a:tr h="0">
                <a:tc>
                  <a:txBody>
                    <a:bodyPr/>
                    <a:lstStyle/>
                    <a:p>
                      <a:pPr algn="ctr">
                        <a:lnSpc>
                          <a:spcPct val="107000"/>
                        </a:lnSpc>
                        <a:spcAft>
                          <a:spcPts val="800"/>
                        </a:spcAft>
                      </a:pPr>
                      <a:r>
                        <a:rPr lang="es-NI" sz="1400" b="1" dirty="0">
                          <a:effectLst/>
                          <a:latin typeface="Times New Roman" panose="02020603050405020304" pitchFamily="18" charset="0"/>
                          <a:cs typeface="Times New Roman" panose="02020603050405020304" pitchFamily="18" charset="0"/>
                        </a:rPr>
                        <a:t>Tipo</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gn="ctr">
                        <a:lnSpc>
                          <a:spcPct val="107000"/>
                        </a:lnSpc>
                        <a:spcAft>
                          <a:spcPts val="800"/>
                        </a:spcAft>
                      </a:pPr>
                      <a:r>
                        <a:rPr lang="es-NI" sz="1400" b="1" dirty="0">
                          <a:effectLst/>
                          <a:latin typeface="Times New Roman" panose="02020603050405020304" pitchFamily="18" charset="0"/>
                          <a:cs typeface="Times New Roman" panose="02020603050405020304" pitchFamily="18" charset="0"/>
                        </a:rPr>
                        <a:t>Precio de Venta</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gn="ctr">
                        <a:lnSpc>
                          <a:spcPct val="107000"/>
                        </a:lnSpc>
                        <a:spcAft>
                          <a:spcPts val="800"/>
                        </a:spcAft>
                      </a:pPr>
                      <a:r>
                        <a:rPr lang="es-NI" sz="1400" b="1">
                          <a:effectLst/>
                          <a:latin typeface="Times New Roman" panose="02020603050405020304" pitchFamily="18" charset="0"/>
                          <a:cs typeface="Times New Roman" panose="02020603050405020304" pitchFamily="18" charset="0"/>
                        </a:rPr>
                        <a:t>Demanda</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gn="ctr">
                        <a:lnSpc>
                          <a:spcPct val="107000"/>
                        </a:lnSpc>
                        <a:spcAft>
                          <a:spcPts val="800"/>
                        </a:spcAft>
                      </a:pPr>
                      <a:r>
                        <a:rPr lang="es-NI" sz="1400" b="1" dirty="0">
                          <a:effectLst/>
                          <a:latin typeface="Times New Roman" panose="02020603050405020304" pitchFamily="18" charset="0"/>
                          <a:cs typeface="Times New Roman" panose="02020603050405020304" pitchFamily="18" charset="0"/>
                        </a:rPr>
                        <a:t>Tiempo de Maquina</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gn="ctr">
                        <a:lnSpc>
                          <a:spcPct val="107000"/>
                        </a:lnSpc>
                        <a:spcAft>
                          <a:spcPts val="800"/>
                        </a:spcAft>
                      </a:pPr>
                      <a:r>
                        <a:rPr lang="es-NI" sz="1400" b="1" dirty="0">
                          <a:effectLst/>
                          <a:latin typeface="Times New Roman" panose="02020603050405020304" pitchFamily="18" charset="0"/>
                          <a:cs typeface="Times New Roman" panose="02020603050405020304" pitchFamily="18" charset="0"/>
                        </a:rPr>
                        <a:t>Material </a:t>
                      </a:r>
                      <a:r>
                        <a:rPr lang="en-US" sz="1400" b="1" dirty="0">
                          <a:effectLst/>
                          <a:latin typeface="Times New Roman" panose="02020603050405020304" pitchFamily="18" charset="0"/>
                          <a:cs typeface="Times New Roman" panose="02020603050405020304" pitchFamily="18" charset="0"/>
                        </a:rPr>
                        <a:t> </a:t>
                      </a:r>
                      <a:r>
                        <a:rPr lang="es-NI" sz="1400" b="1" dirty="0">
                          <a:effectLst/>
                          <a:latin typeface="Times New Roman" panose="02020603050405020304" pitchFamily="18" charset="0"/>
                          <a:cs typeface="Times New Roman" panose="02020603050405020304" pitchFamily="18" charset="0"/>
                        </a:rPr>
                        <a:t>p/ Soldar</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gn="ctr">
                        <a:lnSpc>
                          <a:spcPct val="107000"/>
                        </a:lnSpc>
                        <a:spcAft>
                          <a:spcPts val="800"/>
                        </a:spcAft>
                      </a:pPr>
                      <a:r>
                        <a:rPr lang="es-NI" sz="1400" b="1" dirty="0">
                          <a:effectLst/>
                          <a:latin typeface="Times New Roman" panose="02020603050405020304" pitchFamily="18" charset="0"/>
                          <a:cs typeface="Times New Roman" panose="02020603050405020304" pitchFamily="18" charset="0"/>
                        </a:rPr>
                        <a:t>Costo de</a:t>
                      </a:r>
                      <a:r>
                        <a:rPr lang="en-US" sz="1400" b="1" dirty="0">
                          <a:effectLst/>
                          <a:latin typeface="Times New Roman" panose="02020603050405020304" pitchFamily="18" charset="0"/>
                          <a:cs typeface="Times New Roman" panose="02020603050405020304" pitchFamily="18" charset="0"/>
                        </a:rPr>
                        <a:t> </a:t>
                      </a:r>
                      <a:r>
                        <a:rPr lang="es-NI" sz="1400" b="1" dirty="0">
                          <a:effectLst/>
                          <a:latin typeface="Times New Roman" panose="02020603050405020304" pitchFamily="18" charset="0"/>
                          <a:cs typeface="Times New Roman" panose="02020603050405020304" pitchFamily="18" charset="0"/>
                        </a:rPr>
                        <a:t>Producción</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gn="ctr">
                        <a:lnSpc>
                          <a:spcPct val="107000"/>
                        </a:lnSpc>
                        <a:spcAft>
                          <a:spcPts val="800"/>
                        </a:spcAft>
                      </a:pPr>
                      <a:r>
                        <a:rPr lang="es-NI" sz="1400" b="1" dirty="0">
                          <a:effectLst/>
                          <a:latin typeface="Times New Roman" panose="02020603050405020304" pitchFamily="18" charset="0"/>
                          <a:cs typeface="Times New Roman" panose="02020603050405020304" pitchFamily="18" charset="0"/>
                        </a:rPr>
                        <a:t>Costo de Compra</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extLst>
                  <a:ext uri="{0D108BD9-81ED-4DB2-BD59-A6C34878D82A}">
                    <a16:rowId xmlns:a16="http://schemas.microsoft.com/office/drawing/2014/main" val="1608366691"/>
                  </a:ext>
                </a:extLst>
              </a:tr>
              <a:tr h="0">
                <a:tc>
                  <a:txBody>
                    <a:bodyPr/>
                    <a:lstStyle/>
                    <a:p>
                      <a:pPr algn="just">
                        <a:lnSpc>
                          <a:spcPct val="107000"/>
                        </a:lnSpc>
                        <a:spcAft>
                          <a:spcPts val="800"/>
                        </a:spcAft>
                      </a:pPr>
                      <a:r>
                        <a:rPr lang="es-NI" sz="1400">
                          <a:effectLst/>
                          <a:latin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NI" sz="1400">
                          <a:effectLst/>
                          <a:latin typeface="Times New Roman" panose="02020603050405020304" pitchFamily="18" charset="0"/>
                          <a:cs typeface="Times New Roman" panose="02020603050405020304" pitchFamily="18" charset="0"/>
                        </a:rPr>
                        <a:t>$/pie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NI" sz="1400" dirty="0">
                          <a:effectLst/>
                          <a:latin typeface="Times New Roman" panose="02020603050405020304" pitchFamily="18" charset="0"/>
                          <a:cs typeface="Times New Roman" panose="02020603050405020304" pitchFamily="18" charset="0"/>
                        </a:rPr>
                        <a:t>Pies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NI" sz="1400">
                          <a:effectLst/>
                          <a:latin typeface="Times New Roman" panose="02020603050405020304" pitchFamily="18" charset="0"/>
                          <a:cs typeface="Times New Roman" panose="02020603050405020304" pitchFamily="18" charset="0"/>
                        </a:rPr>
                        <a:t>Min/pie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NI" sz="1400">
                          <a:effectLst/>
                          <a:latin typeface="Times New Roman" panose="02020603050405020304" pitchFamily="18" charset="0"/>
                          <a:cs typeface="Times New Roman" panose="02020603050405020304" pitchFamily="18" charset="0"/>
                        </a:rPr>
                        <a:t>Onzas/pie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NI" sz="1400" dirty="0">
                          <a:effectLst/>
                          <a:latin typeface="Times New Roman" panose="02020603050405020304" pitchFamily="18" charset="0"/>
                          <a:cs typeface="Times New Roman" panose="02020603050405020304" pitchFamily="18" charset="0"/>
                        </a:rPr>
                        <a:t>$/pie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NI" sz="1400" dirty="0">
                          <a:effectLst/>
                          <a:latin typeface="Times New Roman" panose="02020603050405020304" pitchFamily="18" charset="0"/>
                          <a:cs typeface="Times New Roman" panose="02020603050405020304" pitchFamily="18" charset="0"/>
                        </a:rPr>
                        <a:t>$/pie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9646715"/>
                  </a:ext>
                </a:extLst>
              </a:tr>
              <a:tr h="0">
                <a:tc>
                  <a:txBody>
                    <a:bodyPr/>
                    <a:lstStyle/>
                    <a:p>
                      <a:pPr algn="just">
                        <a:lnSpc>
                          <a:spcPct val="107000"/>
                        </a:lnSpc>
                        <a:spcAft>
                          <a:spcPts val="800"/>
                        </a:spcAft>
                      </a:pPr>
                      <a:r>
                        <a:rPr lang="es-NI" sz="1400">
                          <a:effectLst/>
                          <a:latin typeface="Times New Roman" panose="02020603050405020304" pitchFamily="18" charset="0"/>
                          <a:cs typeface="Times New Roman" panose="02020603050405020304" pitchFamily="18" charset="0"/>
                        </a:rPr>
                        <a:t>A</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NI" sz="1400">
                          <a:effectLst/>
                          <a:latin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NI" sz="1400" dirty="0">
                          <a:effectLst/>
                          <a:latin typeface="Times New Roman" panose="02020603050405020304" pitchFamily="18" charset="0"/>
                          <a:cs typeface="Times New Roman" panose="02020603050405020304" pitchFamily="18" charset="0"/>
                        </a:rPr>
                        <a:t>2000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NI" sz="1400">
                          <a:effectLst/>
                          <a:latin typeface="Times New Roman" panose="02020603050405020304" pitchFamily="18" charset="0"/>
                          <a:cs typeface="Times New Roman" panose="02020603050405020304" pitchFamily="18" charset="0"/>
                        </a:rPr>
                        <a:t>0.50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NI" sz="1400">
                          <a:effectLst/>
                          <a:latin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NI" sz="1400">
                          <a:effectLst/>
                          <a:latin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NI" sz="1400">
                          <a:effectLst/>
                          <a:latin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1231779"/>
                  </a:ext>
                </a:extLst>
              </a:tr>
              <a:tr h="0">
                <a:tc>
                  <a:txBody>
                    <a:bodyPr/>
                    <a:lstStyle/>
                    <a:p>
                      <a:pPr algn="just">
                        <a:lnSpc>
                          <a:spcPct val="107000"/>
                        </a:lnSpc>
                        <a:spcAft>
                          <a:spcPts val="800"/>
                        </a:spcAft>
                      </a:pPr>
                      <a:r>
                        <a:rPr lang="es-NI" sz="1400">
                          <a:effectLst/>
                          <a:latin typeface="Times New Roman" panose="02020603050405020304" pitchFamily="18" charset="0"/>
                          <a:cs typeface="Times New Roman" panose="02020603050405020304" pitchFamily="18" charset="0"/>
                        </a:rPr>
                        <a:t>B</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NI" sz="1400">
                          <a:effectLst/>
                          <a:latin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NI" sz="1400">
                          <a:effectLst/>
                          <a:latin typeface="Times New Roman" panose="02020603050405020304" pitchFamily="18" charset="0"/>
                          <a:cs typeface="Times New Roman" panose="02020603050405020304" pitchFamily="18" charset="0"/>
                        </a:rPr>
                        <a:t>4000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NI" sz="1400">
                          <a:effectLst/>
                          <a:latin typeface="Times New Roman" panose="02020603050405020304" pitchFamily="18" charset="0"/>
                          <a:cs typeface="Times New Roman" panose="02020603050405020304" pitchFamily="18" charset="0"/>
                        </a:rPr>
                        <a:t>0.45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NI" sz="1400">
                          <a:effectLst/>
                          <a:latin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NI" sz="1400">
                          <a:effectLst/>
                          <a:latin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NI" sz="1400">
                          <a:effectLst/>
                          <a:latin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8068452"/>
                  </a:ext>
                </a:extLst>
              </a:tr>
              <a:tr h="0">
                <a:tc>
                  <a:txBody>
                    <a:bodyPr/>
                    <a:lstStyle/>
                    <a:p>
                      <a:pPr algn="just">
                        <a:lnSpc>
                          <a:spcPct val="107000"/>
                        </a:lnSpc>
                        <a:spcAft>
                          <a:spcPts val="800"/>
                        </a:spcAft>
                      </a:pPr>
                      <a:r>
                        <a:rPr lang="es-NI" sz="1400">
                          <a:effectLst/>
                          <a:latin typeface="Times New Roman" panose="02020603050405020304" pitchFamily="18" charset="0"/>
                          <a:cs typeface="Times New Roman" panose="02020603050405020304" pitchFamily="18" charset="0"/>
                        </a:rPr>
                        <a:t>C</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NI" sz="1400">
                          <a:effectLst/>
                          <a:latin typeface="Times New Roman" panose="02020603050405020304" pitchFamily="18" charset="0"/>
                          <a:cs typeface="Times New Roman" panose="02020603050405020304" pitchFamily="18" charset="0"/>
                        </a:rPr>
                        <a:t>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NI" sz="1400">
                          <a:effectLst/>
                          <a:latin typeface="Times New Roman" panose="02020603050405020304" pitchFamily="18" charset="0"/>
                          <a:cs typeface="Times New Roman" panose="02020603050405020304" pitchFamily="18" charset="0"/>
                        </a:rPr>
                        <a:t>5000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NI" sz="1400">
                          <a:effectLst/>
                          <a:latin typeface="Times New Roman" panose="02020603050405020304" pitchFamily="18" charset="0"/>
                          <a:cs typeface="Times New Roman" panose="02020603050405020304" pitchFamily="18" charset="0"/>
                        </a:rPr>
                        <a:t>0.60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NI" sz="1400">
                          <a:effectLst/>
                          <a:latin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NI" sz="1400">
                          <a:effectLst/>
                          <a:latin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NI" sz="1400" dirty="0">
                          <a:effectLst/>
                          <a:latin typeface="Times New Roman" panose="02020603050405020304" pitchFamily="18" charset="0"/>
                          <a:cs typeface="Times New Roman" panose="02020603050405020304" pitchFamily="18" charset="0"/>
                        </a:rPr>
                        <a:t>7</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498263"/>
                  </a:ext>
                </a:extLst>
              </a:tr>
            </a:tbl>
          </a:graphicData>
        </a:graphic>
      </p:graphicFrame>
    </p:spTree>
    <p:extLst>
      <p:ext uri="{BB962C8B-B14F-4D97-AF65-F5344CB8AC3E}">
        <p14:creationId xmlns:p14="http://schemas.microsoft.com/office/powerpoint/2010/main" val="275196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38643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POWER_USER_LINK_01A5FF89_0CF5_41D8_986E_F6B4738E7E4F&quot;,&quot;SourceFullName&quot;:&quot;&quot;,&quot;LastUpdate&quot;:&quot;2024-09-06 1:02 PM&quot;,&quot;UpdatedBy&quot;:&quot;Luis Alejandro&quot;,&quot;IsLinked&quot;:false,&quot;IsBrokenLink&quot;:false,&quot;Type&quot;:2}"/>
</p:tagLst>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2829</TotalTime>
  <Words>742</Words>
  <Application>Microsoft Office PowerPoint</Application>
  <PresentationFormat>Panorámica</PresentationFormat>
  <Paragraphs>94</Paragraphs>
  <Slides>6</Slides>
  <Notes>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Libre Franklin</vt:lpstr>
      <vt:lpstr>Calibri</vt:lpstr>
      <vt:lpstr>Times New Roman</vt:lpstr>
      <vt:lpstr>Arial</vt:lpstr>
      <vt:lpstr>Libre Franklin Medium</vt:lpstr>
      <vt:lpstr>Symbol</vt:lpstr>
      <vt:lpstr>Tema de Office</vt:lpstr>
      <vt:lpstr>Investigación de operaciones I</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Estudio del trabajo</dc:title>
  <dc:creator>Gloria Cordero</dc:creator>
  <cp:lastModifiedBy>Luis Alejandro</cp:lastModifiedBy>
  <cp:revision>88</cp:revision>
  <dcterms:created xsi:type="dcterms:W3CDTF">2019-03-11T22:56:21Z</dcterms:created>
  <dcterms:modified xsi:type="dcterms:W3CDTF">2024-09-06T19:08:04Z</dcterms:modified>
</cp:coreProperties>
</file>