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79" r:id="rId3"/>
    <p:sldId id="281" r:id="rId4"/>
    <p:sldId id="282" r:id="rId5"/>
    <p:sldId id="283" r:id="rId6"/>
    <p:sldId id="274" r:id="rId7"/>
    <p:sldId id="280" r:id="rId8"/>
    <p:sldId id="269" r:id="rId9"/>
  </p:sldIdLst>
  <p:sldSz cx="12192000" cy="6858000"/>
  <p:notesSz cx="6858000" cy="9144000"/>
  <p:embeddedFontLst>
    <p:embeddedFont>
      <p:font typeface="Libre Franklin" pitchFamily="2" charset="0"/>
      <p:regular r:id="rId11"/>
      <p:bold r:id="rId12"/>
      <p:italic r:id="rId13"/>
      <p:boldItalic r:id="rId14"/>
    </p:embeddedFont>
    <p:embeddedFont>
      <p:font typeface="Libre Franklin Medium"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8" roundtripDataSignature="AMtx7mhZACp3ZCHfl/ljlgx26BmqDDOn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E75849"/>
    <a:srgbClr val="7030A0"/>
    <a:srgbClr val="EB45DF"/>
    <a:srgbClr val="ED7D31"/>
    <a:srgbClr val="A5A5A5"/>
    <a:srgbClr val="F47C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F68984-0ABA-4050-B83E-899A23511209}">
  <a:tblStyle styleId="{0CF68984-0ABA-4050-B83E-899A2351120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8" Type="http://customschemas.google.com/relationships/presentationmetadata" Target="metadata"/><Relationship Id="rId10"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D2CA60-3B2B-42CA-9358-E14F864F1397}" type="doc">
      <dgm:prSet loTypeId="urn:microsoft.com/office/officeart/2008/layout/VerticalCurvedList" loCatId="list" qsTypeId="urn:microsoft.com/office/officeart/2005/8/quickstyle/simple3" qsCatId="simple" csTypeId="urn:microsoft.com/office/officeart/2005/8/colors/colorful4" csCatId="colorful" phldr="1"/>
      <dgm:spPr/>
      <dgm:t>
        <a:bodyPr/>
        <a:lstStyle/>
        <a:p>
          <a:endParaRPr lang="es-NI"/>
        </a:p>
      </dgm:t>
    </dgm:pt>
    <dgm:pt modelId="{B930B98C-F8E8-4244-9995-682B6B0BD1C0}">
      <dgm:prSet phldrT="[Texto]" custT="1"/>
      <dgm:spPr/>
      <dgm:t>
        <a:bodyPr/>
        <a:lstStyle/>
        <a:p>
          <a:pPr algn="just"/>
          <a:r>
            <a:rPr lang="es-NI" sz="2300" b="1" i="1" dirty="0">
              <a:latin typeface="Times New Roman" panose="02020603050405020304" pitchFamily="18" charset="0"/>
              <a:cs typeface="Times New Roman" panose="02020603050405020304" pitchFamily="18" charset="0"/>
            </a:rPr>
            <a:t>Coeficientes objetivos: </a:t>
          </a:r>
          <a:r>
            <a:rPr lang="es-NI" sz="2300" dirty="0">
              <a:latin typeface="Times New Roman" panose="02020603050405020304" pitchFamily="18" charset="0"/>
              <a:cs typeface="Times New Roman" panose="02020603050405020304" pitchFamily="18" charset="0"/>
            </a:rPr>
            <a:t>no afectan la región factible, por lo que no afectarán la solución óptima.</a:t>
          </a:r>
        </a:p>
      </dgm:t>
    </dgm:pt>
    <dgm:pt modelId="{C4E4686D-2D4D-478D-8C0D-2BD58ABABCC7}" type="parTrans" cxnId="{B4CBF638-D26F-459C-B21C-E2C43AB97A02}">
      <dgm:prSet/>
      <dgm:spPr/>
      <dgm:t>
        <a:bodyPr/>
        <a:lstStyle/>
        <a:p>
          <a:endParaRPr lang="es-NI" sz="2300">
            <a:latin typeface="Times New Roman" panose="02020603050405020304" pitchFamily="18" charset="0"/>
            <a:cs typeface="Times New Roman" panose="02020603050405020304" pitchFamily="18" charset="0"/>
          </a:endParaRPr>
        </a:p>
      </dgm:t>
    </dgm:pt>
    <dgm:pt modelId="{846C6234-99C3-4672-B344-618F9DA24EA9}" type="sibTrans" cxnId="{B4CBF638-D26F-459C-B21C-E2C43AB97A02}">
      <dgm:prSet/>
      <dgm:spPr/>
      <dgm:t>
        <a:bodyPr/>
        <a:lstStyle/>
        <a:p>
          <a:endParaRPr lang="es-NI" sz="2300">
            <a:latin typeface="Times New Roman" panose="02020603050405020304" pitchFamily="18" charset="0"/>
            <a:cs typeface="Times New Roman" panose="02020603050405020304" pitchFamily="18" charset="0"/>
          </a:endParaRPr>
        </a:p>
      </dgm:t>
    </dgm:pt>
    <dgm:pt modelId="{E7E4A88E-FDBC-49DA-9040-BF6C5B5E0596}">
      <dgm:prSet phldrT="[Texto]" custT="1"/>
      <dgm:spPr/>
      <dgm:t>
        <a:bodyPr/>
        <a:lstStyle/>
        <a:p>
          <a:pPr algn="just"/>
          <a:r>
            <a:rPr lang="es-NI" sz="2300" b="1" i="1" dirty="0">
              <a:latin typeface="Times New Roman" panose="02020603050405020304" pitchFamily="18" charset="0"/>
              <a:cs typeface="Times New Roman" panose="02020603050405020304" pitchFamily="18" charset="0"/>
            </a:rPr>
            <a:t>Coeficientes tecnológicos:</a:t>
          </a:r>
          <a:r>
            <a:rPr lang="es-NI" sz="2300" dirty="0">
              <a:latin typeface="Times New Roman" panose="02020603050405020304" pitchFamily="18" charset="0"/>
              <a:cs typeface="Times New Roman" panose="02020603050405020304" pitchFamily="18" charset="0"/>
            </a:rPr>
            <a:t> </a:t>
          </a:r>
          <a:r>
            <a:rPr lang="es-MX" sz="2300" b="0" i="0" dirty="0">
              <a:latin typeface="Times New Roman" panose="02020603050405020304" pitchFamily="18" charset="0"/>
              <a:cs typeface="Times New Roman" panose="02020603050405020304" pitchFamily="18" charset="0"/>
            </a:rPr>
            <a:t>afectan sustancialmente la región factible, situados a la izquierda de la desigualdad</a:t>
          </a:r>
          <a:endParaRPr lang="es-NI" sz="2300" dirty="0">
            <a:latin typeface="Times New Roman" panose="02020603050405020304" pitchFamily="18" charset="0"/>
            <a:cs typeface="Times New Roman" panose="02020603050405020304" pitchFamily="18" charset="0"/>
          </a:endParaRPr>
        </a:p>
      </dgm:t>
    </dgm:pt>
    <dgm:pt modelId="{945EABB5-A433-485F-B5D8-118E66D256EF}" type="parTrans" cxnId="{B993D61A-DC1E-48D8-970B-6FBD21737265}">
      <dgm:prSet/>
      <dgm:spPr/>
      <dgm:t>
        <a:bodyPr/>
        <a:lstStyle/>
        <a:p>
          <a:endParaRPr lang="es-NI" sz="2300">
            <a:latin typeface="Times New Roman" panose="02020603050405020304" pitchFamily="18" charset="0"/>
            <a:cs typeface="Times New Roman" panose="02020603050405020304" pitchFamily="18" charset="0"/>
          </a:endParaRPr>
        </a:p>
      </dgm:t>
    </dgm:pt>
    <dgm:pt modelId="{465B0AEA-8CEA-46DC-80C8-631FFD7D863B}" type="sibTrans" cxnId="{B993D61A-DC1E-48D8-970B-6FBD21737265}">
      <dgm:prSet/>
      <dgm:spPr/>
      <dgm:t>
        <a:bodyPr/>
        <a:lstStyle/>
        <a:p>
          <a:endParaRPr lang="es-NI" sz="2300">
            <a:latin typeface="Times New Roman" panose="02020603050405020304" pitchFamily="18" charset="0"/>
            <a:cs typeface="Times New Roman" panose="02020603050405020304" pitchFamily="18" charset="0"/>
          </a:endParaRPr>
        </a:p>
      </dgm:t>
    </dgm:pt>
    <dgm:pt modelId="{A43EB77D-74F5-464E-934E-B15BD46208BB}">
      <dgm:prSet phldrT="[Texto]" custT="1"/>
      <dgm:spPr/>
      <dgm:t>
        <a:bodyPr/>
        <a:lstStyle/>
        <a:p>
          <a:pPr algn="just"/>
          <a:r>
            <a:rPr lang="es-NI" sz="2300" b="1" i="1" dirty="0">
              <a:latin typeface="Times New Roman" panose="02020603050405020304" pitchFamily="18" charset="0"/>
              <a:cs typeface="Times New Roman" panose="02020603050405020304" pitchFamily="18" charset="0"/>
            </a:rPr>
            <a:t>Recursos disponibles: </a:t>
          </a:r>
          <a:r>
            <a:rPr lang="es-MX" sz="2300" b="0" i="0" dirty="0">
              <a:latin typeface="Times New Roman" panose="02020603050405020304" pitchFamily="18" charset="0"/>
              <a:cs typeface="Times New Roman" panose="02020603050405020304" pitchFamily="18" charset="0"/>
            </a:rPr>
            <a:t>hacen variar la forma de la región factible y, con ello, a la solución óptima.</a:t>
          </a:r>
          <a:endParaRPr lang="es-NI" sz="2300" dirty="0">
            <a:latin typeface="Times New Roman" panose="02020603050405020304" pitchFamily="18" charset="0"/>
            <a:cs typeface="Times New Roman" panose="02020603050405020304" pitchFamily="18" charset="0"/>
          </a:endParaRPr>
        </a:p>
      </dgm:t>
    </dgm:pt>
    <dgm:pt modelId="{A7AD4350-2DBF-4100-B4B6-CEF4173ED249}" type="parTrans" cxnId="{74ADE741-ADF6-412C-AE3F-62141C2DC016}">
      <dgm:prSet/>
      <dgm:spPr/>
      <dgm:t>
        <a:bodyPr/>
        <a:lstStyle/>
        <a:p>
          <a:endParaRPr lang="es-NI" sz="2300">
            <a:latin typeface="Times New Roman" panose="02020603050405020304" pitchFamily="18" charset="0"/>
            <a:cs typeface="Times New Roman" panose="02020603050405020304" pitchFamily="18" charset="0"/>
          </a:endParaRPr>
        </a:p>
      </dgm:t>
    </dgm:pt>
    <dgm:pt modelId="{3404CDB6-F67E-4DCA-B069-85B46F412FD9}" type="sibTrans" cxnId="{74ADE741-ADF6-412C-AE3F-62141C2DC016}">
      <dgm:prSet/>
      <dgm:spPr/>
      <dgm:t>
        <a:bodyPr/>
        <a:lstStyle/>
        <a:p>
          <a:endParaRPr lang="es-NI" sz="2300">
            <a:latin typeface="Times New Roman" panose="02020603050405020304" pitchFamily="18" charset="0"/>
            <a:cs typeface="Times New Roman" panose="02020603050405020304" pitchFamily="18" charset="0"/>
          </a:endParaRPr>
        </a:p>
      </dgm:t>
    </dgm:pt>
    <dgm:pt modelId="{1F5620B3-0E57-4937-B64E-6D411E636A55}" type="pres">
      <dgm:prSet presAssocID="{67D2CA60-3B2B-42CA-9358-E14F864F1397}" presName="Name0" presStyleCnt="0">
        <dgm:presLayoutVars>
          <dgm:chMax val="7"/>
          <dgm:chPref val="7"/>
          <dgm:dir/>
        </dgm:presLayoutVars>
      </dgm:prSet>
      <dgm:spPr/>
    </dgm:pt>
    <dgm:pt modelId="{8B5B77D2-A072-4F30-8683-CBF054B2EC40}" type="pres">
      <dgm:prSet presAssocID="{67D2CA60-3B2B-42CA-9358-E14F864F1397}" presName="Name1" presStyleCnt="0"/>
      <dgm:spPr/>
    </dgm:pt>
    <dgm:pt modelId="{F682CBF4-65C2-4C54-A76E-CB082B18CE92}" type="pres">
      <dgm:prSet presAssocID="{67D2CA60-3B2B-42CA-9358-E14F864F1397}" presName="cycle" presStyleCnt="0"/>
      <dgm:spPr/>
    </dgm:pt>
    <dgm:pt modelId="{4657E3BD-03D2-46A1-B106-548A20A684F0}" type="pres">
      <dgm:prSet presAssocID="{67D2CA60-3B2B-42CA-9358-E14F864F1397}" presName="srcNode" presStyleLbl="node1" presStyleIdx="0" presStyleCnt="3"/>
      <dgm:spPr/>
    </dgm:pt>
    <dgm:pt modelId="{3879CD3A-4E01-44B6-AC3E-B337DA08CBD1}" type="pres">
      <dgm:prSet presAssocID="{67D2CA60-3B2B-42CA-9358-E14F864F1397}" presName="conn" presStyleLbl="parChTrans1D2" presStyleIdx="0" presStyleCnt="1"/>
      <dgm:spPr/>
    </dgm:pt>
    <dgm:pt modelId="{BC448E17-F7CA-4DE1-84EE-621BB456B801}" type="pres">
      <dgm:prSet presAssocID="{67D2CA60-3B2B-42CA-9358-E14F864F1397}" presName="extraNode" presStyleLbl="node1" presStyleIdx="0" presStyleCnt="3"/>
      <dgm:spPr/>
    </dgm:pt>
    <dgm:pt modelId="{D7149026-07B7-4A26-87CB-61854A767123}" type="pres">
      <dgm:prSet presAssocID="{67D2CA60-3B2B-42CA-9358-E14F864F1397}" presName="dstNode" presStyleLbl="node1" presStyleIdx="0" presStyleCnt="3"/>
      <dgm:spPr/>
    </dgm:pt>
    <dgm:pt modelId="{9DDB6781-45BE-4DC3-8B8A-F78DDBABF2BE}" type="pres">
      <dgm:prSet presAssocID="{B930B98C-F8E8-4244-9995-682B6B0BD1C0}" presName="text_1" presStyleLbl="node1" presStyleIdx="0" presStyleCnt="3">
        <dgm:presLayoutVars>
          <dgm:bulletEnabled val="1"/>
        </dgm:presLayoutVars>
      </dgm:prSet>
      <dgm:spPr/>
    </dgm:pt>
    <dgm:pt modelId="{7E01F784-19F1-4002-87A5-D2E3F3F50D59}" type="pres">
      <dgm:prSet presAssocID="{B930B98C-F8E8-4244-9995-682B6B0BD1C0}" presName="accent_1" presStyleCnt="0"/>
      <dgm:spPr/>
    </dgm:pt>
    <dgm:pt modelId="{EE51897D-2D6D-4FBF-9B75-66793D8E48D4}" type="pres">
      <dgm:prSet presAssocID="{B930B98C-F8E8-4244-9995-682B6B0BD1C0}" presName="accentRepeatNode" presStyleLbl="solidFgAcc1" presStyleIdx="0" presStyleCnt="3"/>
      <dgm:spPr/>
    </dgm:pt>
    <dgm:pt modelId="{9DA2D720-9B09-4603-9471-AD66896F6196}" type="pres">
      <dgm:prSet presAssocID="{E7E4A88E-FDBC-49DA-9040-BF6C5B5E0596}" presName="text_2" presStyleLbl="node1" presStyleIdx="1" presStyleCnt="3">
        <dgm:presLayoutVars>
          <dgm:bulletEnabled val="1"/>
        </dgm:presLayoutVars>
      </dgm:prSet>
      <dgm:spPr/>
    </dgm:pt>
    <dgm:pt modelId="{066F648D-5874-4C15-A2CF-30185B310CD3}" type="pres">
      <dgm:prSet presAssocID="{E7E4A88E-FDBC-49DA-9040-BF6C5B5E0596}" presName="accent_2" presStyleCnt="0"/>
      <dgm:spPr/>
    </dgm:pt>
    <dgm:pt modelId="{EC0712E1-52C2-4F77-8DC5-30114A4BB4C2}" type="pres">
      <dgm:prSet presAssocID="{E7E4A88E-FDBC-49DA-9040-BF6C5B5E0596}" presName="accentRepeatNode" presStyleLbl="solidFgAcc1" presStyleIdx="1" presStyleCnt="3"/>
      <dgm:spPr/>
    </dgm:pt>
    <dgm:pt modelId="{C825437A-B017-4625-AEE1-738ECA227A99}" type="pres">
      <dgm:prSet presAssocID="{A43EB77D-74F5-464E-934E-B15BD46208BB}" presName="text_3" presStyleLbl="node1" presStyleIdx="2" presStyleCnt="3">
        <dgm:presLayoutVars>
          <dgm:bulletEnabled val="1"/>
        </dgm:presLayoutVars>
      </dgm:prSet>
      <dgm:spPr/>
    </dgm:pt>
    <dgm:pt modelId="{8EDB27A5-C94E-4365-BFB0-3F42EC12EE3C}" type="pres">
      <dgm:prSet presAssocID="{A43EB77D-74F5-464E-934E-B15BD46208BB}" presName="accent_3" presStyleCnt="0"/>
      <dgm:spPr/>
    </dgm:pt>
    <dgm:pt modelId="{00FB7E20-09AD-4607-8BEE-A8475111D6E3}" type="pres">
      <dgm:prSet presAssocID="{A43EB77D-74F5-464E-934E-B15BD46208BB}" presName="accentRepeatNode" presStyleLbl="solidFgAcc1" presStyleIdx="2" presStyleCnt="3"/>
      <dgm:spPr/>
    </dgm:pt>
  </dgm:ptLst>
  <dgm:cxnLst>
    <dgm:cxn modelId="{9962571A-3533-431C-B88A-CDDF1C2F7492}" type="presOf" srcId="{A43EB77D-74F5-464E-934E-B15BD46208BB}" destId="{C825437A-B017-4625-AEE1-738ECA227A99}" srcOrd="0" destOrd="0" presId="urn:microsoft.com/office/officeart/2008/layout/VerticalCurvedList"/>
    <dgm:cxn modelId="{B993D61A-DC1E-48D8-970B-6FBD21737265}" srcId="{67D2CA60-3B2B-42CA-9358-E14F864F1397}" destId="{E7E4A88E-FDBC-49DA-9040-BF6C5B5E0596}" srcOrd="1" destOrd="0" parTransId="{945EABB5-A433-485F-B5D8-118E66D256EF}" sibTransId="{465B0AEA-8CEA-46DC-80C8-631FFD7D863B}"/>
    <dgm:cxn modelId="{715A1328-ADF1-4315-80C4-D8E06196F47D}" type="presOf" srcId="{67D2CA60-3B2B-42CA-9358-E14F864F1397}" destId="{1F5620B3-0E57-4937-B64E-6D411E636A55}" srcOrd="0" destOrd="0" presId="urn:microsoft.com/office/officeart/2008/layout/VerticalCurvedList"/>
    <dgm:cxn modelId="{B4CBF638-D26F-459C-B21C-E2C43AB97A02}" srcId="{67D2CA60-3B2B-42CA-9358-E14F864F1397}" destId="{B930B98C-F8E8-4244-9995-682B6B0BD1C0}" srcOrd="0" destOrd="0" parTransId="{C4E4686D-2D4D-478D-8C0D-2BD58ABABCC7}" sibTransId="{846C6234-99C3-4672-B344-618F9DA24EA9}"/>
    <dgm:cxn modelId="{74ADE741-ADF6-412C-AE3F-62141C2DC016}" srcId="{67D2CA60-3B2B-42CA-9358-E14F864F1397}" destId="{A43EB77D-74F5-464E-934E-B15BD46208BB}" srcOrd="2" destOrd="0" parTransId="{A7AD4350-2DBF-4100-B4B6-CEF4173ED249}" sibTransId="{3404CDB6-F67E-4DCA-B069-85B46F412FD9}"/>
    <dgm:cxn modelId="{F5A8A884-D1C5-46D2-B91B-A38B05333181}" type="presOf" srcId="{B930B98C-F8E8-4244-9995-682B6B0BD1C0}" destId="{9DDB6781-45BE-4DC3-8B8A-F78DDBABF2BE}" srcOrd="0" destOrd="0" presId="urn:microsoft.com/office/officeart/2008/layout/VerticalCurvedList"/>
    <dgm:cxn modelId="{DC6F7594-7143-4A97-9B61-4CA30730B11F}" type="presOf" srcId="{846C6234-99C3-4672-B344-618F9DA24EA9}" destId="{3879CD3A-4E01-44B6-AC3E-B337DA08CBD1}" srcOrd="0" destOrd="0" presId="urn:microsoft.com/office/officeart/2008/layout/VerticalCurvedList"/>
    <dgm:cxn modelId="{135AF09E-F4BD-4C11-8925-E0EF960A1193}" type="presOf" srcId="{E7E4A88E-FDBC-49DA-9040-BF6C5B5E0596}" destId="{9DA2D720-9B09-4603-9471-AD66896F6196}" srcOrd="0" destOrd="0" presId="urn:microsoft.com/office/officeart/2008/layout/VerticalCurvedList"/>
    <dgm:cxn modelId="{D2C45FAB-1146-4324-AE74-8F6538AFB87B}" type="presParOf" srcId="{1F5620B3-0E57-4937-B64E-6D411E636A55}" destId="{8B5B77D2-A072-4F30-8683-CBF054B2EC40}" srcOrd="0" destOrd="0" presId="urn:microsoft.com/office/officeart/2008/layout/VerticalCurvedList"/>
    <dgm:cxn modelId="{5FAA42E2-33ED-40D9-BAE3-DFB3B26B9C77}" type="presParOf" srcId="{8B5B77D2-A072-4F30-8683-CBF054B2EC40}" destId="{F682CBF4-65C2-4C54-A76E-CB082B18CE92}" srcOrd="0" destOrd="0" presId="urn:microsoft.com/office/officeart/2008/layout/VerticalCurvedList"/>
    <dgm:cxn modelId="{CFDC20EA-989E-404C-A040-D5B9DDF6B3CE}" type="presParOf" srcId="{F682CBF4-65C2-4C54-A76E-CB082B18CE92}" destId="{4657E3BD-03D2-46A1-B106-548A20A684F0}" srcOrd="0" destOrd="0" presId="urn:microsoft.com/office/officeart/2008/layout/VerticalCurvedList"/>
    <dgm:cxn modelId="{329D1137-880D-4004-B7FB-2E4F79E3FEC5}" type="presParOf" srcId="{F682CBF4-65C2-4C54-A76E-CB082B18CE92}" destId="{3879CD3A-4E01-44B6-AC3E-B337DA08CBD1}" srcOrd="1" destOrd="0" presId="urn:microsoft.com/office/officeart/2008/layout/VerticalCurvedList"/>
    <dgm:cxn modelId="{0FDE301F-E5A6-44A9-97A0-6CE18536F4A7}" type="presParOf" srcId="{F682CBF4-65C2-4C54-A76E-CB082B18CE92}" destId="{BC448E17-F7CA-4DE1-84EE-621BB456B801}" srcOrd="2" destOrd="0" presId="urn:microsoft.com/office/officeart/2008/layout/VerticalCurvedList"/>
    <dgm:cxn modelId="{56CE0EBE-B4BD-4D94-84CB-5D987A2C61B4}" type="presParOf" srcId="{F682CBF4-65C2-4C54-A76E-CB082B18CE92}" destId="{D7149026-07B7-4A26-87CB-61854A767123}" srcOrd="3" destOrd="0" presId="urn:microsoft.com/office/officeart/2008/layout/VerticalCurvedList"/>
    <dgm:cxn modelId="{9A723485-D48C-43E5-9A7C-990BD340890B}" type="presParOf" srcId="{8B5B77D2-A072-4F30-8683-CBF054B2EC40}" destId="{9DDB6781-45BE-4DC3-8B8A-F78DDBABF2BE}" srcOrd="1" destOrd="0" presId="urn:microsoft.com/office/officeart/2008/layout/VerticalCurvedList"/>
    <dgm:cxn modelId="{FCE04061-6A05-4EF1-9799-45AECFE3E7BC}" type="presParOf" srcId="{8B5B77D2-A072-4F30-8683-CBF054B2EC40}" destId="{7E01F784-19F1-4002-87A5-D2E3F3F50D59}" srcOrd="2" destOrd="0" presId="urn:microsoft.com/office/officeart/2008/layout/VerticalCurvedList"/>
    <dgm:cxn modelId="{52CFF172-2ED3-4719-B2D2-DE38769760BD}" type="presParOf" srcId="{7E01F784-19F1-4002-87A5-D2E3F3F50D59}" destId="{EE51897D-2D6D-4FBF-9B75-66793D8E48D4}" srcOrd="0" destOrd="0" presId="urn:microsoft.com/office/officeart/2008/layout/VerticalCurvedList"/>
    <dgm:cxn modelId="{39AA5343-27C6-4FDE-8035-CBEE55BC7625}" type="presParOf" srcId="{8B5B77D2-A072-4F30-8683-CBF054B2EC40}" destId="{9DA2D720-9B09-4603-9471-AD66896F6196}" srcOrd="3" destOrd="0" presId="urn:microsoft.com/office/officeart/2008/layout/VerticalCurvedList"/>
    <dgm:cxn modelId="{7FA480E6-E945-4347-A2DC-F95B6E9BAFE8}" type="presParOf" srcId="{8B5B77D2-A072-4F30-8683-CBF054B2EC40}" destId="{066F648D-5874-4C15-A2CF-30185B310CD3}" srcOrd="4" destOrd="0" presId="urn:microsoft.com/office/officeart/2008/layout/VerticalCurvedList"/>
    <dgm:cxn modelId="{36C096CA-7AD9-447F-B7B2-D917C43DDAD0}" type="presParOf" srcId="{066F648D-5874-4C15-A2CF-30185B310CD3}" destId="{EC0712E1-52C2-4F77-8DC5-30114A4BB4C2}" srcOrd="0" destOrd="0" presId="urn:microsoft.com/office/officeart/2008/layout/VerticalCurvedList"/>
    <dgm:cxn modelId="{1BC6045B-7007-494E-A613-0F3BDCE189E3}" type="presParOf" srcId="{8B5B77D2-A072-4F30-8683-CBF054B2EC40}" destId="{C825437A-B017-4625-AEE1-738ECA227A99}" srcOrd="5" destOrd="0" presId="urn:microsoft.com/office/officeart/2008/layout/VerticalCurvedList"/>
    <dgm:cxn modelId="{D4D1E650-8340-4FD6-917A-FB931F4EF20F}" type="presParOf" srcId="{8B5B77D2-A072-4F30-8683-CBF054B2EC40}" destId="{8EDB27A5-C94E-4365-BFB0-3F42EC12EE3C}" srcOrd="6" destOrd="0" presId="urn:microsoft.com/office/officeart/2008/layout/VerticalCurvedList"/>
    <dgm:cxn modelId="{63FBC9F4-6ADC-4505-8721-9B8A02F30C6E}" type="presParOf" srcId="{8EDB27A5-C94E-4365-BFB0-3F42EC12EE3C}" destId="{00FB7E20-09AD-4607-8BEE-A8475111D6E3}"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9CD3A-4E01-44B6-AC3E-B337DA08CBD1}">
      <dsp:nvSpPr>
        <dsp:cNvPr id="0" name=""/>
        <dsp:cNvSpPr/>
      </dsp:nvSpPr>
      <dsp:spPr>
        <a:xfrm>
          <a:off x="-6554384" y="-1002776"/>
          <a:ext cx="7804256" cy="7804256"/>
        </a:xfrm>
        <a:prstGeom prst="blockArc">
          <a:avLst>
            <a:gd name="adj1" fmla="val 18900000"/>
            <a:gd name="adj2" fmla="val 2700000"/>
            <a:gd name="adj3" fmla="val 277"/>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DB6781-45BE-4DC3-8B8A-F78DDBABF2BE}">
      <dsp:nvSpPr>
        <dsp:cNvPr id="0" name=""/>
        <dsp:cNvSpPr/>
      </dsp:nvSpPr>
      <dsp:spPr>
        <a:xfrm>
          <a:off x="804859" y="579870"/>
          <a:ext cx="5636274" cy="1159740"/>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544" tIns="58420" rIns="58420" bIns="58420" numCol="1" spcCol="1270" anchor="ctr" anchorCtr="0">
          <a:noAutofit/>
        </a:bodyPr>
        <a:lstStyle/>
        <a:p>
          <a:pPr marL="0" lvl="0" indent="0" algn="just" defTabSz="1022350">
            <a:lnSpc>
              <a:spcPct val="90000"/>
            </a:lnSpc>
            <a:spcBef>
              <a:spcPct val="0"/>
            </a:spcBef>
            <a:spcAft>
              <a:spcPct val="35000"/>
            </a:spcAft>
            <a:buNone/>
          </a:pPr>
          <a:r>
            <a:rPr lang="es-NI" sz="2300" b="1" i="1" kern="1200" dirty="0">
              <a:latin typeface="Times New Roman" panose="02020603050405020304" pitchFamily="18" charset="0"/>
              <a:cs typeface="Times New Roman" panose="02020603050405020304" pitchFamily="18" charset="0"/>
            </a:rPr>
            <a:t>Coeficientes objetivos: </a:t>
          </a:r>
          <a:r>
            <a:rPr lang="es-NI" sz="2300" kern="1200" dirty="0">
              <a:latin typeface="Times New Roman" panose="02020603050405020304" pitchFamily="18" charset="0"/>
              <a:cs typeface="Times New Roman" panose="02020603050405020304" pitchFamily="18" charset="0"/>
            </a:rPr>
            <a:t>no afectan la región factible, por lo que no afectarán la solución óptima.</a:t>
          </a:r>
        </a:p>
      </dsp:txBody>
      <dsp:txXfrm>
        <a:off x="804859" y="579870"/>
        <a:ext cx="5636274" cy="1159740"/>
      </dsp:txXfrm>
    </dsp:sp>
    <dsp:sp modelId="{EE51897D-2D6D-4FBF-9B75-66793D8E48D4}">
      <dsp:nvSpPr>
        <dsp:cNvPr id="0" name=""/>
        <dsp:cNvSpPr/>
      </dsp:nvSpPr>
      <dsp:spPr>
        <a:xfrm>
          <a:off x="80022" y="434902"/>
          <a:ext cx="1449675" cy="1449675"/>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DA2D720-9B09-4603-9471-AD66896F6196}">
      <dsp:nvSpPr>
        <dsp:cNvPr id="0" name=""/>
        <dsp:cNvSpPr/>
      </dsp:nvSpPr>
      <dsp:spPr>
        <a:xfrm>
          <a:off x="1226425" y="2319481"/>
          <a:ext cx="5214709" cy="1159740"/>
        </a:xfrm>
        <a:prstGeom prst="rect">
          <a:avLst/>
        </a:prstGeom>
        <a:gradFill rotWithShape="0">
          <a:gsLst>
            <a:gs pos="0">
              <a:schemeClr val="accent4">
                <a:hueOff val="5197846"/>
                <a:satOff val="-23984"/>
                <a:lumOff val="883"/>
                <a:alphaOff val="0"/>
                <a:tint val="50000"/>
                <a:satMod val="300000"/>
              </a:schemeClr>
            </a:gs>
            <a:gs pos="35000">
              <a:schemeClr val="accent4">
                <a:hueOff val="5197846"/>
                <a:satOff val="-23984"/>
                <a:lumOff val="883"/>
                <a:alphaOff val="0"/>
                <a:tint val="37000"/>
                <a:satMod val="300000"/>
              </a:schemeClr>
            </a:gs>
            <a:gs pos="100000">
              <a:schemeClr val="accent4">
                <a:hueOff val="5197846"/>
                <a:satOff val="-23984"/>
                <a:lumOff val="88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544" tIns="58420" rIns="58420" bIns="58420" numCol="1" spcCol="1270" anchor="ctr" anchorCtr="0">
          <a:noAutofit/>
        </a:bodyPr>
        <a:lstStyle/>
        <a:p>
          <a:pPr marL="0" lvl="0" indent="0" algn="just" defTabSz="1022350">
            <a:lnSpc>
              <a:spcPct val="90000"/>
            </a:lnSpc>
            <a:spcBef>
              <a:spcPct val="0"/>
            </a:spcBef>
            <a:spcAft>
              <a:spcPct val="35000"/>
            </a:spcAft>
            <a:buNone/>
          </a:pPr>
          <a:r>
            <a:rPr lang="es-NI" sz="2300" b="1" i="1" kern="1200" dirty="0">
              <a:latin typeface="Times New Roman" panose="02020603050405020304" pitchFamily="18" charset="0"/>
              <a:cs typeface="Times New Roman" panose="02020603050405020304" pitchFamily="18" charset="0"/>
            </a:rPr>
            <a:t>Coeficientes tecnológicos:</a:t>
          </a:r>
          <a:r>
            <a:rPr lang="es-NI" sz="2300" kern="1200" dirty="0">
              <a:latin typeface="Times New Roman" panose="02020603050405020304" pitchFamily="18" charset="0"/>
              <a:cs typeface="Times New Roman" panose="02020603050405020304" pitchFamily="18" charset="0"/>
            </a:rPr>
            <a:t> </a:t>
          </a:r>
          <a:r>
            <a:rPr lang="es-MX" sz="2300" b="0" i="0" kern="1200" dirty="0">
              <a:latin typeface="Times New Roman" panose="02020603050405020304" pitchFamily="18" charset="0"/>
              <a:cs typeface="Times New Roman" panose="02020603050405020304" pitchFamily="18" charset="0"/>
            </a:rPr>
            <a:t>afectan sustancialmente la región factible, situados a la izquierda de la desigualdad</a:t>
          </a:r>
          <a:endParaRPr lang="es-NI" sz="2300" kern="1200" dirty="0">
            <a:latin typeface="Times New Roman" panose="02020603050405020304" pitchFamily="18" charset="0"/>
            <a:cs typeface="Times New Roman" panose="02020603050405020304" pitchFamily="18" charset="0"/>
          </a:endParaRPr>
        </a:p>
      </dsp:txBody>
      <dsp:txXfrm>
        <a:off x="1226425" y="2319481"/>
        <a:ext cx="5214709" cy="1159740"/>
      </dsp:txXfrm>
    </dsp:sp>
    <dsp:sp modelId="{EC0712E1-52C2-4F77-8DC5-30114A4BB4C2}">
      <dsp:nvSpPr>
        <dsp:cNvPr id="0" name=""/>
        <dsp:cNvSpPr/>
      </dsp:nvSpPr>
      <dsp:spPr>
        <a:xfrm>
          <a:off x="501587" y="2174513"/>
          <a:ext cx="1449675" cy="1449675"/>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5197846"/>
              <a:satOff val="-23984"/>
              <a:lumOff val="883"/>
              <a:alphaOff val="0"/>
            </a:schemeClr>
          </a:solidFill>
          <a:prstDash val="solid"/>
        </a:ln>
        <a:effectLst/>
      </dsp:spPr>
      <dsp:style>
        <a:lnRef idx="1">
          <a:scrgbClr r="0" g="0" b="0"/>
        </a:lnRef>
        <a:fillRef idx="2">
          <a:scrgbClr r="0" g="0" b="0"/>
        </a:fillRef>
        <a:effectRef idx="0">
          <a:scrgbClr r="0" g="0" b="0"/>
        </a:effectRef>
        <a:fontRef idx="minor"/>
      </dsp:style>
    </dsp:sp>
    <dsp:sp modelId="{C825437A-B017-4625-AEE1-738ECA227A99}">
      <dsp:nvSpPr>
        <dsp:cNvPr id="0" name=""/>
        <dsp:cNvSpPr/>
      </dsp:nvSpPr>
      <dsp:spPr>
        <a:xfrm>
          <a:off x="804859" y="4059092"/>
          <a:ext cx="5636274" cy="1159740"/>
        </a:xfrm>
        <a:prstGeom prst="rect">
          <a:avLst/>
        </a:prstGeom>
        <a:gradFill rotWithShape="0">
          <a:gsLst>
            <a:gs pos="0">
              <a:schemeClr val="accent4">
                <a:hueOff val="10395692"/>
                <a:satOff val="-47968"/>
                <a:lumOff val="1765"/>
                <a:alphaOff val="0"/>
                <a:tint val="50000"/>
                <a:satMod val="300000"/>
              </a:schemeClr>
            </a:gs>
            <a:gs pos="35000">
              <a:schemeClr val="accent4">
                <a:hueOff val="10395692"/>
                <a:satOff val="-47968"/>
                <a:lumOff val="1765"/>
                <a:alphaOff val="0"/>
                <a:tint val="37000"/>
                <a:satMod val="300000"/>
              </a:schemeClr>
            </a:gs>
            <a:gs pos="100000">
              <a:schemeClr val="accent4">
                <a:hueOff val="10395692"/>
                <a:satOff val="-47968"/>
                <a:lumOff val="176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544" tIns="58420" rIns="58420" bIns="58420" numCol="1" spcCol="1270" anchor="ctr" anchorCtr="0">
          <a:noAutofit/>
        </a:bodyPr>
        <a:lstStyle/>
        <a:p>
          <a:pPr marL="0" lvl="0" indent="0" algn="just" defTabSz="1022350">
            <a:lnSpc>
              <a:spcPct val="90000"/>
            </a:lnSpc>
            <a:spcBef>
              <a:spcPct val="0"/>
            </a:spcBef>
            <a:spcAft>
              <a:spcPct val="35000"/>
            </a:spcAft>
            <a:buNone/>
          </a:pPr>
          <a:r>
            <a:rPr lang="es-NI" sz="2300" b="1" i="1" kern="1200" dirty="0">
              <a:latin typeface="Times New Roman" panose="02020603050405020304" pitchFamily="18" charset="0"/>
              <a:cs typeface="Times New Roman" panose="02020603050405020304" pitchFamily="18" charset="0"/>
            </a:rPr>
            <a:t>Recursos disponibles: </a:t>
          </a:r>
          <a:r>
            <a:rPr lang="es-MX" sz="2300" b="0" i="0" kern="1200" dirty="0">
              <a:latin typeface="Times New Roman" panose="02020603050405020304" pitchFamily="18" charset="0"/>
              <a:cs typeface="Times New Roman" panose="02020603050405020304" pitchFamily="18" charset="0"/>
            </a:rPr>
            <a:t>hacen variar la forma de la región factible y, con ello, a la solución óptima.</a:t>
          </a:r>
          <a:endParaRPr lang="es-NI" sz="2300" kern="1200" dirty="0">
            <a:latin typeface="Times New Roman" panose="02020603050405020304" pitchFamily="18" charset="0"/>
            <a:cs typeface="Times New Roman" panose="02020603050405020304" pitchFamily="18" charset="0"/>
          </a:endParaRPr>
        </a:p>
      </dsp:txBody>
      <dsp:txXfrm>
        <a:off x="804859" y="4059092"/>
        <a:ext cx="5636274" cy="1159740"/>
      </dsp:txXfrm>
    </dsp:sp>
    <dsp:sp modelId="{00FB7E20-09AD-4607-8BEE-A8475111D6E3}">
      <dsp:nvSpPr>
        <dsp:cNvPr id="0" name=""/>
        <dsp:cNvSpPr/>
      </dsp:nvSpPr>
      <dsp:spPr>
        <a:xfrm>
          <a:off x="80022" y="3914124"/>
          <a:ext cx="1449675" cy="1449675"/>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10395692"/>
              <a:satOff val="-47968"/>
              <a:lumOff val="1765"/>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 name="Google Shape;3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70de7d1a8d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0" name="Google Shape;40;g70de7d1a8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4805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 name="Google Shape;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4625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 name="Google Shape;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1242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 name="Google Shape;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2336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 name="Google Shape;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7599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 name="Google Shape;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9607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8"/>
        <p:cNvGrpSpPr/>
        <p:nvPr/>
      </p:nvGrpSpPr>
      <p:grpSpPr>
        <a:xfrm>
          <a:off x="0" y="0"/>
          <a:ext cx="0" cy="0"/>
          <a:chOff x="0" y="0"/>
          <a:chExt cx="0" cy="0"/>
        </a:xfrm>
      </p:grpSpPr>
      <p:sp>
        <p:nvSpPr>
          <p:cNvPr id="9" name="Google Shape;9;p21"/>
          <p:cNvSpPr/>
          <p:nvPr/>
        </p:nvSpPr>
        <p:spPr>
          <a:xfrm>
            <a:off x="0" y="1709738"/>
            <a:ext cx="12192000" cy="5148262"/>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0" name="Google Shape;10;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Libre Franklin Medium"/>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12" name="Google Shape;12;p21"/>
          <p:cNvPicPr preferRelativeResize="0"/>
          <p:nvPr/>
        </p:nvPicPr>
        <p:blipFill rotWithShape="1">
          <a:blip r:embed="rId2">
            <a:alphaModFix/>
          </a:blip>
          <a:srcRect/>
          <a:stretch/>
        </p:blipFill>
        <p:spPr>
          <a:xfrm>
            <a:off x="0" y="115910"/>
            <a:ext cx="5306096" cy="141672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3F3F3F"/>
              </a:buClr>
              <a:buSzPts val="6000"/>
              <a:buFont typeface="Libre Franklin Medium"/>
              <a:buNone/>
              <a:defRPr sz="60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3F3F3F"/>
              </a:buClr>
              <a:buSzPts val="2400"/>
              <a:buNone/>
              <a:defRPr sz="2400">
                <a:solidFill>
                  <a:srgbClr val="3F3F3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23"/>
          <p:cNvSpPr/>
          <p:nvPr/>
        </p:nvSpPr>
        <p:spPr>
          <a:xfrm>
            <a:off x="0" y="-1"/>
            <a:ext cx="12192000" cy="1122364"/>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22" name="Google Shape;22;p23"/>
          <p:cNvPicPr preferRelativeResize="0"/>
          <p:nvPr/>
        </p:nvPicPr>
        <p:blipFill rotWithShape="1">
          <a:blip r:embed="rId2">
            <a:alphaModFix/>
          </a:blip>
          <a:srcRect/>
          <a:stretch/>
        </p:blipFill>
        <p:spPr>
          <a:xfrm>
            <a:off x="10052533" y="-36372"/>
            <a:ext cx="2139467" cy="119510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4400"/>
              <a:buFont typeface="Libre Franklin Medium"/>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3F3F3F"/>
              </a:buClr>
              <a:buSzPts val="2800"/>
              <a:buChar char="•"/>
              <a:defRPr>
                <a:solidFill>
                  <a:srgbClr val="3F3F3F"/>
                </a:solidFill>
              </a:defRPr>
            </a:lvl1pPr>
            <a:lvl2pPr marL="914400" lvl="1" indent="-381000" algn="l">
              <a:lnSpc>
                <a:spcPct val="90000"/>
              </a:lnSpc>
              <a:spcBef>
                <a:spcPts val="500"/>
              </a:spcBef>
              <a:spcAft>
                <a:spcPts val="0"/>
              </a:spcAft>
              <a:buClr>
                <a:srgbClr val="3F3F3F"/>
              </a:buClr>
              <a:buSzPts val="2400"/>
              <a:buChar char="•"/>
              <a:defRPr>
                <a:solidFill>
                  <a:srgbClr val="3F3F3F"/>
                </a:solidFill>
              </a:defRPr>
            </a:lvl2pPr>
            <a:lvl3pPr marL="1371600" lvl="2" indent="-355600" algn="l">
              <a:lnSpc>
                <a:spcPct val="90000"/>
              </a:lnSpc>
              <a:spcBef>
                <a:spcPts val="500"/>
              </a:spcBef>
              <a:spcAft>
                <a:spcPts val="0"/>
              </a:spcAft>
              <a:buClr>
                <a:srgbClr val="3F3F3F"/>
              </a:buClr>
              <a:buSzPts val="2000"/>
              <a:buChar char="•"/>
              <a:defRPr>
                <a:solidFill>
                  <a:srgbClr val="3F3F3F"/>
                </a:solidFill>
              </a:defRPr>
            </a:lvl3pPr>
            <a:lvl4pPr marL="1828800" lvl="3" indent="-342900" algn="l">
              <a:lnSpc>
                <a:spcPct val="90000"/>
              </a:lnSpc>
              <a:spcBef>
                <a:spcPts val="500"/>
              </a:spcBef>
              <a:spcAft>
                <a:spcPts val="0"/>
              </a:spcAft>
              <a:buClr>
                <a:srgbClr val="3F3F3F"/>
              </a:buClr>
              <a:buSzPts val="1800"/>
              <a:buChar char="•"/>
              <a:defRPr>
                <a:solidFill>
                  <a:srgbClr val="3F3F3F"/>
                </a:solidFill>
              </a:defRPr>
            </a:lvl4pPr>
            <a:lvl5pPr marL="2286000" lvl="4" indent="-342900" algn="l">
              <a:lnSpc>
                <a:spcPct val="90000"/>
              </a:lnSpc>
              <a:spcBef>
                <a:spcPts val="500"/>
              </a:spcBef>
              <a:spcAft>
                <a:spcPts val="0"/>
              </a:spcAft>
              <a:buClr>
                <a:srgbClr val="3F3F3F"/>
              </a:buClr>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4"/>
          <p:cNvSpPr/>
          <p:nvPr/>
        </p:nvSpPr>
        <p:spPr>
          <a:xfrm>
            <a:off x="0" y="6542468"/>
            <a:ext cx="12192000" cy="315532"/>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28" name="Google Shape;28;p24"/>
          <p:cNvPicPr preferRelativeResize="0"/>
          <p:nvPr/>
        </p:nvPicPr>
        <p:blipFill rotWithShape="1">
          <a:blip r:embed="rId2">
            <a:alphaModFix/>
          </a:blip>
          <a:srcRect/>
          <a:stretch/>
        </p:blipFill>
        <p:spPr>
          <a:xfrm>
            <a:off x="11151054" y="6921"/>
            <a:ext cx="1040946" cy="58147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9"/>
        <p:cNvGrpSpPr/>
        <p:nvPr/>
      </p:nvGrpSpPr>
      <p:grpSpPr>
        <a:xfrm>
          <a:off x="0" y="0"/>
          <a:ext cx="0" cy="0"/>
          <a:chOff x="0" y="0"/>
          <a:chExt cx="0" cy="0"/>
        </a:xfrm>
      </p:grpSpPr>
      <p:sp>
        <p:nvSpPr>
          <p:cNvPr id="30" name="Google Shape;30;p25"/>
          <p:cNvSpPr/>
          <p:nvPr/>
        </p:nvSpPr>
        <p:spPr>
          <a:xfrm>
            <a:off x="0" y="6349284"/>
            <a:ext cx="12192000" cy="508715"/>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31" name="Google Shape;31;p25"/>
          <p:cNvPicPr preferRelativeResize="0"/>
          <p:nvPr/>
        </p:nvPicPr>
        <p:blipFill rotWithShape="1">
          <a:blip r:embed="rId2">
            <a:alphaModFix/>
          </a:blip>
          <a:srcRect/>
          <a:stretch/>
        </p:blipFill>
        <p:spPr>
          <a:xfrm>
            <a:off x="2502455" y="2253803"/>
            <a:ext cx="7187089" cy="19189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13"/>
        <p:cNvGrpSpPr/>
        <p:nvPr/>
      </p:nvGrpSpPr>
      <p:grpSpPr>
        <a:xfrm>
          <a:off x="0" y="0"/>
          <a:ext cx="0" cy="0"/>
          <a:chOff x="0" y="0"/>
          <a:chExt cx="0" cy="0"/>
        </a:xfrm>
      </p:grpSpPr>
      <p:sp>
        <p:nvSpPr>
          <p:cNvPr id="14" name="Google Shape;1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4400"/>
              <a:buFont typeface="Libre Franklin Medium"/>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3F3F3F"/>
              </a:buClr>
              <a:buSzPts val="2800"/>
              <a:buChar char="•"/>
              <a:defRPr>
                <a:solidFill>
                  <a:srgbClr val="3F3F3F"/>
                </a:solidFill>
              </a:defRPr>
            </a:lvl1pPr>
            <a:lvl2pPr marL="914400" lvl="1" indent="-381000" algn="l">
              <a:lnSpc>
                <a:spcPct val="90000"/>
              </a:lnSpc>
              <a:spcBef>
                <a:spcPts val="500"/>
              </a:spcBef>
              <a:spcAft>
                <a:spcPts val="0"/>
              </a:spcAft>
              <a:buClr>
                <a:srgbClr val="3F3F3F"/>
              </a:buClr>
              <a:buSzPts val="2400"/>
              <a:buChar char="•"/>
              <a:defRPr>
                <a:solidFill>
                  <a:srgbClr val="3F3F3F"/>
                </a:solidFill>
              </a:defRPr>
            </a:lvl2pPr>
            <a:lvl3pPr marL="1371600" lvl="2" indent="-355600" algn="l">
              <a:lnSpc>
                <a:spcPct val="90000"/>
              </a:lnSpc>
              <a:spcBef>
                <a:spcPts val="500"/>
              </a:spcBef>
              <a:spcAft>
                <a:spcPts val="0"/>
              </a:spcAft>
              <a:buClr>
                <a:srgbClr val="3F3F3F"/>
              </a:buClr>
              <a:buSzPts val="2000"/>
              <a:buChar char="•"/>
              <a:defRPr>
                <a:solidFill>
                  <a:srgbClr val="3F3F3F"/>
                </a:solidFill>
              </a:defRPr>
            </a:lvl3pPr>
            <a:lvl4pPr marL="1828800" lvl="3" indent="-342900" algn="l">
              <a:lnSpc>
                <a:spcPct val="90000"/>
              </a:lnSpc>
              <a:spcBef>
                <a:spcPts val="500"/>
              </a:spcBef>
              <a:spcAft>
                <a:spcPts val="0"/>
              </a:spcAft>
              <a:buClr>
                <a:srgbClr val="3F3F3F"/>
              </a:buClr>
              <a:buSzPts val="1800"/>
              <a:buChar char="•"/>
              <a:defRPr>
                <a:solidFill>
                  <a:srgbClr val="3F3F3F"/>
                </a:solidFill>
              </a:defRPr>
            </a:lvl4pPr>
            <a:lvl5pPr marL="2286000" lvl="4" indent="-342900" algn="l">
              <a:lnSpc>
                <a:spcPct val="90000"/>
              </a:lnSpc>
              <a:spcBef>
                <a:spcPts val="500"/>
              </a:spcBef>
              <a:spcAft>
                <a:spcPts val="0"/>
              </a:spcAft>
              <a:buClr>
                <a:srgbClr val="3F3F3F"/>
              </a:buClr>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6" name="Google Shape;16;p22"/>
          <p:cNvPicPr preferRelativeResize="0"/>
          <p:nvPr/>
        </p:nvPicPr>
        <p:blipFill rotWithShape="1">
          <a:blip r:embed="rId2">
            <a:alphaModFix/>
          </a:blip>
          <a:srcRect/>
          <a:stretch/>
        </p:blipFill>
        <p:spPr>
          <a:xfrm>
            <a:off x="11151054" y="6921"/>
            <a:ext cx="1040946" cy="581472"/>
          </a:xfrm>
          <a:prstGeom prst="rect">
            <a:avLst/>
          </a:prstGeom>
          <a:noFill/>
          <a:ln>
            <a:noFill/>
          </a:ln>
        </p:spPr>
      </p:pic>
      <p:sp>
        <p:nvSpPr>
          <p:cNvPr id="17" name="Google Shape;17;p22"/>
          <p:cNvSpPr/>
          <p:nvPr/>
        </p:nvSpPr>
        <p:spPr>
          <a:xfrm>
            <a:off x="0" y="6542468"/>
            <a:ext cx="12192000" cy="315532"/>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3459552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Libre Franklin Medium"/>
              <a:buNone/>
              <a:defRPr sz="4400" b="0" i="0" u="none" strike="noStrike" cap="none">
                <a:solidFill>
                  <a:schemeClr val="dk1"/>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gif"/><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Libre Franklin Medium"/>
              <a:buNone/>
            </a:pPr>
            <a:r>
              <a:rPr lang="es-ES" dirty="0">
                <a:latin typeface="Times New Roman" panose="02020603050405020304" pitchFamily="18" charset="0"/>
                <a:cs typeface="Times New Roman" panose="02020603050405020304" pitchFamily="18" charset="0"/>
              </a:rPr>
              <a:t>Investigación de las operaciones I</a:t>
            </a:r>
            <a:endParaRPr dirty="0">
              <a:latin typeface="Times New Roman" panose="02020603050405020304" pitchFamily="18" charset="0"/>
              <a:cs typeface="Times New Roman" panose="02020603050405020304" pitchFamily="18" charset="0"/>
            </a:endParaRPr>
          </a:p>
        </p:txBody>
      </p:sp>
      <p:sp>
        <p:nvSpPr>
          <p:cNvPr id="37" name="Google Shape;37;p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s-ES" b="1" dirty="0">
                <a:latin typeface="Times New Roman" panose="02020603050405020304" pitchFamily="18" charset="0"/>
                <a:cs typeface="Times New Roman" panose="02020603050405020304" pitchFamily="18" charset="0"/>
              </a:rPr>
              <a:t>Ing. Luis Alejandro Jerez Murillo.</a:t>
            </a:r>
            <a:endParaRPr b="1"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400"/>
              <a:buNone/>
            </a:pPr>
            <a:endParaRPr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1"/>
              </a:buClr>
              <a:buSzPts val="24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13" name="Google Shape;44;p8">
            <a:extLst>
              <a:ext uri="{FF2B5EF4-FFF2-40B4-BE49-F238E27FC236}">
                <a16:creationId xmlns:a16="http://schemas.microsoft.com/office/drawing/2014/main" id="{1FF5C1AF-9CDD-470D-8F52-0E31AB435258}"/>
              </a:ext>
            </a:extLst>
          </p:cNvPr>
          <p:cNvSpPr txBox="1"/>
          <p:nvPr/>
        </p:nvSpPr>
        <p:spPr>
          <a:xfrm>
            <a:off x="0" y="0"/>
            <a:ext cx="10156874" cy="11202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lnSpc>
                <a:spcPct val="150000"/>
              </a:lnSpc>
            </a:pPr>
            <a:r>
              <a:rPr lang="es-MX" sz="3200" b="1" i="1" dirty="0">
                <a:solidFill>
                  <a:schemeClr val="bg1"/>
                </a:solidFill>
                <a:latin typeface="Times New Roman"/>
                <a:ea typeface="Times New Roman"/>
                <a:cs typeface="Times New Roman"/>
                <a:sym typeface="Times New Roman"/>
              </a:rPr>
              <a:t>I Unidad: Programación Lineal.</a:t>
            </a:r>
            <a:endParaRPr sz="3200" b="1" i="1" dirty="0">
              <a:solidFill>
                <a:schemeClr val="bg1"/>
              </a:solidFill>
              <a:latin typeface="Times New Roman"/>
              <a:ea typeface="Times New Roman"/>
              <a:cs typeface="Times New Roman"/>
              <a:sym typeface="Times New Roman"/>
            </a:endParaRPr>
          </a:p>
        </p:txBody>
      </p:sp>
      <p:graphicFrame>
        <p:nvGraphicFramePr>
          <p:cNvPr id="2" name="Tabla 2">
            <a:extLst>
              <a:ext uri="{FF2B5EF4-FFF2-40B4-BE49-F238E27FC236}">
                <a16:creationId xmlns:a16="http://schemas.microsoft.com/office/drawing/2014/main" id="{E28EE928-CA31-4E35-AA9D-3CDAE0B88FCA}"/>
              </a:ext>
            </a:extLst>
          </p:cNvPr>
          <p:cNvGraphicFramePr>
            <a:graphicFrameLocks noGrp="1"/>
          </p:cNvGraphicFramePr>
          <p:nvPr>
            <p:extLst>
              <p:ext uri="{D42A27DB-BD31-4B8C-83A1-F6EECF244321}">
                <p14:modId xmlns:p14="http://schemas.microsoft.com/office/powerpoint/2010/main" val="3261501944"/>
              </p:ext>
            </p:extLst>
          </p:nvPr>
        </p:nvGraphicFramePr>
        <p:xfrm>
          <a:off x="211796" y="1515161"/>
          <a:ext cx="11768407" cy="4903280"/>
        </p:xfrm>
        <a:graphic>
          <a:graphicData uri="http://schemas.openxmlformats.org/drawingml/2006/table">
            <a:tbl>
              <a:tblPr firstRow="1" bandRow="1">
                <a:tableStyleId>{72833802-FEF1-4C79-8D5D-14CF1EAF98D9}</a:tableStyleId>
              </a:tblPr>
              <a:tblGrid>
                <a:gridCol w="1442721">
                  <a:extLst>
                    <a:ext uri="{9D8B030D-6E8A-4147-A177-3AD203B41FA5}">
                      <a16:colId xmlns:a16="http://schemas.microsoft.com/office/drawing/2014/main" val="3078141872"/>
                    </a:ext>
                  </a:extLst>
                </a:gridCol>
                <a:gridCol w="5289452">
                  <a:extLst>
                    <a:ext uri="{9D8B030D-6E8A-4147-A177-3AD203B41FA5}">
                      <a16:colId xmlns:a16="http://schemas.microsoft.com/office/drawing/2014/main" val="217852798"/>
                    </a:ext>
                  </a:extLst>
                </a:gridCol>
                <a:gridCol w="5036234">
                  <a:extLst>
                    <a:ext uri="{9D8B030D-6E8A-4147-A177-3AD203B41FA5}">
                      <a16:colId xmlns:a16="http://schemas.microsoft.com/office/drawing/2014/main" val="2517998680"/>
                    </a:ext>
                  </a:extLst>
                </a:gridCol>
              </a:tblGrid>
              <a:tr h="370840">
                <a:tc gridSpan="3">
                  <a:txBody>
                    <a:bodyPr/>
                    <a:lstStyle/>
                    <a:p>
                      <a:pPr algn="ctr"/>
                      <a:r>
                        <a:rPr lang="es-NI" sz="2000" dirty="0">
                          <a:latin typeface="Times New Roman" panose="02020603050405020304" pitchFamily="18" charset="0"/>
                          <a:cs typeface="Times New Roman" panose="02020603050405020304" pitchFamily="18" charset="0"/>
                        </a:rPr>
                        <a:t>Agenda de la sesión.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7C20"/>
                    </a:solidFill>
                  </a:tcPr>
                </a:tc>
                <a:tc hMerge="1">
                  <a:txBody>
                    <a:bodyPr/>
                    <a:lstStyle/>
                    <a:p>
                      <a:endParaRPr lang="es-NI"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NI"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2534529"/>
                  </a:ext>
                </a:extLst>
              </a:tr>
              <a:tr h="370840">
                <a:tc>
                  <a:txBody>
                    <a:bodyPr/>
                    <a:lstStyle/>
                    <a:p>
                      <a:pPr algn="ctr"/>
                      <a:r>
                        <a:rPr lang="es-NI" sz="2000" b="1" i="1" dirty="0">
                          <a:solidFill>
                            <a:schemeClr val="tx1"/>
                          </a:solidFill>
                          <a:latin typeface="Times New Roman" panose="02020603050405020304" pitchFamily="18" charset="0"/>
                          <a:cs typeface="Times New Roman" panose="02020603050405020304" pitchFamily="18" charset="0"/>
                        </a:rPr>
                        <a:t>Sesión.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NI" sz="2000" b="1" i="1" dirty="0">
                          <a:solidFill>
                            <a:schemeClr val="tx1"/>
                          </a:solidFill>
                          <a:latin typeface="Times New Roman" panose="02020603050405020304" pitchFamily="18" charset="0"/>
                          <a:cs typeface="Times New Roman" panose="02020603050405020304" pitchFamily="18" charset="0"/>
                        </a:rPr>
                        <a:t>Contenido.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NI" sz="2000" b="1" i="1" dirty="0">
                          <a:latin typeface="Times New Roman" panose="02020603050405020304" pitchFamily="18" charset="0"/>
                          <a:cs typeface="Times New Roman" panose="02020603050405020304" pitchFamily="18" charset="0"/>
                        </a:rPr>
                        <a:t>Actividades de aprendizaje.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8023948"/>
                  </a:ext>
                </a:extLst>
              </a:tr>
              <a:tr h="370840">
                <a:tc>
                  <a:txBody>
                    <a:bodyPr/>
                    <a:lstStyle/>
                    <a:p>
                      <a:pPr algn="ctr">
                        <a:lnSpc>
                          <a:spcPct val="150000"/>
                        </a:lnSpc>
                      </a:pPr>
                      <a:r>
                        <a:rPr lang="es-NI" sz="2000" dirty="0">
                          <a:solidFill>
                            <a:schemeClr val="tx1"/>
                          </a:solidFill>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lnSpc>
                          <a:spcPct val="150000"/>
                        </a:lnSpc>
                        <a:spcBef>
                          <a:spcPts val="0"/>
                        </a:spcBef>
                        <a:spcAft>
                          <a:spcPts val="0"/>
                        </a:spcAft>
                      </a:pPr>
                      <a:r>
                        <a:rPr lang="es-MX" sz="2000" b="0" i="0" u="none" strike="noStrike">
                          <a:solidFill>
                            <a:srgbClr val="000000"/>
                          </a:solidFill>
                          <a:effectLst/>
                          <a:latin typeface="Times New Roman" panose="02020603050405020304" pitchFamily="18" charset="0"/>
                        </a:rPr>
                        <a:t>1.6 Solución de modelos con multiples variables.</a:t>
                      </a:r>
                      <a:endParaRPr lang="es-MX" sz="2000">
                        <a:effectLst/>
                      </a:endParaRPr>
                    </a:p>
                    <a:p>
                      <a:pPr fontAlgn="b">
                        <a:lnSpc>
                          <a:spcPct val="150000"/>
                        </a:lnSpc>
                      </a:pPr>
                      <a:br>
                        <a:rPr lang="es-MX" sz="2000">
                          <a:effectLst/>
                        </a:rPr>
                      </a:br>
                      <a:br>
                        <a:rPr lang="es-MX" sz="2000">
                          <a:effectLst/>
                        </a:rPr>
                      </a:br>
                      <a:br>
                        <a:rPr lang="es-MX" sz="2000">
                          <a:effectLst/>
                        </a:rPr>
                      </a:br>
                      <a:endParaRPr lang="es-MX" sz="2000">
                        <a:effectLst/>
                      </a:endParaRPr>
                    </a:p>
                  </a:txBody>
                  <a:tcPr marL="25400" marR="25400" marT="25400" marB="254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ase">
                        <a:lnSpc>
                          <a:spcPct val="150000"/>
                        </a:lnSpc>
                        <a:spcBef>
                          <a:spcPts val="0"/>
                        </a:spcBef>
                        <a:spcAft>
                          <a:spcPts val="0"/>
                        </a:spcAft>
                        <a:buFont typeface="+mj-lt"/>
                        <a:buAutoNum type="arabicPeriod"/>
                      </a:pPr>
                      <a:r>
                        <a:rPr lang="es-MX" sz="2000" b="1" i="1" u="none" strike="noStrike" dirty="0">
                          <a:solidFill>
                            <a:srgbClr val="000000"/>
                          </a:solidFill>
                          <a:effectLst/>
                          <a:latin typeface="Times New Roman" panose="02020603050405020304" pitchFamily="18" charset="0"/>
                        </a:rPr>
                        <a:t>Cátedra:</a:t>
                      </a:r>
                      <a:r>
                        <a:rPr lang="es-MX" sz="2000" b="0" i="0" u="none" strike="noStrike" dirty="0">
                          <a:solidFill>
                            <a:srgbClr val="000000"/>
                          </a:solidFill>
                          <a:effectLst/>
                          <a:latin typeface="Times New Roman" panose="02020603050405020304" pitchFamily="18" charset="0"/>
                        </a:rPr>
                        <a:t> solución de elementos de modelos grandes. </a:t>
                      </a:r>
                      <a:endParaRPr lang="es-MX" sz="2000" b="1" i="1" u="none" strike="noStrike" dirty="0">
                        <a:solidFill>
                          <a:srgbClr val="000000"/>
                        </a:solidFill>
                        <a:effectLst/>
                        <a:latin typeface="Times New Roman" panose="02020603050405020304" pitchFamily="18" charset="0"/>
                      </a:endParaRPr>
                    </a:p>
                    <a:p>
                      <a:pPr rtl="0" fontAlgn="base">
                        <a:lnSpc>
                          <a:spcPct val="150000"/>
                        </a:lnSpc>
                        <a:spcBef>
                          <a:spcPts val="0"/>
                        </a:spcBef>
                        <a:spcAft>
                          <a:spcPts val="0"/>
                        </a:spcAft>
                        <a:buFont typeface="+mj-lt"/>
                        <a:buAutoNum type="arabicPeriod"/>
                      </a:pPr>
                      <a:r>
                        <a:rPr lang="es-MX" sz="2000" b="1" i="1" u="none" strike="noStrike" dirty="0">
                          <a:solidFill>
                            <a:srgbClr val="000000"/>
                          </a:solidFill>
                          <a:effectLst/>
                          <a:latin typeface="Times New Roman" panose="02020603050405020304" pitchFamily="18" charset="0"/>
                        </a:rPr>
                        <a:t>Actividad formativa:</a:t>
                      </a:r>
                      <a:r>
                        <a:rPr lang="es-MX" sz="2000" b="0" i="0" u="none" strike="noStrike" dirty="0">
                          <a:solidFill>
                            <a:srgbClr val="000000"/>
                          </a:solidFill>
                          <a:effectLst/>
                          <a:latin typeface="Times New Roman" panose="02020603050405020304" pitchFamily="18" charset="0"/>
                        </a:rPr>
                        <a:t>  construcción y solución de un modelo de programación lineal complejo y análisis de sensibilidad en Excel y QM.</a:t>
                      </a:r>
                      <a:endParaRPr lang="es-MX" sz="2000" b="1" i="1" u="none" strike="noStrike" dirty="0">
                        <a:solidFill>
                          <a:srgbClr val="000000"/>
                        </a:solidFill>
                        <a:effectLst/>
                        <a:latin typeface="Times New Roman" panose="02020603050405020304" pitchFamily="18" charset="0"/>
                      </a:endParaRPr>
                    </a:p>
                    <a:p>
                      <a:pPr rtl="0" fontAlgn="base">
                        <a:lnSpc>
                          <a:spcPct val="150000"/>
                        </a:lnSpc>
                        <a:spcBef>
                          <a:spcPts val="0"/>
                        </a:spcBef>
                        <a:spcAft>
                          <a:spcPts val="0"/>
                        </a:spcAft>
                        <a:buFont typeface="+mj-lt"/>
                        <a:buAutoNum type="arabicPeriod"/>
                      </a:pPr>
                      <a:r>
                        <a:rPr lang="es-MX" sz="2000" b="1" i="1" u="none" strike="noStrike" dirty="0">
                          <a:solidFill>
                            <a:srgbClr val="000000"/>
                          </a:solidFill>
                          <a:effectLst/>
                          <a:latin typeface="Times New Roman" panose="02020603050405020304" pitchFamily="18" charset="0"/>
                        </a:rPr>
                        <a:t>Participación:</a:t>
                      </a:r>
                      <a:r>
                        <a:rPr lang="es-MX" sz="2000" b="0" i="0" u="none" strike="noStrike" dirty="0">
                          <a:solidFill>
                            <a:srgbClr val="000000"/>
                          </a:solidFill>
                          <a:effectLst/>
                          <a:latin typeface="Times New Roman" panose="02020603050405020304" pitchFamily="18" charset="0"/>
                        </a:rPr>
                        <a:t> Portafolio y Trabajo de Campo.</a:t>
                      </a:r>
                      <a:endParaRPr lang="es-MX" sz="2000" b="1" i="1" u="none" strike="noStrike" dirty="0">
                        <a:solidFill>
                          <a:srgbClr val="000000"/>
                        </a:solidFill>
                        <a:effectLst/>
                        <a:latin typeface="Times New Roman" panose="02020603050405020304" pitchFamily="18" charset="0"/>
                      </a:endParaRPr>
                    </a:p>
                    <a:p>
                      <a:pPr rtl="0" fontAlgn="base">
                        <a:lnSpc>
                          <a:spcPct val="150000"/>
                        </a:lnSpc>
                        <a:spcBef>
                          <a:spcPts val="0"/>
                        </a:spcBef>
                        <a:spcAft>
                          <a:spcPts val="0"/>
                        </a:spcAft>
                        <a:buFont typeface="+mj-lt"/>
                        <a:buAutoNum type="arabicPeriod"/>
                      </a:pPr>
                      <a:r>
                        <a:rPr lang="es-MX" sz="2000" b="1" i="1" u="none" strike="noStrike" dirty="0">
                          <a:solidFill>
                            <a:srgbClr val="000000"/>
                          </a:solidFill>
                          <a:effectLst/>
                          <a:latin typeface="Times New Roman" panose="02020603050405020304" pitchFamily="18" charset="0"/>
                        </a:rPr>
                        <a:t>Actividad no presencial: </a:t>
                      </a:r>
                    </a:p>
                    <a:p>
                      <a:pPr marL="457200" rtl="0" fontAlgn="base">
                        <a:lnSpc>
                          <a:spcPct val="150000"/>
                        </a:lnSpc>
                        <a:spcBef>
                          <a:spcPts val="0"/>
                        </a:spcBef>
                        <a:spcAft>
                          <a:spcPts val="0"/>
                        </a:spcAft>
                        <a:buFont typeface="Arial" panose="020B0604020202020204" pitchFamily="34" charset="0"/>
                        <a:buChar char="•"/>
                      </a:pPr>
                      <a:r>
                        <a:rPr lang="es-MX" sz="2000" b="1" i="1" u="none" strike="noStrike" dirty="0">
                          <a:solidFill>
                            <a:srgbClr val="000000"/>
                          </a:solidFill>
                          <a:effectLst/>
                          <a:latin typeface="Times New Roman" panose="02020603050405020304" pitchFamily="18" charset="0"/>
                        </a:rPr>
                        <a:t>Video: </a:t>
                      </a:r>
                      <a:r>
                        <a:rPr lang="es-MX" sz="2000" b="0" i="0" u="none" strike="noStrike" dirty="0">
                          <a:solidFill>
                            <a:srgbClr val="000000"/>
                          </a:solidFill>
                          <a:effectLst/>
                          <a:latin typeface="Times New Roman" panose="02020603050405020304" pitchFamily="18" charset="0"/>
                        </a:rPr>
                        <a:t> Programación Lineal.</a:t>
                      </a:r>
                    </a:p>
                    <a:p>
                      <a:pPr marL="457200" rtl="0" fontAlgn="base">
                        <a:lnSpc>
                          <a:spcPct val="150000"/>
                        </a:lnSpc>
                        <a:spcBef>
                          <a:spcPts val="0"/>
                        </a:spcBef>
                        <a:spcAft>
                          <a:spcPts val="0"/>
                        </a:spcAft>
                        <a:buFont typeface="Arial" panose="020B0604020202020204" pitchFamily="34" charset="0"/>
                        <a:buChar char="•"/>
                      </a:pPr>
                      <a:r>
                        <a:rPr lang="es-MX" sz="2000" b="1" i="1" u="none" strike="noStrike" dirty="0">
                          <a:solidFill>
                            <a:srgbClr val="000000"/>
                          </a:solidFill>
                          <a:effectLst/>
                          <a:latin typeface="Times New Roman" panose="02020603050405020304" pitchFamily="18" charset="0"/>
                        </a:rPr>
                        <a:t>Defensa: </a:t>
                      </a:r>
                      <a:r>
                        <a:rPr lang="es-MX" sz="2000" b="0" i="0" u="none" strike="noStrike" dirty="0">
                          <a:solidFill>
                            <a:srgbClr val="000000"/>
                          </a:solidFill>
                          <a:effectLst/>
                          <a:latin typeface="Times New Roman" panose="02020603050405020304" pitchFamily="18" charset="0"/>
                        </a:rPr>
                        <a:t> Video I Unidad.</a:t>
                      </a:r>
                    </a:p>
                  </a:txBody>
                  <a:tcPr marL="25400" marR="254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7186858"/>
                  </a:ext>
                </a:extLst>
              </a:tr>
            </a:tbl>
          </a:graphicData>
        </a:graphic>
      </p:graphicFrame>
    </p:spTree>
    <p:extLst>
      <p:ext uri="{BB962C8B-B14F-4D97-AF65-F5344CB8AC3E}">
        <p14:creationId xmlns:p14="http://schemas.microsoft.com/office/powerpoint/2010/main" val="16096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10" name="Google Shape;52;p9">
            <a:extLst>
              <a:ext uri="{FF2B5EF4-FFF2-40B4-BE49-F238E27FC236}">
                <a16:creationId xmlns:a16="http://schemas.microsoft.com/office/drawing/2014/main" id="{3F215C7E-81BE-4D11-B942-D7D742B52CCB}"/>
              </a:ext>
            </a:extLst>
          </p:cNvPr>
          <p:cNvSpPr txBox="1"/>
          <p:nvPr/>
        </p:nvSpPr>
        <p:spPr>
          <a:xfrm>
            <a:off x="0" y="209873"/>
            <a:ext cx="12192000" cy="670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47C20"/>
              </a:buClr>
              <a:buSzPts val="3600"/>
              <a:buFont typeface="Libre Franklin Medium"/>
              <a:buNone/>
            </a:pPr>
            <a:r>
              <a:rPr lang="es-ES" sz="3950" b="1" dirty="0">
                <a:solidFill>
                  <a:srgbClr val="F47C20"/>
                </a:solidFill>
                <a:latin typeface="Times New Roman"/>
                <a:ea typeface="Times New Roman"/>
                <a:cs typeface="Times New Roman"/>
                <a:sym typeface="Times New Roman"/>
              </a:rPr>
              <a:t>Análisis de sensibilidad.</a:t>
            </a:r>
            <a:endParaRPr sz="3950" b="1" i="0" u="none" strike="noStrike" cap="none" dirty="0">
              <a:solidFill>
                <a:srgbClr val="F47C20"/>
              </a:solidFill>
              <a:latin typeface="Times New Roman"/>
              <a:ea typeface="Times New Roman"/>
              <a:cs typeface="Times New Roman"/>
              <a:sym typeface="Times New Roman"/>
            </a:endParaRPr>
          </a:p>
        </p:txBody>
      </p:sp>
      <p:sp>
        <p:nvSpPr>
          <p:cNvPr id="9" name="CuadroTexto 8">
            <a:extLst>
              <a:ext uri="{FF2B5EF4-FFF2-40B4-BE49-F238E27FC236}">
                <a16:creationId xmlns:a16="http://schemas.microsoft.com/office/drawing/2014/main" id="{9312DF4F-DC6C-420C-8483-1D609FEEB492}"/>
              </a:ext>
            </a:extLst>
          </p:cNvPr>
          <p:cNvSpPr txBox="1"/>
          <p:nvPr/>
        </p:nvSpPr>
        <p:spPr>
          <a:xfrm rot="10800000" flipV="1">
            <a:off x="6589073" y="1323946"/>
            <a:ext cx="5552049" cy="1569660"/>
          </a:xfrm>
          <a:prstGeom prst="rect">
            <a:avLst/>
          </a:prstGeom>
          <a:noFill/>
        </p:spPr>
        <p:txBody>
          <a:bodyPr wrap="square" rtlCol="0">
            <a:spAutoFit/>
          </a:bodyPr>
          <a:lstStyle/>
          <a:p>
            <a:pPr algn="just"/>
            <a:r>
              <a:rPr lang="es-MX" sz="2400" dirty="0">
                <a:latin typeface="Times New Roman" panose="02020603050405020304" pitchFamily="18" charset="0"/>
                <a:cs typeface="Times New Roman" panose="02020603050405020304" pitchFamily="18" charset="0"/>
              </a:rPr>
              <a:t>Es el estudio de cómo los </a:t>
            </a:r>
            <a:r>
              <a:rPr lang="es-MX" sz="2400" dirty="0">
                <a:solidFill>
                  <a:srgbClr val="ED7D31"/>
                </a:solidFill>
                <a:latin typeface="Times New Roman" panose="02020603050405020304" pitchFamily="18" charset="0"/>
                <a:cs typeface="Times New Roman" panose="02020603050405020304" pitchFamily="18" charset="0"/>
              </a:rPr>
              <a:t>cambios</a:t>
            </a:r>
            <a:r>
              <a:rPr lang="es-MX" sz="2400" dirty="0">
                <a:latin typeface="Times New Roman" panose="02020603050405020304" pitchFamily="18" charset="0"/>
                <a:cs typeface="Times New Roman" panose="02020603050405020304" pitchFamily="18" charset="0"/>
              </a:rPr>
              <a:t> en los </a:t>
            </a:r>
            <a:r>
              <a:rPr lang="es-MX" sz="2400" dirty="0">
                <a:solidFill>
                  <a:srgbClr val="ED7D31"/>
                </a:solidFill>
                <a:latin typeface="Times New Roman" panose="02020603050405020304" pitchFamily="18" charset="0"/>
                <a:cs typeface="Times New Roman" panose="02020603050405020304" pitchFamily="18" charset="0"/>
              </a:rPr>
              <a:t>coeficientes</a:t>
            </a:r>
            <a:r>
              <a:rPr lang="es-MX" sz="2400" dirty="0">
                <a:latin typeface="Times New Roman" panose="02020603050405020304" pitchFamily="18" charset="0"/>
                <a:cs typeface="Times New Roman" panose="02020603050405020304" pitchFamily="18" charset="0"/>
              </a:rPr>
              <a:t> de un problema de programación lineal pueden llegar a </a:t>
            </a:r>
            <a:r>
              <a:rPr lang="es-MX" sz="2400" dirty="0">
                <a:solidFill>
                  <a:srgbClr val="ED7D31"/>
                </a:solidFill>
                <a:latin typeface="Times New Roman" panose="02020603050405020304" pitchFamily="18" charset="0"/>
                <a:cs typeface="Times New Roman" panose="02020603050405020304" pitchFamily="18" charset="0"/>
              </a:rPr>
              <a:t>impactar en la solución óptima.</a:t>
            </a:r>
            <a:endParaRPr lang="es-NI" sz="2400" dirty="0">
              <a:solidFill>
                <a:srgbClr val="ED7D31"/>
              </a:solidFill>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D992C62F-A45A-4067-89AE-281B20B18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7136" y="3847181"/>
            <a:ext cx="5137677" cy="22283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a 2">
            <a:extLst>
              <a:ext uri="{FF2B5EF4-FFF2-40B4-BE49-F238E27FC236}">
                <a16:creationId xmlns:a16="http://schemas.microsoft.com/office/drawing/2014/main" id="{605C9B32-5A3C-4222-8B15-E697CFE52EF2}"/>
              </a:ext>
            </a:extLst>
          </p:cNvPr>
          <p:cNvGraphicFramePr/>
          <p:nvPr/>
        </p:nvGraphicFramePr>
        <p:xfrm>
          <a:off x="0" y="886265"/>
          <a:ext cx="6521157" cy="57987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6343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10" name="Google Shape;52;p9">
            <a:extLst>
              <a:ext uri="{FF2B5EF4-FFF2-40B4-BE49-F238E27FC236}">
                <a16:creationId xmlns:a16="http://schemas.microsoft.com/office/drawing/2014/main" id="{3F215C7E-81BE-4D11-B942-D7D742B52CCB}"/>
              </a:ext>
            </a:extLst>
          </p:cNvPr>
          <p:cNvSpPr txBox="1"/>
          <p:nvPr/>
        </p:nvSpPr>
        <p:spPr>
          <a:xfrm>
            <a:off x="0" y="209873"/>
            <a:ext cx="12192000" cy="670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47C20"/>
              </a:buClr>
              <a:buSzPts val="3600"/>
              <a:buFont typeface="Libre Franklin Medium"/>
              <a:buNone/>
            </a:pPr>
            <a:r>
              <a:rPr lang="es-ES" sz="3950" b="1" dirty="0">
                <a:solidFill>
                  <a:srgbClr val="F47C20"/>
                </a:solidFill>
                <a:latin typeface="Times New Roman"/>
                <a:ea typeface="Times New Roman"/>
                <a:cs typeface="Times New Roman"/>
                <a:sym typeface="Times New Roman"/>
              </a:rPr>
              <a:t>Cambios en la función objetivo.</a:t>
            </a:r>
            <a:endParaRPr sz="3950" b="1" i="0" u="none" strike="noStrike" cap="none" dirty="0">
              <a:solidFill>
                <a:srgbClr val="F47C20"/>
              </a:solidFill>
              <a:latin typeface="Times New Roman"/>
              <a:ea typeface="Times New Roman"/>
              <a:cs typeface="Times New Roman"/>
              <a:sym typeface="Times New Roman"/>
            </a:endParaRPr>
          </a:p>
        </p:txBody>
      </p:sp>
      <p:pic>
        <p:nvPicPr>
          <p:cNvPr id="2050" name="Picture 2" descr="Ejemplo análisis de sensibilidad con Solver en Excel programación lineal -  Celebérrima.com">
            <a:extLst>
              <a:ext uri="{FF2B5EF4-FFF2-40B4-BE49-F238E27FC236}">
                <a16:creationId xmlns:a16="http://schemas.microsoft.com/office/drawing/2014/main" id="{49B38B5B-28AE-481F-96E3-E8F9D5B241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22" t="32853" r="415" b="35168"/>
          <a:stretch/>
        </p:blipFill>
        <p:spPr bwMode="auto">
          <a:xfrm>
            <a:off x="1555297" y="4422004"/>
            <a:ext cx="9081405" cy="192252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o 13">
            <a:extLst>
              <a:ext uri="{FF2B5EF4-FFF2-40B4-BE49-F238E27FC236}">
                <a16:creationId xmlns:a16="http://schemas.microsoft.com/office/drawing/2014/main" id="{62E829ED-0E84-417A-9F82-FF8C7A06FF25}"/>
              </a:ext>
            </a:extLst>
          </p:cNvPr>
          <p:cNvGrpSpPr/>
          <p:nvPr/>
        </p:nvGrpSpPr>
        <p:grpSpPr>
          <a:xfrm>
            <a:off x="689317" y="2502818"/>
            <a:ext cx="4853354" cy="3715103"/>
            <a:chOff x="689317" y="2502818"/>
            <a:chExt cx="4853354" cy="3715103"/>
          </a:xfrm>
        </p:grpSpPr>
        <p:sp>
          <p:nvSpPr>
            <p:cNvPr id="4" name="Elipse 3">
              <a:extLst>
                <a:ext uri="{FF2B5EF4-FFF2-40B4-BE49-F238E27FC236}">
                  <a16:creationId xmlns:a16="http://schemas.microsoft.com/office/drawing/2014/main" id="{27F757F8-7088-4CD1-8046-08DAE2C6B1FC}"/>
                </a:ext>
              </a:extLst>
            </p:cNvPr>
            <p:cNvSpPr/>
            <p:nvPr/>
          </p:nvSpPr>
          <p:spPr>
            <a:xfrm>
              <a:off x="4473527" y="4740813"/>
              <a:ext cx="1069144" cy="14771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s-NI"/>
            </a:p>
          </p:txBody>
        </p:sp>
        <p:cxnSp>
          <p:nvCxnSpPr>
            <p:cNvPr id="8" name="Conector recto de flecha 7">
              <a:extLst>
                <a:ext uri="{FF2B5EF4-FFF2-40B4-BE49-F238E27FC236}">
                  <a16:creationId xmlns:a16="http://schemas.microsoft.com/office/drawing/2014/main" id="{6E5ABD4D-AD43-4E68-8C37-32115391CE7D}"/>
                </a:ext>
              </a:extLst>
            </p:cNvPr>
            <p:cNvCxnSpPr>
              <a:cxnSpLocks/>
              <a:stCxn id="4" idx="1"/>
              <a:endCxn id="11" idx="3"/>
            </p:cNvCxnSpPr>
            <p:nvPr/>
          </p:nvCxnSpPr>
          <p:spPr>
            <a:xfrm flipH="1" flipV="1">
              <a:off x="2715065" y="2903747"/>
              <a:ext cx="1915035" cy="2053383"/>
            </a:xfrm>
            <a:prstGeom prst="straightConnector1">
              <a:avLst/>
            </a:prstGeom>
            <a:noFill/>
            <a:ln>
              <a:tailEnd type="triangle"/>
            </a:ln>
          </p:spPr>
          <p:style>
            <a:lnRef idx="2">
              <a:schemeClr val="accent1"/>
            </a:lnRef>
            <a:fillRef idx="1">
              <a:schemeClr val="lt1"/>
            </a:fillRef>
            <a:effectRef idx="0">
              <a:schemeClr val="accent1"/>
            </a:effectRef>
            <a:fontRef idx="minor">
              <a:schemeClr val="dk1"/>
            </a:fontRef>
          </p:style>
        </p:cxnSp>
        <p:sp>
          <p:nvSpPr>
            <p:cNvPr id="11" name="Rectángulo: esquinas redondeadas 10">
              <a:extLst>
                <a:ext uri="{FF2B5EF4-FFF2-40B4-BE49-F238E27FC236}">
                  <a16:creationId xmlns:a16="http://schemas.microsoft.com/office/drawing/2014/main" id="{636F0CB3-E9E6-4C64-B92B-9F09E63A7C2B}"/>
                </a:ext>
              </a:extLst>
            </p:cNvPr>
            <p:cNvSpPr/>
            <p:nvPr/>
          </p:nvSpPr>
          <p:spPr>
            <a:xfrm>
              <a:off x="689317" y="2502818"/>
              <a:ext cx="2025748" cy="801858"/>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s-NI" sz="1800" dirty="0">
                  <a:solidFill>
                    <a:schemeClr val="tx1"/>
                  </a:solidFill>
                  <a:latin typeface="Times New Roman" panose="02020603050405020304" pitchFamily="18" charset="0"/>
                  <a:cs typeface="Times New Roman" panose="02020603050405020304" pitchFamily="18" charset="0"/>
                </a:rPr>
                <a:t>Es la solución determinística del modelo.</a:t>
              </a:r>
            </a:p>
          </p:txBody>
        </p:sp>
      </p:grpSp>
      <p:grpSp>
        <p:nvGrpSpPr>
          <p:cNvPr id="22" name="Grupo 21">
            <a:extLst>
              <a:ext uri="{FF2B5EF4-FFF2-40B4-BE49-F238E27FC236}">
                <a16:creationId xmlns:a16="http://schemas.microsoft.com/office/drawing/2014/main" id="{1E3FE7E4-D73B-48E1-8E04-64D16B0EB323}"/>
              </a:ext>
            </a:extLst>
          </p:cNvPr>
          <p:cNvGrpSpPr/>
          <p:nvPr/>
        </p:nvGrpSpPr>
        <p:grpSpPr>
          <a:xfrm>
            <a:off x="1124262" y="1034037"/>
            <a:ext cx="9323881" cy="5282313"/>
            <a:chOff x="1124262" y="1034037"/>
            <a:chExt cx="9323881" cy="5282313"/>
          </a:xfrm>
        </p:grpSpPr>
        <p:sp>
          <p:nvSpPr>
            <p:cNvPr id="15" name="Elipse 14">
              <a:extLst>
                <a:ext uri="{FF2B5EF4-FFF2-40B4-BE49-F238E27FC236}">
                  <a16:creationId xmlns:a16="http://schemas.microsoft.com/office/drawing/2014/main" id="{5308804A-87B7-45D5-82FC-B8177D5B3248}"/>
                </a:ext>
              </a:extLst>
            </p:cNvPr>
            <p:cNvSpPr/>
            <p:nvPr/>
          </p:nvSpPr>
          <p:spPr>
            <a:xfrm>
              <a:off x="5356933" y="4642384"/>
              <a:ext cx="1292398" cy="16739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16" name="Rectángulo: esquinas redondeadas 15">
              <a:extLst>
                <a:ext uri="{FF2B5EF4-FFF2-40B4-BE49-F238E27FC236}">
                  <a16:creationId xmlns:a16="http://schemas.microsoft.com/office/drawing/2014/main" id="{901D06F9-04BD-4FAA-ACC0-41A50C826292}"/>
                </a:ext>
              </a:extLst>
            </p:cNvPr>
            <p:cNvSpPr/>
            <p:nvPr/>
          </p:nvSpPr>
          <p:spPr>
            <a:xfrm>
              <a:off x="1124262" y="1034037"/>
              <a:ext cx="9323881" cy="12136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NI" sz="1800" dirty="0">
                  <a:solidFill>
                    <a:schemeClr val="tx1"/>
                  </a:solidFill>
                  <a:latin typeface="Times New Roman" panose="02020603050405020304" pitchFamily="18" charset="0"/>
                  <a:cs typeface="Times New Roman" panose="02020603050405020304" pitchFamily="18" charset="0"/>
                </a:rPr>
                <a:t>Si es igual a 0, significa que está dentro de la solución óptima.</a:t>
              </a:r>
            </a:p>
            <a:p>
              <a:r>
                <a:rPr lang="es-NI" sz="1800" dirty="0">
                  <a:solidFill>
                    <a:schemeClr val="tx1"/>
                  </a:solidFill>
                  <a:latin typeface="Times New Roman" panose="02020603050405020304" pitchFamily="18" charset="0"/>
                  <a:cs typeface="Times New Roman" panose="02020603050405020304" pitchFamily="18" charset="0"/>
                </a:rPr>
                <a:t>Cuando es negativa representa los costos en los que se incurre introducir la variable a la solución.</a:t>
              </a:r>
            </a:p>
            <a:p>
              <a:r>
                <a:rPr lang="es-NI" sz="1800" dirty="0">
                  <a:solidFill>
                    <a:schemeClr val="tx1"/>
                  </a:solidFill>
                  <a:latin typeface="Times New Roman" panose="02020603050405020304" pitchFamily="18" charset="0"/>
                  <a:cs typeface="Times New Roman" panose="02020603050405020304" pitchFamily="18" charset="0"/>
                </a:rPr>
                <a:t>Cuando es positiva indica hasta cuánto incrementar el valor de la variable para que sea rentable.</a:t>
              </a:r>
            </a:p>
          </p:txBody>
        </p:sp>
        <p:cxnSp>
          <p:nvCxnSpPr>
            <p:cNvPr id="18" name="Conector recto de flecha 17">
              <a:extLst>
                <a:ext uri="{FF2B5EF4-FFF2-40B4-BE49-F238E27FC236}">
                  <a16:creationId xmlns:a16="http://schemas.microsoft.com/office/drawing/2014/main" id="{810AA87B-681F-454C-A212-D694DC8E2A69}"/>
                </a:ext>
              </a:extLst>
            </p:cNvPr>
            <p:cNvCxnSpPr>
              <a:cxnSpLocks/>
              <a:stCxn id="15" idx="0"/>
              <a:endCxn id="16" idx="2"/>
            </p:cNvCxnSpPr>
            <p:nvPr/>
          </p:nvCxnSpPr>
          <p:spPr>
            <a:xfrm flipH="1" flipV="1">
              <a:off x="5786203" y="2247701"/>
              <a:ext cx="216929" cy="23946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upo 33">
            <a:extLst>
              <a:ext uri="{FF2B5EF4-FFF2-40B4-BE49-F238E27FC236}">
                <a16:creationId xmlns:a16="http://schemas.microsoft.com/office/drawing/2014/main" id="{FC1FF74D-EA71-4D61-91D1-F8A58DEDF05D}"/>
              </a:ext>
            </a:extLst>
          </p:cNvPr>
          <p:cNvGrpSpPr/>
          <p:nvPr/>
        </p:nvGrpSpPr>
        <p:grpSpPr>
          <a:xfrm>
            <a:off x="6364132" y="2964100"/>
            <a:ext cx="2025748" cy="3166021"/>
            <a:chOff x="6364132" y="2964100"/>
            <a:chExt cx="2025748" cy="3166021"/>
          </a:xfrm>
        </p:grpSpPr>
        <p:sp>
          <p:nvSpPr>
            <p:cNvPr id="26" name="Elipse 25">
              <a:extLst>
                <a:ext uri="{FF2B5EF4-FFF2-40B4-BE49-F238E27FC236}">
                  <a16:creationId xmlns:a16="http://schemas.microsoft.com/office/drawing/2014/main" id="{0984DF8C-D13B-45E4-8D8F-25CF634D4496}"/>
                </a:ext>
              </a:extLst>
            </p:cNvPr>
            <p:cNvSpPr/>
            <p:nvPr/>
          </p:nvSpPr>
          <p:spPr>
            <a:xfrm>
              <a:off x="6629351" y="4653013"/>
              <a:ext cx="1525298" cy="1477108"/>
            </a:xfrm>
            <a:prstGeom prst="ellipse">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NI"/>
            </a:p>
          </p:txBody>
        </p:sp>
        <p:cxnSp>
          <p:nvCxnSpPr>
            <p:cNvPr id="27" name="Conector recto de flecha 26">
              <a:extLst>
                <a:ext uri="{FF2B5EF4-FFF2-40B4-BE49-F238E27FC236}">
                  <a16:creationId xmlns:a16="http://schemas.microsoft.com/office/drawing/2014/main" id="{8C0AF2C2-381C-4ACB-9587-F8D6B7BC3354}"/>
                </a:ext>
              </a:extLst>
            </p:cNvPr>
            <p:cNvCxnSpPr>
              <a:cxnSpLocks/>
              <a:stCxn id="26" idx="0"/>
              <a:endCxn id="28" idx="2"/>
            </p:cNvCxnSpPr>
            <p:nvPr/>
          </p:nvCxnSpPr>
          <p:spPr>
            <a:xfrm flipH="1" flipV="1">
              <a:off x="7377006" y="3765958"/>
              <a:ext cx="14994" cy="887055"/>
            </a:xfrm>
            <a:prstGeom prst="straightConnector1">
              <a:avLst/>
            </a:prstGeom>
            <a:noFill/>
            <a:ln>
              <a:solidFill>
                <a:srgbClr val="00B050"/>
              </a:solidFill>
              <a:tailEnd type="triangle"/>
            </a:ln>
          </p:spPr>
          <p:style>
            <a:lnRef idx="2">
              <a:schemeClr val="accent1"/>
            </a:lnRef>
            <a:fillRef idx="1">
              <a:schemeClr val="lt1"/>
            </a:fillRef>
            <a:effectRef idx="0">
              <a:schemeClr val="accent1"/>
            </a:effectRef>
            <a:fontRef idx="minor">
              <a:schemeClr val="dk1"/>
            </a:fontRef>
          </p:style>
        </p:cxnSp>
        <p:sp>
          <p:nvSpPr>
            <p:cNvPr id="28" name="Rectángulo: esquinas redondeadas 27">
              <a:extLst>
                <a:ext uri="{FF2B5EF4-FFF2-40B4-BE49-F238E27FC236}">
                  <a16:creationId xmlns:a16="http://schemas.microsoft.com/office/drawing/2014/main" id="{BD101682-D53A-4B8B-AA5F-B076D99B194B}"/>
                </a:ext>
              </a:extLst>
            </p:cNvPr>
            <p:cNvSpPr/>
            <p:nvPr/>
          </p:nvSpPr>
          <p:spPr>
            <a:xfrm>
              <a:off x="6364132" y="2964100"/>
              <a:ext cx="2025748" cy="801858"/>
            </a:xfrm>
            <a:prstGeom prst="roundRect">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NI" sz="1800" dirty="0">
                  <a:solidFill>
                    <a:schemeClr val="tx1"/>
                  </a:solidFill>
                  <a:latin typeface="Times New Roman" panose="02020603050405020304" pitchFamily="18" charset="0"/>
                  <a:cs typeface="Times New Roman" panose="02020603050405020304" pitchFamily="18" charset="0"/>
                </a:rPr>
                <a:t>Valores de la función objetivo.</a:t>
              </a:r>
            </a:p>
          </p:txBody>
        </p:sp>
      </p:grpSp>
      <p:grpSp>
        <p:nvGrpSpPr>
          <p:cNvPr id="44" name="Grupo 43">
            <a:extLst>
              <a:ext uri="{FF2B5EF4-FFF2-40B4-BE49-F238E27FC236}">
                <a16:creationId xmlns:a16="http://schemas.microsoft.com/office/drawing/2014/main" id="{63839C53-C3CC-4AB8-99EA-9B2282BE41DC}"/>
              </a:ext>
            </a:extLst>
          </p:cNvPr>
          <p:cNvGrpSpPr/>
          <p:nvPr/>
        </p:nvGrpSpPr>
        <p:grpSpPr>
          <a:xfrm>
            <a:off x="7945932" y="2870645"/>
            <a:ext cx="3133875" cy="3473884"/>
            <a:chOff x="7945932" y="2870645"/>
            <a:chExt cx="3133875" cy="3473884"/>
          </a:xfrm>
        </p:grpSpPr>
        <p:sp>
          <p:nvSpPr>
            <p:cNvPr id="37" name="Elipse 36">
              <a:extLst>
                <a:ext uri="{FF2B5EF4-FFF2-40B4-BE49-F238E27FC236}">
                  <a16:creationId xmlns:a16="http://schemas.microsoft.com/office/drawing/2014/main" id="{67A8184F-4258-49F6-A958-E6A87127BB84}"/>
                </a:ext>
              </a:extLst>
            </p:cNvPr>
            <p:cNvSpPr/>
            <p:nvPr/>
          </p:nvSpPr>
          <p:spPr>
            <a:xfrm>
              <a:off x="7945932" y="4653013"/>
              <a:ext cx="2816990" cy="1691516"/>
            </a:xfrm>
            <a:prstGeom prst="ellipse">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NI"/>
            </a:p>
          </p:txBody>
        </p:sp>
        <p:cxnSp>
          <p:nvCxnSpPr>
            <p:cNvPr id="38" name="Conector recto de flecha 37">
              <a:extLst>
                <a:ext uri="{FF2B5EF4-FFF2-40B4-BE49-F238E27FC236}">
                  <a16:creationId xmlns:a16="http://schemas.microsoft.com/office/drawing/2014/main" id="{CF9D0A5F-DDC4-40C4-B52E-C69D81C97B97}"/>
                </a:ext>
              </a:extLst>
            </p:cNvPr>
            <p:cNvCxnSpPr>
              <a:cxnSpLocks/>
              <a:stCxn id="37" idx="0"/>
              <a:endCxn id="39" idx="2"/>
            </p:cNvCxnSpPr>
            <p:nvPr/>
          </p:nvCxnSpPr>
          <p:spPr>
            <a:xfrm flipV="1">
              <a:off x="9354427" y="3672503"/>
              <a:ext cx="712506" cy="980510"/>
            </a:xfrm>
            <a:prstGeom prst="straightConnector1">
              <a:avLst/>
            </a:prstGeom>
            <a:noFill/>
            <a:ln>
              <a:solidFill>
                <a:srgbClr val="FFC000"/>
              </a:solidFill>
              <a:tailEnd type="triangle"/>
            </a:ln>
          </p:spPr>
          <p:style>
            <a:lnRef idx="2">
              <a:schemeClr val="accent1"/>
            </a:lnRef>
            <a:fillRef idx="1">
              <a:schemeClr val="lt1"/>
            </a:fillRef>
            <a:effectRef idx="0">
              <a:schemeClr val="accent1"/>
            </a:effectRef>
            <a:fontRef idx="minor">
              <a:schemeClr val="dk1"/>
            </a:fontRef>
          </p:style>
        </p:cxnSp>
        <p:sp>
          <p:nvSpPr>
            <p:cNvPr id="39" name="Rectángulo: esquinas redondeadas 38">
              <a:extLst>
                <a:ext uri="{FF2B5EF4-FFF2-40B4-BE49-F238E27FC236}">
                  <a16:creationId xmlns:a16="http://schemas.microsoft.com/office/drawing/2014/main" id="{3F121BA2-588D-42C0-9BA5-091A3AD5A11D}"/>
                </a:ext>
              </a:extLst>
            </p:cNvPr>
            <p:cNvSpPr/>
            <p:nvPr/>
          </p:nvSpPr>
          <p:spPr>
            <a:xfrm>
              <a:off x="9054059" y="2870645"/>
              <a:ext cx="2025748" cy="801858"/>
            </a:xfrm>
            <a:prstGeom prst="round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NI" sz="1800" dirty="0">
                  <a:solidFill>
                    <a:schemeClr val="tx1"/>
                  </a:solidFill>
                  <a:latin typeface="Times New Roman" panose="02020603050405020304" pitchFamily="18" charset="0"/>
                  <a:cs typeface="Times New Roman" panose="02020603050405020304" pitchFamily="18" charset="0"/>
                </a:rPr>
                <a:t>Límites de reducción y aumento.</a:t>
              </a:r>
            </a:p>
          </p:txBody>
        </p:sp>
      </p:grpSp>
    </p:spTree>
    <p:extLst>
      <p:ext uri="{BB962C8B-B14F-4D97-AF65-F5344CB8AC3E}">
        <p14:creationId xmlns:p14="http://schemas.microsoft.com/office/powerpoint/2010/main" val="24799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34"/>
                                        </p:tgtEl>
                                      </p:cBhvr>
                                    </p:animEffect>
                                    <p:set>
                                      <p:cBhvr>
                                        <p:cTn id="42" dur="1" fill="hold">
                                          <p:stCondLst>
                                            <p:cond delay="499"/>
                                          </p:stCondLst>
                                        </p:cTn>
                                        <p:tgtEl>
                                          <p:spTgt spid="3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44"/>
                                        </p:tgtEl>
                                      </p:cBhvr>
                                    </p:animEffect>
                                    <p:set>
                                      <p:cBhvr>
                                        <p:cTn id="52"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10" name="Google Shape;52;p9">
            <a:extLst>
              <a:ext uri="{FF2B5EF4-FFF2-40B4-BE49-F238E27FC236}">
                <a16:creationId xmlns:a16="http://schemas.microsoft.com/office/drawing/2014/main" id="{3F215C7E-81BE-4D11-B942-D7D742B52CCB}"/>
              </a:ext>
            </a:extLst>
          </p:cNvPr>
          <p:cNvSpPr txBox="1"/>
          <p:nvPr/>
        </p:nvSpPr>
        <p:spPr>
          <a:xfrm>
            <a:off x="0" y="209873"/>
            <a:ext cx="12192000" cy="670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47C20"/>
              </a:buClr>
              <a:buSzPts val="3600"/>
              <a:buFont typeface="Libre Franklin Medium"/>
              <a:buNone/>
            </a:pPr>
            <a:r>
              <a:rPr lang="es-ES" sz="3950" b="1" dirty="0">
                <a:solidFill>
                  <a:srgbClr val="F47C20"/>
                </a:solidFill>
                <a:latin typeface="Times New Roman"/>
                <a:ea typeface="Times New Roman"/>
                <a:cs typeface="Times New Roman"/>
                <a:sym typeface="Times New Roman"/>
              </a:rPr>
              <a:t>Cambios en las restricciones.</a:t>
            </a:r>
            <a:endParaRPr sz="3950" b="1" i="0" u="none" strike="noStrike" cap="none" dirty="0">
              <a:solidFill>
                <a:srgbClr val="F47C20"/>
              </a:solidFill>
              <a:latin typeface="Times New Roman"/>
              <a:ea typeface="Times New Roman"/>
              <a:cs typeface="Times New Roman"/>
              <a:sym typeface="Times New Roman"/>
            </a:endParaRPr>
          </a:p>
        </p:txBody>
      </p:sp>
      <p:pic>
        <p:nvPicPr>
          <p:cNvPr id="2050" name="Picture 2" descr="Ejemplo análisis de sensibilidad con Solver en Excel programación lineal -  Celebérrima.com">
            <a:extLst>
              <a:ext uri="{FF2B5EF4-FFF2-40B4-BE49-F238E27FC236}">
                <a16:creationId xmlns:a16="http://schemas.microsoft.com/office/drawing/2014/main" id="{49B38B5B-28AE-481F-96E3-E8F9D5B241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72" t="72884" r="-16" b="440"/>
          <a:stretch/>
        </p:blipFill>
        <p:spPr bwMode="auto">
          <a:xfrm>
            <a:off x="1747172" y="4375053"/>
            <a:ext cx="8917665" cy="1603716"/>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o 13">
            <a:extLst>
              <a:ext uri="{FF2B5EF4-FFF2-40B4-BE49-F238E27FC236}">
                <a16:creationId xmlns:a16="http://schemas.microsoft.com/office/drawing/2014/main" id="{62E829ED-0E84-417A-9F82-FF8C7A06FF25}"/>
              </a:ext>
            </a:extLst>
          </p:cNvPr>
          <p:cNvGrpSpPr/>
          <p:nvPr/>
        </p:nvGrpSpPr>
        <p:grpSpPr>
          <a:xfrm>
            <a:off x="717452" y="2137058"/>
            <a:ext cx="4853354" cy="3715103"/>
            <a:chOff x="689317" y="2502818"/>
            <a:chExt cx="4853354" cy="3715103"/>
          </a:xfrm>
        </p:grpSpPr>
        <p:sp>
          <p:nvSpPr>
            <p:cNvPr id="4" name="Elipse 3">
              <a:extLst>
                <a:ext uri="{FF2B5EF4-FFF2-40B4-BE49-F238E27FC236}">
                  <a16:creationId xmlns:a16="http://schemas.microsoft.com/office/drawing/2014/main" id="{27F757F8-7088-4CD1-8046-08DAE2C6B1FC}"/>
                </a:ext>
              </a:extLst>
            </p:cNvPr>
            <p:cNvSpPr/>
            <p:nvPr/>
          </p:nvSpPr>
          <p:spPr>
            <a:xfrm>
              <a:off x="4473527" y="4740813"/>
              <a:ext cx="1069144" cy="14771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s-NI"/>
            </a:p>
          </p:txBody>
        </p:sp>
        <p:cxnSp>
          <p:nvCxnSpPr>
            <p:cNvPr id="8" name="Conector recto de flecha 7">
              <a:extLst>
                <a:ext uri="{FF2B5EF4-FFF2-40B4-BE49-F238E27FC236}">
                  <a16:creationId xmlns:a16="http://schemas.microsoft.com/office/drawing/2014/main" id="{6E5ABD4D-AD43-4E68-8C37-32115391CE7D}"/>
                </a:ext>
              </a:extLst>
            </p:cNvPr>
            <p:cNvCxnSpPr>
              <a:cxnSpLocks/>
              <a:stCxn id="4" idx="1"/>
              <a:endCxn id="11" idx="3"/>
            </p:cNvCxnSpPr>
            <p:nvPr/>
          </p:nvCxnSpPr>
          <p:spPr>
            <a:xfrm flipH="1" flipV="1">
              <a:off x="2715065" y="2903747"/>
              <a:ext cx="1915035" cy="2053383"/>
            </a:xfrm>
            <a:prstGeom prst="straightConnector1">
              <a:avLst/>
            </a:prstGeom>
            <a:noFill/>
            <a:ln>
              <a:tailEnd type="triangle"/>
            </a:ln>
          </p:spPr>
          <p:style>
            <a:lnRef idx="2">
              <a:schemeClr val="accent1"/>
            </a:lnRef>
            <a:fillRef idx="1">
              <a:schemeClr val="lt1"/>
            </a:fillRef>
            <a:effectRef idx="0">
              <a:schemeClr val="accent1"/>
            </a:effectRef>
            <a:fontRef idx="minor">
              <a:schemeClr val="dk1"/>
            </a:fontRef>
          </p:style>
        </p:cxnSp>
        <p:sp>
          <p:nvSpPr>
            <p:cNvPr id="11" name="Rectángulo: esquinas redondeadas 10">
              <a:extLst>
                <a:ext uri="{FF2B5EF4-FFF2-40B4-BE49-F238E27FC236}">
                  <a16:creationId xmlns:a16="http://schemas.microsoft.com/office/drawing/2014/main" id="{636F0CB3-E9E6-4C64-B92B-9F09E63A7C2B}"/>
                </a:ext>
              </a:extLst>
            </p:cNvPr>
            <p:cNvSpPr/>
            <p:nvPr/>
          </p:nvSpPr>
          <p:spPr>
            <a:xfrm>
              <a:off x="689317" y="2502818"/>
              <a:ext cx="2025748" cy="801858"/>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s-NI" sz="1800" dirty="0">
                  <a:solidFill>
                    <a:schemeClr val="tx1"/>
                  </a:solidFill>
                  <a:latin typeface="Times New Roman" panose="02020603050405020304" pitchFamily="18" charset="0"/>
                  <a:cs typeface="Times New Roman" panose="02020603050405020304" pitchFamily="18" charset="0"/>
                </a:rPr>
                <a:t>Es la solución determinística del modelo.</a:t>
              </a:r>
            </a:p>
          </p:txBody>
        </p:sp>
      </p:grpSp>
      <p:grpSp>
        <p:nvGrpSpPr>
          <p:cNvPr id="6" name="Grupo 5">
            <a:extLst>
              <a:ext uri="{FF2B5EF4-FFF2-40B4-BE49-F238E27FC236}">
                <a16:creationId xmlns:a16="http://schemas.microsoft.com/office/drawing/2014/main" id="{7CAEA2F4-8014-4E42-87E1-D2D984E0BC4B}"/>
              </a:ext>
            </a:extLst>
          </p:cNvPr>
          <p:cNvGrpSpPr/>
          <p:nvPr/>
        </p:nvGrpSpPr>
        <p:grpSpPr>
          <a:xfrm>
            <a:off x="2907631" y="1324323"/>
            <a:ext cx="3769835" cy="4626267"/>
            <a:chOff x="2879496" y="1690083"/>
            <a:chExt cx="3769835" cy="4626267"/>
          </a:xfrm>
        </p:grpSpPr>
        <p:sp>
          <p:nvSpPr>
            <p:cNvPr id="15" name="Elipse 14">
              <a:extLst>
                <a:ext uri="{FF2B5EF4-FFF2-40B4-BE49-F238E27FC236}">
                  <a16:creationId xmlns:a16="http://schemas.microsoft.com/office/drawing/2014/main" id="{5308804A-87B7-45D5-82FC-B8177D5B3248}"/>
                </a:ext>
              </a:extLst>
            </p:cNvPr>
            <p:cNvSpPr/>
            <p:nvPr/>
          </p:nvSpPr>
          <p:spPr>
            <a:xfrm>
              <a:off x="5355260" y="4642384"/>
              <a:ext cx="1294071" cy="16739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16" name="Rectángulo: esquinas redondeadas 15">
              <a:extLst>
                <a:ext uri="{FF2B5EF4-FFF2-40B4-BE49-F238E27FC236}">
                  <a16:creationId xmlns:a16="http://schemas.microsoft.com/office/drawing/2014/main" id="{901D06F9-04BD-4FAA-ACC0-41A50C826292}"/>
                </a:ext>
              </a:extLst>
            </p:cNvPr>
            <p:cNvSpPr/>
            <p:nvPr/>
          </p:nvSpPr>
          <p:spPr>
            <a:xfrm>
              <a:off x="2879496" y="1690083"/>
              <a:ext cx="3484636" cy="12136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NI" sz="1800" dirty="0">
                  <a:solidFill>
                    <a:schemeClr val="tx1"/>
                  </a:solidFill>
                  <a:latin typeface="Times New Roman" panose="02020603050405020304" pitchFamily="18" charset="0"/>
                  <a:cs typeface="Times New Roman" panose="02020603050405020304" pitchFamily="18" charset="0"/>
                </a:rPr>
                <a:t>Indica  cuánto incrementa el valor final de la función objetivo por cada unidad extra de recurso que se adquiera.</a:t>
              </a:r>
            </a:p>
          </p:txBody>
        </p:sp>
        <p:cxnSp>
          <p:nvCxnSpPr>
            <p:cNvPr id="18" name="Conector recto de flecha 17">
              <a:extLst>
                <a:ext uri="{FF2B5EF4-FFF2-40B4-BE49-F238E27FC236}">
                  <a16:creationId xmlns:a16="http://schemas.microsoft.com/office/drawing/2014/main" id="{810AA87B-681F-454C-A212-D694DC8E2A69}"/>
                </a:ext>
              </a:extLst>
            </p:cNvPr>
            <p:cNvCxnSpPr>
              <a:cxnSpLocks/>
              <a:stCxn id="15" idx="0"/>
              <a:endCxn id="16" idx="2"/>
            </p:cNvCxnSpPr>
            <p:nvPr/>
          </p:nvCxnSpPr>
          <p:spPr>
            <a:xfrm flipH="1" flipV="1">
              <a:off x="4621814" y="2903747"/>
              <a:ext cx="1380482" cy="17386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upo 33">
            <a:extLst>
              <a:ext uri="{FF2B5EF4-FFF2-40B4-BE49-F238E27FC236}">
                <a16:creationId xmlns:a16="http://schemas.microsoft.com/office/drawing/2014/main" id="{FC1FF74D-EA71-4D61-91D1-F8A58DEDF05D}"/>
              </a:ext>
            </a:extLst>
          </p:cNvPr>
          <p:cNvGrpSpPr/>
          <p:nvPr/>
        </p:nvGrpSpPr>
        <p:grpSpPr>
          <a:xfrm>
            <a:off x="6392267" y="2598340"/>
            <a:ext cx="2025748" cy="3166021"/>
            <a:chOff x="6364132" y="2964100"/>
            <a:chExt cx="2025748" cy="3166021"/>
          </a:xfrm>
        </p:grpSpPr>
        <p:sp>
          <p:nvSpPr>
            <p:cNvPr id="26" name="Elipse 25">
              <a:extLst>
                <a:ext uri="{FF2B5EF4-FFF2-40B4-BE49-F238E27FC236}">
                  <a16:creationId xmlns:a16="http://schemas.microsoft.com/office/drawing/2014/main" id="{0984DF8C-D13B-45E4-8D8F-25CF634D4496}"/>
                </a:ext>
              </a:extLst>
            </p:cNvPr>
            <p:cNvSpPr/>
            <p:nvPr/>
          </p:nvSpPr>
          <p:spPr>
            <a:xfrm>
              <a:off x="6629351" y="4653013"/>
              <a:ext cx="1525298" cy="1477108"/>
            </a:xfrm>
            <a:prstGeom prst="ellipse">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NI"/>
            </a:p>
          </p:txBody>
        </p:sp>
        <p:cxnSp>
          <p:nvCxnSpPr>
            <p:cNvPr id="27" name="Conector recto de flecha 26">
              <a:extLst>
                <a:ext uri="{FF2B5EF4-FFF2-40B4-BE49-F238E27FC236}">
                  <a16:creationId xmlns:a16="http://schemas.microsoft.com/office/drawing/2014/main" id="{8C0AF2C2-381C-4ACB-9587-F8D6B7BC3354}"/>
                </a:ext>
              </a:extLst>
            </p:cNvPr>
            <p:cNvCxnSpPr>
              <a:cxnSpLocks/>
              <a:stCxn id="26" idx="0"/>
              <a:endCxn id="28" idx="2"/>
            </p:cNvCxnSpPr>
            <p:nvPr/>
          </p:nvCxnSpPr>
          <p:spPr>
            <a:xfrm flipH="1" flipV="1">
              <a:off x="7377006" y="3765958"/>
              <a:ext cx="14994" cy="887055"/>
            </a:xfrm>
            <a:prstGeom prst="straightConnector1">
              <a:avLst/>
            </a:prstGeom>
            <a:noFill/>
            <a:ln>
              <a:solidFill>
                <a:srgbClr val="00B050"/>
              </a:solidFill>
              <a:tailEnd type="triangle"/>
            </a:ln>
          </p:spPr>
          <p:style>
            <a:lnRef idx="2">
              <a:schemeClr val="accent1"/>
            </a:lnRef>
            <a:fillRef idx="1">
              <a:schemeClr val="lt1"/>
            </a:fillRef>
            <a:effectRef idx="0">
              <a:schemeClr val="accent1"/>
            </a:effectRef>
            <a:fontRef idx="minor">
              <a:schemeClr val="dk1"/>
            </a:fontRef>
          </p:style>
        </p:cxnSp>
        <p:sp>
          <p:nvSpPr>
            <p:cNvPr id="28" name="Rectángulo: esquinas redondeadas 27">
              <a:extLst>
                <a:ext uri="{FF2B5EF4-FFF2-40B4-BE49-F238E27FC236}">
                  <a16:creationId xmlns:a16="http://schemas.microsoft.com/office/drawing/2014/main" id="{BD101682-D53A-4B8B-AA5F-B076D99B194B}"/>
                </a:ext>
              </a:extLst>
            </p:cNvPr>
            <p:cNvSpPr/>
            <p:nvPr/>
          </p:nvSpPr>
          <p:spPr>
            <a:xfrm>
              <a:off x="6364132" y="2964100"/>
              <a:ext cx="2025748" cy="801858"/>
            </a:xfrm>
            <a:prstGeom prst="roundRect">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NI" sz="1800" dirty="0">
                  <a:solidFill>
                    <a:schemeClr val="tx1"/>
                  </a:solidFill>
                  <a:latin typeface="Times New Roman" panose="02020603050405020304" pitchFamily="18" charset="0"/>
                  <a:cs typeface="Times New Roman" panose="02020603050405020304" pitchFamily="18" charset="0"/>
                </a:rPr>
                <a:t>Recursos con los que se cuenta.</a:t>
              </a:r>
            </a:p>
          </p:txBody>
        </p:sp>
      </p:grpSp>
      <p:grpSp>
        <p:nvGrpSpPr>
          <p:cNvPr id="44" name="Grupo 43">
            <a:extLst>
              <a:ext uri="{FF2B5EF4-FFF2-40B4-BE49-F238E27FC236}">
                <a16:creationId xmlns:a16="http://schemas.microsoft.com/office/drawing/2014/main" id="{63839C53-C3CC-4AB8-99EA-9B2282BE41DC}"/>
              </a:ext>
            </a:extLst>
          </p:cNvPr>
          <p:cNvGrpSpPr/>
          <p:nvPr/>
        </p:nvGrpSpPr>
        <p:grpSpPr>
          <a:xfrm>
            <a:off x="7974067" y="2504885"/>
            <a:ext cx="3133875" cy="3473884"/>
            <a:chOff x="7945932" y="2870645"/>
            <a:chExt cx="3133875" cy="3473884"/>
          </a:xfrm>
        </p:grpSpPr>
        <p:sp>
          <p:nvSpPr>
            <p:cNvPr id="37" name="Elipse 36">
              <a:extLst>
                <a:ext uri="{FF2B5EF4-FFF2-40B4-BE49-F238E27FC236}">
                  <a16:creationId xmlns:a16="http://schemas.microsoft.com/office/drawing/2014/main" id="{67A8184F-4258-49F6-A958-E6A87127BB84}"/>
                </a:ext>
              </a:extLst>
            </p:cNvPr>
            <p:cNvSpPr/>
            <p:nvPr/>
          </p:nvSpPr>
          <p:spPr>
            <a:xfrm>
              <a:off x="7945932" y="4653013"/>
              <a:ext cx="2816990" cy="1691516"/>
            </a:xfrm>
            <a:prstGeom prst="ellipse">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NI"/>
            </a:p>
          </p:txBody>
        </p:sp>
        <p:cxnSp>
          <p:nvCxnSpPr>
            <p:cNvPr id="38" name="Conector recto de flecha 37">
              <a:extLst>
                <a:ext uri="{FF2B5EF4-FFF2-40B4-BE49-F238E27FC236}">
                  <a16:creationId xmlns:a16="http://schemas.microsoft.com/office/drawing/2014/main" id="{CF9D0A5F-DDC4-40C4-B52E-C69D81C97B97}"/>
                </a:ext>
              </a:extLst>
            </p:cNvPr>
            <p:cNvCxnSpPr>
              <a:cxnSpLocks/>
              <a:stCxn id="37" idx="0"/>
              <a:endCxn id="39" idx="2"/>
            </p:cNvCxnSpPr>
            <p:nvPr/>
          </p:nvCxnSpPr>
          <p:spPr>
            <a:xfrm flipV="1">
              <a:off x="9354427" y="3672503"/>
              <a:ext cx="712506" cy="980510"/>
            </a:xfrm>
            <a:prstGeom prst="straightConnector1">
              <a:avLst/>
            </a:prstGeom>
            <a:noFill/>
            <a:ln>
              <a:solidFill>
                <a:srgbClr val="FFC000"/>
              </a:solidFill>
              <a:tailEnd type="triangle"/>
            </a:ln>
          </p:spPr>
          <p:style>
            <a:lnRef idx="2">
              <a:schemeClr val="accent1"/>
            </a:lnRef>
            <a:fillRef idx="1">
              <a:schemeClr val="lt1"/>
            </a:fillRef>
            <a:effectRef idx="0">
              <a:schemeClr val="accent1"/>
            </a:effectRef>
            <a:fontRef idx="minor">
              <a:schemeClr val="dk1"/>
            </a:fontRef>
          </p:style>
        </p:cxnSp>
        <p:sp>
          <p:nvSpPr>
            <p:cNvPr id="39" name="Rectángulo: esquinas redondeadas 38">
              <a:extLst>
                <a:ext uri="{FF2B5EF4-FFF2-40B4-BE49-F238E27FC236}">
                  <a16:creationId xmlns:a16="http://schemas.microsoft.com/office/drawing/2014/main" id="{3F121BA2-588D-42C0-9BA5-091A3AD5A11D}"/>
                </a:ext>
              </a:extLst>
            </p:cNvPr>
            <p:cNvSpPr/>
            <p:nvPr/>
          </p:nvSpPr>
          <p:spPr>
            <a:xfrm>
              <a:off x="9054059" y="2870645"/>
              <a:ext cx="2025748" cy="801858"/>
            </a:xfrm>
            <a:prstGeom prst="round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NI" sz="1800" dirty="0">
                  <a:solidFill>
                    <a:schemeClr val="tx1"/>
                  </a:solidFill>
                  <a:latin typeface="Times New Roman" panose="02020603050405020304" pitchFamily="18" charset="0"/>
                  <a:cs typeface="Times New Roman" panose="02020603050405020304" pitchFamily="18" charset="0"/>
                </a:rPr>
                <a:t>Límites de reducción y aumento.</a:t>
              </a:r>
            </a:p>
          </p:txBody>
        </p:sp>
      </p:grpSp>
    </p:spTree>
    <p:extLst>
      <p:ext uri="{BB962C8B-B14F-4D97-AF65-F5344CB8AC3E}">
        <p14:creationId xmlns:p14="http://schemas.microsoft.com/office/powerpoint/2010/main" val="353542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34"/>
                                        </p:tgtEl>
                                      </p:cBhvr>
                                    </p:animEffect>
                                    <p:set>
                                      <p:cBhvr>
                                        <p:cTn id="42" dur="1" fill="hold">
                                          <p:stCondLst>
                                            <p:cond delay="499"/>
                                          </p:stCondLst>
                                        </p:cTn>
                                        <p:tgtEl>
                                          <p:spTgt spid="3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44"/>
                                        </p:tgtEl>
                                      </p:cBhvr>
                                    </p:animEffect>
                                    <p:set>
                                      <p:cBhvr>
                                        <p:cTn id="52"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10" name="Google Shape;52;p9">
            <a:extLst>
              <a:ext uri="{FF2B5EF4-FFF2-40B4-BE49-F238E27FC236}">
                <a16:creationId xmlns:a16="http://schemas.microsoft.com/office/drawing/2014/main" id="{3F215C7E-81BE-4D11-B942-D7D742B52CCB}"/>
              </a:ext>
            </a:extLst>
          </p:cNvPr>
          <p:cNvSpPr txBox="1"/>
          <p:nvPr/>
        </p:nvSpPr>
        <p:spPr>
          <a:xfrm>
            <a:off x="0" y="57676"/>
            <a:ext cx="12192000" cy="670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47C20"/>
              </a:buClr>
              <a:buSzPts val="3600"/>
              <a:buFont typeface="Libre Franklin Medium"/>
              <a:buNone/>
            </a:pPr>
            <a:r>
              <a:rPr lang="es-ES" sz="3950" b="1" dirty="0">
                <a:solidFill>
                  <a:srgbClr val="F47C20"/>
                </a:solidFill>
                <a:latin typeface="Times New Roman"/>
                <a:ea typeface="Times New Roman"/>
                <a:cs typeface="Times New Roman"/>
                <a:sym typeface="Times New Roman"/>
              </a:rPr>
              <a:t>Ejemplos propuestos.</a:t>
            </a:r>
            <a:endParaRPr sz="3950" b="1" i="0" u="none" strike="noStrike" cap="none" dirty="0">
              <a:solidFill>
                <a:srgbClr val="F47C20"/>
              </a:solidFill>
              <a:latin typeface="Times New Roman"/>
              <a:ea typeface="Times New Roman"/>
              <a:cs typeface="Times New Roman"/>
              <a:sym typeface="Times New Roman"/>
            </a:endParaRPr>
          </a:p>
        </p:txBody>
      </p:sp>
      <p:sp>
        <p:nvSpPr>
          <p:cNvPr id="2" name="CuadroTexto 1">
            <a:extLst>
              <a:ext uri="{FF2B5EF4-FFF2-40B4-BE49-F238E27FC236}">
                <a16:creationId xmlns:a16="http://schemas.microsoft.com/office/drawing/2014/main" id="{98C67CE2-9BB9-4E5B-BF29-2AA3651CC07F}"/>
              </a:ext>
            </a:extLst>
          </p:cNvPr>
          <p:cNvSpPr txBox="1"/>
          <p:nvPr/>
        </p:nvSpPr>
        <p:spPr>
          <a:xfrm rot="10800000" flipV="1">
            <a:off x="-23099" y="715753"/>
            <a:ext cx="12192000" cy="1446550"/>
          </a:xfrm>
          <a:prstGeom prst="rect">
            <a:avLst/>
          </a:prstGeom>
          <a:noFill/>
        </p:spPr>
        <p:txBody>
          <a:bodyPr wrap="square" rtlCol="0">
            <a:spAutoFit/>
          </a:bodyPr>
          <a:lstStyle/>
          <a:p>
            <a:pPr algn="just"/>
            <a:r>
              <a:rPr lang="es-MX" sz="2200" b="1" i="1" dirty="0">
                <a:solidFill>
                  <a:schemeClr val="tx1"/>
                </a:solidFill>
                <a:latin typeface="Times New Roman" panose="02020603050405020304" pitchFamily="18" charset="0"/>
                <a:cs typeface="Times New Roman" panose="02020603050405020304" pitchFamily="18" charset="0"/>
              </a:rPr>
              <a:t>Ejemplo # 1: </a:t>
            </a:r>
            <a:r>
              <a:rPr lang="es-MX" sz="2200" dirty="0">
                <a:latin typeface="Times New Roman" panose="02020603050405020304" pitchFamily="18" charset="0"/>
                <a:cs typeface="Times New Roman" panose="02020603050405020304" pitchFamily="18" charset="0"/>
              </a:rPr>
              <a:t>Una importante tabacalera de exportación nicaragüense se encuentra programando la plantación de las 3 hojas de tabaco que procesan dentro de las 3 fincas que posee la compañía. La producción agrícola está limitada tanto por la extensión de terreno disponible para irrigación como por la cantidad de agua que la alcaldía le ha permitido dentro del consumo destinado. </a:t>
            </a:r>
            <a:endParaRPr lang="es-NI" sz="2200" dirty="0">
              <a:solidFill>
                <a:schemeClr val="tx1"/>
              </a:solidFill>
              <a:latin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9F6BDD2D-7196-4EE6-B42C-CA286E772578}"/>
              </a:ext>
            </a:extLst>
          </p:cNvPr>
          <p:cNvSpPr txBox="1"/>
          <p:nvPr/>
        </p:nvSpPr>
        <p:spPr>
          <a:xfrm rot="10800000" flipV="1">
            <a:off x="-23099" y="3774262"/>
            <a:ext cx="12192000" cy="1107996"/>
          </a:xfrm>
          <a:prstGeom prst="rect">
            <a:avLst/>
          </a:prstGeom>
          <a:noFill/>
        </p:spPr>
        <p:txBody>
          <a:bodyPr wrap="square" rtlCol="0">
            <a:spAutoFit/>
          </a:bodyPr>
          <a:lstStyle/>
          <a:p>
            <a:pPr algn="just"/>
            <a:r>
              <a:rPr lang="es-MX" sz="2200" dirty="0">
                <a:latin typeface="Times New Roman" panose="02020603050405020304" pitchFamily="18" charset="0"/>
                <a:cs typeface="Times New Roman" panose="02020603050405020304" pitchFamily="18" charset="0"/>
              </a:rPr>
              <a:t>Cada una de las hojas cultivadas difieren en su rendimiento neto y los requerimientos de agua. Además, por temas de evitar </a:t>
            </a:r>
            <a:r>
              <a:rPr lang="es-MX" sz="2200" dirty="0" err="1">
                <a:latin typeface="Times New Roman" panose="02020603050405020304" pitchFamily="18" charset="0"/>
                <a:cs typeface="Times New Roman" panose="02020603050405020304" pitchFamily="18" charset="0"/>
              </a:rPr>
              <a:t>sobreinventario</a:t>
            </a:r>
            <a:r>
              <a:rPr lang="es-MX" sz="2200" dirty="0">
                <a:latin typeface="Times New Roman" panose="02020603050405020304" pitchFamily="18" charset="0"/>
                <a:cs typeface="Times New Roman" panose="02020603050405020304" pitchFamily="18" charset="0"/>
              </a:rPr>
              <a:t> de estos insumos se han destinado una cantidad máxima de M2 que se pueden llegar a cultivar</a:t>
            </a:r>
            <a:endParaRPr lang="es-NI" sz="22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a 5">
            <a:extLst>
              <a:ext uri="{FF2B5EF4-FFF2-40B4-BE49-F238E27FC236}">
                <a16:creationId xmlns:a16="http://schemas.microsoft.com/office/drawing/2014/main" id="{0955DB00-5EEC-40AF-B9BD-F83F7DC9964A}"/>
              </a:ext>
            </a:extLst>
          </p:cNvPr>
          <p:cNvGraphicFramePr>
            <a:graphicFrameLocks noGrp="1"/>
          </p:cNvGraphicFramePr>
          <p:nvPr>
            <p:extLst>
              <p:ext uri="{D42A27DB-BD31-4B8C-83A1-F6EECF244321}">
                <p14:modId xmlns:p14="http://schemas.microsoft.com/office/powerpoint/2010/main" val="2495969714"/>
              </p:ext>
            </p:extLst>
          </p:nvPr>
        </p:nvGraphicFramePr>
        <p:xfrm>
          <a:off x="2430868" y="2189302"/>
          <a:ext cx="7284066" cy="1584960"/>
        </p:xfrm>
        <a:graphic>
          <a:graphicData uri="http://schemas.openxmlformats.org/drawingml/2006/table">
            <a:tbl>
              <a:tblPr firstRow="1" bandRow="1">
                <a:tableStyleId>{0CF68984-0ABA-4050-B83E-899A23511209}</a:tableStyleId>
              </a:tblPr>
              <a:tblGrid>
                <a:gridCol w="968055">
                  <a:extLst>
                    <a:ext uri="{9D8B030D-6E8A-4147-A177-3AD203B41FA5}">
                      <a16:colId xmlns:a16="http://schemas.microsoft.com/office/drawing/2014/main" val="1613937967"/>
                    </a:ext>
                  </a:extLst>
                </a:gridCol>
                <a:gridCol w="2735728">
                  <a:extLst>
                    <a:ext uri="{9D8B030D-6E8A-4147-A177-3AD203B41FA5}">
                      <a16:colId xmlns:a16="http://schemas.microsoft.com/office/drawing/2014/main" val="134228721"/>
                    </a:ext>
                  </a:extLst>
                </a:gridCol>
                <a:gridCol w="3580283">
                  <a:extLst>
                    <a:ext uri="{9D8B030D-6E8A-4147-A177-3AD203B41FA5}">
                      <a16:colId xmlns:a16="http://schemas.microsoft.com/office/drawing/2014/main" val="2271647849"/>
                    </a:ext>
                  </a:extLst>
                </a:gridCol>
              </a:tblGrid>
              <a:tr h="370840">
                <a:tc>
                  <a:txBody>
                    <a:bodyPr/>
                    <a:lstStyle/>
                    <a:p>
                      <a:pPr algn="ctr"/>
                      <a:r>
                        <a:rPr lang="es-ES" sz="2000" dirty="0">
                          <a:latin typeface="Times New Roman" panose="02020603050405020304" pitchFamily="18" charset="0"/>
                          <a:cs typeface="Times New Roman" panose="02020603050405020304" pitchFamily="18" charset="0"/>
                        </a:rPr>
                        <a:t>Fincas</a:t>
                      </a:r>
                      <a:endParaRPr lang="en-US" sz="2000" dirty="0">
                        <a:latin typeface="Times New Roman" panose="02020603050405020304" pitchFamily="18" charset="0"/>
                        <a:cs typeface="Times New Roman" panose="02020603050405020304" pitchFamily="18" charset="0"/>
                      </a:endParaRPr>
                    </a:p>
                  </a:txBody>
                  <a:tcPr anchor="ctr">
                    <a:solidFill>
                      <a:schemeClr val="accent2"/>
                    </a:solidFill>
                  </a:tcPr>
                </a:tc>
                <a:tc>
                  <a:txBody>
                    <a:bodyPr/>
                    <a:lstStyle/>
                    <a:p>
                      <a:pPr algn="ctr"/>
                      <a:r>
                        <a:rPr lang="es-ES" sz="2000" dirty="0">
                          <a:latin typeface="Times New Roman" panose="02020603050405020304" pitchFamily="18" charset="0"/>
                          <a:cs typeface="Times New Roman" panose="02020603050405020304" pitchFamily="18" charset="0"/>
                        </a:rPr>
                        <a:t>Terreno disponible M2</a:t>
                      </a:r>
                      <a:endParaRPr lang="en-US" sz="2000" dirty="0">
                        <a:latin typeface="Times New Roman" panose="02020603050405020304" pitchFamily="18" charset="0"/>
                        <a:cs typeface="Times New Roman" panose="02020603050405020304" pitchFamily="18" charset="0"/>
                      </a:endParaRPr>
                    </a:p>
                  </a:txBody>
                  <a:tcPr anchor="ctr">
                    <a:solidFill>
                      <a:schemeClr val="accent2"/>
                    </a:solidFill>
                  </a:tcPr>
                </a:tc>
                <a:tc>
                  <a:txBody>
                    <a:bodyPr/>
                    <a:lstStyle/>
                    <a:p>
                      <a:pPr algn="ctr"/>
                      <a:r>
                        <a:rPr lang="es-ES" sz="2000" dirty="0">
                          <a:latin typeface="Times New Roman" panose="02020603050405020304" pitchFamily="18" charset="0"/>
                          <a:cs typeface="Times New Roman" panose="02020603050405020304" pitchFamily="18" charset="0"/>
                        </a:rPr>
                        <a:t>Asignación de agua M3/finca</a:t>
                      </a:r>
                      <a:endParaRPr lang="en-US" sz="2000" dirty="0">
                        <a:latin typeface="Times New Roman" panose="02020603050405020304" pitchFamily="18" charset="0"/>
                        <a:cs typeface="Times New Roman" panose="02020603050405020304" pitchFamily="18" charset="0"/>
                      </a:endParaRPr>
                    </a:p>
                  </a:txBody>
                  <a:tcPr anchor="ctr">
                    <a:solidFill>
                      <a:schemeClr val="accent2"/>
                    </a:solidFill>
                  </a:tcPr>
                </a:tc>
                <a:extLst>
                  <a:ext uri="{0D108BD9-81ED-4DB2-BD59-A6C34878D82A}">
                    <a16:rowId xmlns:a16="http://schemas.microsoft.com/office/drawing/2014/main" val="1549640572"/>
                  </a:ext>
                </a:extLst>
              </a:tr>
              <a:tr h="370840">
                <a:tc>
                  <a:txBody>
                    <a:bodyPr/>
                    <a:lstStyle/>
                    <a:p>
                      <a:pPr algn="ctr"/>
                      <a:r>
                        <a:rPr lang="es-ES" sz="2000" dirty="0">
                          <a:latin typeface="Times New Roman" panose="02020603050405020304" pitchFamily="18" charset="0"/>
                          <a:cs typeface="Times New Roman" panose="02020603050405020304" pitchFamily="18" charset="0"/>
                        </a:rPr>
                        <a:t>A</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s-ES" sz="2000" dirty="0">
                          <a:latin typeface="Times New Roman" panose="02020603050405020304" pitchFamily="18" charset="0"/>
                          <a:cs typeface="Times New Roman" panose="02020603050405020304" pitchFamily="18" charset="0"/>
                        </a:rPr>
                        <a:t>400</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s-ES" sz="2000" dirty="0">
                          <a:latin typeface="Times New Roman" panose="02020603050405020304" pitchFamily="18" charset="0"/>
                          <a:cs typeface="Times New Roman" panose="02020603050405020304" pitchFamily="18" charset="0"/>
                        </a:rPr>
                        <a:t>600</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85477115"/>
                  </a:ext>
                </a:extLst>
              </a:tr>
              <a:tr h="370840">
                <a:tc>
                  <a:txBody>
                    <a:bodyPr/>
                    <a:lstStyle/>
                    <a:p>
                      <a:pPr algn="ctr"/>
                      <a:r>
                        <a:rPr lang="es-ES" sz="2000" dirty="0">
                          <a:latin typeface="Times New Roman" panose="02020603050405020304" pitchFamily="18" charset="0"/>
                          <a:cs typeface="Times New Roman" panose="02020603050405020304" pitchFamily="18" charset="0"/>
                        </a:rPr>
                        <a:t>B</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s-ES" sz="2000" dirty="0">
                          <a:latin typeface="Times New Roman" panose="02020603050405020304" pitchFamily="18" charset="0"/>
                          <a:cs typeface="Times New Roman" panose="02020603050405020304" pitchFamily="18" charset="0"/>
                        </a:rPr>
                        <a:t>600</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s-ES" sz="2000" dirty="0">
                          <a:latin typeface="Times New Roman" panose="02020603050405020304" pitchFamily="18" charset="0"/>
                          <a:cs typeface="Times New Roman" panose="02020603050405020304" pitchFamily="18" charset="0"/>
                        </a:rPr>
                        <a:t>800</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70277929"/>
                  </a:ext>
                </a:extLst>
              </a:tr>
              <a:tr h="370840">
                <a:tc>
                  <a:txBody>
                    <a:bodyPr/>
                    <a:lstStyle/>
                    <a:p>
                      <a:pPr algn="ctr"/>
                      <a:r>
                        <a:rPr lang="es-ES" sz="2000" dirty="0">
                          <a:latin typeface="Times New Roman" panose="02020603050405020304" pitchFamily="18" charset="0"/>
                          <a:cs typeface="Times New Roman" panose="02020603050405020304" pitchFamily="18" charset="0"/>
                        </a:rPr>
                        <a:t>C</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s-ES" sz="2000" dirty="0">
                          <a:latin typeface="Times New Roman" panose="02020603050405020304" pitchFamily="18" charset="0"/>
                          <a:cs typeface="Times New Roman" panose="02020603050405020304" pitchFamily="18" charset="0"/>
                        </a:rPr>
                        <a:t>300</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s-ES" sz="2000" dirty="0">
                          <a:latin typeface="Times New Roman" panose="02020603050405020304" pitchFamily="18" charset="0"/>
                          <a:cs typeface="Times New Roman" panose="02020603050405020304" pitchFamily="18" charset="0"/>
                        </a:rPr>
                        <a:t>375</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20162278"/>
                  </a:ext>
                </a:extLst>
              </a:tr>
            </a:tbl>
          </a:graphicData>
        </a:graphic>
      </p:graphicFrame>
      <p:graphicFrame>
        <p:nvGraphicFramePr>
          <p:cNvPr id="9" name="Tabla 5">
            <a:extLst>
              <a:ext uri="{FF2B5EF4-FFF2-40B4-BE49-F238E27FC236}">
                <a16:creationId xmlns:a16="http://schemas.microsoft.com/office/drawing/2014/main" id="{1DDCFDAF-9E75-4483-9F8A-8C12A9BAE173}"/>
              </a:ext>
            </a:extLst>
          </p:cNvPr>
          <p:cNvGraphicFramePr>
            <a:graphicFrameLocks noGrp="1"/>
          </p:cNvGraphicFramePr>
          <p:nvPr>
            <p:extLst>
              <p:ext uri="{D42A27DB-BD31-4B8C-83A1-F6EECF244321}">
                <p14:modId xmlns:p14="http://schemas.microsoft.com/office/powerpoint/2010/main" val="239863424"/>
              </p:ext>
            </p:extLst>
          </p:nvPr>
        </p:nvGraphicFramePr>
        <p:xfrm>
          <a:off x="1697848" y="4909257"/>
          <a:ext cx="9260886" cy="1584960"/>
        </p:xfrm>
        <a:graphic>
          <a:graphicData uri="http://schemas.openxmlformats.org/drawingml/2006/table">
            <a:tbl>
              <a:tblPr firstRow="1" bandRow="1">
                <a:tableStyleId>{0CF68984-0ABA-4050-B83E-899A23511209}</a:tableStyleId>
              </a:tblPr>
              <a:tblGrid>
                <a:gridCol w="1340774">
                  <a:extLst>
                    <a:ext uri="{9D8B030D-6E8A-4147-A177-3AD203B41FA5}">
                      <a16:colId xmlns:a16="http://schemas.microsoft.com/office/drawing/2014/main" val="1613937967"/>
                    </a:ext>
                  </a:extLst>
                </a:gridCol>
                <a:gridCol w="2461846">
                  <a:extLst>
                    <a:ext uri="{9D8B030D-6E8A-4147-A177-3AD203B41FA5}">
                      <a16:colId xmlns:a16="http://schemas.microsoft.com/office/drawing/2014/main" val="134228721"/>
                    </a:ext>
                  </a:extLst>
                </a:gridCol>
                <a:gridCol w="3165231">
                  <a:extLst>
                    <a:ext uri="{9D8B030D-6E8A-4147-A177-3AD203B41FA5}">
                      <a16:colId xmlns:a16="http://schemas.microsoft.com/office/drawing/2014/main" val="2271647849"/>
                    </a:ext>
                  </a:extLst>
                </a:gridCol>
                <a:gridCol w="2293035">
                  <a:extLst>
                    <a:ext uri="{9D8B030D-6E8A-4147-A177-3AD203B41FA5}">
                      <a16:colId xmlns:a16="http://schemas.microsoft.com/office/drawing/2014/main" val="2570340249"/>
                    </a:ext>
                  </a:extLst>
                </a:gridCol>
              </a:tblGrid>
              <a:tr h="370840">
                <a:tc>
                  <a:txBody>
                    <a:bodyPr/>
                    <a:lstStyle/>
                    <a:p>
                      <a:pPr algn="ctr"/>
                      <a:r>
                        <a:rPr lang="es-ES" sz="2000" dirty="0">
                          <a:latin typeface="Times New Roman" panose="02020603050405020304" pitchFamily="18" charset="0"/>
                          <a:cs typeface="Times New Roman" panose="02020603050405020304" pitchFamily="18" charset="0"/>
                        </a:rPr>
                        <a:t>Cultivos</a:t>
                      </a:r>
                      <a:endParaRPr lang="en-US" sz="2000" dirty="0">
                        <a:latin typeface="Times New Roman" panose="02020603050405020304" pitchFamily="18" charset="0"/>
                        <a:cs typeface="Times New Roman" panose="02020603050405020304" pitchFamily="18" charset="0"/>
                      </a:endParaRPr>
                    </a:p>
                  </a:txBody>
                  <a:tcPr anchor="ctr">
                    <a:solidFill>
                      <a:schemeClr val="accent2"/>
                    </a:solidFill>
                  </a:tcPr>
                </a:tc>
                <a:tc>
                  <a:txBody>
                    <a:bodyPr/>
                    <a:lstStyle/>
                    <a:p>
                      <a:pPr algn="ctr"/>
                      <a:r>
                        <a:rPr lang="es-ES" sz="2000" dirty="0">
                          <a:latin typeface="Times New Roman" panose="02020603050405020304" pitchFamily="18" charset="0"/>
                          <a:cs typeface="Times New Roman" panose="02020603050405020304" pitchFamily="18" charset="0"/>
                        </a:rPr>
                        <a:t>Cantidad MáximaM2</a:t>
                      </a:r>
                      <a:endParaRPr lang="en-US" sz="2000" dirty="0">
                        <a:latin typeface="Times New Roman" panose="02020603050405020304" pitchFamily="18" charset="0"/>
                        <a:cs typeface="Times New Roman" panose="02020603050405020304" pitchFamily="18" charset="0"/>
                      </a:endParaRPr>
                    </a:p>
                  </a:txBody>
                  <a:tcPr anchor="ctr">
                    <a:solidFill>
                      <a:schemeClr val="accent2"/>
                    </a:solidFill>
                  </a:tcPr>
                </a:tc>
                <a:tc>
                  <a:txBody>
                    <a:bodyPr/>
                    <a:lstStyle/>
                    <a:p>
                      <a:pPr algn="ctr"/>
                      <a:r>
                        <a:rPr lang="es-ES" sz="2000" dirty="0">
                          <a:latin typeface="Times New Roman" panose="02020603050405020304" pitchFamily="18" charset="0"/>
                          <a:cs typeface="Times New Roman" panose="02020603050405020304" pitchFamily="18" charset="0"/>
                        </a:rPr>
                        <a:t>Consumo M3/M2 de cultivo</a:t>
                      </a:r>
                      <a:endParaRPr lang="en-US" sz="2000" dirty="0">
                        <a:latin typeface="Times New Roman" panose="02020603050405020304" pitchFamily="18" charset="0"/>
                        <a:cs typeface="Times New Roman" panose="02020603050405020304" pitchFamily="18" charset="0"/>
                      </a:endParaRPr>
                    </a:p>
                  </a:txBody>
                  <a:tcPr anchor="ctr">
                    <a:solidFill>
                      <a:schemeClr val="accent2"/>
                    </a:solidFill>
                  </a:tcPr>
                </a:tc>
                <a:tc>
                  <a:txBody>
                    <a:bodyPr/>
                    <a:lstStyle/>
                    <a:p>
                      <a:pPr algn="ctr"/>
                      <a:r>
                        <a:rPr lang="es-ES" sz="2000" dirty="0">
                          <a:latin typeface="Times New Roman" panose="02020603050405020304" pitchFamily="18" charset="0"/>
                          <a:cs typeface="Times New Roman" panose="02020603050405020304" pitchFamily="18" charset="0"/>
                        </a:rPr>
                        <a:t>Rendimiento $/M2</a:t>
                      </a:r>
                      <a:endParaRPr lang="en-US" sz="2000" dirty="0">
                        <a:latin typeface="Times New Roman" panose="02020603050405020304" pitchFamily="18" charset="0"/>
                        <a:cs typeface="Times New Roman" panose="02020603050405020304" pitchFamily="18" charset="0"/>
                      </a:endParaRPr>
                    </a:p>
                  </a:txBody>
                  <a:tcPr anchor="ctr">
                    <a:solidFill>
                      <a:schemeClr val="accent2"/>
                    </a:solidFill>
                  </a:tcPr>
                </a:tc>
                <a:extLst>
                  <a:ext uri="{0D108BD9-81ED-4DB2-BD59-A6C34878D82A}">
                    <a16:rowId xmlns:a16="http://schemas.microsoft.com/office/drawing/2014/main" val="1549640572"/>
                  </a:ext>
                </a:extLst>
              </a:tr>
              <a:tr h="370840">
                <a:tc>
                  <a:txBody>
                    <a:bodyPr/>
                    <a:lstStyle/>
                    <a:p>
                      <a:pPr algn="ctr"/>
                      <a:r>
                        <a:rPr lang="es-ES" sz="2000" dirty="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s-ES" sz="2000" dirty="0">
                          <a:latin typeface="Times New Roman" panose="02020603050405020304" pitchFamily="18" charset="0"/>
                          <a:cs typeface="Times New Roman" panose="02020603050405020304" pitchFamily="18" charset="0"/>
                        </a:rPr>
                        <a:t>600</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s-ES" sz="2000" dirty="0">
                          <a:latin typeface="Times New Roman" panose="02020603050405020304" pitchFamily="18" charset="0"/>
                          <a:cs typeface="Times New Roman" panose="02020603050405020304" pitchFamily="18" charset="0"/>
                        </a:rPr>
                        <a:t>3</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s-ES" sz="2000" dirty="0">
                          <a:latin typeface="Times New Roman" panose="02020603050405020304" pitchFamily="18" charset="0"/>
                          <a:cs typeface="Times New Roman" panose="02020603050405020304" pitchFamily="18" charset="0"/>
                        </a:rPr>
                        <a:t>100</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85477115"/>
                  </a:ext>
                </a:extLst>
              </a:tr>
              <a:tr h="370840">
                <a:tc>
                  <a:txBody>
                    <a:bodyPr/>
                    <a:lstStyle/>
                    <a:p>
                      <a:pPr algn="ctr"/>
                      <a:r>
                        <a:rPr lang="es-ES" sz="2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s-ES" sz="2000" dirty="0">
                          <a:latin typeface="Times New Roman" panose="02020603050405020304" pitchFamily="18" charset="0"/>
                          <a:cs typeface="Times New Roman" panose="02020603050405020304" pitchFamily="18" charset="0"/>
                        </a:rPr>
                        <a:t>500</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s-ES" sz="2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s-ES" sz="2000" dirty="0">
                          <a:latin typeface="Times New Roman" panose="02020603050405020304" pitchFamily="18" charset="0"/>
                          <a:cs typeface="Times New Roman" panose="02020603050405020304" pitchFamily="18" charset="0"/>
                        </a:rPr>
                        <a:t>750</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70277929"/>
                  </a:ext>
                </a:extLst>
              </a:tr>
              <a:tr h="370840">
                <a:tc>
                  <a:txBody>
                    <a:bodyPr/>
                    <a:lstStyle/>
                    <a:p>
                      <a:pPr algn="ctr"/>
                      <a:r>
                        <a:rPr lang="es-ES" sz="2000" dirty="0">
                          <a:latin typeface="Times New Roman" panose="02020603050405020304" pitchFamily="18" charset="0"/>
                          <a:cs typeface="Times New Roman" panose="02020603050405020304" pitchFamily="18" charset="0"/>
                        </a:rPr>
                        <a:t>3</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s-ES" sz="2000" dirty="0">
                          <a:latin typeface="Times New Roman" panose="02020603050405020304" pitchFamily="18" charset="0"/>
                          <a:cs typeface="Times New Roman" panose="02020603050405020304" pitchFamily="18" charset="0"/>
                        </a:rPr>
                        <a:t>325</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s-ES" sz="2000" dirty="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s-ES" sz="2000" dirty="0">
                          <a:latin typeface="Times New Roman" panose="02020603050405020304" pitchFamily="18" charset="0"/>
                          <a:cs typeface="Times New Roman" panose="02020603050405020304" pitchFamily="18" charset="0"/>
                        </a:rPr>
                        <a:t>250</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20162278"/>
                  </a:ext>
                </a:extLst>
              </a:tr>
            </a:tbl>
          </a:graphicData>
        </a:graphic>
      </p:graphicFrame>
    </p:spTree>
    <p:extLst>
      <p:ext uri="{BB962C8B-B14F-4D97-AF65-F5344CB8AC3E}">
        <p14:creationId xmlns:p14="http://schemas.microsoft.com/office/powerpoint/2010/main" val="149349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10" name="Google Shape;52;p9">
            <a:extLst>
              <a:ext uri="{FF2B5EF4-FFF2-40B4-BE49-F238E27FC236}">
                <a16:creationId xmlns:a16="http://schemas.microsoft.com/office/drawing/2014/main" id="{3F215C7E-81BE-4D11-B942-D7D742B52CCB}"/>
              </a:ext>
            </a:extLst>
          </p:cNvPr>
          <p:cNvSpPr txBox="1"/>
          <p:nvPr/>
        </p:nvSpPr>
        <p:spPr>
          <a:xfrm>
            <a:off x="0" y="-23975"/>
            <a:ext cx="12192000" cy="670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47C20"/>
              </a:buClr>
              <a:buSzPts val="3600"/>
              <a:buFont typeface="Libre Franklin Medium"/>
              <a:buNone/>
            </a:pPr>
            <a:r>
              <a:rPr lang="es-ES" sz="3950" b="1" dirty="0">
                <a:solidFill>
                  <a:srgbClr val="F47C20"/>
                </a:solidFill>
                <a:latin typeface="Times New Roman"/>
                <a:ea typeface="Times New Roman"/>
                <a:cs typeface="Times New Roman"/>
                <a:sym typeface="Times New Roman"/>
              </a:rPr>
              <a:t>Continuación …</a:t>
            </a:r>
            <a:endParaRPr sz="3950" b="1" i="0" u="none" strike="noStrike" cap="none" dirty="0">
              <a:solidFill>
                <a:srgbClr val="F47C20"/>
              </a:solidFill>
              <a:latin typeface="Times New Roman"/>
              <a:ea typeface="Times New Roman"/>
              <a:cs typeface="Times New Roman"/>
              <a:sym typeface="Times New Roman"/>
            </a:endParaRPr>
          </a:p>
        </p:txBody>
      </p:sp>
      <p:sp>
        <p:nvSpPr>
          <p:cNvPr id="9" name="CuadroTexto 8">
            <a:extLst>
              <a:ext uri="{FF2B5EF4-FFF2-40B4-BE49-F238E27FC236}">
                <a16:creationId xmlns:a16="http://schemas.microsoft.com/office/drawing/2014/main" id="{D1529BB3-99E0-4E66-B13E-22561B142762}"/>
              </a:ext>
            </a:extLst>
          </p:cNvPr>
          <p:cNvSpPr txBox="1"/>
          <p:nvPr/>
        </p:nvSpPr>
        <p:spPr>
          <a:xfrm rot="10800000" flipV="1">
            <a:off x="0" y="960579"/>
            <a:ext cx="12192001" cy="5170646"/>
          </a:xfrm>
          <a:prstGeom prst="rect">
            <a:avLst/>
          </a:prstGeom>
          <a:noFill/>
        </p:spPr>
        <p:txBody>
          <a:bodyPr wrap="square" rtlCol="0">
            <a:spAutoFit/>
          </a:bodyPr>
          <a:lstStyle/>
          <a:p>
            <a:pPr algn="just"/>
            <a:r>
              <a:rPr lang="es-MX" sz="2200" dirty="0">
                <a:latin typeface="Times New Roman" panose="02020603050405020304" pitchFamily="18" charset="0"/>
                <a:cs typeface="Times New Roman" panose="02020603050405020304" pitchFamily="18" charset="0"/>
              </a:rPr>
              <a:t>Debido a la disponibilidad limitada de agua para irrigación, no se podrá usar todo el terreno irrigable para los cultivos de la próxima temporada. Para asegurar la equidad entre las tres fincas , han acordado que cada uno sembrará la misma proporción de sus tierras irrigables disponibles. Por ejemplo, si la finca1 siembra 200 de sus 400 acres disponibles, entonces la finca 2 deberá sembrar 300 de sus 600 acres, mientras que la finca 3 sembraría 150 acres de los 300 que tiene. Cualquier combinación de estos cultivos se puede sembrar en cualquiera de las granjas. El trabajo al que se enfrenta la oficina de coordinación técnica consiste en planear cuántos acres deben asignarse a cada tipo de cultivo en cada finca, de forma que cumpla con las restricciones dadas. El objetivo es maximizar el rendimiento neto total.</a:t>
            </a:r>
          </a:p>
          <a:p>
            <a:pPr marL="457200" indent="-457200" algn="just">
              <a:buAutoNum type="alphaLcParenR"/>
            </a:pPr>
            <a:r>
              <a:rPr lang="es-MX" sz="2200" dirty="0">
                <a:solidFill>
                  <a:schemeClr val="tx1"/>
                </a:solidFill>
                <a:latin typeface="Times New Roman" panose="02020603050405020304" pitchFamily="18" charset="0"/>
                <a:cs typeface="Times New Roman" panose="02020603050405020304" pitchFamily="18" charset="0"/>
              </a:rPr>
              <a:t>Presenta una solución que satisfaga las condiciones expuestas.</a:t>
            </a:r>
          </a:p>
          <a:p>
            <a:pPr marL="457200" indent="-457200" algn="just">
              <a:buAutoNum type="alphaLcParenR"/>
            </a:pPr>
            <a:r>
              <a:rPr lang="es-MX" sz="2200" dirty="0">
                <a:solidFill>
                  <a:schemeClr val="tx1"/>
                </a:solidFill>
                <a:latin typeface="Times New Roman" panose="02020603050405020304" pitchFamily="18" charset="0"/>
                <a:cs typeface="Times New Roman" panose="02020603050405020304" pitchFamily="18" charset="0"/>
              </a:rPr>
              <a:t>¿Qué impacto tendría el aumento de la hoja #3 cosechado?</a:t>
            </a:r>
          </a:p>
          <a:p>
            <a:pPr marL="457200" indent="-457200" algn="just">
              <a:buAutoNum type="alphaLcParenR"/>
            </a:pPr>
            <a:r>
              <a:rPr lang="es-MX" sz="2200" dirty="0">
                <a:solidFill>
                  <a:schemeClr val="tx1"/>
                </a:solidFill>
                <a:latin typeface="Times New Roman" panose="02020603050405020304" pitchFamily="18" charset="0"/>
                <a:cs typeface="Times New Roman" panose="02020603050405020304" pitchFamily="18" charset="0"/>
              </a:rPr>
              <a:t>¿Cuántos acres quedan sin cosechar?</a:t>
            </a:r>
            <a:endParaRPr lang="es-NI" sz="2200" dirty="0">
              <a:solidFill>
                <a:schemeClr val="tx1"/>
              </a:solidFill>
              <a:latin typeface="Times New Roman" panose="02020603050405020304" pitchFamily="18" charset="0"/>
              <a:cs typeface="Times New Roman" panose="02020603050405020304" pitchFamily="18" charset="0"/>
            </a:endParaRPr>
          </a:p>
          <a:p>
            <a:pPr marL="457200" indent="-457200" algn="just">
              <a:buAutoNum type="alphaLcParenR"/>
            </a:pPr>
            <a:r>
              <a:rPr lang="es-NI" sz="2200" dirty="0">
                <a:solidFill>
                  <a:schemeClr val="tx1"/>
                </a:solidFill>
                <a:latin typeface="Times New Roman" panose="02020603050405020304" pitchFamily="18" charset="0"/>
                <a:cs typeface="Times New Roman" panose="02020603050405020304" pitchFamily="18" charset="0"/>
              </a:rPr>
              <a:t>Debido a ciertos problemas de aduana, se experimentó un costo del 30% más en las semillas de hoja #1 para la finca #3. ¿Afecta al modelo?</a:t>
            </a:r>
          </a:p>
          <a:p>
            <a:pPr marL="457200" indent="-457200" algn="just">
              <a:buAutoNum type="alphaLcParenR"/>
            </a:pPr>
            <a:r>
              <a:rPr lang="es-NI" sz="2200" dirty="0">
                <a:solidFill>
                  <a:schemeClr val="tx1"/>
                </a:solidFill>
                <a:latin typeface="Times New Roman" panose="02020603050405020304" pitchFamily="18" charset="0"/>
                <a:cs typeface="Times New Roman" panose="02020603050405020304" pitchFamily="18" charset="0"/>
              </a:rPr>
              <a:t>Se compraron como extra las semillas necesarias para sembrar 300 m2 de semilla #2 con gastos de agua exonerados en cualquier finca. ¿Aumentaría el beneficio?</a:t>
            </a:r>
          </a:p>
        </p:txBody>
      </p:sp>
    </p:spTree>
    <p:extLst>
      <p:ext uri="{BB962C8B-B14F-4D97-AF65-F5344CB8AC3E}">
        <p14:creationId xmlns:p14="http://schemas.microsoft.com/office/powerpoint/2010/main" val="148495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864340"/>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2610</TotalTime>
  <Words>694</Words>
  <Application>Microsoft Office PowerPoint</Application>
  <PresentationFormat>Panorámica</PresentationFormat>
  <Paragraphs>71</Paragraphs>
  <Slides>8</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Libre Franklin</vt:lpstr>
      <vt:lpstr>Times New Roman</vt:lpstr>
      <vt:lpstr>Arial</vt:lpstr>
      <vt:lpstr>Libre Franklin Medium</vt:lpstr>
      <vt:lpstr>Tema de Office</vt:lpstr>
      <vt:lpstr>Investigación de las operaciones 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 del trabajo</dc:title>
  <dc:creator>Gloria Cordero</dc:creator>
  <cp:lastModifiedBy>Luis Alejandro</cp:lastModifiedBy>
  <cp:revision>79</cp:revision>
  <dcterms:created xsi:type="dcterms:W3CDTF">2019-03-11T22:56:21Z</dcterms:created>
  <dcterms:modified xsi:type="dcterms:W3CDTF">2024-09-16T05:05:05Z</dcterms:modified>
</cp:coreProperties>
</file>