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71" r:id="rId4"/>
    <p:sldId id="284" r:id="rId5"/>
    <p:sldId id="280" r:id="rId6"/>
    <p:sldId id="281" r:id="rId7"/>
    <p:sldId id="282" r:id="rId8"/>
    <p:sldId id="283" r:id="rId9"/>
    <p:sldId id="285" r:id="rId10"/>
    <p:sldId id="276" r:id="rId11"/>
    <p:sldId id="26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Libre Franklin Medium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ZACp3ZCHfl/ljlgx26BmqDDO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00B050"/>
    <a:srgbClr val="E75849"/>
    <a:srgbClr val="7030A0"/>
    <a:srgbClr val="EB45DF"/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68984-0ABA-4050-B83E-899A23511209}">
  <a:tblStyle styleId="{0CF68984-0ABA-4050-B83E-899A23511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9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0de7d1a8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0" name="Google Shape;40;g70de7d1a8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80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03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94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95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28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2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17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5910"/>
            <a:ext cx="5306096" cy="141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Libre Franklin Medium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1054" y="6921"/>
            <a:ext cx="1040946" cy="5814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Libre Franklin Medium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1054" y="6921"/>
            <a:ext cx="1040946" cy="58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2455" y="2253803"/>
            <a:ext cx="7187089" cy="19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Libre Franklin Medium"/>
              <a:buNone/>
              <a:defRPr sz="6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/>
          <p:nvPr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2533" y="-36372"/>
            <a:ext cx="2139467" cy="1195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35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Investigación de las operaciones 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Luis Alejandro Jerez Murillo.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311418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Ejemplos propuestos.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C67CE2-9BB9-4E5B-BF29-2AA3651CC07F}"/>
              </a:ext>
            </a:extLst>
          </p:cNvPr>
          <p:cNvSpPr txBox="1"/>
          <p:nvPr/>
        </p:nvSpPr>
        <p:spPr>
          <a:xfrm rot="10800000" flipV="1">
            <a:off x="0" y="121262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 2: </a:t>
            </a:r>
            <a:r>
              <a:rPr lang="es-MX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departamento de marketing de una determinada empresa, con el fin de realizar encuestas por teléfono, necesita contactar al menos a 150 esposas. 120 esposos, 100 solteros y 110 solteras. El costo de hacer una llamada durante el día es de $2 ; mientras que, debido a los costos de trabajo, cada llamada durante la tarde cuesta $5. En la tabla a continuación se muestran los focus group y el % de llamadas atendidas por cada uno durante los distintos periodos de tiempo según el registro histórico. Debido a los trabajadores limitados, a lo mucho la mitad de las llamadas por teléfono deben de ser realizadas durante la tarde.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C9788E-6E7F-488A-8A02-DCCBA183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58" y="3890279"/>
            <a:ext cx="8819684" cy="18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8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4;p8">
            <a:extLst>
              <a:ext uri="{FF2B5EF4-FFF2-40B4-BE49-F238E27FC236}">
                <a16:creationId xmlns:a16="http://schemas.microsoft.com/office/drawing/2014/main" id="{1FF5C1AF-9CDD-470D-8F52-0E31AB435258}"/>
              </a:ext>
            </a:extLst>
          </p:cNvPr>
          <p:cNvSpPr txBox="1"/>
          <p:nvPr/>
        </p:nvSpPr>
        <p:spPr>
          <a:xfrm>
            <a:off x="0" y="0"/>
            <a:ext cx="10156874" cy="11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s-MX" sz="3200" b="1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Unidad: Programación Lineal.</a:t>
            </a:r>
            <a:endParaRPr sz="3200" b="1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28EE928-CA31-4E35-AA9D-3CDAE0B8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21951"/>
              </p:ext>
            </p:extLst>
          </p:nvPr>
        </p:nvGraphicFramePr>
        <p:xfrm>
          <a:off x="211796" y="1307984"/>
          <a:ext cx="11768407" cy="46551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5349">
                  <a:extLst>
                    <a:ext uri="{9D8B030D-6E8A-4147-A177-3AD203B41FA5}">
                      <a16:colId xmlns:a16="http://schemas.microsoft.com/office/drawing/2014/main" val="3078141872"/>
                    </a:ext>
                  </a:extLst>
                </a:gridCol>
                <a:gridCol w="3649252">
                  <a:extLst>
                    <a:ext uri="{9D8B030D-6E8A-4147-A177-3AD203B41FA5}">
                      <a16:colId xmlns:a16="http://schemas.microsoft.com/office/drawing/2014/main" val="3462483683"/>
                    </a:ext>
                  </a:extLst>
                </a:gridCol>
                <a:gridCol w="3649252">
                  <a:extLst>
                    <a:ext uri="{9D8B030D-6E8A-4147-A177-3AD203B41FA5}">
                      <a16:colId xmlns:a16="http://schemas.microsoft.com/office/drawing/2014/main" val="217852798"/>
                    </a:ext>
                  </a:extLst>
                </a:gridCol>
                <a:gridCol w="3474554">
                  <a:extLst>
                    <a:ext uri="{9D8B030D-6E8A-4147-A177-3AD203B41FA5}">
                      <a16:colId xmlns:a16="http://schemas.microsoft.com/office/drawing/2014/main" val="251799868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NI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Agenda de la sesión.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C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3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Objetivo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Contenido.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Actividades de aprendizaje.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NI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CL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Aplicar el método gráfico para solucionar problemas de programación lineal de dos variables de decisión.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NI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1.4. Solución de problemas de programación lineal con el método gráfico.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NI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Cátedra: </a:t>
                      </a:r>
                      <a:r>
                        <a:rPr lang="es-NI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teórico-matemática del método gráfico para solución de problemas de programación lineal.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MX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Actividad formativa: </a:t>
                      </a:r>
                      <a:r>
                        <a:rPr lang="es-MX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aplicación del método gráfico: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NI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Presupuesto de Sistemas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NI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Encuestas telefónicas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8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 gráfico.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0" y="828478"/>
            <a:ext cx="8454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problemas que tienen sólo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variables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decisión, esto es, sólo dos dimensiones, se puede usar un procedimiento gráfico para resolverlo. Este procedimiento incluye la construcción de una gráfica de dos dimensiones con x1 y x2 como los ejes.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45AC58-8E39-4F7D-84A7-4A26C8B6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033" y="516208"/>
            <a:ext cx="3568897" cy="5911368"/>
          </a:xfrm>
          <a:prstGeom prst="rect">
            <a:avLst/>
          </a:prstGeom>
        </p:spPr>
      </p:pic>
      <p:pic>
        <p:nvPicPr>
          <p:cNvPr id="1028" name="Picture 4" descr="Teoría y Problemas resueltos de Programación Lineal">
            <a:extLst>
              <a:ext uri="{FF2B5EF4-FFF2-40B4-BE49-F238E27FC236}">
                <a16:creationId xmlns:a16="http://schemas.microsoft.com/office/drawing/2014/main" id="{969936D3-4AB3-4844-AAFE-A79FDEF9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6" y="2498440"/>
            <a:ext cx="6342990" cy="35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Región factible.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2" y="955747"/>
            <a:ext cx="12191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intersección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todas las inecuaciones graficadas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por una, los puntos del plano que cumplen el sistema de desigualdades forman un recinto convexo acotado (poligonal) o no acotado, llamado región factible del problema. Se trata de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esos puntos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aquel o aquellos que hagan el valor de la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operativa máximo o mínimo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según sea el problema.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INIMIZACION POR METODO GRAFICO - YouTube">
            <a:extLst>
              <a:ext uri="{FF2B5EF4-FFF2-40B4-BE49-F238E27FC236}">
                <a16:creationId xmlns:a16="http://schemas.microsoft.com/office/drawing/2014/main" id="{AF67D2F9-83E6-411B-A631-2614E9FA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t="34495" r="23900" b="3389"/>
          <a:stretch/>
        </p:blipFill>
        <p:spPr bwMode="auto">
          <a:xfrm>
            <a:off x="1350294" y="2902833"/>
            <a:ext cx="4745705" cy="34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06154C-7660-4C6C-BB3B-2047FBD10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9" t="35463" r="39567" b="8172"/>
          <a:stretch/>
        </p:blipFill>
        <p:spPr>
          <a:xfrm>
            <a:off x="6683095" y="3052689"/>
            <a:ext cx="4514693" cy="32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especiales de programación lineal.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0" y="91519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Solución no factible.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1FD24A-0BCE-43B5-B953-0C2EB5626479}"/>
              </a:ext>
            </a:extLst>
          </p:cNvPr>
          <p:cNvSpPr txBox="1"/>
          <p:nvPr/>
        </p:nvSpPr>
        <p:spPr>
          <a:xfrm rot="10800000" flipV="1">
            <a:off x="0" y="15615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una región de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 factible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ocurrir, si las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están en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sí.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3EE5DE-3504-40D0-866B-F5F251AE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958" y="2288504"/>
            <a:ext cx="4362084" cy="39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especiales de programación lineal.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0" y="91519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Región no acotada.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1FD24A-0BCE-43B5-B953-0C2EB5626479}"/>
              </a:ext>
            </a:extLst>
          </p:cNvPr>
          <p:cNvSpPr txBox="1"/>
          <p:nvPr/>
        </p:nvSpPr>
        <p:spPr>
          <a:xfrm rot="10800000" flipV="1">
            <a:off x="0" y="1417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utilidad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un problema de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maximización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puede ser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infinitamente grande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problema es no acotado y faltan una o más restricciones.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04913D-434F-4B8C-8B85-FC71FA4F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14" y="2288504"/>
            <a:ext cx="5000571" cy="41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57676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especiales de programación lineal.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0" y="91519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Redundancia.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1FD24A-0BCE-43B5-B953-0C2EB5626479}"/>
              </a:ext>
            </a:extLst>
          </p:cNvPr>
          <p:cNvSpPr txBox="1"/>
          <p:nvPr/>
        </p:nvSpPr>
        <p:spPr>
          <a:xfrm rot="10800000" flipV="1">
            <a:off x="970670" y="2214791"/>
            <a:ext cx="3685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restricción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redundante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aquella que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afecta a la región de solución factible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 otras palabras, una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restricción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quizá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 más limitante o restrictiva que la otra</a:t>
            </a:r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por lo tanto, no es necesaria.   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DA5D53-6124-48E8-89F5-65F920B3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85" y="1146023"/>
            <a:ext cx="551574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98624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especiales de programación lineal.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12DF4F-DC6C-420C-8483-1D609FEEB492}"/>
              </a:ext>
            </a:extLst>
          </p:cNvPr>
          <p:cNvSpPr txBox="1"/>
          <p:nvPr/>
        </p:nvSpPr>
        <p:spPr>
          <a:xfrm rot="10800000" flipV="1">
            <a:off x="0" y="130658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Soluciones óptimas múltiples.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1FD24A-0BCE-43B5-B953-0C2EB5626479}"/>
              </a:ext>
            </a:extLst>
          </p:cNvPr>
          <p:cNvSpPr txBox="1"/>
          <p:nvPr/>
        </p:nvSpPr>
        <p:spPr>
          <a:xfrm rot="10800000" flipV="1">
            <a:off x="801857" y="2399457"/>
            <a:ext cx="4656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Lejos de causar problemas, la existencia de más de una solución óptima permite una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</a:t>
            </a:r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</a:t>
            </a:r>
            <a:r>
              <a:rPr lang="es-MX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administración para decidir qué combinación seleccionar. La </a:t>
            </a:r>
            <a:r>
              <a:rPr lang="es-MX" sz="2400" dirty="0">
                <a:solidFill>
                  <a:srgbClr val="F47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utilidad es la misma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cada solución alternativa.</a:t>
            </a:r>
            <a:endParaRPr lang="es-NI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98BE6-D39A-4BA6-8ED9-5831057B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92" y="1200539"/>
            <a:ext cx="5117929" cy="507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;p9">
            <a:extLst>
              <a:ext uri="{FF2B5EF4-FFF2-40B4-BE49-F238E27FC236}">
                <a16:creationId xmlns:a16="http://schemas.microsoft.com/office/drawing/2014/main" id="{3F215C7E-81BE-4D11-B942-D7D742B52CCB}"/>
              </a:ext>
            </a:extLst>
          </p:cNvPr>
          <p:cNvSpPr txBox="1"/>
          <p:nvPr/>
        </p:nvSpPr>
        <p:spPr>
          <a:xfrm>
            <a:off x="0" y="423959"/>
            <a:ext cx="12192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3600"/>
              <a:buFont typeface="Libre Franklin Medium"/>
              <a:buNone/>
            </a:pPr>
            <a:r>
              <a:rPr lang="es-ES" sz="3950" b="1" dirty="0">
                <a:solidFill>
                  <a:srgbClr val="F47C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Ejemplos propuestos.</a:t>
            </a:r>
            <a:endParaRPr sz="3950" b="1" i="0" u="none" strike="noStrike" cap="none" dirty="0">
              <a:solidFill>
                <a:srgbClr val="F47C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C67CE2-9BB9-4E5B-BF29-2AA3651CC07F}"/>
              </a:ext>
            </a:extLst>
          </p:cNvPr>
          <p:cNvSpPr txBox="1"/>
          <p:nvPr/>
        </p:nvSpPr>
        <p:spPr>
          <a:xfrm rot="10800000" flipV="1">
            <a:off x="0" y="139419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# 1: </a:t>
            </a:r>
            <a:r>
              <a:rPr lang="es-MX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Actualmente se encuentra liderando un proyecto de innovación tecnológica enfocado a agilizar los procesos dentro de una importante empresa de consumo masivo y los principales recursos necesarios para el buen funcionamiento del mismo son unidades de hardware (H) y software (S). Se ha estudiado minuciosamente el impacto positivo de cada uno de estos elementos y se ha llegado a la conclusión que cada uno impacta de manera diferente en la agilidad de los procesos; H mejora la productividad en 5 puntos, mientras que S lo mejoran en 10 puntos. Se han presupuestado $400 y se conoce que cada H cuesta $20 y las unidades de S $30. Para arrancar el proyecto se necesitan como mínimo 1 unidad H y 2 unidades S; su proveedor le ha expresado que únicamente cuenta con 8 unidades de H y 10 de S. ¿Qué propuesta llevaría ante gerencia general para alcanzar la mayor mejora en productividad dentro de la compañía?</a:t>
            </a:r>
          </a:p>
        </p:txBody>
      </p:sp>
    </p:spTree>
    <p:extLst>
      <p:ext uri="{BB962C8B-B14F-4D97-AF65-F5344CB8AC3E}">
        <p14:creationId xmlns:p14="http://schemas.microsoft.com/office/powerpoint/2010/main" val="41002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689</Words>
  <Application>Microsoft Office PowerPoint</Application>
  <PresentationFormat>Panorámica</PresentationFormat>
  <Paragraphs>35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Calibri</vt:lpstr>
      <vt:lpstr>Times New Roman</vt:lpstr>
      <vt:lpstr>Libre Franklin</vt:lpstr>
      <vt:lpstr>Arial</vt:lpstr>
      <vt:lpstr>Libre Franklin Medium</vt:lpstr>
      <vt:lpstr>Symbol</vt:lpstr>
      <vt:lpstr>Tema de Office</vt:lpstr>
      <vt:lpstr>Investigación de las operaciones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del trabajo</dc:title>
  <dc:creator>Gloria Cordero</dc:creator>
  <cp:lastModifiedBy>Luis Alejandro</cp:lastModifiedBy>
  <cp:revision>81</cp:revision>
  <dcterms:created xsi:type="dcterms:W3CDTF">2019-03-11T22:56:21Z</dcterms:created>
  <dcterms:modified xsi:type="dcterms:W3CDTF">2024-08-30T03:05:02Z</dcterms:modified>
</cp:coreProperties>
</file>