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6661150" cy="8821738"/>
  <p:notesSz cx="6858000" cy="9144000"/>
  <p:defaultTextStyle>
    <a:defPPr>
      <a:defRPr lang="en-US"/>
    </a:defPPr>
    <a:lvl1pPr marL="0" algn="l" defTabSz="8186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9308" algn="l" defTabSz="8186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8617" algn="l" defTabSz="8186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7924" algn="l" defTabSz="8186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7232" algn="l" defTabSz="8186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6541" algn="l" defTabSz="8186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55849" algn="l" defTabSz="8186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65158" algn="l" defTabSz="8186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74465" algn="l" defTabSz="8186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3222" y="-234"/>
      </p:cViewPr>
      <p:guideLst>
        <p:guide orient="horz" pos="2779"/>
        <p:guide pos="20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587" y="2740461"/>
            <a:ext cx="5661977" cy="18909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175" y="4998987"/>
            <a:ext cx="4662806" cy="22544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9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7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6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55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65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7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7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02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22007" y="659593"/>
            <a:ext cx="1124071" cy="140494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802" y="659593"/>
            <a:ext cx="3261188" cy="140494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2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37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86" y="5668785"/>
            <a:ext cx="5661977" cy="1752095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186" y="3739035"/>
            <a:ext cx="5661977" cy="1929754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9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861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7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37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465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558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651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744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84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058" y="2058408"/>
            <a:ext cx="2942009" cy="582194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083" y="2058408"/>
            <a:ext cx="2942009" cy="582194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74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63" y="1974681"/>
            <a:ext cx="2943164" cy="82295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9308" indent="0">
              <a:buNone/>
              <a:defRPr sz="1800" b="1"/>
            </a:lvl2pPr>
            <a:lvl3pPr marL="818617" indent="0">
              <a:buNone/>
              <a:defRPr sz="1600" b="1"/>
            </a:lvl3pPr>
            <a:lvl4pPr marL="1227924" indent="0">
              <a:buNone/>
              <a:defRPr sz="1300" b="1"/>
            </a:lvl4pPr>
            <a:lvl5pPr marL="1637232" indent="0">
              <a:buNone/>
              <a:defRPr sz="1300" b="1"/>
            </a:lvl5pPr>
            <a:lvl6pPr marL="2046541" indent="0">
              <a:buNone/>
              <a:defRPr sz="1300" b="1"/>
            </a:lvl6pPr>
            <a:lvl7pPr marL="2455849" indent="0">
              <a:buNone/>
              <a:defRPr sz="1300" b="1"/>
            </a:lvl7pPr>
            <a:lvl8pPr marL="2865158" indent="0">
              <a:buNone/>
              <a:defRPr sz="1300" b="1"/>
            </a:lvl8pPr>
            <a:lvl9pPr marL="327446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063" y="2797636"/>
            <a:ext cx="2943164" cy="50827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3777" y="1974681"/>
            <a:ext cx="2944321" cy="82295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9308" indent="0">
              <a:buNone/>
              <a:defRPr sz="1800" b="1"/>
            </a:lvl2pPr>
            <a:lvl3pPr marL="818617" indent="0">
              <a:buNone/>
              <a:defRPr sz="1600" b="1"/>
            </a:lvl3pPr>
            <a:lvl4pPr marL="1227924" indent="0">
              <a:buNone/>
              <a:defRPr sz="1300" b="1"/>
            </a:lvl4pPr>
            <a:lvl5pPr marL="1637232" indent="0">
              <a:buNone/>
              <a:defRPr sz="1300" b="1"/>
            </a:lvl5pPr>
            <a:lvl6pPr marL="2046541" indent="0">
              <a:buNone/>
              <a:defRPr sz="1300" b="1"/>
            </a:lvl6pPr>
            <a:lvl7pPr marL="2455849" indent="0">
              <a:buNone/>
              <a:defRPr sz="1300" b="1"/>
            </a:lvl7pPr>
            <a:lvl8pPr marL="2865158" indent="0">
              <a:buNone/>
              <a:defRPr sz="1300" b="1"/>
            </a:lvl8pPr>
            <a:lvl9pPr marL="327446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83777" y="2797636"/>
            <a:ext cx="2944321" cy="50827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4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43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6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67" y="351237"/>
            <a:ext cx="2191473" cy="149479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334" y="351243"/>
            <a:ext cx="3723769" cy="7529109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067" y="1846039"/>
            <a:ext cx="2191473" cy="6034315"/>
          </a:xfrm>
        </p:spPr>
        <p:txBody>
          <a:bodyPr/>
          <a:lstStyle>
            <a:lvl1pPr marL="0" indent="0">
              <a:buNone/>
              <a:defRPr sz="1200"/>
            </a:lvl1pPr>
            <a:lvl2pPr marL="409308" indent="0">
              <a:buNone/>
              <a:defRPr sz="1000"/>
            </a:lvl2pPr>
            <a:lvl3pPr marL="818617" indent="0">
              <a:buNone/>
              <a:defRPr sz="800"/>
            </a:lvl3pPr>
            <a:lvl4pPr marL="1227924" indent="0">
              <a:buNone/>
              <a:defRPr sz="800"/>
            </a:lvl4pPr>
            <a:lvl5pPr marL="1637232" indent="0">
              <a:buNone/>
              <a:defRPr sz="800"/>
            </a:lvl5pPr>
            <a:lvl6pPr marL="2046541" indent="0">
              <a:buNone/>
              <a:defRPr sz="800"/>
            </a:lvl6pPr>
            <a:lvl7pPr marL="2455849" indent="0">
              <a:buNone/>
              <a:defRPr sz="800"/>
            </a:lvl7pPr>
            <a:lvl8pPr marL="2865158" indent="0">
              <a:buNone/>
              <a:defRPr sz="800"/>
            </a:lvl8pPr>
            <a:lvl9pPr marL="327446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635" y="6175220"/>
            <a:ext cx="3996690" cy="7290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5635" y="788239"/>
            <a:ext cx="3996690" cy="5293043"/>
          </a:xfrm>
        </p:spPr>
        <p:txBody>
          <a:bodyPr/>
          <a:lstStyle>
            <a:lvl1pPr marL="0" indent="0">
              <a:buNone/>
              <a:defRPr sz="2900"/>
            </a:lvl1pPr>
            <a:lvl2pPr marL="409308" indent="0">
              <a:buNone/>
              <a:defRPr sz="2400"/>
            </a:lvl2pPr>
            <a:lvl3pPr marL="818617" indent="0">
              <a:buNone/>
              <a:defRPr sz="2200"/>
            </a:lvl3pPr>
            <a:lvl4pPr marL="1227924" indent="0">
              <a:buNone/>
              <a:defRPr sz="1800"/>
            </a:lvl4pPr>
            <a:lvl5pPr marL="1637232" indent="0">
              <a:buNone/>
              <a:defRPr sz="1800"/>
            </a:lvl5pPr>
            <a:lvl6pPr marL="2046541" indent="0">
              <a:buNone/>
              <a:defRPr sz="1800"/>
            </a:lvl6pPr>
            <a:lvl7pPr marL="2455849" indent="0">
              <a:buNone/>
              <a:defRPr sz="1800"/>
            </a:lvl7pPr>
            <a:lvl8pPr marL="2865158" indent="0">
              <a:buNone/>
              <a:defRPr sz="1800"/>
            </a:lvl8pPr>
            <a:lvl9pPr marL="3274465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5635" y="6904237"/>
            <a:ext cx="3996690" cy="1035328"/>
          </a:xfrm>
        </p:spPr>
        <p:txBody>
          <a:bodyPr/>
          <a:lstStyle>
            <a:lvl1pPr marL="0" indent="0">
              <a:buNone/>
              <a:defRPr sz="1200"/>
            </a:lvl1pPr>
            <a:lvl2pPr marL="409308" indent="0">
              <a:buNone/>
              <a:defRPr sz="1000"/>
            </a:lvl2pPr>
            <a:lvl3pPr marL="818617" indent="0">
              <a:buNone/>
              <a:defRPr sz="800"/>
            </a:lvl3pPr>
            <a:lvl4pPr marL="1227924" indent="0">
              <a:buNone/>
              <a:defRPr sz="800"/>
            </a:lvl4pPr>
            <a:lvl5pPr marL="1637232" indent="0">
              <a:buNone/>
              <a:defRPr sz="800"/>
            </a:lvl5pPr>
            <a:lvl6pPr marL="2046541" indent="0">
              <a:buNone/>
              <a:defRPr sz="800"/>
            </a:lvl6pPr>
            <a:lvl7pPr marL="2455849" indent="0">
              <a:buNone/>
              <a:defRPr sz="800"/>
            </a:lvl7pPr>
            <a:lvl8pPr marL="2865158" indent="0">
              <a:buNone/>
              <a:defRPr sz="800"/>
            </a:lvl8pPr>
            <a:lvl9pPr marL="327446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6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060" y="353281"/>
            <a:ext cx="5995034" cy="1470289"/>
          </a:xfrm>
          <a:prstGeom prst="rect">
            <a:avLst/>
          </a:prstGeom>
        </p:spPr>
        <p:txBody>
          <a:bodyPr vert="horz" lIns="81862" tIns="40931" rIns="81862" bIns="409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60" y="2058408"/>
            <a:ext cx="5995034" cy="5821940"/>
          </a:xfrm>
          <a:prstGeom prst="rect">
            <a:avLst/>
          </a:prstGeom>
        </p:spPr>
        <p:txBody>
          <a:bodyPr vert="horz" lIns="81862" tIns="40931" rIns="81862" bIns="409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059" y="8176449"/>
            <a:ext cx="1554269" cy="469676"/>
          </a:xfrm>
          <a:prstGeom prst="rect">
            <a:avLst/>
          </a:prstGeom>
        </p:spPr>
        <p:txBody>
          <a:bodyPr vert="horz" lIns="81862" tIns="40931" rIns="81862" bIns="40931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1BE-431C-4F96-86FE-0099C953F73C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5895" y="8176449"/>
            <a:ext cx="2109364" cy="469676"/>
          </a:xfrm>
          <a:prstGeom prst="rect">
            <a:avLst/>
          </a:prstGeom>
        </p:spPr>
        <p:txBody>
          <a:bodyPr vert="horz" lIns="81862" tIns="40931" rIns="81862" bIns="40931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3825" y="8176449"/>
            <a:ext cx="1554269" cy="469676"/>
          </a:xfrm>
          <a:prstGeom prst="rect">
            <a:avLst/>
          </a:prstGeom>
        </p:spPr>
        <p:txBody>
          <a:bodyPr vert="horz" lIns="81862" tIns="40931" rIns="81862" bIns="4093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45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861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982" indent="-306982" algn="l" defTabSz="81861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5125" indent="-255818" algn="l" defTabSz="81861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269" indent="-204654" algn="l" defTabSz="81861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32579" indent="-204654" algn="l" defTabSz="81861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1887" indent="-204654" algn="l" defTabSz="81861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1194" indent="-204654" algn="l" defTabSz="81861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0504" indent="-204654" algn="l" defTabSz="81861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9811" indent="-204654" algn="l" defTabSz="81861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120" indent="-204654" algn="l" defTabSz="81861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86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308" algn="l" defTabSz="8186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617" algn="l" defTabSz="8186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7924" algn="l" defTabSz="8186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232" algn="l" defTabSz="8186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6541" algn="l" defTabSz="8186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5849" algn="l" defTabSz="8186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158" algn="l" defTabSz="8186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4465" algn="l" defTabSz="8186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>
            <a:off x="891105" y="95697"/>
            <a:ext cx="1600200" cy="457200"/>
          </a:xfrm>
          <a:prstGeom prst="rect">
            <a:avLst/>
          </a:prstGeom>
          <a:solidFill>
            <a:schemeClr val="accent3">
              <a:lumMod val="20000"/>
              <a:lumOff val="8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7" rIns="91434" bIns="45717" anchor="ctr"/>
          <a:lstStyle/>
          <a:p>
            <a:pPr algn="ctr" defTabSz="457169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Form Filler</a:t>
            </a:r>
            <a:br>
              <a:rPr lang="en-US" sz="1200" b="1" dirty="0" smtClean="0">
                <a:ea typeface="ＭＳ Ｐゴシック" pitchFamily="34" charset="-128"/>
                <a:cs typeface="Calibri" pitchFamily="34" charset="0"/>
              </a:rPr>
            </a:b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(e.g. EHR System)</a:t>
            </a:r>
            <a:endParaRPr lang="en-US" sz="12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491305" y="95697"/>
            <a:ext cx="1600200" cy="457200"/>
          </a:xfrm>
          <a:prstGeom prst="rect">
            <a:avLst/>
          </a:prstGeom>
          <a:solidFill>
            <a:srgbClr val="FBFEDA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7" rIns="91434" bIns="45717" anchor="ctr"/>
          <a:lstStyle/>
          <a:p>
            <a:pPr algn="ctr" defTabSz="457169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Form Manager</a:t>
            </a:r>
            <a:endParaRPr lang="en-US" sz="12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091505" y="95697"/>
            <a:ext cx="1600200" cy="457200"/>
          </a:xfrm>
          <a:prstGeom prst="rect">
            <a:avLst/>
          </a:prstGeom>
          <a:solidFill>
            <a:srgbClr val="DAFAFE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7" rIns="91434" bIns="45717" anchor="ctr"/>
          <a:lstStyle/>
          <a:p>
            <a:pPr algn="ctr" defTabSz="457169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Form Receiver</a:t>
            </a:r>
            <a:endParaRPr lang="en-US" sz="12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91105" y="95697"/>
            <a:ext cx="1600200" cy="86431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600"/>
          </a:p>
        </p:txBody>
      </p:sp>
      <p:sp>
        <p:nvSpPr>
          <p:cNvPr id="201" name="Rectangle 200"/>
          <p:cNvSpPr/>
          <p:nvPr/>
        </p:nvSpPr>
        <p:spPr>
          <a:xfrm>
            <a:off x="2491305" y="95697"/>
            <a:ext cx="1600200" cy="86431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600"/>
          </a:p>
        </p:txBody>
      </p:sp>
      <p:sp>
        <p:nvSpPr>
          <p:cNvPr id="202" name="Rectangle 201"/>
          <p:cNvSpPr/>
          <p:nvPr/>
        </p:nvSpPr>
        <p:spPr>
          <a:xfrm>
            <a:off x="4091505" y="95697"/>
            <a:ext cx="1600200" cy="86431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600"/>
          </a:p>
        </p:txBody>
      </p:sp>
      <p:sp>
        <p:nvSpPr>
          <p:cNvPr id="203" name="Rounded Rectangle 202"/>
          <p:cNvSpPr/>
          <p:nvPr/>
        </p:nvSpPr>
        <p:spPr>
          <a:xfrm>
            <a:off x="1043505" y="5353497"/>
            <a:ext cx="1371600" cy="60960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7" rIns="91434" bIns="45717" anchor="ctr"/>
          <a:lstStyle/>
          <a:p>
            <a:pPr algn="ctr" defTabSz="45716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a typeface="ＭＳ Ｐゴシック" pitchFamily="34" charset="-128"/>
                <a:cs typeface="Calibri" pitchFamily="34" charset="0"/>
              </a:rPr>
              <a:t>6. EHR system allows for Provider data-entry into the form/template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5829300" y="7933989"/>
            <a:ext cx="700607" cy="477817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7" rIns="91434" bIns="45717" anchor="ctr"/>
          <a:lstStyle/>
          <a:p>
            <a:pPr algn="ctr" defTabSz="45716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i="1" dirty="0">
                <a:ea typeface="ＭＳ Ｐゴシック" pitchFamily="34" charset="-128"/>
                <a:cs typeface="Calibri" pitchFamily="34" charset="0"/>
              </a:rPr>
              <a:t>End process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1043505" y="6938059"/>
            <a:ext cx="1371600" cy="76200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7" rIns="91434" bIns="45717" anchor="ctr"/>
          <a:lstStyle/>
          <a:p>
            <a:pPr algn="ctr" defTabSz="45716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a typeface="ＭＳ Ｐゴシック" pitchFamily="34" charset="-128"/>
                <a:cs typeface="Calibri" pitchFamily="34" charset="0"/>
              </a:rPr>
              <a:t>7. The EHR system transmits completed structured data in standard format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4205805" y="6998621"/>
            <a:ext cx="1371600" cy="640876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7" rIns="91434" bIns="45717" anchor="ctr"/>
          <a:lstStyle/>
          <a:p>
            <a:pPr algn="ctr" defTabSz="45716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a typeface="ＭＳ Ｐゴシック" pitchFamily="34" charset="-128"/>
                <a:cs typeface="Calibri" pitchFamily="34" charset="0"/>
              </a:rPr>
              <a:t>8. The External Data Repository receives the structured data</a:t>
            </a:r>
          </a:p>
        </p:txBody>
      </p:sp>
      <p:sp>
        <p:nvSpPr>
          <p:cNvPr id="207" name="Rounded Rectangle 206"/>
          <p:cNvSpPr/>
          <p:nvPr/>
        </p:nvSpPr>
        <p:spPr>
          <a:xfrm>
            <a:off x="1043505" y="590996"/>
            <a:ext cx="1371600" cy="990601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7" rIns="91434" bIns="45717" anchor="ctr"/>
          <a:lstStyle/>
          <a:p>
            <a:pPr algn="ctr" defTabSz="45716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 smtClean="0">
                <a:ea typeface="ＭＳ Ｐゴシック" pitchFamily="34" charset="-128"/>
                <a:cs typeface="Calibri" pitchFamily="34" charset="0"/>
              </a:rPr>
              <a:t>1. EHR system sends request for form/template</a:t>
            </a:r>
          </a:p>
          <a:p>
            <a:pPr algn="ctr" defTabSz="45716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white"/>
              </a:solidFill>
              <a:ea typeface="ＭＳ Ｐゴシック" pitchFamily="34" charset="-128"/>
              <a:cs typeface="Calibri" pitchFamily="34" charset="0"/>
            </a:endParaRPr>
          </a:p>
          <a:p>
            <a:pPr algn="ctr" defTabSz="45716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OPTIONAL: Sends some patient data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1043505" y="4591497"/>
            <a:ext cx="1371600" cy="60960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7" rIns="91434" bIns="45717" anchor="ctr"/>
          <a:lstStyle/>
          <a:p>
            <a:pPr algn="ctr" defTabSz="45716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a typeface="ＭＳ Ｐゴシック" pitchFamily="34" charset="-128"/>
                <a:cs typeface="Calibri" pitchFamily="34" charset="0"/>
              </a:rPr>
              <a:t>5. EHR system displays correct form/template</a:t>
            </a:r>
          </a:p>
        </p:txBody>
      </p:sp>
      <p:sp>
        <p:nvSpPr>
          <p:cNvPr id="209" name="Rounded Rectangle 208"/>
          <p:cNvSpPr/>
          <p:nvPr/>
        </p:nvSpPr>
        <p:spPr>
          <a:xfrm>
            <a:off x="2643705" y="2738389"/>
            <a:ext cx="1371600" cy="63390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7" rIns="91434" bIns="45717" anchor="ctr"/>
          <a:lstStyle/>
          <a:p>
            <a:pPr algn="ctr" defTabSz="45716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a typeface="ＭＳ Ｐゴシック" pitchFamily="34" charset="-128"/>
                <a:cs typeface="Calibri" pitchFamily="34" charset="0"/>
              </a:rPr>
              <a:t>3. Form/Template repository sends correct form/template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1043505" y="3524697"/>
            <a:ext cx="1371600" cy="945109"/>
          </a:xfrm>
          <a:prstGeom prst="roundRect">
            <a:avLst/>
          </a:prstGeom>
          <a:solidFill>
            <a:schemeClr val="tx2">
              <a:lumMod val="20000"/>
              <a:lumOff val="80000"/>
              <a:alpha val="89804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7" rIns="91434" bIns="45717" anchor="ctr"/>
          <a:lstStyle/>
          <a:p>
            <a:pPr algn="ctr" defTabSz="45716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</a:t>
            </a:r>
            <a:r>
              <a:rPr lang="en-US" sz="105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(a). CONDITIONAL FUNCTIONALITY</a:t>
            </a:r>
          </a:p>
          <a:p>
            <a:pPr algn="ctr" defTabSz="45716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ea typeface="ＭＳ Ｐゴシック" pitchFamily="34" charset="-128"/>
                <a:cs typeface="Calibri" pitchFamily="34" charset="0"/>
              </a:rPr>
              <a:t>Form </a:t>
            </a:r>
            <a:r>
              <a:rPr lang="en-US" sz="1050" b="1" dirty="0">
                <a:ea typeface="ＭＳ Ｐゴシック" pitchFamily="34" charset="-128"/>
                <a:cs typeface="Calibri" pitchFamily="34" charset="0"/>
              </a:rPr>
              <a:t>is </a:t>
            </a:r>
            <a:r>
              <a:rPr lang="en-US" sz="1050" b="1" dirty="0" smtClean="0">
                <a:ea typeface="ＭＳ Ｐゴシック" pitchFamily="34" charset="-128"/>
                <a:cs typeface="Calibri" pitchFamily="34" charset="0"/>
              </a:rPr>
              <a:t>auto-populated </a:t>
            </a:r>
            <a:r>
              <a:rPr lang="en-US" sz="1050" b="1" dirty="0">
                <a:ea typeface="ＭＳ Ｐゴシック" pitchFamily="34" charset="-128"/>
                <a:cs typeface="Calibri" pitchFamily="34" charset="0"/>
              </a:rPr>
              <a:t>with some EHR-derived </a:t>
            </a:r>
            <a:r>
              <a:rPr lang="en-US" sz="1050" b="1" dirty="0" smtClean="0">
                <a:ea typeface="ＭＳ Ｐゴシック" pitchFamily="34" charset="-128"/>
                <a:cs typeface="Calibri" pitchFamily="34" charset="0"/>
              </a:rPr>
              <a:t>patient data</a:t>
            </a:r>
            <a:endParaRPr lang="en-US" sz="105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2643705" y="705297"/>
            <a:ext cx="1371600" cy="76200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7" rIns="91434" bIns="45717" anchor="ctr"/>
          <a:lstStyle/>
          <a:p>
            <a:pPr algn="ctr" defTabSz="45716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 smtClean="0">
                <a:ea typeface="ＭＳ Ｐゴシック" pitchFamily="34" charset="-128"/>
                <a:cs typeface="Calibri" pitchFamily="34" charset="0"/>
              </a:rPr>
              <a:t>2. Form/Template repository receives request for form/template</a:t>
            </a:r>
            <a:endParaRPr lang="en-US" sz="105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4205805" y="7791897"/>
            <a:ext cx="1371600" cy="76200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7" rIns="91434" bIns="45717" anchor="ctr"/>
          <a:lstStyle/>
          <a:p>
            <a:pPr algn="ctr" defTabSz="45716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a typeface="ＭＳ Ｐゴシック" pitchFamily="34" charset="-128"/>
                <a:cs typeface="Calibri" pitchFamily="34" charset="0"/>
              </a:rPr>
              <a:t>9. The External Data Repository stores the structured data in standard format</a:t>
            </a:r>
          </a:p>
        </p:txBody>
      </p:sp>
      <p:cxnSp>
        <p:nvCxnSpPr>
          <p:cNvPr id="213" name="Straight Arrow Connector 212"/>
          <p:cNvCxnSpPr>
            <a:stCxn id="207" idx="3"/>
            <a:endCxn id="211" idx="1"/>
          </p:cNvCxnSpPr>
          <p:nvPr/>
        </p:nvCxnSpPr>
        <p:spPr>
          <a:xfrm flipV="1">
            <a:off x="2415105" y="1086297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209" idx="0"/>
          </p:cNvCxnSpPr>
          <p:nvPr/>
        </p:nvCxnSpPr>
        <p:spPr>
          <a:xfrm>
            <a:off x="3329505" y="2509789"/>
            <a:ext cx="0" cy="228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209" idx="1"/>
            <a:endCxn id="222" idx="3"/>
          </p:cNvCxnSpPr>
          <p:nvPr/>
        </p:nvCxnSpPr>
        <p:spPr>
          <a:xfrm flipH="1">
            <a:off x="2415105" y="3055343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10" idx="2"/>
            <a:endCxn id="208" idx="0"/>
          </p:cNvCxnSpPr>
          <p:nvPr/>
        </p:nvCxnSpPr>
        <p:spPr>
          <a:xfrm>
            <a:off x="1729305" y="4469805"/>
            <a:ext cx="0" cy="121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08" idx="2"/>
            <a:endCxn id="203" idx="0"/>
          </p:cNvCxnSpPr>
          <p:nvPr/>
        </p:nvCxnSpPr>
        <p:spPr>
          <a:xfrm>
            <a:off x="1729305" y="520109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03" idx="2"/>
            <a:endCxn id="226" idx="0"/>
          </p:cNvCxnSpPr>
          <p:nvPr/>
        </p:nvCxnSpPr>
        <p:spPr>
          <a:xfrm>
            <a:off x="1729305" y="596309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05" idx="3"/>
            <a:endCxn id="206" idx="1"/>
          </p:cNvCxnSpPr>
          <p:nvPr/>
        </p:nvCxnSpPr>
        <p:spPr>
          <a:xfrm>
            <a:off x="2415105" y="7319059"/>
            <a:ext cx="1790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06" idx="2"/>
            <a:endCxn id="212" idx="0"/>
          </p:cNvCxnSpPr>
          <p:nvPr/>
        </p:nvCxnSpPr>
        <p:spPr>
          <a:xfrm>
            <a:off x="4891605" y="763949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2" idx="3"/>
            <a:endCxn id="204" idx="1"/>
          </p:cNvCxnSpPr>
          <p:nvPr/>
        </p:nvCxnSpPr>
        <p:spPr>
          <a:xfrm>
            <a:off x="5577407" y="8172896"/>
            <a:ext cx="2518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Rounded Rectangle 221"/>
          <p:cNvSpPr/>
          <p:nvPr/>
        </p:nvSpPr>
        <p:spPr>
          <a:xfrm>
            <a:off x="1043505" y="2738389"/>
            <a:ext cx="1371600" cy="63390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7" rIns="91434" bIns="45717" anchor="ctr"/>
          <a:lstStyle/>
          <a:p>
            <a:pPr algn="ctr" defTabSz="45716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a typeface="ＭＳ Ｐゴシック" pitchFamily="34" charset="-128"/>
                <a:cs typeface="Calibri" pitchFamily="34" charset="0"/>
              </a:rPr>
              <a:t>4. EHR System receives correct form/template</a:t>
            </a:r>
          </a:p>
        </p:txBody>
      </p:sp>
      <p:cxnSp>
        <p:nvCxnSpPr>
          <p:cNvPr id="223" name="Straight Arrow Connector 222"/>
          <p:cNvCxnSpPr>
            <a:stCxn id="222" idx="2"/>
            <a:endCxn id="210" idx="0"/>
          </p:cNvCxnSpPr>
          <p:nvPr/>
        </p:nvCxnSpPr>
        <p:spPr>
          <a:xfrm>
            <a:off x="1729305" y="337229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ounded Rectangle 223"/>
          <p:cNvSpPr/>
          <p:nvPr/>
        </p:nvSpPr>
        <p:spPr>
          <a:xfrm>
            <a:off x="2643705" y="1619698"/>
            <a:ext cx="1371600" cy="945109"/>
          </a:xfrm>
          <a:prstGeom prst="roundRect">
            <a:avLst/>
          </a:prstGeom>
          <a:solidFill>
            <a:schemeClr val="tx2">
              <a:lumMod val="20000"/>
              <a:lumOff val="80000"/>
              <a:alpha val="89804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7" rIns="91434" bIns="45717" anchor="ctr"/>
          <a:lstStyle/>
          <a:p>
            <a:pPr algn="ctr" defTabSz="45716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2</a:t>
            </a:r>
            <a:r>
              <a:rPr lang="en-US" sz="105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(a). CONDITIONAL FUNCTIONALITY</a:t>
            </a:r>
          </a:p>
          <a:p>
            <a:pPr algn="ctr" defTabSz="45716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ea typeface="ＭＳ Ｐゴシック" pitchFamily="34" charset="-128"/>
                <a:cs typeface="Calibri" pitchFamily="34" charset="0"/>
              </a:rPr>
              <a:t>Form </a:t>
            </a:r>
            <a:r>
              <a:rPr lang="en-US" sz="1050" b="1" dirty="0">
                <a:ea typeface="ＭＳ Ｐゴシック" pitchFamily="34" charset="-128"/>
                <a:cs typeface="Calibri" pitchFamily="34" charset="0"/>
              </a:rPr>
              <a:t>is </a:t>
            </a:r>
            <a:r>
              <a:rPr lang="en-US" sz="1050" b="1" dirty="0" smtClean="0">
                <a:ea typeface="ＭＳ Ｐゴシック" pitchFamily="34" charset="-128"/>
                <a:cs typeface="Calibri" pitchFamily="34" charset="0"/>
              </a:rPr>
              <a:t>pre-populated </a:t>
            </a:r>
            <a:r>
              <a:rPr lang="en-US" sz="1050" b="1" dirty="0">
                <a:ea typeface="ＭＳ Ｐゴシック" pitchFamily="34" charset="-128"/>
                <a:cs typeface="Calibri" pitchFamily="34" charset="0"/>
              </a:rPr>
              <a:t>with some </a:t>
            </a:r>
            <a:r>
              <a:rPr lang="en-US" sz="1050" b="1" dirty="0" smtClean="0">
                <a:ea typeface="ＭＳ Ｐゴシック" pitchFamily="34" charset="-128"/>
                <a:cs typeface="Calibri" pitchFamily="34" charset="0"/>
              </a:rPr>
              <a:t>EHR-provided patient data</a:t>
            </a:r>
            <a:endParaRPr lang="en-US" sz="1050" b="1" dirty="0"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225" name="Straight Arrow Connector 224"/>
          <p:cNvCxnSpPr>
            <a:stCxn id="211" idx="2"/>
            <a:endCxn id="224" idx="0"/>
          </p:cNvCxnSpPr>
          <p:nvPr/>
        </p:nvCxnSpPr>
        <p:spPr>
          <a:xfrm>
            <a:off x="3329505" y="146729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Rounded Rectangle 225"/>
          <p:cNvSpPr/>
          <p:nvPr/>
        </p:nvSpPr>
        <p:spPr>
          <a:xfrm>
            <a:off x="1043505" y="6115497"/>
            <a:ext cx="1371600" cy="609600"/>
          </a:xfrm>
          <a:prstGeom prst="round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7" rIns="91434" bIns="45717" anchor="ctr"/>
          <a:lstStyle/>
          <a:p>
            <a:pPr algn="ctr" defTabSz="45716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6(a). OPTIONAL: EHR system stores structured data</a:t>
            </a:r>
          </a:p>
        </p:txBody>
      </p:sp>
      <p:cxnSp>
        <p:nvCxnSpPr>
          <p:cNvPr id="227" name="Straight Arrow Connector 226"/>
          <p:cNvCxnSpPr>
            <a:stCxn id="226" idx="2"/>
            <a:endCxn id="205" idx="0"/>
          </p:cNvCxnSpPr>
          <p:nvPr/>
        </p:nvCxnSpPr>
        <p:spPr>
          <a:xfrm>
            <a:off x="1729305" y="6725095"/>
            <a:ext cx="0" cy="212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Rounded Rectangle 227"/>
          <p:cNvSpPr/>
          <p:nvPr/>
        </p:nvSpPr>
        <p:spPr>
          <a:xfrm>
            <a:off x="114300" y="847389"/>
            <a:ext cx="700607" cy="477817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7" rIns="91434" bIns="45717" anchor="ctr"/>
          <a:lstStyle/>
          <a:p>
            <a:pPr algn="ctr" defTabSz="45716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i="1" dirty="0" smtClean="0">
                <a:ea typeface="ＭＳ Ｐゴシック" pitchFamily="34" charset="-128"/>
                <a:cs typeface="Calibri" pitchFamily="34" charset="0"/>
              </a:rPr>
              <a:t>Start </a:t>
            </a:r>
            <a:r>
              <a:rPr lang="en-US" sz="1050" b="1" i="1" dirty="0">
                <a:ea typeface="ＭＳ Ｐゴシック" pitchFamily="34" charset="-128"/>
                <a:cs typeface="Calibri" pitchFamily="34" charset="0"/>
              </a:rPr>
              <a:t>process</a:t>
            </a:r>
          </a:p>
        </p:txBody>
      </p:sp>
      <p:cxnSp>
        <p:nvCxnSpPr>
          <p:cNvPr id="229" name="Straight Arrow Connector 228"/>
          <p:cNvCxnSpPr>
            <a:stCxn id="228" idx="3"/>
            <a:endCxn id="207" idx="1"/>
          </p:cNvCxnSpPr>
          <p:nvPr/>
        </p:nvCxnSpPr>
        <p:spPr>
          <a:xfrm>
            <a:off x="814905" y="1086297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7985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5E47D23D84240B5F10B8B4F54293E" ma:contentTypeVersion="0" ma:contentTypeDescription="Create a new document." ma:contentTypeScope="" ma:versionID="0ea3c98e082845983187a016ca212b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3867DCD-913B-4BE7-B218-6A941DDB47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9BE3E0-39C5-46BC-ADE4-928A3D4AA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A05AFCB-176E-411D-8F54-3F7328DC8DF9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132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jennifer.t.sisto</dc:creator>
  <cp:lastModifiedBy>Lloyd</cp:lastModifiedBy>
  <cp:revision>10</cp:revision>
  <dcterms:created xsi:type="dcterms:W3CDTF">2013-03-28T19:32:28Z</dcterms:created>
  <dcterms:modified xsi:type="dcterms:W3CDTF">2015-04-02T02:42:38Z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0x010100D3F5E47D23D84240B5F10B8B4F54293E</vt:lpwstr>
  </property>
</Properties>
</file>