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7" r:id="rId4"/>
    <p:sldId id="268" r:id="rId5"/>
    <p:sldId id="258" r:id="rId6"/>
    <p:sldId id="259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A7D9"/>
    <a:srgbClr val="468DCE"/>
    <a:srgbClr val="DEEBF6"/>
    <a:srgbClr val="CE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91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5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1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8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6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0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5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8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7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1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E7392-00FF-4A5B-A4FB-CA939482D6BD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7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6"/>
          <p:cNvSpPr/>
          <p:nvPr/>
        </p:nvSpPr>
        <p:spPr>
          <a:xfrm>
            <a:off x="2586409" y="2804029"/>
            <a:ext cx="1711195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</a:p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" name="Elbow Connector 37"/>
          <p:cNvCxnSpPr/>
          <p:nvPr/>
        </p:nvCxnSpPr>
        <p:spPr>
          <a:xfrm flipH="1" flipV="1">
            <a:off x="4398910" y="3626235"/>
            <a:ext cx="769438" cy="597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Elbow Connector 37"/>
          <p:cNvCxnSpPr>
            <a:stCxn id="19" idx="2"/>
            <a:endCxn id="16" idx="1"/>
          </p:cNvCxnSpPr>
          <p:nvPr/>
        </p:nvCxnSpPr>
        <p:spPr>
          <a:xfrm rot="5400000" flipH="1">
            <a:off x="2884961" y="2869725"/>
            <a:ext cx="459162" cy="1056266"/>
          </a:xfrm>
          <a:prstGeom prst="bentConnector4">
            <a:avLst>
              <a:gd name="adj1" fmla="val -49786"/>
              <a:gd name="adj2" fmla="val 12164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37"/>
          <p:cNvCxnSpPr/>
          <p:nvPr/>
        </p:nvCxnSpPr>
        <p:spPr>
          <a:xfrm flipV="1">
            <a:off x="6566691" y="3626235"/>
            <a:ext cx="719708" cy="58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H="1" flipV="1">
            <a:off x="5842653" y="3655958"/>
            <a:ext cx="1" cy="785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5"/>
          <p:cNvSpPr/>
          <p:nvPr/>
        </p:nvSpPr>
        <p:spPr>
          <a:xfrm>
            <a:off x="4989919" y="4048727"/>
            <a:ext cx="1705471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" name="Rounded Rectangle 7"/>
          <p:cNvSpPr/>
          <p:nvPr/>
        </p:nvSpPr>
        <p:spPr>
          <a:xfrm>
            <a:off x="7286399" y="2804027"/>
            <a:ext cx="1705471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Practitioner</a:t>
            </a:r>
          </a:p>
        </p:txBody>
      </p:sp>
      <p:sp>
        <p:nvSpPr>
          <p:cNvPr id="18" name="Rounded Rectangle 8"/>
          <p:cNvSpPr/>
          <p:nvPr/>
        </p:nvSpPr>
        <p:spPr>
          <a:xfrm>
            <a:off x="4989920" y="2804028"/>
            <a:ext cx="1705471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RelatedPerson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Person, Patient, Related Person, Practitioner</a:t>
            </a:r>
          </a:p>
        </p:txBody>
      </p:sp>
      <p:cxnSp>
        <p:nvCxnSpPr>
          <p:cNvPr id="11" name="Elbow Connector 37"/>
          <p:cNvCxnSpPr/>
          <p:nvPr/>
        </p:nvCxnSpPr>
        <p:spPr>
          <a:xfrm flipV="1">
            <a:off x="3918881" y="3379305"/>
            <a:ext cx="871780" cy="8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ounded Rectangle 36"/>
          <p:cNvSpPr/>
          <p:nvPr/>
        </p:nvSpPr>
        <p:spPr>
          <a:xfrm>
            <a:off x="3187998" y="3222118"/>
            <a:ext cx="909353" cy="405321"/>
          </a:xfrm>
          <a:prstGeom prst="roundRect">
            <a:avLst/>
          </a:prstGeom>
          <a:solidFill>
            <a:srgbClr val="71A7D9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175908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Patient Link/Merge?</a:t>
            </a:r>
          </a:p>
        </p:txBody>
      </p:sp>
      <p:cxnSp>
        <p:nvCxnSpPr>
          <p:cNvPr id="21" name="Elbow Connector 37"/>
          <p:cNvCxnSpPr/>
          <p:nvPr/>
        </p:nvCxnSpPr>
        <p:spPr>
          <a:xfrm>
            <a:off x="3495722" y="2598014"/>
            <a:ext cx="858772" cy="4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ounded Rectangle 5"/>
          <p:cNvSpPr/>
          <p:nvPr/>
        </p:nvSpPr>
        <p:spPr>
          <a:xfrm>
            <a:off x="4438057" y="234665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(active)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2" name="Rounded Rectangle 9"/>
          <p:cNvSpPr/>
          <p:nvPr/>
        </p:nvSpPr>
        <p:spPr>
          <a:xfrm>
            <a:off x="1722314" y="2450926"/>
            <a:ext cx="1713508" cy="7284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</a:t>
            </a:r>
          </a:p>
          <a:p>
            <a:pPr algn="ctr"/>
            <a:r>
              <a:rPr lang="en-US" sz="1600" dirty="0"/>
              <a:t>(inactive)</a:t>
            </a:r>
            <a:endParaRPr lang="en-AU" sz="1600" dirty="0"/>
          </a:p>
        </p:txBody>
      </p:sp>
      <p:cxnSp>
        <p:nvCxnSpPr>
          <p:cNvPr id="65" name="Elbow Connector 37"/>
          <p:cNvCxnSpPr/>
          <p:nvPr/>
        </p:nvCxnSpPr>
        <p:spPr>
          <a:xfrm flipH="1">
            <a:off x="3495722" y="2793940"/>
            <a:ext cx="858772" cy="16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495722" y="2237403"/>
            <a:ext cx="797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replace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537481" y="2859977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 also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38200" y="1805797"/>
            <a:ext cx="2552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For the </a:t>
            </a:r>
            <a:r>
              <a:rPr lang="en-US" sz="1600" b="1" i="1" dirty="0"/>
              <a:t>Merged</a:t>
            </a:r>
            <a:r>
              <a:rPr lang="en-US" sz="1600" i="1" dirty="0"/>
              <a:t> patient case</a:t>
            </a:r>
          </a:p>
        </p:txBody>
      </p:sp>
      <p:cxnSp>
        <p:nvCxnSpPr>
          <p:cNvPr id="70" name="Elbow Connector 37"/>
          <p:cNvCxnSpPr/>
          <p:nvPr/>
        </p:nvCxnSpPr>
        <p:spPr>
          <a:xfrm>
            <a:off x="7560245" y="4280264"/>
            <a:ext cx="858772" cy="4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37"/>
          <p:cNvCxnSpPr/>
          <p:nvPr/>
        </p:nvCxnSpPr>
        <p:spPr>
          <a:xfrm>
            <a:off x="9349798" y="4880781"/>
            <a:ext cx="18854" cy="395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ounded Rectangle 5"/>
          <p:cNvSpPr/>
          <p:nvPr/>
        </p:nvSpPr>
        <p:spPr>
          <a:xfrm>
            <a:off x="8502580" y="402890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(active)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3" name="Rounded Rectangle 5"/>
          <p:cNvSpPr/>
          <p:nvPr/>
        </p:nvSpPr>
        <p:spPr>
          <a:xfrm>
            <a:off x="8502579" y="5368628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RelatedPerson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4" name="Rounded Rectangle 9"/>
          <p:cNvSpPr/>
          <p:nvPr/>
        </p:nvSpPr>
        <p:spPr>
          <a:xfrm>
            <a:off x="5763174" y="4028906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</a:t>
            </a:r>
          </a:p>
          <a:p>
            <a:pPr algn="ctr"/>
            <a:r>
              <a:rPr lang="en-US" sz="1600" dirty="0"/>
              <a:t>(inactive)</a:t>
            </a:r>
            <a:endParaRPr lang="en-AU" sz="1600" dirty="0"/>
          </a:p>
        </p:txBody>
      </p:sp>
      <p:sp>
        <p:nvSpPr>
          <p:cNvPr id="75" name="Rounded Rectangle 9"/>
          <p:cNvSpPr/>
          <p:nvPr/>
        </p:nvSpPr>
        <p:spPr>
          <a:xfrm>
            <a:off x="5763174" y="5495927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</a:t>
            </a:r>
            <a:endParaRPr lang="en-AU" sz="1600" dirty="0"/>
          </a:p>
        </p:txBody>
      </p:sp>
      <p:cxnSp>
        <p:nvCxnSpPr>
          <p:cNvPr id="76" name="Elbow Connector 37"/>
          <p:cNvCxnSpPr/>
          <p:nvPr/>
        </p:nvCxnSpPr>
        <p:spPr>
          <a:xfrm flipH="1">
            <a:off x="7560245" y="4476190"/>
            <a:ext cx="858772" cy="16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60245" y="3919653"/>
            <a:ext cx="797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replace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602004" y="4542227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 also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581163" y="4897196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refer</a:t>
            </a:r>
          </a:p>
        </p:txBody>
      </p:sp>
      <p:sp>
        <p:nvSpPr>
          <p:cNvPr id="80" name="Rounded Rectangle 9"/>
          <p:cNvSpPr/>
          <p:nvPr/>
        </p:nvSpPr>
        <p:spPr>
          <a:xfrm>
            <a:off x="1638751" y="2338036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</a:t>
            </a:r>
          </a:p>
          <a:p>
            <a:pPr algn="ctr"/>
            <a:r>
              <a:rPr lang="en-US" sz="1600" dirty="0"/>
              <a:t>(inactive)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267837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Patient Link/Merge?</a:t>
            </a:r>
          </a:p>
        </p:txBody>
      </p:sp>
      <p:sp>
        <p:nvSpPr>
          <p:cNvPr id="35" name="Rounded Rectangle 5"/>
          <p:cNvSpPr/>
          <p:nvPr/>
        </p:nvSpPr>
        <p:spPr>
          <a:xfrm>
            <a:off x="4438057" y="234665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Procedure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coloscopy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2" name="Rounded Rectangle 9"/>
          <p:cNvSpPr/>
          <p:nvPr/>
        </p:nvSpPr>
        <p:spPr>
          <a:xfrm>
            <a:off x="1722314" y="2450926"/>
            <a:ext cx="1713508" cy="7284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</a:t>
            </a:r>
          </a:p>
          <a:p>
            <a:pPr algn="ctr"/>
            <a:r>
              <a:rPr lang="en-US" sz="1600" dirty="0"/>
              <a:t>(inactive)</a:t>
            </a:r>
            <a:endParaRPr lang="en-AU" sz="1600" dirty="0"/>
          </a:p>
        </p:txBody>
      </p:sp>
      <p:cxnSp>
        <p:nvCxnSpPr>
          <p:cNvPr id="65" name="Elbow Connector 37"/>
          <p:cNvCxnSpPr/>
          <p:nvPr/>
        </p:nvCxnSpPr>
        <p:spPr>
          <a:xfrm flipH="1">
            <a:off x="3495722" y="2793940"/>
            <a:ext cx="858772" cy="16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537481" y="2859977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 also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38200" y="1805797"/>
            <a:ext cx="2552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For the </a:t>
            </a:r>
            <a:r>
              <a:rPr lang="en-US" sz="1600" b="1" i="1" dirty="0"/>
              <a:t>Merged</a:t>
            </a:r>
            <a:r>
              <a:rPr lang="en-US" sz="1600" i="1" dirty="0"/>
              <a:t> patient case</a:t>
            </a:r>
          </a:p>
        </p:txBody>
      </p:sp>
      <p:cxnSp>
        <p:nvCxnSpPr>
          <p:cNvPr id="71" name="Elbow Connector 37"/>
          <p:cNvCxnSpPr/>
          <p:nvPr/>
        </p:nvCxnSpPr>
        <p:spPr>
          <a:xfrm>
            <a:off x="9349798" y="4880781"/>
            <a:ext cx="18854" cy="395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ounded Rectangle 5"/>
          <p:cNvSpPr/>
          <p:nvPr/>
        </p:nvSpPr>
        <p:spPr>
          <a:xfrm>
            <a:off x="7733724" y="234665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3" name="Rounded Rectangle 5"/>
          <p:cNvSpPr/>
          <p:nvPr/>
        </p:nvSpPr>
        <p:spPr>
          <a:xfrm>
            <a:off x="8502579" y="5368628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RelatedPerson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4" name="Rounded Rectangle 9"/>
          <p:cNvSpPr/>
          <p:nvPr/>
        </p:nvSpPr>
        <p:spPr>
          <a:xfrm>
            <a:off x="5763174" y="4028906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</a:t>
            </a:r>
          </a:p>
          <a:p>
            <a:pPr algn="ctr"/>
            <a:r>
              <a:rPr lang="en-US" sz="1600" dirty="0"/>
              <a:t>(inactive)</a:t>
            </a:r>
            <a:endParaRPr lang="en-AU" sz="1600" dirty="0"/>
          </a:p>
        </p:txBody>
      </p:sp>
      <p:sp>
        <p:nvSpPr>
          <p:cNvPr id="75" name="Rounded Rectangle 9"/>
          <p:cNvSpPr/>
          <p:nvPr/>
        </p:nvSpPr>
        <p:spPr>
          <a:xfrm>
            <a:off x="5763174" y="5495927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</a:t>
            </a:r>
            <a:endParaRPr lang="en-AU" sz="1600" dirty="0"/>
          </a:p>
        </p:txBody>
      </p:sp>
      <p:cxnSp>
        <p:nvCxnSpPr>
          <p:cNvPr id="76" name="Elbow Connector 37"/>
          <p:cNvCxnSpPr/>
          <p:nvPr/>
        </p:nvCxnSpPr>
        <p:spPr>
          <a:xfrm flipH="1">
            <a:off x="6534347" y="2831533"/>
            <a:ext cx="858772" cy="16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576106" y="2897570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 also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581163" y="4897196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refer</a:t>
            </a:r>
          </a:p>
        </p:txBody>
      </p:sp>
      <p:sp>
        <p:nvSpPr>
          <p:cNvPr id="80" name="Rounded Rectangle 9"/>
          <p:cNvSpPr/>
          <p:nvPr/>
        </p:nvSpPr>
        <p:spPr>
          <a:xfrm>
            <a:off x="1638751" y="2338036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Encounter</a:t>
            </a:r>
          </a:p>
          <a:p>
            <a:pPr algn="ctr"/>
            <a:endParaRPr lang="en-AU" sz="1600" dirty="0"/>
          </a:p>
        </p:txBody>
      </p:sp>
      <p:sp>
        <p:nvSpPr>
          <p:cNvPr id="22" name="Rounded Rectangle 5"/>
          <p:cNvSpPr/>
          <p:nvPr/>
        </p:nvSpPr>
        <p:spPr>
          <a:xfrm>
            <a:off x="10182171" y="2641300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Ruptured Bowel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3" name="Elbow Connector 37"/>
          <p:cNvCxnSpPr/>
          <p:nvPr/>
        </p:nvCxnSpPr>
        <p:spPr>
          <a:xfrm flipH="1">
            <a:off x="9239836" y="3088585"/>
            <a:ext cx="858772" cy="16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9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5"/>
          <p:cNvSpPr/>
          <p:nvPr/>
        </p:nvSpPr>
        <p:spPr>
          <a:xfrm>
            <a:off x="2843964" y="1961977"/>
            <a:ext cx="5943198" cy="1458695"/>
          </a:xfrm>
          <a:prstGeom prst="roundRect">
            <a:avLst/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" name="Elbow Connector 37"/>
          <p:cNvCxnSpPr/>
          <p:nvPr/>
        </p:nvCxnSpPr>
        <p:spPr>
          <a:xfrm>
            <a:off x="3891648" y="4542788"/>
            <a:ext cx="858772" cy="4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Elbow Connector 37"/>
          <p:cNvCxnSpPr/>
          <p:nvPr/>
        </p:nvCxnSpPr>
        <p:spPr>
          <a:xfrm flipH="1" flipV="1">
            <a:off x="4346525" y="3122695"/>
            <a:ext cx="937592" cy="1164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37"/>
          <p:cNvCxnSpPr/>
          <p:nvPr/>
        </p:nvCxnSpPr>
        <p:spPr>
          <a:xfrm flipH="1" flipV="1">
            <a:off x="8359297" y="3602089"/>
            <a:ext cx="236142" cy="721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37"/>
          <p:cNvCxnSpPr/>
          <p:nvPr/>
        </p:nvCxnSpPr>
        <p:spPr>
          <a:xfrm flipH="1" flipV="1">
            <a:off x="6404607" y="5092973"/>
            <a:ext cx="464288" cy="581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37"/>
          <p:cNvCxnSpPr/>
          <p:nvPr/>
        </p:nvCxnSpPr>
        <p:spPr>
          <a:xfrm flipH="1" flipV="1">
            <a:off x="7895336" y="3638222"/>
            <a:ext cx="209687" cy="684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H="1" flipV="1">
            <a:off x="3304784" y="5035293"/>
            <a:ext cx="15391" cy="606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37"/>
          <p:cNvCxnSpPr/>
          <p:nvPr/>
        </p:nvCxnSpPr>
        <p:spPr>
          <a:xfrm flipV="1">
            <a:off x="4070870" y="5000997"/>
            <a:ext cx="710374" cy="608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37"/>
          <p:cNvCxnSpPr/>
          <p:nvPr/>
        </p:nvCxnSpPr>
        <p:spPr>
          <a:xfrm flipV="1">
            <a:off x="7529483" y="5092973"/>
            <a:ext cx="325859" cy="548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5"/>
          <p:cNvSpPr/>
          <p:nvPr/>
        </p:nvSpPr>
        <p:spPr>
          <a:xfrm>
            <a:off x="6868895" y="2179527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6" name="Rounded Rectangle 5"/>
          <p:cNvSpPr/>
          <p:nvPr/>
        </p:nvSpPr>
        <p:spPr>
          <a:xfrm>
            <a:off x="3055981" y="218644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Rounded Rectangle 5"/>
          <p:cNvSpPr/>
          <p:nvPr/>
        </p:nvSpPr>
        <p:spPr>
          <a:xfrm>
            <a:off x="4962438" y="2178088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RelatedPerson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Rounded Rectangle 6"/>
          <p:cNvSpPr/>
          <p:nvPr/>
        </p:nvSpPr>
        <p:spPr>
          <a:xfrm>
            <a:off x="6305740" y="5408323"/>
            <a:ext cx="169443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Claim</a:t>
            </a:r>
          </a:p>
        </p:txBody>
      </p:sp>
      <p:cxnSp>
        <p:nvCxnSpPr>
          <p:cNvPr id="36" name="Elbow Connector 37"/>
          <p:cNvCxnSpPr/>
          <p:nvPr/>
        </p:nvCxnSpPr>
        <p:spPr>
          <a:xfrm flipV="1">
            <a:off x="3306764" y="3054396"/>
            <a:ext cx="336031" cy="1106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243619" y="3699729"/>
            <a:ext cx="65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Payor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492311" y="3699729"/>
            <a:ext cx="1060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Subscriber</a:t>
            </a:r>
          </a:p>
        </p:txBody>
      </p:sp>
      <p:cxnSp>
        <p:nvCxnSpPr>
          <p:cNvPr id="75" name="Elbow Connector 37"/>
          <p:cNvCxnSpPr/>
          <p:nvPr/>
        </p:nvCxnSpPr>
        <p:spPr>
          <a:xfrm flipV="1">
            <a:off x="2211523" y="3073004"/>
            <a:ext cx="885554" cy="965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37"/>
          <p:cNvCxnSpPr/>
          <p:nvPr/>
        </p:nvCxnSpPr>
        <p:spPr>
          <a:xfrm flipV="1">
            <a:off x="6537417" y="4542788"/>
            <a:ext cx="706202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6"/>
          <p:cNvSpPr/>
          <p:nvPr/>
        </p:nvSpPr>
        <p:spPr>
          <a:xfrm>
            <a:off x="7454829" y="4160495"/>
            <a:ext cx="169443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Coverage</a:t>
            </a:r>
          </a:p>
        </p:txBody>
      </p:sp>
      <p:sp>
        <p:nvSpPr>
          <p:cNvPr id="16" name="Rounded Rectangle 6"/>
          <p:cNvSpPr/>
          <p:nvPr/>
        </p:nvSpPr>
        <p:spPr>
          <a:xfrm>
            <a:off x="2467271" y="4167338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EpisodeOfCare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9" name="Elbow Connector 37"/>
          <p:cNvCxnSpPr/>
          <p:nvPr/>
        </p:nvCxnSpPr>
        <p:spPr>
          <a:xfrm flipH="1" flipV="1">
            <a:off x="2211523" y="4038283"/>
            <a:ext cx="46064" cy="173428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37"/>
          <p:cNvCxnSpPr/>
          <p:nvPr/>
        </p:nvCxnSpPr>
        <p:spPr>
          <a:xfrm flipH="1">
            <a:off x="2264691" y="5772571"/>
            <a:ext cx="337878" cy="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unded Rectangle 6"/>
          <p:cNvSpPr/>
          <p:nvPr/>
        </p:nvSpPr>
        <p:spPr>
          <a:xfrm>
            <a:off x="2467272" y="5408324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Rounded Rectangle 6"/>
          <p:cNvSpPr/>
          <p:nvPr/>
        </p:nvSpPr>
        <p:spPr>
          <a:xfrm>
            <a:off x="4985811" y="417854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Finance Interactions</a:t>
            </a:r>
          </a:p>
        </p:txBody>
      </p:sp>
    </p:spTree>
    <p:extLst>
      <p:ext uri="{BB962C8B-B14F-4D97-AF65-F5344CB8AC3E}">
        <p14:creationId xmlns:p14="http://schemas.microsoft.com/office/powerpoint/2010/main" val="134612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Elbow Connector 37"/>
          <p:cNvCxnSpPr/>
          <p:nvPr/>
        </p:nvCxnSpPr>
        <p:spPr>
          <a:xfrm>
            <a:off x="5107257" y="2498171"/>
            <a:ext cx="1660734" cy="192828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Elbow Connector 37"/>
          <p:cNvCxnSpPr/>
          <p:nvPr/>
        </p:nvCxnSpPr>
        <p:spPr>
          <a:xfrm>
            <a:off x="5093063" y="2453706"/>
            <a:ext cx="116931" cy="678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H="1">
            <a:off x="3107245" y="2453706"/>
            <a:ext cx="794328" cy="607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37"/>
          <p:cNvCxnSpPr/>
          <p:nvPr/>
        </p:nvCxnSpPr>
        <p:spPr>
          <a:xfrm flipH="1" flipV="1">
            <a:off x="5508700" y="2453706"/>
            <a:ext cx="1357745" cy="854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37"/>
          <p:cNvCxnSpPr/>
          <p:nvPr/>
        </p:nvCxnSpPr>
        <p:spPr>
          <a:xfrm flipH="1">
            <a:off x="5416479" y="4042275"/>
            <a:ext cx="1976439" cy="720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37"/>
          <p:cNvCxnSpPr/>
          <p:nvPr/>
        </p:nvCxnSpPr>
        <p:spPr>
          <a:xfrm flipH="1">
            <a:off x="5093063" y="3856280"/>
            <a:ext cx="134841" cy="651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37"/>
          <p:cNvCxnSpPr/>
          <p:nvPr/>
        </p:nvCxnSpPr>
        <p:spPr>
          <a:xfrm>
            <a:off x="3416302" y="3856280"/>
            <a:ext cx="345827" cy="643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37"/>
          <p:cNvCxnSpPr>
            <a:stCxn id="5" idx="3"/>
          </p:cNvCxnSpPr>
          <p:nvPr/>
        </p:nvCxnSpPr>
        <p:spPr>
          <a:xfrm>
            <a:off x="3539902" y="3598101"/>
            <a:ext cx="731559" cy="1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37"/>
          <p:cNvCxnSpPr>
            <a:stCxn id="8" idx="3"/>
          </p:cNvCxnSpPr>
          <p:nvPr/>
        </p:nvCxnSpPr>
        <p:spPr>
          <a:xfrm>
            <a:off x="5918648" y="3598101"/>
            <a:ext cx="731559" cy="1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37"/>
          <p:cNvCxnSpPr/>
          <p:nvPr/>
        </p:nvCxnSpPr>
        <p:spPr>
          <a:xfrm>
            <a:off x="3948354" y="2624861"/>
            <a:ext cx="2349" cy="1843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ounded Rectangle 19"/>
          <p:cNvSpPr/>
          <p:nvPr/>
        </p:nvSpPr>
        <p:spPr>
          <a:xfrm>
            <a:off x="2747773" y="5879813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Schedule</a:t>
            </a:r>
            <a:endParaRPr lang="en-AU" sz="1600" dirty="0"/>
          </a:p>
        </p:txBody>
      </p:sp>
      <p:sp>
        <p:nvSpPr>
          <p:cNvPr id="19" name="Rounded Rectangle 20"/>
          <p:cNvSpPr/>
          <p:nvPr/>
        </p:nvSpPr>
        <p:spPr>
          <a:xfrm>
            <a:off x="4436636" y="5879813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Referral Request</a:t>
            </a:r>
            <a:endParaRPr lang="en-AU" sz="1600" dirty="0"/>
          </a:p>
        </p:txBody>
      </p:sp>
      <p:sp>
        <p:nvSpPr>
          <p:cNvPr id="20" name="Rounded Rectangle 21"/>
          <p:cNvSpPr/>
          <p:nvPr/>
        </p:nvSpPr>
        <p:spPr>
          <a:xfrm>
            <a:off x="6125499" y="5879813"/>
            <a:ext cx="1468649" cy="7284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Care Plan</a:t>
            </a:r>
            <a:endParaRPr lang="en-AU" sz="1600" dirty="0"/>
          </a:p>
        </p:txBody>
      </p:sp>
      <p:sp>
        <p:nvSpPr>
          <p:cNvPr id="21" name="Rounded Rectangle 22"/>
          <p:cNvSpPr/>
          <p:nvPr/>
        </p:nvSpPr>
        <p:spPr>
          <a:xfrm>
            <a:off x="6309028" y="4609867"/>
            <a:ext cx="1468649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Endpoint</a:t>
            </a:r>
            <a:endParaRPr lang="en-AU" sz="1600" dirty="0"/>
          </a:p>
        </p:txBody>
      </p:sp>
      <p:sp>
        <p:nvSpPr>
          <p:cNvPr id="22" name="Rounded Rectangle 23"/>
          <p:cNvSpPr/>
          <p:nvPr/>
        </p:nvSpPr>
        <p:spPr>
          <a:xfrm>
            <a:off x="7814362" y="5879813"/>
            <a:ext cx="1468649" cy="7284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/>
              <a:t>Questionnaire</a:t>
            </a:r>
            <a:endParaRPr lang="en-AU" sz="1600" dirty="0"/>
          </a:p>
        </p:txBody>
      </p:sp>
      <p:sp>
        <p:nvSpPr>
          <p:cNvPr id="23" name="Rounded Rectangle 24"/>
          <p:cNvSpPr/>
          <p:nvPr/>
        </p:nvSpPr>
        <p:spPr>
          <a:xfrm>
            <a:off x="9503227" y="5879813"/>
            <a:ext cx="1468649" cy="7284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…</a:t>
            </a:r>
            <a:endParaRPr lang="en-AU" sz="1600" dirty="0"/>
          </a:p>
        </p:txBody>
      </p:sp>
      <p:sp>
        <p:nvSpPr>
          <p:cNvPr id="24" name="Rounded Rectangle 26"/>
          <p:cNvSpPr/>
          <p:nvPr/>
        </p:nvSpPr>
        <p:spPr>
          <a:xfrm>
            <a:off x="1058910" y="5879813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Document Reference</a:t>
            </a:r>
            <a:endParaRPr lang="en-AU" sz="1600" dirty="0"/>
          </a:p>
        </p:txBody>
      </p:sp>
      <p:sp>
        <p:nvSpPr>
          <p:cNvPr id="4" name="Rounded Rectangle 5"/>
          <p:cNvSpPr/>
          <p:nvPr/>
        </p:nvSpPr>
        <p:spPr>
          <a:xfrm>
            <a:off x="3766162" y="1866667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Rounded Rectangle 6"/>
          <p:cNvSpPr/>
          <p:nvPr/>
        </p:nvSpPr>
        <p:spPr>
          <a:xfrm>
            <a:off x="2071253" y="3233853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Rounded Rectangle 7"/>
          <p:cNvSpPr/>
          <p:nvPr/>
        </p:nvSpPr>
        <p:spPr>
          <a:xfrm>
            <a:off x="6785901" y="3233853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Practitioner</a:t>
            </a:r>
          </a:p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Rounded Rectangle 8"/>
          <p:cNvSpPr/>
          <p:nvPr/>
        </p:nvSpPr>
        <p:spPr>
          <a:xfrm>
            <a:off x="3766162" y="4609867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Healthcare Service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4" name="Rounded Rectangle 36"/>
          <p:cNvSpPr/>
          <p:nvPr/>
        </p:nvSpPr>
        <p:spPr>
          <a:xfrm>
            <a:off x="7253084" y="3682138"/>
            <a:ext cx="909353" cy="405321"/>
          </a:xfrm>
          <a:prstGeom prst="roundRect">
            <a:avLst/>
          </a:prstGeom>
          <a:solidFill>
            <a:srgbClr val="71A7D9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Role</a:t>
            </a:r>
          </a:p>
        </p:txBody>
      </p:sp>
      <p:cxnSp>
        <p:nvCxnSpPr>
          <p:cNvPr id="68" name="Elbow Connector 37"/>
          <p:cNvCxnSpPr/>
          <p:nvPr/>
        </p:nvCxnSpPr>
        <p:spPr>
          <a:xfrm flipH="1">
            <a:off x="7392918" y="3988403"/>
            <a:ext cx="181668" cy="438057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Elbow Connector 37"/>
          <p:cNvCxnSpPr/>
          <p:nvPr/>
        </p:nvCxnSpPr>
        <p:spPr>
          <a:xfrm>
            <a:off x="5771920" y="3884798"/>
            <a:ext cx="415652" cy="46385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Elbow Connector 37"/>
          <p:cNvCxnSpPr/>
          <p:nvPr/>
        </p:nvCxnSpPr>
        <p:spPr>
          <a:xfrm>
            <a:off x="5093063" y="4974114"/>
            <a:ext cx="1094509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Elbow Connector 37"/>
          <p:cNvCxnSpPr/>
          <p:nvPr/>
        </p:nvCxnSpPr>
        <p:spPr>
          <a:xfrm>
            <a:off x="3504430" y="3767012"/>
            <a:ext cx="2475316" cy="91578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ounded Rectangle 9"/>
          <p:cNvSpPr/>
          <p:nvPr/>
        </p:nvSpPr>
        <p:spPr>
          <a:xfrm>
            <a:off x="4449999" y="3233853"/>
            <a:ext cx="1468649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Practitioner Role</a:t>
            </a:r>
            <a:endParaRPr lang="en-AU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Directories</a:t>
            </a:r>
          </a:p>
        </p:txBody>
      </p:sp>
    </p:spTree>
    <p:extLst>
      <p:ext uri="{BB962C8B-B14F-4D97-AF65-F5344CB8AC3E}">
        <p14:creationId xmlns:p14="http://schemas.microsoft.com/office/powerpoint/2010/main" val="299598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Elbow Connector 37"/>
          <p:cNvCxnSpPr/>
          <p:nvPr/>
        </p:nvCxnSpPr>
        <p:spPr>
          <a:xfrm flipH="1">
            <a:off x="7392918" y="3988403"/>
            <a:ext cx="181668" cy="438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37"/>
          <p:cNvCxnSpPr/>
          <p:nvPr/>
        </p:nvCxnSpPr>
        <p:spPr>
          <a:xfrm>
            <a:off x="5093063" y="4974114"/>
            <a:ext cx="1094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37"/>
          <p:cNvCxnSpPr/>
          <p:nvPr/>
        </p:nvCxnSpPr>
        <p:spPr>
          <a:xfrm>
            <a:off x="3504430" y="3767012"/>
            <a:ext cx="2475316" cy="915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37"/>
          <p:cNvCxnSpPr/>
          <p:nvPr/>
        </p:nvCxnSpPr>
        <p:spPr>
          <a:xfrm>
            <a:off x="5107257" y="2498171"/>
            <a:ext cx="1660734" cy="1928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37"/>
          <p:cNvCxnSpPr/>
          <p:nvPr/>
        </p:nvCxnSpPr>
        <p:spPr>
          <a:xfrm>
            <a:off x="5093063" y="2453706"/>
            <a:ext cx="116931" cy="678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H="1">
            <a:off x="3107245" y="2453706"/>
            <a:ext cx="794328" cy="607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37"/>
          <p:cNvCxnSpPr/>
          <p:nvPr/>
        </p:nvCxnSpPr>
        <p:spPr>
          <a:xfrm flipH="1" flipV="1">
            <a:off x="5508700" y="2453706"/>
            <a:ext cx="1357745" cy="854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37"/>
          <p:cNvCxnSpPr/>
          <p:nvPr/>
        </p:nvCxnSpPr>
        <p:spPr>
          <a:xfrm flipH="1">
            <a:off x="5416479" y="4042275"/>
            <a:ext cx="1976439" cy="720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37"/>
          <p:cNvCxnSpPr/>
          <p:nvPr/>
        </p:nvCxnSpPr>
        <p:spPr>
          <a:xfrm flipH="1">
            <a:off x="5093063" y="3856280"/>
            <a:ext cx="134841" cy="651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37"/>
          <p:cNvCxnSpPr/>
          <p:nvPr/>
        </p:nvCxnSpPr>
        <p:spPr>
          <a:xfrm>
            <a:off x="3416302" y="3856280"/>
            <a:ext cx="345827" cy="643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37"/>
          <p:cNvCxnSpPr>
            <a:stCxn id="5" idx="3"/>
          </p:cNvCxnSpPr>
          <p:nvPr/>
        </p:nvCxnSpPr>
        <p:spPr>
          <a:xfrm>
            <a:off x="3539902" y="3598101"/>
            <a:ext cx="731559" cy="1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37"/>
          <p:cNvCxnSpPr>
            <a:stCxn id="8" idx="3"/>
          </p:cNvCxnSpPr>
          <p:nvPr/>
        </p:nvCxnSpPr>
        <p:spPr>
          <a:xfrm>
            <a:off x="5918648" y="3598101"/>
            <a:ext cx="731559" cy="1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37"/>
          <p:cNvCxnSpPr/>
          <p:nvPr/>
        </p:nvCxnSpPr>
        <p:spPr>
          <a:xfrm>
            <a:off x="3948354" y="2624861"/>
            <a:ext cx="2349" cy="1843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ounded Rectangle 19"/>
          <p:cNvSpPr/>
          <p:nvPr/>
        </p:nvSpPr>
        <p:spPr>
          <a:xfrm>
            <a:off x="2747773" y="5879813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Schedule</a:t>
            </a:r>
            <a:endParaRPr lang="en-AU" sz="1600" dirty="0"/>
          </a:p>
        </p:txBody>
      </p:sp>
      <p:sp>
        <p:nvSpPr>
          <p:cNvPr id="19" name="Rounded Rectangle 20"/>
          <p:cNvSpPr/>
          <p:nvPr/>
        </p:nvSpPr>
        <p:spPr>
          <a:xfrm>
            <a:off x="4436636" y="5879813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Referral Request</a:t>
            </a:r>
            <a:endParaRPr lang="en-AU" sz="1600" dirty="0"/>
          </a:p>
        </p:txBody>
      </p:sp>
      <p:sp>
        <p:nvSpPr>
          <p:cNvPr id="20" name="Rounded Rectangle 21"/>
          <p:cNvSpPr/>
          <p:nvPr/>
        </p:nvSpPr>
        <p:spPr>
          <a:xfrm>
            <a:off x="6125499" y="5879813"/>
            <a:ext cx="1468649" cy="7284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Care Plan</a:t>
            </a:r>
            <a:endParaRPr lang="en-AU" sz="1600" dirty="0"/>
          </a:p>
        </p:txBody>
      </p:sp>
      <p:sp>
        <p:nvSpPr>
          <p:cNvPr id="21" name="Rounded Rectangle 22"/>
          <p:cNvSpPr/>
          <p:nvPr/>
        </p:nvSpPr>
        <p:spPr>
          <a:xfrm>
            <a:off x="6309028" y="4609867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Endpoint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2" name="Rounded Rectangle 23"/>
          <p:cNvSpPr/>
          <p:nvPr/>
        </p:nvSpPr>
        <p:spPr>
          <a:xfrm>
            <a:off x="7814362" y="5879813"/>
            <a:ext cx="1468649" cy="7284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/>
              <a:t>Questionnaire</a:t>
            </a:r>
            <a:endParaRPr lang="en-AU" sz="1600" dirty="0"/>
          </a:p>
        </p:txBody>
      </p:sp>
      <p:sp>
        <p:nvSpPr>
          <p:cNvPr id="23" name="Rounded Rectangle 24"/>
          <p:cNvSpPr/>
          <p:nvPr/>
        </p:nvSpPr>
        <p:spPr>
          <a:xfrm>
            <a:off x="9503227" y="5879813"/>
            <a:ext cx="1468649" cy="7284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…</a:t>
            </a:r>
            <a:endParaRPr lang="en-AU" sz="1600" dirty="0"/>
          </a:p>
        </p:txBody>
      </p:sp>
      <p:sp>
        <p:nvSpPr>
          <p:cNvPr id="24" name="Rounded Rectangle 26"/>
          <p:cNvSpPr/>
          <p:nvPr/>
        </p:nvSpPr>
        <p:spPr>
          <a:xfrm>
            <a:off x="1058910" y="5879813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Document Reference</a:t>
            </a:r>
            <a:endParaRPr lang="en-AU" sz="1600" dirty="0"/>
          </a:p>
        </p:txBody>
      </p:sp>
      <p:sp>
        <p:nvSpPr>
          <p:cNvPr id="4" name="Rounded Rectangle 5"/>
          <p:cNvSpPr/>
          <p:nvPr/>
        </p:nvSpPr>
        <p:spPr>
          <a:xfrm>
            <a:off x="3766162" y="1866667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Rounded Rectangle 6"/>
          <p:cNvSpPr/>
          <p:nvPr/>
        </p:nvSpPr>
        <p:spPr>
          <a:xfrm>
            <a:off x="2071253" y="3233853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Rounded Rectangle 7"/>
          <p:cNvSpPr/>
          <p:nvPr/>
        </p:nvSpPr>
        <p:spPr>
          <a:xfrm>
            <a:off x="6785901" y="3233853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Practitioner</a:t>
            </a:r>
          </a:p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Rounded Rectangle 8"/>
          <p:cNvSpPr/>
          <p:nvPr/>
        </p:nvSpPr>
        <p:spPr>
          <a:xfrm>
            <a:off x="3766162" y="4609867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Healthcare Service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4" name="Rounded Rectangle 36"/>
          <p:cNvSpPr/>
          <p:nvPr/>
        </p:nvSpPr>
        <p:spPr>
          <a:xfrm>
            <a:off x="7253084" y="3682138"/>
            <a:ext cx="909353" cy="405321"/>
          </a:xfrm>
          <a:prstGeom prst="roundRect">
            <a:avLst/>
          </a:prstGeom>
          <a:solidFill>
            <a:srgbClr val="71A7D9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Role</a:t>
            </a:r>
          </a:p>
        </p:txBody>
      </p:sp>
      <p:cxnSp>
        <p:nvCxnSpPr>
          <p:cNvPr id="71" name="Elbow Connector 37"/>
          <p:cNvCxnSpPr/>
          <p:nvPr/>
        </p:nvCxnSpPr>
        <p:spPr>
          <a:xfrm>
            <a:off x="5771920" y="3884798"/>
            <a:ext cx="415652" cy="46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ounded Rectangle 9"/>
          <p:cNvSpPr/>
          <p:nvPr/>
        </p:nvSpPr>
        <p:spPr>
          <a:xfrm>
            <a:off x="4449999" y="3233853"/>
            <a:ext cx="1468649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Practitioner Role</a:t>
            </a:r>
            <a:endParaRPr lang="en-AU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Directories</a:t>
            </a:r>
          </a:p>
        </p:txBody>
      </p:sp>
    </p:spTree>
    <p:extLst>
      <p:ext uri="{BB962C8B-B14F-4D97-AF65-F5344CB8AC3E}">
        <p14:creationId xmlns:p14="http://schemas.microsoft.com/office/powerpoint/2010/main" val="376679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5"/>
          <p:cNvSpPr/>
          <p:nvPr/>
        </p:nvSpPr>
        <p:spPr>
          <a:xfrm>
            <a:off x="2843964" y="289931"/>
            <a:ext cx="5943198" cy="1458695"/>
          </a:xfrm>
          <a:prstGeom prst="roundRect">
            <a:avLst/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" name="Elbow Connector 37"/>
          <p:cNvCxnSpPr/>
          <p:nvPr/>
        </p:nvCxnSpPr>
        <p:spPr>
          <a:xfrm>
            <a:off x="3400442" y="2543188"/>
            <a:ext cx="1193979" cy="284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Elbow Connector 37"/>
          <p:cNvCxnSpPr/>
          <p:nvPr/>
        </p:nvCxnSpPr>
        <p:spPr>
          <a:xfrm flipH="1" flipV="1">
            <a:off x="4444392" y="1412373"/>
            <a:ext cx="539727" cy="1412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37"/>
          <p:cNvCxnSpPr/>
          <p:nvPr/>
        </p:nvCxnSpPr>
        <p:spPr>
          <a:xfrm flipH="1" flipV="1">
            <a:off x="8050246" y="1916083"/>
            <a:ext cx="309802" cy="909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37"/>
          <p:cNvCxnSpPr/>
          <p:nvPr/>
        </p:nvCxnSpPr>
        <p:spPr>
          <a:xfrm flipH="1" flipV="1">
            <a:off x="6585385" y="3466824"/>
            <a:ext cx="881830" cy="623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37"/>
          <p:cNvCxnSpPr/>
          <p:nvPr/>
        </p:nvCxnSpPr>
        <p:spPr>
          <a:xfrm flipH="1" flipV="1">
            <a:off x="7600341" y="1916083"/>
            <a:ext cx="269289" cy="909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H="1" flipV="1">
            <a:off x="3021024" y="3027622"/>
            <a:ext cx="183310" cy="694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37"/>
          <p:cNvCxnSpPr/>
          <p:nvPr/>
        </p:nvCxnSpPr>
        <p:spPr>
          <a:xfrm flipV="1">
            <a:off x="4015958" y="3280166"/>
            <a:ext cx="578463" cy="441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37"/>
          <p:cNvCxnSpPr/>
          <p:nvPr/>
        </p:nvCxnSpPr>
        <p:spPr>
          <a:xfrm flipH="1" flipV="1">
            <a:off x="5597639" y="3559757"/>
            <a:ext cx="9536" cy="53134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Elbow Connector 37"/>
          <p:cNvCxnSpPr/>
          <p:nvPr/>
        </p:nvCxnSpPr>
        <p:spPr>
          <a:xfrm flipV="1">
            <a:off x="8146411" y="3573286"/>
            <a:ext cx="0" cy="516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5"/>
          <p:cNvSpPr/>
          <p:nvPr/>
        </p:nvSpPr>
        <p:spPr>
          <a:xfrm>
            <a:off x="6868895" y="50748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3" name="Elbow Connector 37"/>
          <p:cNvCxnSpPr/>
          <p:nvPr/>
        </p:nvCxnSpPr>
        <p:spPr>
          <a:xfrm>
            <a:off x="6302026" y="4268161"/>
            <a:ext cx="809828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ounded Rectangle 9"/>
          <p:cNvSpPr/>
          <p:nvPr/>
        </p:nvSpPr>
        <p:spPr>
          <a:xfrm>
            <a:off x="4750421" y="3903914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* Billable Item</a:t>
            </a:r>
            <a:endParaRPr lang="en-AU" sz="1600" dirty="0"/>
          </a:p>
        </p:txBody>
      </p:sp>
      <p:sp>
        <p:nvSpPr>
          <p:cNvPr id="26" name="Rounded Rectangle 5"/>
          <p:cNvSpPr/>
          <p:nvPr/>
        </p:nvSpPr>
        <p:spPr>
          <a:xfrm>
            <a:off x="3055981" y="51439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Rounded Rectangle 5"/>
          <p:cNvSpPr/>
          <p:nvPr/>
        </p:nvSpPr>
        <p:spPr>
          <a:xfrm>
            <a:off x="4962438" y="506042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RelatedPerson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Rounded Rectangle 6"/>
          <p:cNvSpPr/>
          <p:nvPr/>
        </p:nvSpPr>
        <p:spPr>
          <a:xfrm>
            <a:off x="4750420" y="2681420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30" name="Rounded Rectangle 6"/>
          <p:cNvSpPr/>
          <p:nvPr/>
        </p:nvSpPr>
        <p:spPr>
          <a:xfrm>
            <a:off x="7299192" y="3891929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Claim</a:t>
            </a:r>
          </a:p>
        </p:txBody>
      </p:sp>
      <p:cxnSp>
        <p:nvCxnSpPr>
          <p:cNvPr id="36" name="Elbow Connector 37"/>
          <p:cNvCxnSpPr/>
          <p:nvPr/>
        </p:nvCxnSpPr>
        <p:spPr>
          <a:xfrm flipV="1">
            <a:off x="3054979" y="1412373"/>
            <a:ext cx="345463" cy="758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ounded Rectangle 6"/>
          <p:cNvSpPr/>
          <p:nvPr/>
        </p:nvSpPr>
        <p:spPr>
          <a:xfrm>
            <a:off x="1862961" y="2096024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EpisodeOfCare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08228" y="2202608"/>
            <a:ext cx="65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Payor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256920" y="2202608"/>
            <a:ext cx="1060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Subscriber</a:t>
            </a:r>
          </a:p>
        </p:txBody>
      </p:sp>
      <p:cxnSp>
        <p:nvCxnSpPr>
          <p:cNvPr id="75" name="Elbow Connector 37"/>
          <p:cNvCxnSpPr/>
          <p:nvPr/>
        </p:nvCxnSpPr>
        <p:spPr>
          <a:xfrm flipV="1">
            <a:off x="3847956" y="1465963"/>
            <a:ext cx="55244" cy="2255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37"/>
          <p:cNvCxnSpPr/>
          <p:nvPr/>
        </p:nvCxnSpPr>
        <p:spPr>
          <a:xfrm flipH="1" flipV="1">
            <a:off x="6600858" y="3033596"/>
            <a:ext cx="805585" cy="5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6"/>
          <p:cNvSpPr/>
          <p:nvPr/>
        </p:nvSpPr>
        <p:spPr>
          <a:xfrm>
            <a:off x="7219438" y="2663374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Coverage</a:t>
            </a:r>
          </a:p>
        </p:txBody>
      </p:sp>
      <p:sp>
        <p:nvSpPr>
          <p:cNvPr id="29" name="Rounded Rectangle 6"/>
          <p:cNvSpPr/>
          <p:nvPr/>
        </p:nvSpPr>
        <p:spPr>
          <a:xfrm>
            <a:off x="2412360" y="3520884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01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5"/>
          <p:cNvSpPr/>
          <p:nvPr/>
        </p:nvSpPr>
        <p:spPr>
          <a:xfrm>
            <a:off x="2843964" y="289931"/>
            <a:ext cx="5943198" cy="1458695"/>
          </a:xfrm>
          <a:prstGeom prst="roundRect">
            <a:avLst/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" name="Elbow Connector 37"/>
          <p:cNvCxnSpPr/>
          <p:nvPr/>
        </p:nvCxnSpPr>
        <p:spPr>
          <a:xfrm>
            <a:off x="4435806" y="2633039"/>
            <a:ext cx="526632" cy="160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Elbow Connector 37"/>
          <p:cNvCxnSpPr/>
          <p:nvPr/>
        </p:nvCxnSpPr>
        <p:spPr>
          <a:xfrm flipH="1" flipV="1">
            <a:off x="4409614" y="1450648"/>
            <a:ext cx="918967" cy="1350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37"/>
          <p:cNvCxnSpPr/>
          <p:nvPr/>
        </p:nvCxnSpPr>
        <p:spPr>
          <a:xfrm flipH="1" flipV="1">
            <a:off x="8394707" y="1892899"/>
            <a:ext cx="309802" cy="909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37"/>
          <p:cNvCxnSpPr/>
          <p:nvPr/>
        </p:nvCxnSpPr>
        <p:spPr>
          <a:xfrm flipH="1" flipV="1">
            <a:off x="6929846" y="3443640"/>
            <a:ext cx="881830" cy="623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37"/>
          <p:cNvCxnSpPr/>
          <p:nvPr/>
        </p:nvCxnSpPr>
        <p:spPr>
          <a:xfrm flipH="1" flipV="1">
            <a:off x="7944802" y="1892899"/>
            <a:ext cx="269289" cy="909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V="1">
            <a:off x="3241379" y="3022484"/>
            <a:ext cx="136928" cy="682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37"/>
          <p:cNvCxnSpPr/>
          <p:nvPr/>
        </p:nvCxnSpPr>
        <p:spPr>
          <a:xfrm flipV="1">
            <a:off x="3654435" y="3273696"/>
            <a:ext cx="1147519" cy="404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37"/>
          <p:cNvCxnSpPr/>
          <p:nvPr/>
        </p:nvCxnSpPr>
        <p:spPr>
          <a:xfrm flipH="1" flipV="1">
            <a:off x="5942100" y="3536573"/>
            <a:ext cx="9536" cy="53134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Elbow Connector 37"/>
          <p:cNvCxnSpPr/>
          <p:nvPr/>
        </p:nvCxnSpPr>
        <p:spPr>
          <a:xfrm flipV="1">
            <a:off x="8490872" y="3550102"/>
            <a:ext cx="0" cy="516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5"/>
          <p:cNvSpPr/>
          <p:nvPr/>
        </p:nvSpPr>
        <p:spPr>
          <a:xfrm>
            <a:off x="6868895" y="50748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3" name="Elbow Connector 37"/>
          <p:cNvCxnSpPr/>
          <p:nvPr/>
        </p:nvCxnSpPr>
        <p:spPr>
          <a:xfrm>
            <a:off x="6646487" y="4244977"/>
            <a:ext cx="809828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ounded Rectangle 9"/>
          <p:cNvSpPr/>
          <p:nvPr/>
        </p:nvSpPr>
        <p:spPr>
          <a:xfrm>
            <a:off x="5094882" y="3880730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* Billable Item</a:t>
            </a:r>
            <a:endParaRPr lang="en-AU" sz="1600" dirty="0"/>
          </a:p>
        </p:txBody>
      </p:sp>
      <p:sp>
        <p:nvSpPr>
          <p:cNvPr id="26" name="Rounded Rectangle 5"/>
          <p:cNvSpPr/>
          <p:nvPr/>
        </p:nvSpPr>
        <p:spPr>
          <a:xfrm>
            <a:off x="3055981" y="51439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Rounded Rectangle 5"/>
          <p:cNvSpPr/>
          <p:nvPr/>
        </p:nvSpPr>
        <p:spPr>
          <a:xfrm>
            <a:off x="4962438" y="506042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RelatedPerson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Rounded Rectangle 6"/>
          <p:cNvSpPr/>
          <p:nvPr/>
        </p:nvSpPr>
        <p:spPr>
          <a:xfrm>
            <a:off x="5094881" y="2658236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30" name="Rounded Rectangle 6"/>
          <p:cNvSpPr/>
          <p:nvPr/>
        </p:nvSpPr>
        <p:spPr>
          <a:xfrm>
            <a:off x="7643653" y="386874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Claim</a:t>
            </a:r>
          </a:p>
        </p:txBody>
      </p:sp>
      <p:cxnSp>
        <p:nvCxnSpPr>
          <p:cNvPr id="36" name="Elbow Connector 37"/>
          <p:cNvCxnSpPr/>
          <p:nvPr/>
        </p:nvCxnSpPr>
        <p:spPr>
          <a:xfrm flipV="1">
            <a:off x="3735198" y="1403286"/>
            <a:ext cx="112758" cy="944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ounded Rectangle 6"/>
          <p:cNvSpPr/>
          <p:nvPr/>
        </p:nvSpPr>
        <p:spPr>
          <a:xfrm>
            <a:off x="2898325" y="218587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EpisodeOfCare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52689" y="2179424"/>
            <a:ext cx="65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Payor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01381" y="2179424"/>
            <a:ext cx="1060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Subscriber</a:t>
            </a:r>
          </a:p>
        </p:txBody>
      </p:sp>
      <p:cxnSp>
        <p:nvCxnSpPr>
          <p:cNvPr id="75" name="Elbow Connector 37"/>
          <p:cNvCxnSpPr/>
          <p:nvPr/>
        </p:nvCxnSpPr>
        <p:spPr>
          <a:xfrm flipV="1">
            <a:off x="2390503" y="1403286"/>
            <a:ext cx="850876" cy="2040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37"/>
          <p:cNvCxnSpPr/>
          <p:nvPr/>
        </p:nvCxnSpPr>
        <p:spPr>
          <a:xfrm flipH="1" flipV="1">
            <a:off x="6945319" y="3010412"/>
            <a:ext cx="805585" cy="5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6"/>
          <p:cNvSpPr/>
          <p:nvPr/>
        </p:nvSpPr>
        <p:spPr>
          <a:xfrm>
            <a:off x="7563899" y="2640190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Coverage</a:t>
            </a:r>
          </a:p>
        </p:txBody>
      </p:sp>
      <p:sp>
        <p:nvSpPr>
          <p:cNvPr id="29" name="Rounded Rectangle 6"/>
          <p:cNvSpPr/>
          <p:nvPr/>
        </p:nvSpPr>
        <p:spPr>
          <a:xfrm>
            <a:off x="2113491" y="338673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959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5"/>
          <p:cNvSpPr/>
          <p:nvPr/>
        </p:nvSpPr>
        <p:spPr>
          <a:xfrm>
            <a:off x="1140457" y="1574545"/>
            <a:ext cx="8649148" cy="1240955"/>
          </a:xfrm>
          <a:prstGeom prst="roundRect">
            <a:avLst/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6" name="Elbow Connector 37"/>
          <p:cNvCxnSpPr/>
          <p:nvPr/>
        </p:nvCxnSpPr>
        <p:spPr>
          <a:xfrm flipV="1">
            <a:off x="1901212" y="2925295"/>
            <a:ext cx="583449" cy="11942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37"/>
          <p:cNvCxnSpPr/>
          <p:nvPr/>
        </p:nvCxnSpPr>
        <p:spPr>
          <a:xfrm flipH="1" flipV="1">
            <a:off x="4274368" y="4702537"/>
            <a:ext cx="1" cy="567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37"/>
          <p:cNvCxnSpPr/>
          <p:nvPr/>
        </p:nvCxnSpPr>
        <p:spPr>
          <a:xfrm>
            <a:off x="4926223" y="4367605"/>
            <a:ext cx="1091140" cy="243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V="1">
            <a:off x="4913190" y="5112355"/>
            <a:ext cx="1104173" cy="231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37"/>
          <p:cNvCxnSpPr/>
          <p:nvPr/>
        </p:nvCxnSpPr>
        <p:spPr>
          <a:xfrm flipH="1">
            <a:off x="2712362" y="4366166"/>
            <a:ext cx="878051" cy="686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37"/>
          <p:cNvCxnSpPr/>
          <p:nvPr/>
        </p:nvCxnSpPr>
        <p:spPr>
          <a:xfrm flipV="1">
            <a:off x="1753992" y="4742698"/>
            <a:ext cx="0" cy="485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5"/>
          <p:cNvSpPr/>
          <p:nvPr/>
        </p:nvSpPr>
        <p:spPr>
          <a:xfrm>
            <a:off x="1343956" y="1806831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6" name="Rounded Rectangle 6"/>
          <p:cNvSpPr/>
          <p:nvPr/>
        </p:nvSpPr>
        <p:spPr>
          <a:xfrm>
            <a:off x="2971573" y="1804145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" name="Rounded Rectangle 7"/>
          <p:cNvSpPr/>
          <p:nvPr/>
        </p:nvSpPr>
        <p:spPr>
          <a:xfrm>
            <a:off x="4600406" y="1800552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Practitioner</a:t>
            </a:r>
          </a:p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8" name="Rounded Rectangle 8"/>
          <p:cNvSpPr/>
          <p:nvPr/>
        </p:nvSpPr>
        <p:spPr>
          <a:xfrm>
            <a:off x="6228023" y="1800551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Healthcare Service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Rounded Rectangle 36"/>
          <p:cNvSpPr/>
          <p:nvPr/>
        </p:nvSpPr>
        <p:spPr>
          <a:xfrm>
            <a:off x="5067589" y="2248837"/>
            <a:ext cx="909353" cy="405321"/>
          </a:xfrm>
          <a:prstGeom prst="roundRect">
            <a:avLst/>
          </a:prstGeom>
          <a:solidFill>
            <a:srgbClr val="71A7D9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Scheduling</a:t>
            </a:r>
          </a:p>
        </p:txBody>
      </p:sp>
      <p:sp>
        <p:nvSpPr>
          <p:cNvPr id="26" name="Rounded Rectangle 8"/>
          <p:cNvSpPr/>
          <p:nvPr/>
        </p:nvSpPr>
        <p:spPr>
          <a:xfrm>
            <a:off x="836194" y="3822245"/>
            <a:ext cx="169171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Rounded Rectangle 5"/>
          <p:cNvSpPr/>
          <p:nvPr/>
        </p:nvSpPr>
        <p:spPr>
          <a:xfrm>
            <a:off x="6181139" y="3937299"/>
            <a:ext cx="4004270" cy="2043184"/>
          </a:xfrm>
          <a:prstGeom prst="roundRect">
            <a:avLst>
              <a:gd name="adj" fmla="val 6072"/>
            </a:avLst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Rounded Rectangle 5"/>
          <p:cNvSpPr/>
          <p:nvPr/>
        </p:nvSpPr>
        <p:spPr>
          <a:xfrm>
            <a:off x="8273049" y="5055677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Rounded Rectangle 5"/>
          <p:cNvSpPr/>
          <p:nvPr/>
        </p:nvSpPr>
        <p:spPr>
          <a:xfrm>
            <a:off x="6366591" y="416928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Rounded Rectangle 5"/>
          <p:cNvSpPr/>
          <p:nvPr/>
        </p:nvSpPr>
        <p:spPr>
          <a:xfrm>
            <a:off x="6366592" y="5054238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Rounded Rectangle 7"/>
          <p:cNvSpPr/>
          <p:nvPr/>
        </p:nvSpPr>
        <p:spPr>
          <a:xfrm>
            <a:off x="8245481" y="4169281"/>
            <a:ext cx="172200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Practitioner</a:t>
            </a:r>
          </a:p>
        </p:txBody>
      </p:sp>
      <p:sp>
        <p:nvSpPr>
          <p:cNvPr id="33" name="Rounded Rectangle 5"/>
          <p:cNvSpPr/>
          <p:nvPr/>
        </p:nvSpPr>
        <p:spPr>
          <a:xfrm>
            <a:off x="7855640" y="1808949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4" name="Rounded Rectangle 8"/>
          <p:cNvSpPr/>
          <p:nvPr/>
        </p:nvSpPr>
        <p:spPr>
          <a:xfrm>
            <a:off x="907979" y="5055677"/>
            <a:ext cx="169202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Slot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5" name="Rounded Rectangle 8"/>
          <p:cNvSpPr/>
          <p:nvPr/>
        </p:nvSpPr>
        <p:spPr>
          <a:xfrm>
            <a:off x="3379052" y="3822245"/>
            <a:ext cx="168853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Appointment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6" name="Rounded Rectangle 8"/>
          <p:cNvSpPr/>
          <p:nvPr/>
        </p:nvSpPr>
        <p:spPr>
          <a:xfrm>
            <a:off x="3430100" y="5052193"/>
            <a:ext cx="168853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Appointment Response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26128" y="3148031"/>
            <a:ext cx="1225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Schedule for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965678" y="4690017"/>
            <a:ext cx="1164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Participants</a:t>
            </a:r>
          </a:p>
        </p:txBody>
      </p:sp>
      <p:cxnSp>
        <p:nvCxnSpPr>
          <p:cNvPr id="60" name="Elbow Connector 37"/>
          <p:cNvCxnSpPr/>
          <p:nvPr/>
        </p:nvCxnSpPr>
        <p:spPr>
          <a:xfrm flipH="1">
            <a:off x="5228217" y="3486585"/>
            <a:ext cx="2108498" cy="385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ounded Rectangle 8"/>
          <p:cNvSpPr/>
          <p:nvPr/>
        </p:nvSpPr>
        <p:spPr>
          <a:xfrm>
            <a:off x="7213810" y="2997588"/>
            <a:ext cx="169202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875438" y="3233524"/>
            <a:ext cx="1105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Planned by</a:t>
            </a:r>
          </a:p>
        </p:txBody>
      </p:sp>
    </p:spTree>
    <p:extLst>
      <p:ext uri="{BB962C8B-B14F-4D97-AF65-F5344CB8AC3E}">
        <p14:creationId xmlns:p14="http://schemas.microsoft.com/office/powerpoint/2010/main" val="2700074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Elbow Connector 37"/>
          <p:cNvCxnSpPr/>
          <p:nvPr/>
        </p:nvCxnSpPr>
        <p:spPr>
          <a:xfrm>
            <a:off x="2558197" y="3566113"/>
            <a:ext cx="3233003" cy="592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H="1">
            <a:off x="2676811" y="5673743"/>
            <a:ext cx="3634756" cy="58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Encounter / Condition (Diagnosis)</a:t>
            </a:r>
          </a:p>
        </p:txBody>
      </p:sp>
      <p:sp>
        <p:nvSpPr>
          <p:cNvPr id="27" name="Rounded Rectangle 5"/>
          <p:cNvSpPr/>
          <p:nvPr/>
        </p:nvSpPr>
        <p:spPr>
          <a:xfrm>
            <a:off x="9605818" y="4367605"/>
            <a:ext cx="2586182" cy="2043184"/>
          </a:xfrm>
          <a:prstGeom prst="roundRect">
            <a:avLst>
              <a:gd name="adj" fmla="val 6072"/>
            </a:avLst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Rounded Rectangle 5"/>
          <p:cNvSpPr/>
          <p:nvPr/>
        </p:nvSpPr>
        <p:spPr>
          <a:xfrm>
            <a:off x="9778576" y="541848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Rounded Rectangle 5"/>
          <p:cNvSpPr/>
          <p:nvPr/>
        </p:nvSpPr>
        <p:spPr>
          <a:xfrm>
            <a:off x="6311567" y="3869522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Condition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Rounded Rectangle 5"/>
          <p:cNvSpPr/>
          <p:nvPr/>
        </p:nvSpPr>
        <p:spPr>
          <a:xfrm>
            <a:off x="9941065" y="4489253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Rounded Rectangle 7"/>
          <p:cNvSpPr/>
          <p:nvPr/>
        </p:nvSpPr>
        <p:spPr>
          <a:xfrm>
            <a:off x="9913497" y="3341349"/>
            <a:ext cx="172200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12216" y="3233524"/>
            <a:ext cx="1004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indication</a:t>
            </a:r>
          </a:p>
        </p:txBody>
      </p:sp>
      <p:cxnSp>
        <p:nvCxnSpPr>
          <p:cNvPr id="60" name="Elbow Connector 37"/>
          <p:cNvCxnSpPr/>
          <p:nvPr/>
        </p:nvCxnSpPr>
        <p:spPr>
          <a:xfrm>
            <a:off x="2558474" y="4087103"/>
            <a:ext cx="3232726" cy="146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ounded Rectangle 8"/>
          <p:cNvSpPr/>
          <p:nvPr/>
        </p:nvSpPr>
        <p:spPr>
          <a:xfrm>
            <a:off x="606263" y="3983889"/>
            <a:ext cx="169202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622153" y="5323941"/>
            <a:ext cx="1695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Encounter.context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2883820" y="3678053"/>
            <a:ext cx="2279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Hosp.Admitting</a:t>
            </a:r>
            <a:r>
              <a:rPr lang="en-US" sz="1600" dirty="0"/>
              <a:t> diagnosis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83820" y="4259463"/>
            <a:ext cx="2268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Hosp.Discharge</a:t>
            </a:r>
            <a:r>
              <a:rPr lang="en-US" sz="1600" dirty="0"/>
              <a:t> diagnosis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56441" y="4661951"/>
            <a:ext cx="2521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Extenson</a:t>
            </a:r>
            <a:r>
              <a:rPr lang="en-US" sz="1600" dirty="0"/>
              <a:t> (</a:t>
            </a:r>
            <a:r>
              <a:rPr lang="en-US" sz="1600" dirty="0" err="1"/>
              <a:t>relatedCondition</a:t>
            </a:r>
            <a:r>
              <a:rPr lang="en-US" sz="1600" dirty="0"/>
              <a:t>)</a:t>
            </a:r>
          </a:p>
          <a:p>
            <a:r>
              <a:rPr lang="en-US" sz="1600" dirty="0"/>
              <a:t>(includes role)</a:t>
            </a:r>
          </a:p>
        </p:txBody>
      </p:sp>
      <p:cxnSp>
        <p:nvCxnSpPr>
          <p:cNvPr id="40" name="Elbow Connector 37"/>
          <p:cNvCxnSpPr/>
          <p:nvPr/>
        </p:nvCxnSpPr>
        <p:spPr>
          <a:xfrm>
            <a:off x="2558474" y="4548097"/>
            <a:ext cx="3232726" cy="146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37"/>
          <p:cNvCxnSpPr/>
          <p:nvPr/>
        </p:nvCxnSpPr>
        <p:spPr>
          <a:xfrm>
            <a:off x="2558197" y="5177275"/>
            <a:ext cx="3233003" cy="34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14819" y="1556659"/>
            <a:ext cx="51961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Proposal: </a:t>
            </a:r>
            <a:br>
              <a:rPr lang="en-US" sz="1600" dirty="0"/>
            </a:br>
            <a:r>
              <a:rPr lang="en-US" sz="1600" dirty="0"/>
              <a:t>Collapse all into “diagnosis/role” and include clarification</a:t>
            </a:r>
            <a:br>
              <a:rPr lang="en-US" sz="1600" dirty="0"/>
            </a:br>
            <a:r>
              <a:rPr lang="en-US" sz="1600" dirty="0"/>
              <a:t>on the reason coding to indicate its purpose as more patient</a:t>
            </a:r>
            <a:br>
              <a:rPr lang="en-US" sz="1600" dirty="0"/>
            </a:br>
            <a:r>
              <a:rPr lang="en-US" sz="1600" dirty="0"/>
              <a:t>centric </a:t>
            </a:r>
            <a:r>
              <a:rPr lang="en-US" sz="1600" dirty="0" err="1"/>
              <a:t>valueset</a:t>
            </a:r>
            <a:r>
              <a:rPr lang="en-US" sz="1600" dirty="0"/>
              <a:t>/concept.</a:t>
            </a:r>
          </a:p>
        </p:txBody>
      </p:sp>
    </p:spTree>
    <p:extLst>
      <p:ext uri="{BB962C8B-B14F-4D97-AF65-F5344CB8AC3E}">
        <p14:creationId xmlns:p14="http://schemas.microsoft.com/office/powerpoint/2010/main" val="3555168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lbow Connector 37"/>
          <p:cNvCxnSpPr/>
          <p:nvPr/>
        </p:nvCxnSpPr>
        <p:spPr>
          <a:xfrm flipH="1">
            <a:off x="2487550" y="4872916"/>
            <a:ext cx="3634756" cy="58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Encounter / Condition (Diagnosis)</a:t>
            </a:r>
          </a:p>
        </p:txBody>
      </p:sp>
      <p:sp>
        <p:nvSpPr>
          <p:cNvPr id="29" name="Rounded Rectangle 5"/>
          <p:cNvSpPr/>
          <p:nvPr/>
        </p:nvSpPr>
        <p:spPr>
          <a:xfrm>
            <a:off x="6311567" y="3869522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Condition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60" name="Elbow Connector 37"/>
          <p:cNvCxnSpPr/>
          <p:nvPr/>
        </p:nvCxnSpPr>
        <p:spPr>
          <a:xfrm>
            <a:off x="2558474" y="4087103"/>
            <a:ext cx="3232726" cy="146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ounded Rectangle 8"/>
          <p:cNvSpPr/>
          <p:nvPr/>
        </p:nvSpPr>
        <p:spPr>
          <a:xfrm>
            <a:off x="606263" y="3983889"/>
            <a:ext cx="169202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57356" y="4534362"/>
            <a:ext cx="1695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Encounter.context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3199890" y="3748549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Diagnosis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14819" y="1556659"/>
            <a:ext cx="51961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Proposal: </a:t>
            </a:r>
            <a:br>
              <a:rPr lang="en-US" sz="1600" dirty="0"/>
            </a:br>
            <a:r>
              <a:rPr lang="en-US" sz="1600" dirty="0"/>
              <a:t>Collapse all into “diagnosis/role” and include clarification</a:t>
            </a:r>
            <a:br>
              <a:rPr lang="en-US" sz="1600" dirty="0"/>
            </a:br>
            <a:r>
              <a:rPr lang="en-US" sz="1600" dirty="0"/>
              <a:t>on the reason coding to indicate its purpose as more patient</a:t>
            </a:r>
            <a:br>
              <a:rPr lang="en-US" sz="1600" dirty="0"/>
            </a:br>
            <a:r>
              <a:rPr lang="en-US" sz="1600" dirty="0"/>
              <a:t>centric </a:t>
            </a:r>
            <a:r>
              <a:rPr lang="en-US" sz="1600" dirty="0" err="1"/>
              <a:t>valueset</a:t>
            </a:r>
            <a:r>
              <a:rPr lang="en-US" sz="1600" dirty="0"/>
              <a:t>/concept.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05595" y="2733600"/>
            <a:ext cx="2624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Binding on role (extensible): </a:t>
            </a:r>
            <a:br>
              <a:rPr lang="en-US" sz="1600" dirty="0"/>
            </a:br>
            <a:r>
              <a:rPr lang="en-US" sz="1600" dirty="0"/>
              <a:t>admission/discharge/.</a:t>
            </a:r>
          </a:p>
        </p:txBody>
      </p:sp>
    </p:spTree>
    <p:extLst>
      <p:ext uri="{BB962C8B-B14F-4D97-AF65-F5344CB8AC3E}">
        <p14:creationId xmlns:p14="http://schemas.microsoft.com/office/powerpoint/2010/main" val="426793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4588</TotalTime>
  <Words>225</Words>
  <Application>Microsoft Office PowerPoint</Application>
  <PresentationFormat>Widescreen</PresentationFormat>
  <Paragraphs>141</Paragraphs>
  <Slides>11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Person, Patient, Related Person, Practitioner</vt:lpstr>
      <vt:lpstr>Finance Interactions</vt:lpstr>
      <vt:lpstr>Directories</vt:lpstr>
      <vt:lpstr>Directories</vt:lpstr>
      <vt:lpstr>PowerPoint Presentation</vt:lpstr>
      <vt:lpstr>PowerPoint Presentation</vt:lpstr>
      <vt:lpstr>Scheduling</vt:lpstr>
      <vt:lpstr>Encounter / Condition (Diagnosis)</vt:lpstr>
      <vt:lpstr>Encounter / Condition (Diagnosis)</vt:lpstr>
      <vt:lpstr>Patient Link/Merge?</vt:lpstr>
      <vt:lpstr>Patient Link/Merge?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Ewout Kramer</dc:creator>
  <cp:lastModifiedBy>Brian Postlethwaite</cp:lastModifiedBy>
  <cp:revision>46</cp:revision>
  <dcterms:created xsi:type="dcterms:W3CDTF">2016-07-18T10:08:32Z</dcterms:created>
  <dcterms:modified xsi:type="dcterms:W3CDTF">2016-10-04T11:21:52Z</dcterms:modified>
</cp:coreProperties>
</file>