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rot="10800000">
            <a:off x="3225799" y="2483529"/>
            <a:ext cx="1720851" cy="138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80899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04521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 rot="5400000">
            <a:off x="5981700" y="254565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7201679" y="3180655"/>
            <a:ext cx="91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4513293" y="318065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9345553" y="3180655"/>
            <a:ext cx="11208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>
            <a:off x="8390632" y="4343747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1698731" y="31806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9931399" y="5080000"/>
            <a:ext cx="21366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12083682" y="31623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8074873" y="833881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0400029" y="83622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 rot="5400000">
            <a:off x="6157173" y="8338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7369744" y="8973815"/>
            <a:ext cx="7309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4688767" y="897381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9342280" y="8997255"/>
            <a:ext cx="1072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3471655" y="8342016"/>
            <a:ext cx="1328627" cy="1263599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8376063" y="6349360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9916831" y="7085614"/>
            <a:ext cx="21366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12083682" y="70739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11698731" y="89845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 flipH="1">
            <a:off x="3983699" y="7380916"/>
            <a:ext cx="47335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4002931" y="7407495"/>
            <a:ext cx="1" cy="978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 flipH="1" flipV="1">
            <a:off x="3636156" y="5450515"/>
            <a:ext cx="51215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 flipH="1">
            <a:off x="3634631" y="5413595"/>
            <a:ext cx="1" cy="325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5876886" y="6965137"/>
            <a:ext cx="9471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fast_pu</a:t>
            </a:r>
          </a:p>
        </p:txBody>
      </p:sp>
      <p:sp>
        <p:nvSpPr>
          <p:cNvPr id="146" name="Shape 146"/>
          <p:cNvSpPr/>
          <p:nvPr/>
        </p:nvSpPr>
        <p:spPr>
          <a:xfrm>
            <a:off x="5927762" y="5039570"/>
            <a:ext cx="1073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UOX_pu</a:t>
            </a:r>
          </a:p>
        </p:txBody>
      </p:sp>
      <p:sp>
        <p:nvSpPr>
          <p:cNvPr id="147" name="Shape 147"/>
          <p:cNvSpPr/>
          <p:nvPr/>
        </p:nvSpPr>
        <p:spPr>
          <a:xfrm>
            <a:off x="10110469" y="5287585"/>
            <a:ext cx="26644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48" name="Shape 148"/>
          <p:cNvSpPr/>
          <p:nvPr/>
        </p:nvSpPr>
        <p:spPr>
          <a:xfrm>
            <a:off x="8578468" y="2179991"/>
            <a:ext cx="2655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49" name="Shape 149"/>
          <p:cNvSpPr/>
          <p:nvPr/>
        </p:nvSpPr>
        <p:spPr>
          <a:xfrm>
            <a:off x="6380111" y="2224656"/>
            <a:ext cx="17515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50" name="Shape 150"/>
          <p:cNvSpPr/>
          <p:nvPr/>
        </p:nvSpPr>
        <p:spPr>
          <a:xfrm>
            <a:off x="5983806" y="2979185"/>
            <a:ext cx="10165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LWR A/B</a:t>
            </a:r>
          </a:p>
        </p:txBody>
      </p:sp>
      <p:sp>
        <p:nvSpPr>
          <p:cNvPr id="151" name="Shape 151"/>
          <p:cNvSpPr/>
          <p:nvPr/>
        </p:nvSpPr>
        <p:spPr>
          <a:xfrm>
            <a:off x="8096021" y="27107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152" name="Shape 152"/>
          <p:cNvSpPr/>
          <p:nvPr/>
        </p:nvSpPr>
        <p:spPr>
          <a:xfrm>
            <a:off x="10578807" y="2723455"/>
            <a:ext cx="101658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153" name="Shape 153"/>
          <p:cNvSpPr/>
          <p:nvPr/>
        </p:nvSpPr>
        <p:spPr>
          <a:xfrm>
            <a:off x="3354724" y="2405955"/>
            <a:ext cx="14630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Enrichment</a:t>
            </a:r>
          </a:p>
        </p:txBody>
      </p:sp>
      <p:sp>
        <p:nvSpPr>
          <p:cNvPr id="154" name="Shape 154"/>
          <p:cNvSpPr/>
          <p:nvPr/>
        </p:nvSpPr>
        <p:spPr>
          <a:xfrm>
            <a:off x="4916097" y="321277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</a:t>
            </a:r>
          </a:p>
        </p:txBody>
      </p:sp>
      <p:sp>
        <p:nvSpPr>
          <p:cNvPr id="155" name="Shape 155"/>
          <p:cNvSpPr/>
          <p:nvPr/>
        </p:nvSpPr>
        <p:spPr>
          <a:xfrm>
            <a:off x="8506711" y="4629323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LWR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156" name="Shape 156"/>
          <p:cNvSpPr/>
          <p:nvPr/>
        </p:nvSpPr>
        <p:spPr>
          <a:xfrm>
            <a:off x="3570526" y="8667055"/>
            <a:ext cx="11308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SFR_FAB</a:t>
            </a:r>
          </a:p>
          <a:p>
            <a:pPr>
              <a:defRPr sz="1800"/>
            </a:pPr>
            <a:r>
              <a:t>A/B</a:t>
            </a:r>
          </a:p>
        </p:txBody>
      </p:sp>
      <p:sp>
        <p:nvSpPr>
          <p:cNvPr id="157" name="Shape 157"/>
          <p:cNvSpPr/>
          <p:nvPr/>
        </p:nvSpPr>
        <p:spPr>
          <a:xfrm>
            <a:off x="6141745" y="8806755"/>
            <a:ext cx="9656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SFR A/B</a:t>
            </a:r>
          </a:p>
        </p:txBody>
      </p:sp>
      <p:sp>
        <p:nvSpPr>
          <p:cNvPr id="158" name="Shape 158"/>
          <p:cNvSpPr/>
          <p:nvPr/>
        </p:nvSpPr>
        <p:spPr>
          <a:xfrm>
            <a:off x="8102072" y="84003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159" name="Shape 159"/>
          <p:cNvSpPr/>
          <p:nvPr/>
        </p:nvSpPr>
        <p:spPr>
          <a:xfrm>
            <a:off x="10537811" y="8540055"/>
            <a:ext cx="96560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160" name="Shape 160"/>
          <p:cNvSpPr/>
          <p:nvPr/>
        </p:nvSpPr>
        <p:spPr>
          <a:xfrm>
            <a:off x="8585975" y="7960982"/>
            <a:ext cx="25847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61" name="Shape 161"/>
          <p:cNvSpPr/>
          <p:nvPr/>
        </p:nvSpPr>
        <p:spPr>
          <a:xfrm>
            <a:off x="10102817" y="6290885"/>
            <a:ext cx="2594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62" name="Shape 162"/>
          <p:cNvSpPr/>
          <p:nvPr/>
        </p:nvSpPr>
        <p:spPr>
          <a:xfrm>
            <a:off x="8492143" y="6710829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 A/B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163" name="Shape 163"/>
          <p:cNvSpPr/>
          <p:nvPr/>
        </p:nvSpPr>
        <p:spPr>
          <a:xfrm>
            <a:off x="509638" y="5892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458609" y="6096000"/>
            <a:ext cx="13720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Recycled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165" name="Shape 165"/>
          <p:cNvSpPr/>
          <p:nvPr/>
        </p:nvSpPr>
        <p:spPr>
          <a:xfrm flipH="1" flipV="1">
            <a:off x="1268875" y="4541052"/>
            <a:ext cx="7642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1274797" y="4504379"/>
            <a:ext cx="1" cy="1399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3534133" y="6634533"/>
            <a:ext cx="200998" cy="123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>
            <a:off x="1792018" y="6696504"/>
            <a:ext cx="6970983" cy="220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5183264" y="4117015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170" name="Shape 170"/>
          <p:cNvSpPr/>
          <p:nvPr/>
        </p:nvSpPr>
        <p:spPr>
          <a:xfrm>
            <a:off x="5183264" y="6286500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171" name="Shape 171"/>
          <p:cNvSpPr/>
          <p:nvPr/>
        </p:nvSpPr>
        <p:spPr>
          <a:xfrm>
            <a:off x="6384997" y="7883995"/>
            <a:ext cx="16812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172" name="Shape 172"/>
          <p:cNvSpPr/>
          <p:nvPr/>
        </p:nvSpPr>
        <p:spPr>
          <a:xfrm>
            <a:off x="4858525" y="8377387"/>
            <a:ext cx="1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SFR_fuel</a:t>
            </a:r>
          </a:p>
        </p:txBody>
      </p:sp>
      <p:sp>
        <p:nvSpPr>
          <p:cNvPr id="173" name="Shape 173"/>
          <p:cNvSpPr/>
          <p:nvPr/>
        </p:nvSpPr>
        <p:spPr>
          <a:xfrm>
            <a:off x="509638" y="30409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471411" y="3244155"/>
            <a:ext cx="13464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Depleted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1791652" y="3246015"/>
            <a:ext cx="1907858" cy="395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2328178" y="2977455"/>
            <a:ext cx="481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10800000">
            <a:off x="3225799" y="2483529"/>
            <a:ext cx="1720851" cy="138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80899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04521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 rot="5400000">
            <a:off x="5981700" y="254565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7201679" y="3180655"/>
            <a:ext cx="91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513293" y="318065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9345553" y="3180655"/>
            <a:ext cx="11208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8390632" y="4343747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11698731" y="31806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 flipH="1">
            <a:off x="9931399" y="5080000"/>
            <a:ext cx="2136646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12083682" y="3162300"/>
            <a:ext cx="1" cy="19334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8074873" y="833881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10400029" y="83622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 rot="5400000">
            <a:off x="6157173" y="8338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7369744" y="8973815"/>
            <a:ext cx="7309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>
            <a:off x="4688767" y="897381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9342280" y="8997255"/>
            <a:ext cx="1072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>
            <a:off x="3471655" y="8342016"/>
            <a:ext cx="1328627" cy="1263599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8376063" y="6349360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H="1">
            <a:off x="9916831" y="7085614"/>
            <a:ext cx="213664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 flipV="1">
            <a:off x="12083682" y="7073900"/>
            <a:ext cx="1" cy="19334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" name="Shape 199"/>
          <p:cNvSpPr/>
          <p:nvPr/>
        </p:nvSpPr>
        <p:spPr>
          <a:xfrm>
            <a:off x="11698731" y="89845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" name="Shape 200"/>
          <p:cNvSpPr/>
          <p:nvPr/>
        </p:nvSpPr>
        <p:spPr>
          <a:xfrm flipH="1">
            <a:off x="3983699" y="7380916"/>
            <a:ext cx="47335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" name="Shape 201"/>
          <p:cNvSpPr/>
          <p:nvPr/>
        </p:nvSpPr>
        <p:spPr>
          <a:xfrm>
            <a:off x="4002931" y="7407495"/>
            <a:ext cx="1" cy="978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" name="Shape 202"/>
          <p:cNvSpPr/>
          <p:nvPr/>
        </p:nvSpPr>
        <p:spPr>
          <a:xfrm flipH="1" flipV="1">
            <a:off x="3636156" y="5450515"/>
            <a:ext cx="51215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 flipH="1">
            <a:off x="3634631" y="5413595"/>
            <a:ext cx="1" cy="325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5876886" y="6965137"/>
            <a:ext cx="9471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fast_pu</a:t>
            </a:r>
          </a:p>
        </p:txBody>
      </p:sp>
      <p:sp>
        <p:nvSpPr>
          <p:cNvPr id="205" name="Shape 205"/>
          <p:cNvSpPr/>
          <p:nvPr/>
        </p:nvSpPr>
        <p:spPr>
          <a:xfrm>
            <a:off x="5927762" y="5039570"/>
            <a:ext cx="1073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UOX_pu</a:t>
            </a:r>
          </a:p>
        </p:txBody>
      </p:sp>
      <p:sp>
        <p:nvSpPr>
          <p:cNvPr id="206" name="Shape 206"/>
          <p:cNvSpPr/>
          <p:nvPr/>
        </p:nvSpPr>
        <p:spPr>
          <a:xfrm>
            <a:off x="10182807" y="5109785"/>
            <a:ext cx="28245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2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UOX_#_spent_stored </a:t>
            </a:r>
          </a:p>
          <a:p>
            <a:pPr>
              <a:defRPr b="1" i="1" sz="2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(#=A/B)</a:t>
            </a:r>
          </a:p>
        </p:txBody>
      </p:sp>
      <p:sp>
        <p:nvSpPr>
          <p:cNvPr id="207" name="Shape 207"/>
          <p:cNvSpPr/>
          <p:nvPr/>
        </p:nvSpPr>
        <p:spPr>
          <a:xfrm>
            <a:off x="8578468" y="2179991"/>
            <a:ext cx="2655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08" name="Shape 208"/>
          <p:cNvSpPr/>
          <p:nvPr/>
        </p:nvSpPr>
        <p:spPr>
          <a:xfrm>
            <a:off x="6380111" y="2224656"/>
            <a:ext cx="17515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09" name="Shape 209"/>
          <p:cNvSpPr/>
          <p:nvPr/>
        </p:nvSpPr>
        <p:spPr>
          <a:xfrm>
            <a:off x="5983806" y="2979185"/>
            <a:ext cx="10165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LWR A/B</a:t>
            </a:r>
          </a:p>
        </p:txBody>
      </p:sp>
      <p:sp>
        <p:nvSpPr>
          <p:cNvPr id="210" name="Shape 210"/>
          <p:cNvSpPr/>
          <p:nvPr/>
        </p:nvSpPr>
        <p:spPr>
          <a:xfrm>
            <a:off x="8096021" y="27107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211" name="Shape 211"/>
          <p:cNvSpPr/>
          <p:nvPr/>
        </p:nvSpPr>
        <p:spPr>
          <a:xfrm>
            <a:off x="10578807" y="2723455"/>
            <a:ext cx="101658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212" name="Shape 212"/>
          <p:cNvSpPr/>
          <p:nvPr/>
        </p:nvSpPr>
        <p:spPr>
          <a:xfrm>
            <a:off x="3354724" y="2405955"/>
            <a:ext cx="14630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Enrichment</a:t>
            </a:r>
          </a:p>
        </p:txBody>
      </p:sp>
      <p:sp>
        <p:nvSpPr>
          <p:cNvPr id="213" name="Shape 213"/>
          <p:cNvSpPr/>
          <p:nvPr/>
        </p:nvSpPr>
        <p:spPr>
          <a:xfrm>
            <a:off x="4916097" y="321277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</a:t>
            </a:r>
          </a:p>
        </p:txBody>
      </p:sp>
      <p:sp>
        <p:nvSpPr>
          <p:cNvPr id="214" name="Shape 214"/>
          <p:cNvSpPr/>
          <p:nvPr/>
        </p:nvSpPr>
        <p:spPr>
          <a:xfrm>
            <a:off x="509638" y="30409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71411" y="3244155"/>
            <a:ext cx="13464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Depleted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216" name="Shape 216"/>
          <p:cNvSpPr/>
          <p:nvPr/>
        </p:nvSpPr>
        <p:spPr>
          <a:xfrm flipH="1">
            <a:off x="1791652" y="3246015"/>
            <a:ext cx="1907858" cy="395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" name="Shape 217"/>
          <p:cNvSpPr/>
          <p:nvPr/>
        </p:nvSpPr>
        <p:spPr>
          <a:xfrm>
            <a:off x="8506711" y="4629323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LWR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218" name="Shape 218"/>
          <p:cNvSpPr/>
          <p:nvPr/>
        </p:nvSpPr>
        <p:spPr>
          <a:xfrm>
            <a:off x="3570526" y="8667055"/>
            <a:ext cx="11308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SFR_FAB</a:t>
            </a:r>
          </a:p>
          <a:p>
            <a:pPr>
              <a:defRPr sz="1800"/>
            </a:pPr>
            <a:r>
              <a:t>A/B</a:t>
            </a:r>
          </a:p>
        </p:txBody>
      </p:sp>
      <p:sp>
        <p:nvSpPr>
          <p:cNvPr id="219" name="Shape 219"/>
          <p:cNvSpPr/>
          <p:nvPr/>
        </p:nvSpPr>
        <p:spPr>
          <a:xfrm>
            <a:off x="6141745" y="8806755"/>
            <a:ext cx="9656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SFR A/B</a:t>
            </a:r>
          </a:p>
        </p:txBody>
      </p:sp>
      <p:sp>
        <p:nvSpPr>
          <p:cNvPr id="220" name="Shape 220"/>
          <p:cNvSpPr/>
          <p:nvPr/>
        </p:nvSpPr>
        <p:spPr>
          <a:xfrm>
            <a:off x="8102072" y="84003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221" name="Shape 221"/>
          <p:cNvSpPr/>
          <p:nvPr/>
        </p:nvSpPr>
        <p:spPr>
          <a:xfrm>
            <a:off x="10537811" y="8540055"/>
            <a:ext cx="96560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222" name="Shape 222"/>
          <p:cNvSpPr/>
          <p:nvPr/>
        </p:nvSpPr>
        <p:spPr>
          <a:xfrm>
            <a:off x="8585975" y="7960982"/>
            <a:ext cx="25847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23" name="Shape 223"/>
          <p:cNvSpPr/>
          <p:nvPr/>
        </p:nvSpPr>
        <p:spPr>
          <a:xfrm>
            <a:off x="10204015" y="6362546"/>
            <a:ext cx="27821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2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SFR_#_spent_stored </a:t>
            </a:r>
          </a:p>
          <a:p>
            <a:pPr>
              <a:defRPr b="1" i="1" sz="2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(#=A/B)</a:t>
            </a:r>
          </a:p>
        </p:txBody>
      </p:sp>
      <p:sp>
        <p:nvSpPr>
          <p:cNvPr id="224" name="Shape 224"/>
          <p:cNvSpPr/>
          <p:nvPr/>
        </p:nvSpPr>
        <p:spPr>
          <a:xfrm>
            <a:off x="509638" y="5892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458609" y="6096000"/>
            <a:ext cx="13720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Recycled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226" name="Shape 226"/>
          <p:cNvSpPr/>
          <p:nvPr/>
        </p:nvSpPr>
        <p:spPr>
          <a:xfrm flipH="1" flipV="1">
            <a:off x="1268875" y="4541052"/>
            <a:ext cx="7642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 flipH="1">
            <a:off x="1274797" y="4504379"/>
            <a:ext cx="1" cy="1399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3534133" y="6634533"/>
            <a:ext cx="200998" cy="123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 flipH="1">
            <a:off x="1792018" y="6696504"/>
            <a:ext cx="6970983" cy="220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>
            <a:off x="5183264" y="4117015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231" name="Shape 231"/>
          <p:cNvSpPr/>
          <p:nvPr/>
        </p:nvSpPr>
        <p:spPr>
          <a:xfrm>
            <a:off x="5183264" y="6286500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232" name="Shape 232"/>
          <p:cNvSpPr/>
          <p:nvPr/>
        </p:nvSpPr>
        <p:spPr>
          <a:xfrm>
            <a:off x="6384997" y="7883995"/>
            <a:ext cx="16812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33" name="Shape 233"/>
          <p:cNvSpPr/>
          <p:nvPr/>
        </p:nvSpPr>
        <p:spPr>
          <a:xfrm>
            <a:off x="4858525" y="8377387"/>
            <a:ext cx="1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SFR_fuel</a:t>
            </a:r>
          </a:p>
        </p:txBody>
      </p:sp>
      <p:sp>
        <p:nvSpPr>
          <p:cNvPr id="234" name="Shape 234"/>
          <p:cNvSpPr/>
          <p:nvPr/>
        </p:nvSpPr>
        <p:spPr>
          <a:xfrm>
            <a:off x="2328178" y="2977455"/>
            <a:ext cx="481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DU</a:t>
            </a:r>
          </a:p>
        </p:txBody>
      </p:sp>
      <p:sp>
        <p:nvSpPr>
          <p:cNvPr id="235" name="Shape 235"/>
          <p:cNvSpPr/>
          <p:nvPr/>
        </p:nvSpPr>
        <p:spPr>
          <a:xfrm>
            <a:off x="394016" y="97073"/>
            <a:ext cx="54169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Annual Reprocessing rate</a:t>
            </a:r>
          </a:p>
        </p:txBody>
      </p:sp>
      <p:sp>
        <p:nvSpPr>
          <p:cNvPr id="236" name="Shape 236"/>
          <p:cNvSpPr/>
          <p:nvPr/>
        </p:nvSpPr>
        <p:spPr>
          <a:xfrm>
            <a:off x="223259" y="1064374"/>
            <a:ext cx="755934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flow from storage_LWR_A/B &amp; storage_SFR_AB </a:t>
            </a:r>
          </a:p>
          <a:p>
            <a:pPr algn="l">
              <a:defRPr sz="2700"/>
            </a:pPr>
            <a:r>
              <a:t>to the separation </a:t>
            </a:r>
          </a:p>
        </p:txBody>
      </p:sp>
      <p:pic>
        <p:nvPicPr>
          <p:cNvPr id="237" name="Capture d'écran 2015-12-02 17.00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3502" y="-127850"/>
            <a:ext cx="4163304" cy="236531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8492143" y="6710829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 A/B</a:t>
            </a:r>
          </a:p>
          <a:p>
            <a:pPr>
              <a:defRPr sz="1800"/>
            </a:pPr>
            <a:r>
              <a:t>separation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 rot="10800000">
            <a:off x="3225799" y="2483529"/>
            <a:ext cx="1720851" cy="138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80899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104521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 rot="5400000">
            <a:off x="5981700" y="254565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7201679" y="3180655"/>
            <a:ext cx="91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>
            <a:off x="4513293" y="318065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6" name="Shape 246"/>
          <p:cNvSpPr/>
          <p:nvPr/>
        </p:nvSpPr>
        <p:spPr>
          <a:xfrm>
            <a:off x="9345553" y="3180655"/>
            <a:ext cx="11208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>
            <a:off x="8390632" y="4343747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1698731" y="31806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9" name="Shape 249"/>
          <p:cNvSpPr/>
          <p:nvPr/>
        </p:nvSpPr>
        <p:spPr>
          <a:xfrm flipH="1">
            <a:off x="9931399" y="5080000"/>
            <a:ext cx="21366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 flipV="1">
            <a:off x="12083682" y="31623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>
            <a:off x="8074873" y="833881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10400029" y="83622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 rot="5400000">
            <a:off x="6157173" y="8338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7369744" y="8973815"/>
            <a:ext cx="7309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4688767" y="897381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" name="Shape 256"/>
          <p:cNvSpPr/>
          <p:nvPr/>
        </p:nvSpPr>
        <p:spPr>
          <a:xfrm>
            <a:off x="9342280" y="8997255"/>
            <a:ext cx="1072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3471655" y="8342016"/>
            <a:ext cx="1328627" cy="1263599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376063" y="6349360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 flipH="1">
            <a:off x="9916831" y="7085614"/>
            <a:ext cx="21366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0" name="Shape 260"/>
          <p:cNvSpPr/>
          <p:nvPr/>
        </p:nvSpPr>
        <p:spPr>
          <a:xfrm flipV="1">
            <a:off x="12083682" y="70739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1" name="Shape 261"/>
          <p:cNvSpPr/>
          <p:nvPr/>
        </p:nvSpPr>
        <p:spPr>
          <a:xfrm>
            <a:off x="11698731" y="89845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 flipH="1">
            <a:off x="3983699" y="7380916"/>
            <a:ext cx="47335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>
            <a:off x="4002931" y="7407495"/>
            <a:ext cx="1" cy="978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 flipH="1" flipV="1">
            <a:off x="3636156" y="5450515"/>
            <a:ext cx="51215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5" name="Shape 265"/>
          <p:cNvSpPr/>
          <p:nvPr/>
        </p:nvSpPr>
        <p:spPr>
          <a:xfrm flipH="1">
            <a:off x="3634631" y="5413595"/>
            <a:ext cx="1" cy="325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5876886" y="6965137"/>
            <a:ext cx="9471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fast_pu</a:t>
            </a:r>
          </a:p>
        </p:txBody>
      </p:sp>
      <p:sp>
        <p:nvSpPr>
          <p:cNvPr id="267" name="Shape 267"/>
          <p:cNvSpPr/>
          <p:nvPr/>
        </p:nvSpPr>
        <p:spPr>
          <a:xfrm>
            <a:off x="5927762" y="5039570"/>
            <a:ext cx="1073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UOX_pu</a:t>
            </a:r>
          </a:p>
        </p:txBody>
      </p:sp>
      <p:sp>
        <p:nvSpPr>
          <p:cNvPr id="268" name="Shape 268"/>
          <p:cNvSpPr/>
          <p:nvPr/>
        </p:nvSpPr>
        <p:spPr>
          <a:xfrm>
            <a:off x="10110469" y="5287585"/>
            <a:ext cx="26644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69" name="Shape 269"/>
          <p:cNvSpPr/>
          <p:nvPr/>
        </p:nvSpPr>
        <p:spPr>
          <a:xfrm>
            <a:off x="8578468" y="2179991"/>
            <a:ext cx="2655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70" name="Shape 270"/>
          <p:cNvSpPr/>
          <p:nvPr/>
        </p:nvSpPr>
        <p:spPr>
          <a:xfrm>
            <a:off x="6380111" y="2224656"/>
            <a:ext cx="17515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71" name="Shape 271"/>
          <p:cNvSpPr/>
          <p:nvPr/>
        </p:nvSpPr>
        <p:spPr>
          <a:xfrm>
            <a:off x="5983806" y="2979185"/>
            <a:ext cx="10165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LWR A/B</a:t>
            </a:r>
          </a:p>
        </p:txBody>
      </p:sp>
      <p:sp>
        <p:nvSpPr>
          <p:cNvPr id="272" name="Shape 272"/>
          <p:cNvSpPr/>
          <p:nvPr/>
        </p:nvSpPr>
        <p:spPr>
          <a:xfrm>
            <a:off x="8064214" y="2710755"/>
            <a:ext cx="13213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Cooling 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 7y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LWR A/B</a:t>
            </a:r>
          </a:p>
        </p:txBody>
      </p:sp>
      <p:sp>
        <p:nvSpPr>
          <p:cNvPr id="273" name="Shape 273"/>
          <p:cNvSpPr/>
          <p:nvPr/>
        </p:nvSpPr>
        <p:spPr>
          <a:xfrm>
            <a:off x="10578807" y="2723455"/>
            <a:ext cx="101658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274" name="Shape 274"/>
          <p:cNvSpPr/>
          <p:nvPr/>
        </p:nvSpPr>
        <p:spPr>
          <a:xfrm>
            <a:off x="3354724" y="2405955"/>
            <a:ext cx="14630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Enrichment</a:t>
            </a:r>
          </a:p>
        </p:txBody>
      </p:sp>
      <p:sp>
        <p:nvSpPr>
          <p:cNvPr id="275" name="Shape 275"/>
          <p:cNvSpPr/>
          <p:nvPr/>
        </p:nvSpPr>
        <p:spPr>
          <a:xfrm>
            <a:off x="4916097" y="321277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</a:t>
            </a:r>
          </a:p>
        </p:txBody>
      </p:sp>
      <p:sp>
        <p:nvSpPr>
          <p:cNvPr id="276" name="Shape 276"/>
          <p:cNvSpPr/>
          <p:nvPr/>
        </p:nvSpPr>
        <p:spPr>
          <a:xfrm>
            <a:off x="509638" y="30409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471411" y="3244155"/>
            <a:ext cx="13464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Depleted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278" name="Shape 278"/>
          <p:cNvSpPr/>
          <p:nvPr/>
        </p:nvSpPr>
        <p:spPr>
          <a:xfrm flipH="1">
            <a:off x="1791652" y="3246015"/>
            <a:ext cx="1907858" cy="395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9" name="Shape 279"/>
          <p:cNvSpPr/>
          <p:nvPr/>
        </p:nvSpPr>
        <p:spPr>
          <a:xfrm>
            <a:off x="8506711" y="4629323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LWR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280" name="Shape 280"/>
          <p:cNvSpPr/>
          <p:nvPr/>
        </p:nvSpPr>
        <p:spPr>
          <a:xfrm>
            <a:off x="3570526" y="8667055"/>
            <a:ext cx="11308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SFR_FAB</a:t>
            </a:r>
          </a:p>
          <a:p>
            <a:pPr>
              <a:defRPr sz="1800"/>
            </a:pPr>
            <a:r>
              <a:t>A/B</a:t>
            </a:r>
          </a:p>
        </p:txBody>
      </p:sp>
      <p:sp>
        <p:nvSpPr>
          <p:cNvPr id="281" name="Shape 281"/>
          <p:cNvSpPr/>
          <p:nvPr/>
        </p:nvSpPr>
        <p:spPr>
          <a:xfrm>
            <a:off x="6141745" y="8806755"/>
            <a:ext cx="9656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SFR A/B</a:t>
            </a:r>
          </a:p>
        </p:txBody>
      </p:sp>
      <p:sp>
        <p:nvSpPr>
          <p:cNvPr id="282" name="Shape 282"/>
          <p:cNvSpPr/>
          <p:nvPr/>
        </p:nvSpPr>
        <p:spPr>
          <a:xfrm>
            <a:off x="8070265" y="8400355"/>
            <a:ext cx="13213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Cooling 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 7y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SFR A/B</a:t>
            </a:r>
          </a:p>
        </p:txBody>
      </p:sp>
      <p:sp>
        <p:nvSpPr>
          <p:cNvPr id="283" name="Shape 283"/>
          <p:cNvSpPr/>
          <p:nvPr/>
        </p:nvSpPr>
        <p:spPr>
          <a:xfrm>
            <a:off x="10537811" y="8540055"/>
            <a:ext cx="96560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storage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284" name="Shape 284"/>
          <p:cNvSpPr/>
          <p:nvPr/>
        </p:nvSpPr>
        <p:spPr>
          <a:xfrm>
            <a:off x="8585975" y="7960982"/>
            <a:ext cx="25847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85" name="Shape 285"/>
          <p:cNvSpPr/>
          <p:nvPr/>
        </p:nvSpPr>
        <p:spPr>
          <a:xfrm>
            <a:off x="10102817" y="6290885"/>
            <a:ext cx="2594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86" name="Shape 286"/>
          <p:cNvSpPr/>
          <p:nvPr/>
        </p:nvSpPr>
        <p:spPr>
          <a:xfrm>
            <a:off x="509638" y="5892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458609" y="6096000"/>
            <a:ext cx="13720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Recycled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288" name="Shape 288"/>
          <p:cNvSpPr/>
          <p:nvPr/>
        </p:nvSpPr>
        <p:spPr>
          <a:xfrm flipH="1" flipV="1">
            <a:off x="1268875" y="4541052"/>
            <a:ext cx="7642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9" name="Shape 289"/>
          <p:cNvSpPr/>
          <p:nvPr/>
        </p:nvSpPr>
        <p:spPr>
          <a:xfrm flipH="1">
            <a:off x="1274797" y="4504379"/>
            <a:ext cx="1" cy="1399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0" name="Shape 290"/>
          <p:cNvSpPr/>
          <p:nvPr/>
        </p:nvSpPr>
        <p:spPr>
          <a:xfrm>
            <a:off x="3534133" y="6634533"/>
            <a:ext cx="200998" cy="123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 flipH="1">
            <a:off x="1792018" y="6696504"/>
            <a:ext cx="6970983" cy="220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5183264" y="4117015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293" name="Shape 293"/>
          <p:cNvSpPr/>
          <p:nvPr/>
        </p:nvSpPr>
        <p:spPr>
          <a:xfrm>
            <a:off x="5183264" y="6286500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294" name="Shape 294"/>
          <p:cNvSpPr/>
          <p:nvPr/>
        </p:nvSpPr>
        <p:spPr>
          <a:xfrm>
            <a:off x="6384997" y="7883995"/>
            <a:ext cx="16812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295" name="Shape 295"/>
          <p:cNvSpPr/>
          <p:nvPr/>
        </p:nvSpPr>
        <p:spPr>
          <a:xfrm>
            <a:off x="4858525" y="8377387"/>
            <a:ext cx="1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SFR_fuel</a:t>
            </a:r>
          </a:p>
        </p:txBody>
      </p:sp>
      <p:sp>
        <p:nvSpPr>
          <p:cNvPr id="296" name="Shape 296"/>
          <p:cNvSpPr/>
          <p:nvPr/>
        </p:nvSpPr>
        <p:spPr>
          <a:xfrm>
            <a:off x="2328178" y="2977455"/>
            <a:ext cx="481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DU</a:t>
            </a:r>
          </a:p>
        </p:txBody>
      </p:sp>
      <p:sp>
        <p:nvSpPr>
          <p:cNvPr id="297" name="Shape 297"/>
          <p:cNvSpPr/>
          <p:nvPr/>
        </p:nvSpPr>
        <p:spPr>
          <a:xfrm>
            <a:off x="212329" y="66397"/>
            <a:ext cx="61104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Used Fuel in Cooling Storage</a:t>
            </a:r>
          </a:p>
        </p:txBody>
      </p:sp>
      <p:sp>
        <p:nvSpPr>
          <p:cNvPr id="298" name="Shape 298"/>
          <p:cNvSpPr/>
          <p:nvPr/>
        </p:nvSpPr>
        <p:spPr>
          <a:xfrm>
            <a:off x="216732" y="847748"/>
            <a:ext cx="548891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Inventories of the cooling_storage </a:t>
            </a:r>
          </a:p>
          <a:p>
            <a:pPr algn="l">
              <a:defRPr sz="2700"/>
            </a:pPr>
            <a:r>
              <a:t>(LWR_A, LWR_B, SFR_A &amp; SFR_B)</a:t>
            </a:r>
          </a:p>
        </p:txBody>
      </p:sp>
      <p:pic>
        <p:nvPicPr>
          <p:cNvPr id="299" name="Capture d'écran 2015-12-02 17.0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2900" y="-263047"/>
            <a:ext cx="4380596" cy="2500513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8492143" y="6710829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 A/B</a:t>
            </a:r>
          </a:p>
          <a:p>
            <a:pPr>
              <a:defRPr sz="1800"/>
            </a:pPr>
            <a:r>
              <a:t>separation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 rot="10800000">
            <a:off x="3225799" y="2483529"/>
            <a:ext cx="1720851" cy="138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80899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104521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 rot="5400000">
            <a:off x="5981700" y="254565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7201679" y="3180655"/>
            <a:ext cx="91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7" name="Shape 307"/>
          <p:cNvSpPr/>
          <p:nvPr/>
        </p:nvSpPr>
        <p:spPr>
          <a:xfrm>
            <a:off x="4513293" y="318065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" name="Shape 308"/>
          <p:cNvSpPr/>
          <p:nvPr/>
        </p:nvSpPr>
        <p:spPr>
          <a:xfrm>
            <a:off x="9345553" y="3180655"/>
            <a:ext cx="11208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" name="Shape 309"/>
          <p:cNvSpPr/>
          <p:nvPr/>
        </p:nvSpPr>
        <p:spPr>
          <a:xfrm>
            <a:off x="8390632" y="4343747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11698731" y="31806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1" name="Shape 311"/>
          <p:cNvSpPr/>
          <p:nvPr/>
        </p:nvSpPr>
        <p:spPr>
          <a:xfrm flipH="1">
            <a:off x="9931399" y="5080000"/>
            <a:ext cx="21366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2" name="Shape 312"/>
          <p:cNvSpPr/>
          <p:nvPr/>
        </p:nvSpPr>
        <p:spPr>
          <a:xfrm flipV="1">
            <a:off x="12083682" y="31623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>
            <a:off x="8074873" y="833881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10400029" y="83622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 rot="5400000">
            <a:off x="6157173" y="8338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7369744" y="8973815"/>
            <a:ext cx="7309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" name="Shape 317"/>
          <p:cNvSpPr/>
          <p:nvPr/>
        </p:nvSpPr>
        <p:spPr>
          <a:xfrm>
            <a:off x="4688767" y="897381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8" name="Shape 318"/>
          <p:cNvSpPr/>
          <p:nvPr/>
        </p:nvSpPr>
        <p:spPr>
          <a:xfrm>
            <a:off x="9342280" y="8997255"/>
            <a:ext cx="1072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" name="Shape 319"/>
          <p:cNvSpPr/>
          <p:nvPr/>
        </p:nvSpPr>
        <p:spPr>
          <a:xfrm>
            <a:off x="3471655" y="8342016"/>
            <a:ext cx="1328627" cy="1263599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8376063" y="6349360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 flipH="1">
            <a:off x="9916831" y="7085614"/>
            <a:ext cx="21366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" name="Shape 322"/>
          <p:cNvSpPr/>
          <p:nvPr/>
        </p:nvSpPr>
        <p:spPr>
          <a:xfrm flipV="1">
            <a:off x="12083682" y="70739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" name="Shape 323"/>
          <p:cNvSpPr/>
          <p:nvPr/>
        </p:nvSpPr>
        <p:spPr>
          <a:xfrm>
            <a:off x="11698731" y="89845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" name="Shape 324"/>
          <p:cNvSpPr/>
          <p:nvPr/>
        </p:nvSpPr>
        <p:spPr>
          <a:xfrm flipH="1">
            <a:off x="3983699" y="7380916"/>
            <a:ext cx="47335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5" name="Shape 325"/>
          <p:cNvSpPr/>
          <p:nvPr/>
        </p:nvSpPr>
        <p:spPr>
          <a:xfrm>
            <a:off x="4002931" y="7407495"/>
            <a:ext cx="1" cy="978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6" name="Shape 326"/>
          <p:cNvSpPr/>
          <p:nvPr/>
        </p:nvSpPr>
        <p:spPr>
          <a:xfrm flipH="1" flipV="1">
            <a:off x="3636156" y="5450515"/>
            <a:ext cx="51215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7" name="Shape 327"/>
          <p:cNvSpPr/>
          <p:nvPr/>
        </p:nvSpPr>
        <p:spPr>
          <a:xfrm flipH="1">
            <a:off x="3634631" y="5413595"/>
            <a:ext cx="1" cy="325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" name="Shape 328"/>
          <p:cNvSpPr/>
          <p:nvPr/>
        </p:nvSpPr>
        <p:spPr>
          <a:xfrm>
            <a:off x="5876886" y="6965137"/>
            <a:ext cx="9471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fast_pu</a:t>
            </a:r>
          </a:p>
        </p:txBody>
      </p:sp>
      <p:sp>
        <p:nvSpPr>
          <p:cNvPr id="329" name="Shape 329"/>
          <p:cNvSpPr/>
          <p:nvPr/>
        </p:nvSpPr>
        <p:spPr>
          <a:xfrm>
            <a:off x="5927762" y="5039570"/>
            <a:ext cx="1073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UOX_pu</a:t>
            </a:r>
          </a:p>
        </p:txBody>
      </p:sp>
      <p:sp>
        <p:nvSpPr>
          <p:cNvPr id="330" name="Shape 330"/>
          <p:cNvSpPr/>
          <p:nvPr/>
        </p:nvSpPr>
        <p:spPr>
          <a:xfrm>
            <a:off x="10110469" y="5287585"/>
            <a:ext cx="26644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31" name="Shape 331"/>
          <p:cNvSpPr/>
          <p:nvPr/>
        </p:nvSpPr>
        <p:spPr>
          <a:xfrm>
            <a:off x="8578468" y="2179991"/>
            <a:ext cx="2655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32" name="Shape 332"/>
          <p:cNvSpPr/>
          <p:nvPr/>
        </p:nvSpPr>
        <p:spPr>
          <a:xfrm>
            <a:off x="6380111" y="2224656"/>
            <a:ext cx="17515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33" name="Shape 333"/>
          <p:cNvSpPr/>
          <p:nvPr/>
        </p:nvSpPr>
        <p:spPr>
          <a:xfrm>
            <a:off x="5983806" y="2979185"/>
            <a:ext cx="10165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LWR A/B</a:t>
            </a:r>
          </a:p>
        </p:txBody>
      </p:sp>
      <p:sp>
        <p:nvSpPr>
          <p:cNvPr id="334" name="Shape 334"/>
          <p:cNvSpPr/>
          <p:nvPr/>
        </p:nvSpPr>
        <p:spPr>
          <a:xfrm>
            <a:off x="8096021" y="27107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335" name="Shape 335"/>
          <p:cNvSpPr/>
          <p:nvPr/>
        </p:nvSpPr>
        <p:spPr>
          <a:xfrm>
            <a:off x="10551541" y="2723455"/>
            <a:ext cx="107111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LWR A/B</a:t>
            </a:r>
          </a:p>
        </p:txBody>
      </p:sp>
      <p:sp>
        <p:nvSpPr>
          <p:cNvPr id="336" name="Shape 336"/>
          <p:cNvSpPr/>
          <p:nvPr/>
        </p:nvSpPr>
        <p:spPr>
          <a:xfrm>
            <a:off x="3354724" y="2405955"/>
            <a:ext cx="14630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Enrichment</a:t>
            </a:r>
          </a:p>
        </p:txBody>
      </p:sp>
      <p:sp>
        <p:nvSpPr>
          <p:cNvPr id="337" name="Shape 337"/>
          <p:cNvSpPr/>
          <p:nvPr/>
        </p:nvSpPr>
        <p:spPr>
          <a:xfrm>
            <a:off x="4916097" y="321277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</a:t>
            </a:r>
          </a:p>
        </p:txBody>
      </p:sp>
      <p:sp>
        <p:nvSpPr>
          <p:cNvPr id="338" name="Shape 338"/>
          <p:cNvSpPr/>
          <p:nvPr/>
        </p:nvSpPr>
        <p:spPr>
          <a:xfrm>
            <a:off x="509638" y="30409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471411" y="3244155"/>
            <a:ext cx="13464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Depleted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1791652" y="3246015"/>
            <a:ext cx="1907858" cy="395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1" name="Shape 341"/>
          <p:cNvSpPr/>
          <p:nvPr/>
        </p:nvSpPr>
        <p:spPr>
          <a:xfrm>
            <a:off x="8506711" y="4629323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LWR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342" name="Shape 342"/>
          <p:cNvSpPr/>
          <p:nvPr/>
        </p:nvSpPr>
        <p:spPr>
          <a:xfrm>
            <a:off x="3570526" y="8667055"/>
            <a:ext cx="11308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SFR_FAB</a:t>
            </a:r>
          </a:p>
          <a:p>
            <a:pPr>
              <a:defRPr sz="1800"/>
            </a:pPr>
            <a:r>
              <a:t>A/B</a:t>
            </a:r>
          </a:p>
        </p:txBody>
      </p:sp>
      <p:sp>
        <p:nvSpPr>
          <p:cNvPr id="343" name="Shape 343"/>
          <p:cNvSpPr/>
          <p:nvPr/>
        </p:nvSpPr>
        <p:spPr>
          <a:xfrm>
            <a:off x="6141745" y="8806755"/>
            <a:ext cx="9656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SFR A/B</a:t>
            </a:r>
          </a:p>
        </p:txBody>
      </p:sp>
      <p:sp>
        <p:nvSpPr>
          <p:cNvPr id="344" name="Shape 344"/>
          <p:cNvSpPr/>
          <p:nvPr/>
        </p:nvSpPr>
        <p:spPr>
          <a:xfrm>
            <a:off x="8102072" y="84003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345" name="Shape 345"/>
          <p:cNvSpPr/>
          <p:nvPr/>
        </p:nvSpPr>
        <p:spPr>
          <a:xfrm>
            <a:off x="10510450" y="8540055"/>
            <a:ext cx="10203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SFR A/B</a:t>
            </a:r>
          </a:p>
        </p:txBody>
      </p:sp>
      <p:sp>
        <p:nvSpPr>
          <p:cNvPr id="346" name="Shape 346"/>
          <p:cNvSpPr/>
          <p:nvPr/>
        </p:nvSpPr>
        <p:spPr>
          <a:xfrm>
            <a:off x="8585975" y="7960982"/>
            <a:ext cx="25847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47" name="Shape 347"/>
          <p:cNvSpPr/>
          <p:nvPr/>
        </p:nvSpPr>
        <p:spPr>
          <a:xfrm>
            <a:off x="10102817" y="6290885"/>
            <a:ext cx="2594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48" name="Shape 348"/>
          <p:cNvSpPr/>
          <p:nvPr/>
        </p:nvSpPr>
        <p:spPr>
          <a:xfrm>
            <a:off x="509638" y="5892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458609" y="6096000"/>
            <a:ext cx="13720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Recycled U</a:t>
            </a:r>
          </a:p>
          <a:p>
            <a:pPr>
              <a:defRPr sz="1800"/>
            </a:pPr>
            <a:r>
              <a:t>storage</a:t>
            </a:r>
          </a:p>
        </p:txBody>
      </p:sp>
      <p:sp>
        <p:nvSpPr>
          <p:cNvPr id="350" name="Shape 350"/>
          <p:cNvSpPr/>
          <p:nvPr/>
        </p:nvSpPr>
        <p:spPr>
          <a:xfrm flipH="1" flipV="1">
            <a:off x="1268875" y="4541052"/>
            <a:ext cx="7642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 flipH="1">
            <a:off x="1274797" y="4504379"/>
            <a:ext cx="1" cy="1399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2" name="Shape 352"/>
          <p:cNvSpPr/>
          <p:nvPr/>
        </p:nvSpPr>
        <p:spPr>
          <a:xfrm>
            <a:off x="3534133" y="6634533"/>
            <a:ext cx="200998" cy="123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 flipH="1">
            <a:off x="1792018" y="6696504"/>
            <a:ext cx="6970983" cy="220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4" name="Shape 354"/>
          <p:cNvSpPr/>
          <p:nvPr/>
        </p:nvSpPr>
        <p:spPr>
          <a:xfrm>
            <a:off x="5183264" y="4117015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355" name="Shape 355"/>
          <p:cNvSpPr/>
          <p:nvPr/>
        </p:nvSpPr>
        <p:spPr>
          <a:xfrm>
            <a:off x="5183264" y="6286500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356" name="Shape 356"/>
          <p:cNvSpPr/>
          <p:nvPr/>
        </p:nvSpPr>
        <p:spPr>
          <a:xfrm>
            <a:off x="6384997" y="7883995"/>
            <a:ext cx="16812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57" name="Shape 357"/>
          <p:cNvSpPr/>
          <p:nvPr/>
        </p:nvSpPr>
        <p:spPr>
          <a:xfrm>
            <a:off x="4858525" y="8377387"/>
            <a:ext cx="1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SFR_fuel</a:t>
            </a:r>
          </a:p>
        </p:txBody>
      </p:sp>
      <p:sp>
        <p:nvSpPr>
          <p:cNvPr id="358" name="Shape 358"/>
          <p:cNvSpPr/>
          <p:nvPr/>
        </p:nvSpPr>
        <p:spPr>
          <a:xfrm>
            <a:off x="2328178" y="2977455"/>
            <a:ext cx="481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DU</a:t>
            </a:r>
          </a:p>
        </p:txBody>
      </p:sp>
      <p:sp>
        <p:nvSpPr>
          <p:cNvPr id="359" name="Shape 359"/>
          <p:cNvSpPr/>
          <p:nvPr/>
        </p:nvSpPr>
        <p:spPr>
          <a:xfrm>
            <a:off x="123404" y="66397"/>
            <a:ext cx="62883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UNF Waiting for Reprocessing</a:t>
            </a:r>
          </a:p>
        </p:txBody>
      </p:sp>
      <p:sp>
        <p:nvSpPr>
          <p:cNvPr id="360" name="Shape 360"/>
          <p:cNvSpPr/>
          <p:nvPr/>
        </p:nvSpPr>
        <p:spPr>
          <a:xfrm>
            <a:off x="176676" y="759110"/>
            <a:ext cx="541244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Inventories of the storage </a:t>
            </a:r>
          </a:p>
          <a:p>
            <a:pPr algn="l">
              <a:defRPr sz="2700"/>
            </a:pPr>
            <a:r>
              <a:t>(LWR_A, LWR_B, SFR_A &amp; SFR_B)</a:t>
            </a:r>
          </a:p>
        </p:txBody>
      </p:sp>
      <p:pic>
        <p:nvPicPr>
          <p:cNvPr id="361" name="Capture d'écran 2015-12-02 17.02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8224" y="-133003"/>
            <a:ext cx="4204226" cy="237046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8492143" y="6710829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 A/B</a:t>
            </a:r>
          </a:p>
          <a:p>
            <a:pPr>
              <a:defRPr sz="1800"/>
            </a:pPr>
            <a:r>
              <a:t>separation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 rot="10800000">
            <a:off x="3225799" y="2483529"/>
            <a:ext cx="1720851" cy="138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80899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10452100" y="2545655"/>
            <a:ext cx="127000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 rot="5400000">
            <a:off x="5981700" y="254565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7201679" y="3180655"/>
            <a:ext cx="91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9" name="Shape 369"/>
          <p:cNvSpPr/>
          <p:nvPr/>
        </p:nvSpPr>
        <p:spPr>
          <a:xfrm>
            <a:off x="4513293" y="318065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0" name="Shape 370"/>
          <p:cNvSpPr/>
          <p:nvPr/>
        </p:nvSpPr>
        <p:spPr>
          <a:xfrm>
            <a:off x="9345553" y="3180655"/>
            <a:ext cx="11208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>
            <a:off x="8390632" y="4343747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11698731" y="31806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 flipH="1">
            <a:off x="9931399" y="5080000"/>
            <a:ext cx="21366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4" name="Shape 374"/>
          <p:cNvSpPr/>
          <p:nvPr/>
        </p:nvSpPr>
        <p:spPr>
          <a:xfrm flipV="1">
            <a:off x="12083682" y="31623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" name="Shape 375"/>
          <p:cNvSpPr/>
          <p:nvPr/>
        </p:nvSpPr>
        <p:spPr>
          <a:xfrm>
            <a:off x="8074873" y="833881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10400029" y="83622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 rot="5400000">
            <a:off x="6157173" y="8338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7369744" y="8973815"/>
            <a:ext cx="7309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>
            <a:off x="4688767" y="8973815"/>
            <a:ext cx="14561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0" name="Shape 380"/>
          <p:cNvSpPr/>
          <p:nvPr/>
        </p:nvSpPr>
        <p:spPr>
          <a:xfrm>
            <a:off x="9342280" y="8997255"/>
            <a:ext cx="1072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Shape 381"/>
          <p:cNvSpPr/>
          <p:nvPr/>
        </p:nvSpPr>
        <p:spPr>
          <a:xfrm>
            <a:off x="3471655" y="8342016"/>
            <a:ext cx="1328627" cy="1263599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8376063" y="6349360"/>
            <a:ext cx="1553469" cy="151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 flipH="1">
            <a:off x="9916831" y="7085614"/>
            <a:ext cx="21366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4" name="Shape 384"/>
          <p:cNvSpPr/>
          <p:nvPr/>
        </p:nvSpPr>
        <p:spPr>
          <a:xfrm flipV="1">
            <a:off x="12083682" y="7073900"/>
            <a:ext cx="1" cy="19334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5" name="Shape 385"/>
          <p:cNvSpPr/>
          <p:nvPr/>
        </p:nvSpPr>
        <p:spPr>
          <a:xfrm>
            <a:off x="11698731" y="8984555"/>
            <a:ext cx="386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 flipH="1">
            <a:off x="3983699" y="7380916"/>
            <a:ext cx="47335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7" name="Shape 387"/>
          <p:cNvSpPr/>
          <p:nvPr/>
        </p:nvSpPr>
        <p:spPr>
          <a:xfrm>
            <a:off x="4002931" y="7407495"/>
            <a:ext cx="1" cy="978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8" name="Shape 388"/>
          <p:cNvSpPr/>
          <p:nvPr/>
        </p:nvSpPr>
        <p:spPr>
          <a:xfrm flipH="1" flipV="1">
            <a:off x="3636156" y="5450515"/>
            <a:ext cx="51215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9" name="Shape 389"/>
          <p:cNvSpPr/>
          <p:nvPr/>
        </p:nvSpPr>
        <p:spPr>
          <a:xfrm flipH="1">
            <a:off x="3634631" y="5413595"/>
            <a:ext cx="1" cy="325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0" name="Shape 390"/>
          <p:cNvSpPr/>
          <p:nvPr/>
        </p:nvSpPr>
        <p:spPr>
          <a:xfrm>
            <a:off x="5876886" y="6965137"/>
            <a:ext cx="9471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fast_pu</a:t>
            </a:r>
          </a:p>
        </p:txBody>
      </p:sp>
      <p:sp>
        <p:nvSpPr>
          <p:cNvPr id="391" name="Shape 391"/>
          <p:cNvSpPr/>
          <p:nvPr/>
        </p:nvSpPr>
        <p:spPr>
          <a:xfrm>
            <a:off x="5927762" y="5039570"/>
            <a:ext cx="1073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UOX_pu</a:t>
            </a:r>
          </a:p>
        </p:txBody>
      </p:sp>
      <p:sp>
        <p:nvSpPr>
          <p:cNvPr id="392" name="Shape 392"/>
          <p:cNvSpPr/>
          <p:nvPr/>
        </p:nvSpPr>
        <p:spPr>
          <a:xfrm>
            <a:off x="10110469" y="5287585"/>
            <a:ext cx="26644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93" name="Shape 393"/>
          <p:cNvSpPr/>
          <p:nvPr/>
        </p:nvSpPr>
        <p:spPr>
          <a:xfrm>
            <a:off x="8578468" y="2179991"/>
            <a:ext cx="2655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94" name="Shape 394"/>
          <p:cNvSpPr/>
          <p:nvPr/>
        </p:nvSpPr>
        <p:spPr>
          <a:xfrm>
            <a:off x="6380111" y="2224656"/>
            <a:ext cx="17515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UOX_#_spent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395" name="Shape 395"/>
          <p:cNvSpPr/>
          <p:nvPr/>
        </p:nvSpPr>
        <p:spPr>
          <a:xfrm>
            <a:off x="5983806" y="2979185"/>
            <a:ext cx="10165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LWR A/B</a:t>
            </a:r>
          </a:p>
        </p:txBody>
      </p:sp>
      <p:sp>
        <p:nvSpPr>
          <p:cNvPr id="396" name="Shape 396"/>
          <p:cNvSpPr/>
          <p:nvPr/>
        </p:nvSpPr>
        <p:spPr>
          <a:xfrm>
            <a:off x="8096021" y="27107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LWR A/B</a:t>
            </a:r>
          </a:p>
        </p:txBody>
      </p:sp>
      <p:sp>
        <p:nvSpPr>
          <p:cNvPr id="397" name="Shape 397"/>
          <p:cNvSpPr/>
          <p:nvPr/>
        </p:nvSpPr>
        <p:spPr>
          <a:xfrm>
            <a:off x="10551541" y="2723455"/>
            <a:ext cx="107111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LWR A/B</a:t>
            </a:r>
          </a:p>
        </p:txBody>
      </p:sp>
      <p:sp>
        <p:nvSpPr>
          <p:cNvPr id="398" name="Shape 398"/>
          <p:cNvSpPr/>
          <p:nvPr/>
        </p:nvSpPr>
        <p:spPr>
          <a:xfrm>
            <a:off x="3354724" y="2405955"/>
            <a:ext cx="14630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Enrichment</a:t>
            </a:r>
          </a:p>
        </p:txBody>
      </p:sp>
      <p:sp>
        <p:nvSpPr>
          <p:cNvPr id="399" name="Shape 399"/>
          <p:cNvSpPr/>
          <p:nvPr/>
        </p:nvSpPr>
        <p:spPr>
          <a:xfrm>
            <a:off x="4916097" y="321277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UOX</a:t>
            </a:r>
          </a:p>
        </p:txBody>
      </p:sp>
      <p:sp>
        <p:nvSpPr>
          <p:cNvPr id="400" name="Shape 400"/>
          <p:cNvSpPr/>
          <p:nvPr/>
        </p:nvSpPr>
        <p:spPr>
          <a:xfrm>
            <a:off x="509638" y="304095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58726" y="3244155"/>
            <a:ext cx="137182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Depleted U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</p:txBody>
      </p:sp>
      <p:sp>
        <p:nvSpPr>
          <p:cNvPr id="402" name="Shape 402"/>
          <p:cNvSpPr/>
          <p:nvPr/>
        </p:nvSpPr>
        <p:spPr>
          <a:xfrm flipH="1">
            <a:off x="1791652" y="3246015"/>
            <a:ext cx="1907858" cy="395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3" name="Shape 403"/>
          <p:cNvSpPr/>
          <p:nvPr/>
        </p:nvSpPr>
        <p:spPr>
          <a:xfrm>
            <a:off x="8506711" y="4629323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LWR</a:t>
            </a:r>
          </a:p>
          <a:p>
            <a:pPr>
              <a:defRPr sz="1800"/>
            </a:pPr>
            <a:r>
              <a:t>separation </a:t>
            </a:r>
          </a:p>
        </p:txBody>
      </p:sp>
      <p:sp>
        <p:nvSpPr>
          <p:cNvPr id="404" name="Shape 404"/>
          <p:cNvSpPr/>
          <p:nvPr/>
        </p:nvSpPr>
        <p:spPr>
          <a:xfrm>
            <a:off x="3570526" y="8667055"/>
            <a:ext cx="11308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SFR_FAB</a:t>
            </a:r>
          </a:p>
          <a:p>
            <a:pPr>
              <a:defRPr sz="1800"/>
            </a:pPr>
            <a:r>
              <a:t>A/B</a:t>
            </a:r>
          </a:p>
        </p:txBody>
      </p:sp>
      <p:sp>
        <p:nvSpPr>
          <p:cNvPr id="405" name="Shape 405"/>
          <p:cNvSpPr/>
          <p:nvPr/>
        </p:nvSpPr>
        <p:spPr>
          <a:xfrm>
            <a:off x="6141745" y="8806755"/>
            <a:ext cx="9656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SFR A/B</a:t>
            </a:r>
          </a:p>
        </p:txBody>
      </p:sp>
      <p:sp>
        <p:nvSpPr>
          <p:cNvPr id="406" name="Shape 406"/>
          <p:cNvSpPr/>
          <p:nvPr/>
        </p:nvSpPr>
        <p:spPr>
          <a:xfrm>
            <a:off x="8102072" y="8400355"/>
            <a:ext cx="12577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Cooling </a:t>
            </a:r>
          </a:p>
          <a:p>
            <a:pPr>
              <a:defRPr sz="1800"/>
            </a:pPr>
            <a:r>
              <a:t>storage 7y</a:t>
            </a:r>
          </a:p>
          <a:p>
            <a:pPr>
              <a:defRPr sz="1800"/>
            </a:pPr>
            <a:r>
              <a:t>SFR A/B</a:t>
            </a:r>
          </a:p>
        </p:txBody>
      </p:sp>
      <p:sp>
        <p:nvSpPr>
          <p:cNvPr id="407" name="Shape 407"/>
          <p:cNvSpPr/>
          <p:nvPr/>
        </p:nvSpPr>
        <p:spPr>
          <a:xfrm>
            <a:off x="10510450" y="8540055"/>
            <a:ext cx="10203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SFR A/B</a:t>
            </a:r>
          </a:p>
        </p:txBody>
      </p:sp>
      <p:sp>
        <p:nvSpPr>
          <p:cNvPr id="408" name="Shape 408"/>
          <p:cNvSpPr/>
          <p:nvPr/>
        </p:nvSpPr>
        <p:spPr>
          <a:xfrm>
            <a:off x="8585975" y="7960982"/>
            <a:ext cx="25847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SFR_#_spent_cooled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409" name="Shape 409"/>
          <p:cNvSpPr/>
          <p:nvPr/>
        </p:nvSpPr>
        <p:spPr>
          <a:xfrm>
            <a:off x="10102817" y="6290885"/>
            <a:ext cx="2594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SFR_#_spent_stored 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410" name="Shape 410"/>
          <p:cNvSpPr/>
          <p:nvPr/>
        </p:nvSpPr>
        <p:spPr>
          <a:xfrm>
            <a:off x="509638" y="5892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439471" y="6096000"/>
            <a:ext cx="14103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Recycled U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</p:txBody>
      </p:sp>
      <p:sp>
        <p:nvSpPr>
          <p:cNvPr id="412" name="Shape 412"/>
          <p:cNvSpPr/>
          <p:nvPr/>
        </p:nvSpPr>
        <p:spPr>
          <a:xfrm flipH="1" flipV="1">
            <a:off x="1268875" y="4541052"/>
            <a:ext cx="7642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3" name="Shape 413"/>
          <p:cNvSpPr/>
          <p:nvPr/>
        </p:nvSpPr>
        <p:spPr>
          <a:xfrm flipH="1">
            <a:off x="1274797" y="4504379"/>
            <a:ext cx="1" cy="1399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4" name="Shape 414"/>
          <p:cNvSpPr/>
          <p:nvPr/>
        </p:nvSpPr>
        <p:spPr>
          <a:xfrm>
            <a:off x="3534133" y="6634533"/>
            <a:ext cx="200998" cy="123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5" name="Shape 415"/>
          <p:cNvSpPr/>
          <p:nvPr/>
        </p:nvSpPr>
        <p:spPr>
          <a:xfrm flipH="1">
            <a:off x="1792018" y="6696504"/>
            <a:ext cx="6970983" cy="220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6" name="Shape 416"/>
          <p:cNvSpPr/>
          <p:nvPr/>
        </p:nvSpPr>
        <p:spPr>
          <a:xfrm>
            <a:off x="5183264" y="4117015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417" name="Shape 417"/>
          <p:cNvSpPr/>
          <p:nvPr/>
        </p:nvSpPr>
        <p:spPr>
          <a:xfrm>
            <a:off x="5183264" y="6286500"/>
            <a:ext cx="467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RU</a:t>
            </a:r>
          </a:p>
        </p:txBody>
      </p:sp>
      <p:sp>
        <p:nvSpPr>
          <p:cNvPr id="418" name="Shape 418"/>
          <p:cNvSpPr/>
          <p:nvPr/>
        </p:nvSpPr>
        <p:spPr>
          <a:xfrm>
            <a:off x="6384997" y="7883995"/>
            <a:ext cx="16812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SFR_#_spent</a:t>
            </a:r>
          </a:p>
          <a:p>
            <a:pPr>
              <a:defRPr i="1" sz="2000"/>
            </a:pPr>
            <a:r>
              <a:t>(#=A/B)</a:t>
            </a:r>
          </a:p>
        </p:txBody>
      </p:sp>
      <p:sp>
        <p:nvSpPr>
          <p:cNvPr id="419" name="Shape 419"/>
          <p:cNvSpPr/>
          <p:nvPr/>
        </p:nvSpPr>
        <p:spPr>
          <a:xfrm>
            <a:off x="4858525" y="8377387"/>
            <a:ext cx="1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SFR_fuel</a:t>
            </a:r>
          </a:p>
        </p:txBody>
      </p:sp>
      <p:sp>
        <p:nvSpPr>
          <p:cNvPr id="420" name="Shape 420"/>
          <p:cNvSpPr/>
          <p:nvPr/>
        </p:nvSpPr>
        <p:spPr>
          <a:xfrm>
            <a:off x="2328178" y="2977455"/>
            <a:ext cx="481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DU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239" y="66397"/>
            <a:ext cx="52646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Fuel Resource in Storage</a:t>
            </a:r>
          </a:p>
        </p:txBody>
      </p:sp>
      <p:sp>
        <p:nvSpPr>
          <p:cNvPr id="422" name="Shape 422"/>
          <p:cNvSpPr/>
          <p:nvPr/>
        </p:nvSpPr>
        <p:spPr>
          <a:xfrm>
            <a:off x="53680" y="754151"/>
            <a:ext cx="84764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Inventories of AM &amp; Pu All the storages</a:t>
            </a:r>
            <a:r>
              <a:rPr sz="1200"/>
              <a:t> (LWR_A, LWR_B, SFR_A &amp; SFR_B)</a:t>
            </a:r>
          </a:p>
        </p:txBody>
      </p:sp>
      <p:sp>
        <p:nvSpPr>
          <p:cNvPr id="423" name="Shape 423"/>
          <p:cNvSpPr/>
          <p:nvPr/>
        </p:nvSpPr>
        <p:spPr>
          <a:xfrm>
            <a:off x="2195896" y="1228748"/>
            <a:ext cx="45476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DU from depleted U storage </a:t>
            </a:r>
          </a:p>
        </p:txBody>
      </p:sp>
      <p:sp>
        <p:nvSpPr>
          <p:cNvPr id="424" name="Shape 424"/>
          <p:cNvSpPr/>
          <p:nvPr/>
        </p:nvSpPr>
        <p:spPr>
          <a:xfrm>
            <a:off x="2202043" y="1716763"/>
            <a:ext cx="44845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RU from recycled U storage </a:t>
            </a:r>
          </a:p>
        </p:txBody>
      </p:sp>
      <p:pic>
        <p:nvPicPr>
          <p:cNvPr id="425" name="Capture d'écran 2015-12-02 17.0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4731" y="-76044"/>
            <a:ext cx="4109982" cy="2313508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/>
          <p:nvPr/>
        </p:nvSpPr>
        <p:spPr>
          <a:xfrm>
            <a:off x="8492143" y="6710829"/>
            <a:ext cx="132130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SFR A/B</a:t>
            </a:r>
          </a:p>
          <a:p>
            <a:pPr>
              <a:defRPr sz="1800"/>
            </a:pPr>
            <a:r>
              <a:t>separation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