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7E7EAC5-7247-B94A-BEC4-AC45201C0AD8}">
          <p14:sldIdLst>
            <p14:sldId id="257"/>
            <p14:sldId id="258"/>
            <p14:sldId id="259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9"/>
    <p:restoredTop sz="94689"/>
  </p:normalViewPr>
  <p:slideViewPr>
    <p:cSldViewPr snapToGrid="0" snapToObjects="1">
      <p:cViewPr>
        <p:scale>
          <a:sx n="140" d="100"/>
          <a:sy n="140" d="100"/>
        </p:scale>
        <p:origin x="4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0705-4437-094C-BA0E-8955A5626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B46F4-A544-F04F-89DD-D570680E2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E490E-CDBA-0548-A735-2B68281F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0DC49-8E21-A641-AA43-3C2CA3FF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75173-D69D-014B-AE78-8A7CDFB4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AC90-BDD7-BE42-B713-771B421E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C389B-E64F-414F-AB21-C1A9B85FD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9D1C7-D1FB-2540-B99F-A25416E2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580B6-E43A-C24C-994D-A93F2449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30B5-4BEA-014E-AC87-FA145F49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F3DCB-591E-7941-8B07-5FF1D3091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FC508-ADEF-DE42-AAC8-E8D09245D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2F46-336E-4249-BA06-F2159A56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ED36C-F36C-CE45-B4DE-9652DCC7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320C3-78D4-B54E-8878-3123B9F3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7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5EDE-FD3E-4D44-A827-7C0CB74E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62D5-FFE7-9E4D-AF6E-BA27C60C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1043-5F08-CA40-A350-E43B82E3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62490-FE17-B642-8405-90A3C8FA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F39E-49D9-AC43-A50E-67F1C30A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B2F6-E783-0249-A1F5-256D15DA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87C7C-5CBA-FC45-BE6A-00B3563DA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04D60-EDEA-2447-BCC8-501B3837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2FE0-1469-894C-BF97-63C73ABA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E669-9F1C-4A45-9CE7-FA225683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64D3-5211-2442-BDB4-0479113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5F7A-4351-2540-90A8-151818AF0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0902B-ED0F-784C-9905-D78553AC0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CEE96-9B3D-F74F-BD6D-C331450A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E4259-9E05-9341-BA23-B936E2E2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C2274-667E-4041-A7F1-B195E1C6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9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F839-D248-C84D-82A4-F96A75EA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75447-5B41-8F44-8BED-193E2199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1A91-8979-D545-B437-362FE670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8EA06-3F91-7445-8425-27C40DAC0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9F795-63A3-424E-806F-4B8A8D878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B0556-8EB1-3449-A81F-930B6427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25E9E-4F7E-D542-95B2-C6651060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A7577-35AB-9A41-9989-ACF05C56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53B9-A050-9E44-9A35-E1170F32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8C21F-4AD0-FB48-8CB0-FFEFD17D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C6AE4-1FA9-3F40-A162-77FBAB57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EF4A3-F290-6D4D-A5CB-38B8B593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6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B523B-A5FD-EA4A-9238-F6663F9B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3DDD1-A5FE-9A4C-A030-E7AAE670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8A07C-4810-2247-80EB-B15D2CB7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5568-E29A-7549-A71C-9344655F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485A-72E8-4442-A195-C11665E3F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43D16-C01B-CC4D-86DE-EDC7B257F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BED50-3A1F-7D49-9B30-53B4A499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FA681-1074-7349-9FFC-0712B5FA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56EFD-8876-434E-841C-786AFBE6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8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A9E5-E635-544D-8E74-EE32517F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72756-9658-D445-9F01-A5B196E74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8A621-57F1-C245-AFFD-15278F3EE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BDD4C-236D-074E-911E-44BB529B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5A6B9-C1A3-8A40-B8F5-8EAA6546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4FC2-BB2D-6743-9459-3F98113A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6B88F-6CD7-6949-99FA-3110ED6C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7E6EE-4B19-1942-A92D-C684D5EB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EBA7-AA85-0A4D-9C3F-90666B549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5F2E-F3D0-EF42-AAA8-5B6165EEBC81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5248-28F4-BB46-A758-AE311FF00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31697-8B40-9C42-BC20-146C14F2D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0E1C-B3B5-834B-A97B-593DD92A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8" y="1083610"/>
            <a:ext cx="11288843" cy="577439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Maintenance, support, fix and improvement of </a:t>
            </a:r>
            <a:r>
              <a:rPr lang="en-US" sz="3600" dirty="0" err="1"/>
              <a:t>Cyclus</a:t>
            </a:r>
            <a:r>
              <a:rPr lang="en-US" sz="3600" dirty="0"/>
              <a:t>/</a:t>
            </a:r>
            <a:r>
              <a:rPr lang="en-US" sz="3600" dirty="0" err="1"/>
              <a:t>Cycamore</a:t>
            </a:r>
            <a:r>
              <a:rPr lang="en-US" sz="3600" dirty="0"/>
              <a:t>/</a:t>
            </a:r>
            <a:r>
              <a:rPr lang="en-US" sz="3600" dirty="0" err="1"/>
              <a:t>Cymetric</a:t>
            </a:r>
            <a:r>
              <a:rPr lang="en-US" sz="3600" dirty="0"/>
              <a:t> </a:t>
            </a:r>
          </a:p>
          <a:p>
            <a:r>
              <a:rPr lang="en-US" sz="3600" dirty="0"/>
              <a:t>Distribution through </a:t>
            </a:r>
            <a:r>
              <a:rPr lang="en-US" sz="3600" dirty="0" err="1"/>
              <a:t>conda</a:t>
            </a:r>
            <a:r>
              <a:rPr lang="en-US" sz="3600" dirty="0"/>
              <a:t>, required for remote </a:t>
            </a:r>
            <a:r>
              <a:rPr lang="en-US" sz="3600" dirty="0" err="1"/>
              <a:t>Cyclus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Allow to install </a:t>
            </a:r>
            <a:r>
              <a:rPr lang="en-US" sz="3200" dirty="0" err="1"/>
              <a:t>Cyclus</a:t>
            </a:r>
            <a:r>
              <a:rPr lang="en-US" sz="3200" dirty="0"/>
              <a:t> suite (and all its dependency) in one command:</a:t>
            </a:r>
          </a:p>
          <a:p>
            <a:pPr lvl="2"/>
            <a:r>
              <a:rPr lang="en-US" sz="2800" dirty="0"/>
              <a:t>‘</a:t>
            </a:r>
            <a:r>
              <a:rPr lang="en-US" sz="2800" dirty="0" err="1"/>
              <a:t>conda</a:t>
            </a:r>
            <a:r>
              <a:rPr lang="en-US" sz="2800" dirty="0"/>
              <a:t> install </a:t>
            </a:r>
            <a:r>
              <a:rPr lang="en-US" sz="2800" dirty="0" err="1"/>
              <a:t>cyclus</a:t>
            </a:r>
            <a:r>
              <a:rPr lang="en-US" sz="2800" dirty="0"/>
              <a:t> </a:t>
            </a:r>
            <a:r>
              <a:rPr lang="en-US" sz="2800" dirty="0" err="1"/>
              <a:t>cycamore</a:t>
            </a:r>
            <a:r>
              <a:rPr lang="en-US" sz="2800" dirty="0"/>
              <a:t> </a:t>
            </a:r>
            <a:r>
              <a:rPr lang="en-US" sz="2800" dirty="0" err="1"/>
              <a:t>cymetric</a:t>
            </a:r>
            <a:r>
              <a:rPr lang="en-US" sz="2800" dirty="0"/>
              <a:t>’</a:t>
            </a:r>
          </a:p>
          <a:p>
            <a:pPr marL="914400" lvl="2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/>
              <a:t>&gt; Constant effort required for:</a:t>
            </a:r>
          </a:p>
          <a:p>
            <a:pPr lvl="2"/>
            <a:r>
              <a:rPr lang="en-US" sz="2800" dirty="0"/>
              <a:t>Debugging</a:t>
            </a:r>
          </a:p>
          <a:p>
            <a:pPr lvl="2"/>
            <a:r>
              <a:rPr lang="en-US" sz="2800" dirty="0"/>
              <a:t>Improvement </a:t>
            </a:r>
          </a:p>
          <a:p>
            <a:pPr lvl="2"/>
            <a:r>
              <a:rPr lang="en-US" sz="2800" dirty="0"/>
              <a:t>Easy installation for users </a:t>
            </a:r>
          </a:p>
          <a:p>
            <a:pPr lvl="2"/>
            <a:r>
              <a:rPr lang="en-US" sz="2800" dirty="0"/>
              <a:t>Easy deployment of remote </a:t>
            </a:r>
            <a:r>
              <a:rPr lang="en-US" sz="2800" dirty="0" err="1"/>
              <a:t>Cyclus</a:t>
            </a:r>
            <a:endParaRPr lang="en-US" dirty="0"/>
          </a:p>
          <a:p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89E29-F41B-1541-9C29-337EF0DD07F4}"/>
              </a:ext>
            </a:extLst>
          </p:cNvPr>
          <p:cNvSpPr txBox="1"/>
          <p:nvPr/>
        </p:nvSpPr>
        <p:spPr>
          <a:xfrm>
            <a:off x="566928" y="64008"/>
            <a:ext cx="5606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</a:rPr>
              <a:t>Maintenance and Support</a:t>
            </a:r>
          </a:p>
        </p:txBody>
      </p:sp>
    </p:spTree>
    <p:extLst>
      <p:ext uri="{BB962C8B-B14F-4D97-AF65-F5344CB8AC3E}">
        <p14:creationId xmlns:p14="http://schemas.microsoft.com/office/powerpoint/2010/main" val="157168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D504-430E-EB4E-81E7-CF5ED1C8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82" y="1386713"/>
            <a:ext cx="10884408" cy="3743071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Add units support in </a:t>
            </a:r>
            <a:r>
              <a:rPr lang="en-US" sz="3600" dirty="0" err="1"/>
              <a:t>Cyclus</a:t>
            </a:r>
            <a:r>
              <a:rPr lang="en-US" sz="3600" dirty="0"/>
              <a:t> metrics:</a:t>
            </a:r>
          </a:p>
          <a:p>
            <a:pPr lvl="1"/>
            <a:r>
              <a:rPr lang="en-US" sz="3200" dirty="0"/>
              <a:t>Time series recording now accept a unit value</a:t>
            </a:r>
          </a:p>
          <a:p>
            <a:pPr lvl="1"/>
            <a:r>
              <a:rPr lang="en-US" sz="3200" dirty="0"/>
              <a:t>Inventory recording new also register mass unit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&gt; Short/mid term goal:</a:t>
            </a:r>
          </a:p>
          <a:p>
            <a:pPr lvl="1"/>
            <a:r>
              <a:rPr lang="en-US" sz="3200" dirty="0"/>
              <a:t>Allow </a:t>
            </a:r>
            <a:r>
              <a:rPr lang="en-US" sz="3200" dirty="0" err="1"/>
              <a:t>Cymetric</a:t>
            </a:r>
            <a:r>
              <a:rPr lang="en-US" sz="3200" dirty="0"/>
              <a:t> (</a:t>
            </a:r>
            <a:r>
              <a:rPr lang="en-US" sz="3200" dirty="0" err="1"/>
              <a:t>cyclus</a:t>
            </a:r>
            <a:r>
              <a:rPr lang="en-US" sz="3200" dirty="0"/>
              <a:t> analysis tool) to deal with units </a:t>
            </a:r>
          </a:p>
          <a:p>
            <a:pPr lvl="1"/>
            <a:r>
              <a:rPr lang="en-US" sz="3200" dirty="0"/>
              <a:t>Allow user to specify an adequate set of units for their 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812CC-B6D8-0D4E-95C7-51958381BF54}"/>
              </a:ext>
            </a:extLst>
          </p:cNvPr>
          <p:cNvSpPr txBox="1"/>
          <p:nvPr/>
        </p:nvSpPr>
        <p:spPr>
          <a:xfrm>
            <a:off x="274931" y="0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</a:rPr>
              <a:t>Units</a:t>
            </a:r>
          </a:p>
        </p:txBody>
      </p:sp>
    </p:spTree>
    <p:extLst>
      <p:ext uri="{BB962C8B-B14F-4D97-AF65-F5344CB8AC3E}">
        <p14:creationId xmlns:p14="http://schemas.microsoft.com/office/powerpoint/2010/main" val="357390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C85C-D6BD-A34F-98EC-6D4EEEB3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520"/>
            <a:ext cx="10515600" cy="485863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Add the capability to report extra cost associated to facility operation:</a:t>
            </a:r>
          </a:p>
          <a:p>
            <a:pPr lvl="1"/>
            <a:r>
              <a:rPr lang="en-US" sz="2800" dirty="0"/>
              <a:t>Cost type: “water”, “co2”, “manpower” -&gt; any user defined string</a:t>
            </a:r>
          </a:p>
          <a:p>
            <a:pPr lvl="1"/>
            <a:r>
              <a:rPr lang="en-US" sz="2800" dirty="0"/>
              <a:t>Operation type: deployment/decommission/operation step/</a:t>
            </a:r>
            <a:r>
              <a:rPr lang="en-US" sz="2800" dirty="0" err="1"/>
              <a:t>thoughput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&gt; Short/mid term goal:</a:t>
            </a:r>
          </a:p>
          <a:p>
            <a:pPr lvl="1"/>
            <a:r>
              <a:rPr lang="en-US" sz="3200" dirty="0"/>
              <a:t>Allow user to compute non-mass related metrics:</a:t>
            </a:r>
          </a:p>
          <a:p>
            <a:pPr lvl="2"/>
            <a:r>
              <a:rPr lang="en-US" sz="2800" dirty="0"/>
              <a:t>Proliferation-resistance measurement</a:t>
            </a:r>
          </a:p>
          <a:p>
            <a:pPr lvl="2"/>
            <a:r>
              <a:rPr lang="en-US" sz="2800" dirty="0"/>
              <a:t> resource cost</a:t>
            </a:r>
          </a:p>
          <a:p>
            <a:pPr lvl="2"/>
            <a:r>
              <a:rPr lang="en-US" sz="2800" dirty="0"/>
              <a:t>…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BEA02-B7F2-024D-B594-2ECA563D4496}"/>
              </a:ext>
            </a:extLst>
          </p:cNvPr>
          <p:cNvSpPr txBox="1"/>
          <p:nvPr/>
        </p:nvSpPr>
        <p:spPr>
          <a:xfrm>
            <a:off x="423987" y="73152"/>
            <a:ext cx="3204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</a:rPr>
              <a:t>Cost metadata</a:t>
            </a:r>
          </a:p>
        </p:txBody>
      </p:sp>
    </p:spTree>
    <p:extLst>
      <p:ext uri="{BB962C8B-B14F-4D97-AF65-F5344CB8AC3E}">
        <p14:creationId xmlns:p14="http://schemas.microsoft.com/office/powerpoint/2010/main" val="352172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D4100-0A3E-AD4A-A3A8-05F85FA5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89" y="2006357"/>
            <a:ext cx="6182810" cy="4301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92A99-384B-E74A-BC54-5C81C6D471B9}"/>
              </a:ext>
            </a:extLst>
          </p:cNvPr>
          <p:cNvSpPr txBox="1"/>
          <p:nvPr/>
        </p:nvSpPr>
        <p:spPr>
          <a:xfrm>
            <a:off x="423987" y="73152"/>
            <a:ext cx="3204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</a:rPr>
              <a:t>Cost metadata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70F30-2E4E-B44F-838F-57C8425C29FE}"/>
              </a:ext>
            </a:extLst>
          </p:cNvPr>
          <p:cNvSpPr txBox="1"/>
          <p:nvPr/>
        </p:nvSpPr>
        <p:spPr>
          <a:xfrm>
            <a:off x="423987" y="2185294"/>
            <a:ext cx="45811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facility provide different cost per operations:</a:t>
            </a:r>
          </a:p>
          <a:p>
            <a:r>
              <a:rPr lang="en-US" dirty="0"/>
              <a:t>Example:</a:t>
            </a:r>
          </a:p>
          <a:p>
            <a:pPr marL="285750" indent="-285750">
              <a:buFontTx/>
              <a:buChar char="-"/>
            </a:pPr>
            <a:r>
              <a:rPr lang="en-US" dirty="0"/>
              <a:t>co2: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decommission: 25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deployment: 45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timestep: 35</a:t>
            </a:r>
          </a:p>
          <a:p>
            <a:pPr marL="285750" indent="-285750">
              <a:buFontTx/>
              <a:buChar char="-"/>
            </a:pPr>
            <a:r>
              <a:rPr lang="en-US" dirty="0"/>
              <a:t>Water: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Deployment: 43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Land: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Decommission: 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4F653-CC28-9D45-8357-9BDB6D8DA362}"/>
              </a:ext>
            </a:extLst>
          </p:cNvPr>
          <p:cNvSpPr txBox="1"/>
          <p:nvPr/>
        </p:nvSpPr>
        <p:spPr>
          <a:xfrm>
            <a:off x="1636776" y="1007863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5FD3A-1BC3-D544-B783-9973058082FE}"/>
              </a:ext>
            </a:extLst>
          </p:cNvPr>
          <p:cNvSpPr txBox="1"/>
          <p:nvPr/>
        </p:nvSpPr>
        <p:spPr>
          <a:xfrm>
            <a:off x="8503931" y="1007863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BC74C-A729-024B-B968-2BBC3D8EFF7D}"/>
              </a:ext>
            </a:extLst>
          </p:cNvPr>
          <p:cNvSpPr txBox="1"/>
          <p:nvPr/>
        </p:nvSpPr>
        <p:spPr>
          <a:xfrm>
            <a:off x="6460390" y="1377195"/>
            <a:ext cx="510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of the different cost over the simulation</a:t>
            </a:r>
          </a:p>
          <a:p>
            <a:r>
              <a:rPr lang="en-US" dirty="0"/>
              <a:t>(can be filtered per cost, per operation and facilities)</a:t>
            </a:r>
          </a:p>
        </p:txBody>
      </p:sp>
    </p:spTree>
    <p:extLst>
      <p:ext uri="{BB962C8B-B14F-4D97-AF65-F5344CB8AC3E}">
        <p14:creationId xmlns:p14="http://schemas.microsoft.com/office/powerpoint/2010/main" val="44786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238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Baptiste MOUGINOT</dc:creator>
  <cp:lastModifiedBy>Baptiste MOUGINOT</cp:lastModifiedBy>
  <cp:revision>6</cp:revision>
  <dcterms:created xsi:type="dcterms:W3CDTF">2019-09-10T21:16:41Z</dcterms:created>
  <dcterms:modified xsi:type="dcterms:W3CDTF">2019-09-10T22:33:09Z</dcterms:modified>
</cp:coreProperties>
</file>