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9" r:id="rId3"/>
    <p:sldId id="260" r:id="rId4"/>
    <p:sldId id="279" r:id="rId5"/>
    <p:sldId id="257" r:id="rId6"/>
    <p:sldId id="258" r:id="rId7"/>
    <p:sldId id="284" r:id="rId8"/>
    <p:sldId id="265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8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B1"/>
    <a:srgbClr val="008000"/>
    <a:srgbClr val="9E9EF9"/>
    <a:srgbClr val="DEE5E1"/>
    <a:srgbClr val="F59C9C"/>
    <a:srgbClr val="E5E5E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80711" autoAdjust="0"/>
  </p:normalViewPr>
  <p:slideViewPr>
    <p:cSldViewPr snapToGrid="0">
      <p:cViewPr varScale="1">
        <p:scale>
          <a:sx n="91" d="100"/>
          <a:sy n="91" d="100"/>
        </p:scale>
        <p:origin x="63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7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B605-3665-4EDB-9DB7-DFF695DCAC6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C290-7A29-4D9F-AB4B-B1C64DA06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told my boss that I used Excel to semi-automatically write my code, I think his reaction was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9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="public "&amp; B3 &amp;" " &amp;PROPER(A3) &amp; " {get; set;}“</a:t>
            </a:r>
          </a:p>
          <a:p>
            <a:endParaRPr lang="en-US" dirty="0"/>
          </a:p>
          <a:p>
            <a:r>
              <a:rPr lang="en-US" dirty="0"/>
              <a:t>Paste values</a:t>
            </a:r>
          </a:p>
          <a:p>
            <a:endParaRPr lang="en-US" dirty="0"/>
          </a:p>
          <a:p>
            <a:r>
              <a:rPr lang="en-US" dirty="0"/>
              <a:t>Insert index above properties</a:t>
            </a:r>
          </a:p>
          <a:p>
            <a:r>
              <a:rPr lang="en-US" dirty="0"/>
              <a:t>Insert whitespace below rest of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replace with wild card</a:t>
            </a:r>
          </a:p>
          <a:p>
            <a:endParaRPr lang="en-US" dirty="0"/>
          </a:p>
          <a:p>
            <a:r>
              <a:rPr lang="en-US" dirty="0"/>
              <a:t>Text to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Explicit</a:t>
            </a:r>
          </a:p>
          <a:p>
            <a:r>
              <a:rPr lang="en-US" dirty="0"/>
              <a:t>Function </a:t>
            </a:r>
            <a:r>
              <a:rPr lang="en-US" dirty="0" err="1"/>
              <a:t>FizzBuzz</a:t>
            </a:r>
            <a:r>
              <a:rPr lang="en-US" dirty="0"/>
              <a:t>(number As Integer) As String</a:t>
            </a:r>
          </a:p>
          <a:p>
            <a:r>
              <a:rPr lang="en-US" dirty="0"/>
              <a:t>    If number Mod 15 = 0 Then</a:t>
            </a:r>
          </a:p>
          <a:p>
            <a:r>
              <a:rPr lang="en-US" dirty="0"/>
              <a:t>    </a:t>
            </a:r>
            <a:r>
              <a:rPr lang="en-US" dirty="0" err="1"/>
              <a:t>FizzBuzz</a:t>
            </a:r>
            <a:r>
              <a:rPr lang="en-US" dirty="0"/>
              <a:t> = "</a:t>
            </a:r>
            <a:r>
              <a:rPr lang="en-US" dirty="0" err="1"/>
              <a:t>FizzBuzz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ElseIf</a:t>
            </a:r>
            <a:r>
              <a:rPr lang="en-US" dirty="0"/>
              <a:t> number Mod 5 = 0 Then</a:t>
            </a:r>
          </a:p>
          <a:p>
            <a:r>
              <a:rPr lang="en-US" dirty="0"/>
              <a:t>    </a:t>
            </a:r>
            <a:r>
              <a:rPr lang="en-US" dirty="0" err="1"/>
              <a:t>FizzBuzz</a:t>
            </a:r>
            <a:r>
              <a:rPr lang="en-US" dirty="0"/>
              <a:t> = "Buzz"</a:t>
            </a:r>
          </a:p>
          <a:p>
            <a:r>
              <a:rPr lang="en-US" dirty="0"/>
              <a:t>    </a:t>
            </a:r>
            <a:r>
              <a:rPr lang="en-US" dirty="0" err="1"/>
              <a:t>ElseIf</a:t>
            </a:r>
            <a:r>
              <a:rPr lang="en-US" dirty="0"/>
              <a:t> number Mod 3 = 0 Then</a:t>
            </a:r>
          </a:p>
          <a:p>
            <a:r>
              <a:rPr lang="en-US" dirty="0"/>
              <a:t>    </a:t>
            </a:r>
            <a:r>
              <a:rPr lang="en-US" dirty="0" err="1"/>
              <a:t>FizzBuzz</a:t>
            </a:r>
            <a:r>
              <a:rPr lang="en-US" dirty="0"/>
              <a:t> = "Fizz"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</a:t>
            </a:r>
            <a:r>
              <a:rPr lang="en-US" dirty="0" err="1"/>
              <a:t>FizzBuzz</a:t>
            </a:r>
            <a:r>
              <a:rPr lang="en-US" dirty="0"/>
              <a:t> = number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C290-7A29-4D9F-AB4B-B1C64DA06B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E9EF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CBB1"/>
                </a:solidFill>
              </a:defRPr>
            </a:lvl1pPr>
            <a:lvl2pPr>
              <a:defRPr>
                <a:solidFill>
                  <a:srgbClr val="DEE5E1"/>
                </a:solidFill>
              </a:defRPr>
            </a:lvl2pPr>
            <a:lvl3pPr>
              <a:defRPr>
                <a:solidFill>
                  <a:srgbClr val="DEE5E1"/>
                </a:solidFill>
              </a:defRPr>
            </a:lvl3pPr>
            <a:lvl4pPr>
              <a:defRPr>
                <a:solidFill>
                  <a:srgbClr val="DEE5E1"/>
                </a:solidFill>
              </a:defRPr>
            </a:lvl4pPr>
            <a:lvl5pPr>
              <a:defRPr>
                <a:solidFill>
                  <a:srgbClr val="DEE5E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E9EF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E5E5E5"/>
                </a:solidFill>
              </a:defRPr>
            </a:lvl1pPr>
            <a:lvl2pPr>
              <a:defRPr>
                <a:solidFill>
                  <a:srgbClr val="E5E5E5"/>
                </a:solidFill>
              </a:defRPr>
            </a:lvl2pPr>
            <a:lvl3pPr>
              <a:defRPr>
                <a:solidFill>
                  <a:srgbClr val="E5E5E5"/>
                </a:solidFill>
              </a:defRPr>
            </a:lvl3pPr>
            <a:lvl4pPr>
              <a:defRPr>
                <a:solidFill>
                  <a:srgbClr val="E5E5E5"/>
                </a:solidFill>
              </a:defRPr>
            </a:lvl4pPr>
            <a:lvl5pPr>
              <a:defRPr>
                <a:solidFill>
                  <a:srgbClr val="E5E5E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E5E5E5"/>
                </a:solidFill>
              </a:defRPr>
            </a:lvl1pPr>
            <a:lvl2pPr>
              <a:defRPr>
                <a:solidFill>
                  <a:srgbClr val="E5E5E5"/>
                </a:solidFill>
              </a:defRPr>
            </a:lvl2pPr>
            <a:lvl3pPr>
              <a:defRPr>
                <a:solidFill>
                  <a:srgbClr val="E5E5E5"/>
                </a:solidFill>
              </a:defRPr>
            </a:lvl3pPr>
            <a:lvl4pPr>
              <a:defRPr>
                <a:solidFill>
                  <a:srgbClr val="E5E5E5"/>
                </a:solidFill>
              </a:defRPr>
            </a:lvl4pPr>
            <a:lvl5pPr>
              <a:defRPr>
                <a:solidFill>
                  <a:srgbClr val="E5E5E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rgbClr val="9E9EF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59C9C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DEE5E1"/>
                </a:solidFill>
              </a:defRPr>
            </a:lvl1pPr>
            <a:lvl2pPr>
              <a:defRPr>
                <a:solidFill>
                  <a:srgbClr val="DEE5E1"/>
                </a:solidFill>
              </a:defRPr>
            </a:lvl2pPr>
            <a:lvl3pPr>
              <a:defRPr>
                <a:solidFill>
                  <a:srgbClr val="DEE5E1"/>
                </a:solidFill>
              </a:defRPr>
            </a:lvl3pPr>
            <a:lvl4pPr>
              <a:defRPr>
                <a:solidFill>
                  <a:srgbClr val="DEE5E1"/>
                </a:solidFill>
              </a:defRPr>
            </a:lvl4pPr>
            <a:lvl5pPr>
              <a:defRPr>
                <a:solidFill>
                  <a:srgbClr val="DEE5E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59C9C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DEE5E1"/>
                </a:solidFill>
              </a:defRPr>
            </a:lvl1pPr>
            <a:lvl2pPr>
              <a:defRPr>
                <a:solidFill>
                  <a:srgbClr val="DEE5E1"/>
                </a:solidFill>
              </a:defRPr>
            </a:lvl2pPr>
            <a:lvl3pPr>
              <a:defRPr>
                <a:solidFill>
                  <a:srgbClr val="DEE5E1"/>
                </a:solidFill>
              </a:defRPr>
            </a:lvl3pPr>
            <a:lvl4pPr>
              <a:defRPr>
                <a:solidFill>
                  <a:srgbClr val="DEE5E1"/>
                </a:solidFill>
              </a:defRPr>
            </a:lvl4pPr>
            <a:lvl5pPr>
              <a:defRPr>
                <a:solidFill>
                  <a:srgbClr val="DEE5E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E9EF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39E8-E063-421C-9A17-B556CE264A9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4781-302C-44DD-A75B-CB91812B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vba/excel-vba/" TargetMode="External"/><Relationship Id="rId2" Type="http://schemas.openxmlformats.org/officeDocument/2006/relationships/hyperlink" Target="https://www.youtube.com/user/ExcelIsFu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BaakW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398-0F2F-4A5C-BACE-27534A10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659" y="4239578"/>
            <a:ext cx="10012680" cy="759143"/>
          </a:xfrm>
        </p:spPr>
        <p:txBody>
          <a:bodyPr>
            <a:noAutofit/>
          </a:bodyPr>
          <a:lstStyle/>
          <a:p>
            <a:r>
              <a:rPr lang="en-US" sz="3600" dirty="0"/>
              <a:t>How To Use Excel for Good, and Not Evil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5CE51-6367-413C-A77D-D9BF3647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8721"/>
            <a:ext cx="9144000" cy="480060"/>
          </a:xfrm>
        </p:spPr>
        <p:txBody>
          <a:bodyPr/>
          <a:lstStyle/>
          <a:p>
            <a:r>
              <a:rPr lang="en-US" dirty="0">
                <a:solidFill>
                  <a:srgbClr val="66CBB1"/>
                </a:solidFill>
              </a:rPr>
              <a:t>(Microsoft Excel for Developers)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25777-0BBD-4D4F-8B58-741F0E10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20" y="896265"/>
            <a:ext cx="3179567" cy="31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4F47-4312-40DD-A11B-2711C7E7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 properties (demo)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FDCE2-614F-40D8-B871-83103FAC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42" y="1671642"/>
            <a:ext cx="6944519" cy="2528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5D2F0-111E-48D3-A5F8-03B5D648E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330" y="4349589"/>
            <a:ext cx="352474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753-683F-4AD0-836E-6E2CE52E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Instancing new object 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E4048-9780-4CEC-8A05-00306318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55" y="1446675"/>
            <a:ext cx="3334215" cy="5201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CF265-66B0-4841-9205-BC671AB2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2715"/>
            <a:ext cx="642074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AD-950F-474C-B1EA-372EBAEB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Vlookup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C808-E13E-4F47-8167-716B7AE4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results from two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A0FBA-1A50-4579-86DE-71A97BF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3" y="3209687"/>
            <a:ext cx="11452634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BFF-4977-49AA-96F4-5D8E49B1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D493-4E9D-4862-9A06-A8FC86DC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Payroll system</a:t>
            </a:r>
          </a:p>
          <a:p>
            <a:pPr lvl="1"/>
            <a:r>
              <a:rPr lang="en-US" dirty="0"/>
              <a:t>Car Sales (leases)</a:t>
            </a:r>
          </a:p>
          <a:p>
            <a:pPr lvl="1"/>
            <a:r>
              <a:rPr lang="en-US" dirty="0"/>
              <a:t>Commission based pay based on car options</a:t>
            </a:r>
          </a:p>
          <a:p>
            <a:pPr lvl="2"/>
            <a:r>
              <a:rPr lang="en-US" dirty="0"/>
              <a:t>(GPS, stereo, heated seats etc.)</a:t>
            </a:r>
          </a:p>
          <a:p>
            <a:pPr lvl="1"/>
            <a:r>
              <a:rPr lang="en-US" dirty="0"/>
              <a:t>Different car options have different commission rates</a:t>
            </a:r>
          </a:p>
          <a:p>
            <a:pPr lvl="1"/>
            <a:r>
              <a:rPr lang="en-US" dirty="0"/>
              <a:t>Sales people earn each week on continuous lease payments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Payroll records are backed up to separate server for archive purposes</a:t>
            </a:r>
          </a:p>
          <a:p>
            <a:pPr lvl="1"/>
            <a:r>
              <a:rPr lang="en-US" dirty="0"/>
              <a:t>Production server has payroll payments of this week</a:t>
            </a:r>
          </a:p>
          <a:p>
            <a:pPr lvl="1"/>
            <a:r>
              <a:rPr lang="en-US" dirty="0"/>
              <a:t>Archive server has payroll payments before this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9111-689C-45A1-88A7-29784192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27B9F-B50A-41FF-8D25-02292CC9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547" y="2977213"/>
            <a:ext cx="810690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792F-EA05-4402-A717-6EF5647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96515-2ECB-49CC-BE5E-5A47372A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2" y="1548142"/>
            <a:ext cx="6882077" cy="47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982B-AF3A-4C09-B82F-DA0FA1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DB86-A694-43ED-9CC1-45168FA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81DB4-EDB1-4963-A3D7-85D7F278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082" y="2565836"/>
            <a:ext cx="8556024" cy="37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65ED-4F4B-4509-9AB9-06BBBAC2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B4347-D273-4C5E-9FA5-9E8BFABE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690692"/>
            <a:ext cx="68684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7C84-012F-4FFE-B188-4094EFAA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.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27C96-53C8-401D-8561-A04D9FAA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862633"/>
            <a:ext cx="79354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9D3E-6701-46BB-A348-721B9599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(Visual Basic Applications)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E73E5A-2509-472B-8D3C-CC47677E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0522" y="3601188"/>
            <a:ext cx="541095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D87-8E3D-4754-AB32-D5A728B5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3946-8717-40C0-B904-2D582689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Excel to help you as a developer</a:t>
            </a:r>
          </a:p>
          <a:p>
            <a:pPr lvl="1"/>
            <a:r>
              <a:rPr lang="en-US" dirty="0"/>
              <a:t>Using Excel formulas to generate code</a:t>
            </a:r>
          </a:p>
          <a:p>
            <a:pPr lvl="1"/>
            <a:r>
              <a:rPr lang="en-US" dirty="0"/>
              <a:t>Realistic examples where excel is useful for a software developer</a:t>
            </a:r>
          </a:p>
          <a:p>
            <a:pPr lvl="1"/>
            <a:r>
              <a:rPr lang="en-US" dirty="0"/>
              <a:t>Comparing database results using Excel</a:t>
            </a:r>
          </a:p>
          <a:p>
            <a:pPr lvl="1"/>
            <a:r>
              <a:rPr lang="en-US" dirty="0"/>
              <a:t>Pivot tables as an alternative to repetitive research queries</a:t>
            </a:r>
          </a:p>
          <a:p>
            <a:pPr lvl="1"/>
            <a:r>
              <a:rPr lang="en-US" dirty="0"/>
              <a:t>Importing JSON files into excel tables</a:t>
            </a:r>
          </a:p>
          <a:p>
            <a:pPr lvl="1"/>
            <a:r>
              <a:rPr lang="en-US" dirty="0"/>
              <a:t>Excel automation and macro programming</a:t>
            </a:r>
          </a:p>
        </p:txBody>
      </p:sp>
    </p:spTree>
    <p:extLst>
      <p:ext uri="{BB962C8B-B14F-4D97-AF65-F5344CB8AC3E}">
        <p14:creationId xmlns:p14="http://schemas.microsoft.com/office/powerpoint/2010/main" val="9294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C9C0-2621-4B93-A188-8B9290F4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VBA’s Reception…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7D08-E873-4288-A256-04C492C2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“Hey I can program, I made this VBA script!”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65F713-DB98-46AC-BFAA-ABCCCC88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31" y="2141533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6405-3546-456F-B97E-DA982ED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0E651-05F8-4C4F-8DB3-BBFEA2202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7836" y="2177002"/>
            <a:ext cx="771632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77B7-5B12-4853-A73D-FBB6E76D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Intricate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77D75-FBFC-4364-9BF5-9DC7B577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28" y="1695221"/>
            <a:ext cx="9294431" cy="47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4C75-3F8D-4820-AA38-CE18F2E4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stupid…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0C2D7-90C5-4107-8759-8EED86C56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9883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5CA-E924-47F6-A2F0-06DCC995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to automate web browsing…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97DA9-B1F0-4961-8819-0D8DC099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20" y="3405898"/>
            <a:ext cx="794495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5B46-D8B6-4E82-A0BB-8D02B27D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VBA good?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4747-7010-4F80-AE71-3B980ADE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93" y="1834679"/>
            <a:ext cx="10242487" cy="4351338"/>
          </a:xfrm>
        </p:spPr>
        <p:txBody>
          <a:bodyPr/>
          <a:lstStyle/>
          <a:p>
            <a:r>
              <a:rPr lang="en-US" dirty="0"/>
              <a:t>Great if you are the following</a:t>
            </a:r>
          </a:p>
          <a:p>
            <a:pPr lvl="1"/>
            <a:r>
              <a:rPr lang="en-US" dirty="0"/>
              <a:t>A hopeful developer looking to break into the field</a:t>
            </a:r>
          </a:p>
          <a:p>
            <a:pPr lvl="1"/>
            <a:r>
              <a:rPr lang="en-US" dirty="0"/>
              <a:t>Working a white collar desk job but not in software development</a:t>
            </a:r>
          </a:p>
          <a:p>
            <a:pPr lvl="1"/>
            <a:r>
              <a:rPr lang="en-US" dirty="0"/>
              <a:t>In a company with no internal software development</a:t>
            </a:r>
          </a:p>
          <a:p>
            <a:pPr lvl="1"/>
            <a:r>
              <a:rPr lang="en-US" dirty="0"/>
              <a:t>In a company that wont let you install or deploy software and development tools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EFB8-F614-4925-AC82-15E113AE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this help?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51B21-7569-47C4-A6FA-75B560DC7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A166-183D-4E28-A6F4-CC2DDC00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BFC8-6F7E-4084-93B0-845E2252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“Excel is Fun” </a:t>
            </a:r>
            <a:r>
              <a:rPr lang="en-US" dirty="0" err="1"/>
              <a:t>Youtube</a:t>
            </a:r>
            <a:r>
              <a:rPr lang="en-US" dirty="0"/>
              <a:t> channel</a:t>
            </a:r>
          </a:p>
          <a:p>
            <a:pPr lvl="1"/>
            <a:r>
              <a:rPr lang="en-US" dirty="0">
                <a:hlinkClick r:id="rId2"/>
              </a:rPr>
              <a:t>https://www.youtube.com/user/ExcelIsFun</a:t>
            </a:r>
            <a:endParaRPr lang="en-US" dirty="0"/>
          </a:p>
          <a:p>
            <a:r>
              <a:rPr lang="en-US" dirty="0"/>
              <a:t>Microsoft MSDN for VBA excel</a:t>
            </a:r>
          </a:p>
          <a:p>
            <a:pPr lvl="1"/>
            <a:r>
              <a:rPr lang="en-US" dirty="0">
                <a:hlinkClick r:id="rId3"/>
              </a:rPr>
              <a:t>https://msdn.microsoft.com/en-us/vba/excel-vba/</a:t>
            </a:r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0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4F0-A9A8-4EDB-B022-803D7DF9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quote of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7003D-E486-455E-9858-C47F17DA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3415424"/>
            <a:ext cx="8059275" cy="1171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8B4E3-655C-4CE7-9BAF-BABE13E4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20" y="2295367"/>
            <a:ext cx="8306959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78003-1181-40A4-9DAF-BF286EB43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73" y="2181051"/>
            <a:ext cx="826885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D93-4ECA-4543-86E3-41C5F389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A32B-52B0-4E9E-96C2-1D78907E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https://github.com/BaakWu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7B346-F120-438E-9FF9-223FC65C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43" y="2646677"/>
            <a:ext cx="7618135" cy="38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82FF-CFF7-47E3-AD3D-CF7DE594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CE6F-574E-4D27-808B-E2E8D6A9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applications that interact with .</a:t>
            </a:r>
            <a:r>
              <a:rPr lang="en-US" dirty="0" err="1"/>
              <a:t>xls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Linq</a:t>
            </a:r>
            <a:r>
              <a:rPr lang="en-US" dirty="0"/>
              <a:t> to Excel</a:t>
            </a:r>
          </a:p>
          <a:p>
            <a:pPr lvl="1"/>
            <a:r>
              <a:rPr lang="en-US" dirty="0"/>
              <a:t>Apache POI</a:t>
            </a:r>
          </a:p>
          <a:p>
            <a:pPr lvl="1"/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(other libraries)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E6556-DDC7-4A83-8B56-93B7B9D3948B}"/>
              </a:ext>
            </a:extLst>
          </p:cNvPr>
          <p:cNvSpPr/>
          <p:nvPr/>
        </p:nvSpPr>
        <p:spPr>
          <a:xfrm>
            <a:off x="1800818" y="6127230"/>
            <a:ext cx="824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rgbClr val="D79B87"/>
                </a:solidFill>
              </a:rPr>
              <a:t>If you want to leave for a better talk, now is the time...</a:t>
            </a:r>
          </a:p>
        </p:txBody>
      </p:sp>
    </p:spTree>
    <p:extLst>
      <p:ext uri="{BB962C8B-B14F-4D97-AF65-F5344CB8AC3E}">
        <p14:creationId xmlns:p14="http://schemas.microsoft.com/office/powerpoint/2010/main" val="7818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901F-BA5C-4340-8983-5D610871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473-EDD1-46AE-8F33-0282966D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Alan Wong</a:t>
            </a:r>
          </a:p>
          <a:p>
            <a:pPr lvl="1"/>
            <a:r>
              <a:rPr lang="en-US" dirty="0"/>
              <a:t>I’m in software development</a:t>
            </a:r>
          </a:p>
          <a:p>
            <a:pPr lvl="2"/>
            <a:r>
              <a:rPr lang="en-US" dirty="0"/>
              <a:t>(You can tell because I am using Consolas)</a:t>
            </a:r>
          </a:p>
          <a:p>
            <a:pPr lvl="2"/>
            <a:r>
              <a:rPr lang="en-US" dirty="0"/>
              <a:t>(It’s also in dark theme)</a:t>
            </a:r>
          </a:p>
        </p:txBody>
      </p:sp>
    </p:spTree>
    <p:extLst>
      <p:ext uri="{BB962C8B-B14F-4D97-AF65-F5344CB8AC3E}">
        <p14:creationId xmlns:p14="http://schemas.microsoft.com/office/powerpoint/2010/main" val="1932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DF-DFE8-4D15-A5C4-0001C3E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8A14-FB1D-4436-AED7-4101F88C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told my boss…</a:t>
            </a:r>
          </a:p>
          <a:p>
            <a:pPr lvl="1"/>
            <a:r>
              <a:rPr lang="en-US" dirty="0"/>
              <a:t>“I used Excel to help me code”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3E1A-270B-4CE0-8727-64256C48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27" y="1911829"/>
            <a:ext cx="4117177" cy="41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7F65-1E00-4709-B306-57F9FCCF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Really.. Why?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461E6-A778-4B10-82C9-80150618EA4F}"/>
              </a:ext>
            </a:extLst>
          </p:cNvPr>
          <p:cNvSpPr/>
          <p:nvPr/>
        </p:nvSpPr>
        <p:spPr>
          <a:xfrm>
            <a:off x="2066070" y="6378289"/>
            <a:ext cx="2970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https://xkcd.com/1319/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AA6DB2-4D2F-43BA-9995-471A2F4BE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77" y="4193794"/>
            <a:ext cx="4797673" cy="211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9A3A7-1884-44EA-8F1D-E4E2DBEB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77" y="1491100"/>
            <a:ext cx="4806913" cy="2632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CE4D4-10F1-47B4-883D-240D82329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245" y="2705101"/>
            <a:ext cx="5188975" cy="21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589-2AAC-4952-8BEF-D531A04D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Analogy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76CC-E413-4586-B5D8-EF90C8EDE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490" cy="4351338"/>
          </a:xfrm>
        </p:spPr>
        <p:txBody>
          <a:bodyPr/>
          <a:lstStyle/>
          <a:p>
            <a:r>
              <a:rPr lang="en-US" dirty="0"/>
              <a:t>Excel is like a Swiss Army Knife..</a:t>
            </a:r>
          </a:p>
          <a:p>
            <a:pPr lvl="1"/>
            <a:r>
              <a:rPr lang="en-US" dirty="0"/>
              <a:t>It theoretically could do everything</a:t>
            </a:r>
          </a:p>
          <a:p>
            <a:pPr lvl="2"/>
            <a:r>
              <a:rPr lang="en-US" dirty="0"/>
              <a:t>(and it can also do everything badly</a:t>
            </a:r>
          </a:p>
          <a:p>
            <a:pPr lvl="1"/>
            <a:r>
              <a:rPr lang="en-US" dirty="0"/>
              <a:t>It is never the “right” tool for the job.</a:t>
            </a:r>
          </a:p>
          <a:p>
            <a:pPr lvl="2"/>
            <a:r>
              <a:rPr lang="en-US" dirty="0"/>
              <a:t>But often it is “good enough” and it’s there, convenient and easy to implement.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A4B2A-3504-44C9-B2B9-09162837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19" y="679996"/>
            <a:ext cx="2976648" cy="2604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7E837-E888-4792-960E-CE2CEDCB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196" y="3573437"/>
            <a:ext cx="2733695" cy="29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BB2-9509-487E-BA28-1EA2C094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D9D9-F84B-4606-98E7-365864E6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prayer to demo gods…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6D81A-33E2-4C21-A812-1D3F75CA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50189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69C7-D6A6-459B-A4C2-0A3619B0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ORM models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334C-F4AE-4CA9-9D83-F5502CA0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960" cy="4351338"/>
          </a:xfrm>
        </p:spPr>
        <p:txBody>
          <a:bodyPr/>
          <a:lstStyle/>
          <a:p>
            <a:r>
              <a:rPr lang="en-US" dirty="0"/>
              <a:t>A typical scenario…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07731-ACA7-4632-A8DF-15834472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16" y="1416842"/>
            <a:ext cx="4985653" cy="51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DarkTheme">
      <a:dk1>
        <a:srgbClr val="1E1E1E"/>
      </a:dk1>
      <a:lt1>
        <a:srgbClr val="00B050"/>
      </a:lt1>
      <a:dk2>
        <a:srgbClr val="1E1E1E"/>
      </a:dk2>
      <a:lt2>
        <a:srgbClr val="9E9EF9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38494</TotalTime>
  <Words>619</Words>
  <Application>Microsoft Office PowerPoint</Application>
  <PresentationFormat>Widescreen</PresentationFormat>
  <Paragraphs>112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How To Use Excel for Good, and Not Evil</vt:lpstr>
      <vt:lpstr>What this talk is about:</vt:lpstr>
      <vt:lpstr>What this is NOT</vt:lpstr>
      <vt:lpstr>Who am I?</vt:lpstr>
      <vt:lpstr>Why Excel?</vt:lpstr>
      <vt:lpstr>But Really.. Why?</vt:lpstr>
      <vt:lpstr>Bad Analogy Time</vt:lpstr>
      <vt:lpstr>Demo time:</vt:lpstr>
      <vt:lpstr>Creating ORM models using Excel</vt:lpstr>
      <vt:lpstr>Creating Object properties (demo)</vt:lpstr>
      <vt:lpstr>Instancing new object properties</vt:lpstr>
      <vt:lpstr>Vlookup Demo</vt:lpstr>
      <vt:lpstr>Business Scenario</vt:lpstr>
      <vt:lpstr>Example:</vt:lpstr>
      <vt:lpstr>Demo</vt:lpstr>
      <vt:lpstr>Conditional Formatting</vt:lpstr>
      <vt:lpstr>Pivot Tables</vt:lpstr>
      <vt:lpstr>Importing .json files</vt:lpstr>
      <vt:lpstr>VBA (Visual Basic Applications)</vt:lpstr>
      <vt:lpstr>VBA’s Reception…</vt:lpstr>
      <vt:lpstr>Basic Example</vt:lpstr>
      <vt:lpstr>More Intricate Example</vt:lpstr>
      <vt:lpstr>Let’s get stupid…</vt:lpstr>
      <vt:lpstr>VBA to automate web browsing…</vt:lpstr>
      <vt:lpstr>Is VBA good? </vt:lpstr>
      <vt:lpstr>Did this help?</vt:lpstr>
      <vt:lpstr>Resources</vt:lpstr>
      <vt:lpstr>Favorite quote of Excel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</dc:title>
  <dc:creator>Bubblewhip Yin</dc:creator>
  <cp:lastModifiedBy>Bubblewhip Yin</cp:lastModifiedBy>
  <cp:revision>50</cp:revision>
  <dcterms:created xsi:type="dcterms:W3CDTF">2018-03-27T02:31:40Z</dcterms:created>
  <dcterms:modified xsi:type="dcterms:W3CDTF">2018-12-06T05:39:36Z</dcterms:modified>
</cp:coreProperties>
</file>