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B4E6C-B709-4702-9720-937688939DCF}" v="2" dt="2023-03-06T08:07:55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Baakh" userId="68607a9afbf2e9c1" providerId="LiveId" clId="{1E3B4E6C-B709-4702-9720-937688939DCF}"/>
    <pc:docChg chg="undo custSel modSld">
      <pc:chgData name="Nikolay Baakh" userId="68607a9afbf2e9c1" providerId="LiveId" clId="{1E3B4E6C-B709-4702-9720-937688939DCF}" dt="2023-03-06T08:30:27.702" v="1625" actId="20577"/>
      <pc:docMkLst>
        <pc:docMk/>
      </pc:docMkLst>
      <pc:sldChg chg="modSp mod">
        <pc:chgData name="Nikolay Baakh" userId="68607a9afbf2e9c1" providerId="LiveId" clId="{1E3B4E6C-B709-4702-9720-937688939DCF}" dt="2023-03-06T07:12:55.737" v="122" actId="20577"/>
        <pc:sldMkLst>
          <pc:docMk/>
          <pc:sldMk cId="0" sldId="256"/>
        </pc:sldMkLst>
        <pc:spChg chg="mod">
          <ac:chgData name="Nikolay Baakh" userId="68607a9afbf2e9c1" providerId="LiveId" clId="{1E3B4E6C-B709-4702-9720-937688939DCF}" dt="2023-03-06T07:03:29.103" v="63" actId="20577"/>
          <ac:spMkLst>
            <pc:docMk/>
            <pc:sldMk cId="0" sldId="256"/>
            <ac:spMk id="209" creationId="{00000000-0000-0000-0000-000000000000}"/>
          </ac:spMkLst>
        </pc:spChg>
        <pc:spChg chg="mod">
          <ac:chgData name="Nikolay Baakh" userId="68607a9afbf2e9c1" providerId="LiveId" clId="{1E3B4E6C-B709-4702-9720-937688939DCF}" dt="2023-03-06T07:12:55.737" v="122" actId="20577"/>
          <ac:spMkLst>
            <pc:docMk/>
            <pc:sldMk cId="0" sldId="256"/>
            <ac:spMk id="210" creationId="{00000000-0000-0000-0000-000000000000}"/>
          </ac:spMkLst>
        </pc:spChg>
      </pc:sldChg>
      <pc:sldChg chg="modSp mod">
        <pc:chgData name="Nikolay Baakh" userId="68607a9afbf2e9c1" providerId="LiveId" clId="{1E3B4E6C-B709-4702-9720-937688939DCF}" dt="2023-03-06T07:12:55.550" v="121" actId="20577"/>
        <pc:sldMkLst>
          <pc:docMk/>
          <pc:sldMk cId="0" sldId="259"/>
        </pc:sldMkLst>
        <pc:spChg chg="mod">
          <ac:chgData name="Nikolay Baakh" userId="68607a9afbf2e9c1" providerId="LiveId" clId="{1E3B4E6C-B709-4702-9720-937688939DCF}" dt="2023-03-06T07:12:55.550" v="121" actId="20577"/>
          <ac:spMkLst>
            <pc:docMk/>
            <pc:sldMk cId="0" sldId="259"/>
            <ac:spMk id="310" creationId="{00000000-0000-0000-0000-000000000000}"/>
          </ac:spMkLst>
        </pc:spChg>
      </pc:sldChg>
      <pc:sldChg chg="modSp mod">
        <pc:chgData name="Nikolay Baakh" userId="68607a9afbf2e9c1" providerId="LiveId" clId="{1E3B4E6C-B709-4702-9720-937688939DCF}" dt="2023-03-06T08:30:27.702" v="1625" actId="20577"/>
        <pc:sldMkLst>
          <pc:docMk/>
          <pc:sldMk cId="0" sldId="260"/>
        </pc:sldMkLst>
        <pc:spChg chg="mod">
          <ac:chgData name="Nikolay Baakh" userId="68607a9afbf2e9c1" providerId="LiveId" clId="{1E3B4E6C-B709-4702-9720-937688939DCF}" dt="2023-03-06T08:30:27.702" v="1625" actId="20577"/>
          <ac:spMkLst>
            <pc:docMk/>
            <pc:sldMk cId="0" sldId="260"/>
            <ac:spMk id="3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45d3f5a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f45d3f5aec_0_8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a5e79da30_8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3a5e79da30_8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13a5e79da30_8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a5e79da30_8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a5e79da30_8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a5e79da30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13a5e79da30_8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13a5e79da30_8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a5e79da3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a5e79da3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a5e79da30_1_5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13a5e79da30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a59e9c4b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a59e9c4b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a5e79da30_1_8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13a5e79da30_1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a5e79da3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3a5e79da30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13a5e79da30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a5e79da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a5e79da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45d3f5ae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f45d3f5ae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f45d3f5aec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6ebda427b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6ebda427b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c8f144e0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3c8f144e0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g13c8f144e0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7" name="Google Shape;57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65" name="Google Shape;65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73" name="Google Shape;73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80" name="Google Shape;80;p15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99" name="Google Shape;99;p16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18" name="Google Shape;118;p17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1. Фон dark">
    <p:bg>
      <p:bgPr>
        <a:solidFill>
          <a:schemeClr val="l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38" name="Google Shape;138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3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6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158" name="Google Shape;158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7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4" name="Google Shape;164;p27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9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78" name="Google Shape;178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84" name="Google Shape;184;p3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5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4" name="Google Shape;34;p7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1" name="Google Shape;5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g-cdn.tinkoffjournal.ru/-/io2022.kaqo9w.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edstat.ru/indicator/6148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9074" y="294016"/>
            <a:ext cx="8566500" cy="18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количества суицидов на душу населения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810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Дипломная работа по программе «Аналитик данных»</a:t>
            </a:r>
            <a:endParaRPr sz="17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Баах </a:t>
            </a:r>
            <a:r>
              <a:rPr lang="ru-RU" sz="1700" b="0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Николй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Николаевич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</a:t>
            </a: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DIPLOM-DAU-28</a:t>
            </a:r>
            <a:endParaRPr lang="ru-RU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Руководитель: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 и рекомендации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322550" y="676875"/>
            <a:ext cx="701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Опишите область и результаты внедрения решения исходной задачи.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Сделайте выводы, ценные для ранее очерченного круга стейкхолдеров.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Перечислите пути развития и улучшения предложенного решения.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Результаты анализа рекомендуется визуализировать для удобного и информативного представления результатов исследования бизнес-заказчику.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7" name="Google Shape;357;p45"/>
          <p:cNvGrpSpPr/>
          <p:nvPr/>
        </p:nvGrpSpPr>
        <p:grpSpPr>
          <a:xfrm rot="5400000">
            <a:off x="339068" y="1537547"/>
            <a:ext cx="400227" cy="433285"/>
            <a:chOff x="5981700" y="1543050"/>
            <a:chExt cx="666600" cy="666900"/>
          </a:xfrm>
        </p:grpSpPr>
        <p:sp>
          <p:nvSpPr>
            <p:cNvPr id="358" name="Google Shape;358;p45"/>
            <p:cNvSpPr/>
            <p:nvPr/>
          </p:nvSpPr>
          <p:spPr>
            <a:xfrm>
              <a:off x="5981700" y="1543050"/>
              <a:ext cx="6666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6214373" y="1713808"/>
              <a:ext cx="207032" cy="324571"/>
            </a:xfrm>
            <a:custGeom>
              <a:avLst/>
              <a:gdLst/>
              <a:ahLst/>
              <a:cxnLst/>
              <a:rect l="l" t="t" r="r" b="b"/>
              <a:pathLst>
                <a:path w="130414" h="204454" extrusionOk="0">
                  <a:moveTo>
                    <a:pt x="65106" y="0"/>
                  </a:moveTo>
                  <a:cubicBezTo>
                    <a:pt x="62885" y="0"/>
                    <a:pt x="60665" y="858"/>
                    <a:pt x="58949" y="2574"/>
                  </a:cubicBezTo>
                  <a:lnTo>
                    <a:pt x="3432" y="58899"/>
                  </a:lnTo>
                  <a:cubicBezTo>
                    <a:pt x="0" y="62532"/>
                    <a:pt x="0" y="67983"/>
                    <a:pt x="3432" y="71415"/>
                  </a:cubicBezTo>
                  <a:cubicBezTo>
                    <a:pt x="5148" y="73232"/>
                    <a:pt x="7369" y="74140"/>
                    <a:pt x="9590" y="74140"/>
                  </a:cubicBezTo>
                  <a:cubicBezTo>
                    <a:pt x="11810" y="74140"/>
                    <a:pt x="14031" y="73232"/>
                    <a:pt x="15747" y="71415"/>
                  </a:cubicBezTo>
                  <a:lnTo>
                    <a:pt x="56324" y="30232"/>
                  </a:lnTo>
                  <a:lnTo>
                    <a:pt x="56324" y="194157"/>
                  </a:lnTo>
                  <a:cubicBezTo>
                    <a:pt x="56324" y="194561"/>
                    <a:pt x="56324" y="195167"/>
                    <a:pt x="56324" y="195570"/>
                  </a:cubicBezTo>
                  <a:cubicBezTo>
                    <a:pt x="56324" y="200415"/>
                    <a:pt x="60362" y="204453"/>
                    <a:pt x="65207" y="204453"/>
                  </a:cubicBezTo>
                  <a:cubicBezTo>
                    <a:pt x="70052" y="204453"/>
                    <a:pt x="74089" y="200415"/>
                    <a:pt x="74089" y="195570"/>
                  </a:cubicBezTo>
                  <a:cubicBezTo>
                    <a:pt x="74089" y="195167"/>
                    <a:pt x="73888" y="194561"/>
                    <a:pt x="73888" y="194157"/>
                  </a:cubicBezTo>
                  <a:lnTo>
                    <a:pt x="73888" y="30232"/>
                  </a:lnTo>
                  <a:lnTo>
                    <a:pt x="114667" y="71415"/>
                  </a:lnTo>
                  <a:cubicBezTo>
                    <a:pt x="116383" y="73232"/>
                    <a:pt x="118603" y="74140"/>
                    <a:pt x="120824" y="74140"/>
                  </a:cubicBezTo>
                  <a:cubicBezTo>
                    <a:pt x="123045" y="74140"/>
                    <a:pt x="125265" y="73232"/>
                    <a:pt x="126981" y="71415"/>
                  </a:cubicBezTo>
                  <a:cubicBezTo>
                    <a:pt x="130413" y="67983"/>
                    <a:pt x="130413" y="62532"/>
                    <a:pt x="126981" y="58899"/>
                  </a:cubicBezTo>
                  <a:lnTo>
                    <a:pt x="71263" y="2574"/>
                  </a:lnTo>
                  <a:cubicBezTo>
                    <a:pt x="69547" y="858"/>
                    <a:pt x="67327" y="0"/>
                    <a:pt x="65106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Трудности в процессе работы и как их решали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Трудности в процессе работы и как их решали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2" name="Google Shape;372;p47"/>
          <p:cNvSpPr txBox="1"/>
          <p:nvPr/>
        </p:nvSpPr>
        <p:spPr>
          <a:xfrm>
            <a:off x="322550" y="676875"/>
            <a:ext cx="6434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lvl="0" indent="-3048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Поделитесь своими трудностями в процессе работы над проектом и способами их решения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79" name="Google Shape;379;p48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380" name="Google Shape;380;p48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8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8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8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8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8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8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8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8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8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8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8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8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8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8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8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8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8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1" name="Google Shape;421;p48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48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6"/>
          <p:cNvCxnSpPr/>
          <p:nvPr/>
        </p:nvCxnSpPr>
        <p:spPr>
          <a:xfrm>
            <a:off x="355300" y="359425"/>
            <a:ext cx="84318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6"/>
          <p:cNvSpPr txBox="1"/>
          <p:nvPr/>
        </p:nvSpPr>
        <p:spPr>
          <a:xfrm>
            <a:off x="304575" y="465150"/>
            <a:ext cx="2591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Инструкция по выполнению работы</a:t>
            </a:r>
            <a:endParaRPr sz="2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217" name="Google Shape;217;p36"/>
          <p:cNvCxnSpPr/>
          <p:nvPr/>
        </p:nvCxnSpPr>
        <p:spPr>
          <a:xfrm>
            <a:off x="356025" y="1645300"/>
            <a:ext cx="24648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6"/>
          <p:cNvCxnSpPr/>
          <p:nvPr/>
        </p:nvCxnSpPr>
        <p:spPr>
          <a:xfrm>
            <a:off x="3084225" y="1645300"/>
            <a:ext cx="57012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6"/>
          <p:cNvSpPr txBox="1"/>
          <p:nvPr/>
        </p:nvSpPr>
        <p:spPr>
          <a:xfrm>
            <a:off x="3084225" y="2003575"/>
            <a:ext cx="5301000" cy="22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Вам предстоит выполнить дипломную работу по программе “Аналитик данных”.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Вы можете использовать этот шаблон или создать свой. </a:t>
            </a:r>
            <a:br>
              <a:rPr lang="ru-RU"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ru-RU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Не забудьте работать в копии. Присвойте вашей презентации название в формате Фамилия_Итоговая работа по программе Аналитик данных.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Подготовленную работу необходимо загрузить в личный кабинет на платформе </a:t>
            </a:r>
            <a:r>
              <a:rPr lang="ru-RU" b="1">
                <a:latin typeface="Proxima Nova"/>
                <a:ea typeface="Proxima Nova"/>
                <a:cs typeface="Proxima Nova"/>
                <a:sym typeface="Proxima Nova"/>
              </a:rPr>
              <a:t>netology.ru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7A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Желаем удачи!</a:t>
            </a:r>
            <a:endParaRPr b="1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Структура презентации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37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26" name="Google Shape;226;p37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7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37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29" name="Google Shape;229;p37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30" name="Google Shape;230;p37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37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235" extrusionOk="0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7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35" extrusionOk="0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37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37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87" extrusionOk="0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37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191" extrusionOk="0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37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" h="607" extrusionOk="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37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603" extrusionOk="0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37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51" extrusionOk="0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37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61" extrusionOk="0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7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6" extrusionOk="0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37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66" extrusionOk="0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37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1" extrusionOk="0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37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82" extrusionOk="0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37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182" extrusionOk="0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37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83" extrusionOk="0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37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883" extrusionOk="0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37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37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" h="883" extrusionOk="0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37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37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37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68" extrusionOk="0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37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84" extrusionOk="0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37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88" extrusionOk="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37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46" extrusionOk="0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37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3" extrusionOk="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37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6" extrusionOk="0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37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2" extrusionOk="0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37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32" extrusionOk="0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64" extrusionOk="0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54" extrusionOk="0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48" extrusionOk="0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4" extrusionOk="0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7" extrusionOk="0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216" extrusionOk="0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225" extrusionOk="0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7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7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61" extrusionOk="0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873" extrusionOk="0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15" extrusionOk="0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40" extrusionOk="0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37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5" extrusionOk="0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37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152" extrusionOk="0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7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29" extrusionOk="0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7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28" extrusionOk="0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7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75" extrusionOk="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7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01" extrusionOk="0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37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174" extrusionOk="0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37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1119" extrusionOk="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37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119" extrusionOk="0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7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" extrusionOk="0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37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61" extrusionOk="0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37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54" extrusionOk="0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7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95" extrusionOk="0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37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7" extrusionOk="0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37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3" extrusionOk="0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37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86" extrusionOk="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6" name="Google Shape;296;p37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37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37"/>
          <p:cNvSpPr/>
          <p:nvPr/>
        </p:nvSpPr>
        <p:spPr>
          <a:xfrm>
            <a:off x="345000" y="832950"/>
            <a:ext cx="350700" cy="350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345000" y="1273710"/>
            <a:ext cx="350700" cy="350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345000" y="1748810"/>
            <a:ext cx="350700" cy="350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345000" y="2223893"/>
            <a:ext cx="350700" cy="350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345000" y="2738346"/>
            <a:ext cx="350700" cy="350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dirty="0">
                <a:latin typeface="Proxima Nova"/>
                <a:ea typeface="Proxima Nova"/>
                <a:cs typeface="Proxima Nova"/>
                <a:sym typeface="Proxima Nova"/>
              </a:rPr>
              <a:t>Описание бизнес-задачи, стейкхолдеров отчёта</a:t>
            </a: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sz="17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проведенного исследования</a:t>
            </a:r>
            <a:endParaRPr sz="1500" i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dirty="0">
                <a:latin typeface="Proxima Nova"/>
                <a:ea typeface="Proxima Nova"/>
                <a:cs typeface="Proxima Nova"/>
                <a:sym typeface="Proxima Nova"/>
              </a:rPr>
              <a:t>Трудности в процессе работы и как их решали</a:t>
            </a: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бизнес-задачи, стейкхолдеров отчёта</a:t>
            </a:r>
            <a:endParaRPr lang="ru-RU"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lang="ru-RU"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бизнес-задачи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322550" y="676874"/>
            <a:ext cx="6590400" cy="416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Бизнес задача – поиск корреляций в количестве суицидов на душу населения и иных факторов. Поиск ключевых универсальных факторов, которые можно будет использовать. Статистическое подтверждение выводов</a:t>
            </a:r>
          </a:p>
          <a:p>
            <a:pPr marL="457200" lvl="4" indent="-304800" algn="just">
              <a:lnSpc>
                <a:spcPct val="115000"/>
              </a:lnSpc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Человеческий ресурс на данный момент один из самых ценных. Стоимость жизни среднестатистического взрослого россиянина для государства варьируется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от 2 до 4 </a:t>
            </a:r>
            <a:r>
              <a:rPr lang="ru-RU" sz="1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млн.р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А впоследствии он начинает приносить прибыль. Около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44 млн. р.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Каждая ранняя смерть – это потерянные инвестиции государства в человеческий ресурс.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Основными стейкхолдерами задачи являются государство, новостные ресурсы, центры помощи. Данное исследование может помочь выявить проблему, указать вред от неё и предоставить наиболее простые пути решения.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Основной проблемой является увеличение вероятности ошибки при увеличении количества метрик. Вполне возможно что какие-то данные будут просто получены случайно. Система проверки была построена с учетом этого фактора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данных и их предобработки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322550" y="676875"/>
            <a:ext cx="7157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Опишите данные, их качество, аномалии, зависимости.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Определите шаги преобразования и очистки данных.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проведенного исследования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проведенного исследования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322550" y="676875"/>
            <a:ext cx="70713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Опишите и обоснуйте алгоритмы и техники, применяемые для решения задачи, их требования к исходным данным.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Обоснуйте выбор методов работы с данными и метриками для решения бизнес-задачи, представьте систему метрик, соответствующую содержанию исходной задачи.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Опишите модель данных и преобразования.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Proxima Nova Semibold</vt:lpstr>
      <vt:lpstr>Calibri</vt:lpstr>
      <vt:lpstr>Proxima Nova</vt:lpstr>
      <vt:lpstr>Нетология</vt:lpstr>
      <vt:lpstr>White Green</vt:lpstr>
      <vt:lpstr>NEO_presentation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Nikolay Baakh</cp:lastModifiedBy>
  <cp:revision>1</cp:revision>
  <dcterms:modified xsi:type="dcterms:W3CDTF">2023-03-06T08:30:35Z</dcterms:modified>
</cp:coreProperties>
</file>