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437" y="1675166"/>
            <a:ext cx="1357782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0886" y="4736312"/>
            <a:ext cx="9498927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92986" TargetMode="External"/><Relationship Id="rId2" Type="http://schemas.openxmlformats.org/officeDocument/2006/relationships/hyperlink" Target="https://ieeexplore.ieee.org/document/969694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2629" y="-119063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2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923" y="0"/>
                </a:lnTo>
                <a:lnTo>
                  <a:pt x="1048792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24657" y="2355420"/>
            <a:ext cx="9964241" cy="9056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sz="4800" b="1" spc="5" dirty="0">
                <a:solidFill>
                  <a:srgbClr val="FFFFFF"/>
                </a:solidFill>
                <a:latin typeface="Arial"/>
                <a:cs typeface="Arial"/>
              </a:rPr>
              <a:t>Revolutionizing</a:t>
            </a:r>
            <a:r>
              <a:rPr sz="48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95" dirty="0">
                <a:solidFill>
                  <a:srgbClr val="FFFFFF"/>
                </a:solidFill>
                <a:latin typeface="Arial"/>
                <a:cs typeface="Arial"/>
              </a:rPr>
              <a:t>Plant  </a:t>
            </a:r>
            <a:r>
              <a:rPr sz="4800" b="1" spc="-150" dirty="0">
                <a:solidFill>
                  <a:srgbClr val="FFFFFF"/>
                </a:solidFill>
                <a:latin typeface="Arial"/>
                <a:cs typeface="Arial"/>
              </a:rPr>
              <a:t>Disease</a:t>
            </a:r>
            <a:r>
              <a:rPr sz="4800" b="1" spc="-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30" dirty="0">
                <a:solidFill>
                  <a:srgbClr val="FFFFFF"/>
                </a:solidFill>
                <a:latin typeface="Arial"/>
                <a:cs typeface="Arial"/>
              </a:rPr>
              <a:t>Management:  </a:t>
            </a:r>
            <a:r>
              <a:rPr sz="4800" b="1" spc="-4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800" b="1" spc="-55" dirty="0">
                <a:solidFill>
                  <a:srgbClr val="FFFFFF"/>
                </a:solidFill>
                <a:latin typeface="Arial"/>
                <a:cs typeface="Arial"/>
              </a:rPr>
              <a:t>App-Based  </a:t>
            </a:r>
            <a:r>
              <a:rPr sz="4800" b="1" spc="25" dirty="0">
                <a:solidFill>
                  <a:srgbClr val="FFFFFF"/>
                </a:solidFill>
                <a:latin typeface="Arial"/>
                <a:cs typeface="Arial"/>
              </a:rPr>
              <a:t>Solution </a:t>
            </a:r>
            <a:r>
              <a:rPr sz="4800" b="1" spc="18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800" b="1" spc="-1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80" dirty="0">
                <a:solidFill>
                  <a:srgbClr val="FFFFFF"/>
                </a:solidFill>
                <a:latin typeface="Arial"/>
                <a:cs typeface="Arial"/>
              </a:rPr>
              <a:t>Accurate  </a:t>
            </a:r>
            <a:r>
              <a:rPr sz="4800" b="1" spc="100" dirty="0">
                <a:solidFill>
                  <a:srgbClr val="FFFFFF"/>
                </a:solidFill>
                <a:latin typeface="Arial"/>
                <a:cs typeface="Arial"/>
              </a:rPr>
              <a:t>Identiﬁcation</a:t>
            </a:r>
            <a:endParaRPr lang="en-IN" sz="48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endParaRPr lang="en-IN" sz="48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20CS713 Project Phase- I</a:t>
            </a: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lang="en-IN" sz="3200" b="1" spc="100" dirty="0" err="1">
                <a:solidFill>
                  <a:srgbClr val="FFFFFF"/>
                </a:solidFill>
                <a:latin typeface="Arial"/>
                <a:cs typeface="Arial"/>
              </a:rPr>
              <a:t>Baalaji</a:t>
            </a: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 Sakthivel</a:t>
            </a: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lang="en-IN" sz="3200" b="1" spc="100" dirty="0" err="1">
                <a:solidFill>
                  <a:srgbClr val="FFFFFF"/>
                </a:solidFill>
                <a:latin typeface="Arial"/>
                <a:cs typeface="Arial"/>
              </a:rPr>
              <a:t>Gokulavasan</a:t>
            </a:r>
            <a:endParaRPr lang="en-IN" sz="32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Rahul </a:t>
            </a:r>
            <a:r>
              <a:rPr lang="en-IN" sz="3200" b="1" spc="100" dirty="0" err="1">
                <a:solidFill>
                  <a:srgbClr val="FFFFFF"/>
                </a:solidFill>
                <a:latin typeface="Arial"/>
                <a:cs typeface="Arial"/>
              </a:rPr>
              <a:t>mondal</a:t>
            </a:r>
            <a:endParaRPr lang="en-IN" sz="32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Mentor: </a:t>
            </a:r>
            <a:r>
              <a:rPr lang="en-IN" sz="3200" b="1" spc="100" dirty="0" err="1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 Geetha, </a:t>
            </a:r>
            <a:r>
              <a:rPr lang="en-IN" sz="3200" b="1" spc="100" dirty="0" err="1">
                <a:solidFill>
                  <a:srgbClr val="FFFFFF"/>
                </a:solidFill>
                <a:latin typeface="Arial"/>
                <a:cs typeface="Arial"/>
              </a:rPr>
              <a:t>M.E,Ph.d</a:t>
            </a:r>
            <a:r>
              <a:rPr lang="en-IN" sz="3200" b="1" spc="100" dirty="0">
                <a:solidFill>
                  <a:srgbClr val="FFFFFF"/>
                </a:solidFill>
                <a:latin typeface="Arial"/>
                <a:cs typeface="Arial"/>
              </a:rPr>
              <a:t>, Professor</a:t>
            </a: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endParaRPr lang="en-IN" sz="60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endParaRPr lang="en-IN" sz="6000" b="1" spc="1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065" marR="5080" indent="-635" algn="ctr">
              <a:lnSpc>
                <a:spcPct val="100200"/>
              </a:lnSpc>
              <a:spcBef>
                <a:spcPts val="120"/>
              </a:spcBef>
            </a:pPr>
            <a:endParaRPr sz="6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4999" y="1440435"/>
            <a:ext cx="5122072" cy="7604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673" y="1886722"/>
            <a:ext cx="6279515" cy="4376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20" dirty="0">
                <a:latin typeface="Arial"/>
                <a:cs typeface="Arial"/>
              </a:rPr>
              <a:t>Revolutionizing </a:t>
            </a:r>
            <a:r>
              <a:rPr sz="2450" b="1" dirty="0">
                <a:latin typeface="Arial"/>
                <a:cs typeface="Arial"/>
              </a:rPr>
              <a:t>Plant </a:t>
            </a:r>
            <a:r>
              <a:rPr sz="2450" b="1" spc="-75" dirty="0">
                <a:latin typeface="Arial"/>
                <a:cs typeface="Arial"/>
              </a:rPr>
              <a:t>Disease</a:t>
            </a:r>
            <a:r>
              <a:rPr sz="2450" b="1" spc="-335" dirty="0">
                <a:latin typeface="Arial"/>
                <a:cs typeface="Arial"/>
              </a:rPr>
              <a:t> </a:t>
            </a:r>
            <a:r>
              <a:rPr sz="2450" b="1" spc="-20" dirty="0">
                <a:latin typeface="Arial"/>
                <a:cs typeface="Arial"/>
              </a:rPr>
              <a:t>Management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374650" marR="5080" indent="-67945" algn="r">
              <a:lnSpc>
                <a:spcPct val="117900"/>
              </a:lnSpc>
            </a:pPr>
            <a:r>
              <a:rPr sz="2450" b="1" spc="-55" dirty="0">
                <a:latin typeface="Verdana"/>
                <a:cs typeface="Verdana"/>
              </a:rPr>
              <a:t>Plant </a:t>
            </a:r>
            <a:r>
              <a:rPr sz="2450" b="1" spc="-100" dirty="0">
                <a:latin typeface="Verdana"/>
                <a:cs typeface="Verdana"/>
              </a:rPr>
              <a:t>diseases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4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cause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devastating </a:t>
            </a:r>
            <a:r>
              <a:rPr sz="2450" spc="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losses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crops,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leading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economic </a:t>
            </a:r>
            <a:r>
              <a:rPr sz="2450" spc="7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social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impacts.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Our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app-based </a:t>
            </a:r>
            <a:r>
              <a:rPr sz="2450" spc="8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aims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b="1" spc="-65" dirty="0">
                <a:latin typeface="Verdana"/>
                <a:cs typeface="Verdana"/>
              </a:rPr>
              <a:t>identify</a:t>
            </a:r>
            <a:r>
              <a:rPr sz="2450" b="1" spc="-145" dirty="0">
                <a:latin typeface="Verdana"/>
                <a:cs typeface="Verdana"/>
              </a:rPr>
              <a:t> </a:t>
            </a:r>
            <a:r>
              <a:rPr sz="2450" b="1" spc="-45" dirty="0">
                <a:latin typeface="Verdana"/>
                <a:cs typeface="Verdana"/>
              </a:rPr>
              <a:t>and</a:t>
            </a:r>
            <a:r>
              <a:rPr sz="2450" b="1" spc="-145" dirty="0">
                <a:latin typeface="Verdana"/>
                <a:cs typeface="Verdana"/>
              </a:rPr>
              <a:t> </a:t>
            </a:r>
            <a:r>
              <a:rPr sz="2450" b="1" spc="-110" dirty="0">
                <a:latin typeface="Verdana"/>
                <a:cs typeface="Verdana"/>
              </a:rPr>
              <a:t>resolve </a:t>
            </a:r>
            <a:r>
              <a:rPr sz="2450" b="1" spc="-3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plant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diseases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quickly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accurately, </a:t>
            </a:r>
            <a:r>
              <a:rPr sz="2450" spc="-35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reducing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risk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crop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losses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35" dirty="0">
                <a:latin typeface="Verdana"/>
                <a:cs typeface="Verdana"/>
              </a:rPr>
              <a:t>increasing</a:t>
            </a:r>
            <a:r>
              <a:rPr sz="2450" spc="-29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yields.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9158" y="0"/>
            <a:ext cx="7641643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094" y="1610369"/>
            <a:ext cx="6216650" cy="526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2300" b="1" spc="95" dirty="0">
                <a:latin typeface="Times New Roman"/>
                <a:cs typeface="Times New Roman"/>
              </a:rPr>
              <a:t>The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spc="100" dirty="0">
                <a:latin typeface="Times New Roman"/>
                <a:cs typeface="Times New Roman"/>
              </a:rPr>
              <a:t>Problem</a:t>
            </a:r>
            <a:r>
              <a:rPr sz="2300" b="1" spc="-105" dirty="0">
                <a:latin typeface="Times New Roman"/>
                <a:cs typeface="Times New Roman"/>
              </a:rPr>
              <a:t> </a:t>
            </a:r>
            <a:r>
              <a:rPr sz="2300" b="1" spc="110" dirty="0">
                <a:latin typeface="Times New Roman"/>
                <a:cs typeface="Times New Roman"/>
              </a:rPr>
              <a:t>with</a:t>
            </a:r>
            <a:r>
              <a:rPr sz="2300" b="1" spc="-95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Times New Roman"/>
                <a:cs typeface="Times New Roman"/>
              </a:rPr>
              <a:t>Traditional</a:t>
            </a:r>
            <a:r>
              <a:rPr sz="2300" b="1" spc="-40" dirty="0">
                <a:latin typeface="Times New Roman"/>
                <a:cs typeface="Times New Roman"/>
              </a:rPr>
              <a:t> </a:t>
            </a:r>
            <a:r>
              <a:rPr sz="2300" b="1" spc="75" dirty="0">
                <a:latin typeface="Times New Roman"/>
                <a:cs typeface="Times New Roman"/>
              </a:rPr>
              <a:t>Plant</a:t>
            </a:r>
            <a:r>
              <a:rPr sz="2300" b="1" spc="-60" dirty="0">
                <a:latin typeface="Times New Roman"/>
                <a:cs typeface="Times New Roman"/>
              </a:rPr>
              <a:t> </a:t>
            </a:r>
            <a:r>
              <a:rPr sz="2300" b="1" spc="135" dirty="0">
                <a:latin typeface="Times New Roman"/>
                <a:cs typeface="Times New Roman"/>
              </a:rPr>
              <a:t>Disease</a:t>
            </a:r>
            <a:endParaRPr sz="2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2300" b="1" spc="-35" dirty="0">
                <a:latin typeface="Times New Roman"/>
                <a:cs typeface="Times New Roman"/>
              </a:rPr>
              <a:t>M</a:t>
            </a:r>
            <a:r>
              <a:rPr sz="2300" b="1" spc="50" dirty="0">
                <a:latin typeface="Times New Roman"/>
                <a:cs typeface="Times New Roman"/>
              </a:rPr>
              <a:t>a</a:t>
            </a:r>
            <a:r>
              <a:rPr sz="2300" b="1" spc="145" dirty="0">
                <a:latin typeface="Times New Roman"/>
                <a:cs typeface="Times New Roman"/>
              </a:rPr>
              <a:t>n</a:t>
            </a:r>
            <a:r>
              <a:rPr sz="2300" b="1" spc="50" dirty="0">
                <a:latin typeface="Times New Roman"/>
                <a:cs typeface="Times New Roman"/>
              </a:rPr>
              <a:t>a</a:t>
            </a:r>
            <a:r>
              <a:rPr sz="2300" b="1" spc="95" dirty="0">
                <a:latin typeface="Times New Roman"/>
                <a:cs typeface="Times New Roman"/>
              </a:rPr>
              <a:t>g</a:t>
            </a:r>
            <a:r>
              <a:rPr sz="2300" b="1" spc="135" dirty="0">
                <a:latin typeface="Times New Roman"/>
                <a:cs typeface="Times New Roman"/>
              </a:rPr>
              <a:t>e</a:t>
            </a:r>
            <a:r>
              <a:rPr sz="2300" b="1" spc="185" dirty="0">
                <a:latin typeface="Times New Roman"/>
                <a:cs typeface="Times New Roman"/>
              </a:rPr>
              <a:t>m</a:t>
            </a:r>
            <a:r>
              <a:rPr sz="2300" b="1" spc="135" dirty="0">
                <a:latin typeface="Times New Roman"/>
                <a:cs typeface="Times New Roman"/>
              </a:rPr>
              <a:t>e</a:t>
            </a:r>
            <a:r>
              <a:rPr sz="2300" b="1" spc="145" dirty="0">
                <a:latin typeface="Times New Roman"/>
                <a:cs typeface="Times New Roman"/>
              </a:rPr>
              <a:t>n</a:t>
            </a:r>
            <a:r>
              <a:rPr sz="2300" b="1" spc="50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5080" indent="464820" algn="r">
              <a:lnSpc>
                <a:spcPct val="118000"/>
              </a:lnSpc>
            </a:pPr>
            <a:r>
              <a:rPr sz="2450" spc="10" dirty="0">
                <a:latin typeface="Verdana"/>
                <a:cs typeface="Verdana"/>
              </a:rPr>
              <a:t>Traditional </a:t>
            </a:r>
            <a:r>
              <a:rPr sz="2450" spc="80" dirty="0">
                <a:latin typeface="Verdana"/>
                <a:cs typeface="Verdana"/>
              </a:rPr>
              <a:t>methods</a:t>
            </a:r>
            <a:r>
              <a:rPr sz="2450" spc="-66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55" dirty="0">
                <a:latin typeface="Verdana"/>
                <a:cs typeface="Verdana"/>
              </a:rPr>
              <a:t>plant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disease </a:t>
            </a:r>
            <a:r>
              <a:rPr sz="2450" spc="2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management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rely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on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00" dirty="0">
                <a:latin typeface="Verdana"/>
                <a:cs typeface="Verdana"/>
              </a:rPr>
              <a:t>visual</a:t>
            </a:r>
            <a:r>
              <a:rPr sz="2450" b="1" spc="-145" dirty="0">
                <a:latin typeface="Verdana"/>
                <a:cs typeface="Verdana"/>
              </a:rPr>
              <a:t> </a:t>
            </a:r>
            <a:r>
              <a:rPr sz="2450" b="1" spc="-55" dirty="0">
                <a:latin typeface="Verdana"/>
                <a:cs typeface="Verdana"/>
              </a:rPr>
              <a:t>inspection </a:t>
            </a:r>
            <a:r>
              <a:rPr sz="2450" b="1" spc="-2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b="1" spc="-105" dirty="0">
                <a:latin typeface="Verdana"/>
                <a:cs typeface="Verdana"/>
              </a:rPr>
              <a:t>experience</a:t>
            </a:r>
            <a:r>
              <a:rPr sz="2450" spc="-105" dirty="0">
                <a:latin typeface="Verdana"/>
                <a:cs typeface="Verdana"/>
              </a:rPr>
              <a:t>.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This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can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lead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5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misidentiﬁcation </a:t>
            </a:r>
            <a:r>
              <a:rPr sz="2450" spc="20" dirty="0">
                <a:latin typeface="Verdana"/>
                <a:cs typeface="Verdana"/>
              </a:rPr>
              <a:t>of</a:t>
            </a:r>
            <a:r>
              <a:rPr sz="2450" spc="-38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diseases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  </a:t>
            </a:r>
            <a:r>
              <a:rPr sz="2450" spc="15" dirty="0">
                <a:latin typeface="Verdana"/>
                <a:cs typeface="Verdana"/>
              </a:rPr>
              <a:t>ineffective </a:t>
            </a:r>
            <a:r>
              <a:rPr sz="2450" spc="5" dirty="0">
                <a:latin typeface="Verdana"/>
                <a:cs typeface="Verdana"/>
              </a:rPr>
              <a:t>treatment.</a:t>
            </a:r>
            <a:r>
              <a:rPr sz="2450" spc="-47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Our</a:t>
            </a:r>
            <a:r>
              <a:rPr sz="2450" spc="-229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app-based </a:t>
            </a:r>
            <a:r>
              <a:rPr sz="2450" spc="8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solution </a:t>
            </a:r>
            <a:r>
              <a:rPr sz="2450" spc="5" dirty="0">
                <a:latin typeface="Verdana"/>
                <a:cs typeface="Verdana"/>
              </a:rPr>
              <a:t>utilizes </a:t>
            </a:r>
            <a:r>
              <a:rPr sz="2450" b="1" spc="-45" dirty="0">
                <a:latin typeface="Verdana"/>
                <a:cs typeface="Verdana"/>
              </a:rPr>
              <a:t>machine</a:t>
            </a:r>
            <a:r>
              <a:rPr sz="2450" b="1" spc="-625" dirty="0">
                <a:latin typeface="Verdana"/>
                <a:cs typeface="Verdana"/>
              </a:rPr>
              <a:t> </a:t>
            </a:r>
            <a:r>
              <a:rPr sz="2450" b="1" spc="-80" dirty="0">
                <a:latin typeface="Verdana"/>
                <a:cs typeface="Verdana"/>
              </a:rPr>
              <a:t>learning</a:t>
            </a:r>
            <a:r>
              <a:rPr sz="2450" b="1" spc="-19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  </a:t>
            </a:r>
            <a:r>
              <a:rPr sz="2450" b="1" spc="-50" dirty="0">
                <a:latin typeface="Verdana"/>
                <a:cs typeface="Verdana"/>
              </a:rPr>
              <a:t>image </a:t>
            </a:r>
            <a:r>
              <a:rPr sz="2450" b="1" spc="-60" dirty="0">
                <a:latin typeface="Verdana"/>
                <a:cs typeface="Verdana"/>
              </a:rPr>
              <a:t>recognition</a:t>
            </a:r>
            <a:r>
              <a:rPr sz="2450" b="1" spc="-30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10" dirty="0">
                <a:latin typeface="Verdana"/>
                <a:cs typeface="Verdana"/>
              </a:rPr>
              <a:t>accurately 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identify </a:t>
            </a:r>
            <a:r>
              <a:rPr sz="2450" spc="55" dirty="0">
                <a:latin typeface="Verdana"/>
                <a:cs typeface="Verdana"/>
              </a:rPr>
              <a:t>plant</a:t>
            </a:r>
            <a:r>
              <a:rPr sz="2450" spc="-480" dirty="0">
                <a:latin typeface="Verdana"/>
                <a:cs typeface="Verdana"/>
              </a:rPr>
              <a:t> </a:t>
            </a:r>
            <a:r>
              <a:rPr sz="2450" spc="-5" dirty="0">
                <a:latin typeface="Verdana"/>
                <a:cs typeface="Verdana"/>
              </a:rPr>
              <a:t>diseases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  </a:t>
            </a:r>
            <a:r>
              <a:rPr sz="2450" spc="100" dirty="0">
                <a:latin typeface="Verdana"/>
                <a:cs typeface="Verdana"/>
              </a:rPr>
              <a:t>recommend </a:t>
            </a:r>
            <a:r>
              <a:rPr sz="2450" spc="5" dirty="0">
                <a:latin typeface="Verdana"/>
                <a:cs typeface="Verdana"/>
              </a:rPr>
              <a:t>effective</a:t>
            </a:r>
            <a:r>
              <a:rPr sz="2450" spc="-60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treatment.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042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How</a:t>
            </a:r>
            <a:r>
              <a:rPr spc="-229" dirty="0"/>
              <a:t> </a:t>
            </a:r>
            <a:r>
              <a:rPr spc="130" dirty="0"/>
              <a:t>Our</a:t>
            </a:r>
            <a:r>
              <a:rPr spc="-370" dirty="0"/>
              <a:t> </a:t>
            </a:r>
            <a:r>
              <a:rPr spc="45" dirty="0"/>
              <a:t>App</a:t>
            </a:r>
            <a:r>
              <a:rPr spc="-265" dirty="0"/>
              <a:t> </a:t>
            </a:r>
            <a:r>
              <a:rPr spc="55" dirty="0"/>
              <a:t>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2" y="2864746"/>
            <a:ext cx="5852795" cy="3460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sz="2450" spc="70" dirty="0">
                <a:latin typeface="Verdana"/>
                <a:cs typeface="Verdana"/>
              </a:rPr>
              <a:t>Our </a:t>
            </a:r>
            <a:r>
              <a:rPr sz="2450" spc="95" dirty="0">
                <a:latin typeface="Verdana"/>
                <a:cs typeface="Verdana"/>
              </a:rPr>
              <a:t>app </a:t>
            </a:r>
            <a:r>
              <a:rPr sz="2450" spc="5" dirty="0">
                <a:latin typeface="Verdana"/>
                <a:cs typeface="Verdana"/>
              </a:rPr>
              <a:t>utilizes </a:t>
            </a:r>
            <a:r>
              <a:rPr sz="2450" b="1" spc="-50" dirty="0">
                <a:latin typeface="Verdana"/>
                <a:cs typeface="Verdana"/>
              </a:rPr>
              <a:t>image </a:t>
            </a:r>
            <a:r>
              <a:rPr sz="2450" b="1" spc="-60" dirty="0">
                <a:latin typeface="Verdana"/>
                <a:cs typeface="Verdana"/>
              </a:rPr>
              <a:t>recognition  </a:t>
            </a:r>
            <a:r>
              <a:rPr sz="2450" spc="55" dirty="0">
                <a:latin typeface="Verdana"/>
                <a:cs typeface="Verdana"/>
              </a:rPr>
              <a:t>technology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identify</a:t>
            </a:r>
            <a:r>
              <a:rPr sz="2450" spc="-22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plant</a:t>
            </a:r>
            <a:r>
              <a:rPr sz="2450" spc="-225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diseases.  </a:t>
            </a:r>
            <a:r>
              <a:rPr sz="2450" dirty="0">
                <a:latin typeface="Verdana"/>
                <a:cs typeface="Verdana"/>
              </a:rPr>
              <a:t>Users </a:t>
            </a:r>
            <a:r>
              <a:rPr sz="2450" spc="30" dirty="0">
                <a:latin typeface="Verdana"/>
                <a:cs typeface="Verdana"/>
              </a:rPr>
              <a:t>simply </a:t>
            </a:r>
            <a:r>
              <a:rPr sz="2450" spc="10" dirty="0">
                <a:latin typeface="Verdana"/>
                <a:cs typeface="Verdana"/>
              </a:rPr>
              <a:t>take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50" dirty="0">
                <a:latin typeface="Verdana"/>
                <a:cs typeface="Verdana"/>
              </a:rPr>
              <a:t>picture </a:t>
            </a:r>
            <a:r>
              <a:rPr sz="2450" spc="20" dirty="0">
                <a:latin typeface="Verdana"/>
                <a:cs typeface="Verdana"/>
              </a:rPr>
              <a:t>of </a:t>
            </a:r>
            <a:r>
              <a:rPr sz="2450" spc="65" dirty="0">
                <a:latin typeface="Verdana"/>
                <a:cs typeface="Verdana"/>
              </a:rPr>
              <a:t>the  </a:t>
            </a:r>
            <a:r>
              <a:rPr sz="2450" spc="30" dirty="0">
                <a:latin typeface="Verdana"/>
                <a:cs typeface="Verdana"/>
              </a:rPr>
              <a:t>affected </a:t>
            </a:r>
            <a:r>
              <a:rPr sz="2450" spc="55" dirty="0">
                <a:latin typeface="Verdana"/>
                <a:cs typeface="Verdana"/>
              </a:rPr>
              <a:t>plant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95" dirty="0">
                <a:latin typeface="Verdana"/>
                <a:cs typeface="Verdana"/>
              </a:rPr>
              <a:t>app </a:t>
            </a:r>
            <a:r>
              <a:rPr sz="2450" spc="10" dirty="0">
                <a:latin typeface="Verdana"/>
                <a:cs typeface="Verdana"/>
              </a:rPr>
              <a:t>provides  </a:t>
            </a:r>
            <a:r>
              <a:rPr sz="2450" spc="55" dirty="0">
                <a:latin typeface="Verdana"/>
                <a:cs typeface="Verdana"/>
              </a:rPr>
              <a:t>an </a:t>
            </a:r>
            <a:r>
              <a:rPr sz="2450" b="1" spc="-70" dirty="0">
                <a:latin typeface="Verdana"/>
                <a:cs typeface="Verdana"/>
              </a:rPr>
              <a:t>accurate diagnosis </a:t>
            </a:r>
            <a:r>
              <a:rPr sz="2450" spc="85" dirty="0">
                <a:latin typeface="Verdana"/>
                <a:cs typeface="Verdana"/>
              </a:rPr>
              <a:t>and  </a:t>
            </a:r>
            <a:r>
              <a:rPr sz="2450" spc="95" dirty="0">
                <a:latin typeface="Verdana"/>
                <a:cs typeface="Verdana"/>
              </a:rPr>
              <a:t>recommended </a:t>
            </a:r>
            <a:r>
              <a:rPr sz="2450" spc="5" dirty="0">
                <a:latin typeface="Verdana"/>
                <a:cs typeface="Verdana"/>
              </a:rPr>
              <a:t>treatment. </a:t>
            </a:r>
            <a:r>
              <a:rPr sz="2450" spc="20" dirty="0">
                <a:latin typeface="Verdana"/>
                <a:cs typeface="Verdana"/>
              </a:rPr>
              <a:t>The </a:t>
            </a:r>
            <a:r>
              <a:rPr sz="2450" spc="95" dirty="0">
                <a:latin typeface="Verdana"/>
                <a:cs typeface="Verdana"/>
              </a:rPr>
              <a:t>app  </a:t>
            </a:r>
            <a:r>
              <a:rPr sz="2450" spc="-5" dirty="0">
                <a:latin typeface="Verdana"/>
                <a:cs typeface="Verdana"/>
              </a:rPr>
              <a:t>also </a:t>
            </a:r>
            <a:r>
              <a:rPr sz="2450" spc="10" dirty="0">
                <a:latin typeface="Verdana"/>
                <a:cs typeface="Verdana"/>
              </a:rPr>
              <a:t>provides </a:t>
            </a:r>
            <a:r>
              <a:rPr sz="2450" b="1" spc="-100" dirty="0">
                <a:latin typeface="Verdana"/>
                <a:cs typeface="Verdana"/>
              </a:rPr>
              <a:t>real-time </a:t>
            </a:r>
            <a:r>
              <a:rPr sz="2450" b="1" spc="-65" dirty="0">
                <a:latin typeface="Verdana"/>
                <a:cs typeface="Verdana"/>
              </a:rPr>
              <a:t>updates </a:t>
            </a:r>
            <a:r>
              <a:rPr sz="2450" spc="95" dirty="0">
                <a:latin typeface="Verdana"/>
                <a:cs typeface="Verdana"/>
              </a:rPr>
              <a:t>on  </a:t>
            </a:r>
            <a:r>
              <a:rPr sz="2450" dirty="0">
                <a:latin typeface="Verdana"/>
                <a:cs typeface="Verdana"/>
              </a:rPr>
              <a:t>disease </a:t>
            </a:r>
            <a:r>
              <a:rPr sz="2450" spc="20" dirty="0">
                <a:latin typeface="Verdana"/>
                <a:cs typeface="Verdana"/>
              </a:rPr>
              <a:t>outbreaks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45" dirty="0">
                <a:latin typeface="Verdana"/>
                <a:cs typeface="Verdana"/>
              </a:rPr>
              <a:t>treatment  </a:t>
            </a:r>
            <a:r>
              <a:rPr sz="2450" spc="-25" dirty="0">
                <a:latin typeface="Verdana"/>
                <a:cs typeface="Verdana"/>
              </a:rPr>
              <a:t>effectiveness.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D38E-4F95-0140-62A4-E9A1DF1F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437" y="1675166"/>
            <a:ext cx="13577824" cy="711200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B0E1A-3281-F202-A2F6-89F71EE7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6150" y="2635250"/>
            <a:ext cx="11683663" cy="1885131"/>
          </a:xfrm>
        </p:spPr>
        <p:txBody>
          <a:bodyPr/>
          <a:lstStyle/>
          <a:p>
            <a:pPr algn="l"/>
            <a:r>
              <a:rPr lang="en-IN" dirty="0">
                <a:hlinkClick r:id="rId2"/>
              </a:rPr>
              <a:t> 1. </a:t>
            </a:r>
            <a:r>
              <a:rPr lang="en-IN" dirty="0"/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Effective Classification Of Plant Disease Using Image Processing And Machine Learning </a:t>
            </a:r>
            <a:r>
              <a:rPr lang="en-US" b="1" dirty="0">
                <a:solidFill>
                  <a:srgbClr val="333333"/>
                </a:solidFill>
                <a:latin typeface="HelveticaNeue Regular"/>
              </a:rPr>
              <a:t>–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(</a:t>
            </a:r>
            <a:r>
              <a:rPr lang="en-IN" dirty="0">
                <a:hlinkClick r:id="rId2"/>
              </a:rPr>
              <a:t>https://ieeexplore.ieee.org/document/9696947</a:t>
            </a:r>
            <a:r>
              <a:rPr lang="en-IN" dirty="0"/>
              <a:t>)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2.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Plant Disease Detection using Image Processing with Machine Learning</a:t>
            </a:r>
          </a:p>
          <a:p>
            <a:r>
              <a:rPr lang="en-IN" dirty="0"/>
              <a:t> -  (</a:t>
            </a:r>
            <a:r>
              <a:rPr lang="en-IN" dirty="0">
                <a:hlinkClick r:id="rId3"/>
              </a:rPr>
              <a:t>https://ieeexplore.ieee.org/document/10192986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443466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30" y="2654250"/>
            <a:ext cx="5955665" cy="1350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650" spc="-45" dirty="0">
                <a:latin typeface="Arial"/>
                <a:cs typeface="Arial"/>
              </a:rPr>
              <a:t>Conclusion</a:t>
            </a:r>
            <a:endParaRPr sz="86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indent="-635" algn="ctr">
              <a:lnSpc>
                <a:spcPct val="102000"/>
              </a:lnSpc>
              <a:spcBef>
                <a:spcPts val="65"/>
              </a:spcBef>
            </a:pPr>
            <a:r>
              <a:rPr spc="70" dirty="0"/>
              <a:t>Our </a:t>
            </a:r>
            <a:r>
              <a:rPr spc="40" dirty="0"/>
              <a:t>app-based solution </a:t>
            </a:r>
            <a:r>
              <a:rPr spc="5" dirty="0"/>
              <a:t>revolutionizes </a:t>
            </a:r>
            <a:r>
              <a:rPr spc="55" dirty="0"/>
              <a:t>plant </a:t>
            </a:r>
            <a:r>
              <a:rPr dirty="0"/>
              <a:t>disease  </a:t>
            </a:r>
            <a:r>
              <a:rPr spc="95" dirty="0"/>
              <a:t>management </a:t>
            </a:r>
            <a:r>
              <a:rPr dirty="0"/>
              <a:t>by </a:t>
            </a:r>
            <a:r>
              <a:rPr spc="45" dirty="0"/>
              <a:t>providing </a:t>
            </a:r>
            <a:r>
              <a:rPr spc="30" dirty="0"/>
              <a:t>accurate </a:t>
            </a:r>
            <a:r>
              <a:rPr spc="25" dirty="0"/>
              <a:t>to </a:t>
            </a:r>
            <a:r>
              <a:rPr spc="55" dirty="0"/>
              <a:t>plant </a:t>
            </a:r>
            <a:r>
              <a:rPr spc="-45" dirty="0"/>
              <a:t>diseases. </a:t>
            </a:r>
            <a:r>
              <a:rPr spc="35" dirty="0"/>
              <a:t>By  </a:t>
            </a:r>
            <a:r>
              <a:rPr spc="40" dirty="0"/>
              <a:t>utilizing</a:t>
            </a:r>
            <a:r>
              <a:rPr spc="-220" dirty="0"/>
              <a:t> </a:t>
            </a:r>
            <a:r>
              <a:rPr spc="85" dirty="0"/>
              <a:t>machine</a:t>
            </a:r>
            <a:r>
              <a:rPr spc="-215" dirty="0"/>
              <a:t> </a:t>
            </a:r>
            <a:r>
              <a:rPr spc="40" dirty="0"/>
              <a:t>learning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85" dirty="0"/>
              <a:t>image</a:t>
            </a:r>
            <a:r>
              <a:rPr spc="-215" dirty="0"/>
              <a:t> </a:t>
            </a:r>
            <a:r>
              <a:rPr spc="20" dirty="0"/>
              <a:t>recognition,</a:t>
            </a:r>
            <a:r>
              <a:rPr spc="-215" dirty="0"/>
              <a:t> </a:t>
            </a:r>
            <a:r>
              <a:rPr spc="40" dirty="0"/>
              <a:t>our</a:t>
            </a:r>
            <a:r>
              <a:rPr spc="-215" dirty="0"/>
              <a:t> </a:t>
            </a:r>
            <a:r>
              <a:rPr spc="95" dirty="0"/>
              <a:t>app  </a:t>
            </a:r>
            <a:r>
              <a:rPr spc="10" dirty="0"/>
              <a:t>provides</a:t>
            </a:r>
            <a:r>
              <a:rPr spc="-215" dirty="0"/>
              <a:t> </a:t>
            </a:r>
            <a:r>
              <a:rPr spc="-15" dirty="0"/>
              <a:t>a</a:t>
            </a:r>
            <a:r>
              <a:rPr spc="-215" dirty="0"/>
              <a:t> </a:t>
            </a:r>
            <a:r>
              <a:rPr spc="60" dirty="0"/>
              <a:t>more</a:t>
            </a:r>
            <a:r>
              <a:rPr spc="-215" dirty="0"/>
              <a:t> </a:t>
            </a:r>
            <a:r>
              <a:rPr spc="5" dirty="0"/>
              <a:t>effective</a:t>
            </a:r>
            <a:r>
              <a:rPr spc="-215" dirty="0"/>
              <a:t> </a:t>
            </a:r>
            <a:r>
              <a:rPr spc="85" dirty="0"/>
              <a:t>and</a:t>
            </a:r>
            <a:r>
              <a:rPr spc="-215" dirty="0"/>
              <a:t> </a:t>
            </a:r>
            <a:r>
              <a:rPr spc="60" dirty="0"/>
              <a:t>efﬁcient</a:t>
            </a:r>
            <a:r>
              <a:rPr spc="-215" dirty="0"/>
              <a:t> </a:t>
            </a:r>
            <a:r>
              <a:rPr spc="-5" dirty="0"/>
              <a:t>way</a:t>
            </a:r>
            <a:r>
              <a:rPr spc="-215" dirty="0"/>
              <a:t> </a:t>
            </a:r>
            <a:r>
              <a:rPr spc="25" dirty="0"/>
              <a:t>to</a:t>
            </a:r>
            <a:r>
              <a:rPr spc="-215" dirty="0"/>
              <a:t> </a:t>
            </a:r>
            <a:r>
              <a:rPr spc="90" dirty="0"/>
              <a:t>manage</a:t>
            </a:r>
            <a:r>
              <a:rPr spc="-215" dirty="0"/>
              <a:t> </a:t>
            </a:r>
            <a:r>
              <a:rPr spc="55" dirty="0"/>
              <a:t>plant  </a:t>
            </a:r>
            <a:r>
              <a:rPr spc="-45" dirty="0"/>
              <a:t>diseases, </a:t>
            </a:r>
            <a:r>
              <a:rPr spc="55" dirty="0"/>
              <a:t>leading </a:t>
            </a:r>
            <a:r>
              <a:rPr spc="25" dirty="0"/>
              <a:t>to increased </a:t>
            </a:r>
            <a:r>
              <a:rPr spc="60" dirty="0"/>
              <a:t>crop </a:t>
            </a:r>
            <a:r>
              <a:rPr spc="-5" dirty="0"/>
              <a:t>yields </a:t>
            </a:r>
            <a:r>
              <a:rPr spc="85" dirty="0"/>
              <a:t>and </a:t>
            </a:r>
            <a:r>
              <a:rPr spc="90" dirty="0"/>
              <a:t>economic  </a:t>
            </a:r>
            <a:r>
              <a:rPr spc="15" dirty="0"/>
              <a:t>beneﬁts.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7381" y="3908632"/>
            <a:ext cx="640016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0" spc="340" dirty="0">
                <a:solidFill>
                  <a:srgbClr val="FFFFFF"/>
                </a:solidFill>
              </a:rPr>
              <a:t>T</a:t>
            </a:r>
            <a:r>
              <a:rPr sz="13000" spc="860" dirty="0">
                <a:solidFill>
                  <a:srgbClr val="FFFFFF"/>
                </a:solidFill>
              </a:rPr>
              <a:t>h</a:t>
            </a:r>
            <a:r>
              <a:rPr sz="13000" spc="400" dirty="0">
                <a:solidFill>
                  <a:srgbClr val="FFFFFF"/>
                </a:solidFill>
              </a:rPr>
              <a:t>a</a:t>
            </a:r>
            <a:r>
              <a:rPr sz="13000" spc="894" dirty="0">
                <a:solidFill>
                  <a:srgbClr val="FFFFFF"/>
                </a:solidFill>
              </a:rPr>
              <a:t>n</a:t>
            </a:r>
            <a:r>
              <a:rPr sz="13000" spc="690" dirty="0">
                <a:solidFill>
                  <a:srgbClr val="FFFFFF"/>
                </a:solidFill>
              </a:rPr>
              <a:t>k</a:t>
            </a:r>
            <a:r>
              <a:rPr sz="13000" spc="1080" dirty="0">
                <a:solidFill>
                  <a:srgbClr val="FFFFFF"/>
                </a:solidFill>
              </a:rPr>
              <a:t>s</a:t>
            </a:r>
            <a:r>
              <a:rPr sz="13000" spc="-350" dirty="0">
                <a:solidFill>
                  <a:srgbClr val="FFFFFF"/>
                </a:solidFill>
              </a:rPr>
              <a:t>!</a:t>
            </a:r>
            <a:endParaRPr sz="13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281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HelveticaNeue Regular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How Our App Works</vt:lpstr>
      <vt:lpstr>LITERATURE SURVEY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 reddy</cp:lastModifiedBy>
  <cp:revision>5</cp:revision>
  <dcterms:created xsi:type="dcterms:W3CDTF">2023-09-29T04:05:05Z</dcterms:created>
  <dcterms:modified xsi:type="dcterms:W3CDTF">2023-10-14T03:51:58Z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2023-09-29T00:00:00Z</vt:filetime>
  </property>
</Properties>
</file>