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7562850" cx="10693400"/>
  <p:notesSz cx="10693400" cy="7562850"/>
  <p:embeddedFontLst>
    <p:embeddedFont>
      <p:font typeface="Century Goth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2D200454-40CA-4A62-9FC3-DE9A4176ACB9}">
      <p15:notesGuideLst>
        <p15:guide id="1" orient="horz" pos="2382">
          <p15:clr>
            <a:srgbClr val="A4A3A4"/>
          </p15:clr>
        </p15:guide>
        <p15:guide id="2" pos="3368">
          <p15:clr>
            <a:srgbClr val="A4A3A4"/>
          </p15:clr>
        </p15:guide>
      </p15:notesGuideLst>
    </p:ext>
    <p:ext uri="GoogleSlidesCustomDataVersion2">
      <go:slidesCustomData xmlns:go="http://customooxmlschemas.google.com/" r:id="rId42" roundtripDataSignature="AMtx7miGGnQofiCLvXkbt+hTFLdHVMug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notesViewPr>
    <p:cSldViewPr snapToGrid="0">
      <p:cViewPr varScale="1">
        <p:scale>
          <a:sx n="100" d="100"/>
          <a:sy n="100" d="100"/>
        </p:scale>
        <p:origin x="0" y="0"/>
      </p:cViewPr>
      <p:guideLst>
        <p:guide pos="2382" orient="horz"/>
        <p:guide pos="336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CenturyGothic-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enturyGothic-bold.fntdata"/><Relationship Id="rId16" Type="http://schemas.openxmlformats.org/officeDocument/2006/relationships/slide" Target="slides/slide11.xml"/><Relationship Id="rId38" Type="http://schemas.openxmlformats.org/officeDocument/2006/relationships/font" Target="fonts/CenturyGothic-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633913" cy="3794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057900" y="0"/>
            <a:ext cx="4632325" cy="3794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183438"/>
            <a:ext cx="4633913" cy="3794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Google Shape;33;p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4" name="Google Shape;34;p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1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hostname -I</a:t>
            </a:r>
            <a:endParaRPr/>
          </a:p>
          <a:p>
            <a:pPr indent="0" lvl="0" marL="0" rtl="0" algn="l">
              <a:spcBef>
                <a:spcPts val="0"/>
              </a:spcBef>
              <a:spcAft>
                <a:spcPts val="0"/>
              </a:spcAft>
              <a:buNone/>
            </a:pPr>
            <a:r>
              <a:rPr lang="fr-FR"/>
              <a:t>172.17.0.2</a:t>
            </a:r>
            <a:endParaRPr/>
          </a:p>
        </p:txBody>
      </p:sp>
      <p:sp>
        <p:nvSpPr>
          <p:cNvPr id="148" name="Google Shape;148;p1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hostname -I</a:t>
            </a:r>
            <a:endParaRPr/>
          </a:p>
          <a:p>
            <a:pPr indent="0" lvl="0" marL="0" rtl="0" algn="l">
              <a:spcBef>
                <a:spcPts val="0"/>
              </a:spcBef>
              <a:spcAft>
                <a:spcPts val="0"/>
              </a:spcAft>
              <a:buNone/>
            </a:pPr>
            <a:r>
              <a:rPr lang="fr-FR"/>
              <a:t>172.17.0.2</a:t>
            </a:r>
            <a:endParaRPr/>
          </a:p>
        </p:txBody>
      </p:sp>
      <p:sp>
        <p:nvSpPr>
          <p:cNvPr id="156" name="Google Shape;156;p1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hostname -I</a:t>
            </a:r>
            <a:endParaRPr/>
          </a:p>
          <a:p>
            <a:pPr indent="0" lvl="0" marL="0" rtl="0" algn="l">
              <a:spcBef>
                <a:spcPts val="0"/>
              </a:spcBef>
              <a:spcAft>
                <a:spcPts val="0"/>
              </a:spcAft>
              <a:buNone/>
            </a:pPr>
            <a:r>
              <a:rPr lang="fr-FR"/>
              <a:t>172.17.0.2</a:t>
            </a:r>
            <a:endParaRPr/>
          </a:p>
        </p:txBody>
      </p:sp>
      <p:sp>
        <p:nvSpPr>
          <p:cNvPr id="164" name="Google Shape;164;p1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7: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9: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 name="Google Shape;42;p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3" name="Google Shape;43;p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2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2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2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2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2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7: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8: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9: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3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3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36" name="Google Shape;336;p3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3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45" name="Google Shape;345;p3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7: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8: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9: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5" name="Shape 15"/>
        <p:cNvGrpSpPr/>
        <p:nvPr/>
      </p:nvGrpSpPr>
      <p:grpSpPr>
        <a:xfrm>
          <a:off x="0" y="0"/>
          <a:ext cx="0" cy="0"/>
          <a:chOff x="0" y="0"/>
          <a:chExt cx="0" cy="0"/>
        </a:xfrm>
      </p:grpSpPr>
      <p:sp>
        <p:nvSpPr>
          <p:cNvPr id="16" name="Google Shape;16;p34"/>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7" name="Google Shape;17;p34"/>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8" name="Google Shape;18;p34"/>
          <p:cNvSpPr/>
          <p:nvPr/>
        </p:nvSpPr>
        <p:spPr>
          <a:xfrm>
            <a:off x="0" y="1260475"/>
            <a:ext cx="10693400" cy="5966248"/>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9" name="Google Shape;19;p34"/>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4"/>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34"/>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lvl1pPr indent="0" lvl="0" marL="186690" marR="0" algn="l">
              <a:lnSpc>
                <a:spcPct val="110416"/>
              </a:lnSpc>
              <a:spcBef>
                <a:spcPts val="0"/>
              </a:spcBef>
              <a:buNone/>
              <a:defRPr b="1" i="0" sz="1200">
                <a:solidFill>
                  <a:schemeClr val="accent1"/>
                </a:solidFill>
                <a:latin typeface="Arial"/>
                <a:ea typeface="Arial"/>
                <a:cs typeface="Arial"/>
                <a:sym typeface="Arial"/>
              </a:defRPr>
            </a:lvl1pPr>
            <a:lvl2pPr indent="0" lvl="1" marL="186690" marR="0" algn="l">
              <a:lnSpc>
                <a:spcPct val="110416"/>
              </a:lnSpc>
              <a:spcBef>
                <a:spcPts val="0"/>
              </a:spcBef>
              <a:buNone/>
              <a:defRPr b="1" i="0" sz="1200">
                <a:solidFill>
                  <a:schemeClr val="accent1"/>
                </a:solidFill>
                <a:latin typeface="Arial"/>
                <a:ea typeface="Arial"/>
                <a:cs typeface="Arial"/>
                <a:sym typeface="Arial"/>
              </a:defRPr>
            </a:lvl2pPr>
            <a:lvl3pPr indent="0" lvl="2" marL="186690" marR="0" algn="l">
              <a:lnSpc>
                <a:spcPct val="110416"/>
              </a:lnSpc>
              <a:spcBef>
                <a:spcPts val="0"/>
              </a:spcBef>
              <a:buNone/>
              <a:defRPr b="1" i="0" sz="1200">
                <a:solidFill>
                  <a:schemeClr val="accent1"/>
                </a:solidFill>
                <a:latin typeface="Arial"/>
                <a:ea typeface="Arial"/>
                <a:cs typeface="Arial"/>
                <a:sym typeface="Arial"/>
              </a:defRPr>
            </a:lvl3pPr>
            <a:lvl4pPr indent="0" lvl="3" marL="186690" marR="0" algn="l">
              <a:lnSpc>
                <a:spcPct val="110416"/>
              </a:lnSpc>
              <a:spcBef>
                <a:spcPts val="0"/>
              </a:spcBef>
              <a:buNone/>
              <a:defRPr b="1" i="0" sz="1200">
                <a:solidFill>
                  <a:schemeClr val="accent1"/>
                </a:solidFill>
                <a:latin typeface="Arial"/>
                <a:ea typeface="Arial"/>
                <a:cs typeface="Arial"/>
                <a:sym typeface="Arial"/>
              </a:defRPr>
            </a:lvl4pPr>
            <a:lvl5pPr indent="0" lvl="4" marL="186690" marR="0" algn="l">
              <a:lnSpc>
                <a:spcPct val="110416"/>
              </a:lnSpc>
              <a:spcBef>
                <a:spcPts val="0"/>
              </a:spcBef>
              <a:buNone/>
              <a:defRPr b="1" i="0" sz="1200">
                <a:solidFill>
                  <a:schemeClr val="accent1"/>
                </a:solidFill>
                <a:latin typeface="Arial"/>
                <a:ea typeface="Arial"/>
                <a:cs typeface="Arial"/>
                <a:sym typeface="Arial"/>
              </a:defRPr>
            </a:lvl5pPr>
            <a:lvl6pPr indent="0" lvl="5" marL="186690" marR="0" algn="l">
              <a:lnSpc>
                <a:spcPct val="110416"/>
              </a:lnSpc>
              <a:spcBef>
                <a:spcPts val="0"/>
              </a:spcBef>
              <a:buNone/>
              <a:defRPr b="1" i="0" sz="1200">
                <a:solidFill>
                  <a:schemeClr val="accent1"/>
                </a:solidFill>
                <a:latin typeface="Arial"/>
                <a:ea typeface="Arial"/>
                <a:cs typeface="Arial"/>
                <a:sym typeface="Arial"/>
              </a:defRPr>
            </a:lvl6pPr>
            <a:lvl7pPr indent="0" lvl="6" marL="186690" marR="0" algn="l">
              <a:lnSpc>
                <a:spcPct val="110416"/>
              </a:lnSpc>
              <a:spcBef>
                <a:spcPts val="0"/>
              </a:spcBef>
              <a:buNone/>
              <a:defRPr b="1" i="0" sz="1200">
                <a:solidFill>
                  <a:schemeClr val="accent1"/>
                </a:solidFill>
                <a:latin typeface="Arial"/>
                <a:ea typeface="Arial"/>
                <a:cs typeface="Arial"/>
                <a:sym typeface="Arial"/>
              </a:defRPr>
            </a:lvl7pPr>
            <a:lvl8pPr indent="0" lvl="7" marL="186690" marR="0" algn="l">
              <a:lnSpc>
                <a:spcPct val="110416"/>
              </a:lnSpc>
              <a:spcBef>
                <a:spcPts val="0"/>
              </a:spcBef>
              <a:buNone/>
              <a:defRPr b="1" i="0" sz="1200">
                <a:solidFill>
                  <a:schemeClr val="accent1"/>
                </a:solidFill>
                <a:latin typeface="Arial"/>
                <a:ea typeface="Arial"/>
                <a:cs typeface="Arial"/>
                <a:sym typeface="Arial"/>
              </a:defRPr>
            </a:lvl8pPr>
            <a:lvl9pPr indent="0" lvl="8" marL="186690" marR="0" algn="l">
              <a:lnSpc>
                <a:spcPct val="110416"/>
              </a:lnSpc>
              <a:spcBef>
                <a:spcPts val="0"/>
              </a:spcBef>
              <a:buNone/>
              <a:defRPr b="1" i="0" sz="12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22" name="Google Shape;22;p34"/>
          <p:cNvSpPr txBox="1"/>
          <p:nvPr/>
        </p:nvSpPr>
        <p:spPr>
          <a:xfrm>
            <a:off x="2610700" y="7267601"/>
            <a:ext cx="5472000" cy="242885"/>
          </a:xfrm>
          <a:prstGeom prst="rect">
            <a:avLst/>
          </a:prstGeom>
          <a:noFill/>
          <a:ln>
            <a:noFill/>
          </a:ln>
        </p:spPr>
        <p:txBody>
          <a:bodyPr anchorCtr="0" anchor="t" bIns="0" lIns="0" spcFirstLastPara="1" rIns="0" wrap="square" tIns="0">
            <a:noAutofit/>
          </a:bodyPr>
          <a:lstStyle/>
          <a:p>
            <a:pPr indent="0" lvl="0" marL="10793" marR="0" rtl="0" algn="ctr">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2023-2024 – ESPRIT – Module DevOps – Continuous Monitoring : Grafana + Prometheus</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23" name="Shape 23"/>
        <p:cNvGrpSpPr/>
        <p:nvPr/>
      </p:nvGrpSpPr>
      <p:grpSpPr>
        <a:xfrm>
          <a:off x="0" y="0"/>
          <a:ext cx="0" cy="0"/>
          <a:chOff x="0" y="0"/>
          <a:chExt cx="0" cy="0"/>
        </a:xfrm>
      </p:grpSpPr>
      <p:sp>
        <p:nvSpPr>
          <p:cNvPr id="24" name="Google Shape;24;p35"/>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25" name="Google Shape;25;p35"/>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26" name="Google Shape;26;p35"/>
          <p:cNvSpPr/>
          <p:nvPr/>
        </p:nvSpPr>
        <p:spPr>
          <a:xfrm>
            <a:off x="0" y="1260475"/>
            <a:ext cx="10693400" cy="5966248"/>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27" name="Google Shape;27;p35"/>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5"/>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35"/>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lvl1pPr indent="0" lvl="0" marL="186690" marR="0" algn="l">
              <a:lnSpc>
                <a:spcPct val="110416"/>
              </a:lnSpc>
              <a:spcBef>
                <a:spcPts val="0"/>
              </a:spcBef>
              <a:buNone/>
              <a:defRPr b="1" i="0" sz="1200">
                <a:solidFill>
                  <a:schemeClr val="accent1"/>
                </a:solidFill>
                <a:latin typeface="Arial"/>
                <a:ea typeface="Arial"/>
                <a:cs typeface="Arial"/>
                <a:sym typeface="Arial"/>
              </a:defRPr>
            </a:lvl1pPr>
            <a:lvl2pPr indent="0" lvl="1" marL="186690" marR="0" algn="l">
              <a:lnSpc>
                <a:spcPct val="110416"/>
              </a:lnSpc>
              <a:spcBef>
                <a:spcPts val="0"/>
              </a:spcBef>
              <a:buNone/>
              <a:defRPr b="1" i="0" sz="1200">
                <a:solidFill>
                  <a:schemeClr val="accent1"/>
                </a:solidFill>
                <a:latin typeface="Arial"/>
                <a:ea typeface="Arial"/>
                <a:cs typeface="Arial"/>
                <a:sym typeface="Arial"/>
              </a:defRPr>
            </a:lvl2pPr>
            <a:lvl3pPr indent="0" lvl="2" marL="186690" marR="0" algn="l">
              <a:lnSpc>
                <a:spcPct val="110416"/>
              </a:lnSpc>
              <a:spcBef>
                <a:spcPts val="0"/>
              </a:spcBef>
              <a:buNone/>
              <a:defRPr b="1" i="0" sz="1200">
                <a:solidFill>
                  <a:schemeClr val="accent1"/>
                </a:solidFill>
                <a:latin typeface="Arial"/>
                <a:ea typeface="Arial"/>
                <a:cs typeface="Arial"/>
                <a:sym typeface="Arial"/>
              </a:defRPr>
            </a:lvl3pPr>
            <a:lvl4pPr indent="0" lvl="3" marL="186690" marR="0" algn="l">
              <a:lnSpc>
                <a:spcPct val="110416"/>
              </a:lnSpc>
              <a:spcBef>
                <a:spcPts val="0"/>
              </a:spcBef>
              <a:buNone/>
              <a:defRPr b="1" i="0" sz="1200">
                <a:solidFill>
                  <a:schemeClr val="accent1"/>
                </a:solidFill>
                <a:latin typeface="Arial"/>
                <a:ea typeface="Arial"/>
                <a:cs typeface="Arial"/>
                <a:sym typeface="Arial"/>
              </a:defRPr>
            </a:lvl4pPr>
            <a:lvl5pPr indent="0" lvl="4" marL="186690" marR="0" algn="l">
              <a:lnSpc>
                <a:spcPct val="110416"/>
              </a:lnSpc>
              <a:spcBef>
                <a:spcPts val="0"/>
              </a:spcBef>
              <a:buNone/>
              <a:defRPr b="1" i="0" sz="1200">
                <a:solidFill>
                  <a:schemeClr val="accent1"/>
                </a:solidFill>
                <a:latin typeface="Arial"/>
                <a:ea typeface="Arial"/>
                <a:cs typeface="Arial"/>
                <a:sym typeface="Arial"/>
              </a:defRPr>
            </a:lvl5pPr>
            <a:lvl6pPr indent="0" lvl="5" marL="186690" marR="0" algn="l">
              <a:lnSpc>
                <a:spcPct val="110416"/>
              </a:lnSpc>
              <a:spcBef>
                <a:spcPts val="0"/>
              </a:spcBef>
              <a:buNone/>
              <a:defRPr b="1" i="0" sz="1200">
                <a:solidFill>
                  <a:schemeClr val="accent1"/>
                </a:solidFill>
                <a:latin typeface="Arial"/>
                <a:ea typeface="Arial"/>
                <a:cs typeface="Arial"/>
                <a:sym typeface="Arial"/>
              </a:defRPr>
            </a:lvl6pPr>
            <a:lvl7pPr indent="0" lvl="6" marL="186690" marR="0" algn="l">
              <a:lnSpc>
                <a:spcPct val="110416"/>
              </a:lnSpc>
              <a:spcBef>
                <a:spcPts val="0"/>
              </a:spcBef>
              <a:buNone/>
              <a:defRPr b="1" i="0" sz="1200">
                <a:solidFill>
                  <a:schemeClr val="accent1"/>
                </a:solidFill>
                <a:latin typeface="Arial"/>
                <a:ea typeface="Arial"/>
                <a:cs typeface="Arial"/>
                <a:sym typeface="Arial"/>
              </a:defRPr>
            </a:lvl7pPr>
            <a:lvl8pPr indent="0" lvl="7" marL="186690" marR="0" algn="l">
              <a:lnSpc>
                <a:spcPct val="110416"/>
              </a:lnSpc>
              <a:spcBef>
                <a:spcPts val="0"/>
              </a:spcBef>
              <a:buNone/>
              <a:defRPr b="1" i="0" sz="1200">
                <a:solidFill>
                  <a:schemeClr val="accent1"/>
                </a:solidFill>
                <a:latin typeface="Arial"/>
                <a:ea typeface="Arial"/>
                <a:cs typeface="Arial"/>
                <a:sym typeface="Arial"/>
              </a:defRPr>
            </a:lvl8pPr>
            <a:lvl9pPr indent="0" lvl="8" marL="186690" marR="0" algn="l">
              <a:lnSpc>
                <a:spcPct val="110416"/>
              </a:lnSpc>
              <a:spcBef>
                <a:spcPts val="0"/>
              </a:spcBef>
              <a:buNone/>
              <a:defRPr b="1" i="0" sz="12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30" name="Google Shape;30;p35"/>
          <p:cNvSpPr txBox="1"/>
          <p:nvPr/>
        </p:nvSpPr>
        <p:spPr>
          <a:xfrm>
            <a:off x="2610700" y="7267601"/>
            <a:ext cx="5472000" cy="242885"/>
          </a:xfrm>
          <a:prstGeom prst="rect">
            <a:avLst/>
          </a:prstGeom>
          <a:noFill/>
          <a:ln>
            <a:noFill/>
          </a:ln>
        </p:spPr>
        <p:txBody>
          <a:bodyPr anchorCtr="0" anchor="t" bIns="0" lIns="0" spcFirstLastPara="1" rIns="0" wrap="square" tIns="0">
            <a:noAutofit/>
          </a:bodyPr>
          <a:lstStyle/>
          <a:p>
            <a:pPr indent="0" lvl="0" marL="10793" marR="0" rtl="0" algn="ctr">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2023-2024 – ESPRIT – Module DevOps – Continuous Monitoring : Grafana + Prometheus</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p:nvPr/>
        </p:nvSpPr>
        <p:spPr>
          <a:xfrm>
            <a:off x="0" y="7226723"/>
            <a:ext cx="10693400" cy="336127"/>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1" name="Google Shape;11;p33"/>
          <p:cNvSpPr txBox="1"/>
          <p:nvPr>
            <p:ph type="title"/>
          </p:nvPr>
        </p:nvSpPr>
        <p:spPr>
          <a:xfrm>
            <a:off x="448530" y="40896"/>
            <a:ext cx="9796341" cy="4924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3"/>
          <p:cNvSpPr txBox="1"/>
          <p:nvPr>
            <p:ph idx="1" type="body"/>
          </p:nvPr>
        </p:nvSpPr>
        <p:spPr>
          <a:xfrm>
            <a:off x="305594" y="1554306"/>
            <a:ext cx="10082212" cy="430887"/>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33"/>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lvl1pPr indent="0" lvl="0" marL="186690" marR="0" rtl="0" algn="l">
              <a:lnSpc>
                <a:spcPct val="110416"/>
              </a:lnSpc>
              <a:spcBef>
                <a:spcPts val="0"/>
              </a:spcBef>
              <a:buNone/>
              <a:defRPr b="1" i="0" sz="1200" u="none">
                <a:solidFill>
                  <a:schemeClr val="accent1"/>
                </a:solidFill>
                <a:latin typeface="Arial"/>
                <a:ea typeface="Arial"/>
                <a:cs typeface="Arial"/>
                <a:sym typeface="Arial"/>
              </a:defRPr>
            </a:lvl1pPr>
            <a:lvl2pPr indent="0" lvl="1" marL="186690" marR="0" rtl="0" algn="l">
              <a:lnSpc>
                <a:spcPct val="110416"/>
              </a:lnSpc>
              <a:spcBef>
                <a:spcPts val="0"/>
              </a:spcBef>
              <a:buNone/>
              <a:defRPr b="1" i="0" sz="1200" u="none">
                <a:solidFill>
                  <a:schemeClr val="accent1"/>
                </a:solidFill>
                <a:latin typeface="Arial"/>
                <a:ea typeface="Arial"/>
                <a:cs typeface="Arial"/>
                <a:sym typeface="Arial"/>
              </a:defRPr>
            </a:lvl2pPr>
            <a:lvl3pPr indent="0" lvl="2" marL="186690" marR="0" rtl="0" algn="l">
              <a:lnSpc>
                <a:spcPct val="110416"/>
              </a:lnSpc>
              <a:spcBef>
                <a:spcPts val="0"/>
              </a:spcBef>
              <a:buNone/>
              <a:defRPr b="1" i="0" sz="1200" u="none">
                <a:solidFill>
                  <a:schemeClr val="accent1"/>
                </a:solidFill>
                <a:latin typeface="Arial"/>
                <a:ea typeface="Arial"/>
                <a:cs typeface="Arial"/>
                <a:sym typeface="Arial"/>
              </a:defRPr>
            </a:lvl3pPr>
            <a:lvl4pPr indent="0" lvl="3" marL="186690" marR="0" rtl="0" algn="l">
              <a:lnSpc>
                <a:spcPct val="110416"/>
              </a:lnSpc>
              <a:spcBef>
                <a:spcPts val="0"/>
              </a:spcBef>
              <a:buNone/>
              <a:defRPr b="1" i="0" sz="1200" u="none">
                <a:solidFill>
                  <a:schemeClr val="accent1"/>
                </a:solidFill>
                <a:latin typeface="Arial"/>
                <a:ea typeface="Arial"/>
                <a:cs typeface="Arial"/>
                <a:sym typeface="Arial"/>
              </a:defRPr>
            </a:lvl4pPr>
            <a:lvl5pPr indent="0" lvl="4" marL="186690" marR="0" rtl="0" algn="l">
              <a:lnSpc>
                <a:spcPct val="110416"/>
              </a:lnSpc>
              <a:spcBef>
                <a:spcPts val="0"/>
              </a:spcBef>
              <a:buNone/>
              <a:defRPr b="1" i="0" sz="1200" u="none">
                <a:solidFill>
                  <a:schemeClr val="accent1"/>
                </a:solidFill>
                <a:latin typeface="Arial"/>
                <a:ea typeface="Arial"/>
                <a:cs typeface="Arial"/>
                <a:sym typeface="Arial"/>
              </a:defRPr>
            </a:lvl5pPr>
            <a:lvl6pPr indent="0" lvl="5" marL="186690" marR="0" rtl="0" algn="l">
              <a:lnSpc>
                <a:spcPct val="110416"/>
              </a:lnSpc>
              <a:spcBef>
                <a:spcPts val="0"/>
              </a:spcBef>
              <a:buNone/>
              <a:defRPr b="1" i="0" sz="1200" u="none">
                <a:solidFill>
                  <a:schemeClr val="accent1"/>
                </a:solidFill>
                <a:latin typeface="Arial"/>
                <a:ea typeface="Arial"/>
                <a:cs typeface="Arial"/>
                <a:sym typeface="Arial"/>
              </a:defRPr>
            </a:lvl6pPr>
            <a:lvl7pPr indent="0" lvl="6" marL="186690" marR="0" rtl="0" algn="l">
              <a:lnSpc>
                <a:spcPct val="110416"/>
              </a:lnSpc>
              <a:spcBef>
                <a:spcPts val="0"/>
              </a:spcBef>
              <a:buNone/>
              <a:defRPr b="1" i="0" sz="1200" u="none">
                <a:solidFill>
                  <a:schemeClr val="accent1"/>
                </a:solidFill>
                <a:latin typeface="Arial"/>
                <a:ea typeface="Arial"/>
                <a:cs typeface="Arial"/>
                <a:sym typeface="Arial"/>
              </a:defRPr>
            </a:lvl7pPr>
            <a:lvl8pPr indent="0" lvl="7" marL="186690" marR="0" rtl="0" algn="l">
              <a:lnSpc>
                <a:spcPct val="110416"/>
              </a:lnSpc>
              <a:spcBef>
                <a:spcPts val="0"/>
              </a:spcBef>
              <a:buNone/>
              <a:defRPr b="1" i="0" sz="1200" u="none">
                <a:solidFill>
                  <a:schemeClr val="accent1"/>
                </a:solidFill>
                <a:latin typeface="Arial"/>
                <a:ea typeface="Arial"/>
                <a:cs typeface="Arial"/>
                <a:sym typeface="Arial"/>
              </a:defRPr>
            </a:lvl8pPr>
            <a:lvl9pPr indent="0" lvl="8" marL="186690" marR="0" rtl="0" algn="l">
              <a:lnSpc>
                <a:spcPct val="110416"/>
              </a:lnSpc>
              <a:spcBef>
                <a:spcPts val="0"/>
              </a:spcBef>
              <a:buNone/>
              <a:defRPr b="1" i="0" sz="1200" u="none">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4" name="Google Shape;14;p33"/>
          <p:cNvSpPr txBox="1"/>
          <p:nvPr/>
        </p:nvSpPr>
        <p:spPr>
          <a:xfrm>
            <a:off x="2610700" y="7267601"/>
            <a:ext cx="5472000" cy="242885"/>
          </a:xfrm>
          <a:prstGeom prst="rect">
            <a:avLst/>
          </a:prstGeom>
          <a:noFill/>
          <a:ln>
            <a:noFill/>
          </a:ln>
        </p:spPr>
        <p:txBody>
          <a:bodyPr anchorCtr="0" anchor="t" bIns="0" lIns="0" spcFirstLastPara="1" rIns="0" wrap="square" tIns="0">
            <a:noAutofit/>
          </a:bodyPr>
          <a:lstStyle/>
          <a:p>
            <a:pPr indent="0" lvl="0" marL="10793" marR="0" rtl="0" algn="ctr">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2023-2024 – ESPRIT – Module DevOps – Continuous Monitoring : Grafana + Prometheus</a:t>
            </a:r>
            <a:endParaRPr b="1" i="0" sz="1000" u="none" cap="none" strike="noStrike">
              <a:solidFill>
                <a:schemeClr val="accen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drive/folders/1LNJF7NUoQUSLpWw2x9xatHlyqTRyKdk7?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1"/>
          <p:cNvSpPr txBox="1"/>
          <p:nvPr/>
        </p:nvSpPr>
        <p:spPr>
          <a:xfrm>
            <a:off x="-54" y="-44249"/>
            <a:ext cx="10693500" cy="1018800"/>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Clr>
                <a:schemeClr val="dk1"/>
              </a:buClr>
              <a:buSzPts val="3200"/>
              <a:buFont typeface="Century Gothic"/>
              <a:buNone/>
            </a:pPr>
            <a:r>
              <a:rPr lang="fr-FR" sz="3200">
                <a:solidFill>
                  <a:schemeClr val="dk1"/>
                </a:solidFill>
                <a:latin typeface="Century Gothic"/>
                <a:ea typeface="Century Gothic"/>
                <a:cs typeface="Century Gothic"/>
                <a:sym typeface="Century Gothic"/>
              </a:rPr>
              <a:t>Continuous Monitoring : Grafana + Prometheus</a:t>
            </a:r>
            <a:endParaRPr sz="3200">
              <a:solidFill>
                <a:schemeClr val="dk1"/>
              </a:solidFill>
              <a:latin typeface="Century Gothic"/>
              <a:ea typeface="Century Gothic"/>
              <a:cs typeface="Century Gothic"/>
              <a:sym typeface="Century Gothic"/>
            </a:endParaRPr>
          </a:p>
        </p:txBody>
      </p:sp>
      <p:sp>
        <p:nvSpPr>
          <p:cNvPr id="37" name="Google Shape;37;p1"/>
          <p:cNvSpPr/>
          <p:nvPr/>
        </p:nvSpPr>
        <p:spPr>
          <a:xfrm>
            <a:off x="8803084" y="2197249"/>
            <a:ext cx="504056" cy="72008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8" name="Google Shape;38;p1"/>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0" marR="0" rtl="0" algn="l">
              <a:lnSpc>
                <a:spcPct val="110416"/>
              </a:lnSpc>
              <a:spcBef>
                <a:spcPts val="0"/>
              </a:spcBef>
              <a:spcAft>
                <a:spcPts val="0"/>
              </a:spcAft>
              <a:buClr>
                <a:srgbClr val="000000"/>
              </a:buClr>
              <a:buSzPts val="1200"/>
              <a:buFont typeface="Arial"/>
              <a:buNone/>
            </a:pPr>
            <a:fld id="{00000000-1234-1234-1234-123412341234}" type="slidenum">
              <a:rPr b="1" i="0" lang="fr-FR" sz="1200" u="none" cap="none" strike="noStrike">
                <a:solidFill>
                  <a:schemeClr val="accent1"/>
                </a:solidFill>
                <a:latin typeface="Arial"/>
                <a:ea typeface="Arial"/>
                <a:cs typeface="Arial"/>
                <a:sym typeface="Arial"/>
              </a:rPr>
              <a:t>‹#›</a:t>
            </a:fld>
            <a:endParaRPr b="1" i="0" sz="1200" u="none" cap="none" strike="noStrike">
              <a:solidFill>
                <a:schemeClr val="accent1"/>
              </a:solidFill>
              <a:latin typeface="Arial"/>
              <a:ea typeface="Arial"/>
              <a:cs typeface="Arial"/>
              <a:sym typeface="Arial"/>
            </a:endParaRPr>
          </a:p>
        </p:txBody>
      </p:sp>
      <p:pic>
        <p:nvPicPr>
          <p:cNvPr id="39" name="Google Shape;39;p1"/>
          <p:cNvPicPr preferRelativeResize="0"/>
          <p:nvPr/>
        </p:nvPicPr>
        <p:blipFill rotWithShape="1">
          <a:blip r:embed="rId3">
            <a:alphaModFix/>
          </a:blip>
          <a:srcRect b="0" l="0" r="0" t="0"/>
          <a:stretch/>
        </p:blipFill>
        <p:spPr>
          <a:xfrm>
            <a:off x="1386260" y="2413273"/>
            <a:ext cx="7576842" cy="38599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118" name="Google Shape;118;p10"/>
          <p:cNvSpPr/>
          <p:nvPr/>
        </p:nvSpPr>
        <p:spPr>
          <a:xfrm>
            <a:off x="0" y="1286530"/>
            <a:ext cx="10677972" cy="6167303"/>
          </a:xfrm>
          <a:prstGeom prst="rect">
            <a:avLst/>
          </a:prstGeom>
          <a:noFill/>
          <a:ln>
            <a:noFill/>
          </a:ln>
        </p:spPr>
        <p:txBody>
          <a:bodyPr anchorCtr="0" anchor="t" bIns="50400" lIns="100825" spcFirstLastPara="1" rIns="100825" wrap="square" tIns="50400">
            <a:normAutofit/>
          </a:bodyPr>
          <a:lstStyle/>
          <a:p>
            <a:pPr indent="-342900" lvl="0" marL="342900" marR="0" rtl="0" algn="l">
              <a:lnSpc>
                <a:spcPct val="150000"/>
              </a:lnSpc>
              <a:spcBef>
                <a:spcPts val="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Aller dans "Administrer Jenkins" puis "Gestion des plugins" et installer "Prometheus metrics". Ce plugin permettra d’exposer les métriques pour Promotheus sur le endpoint </a:t>
            </a:r>
            <a:r>
              <a:rPr b="1" lang="fr-FR" sz="2000">
                <a:solidFill>
                  <a:schemeClr val="dk1"/>
                </a:solidFill>
                <a:latin typeface="Century Gothic"/>
                <a:ea typeface="Century Gothic"/>
                <a:cs typeface="Century Gothic"/>
                <a:sym typeface="Century Gothic"/>
              </a:rPr>
              <a:t>/prometheus</a:t>
            </a:r>
            <a:r>
              <a:rPr lang="fr-FR" sz="2000">
                <a:solidFill>
                  <a:schemeClr val="dk1"/>
                </a:solidFill>
                <a:latin typeface="Century Gothic"/>
                <a:ea typeface="Century Gothic"/>
                <a:cs typeface="Century Gothic"/>
                <a:sym typeface="Century Gothic"/>
              </a:rPr>
              <a:t> </a:t>
            </a:r>
            <a:endParaRPr/>
          </a:p>
          <a:p>
            <a:pPr indent="-215900" lvl="0" marL="342900" marR="0" rtl="0" algn="l">
              <a:lnSpc>
                <a:spcPct val="150000"/>
              </a:lnSpc>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
        <p:nvSpPr>
          <p:cNvPr id="119" name="Google Shape;119;p10"/>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Jenkins</a:t>
            </a:r>
            <a:endParaRPr/>
          </a:p>
        </p:txBody>
      </p:sp>
      <p:sp>
        <p:nvSpPr>
          <p:cNvPr id="120" name="Google Shape;120;p10"/>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grpSp>
        <p:nvGrpSpPr>
          <p:cNvPr id="121" name="Google Shape;121;p10"/>
          <p:cNvGrpSpPr/>
          <p:nvPr/>
        </p:nvGrpSpPr>
        <p:grpSpPr>
          <a:xfrm>
            <a:off x="304799" y="2989337"/>
            <a:ext cx="10280794" cy="4104456"/>
            <a:chOff x="412606" y="2917329"/>
            <a:chExt cx="9450249" cy="3652536"/>
          </a:xfrm>
        </p:grpSpPr>
        <p:pic>
          <p:nvPicPr>
            <p:cNvPr id="122" name="Google Shape;122;p10"/>
            <p:cNvPicPr preferRelativeResize="0"/>
            <p:nvPr/>
          </p:nvPicPr>
          <p:blipFill rotWithShape="1">
            <a:blip r:embed="rId3">
              <a:alphaModFix/>
            </a:blip>
            <a:srcRect b="20070" l="0" r="691" t="11692"/>
            <a:stretch/>
          </p:blipFill>
          <p:spPr>
            <a:xfrm>
              <a:off x="412606" y="2917329"/>
              <a:ext cx="9450249" cy="3652536"/>
            </a:xfrm>
            <a:prstGeom prst="rect">
              <a:avLst/>
            </a:prstGeom>
            <a:noFill/>
            <a:ln>
              <a:noFill/>
            </a:ln>
          </p:spPr>
        </p:pic>
        <p:sp>
          <p:nvSpPr>
            <p:cNvPr id="123" name="Google Shape;123;p10"/>
            <p:cNvSpPr/>
            <p:nvPr/>
          </p:nvSpPr>
          <p:spPr>
            <a:xfrm>
              <a:off x="2538388" y="4501505"/>
              <a:ext cx="2808312" cy="432048"/>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2754206" y="5045957"/>
              <a:ext cx="6984982" cy="895707"/>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131" name="Google Shape;131;p11"/>
          <p:cNvSpPr/>
          <p:nvPr/>
        </p:nvSpPr>
        <p:spPr>
          <a:xfrm>
            <a:off x="-39230" y="1313048"/>
            <a:ext cx="10299824" cy="6167303"/>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132" name="Google Shape;132;p11"/>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Jenkins</a:t>
            </a:r>
            <a:endParaRPr/>
          </a:p>
        </p:txBody>
      </p:sp>
      <p:sp>
        <p:nvSpPr>
          <p:cNvPr id="133" name="Google Shape;133;p11"/>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pic>
        <p:nvPicPr>
          <p:cNvPr id="134" name="Google Shape;134;p11"/>
          <p:cNvPicPr preferRelativeResize="0"/>
          <p:nvPr/>
        </p:nvPicPr>
        <p:blipFill rotWithShape="1">
          <a:blip r:embed="rId3">
            <a:alphaModFix/>
          </a:blip>
          <a:srcRect b="5705" l="0" r="0" t="11691"/>
          <a:stretch/>
        </p:blipFill>
        <p:spPr>
          <a:xfrm>
            <a:off x="256407" y="1416285"/>
            <a:ext cx="10180585" cy="4730280"/>
          </a:xfrm>
          <a:prstGeom prst="rect">
            <a:avLst/>
          </a:prstGeom>
          <a:noFill/>
          <a:ln>
            <a:noFill/>
          </a:ln>
        </p:spPr>
      </p:pic>
      <p:sp>
        <p:nvSpPr>
          <p:cNvPr id="135" name="Google Shape;135;p11"/>
          <p:cNvSpPr txBox="1"/>
          <p:nvPr/>
        </p:nvSpPr>
        <p:spPr>
          <a:xfrm>
            <a:off x="162124" y="6181375"/>
            <a:ext cx="10299824" cy="55399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fr-FR" sz="2000">
                <a:solidFill>
                  <a:schemeClr val="dk1"/>
                </a:solidFill>
                <a:latin typeface="Century Gothic"/>
                <a:ea typeface="Century Gothic"/>
                <a:cs typeface="Century Gothic"/>
                <a:sym typeface="Century Gothic"/>
              </a:rPr>
              <a:t>🡪 Jenkins doit être redémarré pour que la mise à jour soit effective.</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142" name="Google Shape;142;p12"/>
          <p:cNvSpPr/>
          <p:nvPr/>
        </p:nvSpPr>
        <p:spPr>
          <a:xfrm>
            <a:off x="231452" y="1430546"/>
            <a:ext cx="10299824" cy="1237471"/>
          </a:xfrm>
          <a:prstGeom prst="rect">
            <a:avLst/>
          </a:prstGeom>
          <a:noFill/>
          <a:ln>
            <a:noFill/>
          </a:ln>
        </p:spPr>
        <p:txBody>
          <a:bodyPr anchorCtr="0" anchor="t" bIns="50400" lIns="100825" spcFirstLastPara="1" rIns="100825" wrap="square" tIns="50400">
            <a:normAutofit/>
          </a:bodyPr>
          <a:lstStyle/>
          <a:p>
            <a:pPr indent="-342900" lvl="0" marL="342900" marR="0" rtl="0" algn="l">
              <a:lnSpc>
                <a:spcPct val="90000"/>
              </a:lnSpc>
              <a:spcBef>
                <a:spcPts val="0"/>
              </a:spcBef>
              <a:spcAft>
                <a:spcPts val="0"/>
              </a:spcAft>
              <a:buClr>
                <a:schemeClr val="dk1"/>
              </a:buClr>
              <a:buSzPts val="2220"/>
              <a:buFont typeface="Arial"/>
              <a:buChar char="•"/>
            </a:pPr>
            <a:r>
              <a:rPr lang="fr-FR" sz="2220">
                <a:solidFill>
                  <a:schemeClr val="dk1"/>
                </a:solidFill>
                <a:latin typeface="Century Gothic"/>
                <a:ea typeface="Century Gothic"/>
                <a:cs typeface="Century Gothic"/>
                <a:sym typeface="Century Gothic"/>
              </a:rPr>
              <a:t>Création d’un conteneur Docker Prometheus. </a:t>
            </a:r>
            <a:endParaRPr/>
          </a:p>
          <a:p>
            <a:pPr indent="-342900" lvl="0" marL="342900" marR="0" rtl="0" algn="l">
              <a:lnSpc>
                <a:spcPct val="90000"/>
              </a:lnSpc>
              <a:spcBef>
                <a:spcPts val="444"/>
              </a:spcBef>
              <a:spcAft>
                <a:spcPts val="0"/>
              </a:spcAft>
              <a:buClr>
                <a:schemeClr val="dk1"/>
              </a:buClr>
              <a:buSzPts val="2220"/>
              <a:buFont typeface="Arial"/>
              <a:buChar char="•"/>
            </a:pPr>
            <a:r>
              <a:rPr b="1" lang="fr-FR" sz="2220">
                <a:solidFill>
                  <a:schemeClr val="dk1"/>
                </a:solidFill>
                <a:latin typeface="Arial"/>
                <a:ea typeface="Arial"/>
                <a:cs typeface="Arial"/>
                <a:sym typeface="Arial"/>
              </a:rPr>
              <a:t>sudo chmod 666 /var/run/docker.sock</a:t>
            </a:r>
            <a:endParaRPr b="1" sz="2220">
              <a:solidFill>
                <a:schemeClr val="dk1"/>
              </a:solidFill>
              <a:latin typeface="Arial"/>
              <a:ea typeface="Arial"/>
              <a:cs typeface="Arial"/>
              <a:sym typeface="Arial"/>
            </a:endParaRPr>
          </a:p>
          <a:p>
            <a:pPr indent="-342900" lvl="0" marL="342900" marR="0" rtl="0" algn="l">
              <a:lnSpc>
                <a:spcPct val="90000"/>
              </a:lnSpc>
              <a:spcBef>
                <a:spcPts val="444"/>
              </a:spcBef>
              <a:spcAft>
                <a:spcPts val="0"/>
              </a:spcAft>
              <a:buClr>
                <a:schemeClr val="dk1"/>
              </a:buClr>
              <a:buSzPts val="2220"/>
              <a:buFont typeface="Arial"/>
              <a:buChar char="•"/>
            </a:pPr>
            <a:r>
              <a:rPr b="1" lang="fr-FR" sz="2220">
                <a:solidFill>
                  <a:schemeClr val="dk1"/>
                </a:solidFill>
                <a:latin typeface="Arial"/>
                <a:ea typeface="Arial"/>
                <a:cs typeface="Arial"/>
                <a:sym typeface="Arial"/>
              </a:rPr>
              <a:t>docker run -d --name prometheus -p 9090:9090 prom/prometheus</a:t>
            </a:r>
            <a:r>
              <a:rPr lang="fr-FR" sz="2220">
                <a:solidFill>
                  <a:schemeClr val="dk1"/>
                </a:solidFill>
                <a:latin typeface="Century Gothic"/>
                <a:ea typeface="Century Gothic"/>
                <a:cs typeface="Century Gothic"/>
                <a:sym typeface="Century Gothic"/>
              </a:rPr>
              <a:t> </a:t>
            </a:r>
            <a:endParaRPr/>
          </a:p>
        </p:txBody>
      </p:sp>
      <p:sp>
        <p:nvSpPr>
          <p:cNvPr id="143" name="Google Shape;143;p1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Prometheus</a:t>
            </a:r>
            <a:endParaRPr/>
          </a:p>
        </p:txBody>
      </p:sp>
      <p:pic>
        <p:nvPicPr>
          <p:cNvPr id="144" name="Google Shape;144;p12"/>
          <p:cNvPicPr preferRelativeResize="0"/>
          <p:nvPr/>
        </p:nvPicPr>
        <p:blipFill rotWithShape="1">
          <a:blip r:embed="rId3">
            <a:alphaModFix/>
          </a:blip>
          <a:srcRect b="0" l="0" r="0" t="0"/>
          <a:stretch/>
        </p:blipFill>
        <p:spPr>
          <a:xfrm>
            <a:off x="448529" y="2668017"/>
            <a:ext cx="9719649" cy="40657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151" name="Google Shape;151;p13"/>
          <p:cNvSpPr/>
          <p:nvPr/>
        </p:nvSpPr>
        <p:spPr>
          <a:xfrm>
            <a:off x="0" y="1275893"/>
            <a:ext cx="10646303" cy="5893570"/>
          </a:xfrm>
          <a:prstGeom prst="rect">
            <a:avLst/>
          </a:prstGeom>
          <a:noFill/>
          <a:ln>
            <a:noFill/>
          </a:ln>
        </p:spPr>
        <p:txBody>
          <a:bodyPr anchorCtr="0" anchor="t" bIns="50400" lIns="100825" spcFirstLastPara="1" rIns="100825" wrap="square" tIns="50400">
            <a:normAutofit/>
          </a:bodyPr>
          <a:lstStyle/>
          <a:p>
            <a:pPr indent="0" lvl="0" marL="0" marR="0" rtl="0" algn="l">
              <a:lnSpc>
                <a:spcPct val="140000"/>
              </a:lnSpc>
              <a:spcBef>
                <a:spcPts val="0"/>
              </a:spcBef>
              <a:spcAft>
                <a:spcPts val="0"/>
              </a:spcAft>
              <a:buClr>
                <a:schemeClr val="dk1"/>
              </a:buClr>
              <a:buSzPts val="1800"/>
              <a:buFont typeface="Arial"/>
              <a:buNone/>
            </a:pPr>
            <a:r>
              <a:rPr b="1" i="1" lang="fr-FR" sz="1800">
                <a:solidFill>
                  <a:schemeClr val="dk1"/>
                </a:solidFill>
                <a:latin typeface="Century Gothic"/>
                <a:ea typeface="Century Gothic"/>
                <a:cs typeface="Century Gothic"/>
                <a:sym typeface="Century Gothic"/>
              </a:rPr>
              <a:t>docker exec -it prometheus sh </a:t>
            </a:r>
            <a:endParaRPr/>
          </a:p>
          <a:p>
            <a:pPr indent="0" lvl="0" marL="0" marR="0" rtl="0" algn="l">
              <a:lnSpc>
                <a:spcPct val="140000"/>
              </a:lnSpc>
              <a:spcBef>
                <a:spcPts val="360"/>
              </a:spcBef>
              <a:spcAft>
                <a:spcPts val="0"/>
              </a:spcAft>
              <a:buClr>
                <a:schemeClr val="dk1"/>
              </a:buClr>
              <a:buSzPts val="1800"/>
              <a:buFont typeface="Arial"/>
              <a:buNone/>
            </a:pPr>
            <a:r>
              <a:rPr lang="fr-FR" sz="1800">
                <a:solidFill>
                  <a:schemeClr val="dk1"/>
                </a:solidFill>
                <a:latin typeface="Century Gothic"/>
                <a:ea typeface="Century Gothic"/>
                <a:cs typeface="Century Gothic"/>
                <a:sym typeface="Century Gothic"/>
              </a:rPr>
              <a:t>Puis dans le conteneur prometheus (8080 est le port pour accéder à Jenkins) : </a:t>
            </a:r>
            <a:endParaRPr/>
          </a:p>
          <a:p>
            <a:pPr indent="0" lvl="0" marL="0" marR="0" rtl="0" algn="l">
              <a:lnSpc>
                <a:spcPct val="140000"/>
              </a:lnSpc>
              <a:spcBef>
                <a:spcPts val="360"/>
              </a:spcBef>
              <a:spcAft>
                <a:spcPts val="0"/>
              </a:spcAft>
              <a:buClr>
                <a:schemeClr val="dk1"/>
              </a:buClr>
              <a:buSzPts val="1800"/>
              <a:buFont typeface="Arial"/>
              <a:buNone/>
            </a:pPr>
            <a:r>
              <a:rPr b="1" lang="fr-FR" sz="1800">
                <a:solidFill>
                  <a:schemeClr val="dk1"/>
                </a:solidFill>
                <a:latin typeface="Century Gothic"/>
                <a:ea typeface="Century Gothic"/>
                <a:cs typeface="Century Gothic"/>
                <a:sym typeface="Century Gothic"/>
              </a:rPr>
              <a:t>tee -a /etc/prometheus/prometheus.yml &lt;&lt;EOF</a:t>
            </a:r>
            <a:endParaRPr/>
          </a:p>
          <a:p>
            <a:pPr indent="0" lvl="0" marL="0" marR="0" rtl="0" algn="l">
              <a:lnSpc>
                <a:spcPct val="140000"/>
              </a:lnSpc>
              <a:spcBef>
                <a:spcPts val="360"/>
              </a:spcBef>
              <a:spcAft>
                <a:spcPts val="0"/>
              </a:spcAft>
              <a:buClr>
                <a:schemeClr val="dk1"/>
              </a:buClr>
              <a:buSzPts val="1800"/>
              <a:buFont typeface="Arial"/>
              <a:buNone/>
            </a:pPr>
            <a:r>
              <a:rPr b="1" lang="fr-FR" sz="1800">
                <a:solidFill>
                  <a:schemeClr val="dk1"/>
                </a:solidFill>
                <a:latin typeface="Century Gothic"/>
                <a:ea typeface="Century Gothic"/>
                <a:cs typeface="Century Gothic"/>
                <a:sym typeface="Century Gothic"/>
              </a:rPr>
              <a:t>  - job_name: jenkins</a:t>
            </a:r>
            <a:endParaRPr b="1" sz="1800">
              <a:solidFill>
                <a:schemeClr val="dk1"/>
              </a:solidFill>
              <a:latin typeface="Century Gothic"/>
              <a:ea typeface="Century Gothic"/>
              <a:cs typeface="Century Gothic"/>
              <a:sym typeface="Century Gothic"/>
            </a:endParaRPr>
          </a:p>
          <a:p>
            <a:pPr indent="0" lvl="0" marL="0" marR="0" rtl="0" algn="l">
              <a:lnSpc>
                <a:spcPct val="140000"/>
              </a:lnSpc>
              <a:spcBef>
                <a:spcPts val="360"/>
              </a:spcBef>
              <a:spcAft>
                <a:spcPts val="0"/>
              </a:spcAft>
              <a:buClr>
                <a:schemeClr val="dk1"/>
              </a:buClr>
              <a:buSzPts val="1800"/>
              <a:buFont typeface="Arial"/>
              <a:buNone/>
            </a:pPr>
            <a:r>
              <a:rPr b="1" lang="fr-FR" sz="1800">
                <a:solidFill>
                  <a:schemeClr val="dk1"/>
                </a:solidFill>
                <a:latin typeface="Century Gothic"/>
                <a:ea typeface="Century Gothic"/>
                <a:cs typeface="Century Gothic"/>
                <a:sym typeface="Century Gothic"/>
              </a:rPr>
              <a:t>    metrics_path: /prometheus</a:t>
            </a:r>
            <a:endParaRPr/>
          </a:p>
          <a:p>
            <a:pPr indent="0" lvl="0" marL="0" marR="0" rtl="0" algn="l">
              <a:lnSpc>
                <a:spcPct val="140000"/>
              </a:lnSpc>
              <a:spcBef>
                <a:spcPts val="360"/>
              </a:spcBef>
              <a:spcAft>
                <a:spcPts val="0"/>
              </a:spcAft>
              <a:buClr>
                <a:schemeClr val="dk1"/>
              </a:buClr>
              <a:buSzPts val="1800"/>
              <a:buFont typeface="Arial"/>
              <a:buNone/>
            </a:pPr>
            <a:r>
              <a:rPr b="1" lang="fr-FR" sz="1800">
                <a:solidFill>
                  <a:schemeClr val="dk1"/>
                </a:solidFill>
                <a:latin typeface="Century Gothic"/>
                <a:ea typeface="Century Gothic"/>
                <a:cs typeface="Century Gothic"/>
                <a:sym typeface="Century Gothic"/>
              </a:rPr>
              <a:t>    static_configs:</a:t>
            </a:r>
            <a:endParaRPr/>
          </a:p>
          <a:p>
            <a:pPr indent="0" lvl="0" marL="0" marR="0" rtl="0" algn="l">
              <a:lnSpc>
                <a:spcPct val="140000"/>
              </a:lnSpc>
              <a:spcBef>
                <a:spcPts val="360"/>
              </a:spcBef>
              <a:spcAft>
                <a:spcPts val="0"/>
              </a:spcAft>
              <a:buClr>
                <a:schemeClr val="dk1"/>
              </a:buClr>
              <a:buSzPts val="1800"/>
              <a:buFont typeface="Arial"/>
              <a:buNone/>
            </a:pPr>
            <a:r>
              <a:rPr b="1" lang="fr-FR" sz="1800">
                <a:solidFill>
                  <a:schemeClr val="dk1"/>
                </a:solidFill>
                <a:latin typeface="Century Gothic"/>
                <a:ea typeface="Century Gothic"/>
                <a:cs typeface="Century Gothic"/>
                <a:sym typeface="Century Gothic"/>
              </a:rPr>
              <a:t>      - targets: ['172.17.0.1:8080']</a:t>
            </a:r>
            <a:endParaRPr/>
          </a:p>
          <a:p>
            <a:pPr indent="0" lvl="0" marL="0" marR="0" rtl="0" algn="l">
              <a:lnSpc>
                <a:spcPct val="140000"/>
              </a:lnSpc>
              <a:spcBef>
                <a:spcPts val="360"/>
              </a:spcBef>
              <a:spcAft>
                <a:spcPts val="0"/>
              </a:spcAft>
              <a:buClr>
                <a:schemeClr val="dk1"/>
              </a:buClr>
              <a:buSzPts val="1800"/>
              <a:buFont typeface="Arial"/>
              <a:buNone/>
            </a:pPr>
            <a:r>
              <a:rPr b="1" lang="fr-FR" sz="1800">
                <a:solidFill>
                  <a:schemeClr val="dk1"/>
                </a:solidFill>
                <a:latin typeface="Century Gothic"/>
                <a:ea typeface="Century Gothic"/>
                <a:cs typeface="Century Gothic"/>
                <a:sym typeface="Century Gothic"/>
              </a:rPr>
              <a:t>EOF</a:t>
            </a:r>
            <a:endParaRPr/>
          </a:p>
          <a:p>
            <a:pPr indent="0" lvl="0" marL="0" marR="0" rtl="0" algn="l">
              <a:lnSpc>
                <a:spcPct val="140000"/>
              </a:lnSpc>
              <a:spcBef>
                <a:spcPts val="360"/>
              </a:spcBef>
              <a:spcAft>
                <a:spcPts val="0"/>
              </a:spcAft>
              <a:buClr>
                <a:schemeClr val="dk1"/>
              </a:buClr>
              <a:buSzPts val="1800"/>
              <a:buFont typeface="Arial"/>
              <a:buNone/>
            </a:pPr>
            <a:r>
              <a:rPr lang="fr-FR" sz="1800">
                <a:solidFill>
                  <a:schemeClr val="dk1"/>
                </a:solidFill>
                <a:highlight>
                  <a:srgbClr val="FFFF00"/>
                </a:highlight>
                <a:latin typeface="Century Gothic"/>
                <a:ea typeface="Century Gothic"/>
                <a:cs typeface="Century Gothic"/>
                <a:sym typeface="Century Gothic"/>
              </a:rPr>
              <a:t>Ne pas faire un copier-coller de la commande ci-dessus, récupérer la commande complète du fichier prometheus.yml.txt sur le </a:t>
            </a:r>
            <a:r>
              <a:rPr lang="fr-FR" sz="1800" u="sng">
                <a:solidFill>
                  <a:schemeClr val="dk1"/>
                </a:solidFill>
                <a:highlight>
                  <a:srgbClr val="FFFF00"/>
                </a:highlight>
                <a:latin typeface="Century Gothic"/>
                <a:ea typeface="Century Gothic"/>
                <a:cs typeface="Century Gothic"/>
                <a:sym typeface="Century Gothic"/>
                <a:hlinkClick r:id="rId3">
                  <a:extLst>
                    <a:ext uri="{A12FA001-AC4F-418D-AE19-62706E023703}">
                      <ahyp:hlinkClr val="tx"/>
                    </a:ext>
                  </a:extLst>
                </a:hlinkClick>
              </a:rPr>
              <a:t>Drive</a:t>
            </a:r>
            <a:r>
              <a:rPr lang="fr-FR" sz="1800">
                <a:solidFill>
                  <a:schemeClr val="dk1"/>
                </a:solidFill>
                <a:highlight>
                  <a:srgbClr val="FFFF00"/>
                </a:highlight>
                <a:latin typeface="Century Gothic"/>
                <a:ea typeface="Century Gothic"/>
                <a:cs typeface="Century Gothic"/>
                <a:sym typeface="Century Gothic"/>
              </a:rPr>
              <a:t> . </a:t>
            </a:r>
            <a:endParaRPr/>
          </a:p>
          <a:p>
            <a:pPr indent="0" lvl="0" marL="0" marR="0" rtl="0" algn="l">
              <a:lnSpc>
                <a:spcPct val="140000"/>
              </a:lnSpc>
              <a:spcBef>
                <a:spcPts val="360"/>
              </a:spcBef>
              <a:spcAft>
                <a:spcPts val="0"/>
              </a:spcAft>
              <a:buClr>
                <a:schemeClr val="dk1"/>
              </a:buClr>
              <a:buSzPts val="1800"/>
              <a:buFont typeface="Arial"/>
              <a:buNone/>
            </a:pPr>
            <a:r>
              <a:rPr lang="fr-FR" sz="1800">
                <a:solidFill>
                  <a:schemeClr val="dk1"/>
                </a:solidFill>
                <a:latin typeface="Century Gothic"/>
                <a:ea typeface="Century Gothic"/>
                <a:cs typeface="Century Gothic"/>
                <a:sym typeface="Century Gothic"/>
              </a:rPr>
              <a:t>Vérifier le contenu du ficher créer (</a:t>
            </a:r>
            <a:r>
              <a:rPr b="1" i="1" lang="fr-FR" sz="1800">
                <a:solidFill>
                  <a:schemeClr val="dk1"/>
                </a:solidFill>
                <a:latin typeface="Century Gothic"/>
                <a:ea typeface="Century Gothic"/>
                <a:cs typeface="Century Gothic"/>
                <a:sym typeface="Century Gothic"/>
              </a:rPr>
              <a:t>cat /etc/prometheus/prometheus.yml</a:t>
            </a:r>
            <a:r>
              <a:rPr lang="fr-FR" sz="1800">
                <a:solidFill>
                  <a:schemeClr val="dk1"/>
                </a:solidFill>
                <a:latin typeface="Century Gothic"/>
                <a:ea typeface="Century Gothic"/>
                <a:cs typeface="Century Gothic"/>
                <a:sym typeface="Century Gothic"/>
              </a:rPr>
              <a:t> puis </a:t>
            </a:r>
            <a:r>
              <a:rPr b="1" i="1" lang="fr-FR" sz="1800">
                <a:solidFill>
                  <a:schemeClr val="dk1"/>
                </a:solidFill>
                <a:latin typeface="Century Gothic"/>
                <a:ea typeface="Century Gothic"/>
                <a:cs typeface="Century Gothic"/>
                <a:sym typeface="Century Gothic"/>
              </a:rPr>
              <a:t>exit</a:t>
            </a:r>
            <a:r>
              <a:rPr lang="fr-FR" sz="1800">
                <a:solidFill>
                  <a:schemeClr val="dk1"/>
                </a:solidFill>
                <a:latin typeface="Century Gothic"/>
                <a:ea typeface="Century Gothic"/>
                <a:cs typeface="Century Gothic"/>
                <a:sym typeface="Century Gothic"/>
              </a:rPr>
              <a:t> </a:t>
            </a:r>
            <a:endParaRPr/>
          </a:p>
          <a:p>
            <a:pPr indent="0" lvl="0" marL="0" marR="0" rtl="0" algn="l">
              <a:lnSpc>
                <a:spcPct val="140000"/>
              </a:lnSpc>
              <a:spcBef>
                <a:spcPts val="360"/>
              </a:spcBef>
              <a:spcAft>
                <a:spcPts val="0"/>
              </a:spcAft>
              <a:buClr>
                <a:schemeClr val="dk1"/>
              </a:buClr>
              <a:buSzPts val="1800"/>
              <a:buFont typeface="Arial"/>
              <a:buNone/>
            </a:pPr>
            <a:r>
              <a:rPr lang="fr-FR" sz="1800">
                <a:solidFill>
                  <a:schemeClr val="dk1"/>
                </a:solidFill>
                <a:latin typeface="Century Gothic"/>
                <a:ea typeface="Century Gothic"/>
                <a:cs typeface="Century Gothic"/>
                <a:sym typeface="Century Gothic"/>
              </a:rPr>
              <a:t>Enfin : </a:t>
            </a:r>
            <a:r>
              <a:rPr b="1" i="1" lang="fr-FR" sz="1800">
                <a:solidFill>
                  <a:schemeClr val="dk1"/>
                </a:solidFill>
                <a:latin typeface="Century Gothic"/>
                <a:ea typeface="Century Gothic"/>
                <a:cs typeface="Century Gothic"/>
                <a:sym typeface="Century Gothic"/>
              </a:rPr>
              <a:t>docker restart prometheus </a:t>
            </a:r>
            <a:endParaRPr/>
          </a:p>
          <a:p>
            <a:pPr indent="0" lvl="0" marL="0" marR="0" rtl="0" algn="l">
              <a:lnSpc>
                <a:spcPct val="140000"/>
              </a:lnSpc>
              <a:spcBef>
                <a:spcPts val="360"/>
              </a:spcBef>
              <a:spcAft>
                <a:spcPts val="0"/>
              </a:spcAft>
              <a:buClr>
                <a:schemeClr val="dk1"/>
              </a:buClr>
              <a:buSzPts val="1800"/>
              <a:buFont typeface="Arial"/>
              <a:buNone/>
            </a:pPr>
            <a:r>
              <a:rPr lang="fr-FR" sz="1800">
                <a:solidFill>
                  <a:schemeClr val="dk1"/>
                </a:solidFill>
                <a:latin typeface="Century Gothic"/>
                <a:ea typeface="Century Gothic"/>
                <a:cs typeface="Century Gothic"/>
                <a:sym typeface="Century Gothic"/>
              </a:rPr>
              <a:t>Voir capture page suivante pour plus de détails : </a:t>
            </a:r>
            <a:endParaRPr/>
          </a:p>
        </p:txBody>
      </p:sp>
      <p:sp>
        <p:nvSpPr>
          <p:cNvPr id="152" name="Google Shape;152;p1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Prometheus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159" name="Google Shape;159;p1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Prometheus</a:t>
            </a:r>
            <a:endParaRPr/>
          </a:p>
        </p:txBody>
      </p:sp>
      <p:pic>
        <p:nvPicPr>
          <p:cNvPr id="160" name="Google Shape;160;p14"/>
          <p:cNvPicPr preferRelativeResize="0"/>
          <p:nvPr/>
        </p:nvPicPr>
        <p:blipFill rotWithShape="1">
          <a:blip r:embed="rId3">
            <a:alphaModFix/>
          </a:blip>
          <a:srcRect b="0" l="0" r="0" t="0"/>
          <a:stretch/>
        </p:blipFill>
        <p:spPr>
          <a:xfrm>
            <a:off x="1293812" y="1477094"/>
            <a:ext cx="8105775" cy="540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167" name="Google Shape;167;p1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Prometheus</a:t>
            </a:r>
            <a:endParaRPr/>
          </a:p>
        </p:txBody>
      </p:sp>
      <p:pic>
        <p:nvPicPr>
          <p:cNvPr id="168" name="Google Shape;168;p15"/>
          <p:cNvPicPr preferRelativeResize="0"/>
          <p:nvPr/>
        </p:nvPicPr>
        <p:blipFill rotWithShape="1">
          <a:blip r:embed="rId3">
            <a:alphaModFix/>
          </a:blip>
          <a:srcRect b="0" l="0" r="0" t="0"/>
          <a:stretch/>
        </p:blipFill>
        <p:spPr>
          <a:xfrm>
            <a:off x="119599" y="2629297"/>
            <a:ext cx="10454201" cy="15121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175" name="Google Shape;175;p16"/>
          <p:cNvSpPr/>
          <p:nvPr/>
        </p:nvSpPr>
        <p:spPr>
          <a:xfrm>
            <a:off x="-39230" y="1313048"/>
            <a:ext cx="10299824" cy="6167303"/>
          </a:xfrm>
          <a:prstGeom prst="rect">
            <a:avLst/>
          </a:prstGeom>
          <a:noFill/>
          <a:ln>
            <a:noFill/>
          </a:ln>
        </p:spPr>
        <p:txBody>
          <a:bodyPr anchorCtr="0" anchor="t" bIns="50400" lIns="100825" spcFirstLastPara="1" rIns="100825" wrap="square" tIns="50400">
            <a:norm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176" name="Google Shape;176;p16"/>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Prometheus</a:t>
            </a:r>
            <a:endParaRPr/>
          </a:p>
        </p:txBody>
      </p:sp>
      <p:sp>
        <p:nvSpPr>
          <p:cNvPr id="177" name="Google Shape;177;p16"/>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sp>
        <p:nvSpPr>
          <p:cNvPr id="178" name="Google Shape;178;p16"/>
          <p:cNvSpPr/>
          <p:nvPr/>
        </p:nvSpPr>
        <p:spPr>
          <a:xfrm>
            <a:off x="159444" y="1261145"/>
            <a:ext cx="10299824" cy="596169"/>
          </a:xfrm>
          <a:prstGeom prst="rect">
            <a:avLst/>
          </a:prstGeom>
          <a:noFill/>
          <a:ln>
            <a:noFill/>
          </a:ln>
        </p:spPr>
        <p:txBody>
          <a:bodyPr anchorCtr="0" anchor="t" bIns="50400" lIns="100825" spcFirstLastPara="1" rIns="100825" wrap="square" tIns="50400">
            <a:normAutofit/>
          </a:bodyPr>
          <a:lstStyle/>
          <a:p>
            <a:pPr indent="0" lvl="0" marL="0" marR="0" rtl="0" algn="ctr">
              <a:spcBef>
                <a:spcPts val="0"/>
              </a:spcBef>
              <a:spcAft>
                <a:spcPts val="0"/>
              </a:spcAft>
              <a:buClr>
                <a:schemeClr val="dk1"/>
              </a:buClr>
              <a:buSzPts val="100"/>
              <a:buFont typeface="Arial"/>
              <a:buNone/>
            </a:pPr>
            <a:r>
              <a:t/>
            </a:r>
            <a:endParaRPr sz="100">
              <a:solidFill>
                <a:schemeClr val="dk1"/>
              </a:solidFill>
              <a:latin typeface="Century Gothic"/>
              <a:ea typeface="Century Gothic"/>
              <a:cs typeface="Century Gothic"/>
              <a:sym typeface="Century Gothic"/>
            </a:endParaRPr>
          </a:p>
          <a:p>
            <a:pPr indent="0" lvl="0" marL="0" marR="0" rtl="0" algn="ctr">
              <a:spcBef>
                <a:spcPts val="480"/>
              </a:spcBef>
              <a:spcAft>
                <a:spcPts val="0"/>
              </a:spcAft>
              <a:buClr>
                <a:schemeClr val="dk1"/>
              </a:buClr>
              <a:buSzPts val="2400"/>
              <a:buFont typeface="Arial"/>
              <a:buNone/>
            </a:pPr>
            <a:r>
              <a:rPr lang="fr-FR" sz="2400">
                <a:solidFill>
                  <a:schemeClr val="dk1"/>
                </a:solidFill>
                <a:latin typeface="Century Gothic"/>
                <a:ea typeface="Century Gothic"/>
                <a:cs typeface="Century Gothic"/>
                <a:sym typeface="Century Gothic"/>
              </a:rPr>
              <a:t>http://@IP_VM:9090/targets</a:t>
            </a:r>
            <a:endParaRPr/>
          </a:p>
        </p:txBody>
      </p:sp>
      <p:pic>
        <p:nvPicPr>
          <p:cNvPr id="179" name="Google Shape;179;p16"/>
          <p:cNvPicPr preferRelativeResize="0"/>
          <p:nvPr/>
        </p:nvPicPr>
        <p:blipFill rotWithShape="1">
          <a:blip r:embed="rId3">
            <a:alphaModFix/>
          </a:blip>
          <a:srcRect b="0" l="0" r="0" t="0"/>
          <a:stretch/>
        </p:blipFill>
        <p:spPr>
          <a:xfrm>
            <a:off x="407987" y="1837209"/>
            <a:ext cx="9877425" cy="496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186" name="Google Shape;186;p17"/>
          <p:cNvSpPr/>
          <p:nvPr/>
        </p:nvSpPr>
        <p:spPr>
          <a:xfrm>
            <a:off x="159444" y="1313048"/>
            <a:ext cx="10299824" cy="596169"/>
          </a:xfrm>
          <a:prstGeom prst="rect">
            <a:avLst/>
          </a:prstGeom>
          <a:noFill/>
          <a:ln>
            <a:noFill/>
          </a:ln>
        </p:spPr>
        <p:txBody>
          <a:bodyPr anchorCtr="0" anchor="t" bIns="50400" lIns="100825" spcFirstLastPara="1" rIns="100825" wrap="square" tIns="50400">
            <a:normAutofit/>
          </a:bodyPr>
          <a:lstStyle/>
          <a:p>
            <a:pPr indent="0" lvl="0" marL="0" marR="0" rtl="0" algn="ctr">
              <a:spcBef>
                <a:spcPts val="0"/>
              </a:spcBef>
              <a:spcAft>
                <a:spcPts val="0"/>
              </a:spcAft>
              <a:buClr>
                <a:schemeClr val="dk1"/>
              </a:buClr>
              <a:buSzPts val="100"/>
              <a:buFont typeface="Arial"/>
              <a:buNone/>
            </a:pPr>
            <a:r>
              <a:t/>
            </a:r>
            <a:endParaRPr sz="100">
              <a:solidFill>
                <a:schemeClr val="dk1"/>
              </a:solidFill>
              <a:latin typeface="Century Gothic"/>
              <a:ea typeface="Century Gothic"/>
              <a:cs typeface="Century Gothic"/>
              <a:sym typeface="Century Gothic"/>
            </a:endParaRPr>
          </a:p>
          <a:p>
            <a:pPr indent="0" lvl="0" marL="0" marR="0" rtl="0" algn="ctr">
              <a:spcBef>
                <a:spcPts val="480"/>
              </a:spcBef>
              <a:spcAft>
                <a:spcPts val="0"/>
              </a:spcAft>
              <a:buClr>
                <a:schemeClr val="dk1"/>
              </a:buClr>
              <a:buSzPts val="2400"/>
              <a:buFont typeface="Arial"/>
              <a:buNone/>
            </a:pPr>
            <a:r>
              <a:rPr lang="fr-FR" sz="2400">
                <a:solidFill>
                  <a:schemeClr val="dk1"/>
                </a:solidFill>
                <a:latin typeface="Century Gothic"/>
                <a:ea typeface="Century Gothic"/>
                <a:cs typeface="Century Gothic"/>
                <a:sym typeface="Century Gothic"/>
              </a:rPr>
              <a:t>http://@IP_VM:9090/metrics</a:t>
            </a:r>
            <a:endParaRPr/>
          </a:p>
        </p:txBody>
      </p:sp>
      <p:sp>
        <p:nvSpPr>
          <p:cNvPr id="187" name="Google Shape;187;p17"/>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Prometheus</a:t>
            </a:r>
            <a:endParaRPr/>
          </a:p>
        </p:txBody>
      </p:sp>
      <p:sp>
        <p:nvSpPr>
          <p:cNvPr id="188" name="Google Shape;188;p17"/>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pic>
        <p:nvPicPr>
          <p:cNvPr id="189" name="Google Shape;189;p17"/>
          <p:cNvPicPr preferRelativeResize="0"/>
          <p:nvPr/>
        </p:nvPicPr>
        <p:blipFill rotWithShape="1">
          <a:blip r:embed="rId3">
            <a:alphaModFix/>
          </a:blip>
          <a:srcRect b="0" l="0" r="0" t="9587"/>
          <a:stretch/>
        </p:blipFill>
        <p:spPr>
          <a:xfrm>
            <a:off x="169206" y="2053233"/>
            <a:ext cx="10354987" cy="48910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196" name="Google Shape;196;p18"/>
          <p:cNvSpPr/>
          <p:nvPr/>
        </p:nvSpPr>
        <p:spPr>
          <a:xfrm>
            <a:off x="159444" y="1283393"/>
            <a:ext cx="10299824" cy="501913"/>
          </a:xfrm>
          <a:prstGeom prst="rect">
            <a:avLst/>
          </a:prstGeom>
          <a:noFill/>
          <a:ln>
            <a:noFill/>
          </a:ln>
        </p:spPr>
        <p:txBody>
          <a:bodyPr anchorCtr="0" anchor="t" bIns="50400" lIns="100825" spcFirstLastPara="1" rIns="100825" wrap="square" tIns="50400">
            <a:normAutofit/>
          </a:bodyPr>
          <a:lstStyle/>
          <a:p>
            <a:pPr indent="0" lvl="0" marL="0" marR="0" rtl="0" algn="ctr">
              <a:lnSpc>
                <a:spcPct val="90000"/>
              </a:lnSpc>
              <a:spcBef>
                <a:spcPts val="0"/>
              </a:spcBef>
              <a:spcAft>
                <a:spcPts val="0"/>
              </a:spcAft>
              <a:buClr>
                <a:schemeClr val="dk1"/>
              </a:buClr>
              <a:buFont typeface="Arial"/>
              <a:buNone/>
            </a:pPr>
            <a:r>
              <a:t/>
            </a:r>
            <a:endParaRPr sz="100">
              <a:solidFill>
                <a:schemeClr val="dk1"/>
              </a:solidFill>
              <a:latin typeface="Century Gothic"/>
              <a:ea typeface="Century Gothic"/>
              <a:cs typeface="Century Gothic"/>
              <a:sym typeface="Century Gothic"/>
            </a:endParaRPr>
          </a:p>
          <a:p>
            <a:pPr indent="0" lvl="0" marL="0" marR="0" rtl="0" algn="ctr">
              <a:lnSpc>
                <a:spcPct val="90000"/>
              </a:lnSpc>
              <a:spcBef>
                <a:spcPts val="444"/>
              </a:spcBef>
              <a:spcAft>
                <a:spcPts val="0"/>
              </a:spcAft>
              <a:buClr>
                <a:schemeClr val="dk1"/>
              </a:buClr>
              <a:buSzPts val="2220"/>
              <a:buFont typeface="Arial"/>
              <a:buNone/>
            </a:pPr>
            <a:r>
              <a:rPr lang="fr-FR" sz="2220">
                <a:solidFill>
                  <a:schemeClr val="dk1"/>
                </a:solidFill>
                <a:latin typeface="Century Gothic"/>
                <a:ea typeface="Century Gothic"/>
                <a:cs typeface="Century Gothic"/>
                <a:sym typeface="Century Gothic"/>
              </a:rPr>
              <a:t>http://@IP_VM:8080/prometheus</a:t>
            </a:r>
            <a:endParaRPr/>
          </a:p>
        </p:txBody>
      </p:sp>
      <p:sp>
        <p:nvSpPr>
          <p:cNvPr id="197" name="Google Shape;197;p18"/>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Prometheus</a:t>
            </a:r>
            <a:endParaRPr/>
          </a:p>
        </p:txBody>
      </p:sp>
      <p:sp>
        <p:nvSpPr>
          <p:cNvPr id="198" name="Google Shape;198;p18"/>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pic>
        <p:nvPicPr>
          <p:cNvPr id="199" name="Google Shape;199;p18"/>
          <p:cNvPicPr preferRelativeResize="0"/>
          <p:nvPr/>
        </p:nvPicPr>
        <p:blipFill rotWithShape="1">
          <a:blip r:embed="rId3">
            <a:alphaModFix/>
          </a:blip>
          <a:srcRect b="0" l="0" r="0" t="0"/>
          <a:stretch/>
        </p:blipFill>
        <p:spPr>
          <a:xfrm>
            <a:off x="1119882" y="1749256"/>
            <a:ext cx="8453636" cy="54165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206" name="Google Shape;206;p19"/>
          <p:cNvSpPr/>
          <p:nvPr/>
        </p:nvSpPr>
        <p:spPr>
          <a:xfrm>
            <a:off x="159444" y="2775456"/>
            <a:ext cx="10299824" cy="2374121"/>
          </a:xfrm>
          <a:prstGeom prst="rect">
            <a:avLst/>
          </a:prstGeom>
          <a:noFill/>
          <a:ln>
            <a:noFill/>
          </a:ln>
        </p:spPr>
        <p:txBody>
          <a:bodyPr anchorCtr="0" anchor="t" bIns="50400" lIns="100825" spcFirstLastPara="1" rIns="100825" wrap="square" tIns="50400">
            <a:normAutofit/>
          </a:bodyPr>
          <a:lstStyle/>
          <a:p>
            <a:pPr indent="0" lvl="0" marL="0" marR="0" rtl="0" algn="l">
              <a:lnSpc>
                <a:spcPct val="90000"/>
              </a:lnSpc>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0" marL="0" marR="0" rtl="0" algn="l">
              <a:lnSpc>
                <a:spcPct val="90000"/>
              </a:lnSpc>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C’est très difficile d’exploiter et de comprendre ces données textuelles que </a:t>
            </a:r>
            <a:r>
              <a:rPr b="1" lang="fr-FR" sz="2000">
                <a:solidFill>
                  <a:schemeClr val="dk1"/>
                </a:solidFill>
                <a:latin typeface="Century Gothic"/>
                <a:ea typeface="Century Gothic"/>
                <a:cs typeface="Century Gothic"/>
                <a:sym typeface="Century Gothic"/>
              </a:rPr>
              <a:t>Prometheus</a:t>
            </a:r>
            <a:r>
              <a:rPr lang="fr-FR" sz="2000">
                <a:solidFill>
                  <a:schemeClr val="dk1"/>
                </a:solidFill>
                <a:latin typeface="Century Gothic"/>
                <a:ea typeface="Century Gothic"/>
                <a:cs typeface="Century Gothic"/>
                <a:sym typeface="Century Gothic"/>
              </a:rPr>
              <a:t> nous met à disposition.  </a:t>
            </a:r>
            <a:endParaRPr/>
          </a:p>
          <a:p>
            <a:pPr indent="0" lvl="0" marL="0" marR="0" rtl="0" algn="l">
              <a:lnSpc>
                <a:spcPct val="90000"/>
              </a:lnSpc>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0" marL="0" marR="0" rtl="0" algn="l">
              <a:lnSpc>
                <a:spcPct val="90000"/>
              </a:lnSpc>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Nous allons donc utiliser l’outil </a:t>
            </a:r>
            <a:r>
              <a:rPr b="1" lang="fr-FR" sz="2000">
                <a:solidFill>
                  <a:schemeClr val="dk1"/>
                </a:solidFill>
                <a:latin typeface="Century Gothic"/>
                <a:ea typeface="Century Gothic"/>
                <a:cs typeface="Century Gothic"/>
                <a:sym typeface="Century Gothic"/>
              </a:rPr>
              <a:t>Grafana</a:t>
            </a:r>
            <a:r>
              <a:rPr lang="fr-FR" sz="2000">
                <a:solidFill>
                  <a:schemeClr val="dk1"/>
                </a:solidFill>
                <a:latin typeface="Century Gothic"/>
                <a:ea typeface="Century Gothic"/>
                <a:cs typeface="Century Gothic"/>
                <a:sym typeface="Century Gothic"/>
              </a:rPr>
              <a:t> qui va récupérer ces données, les mettre en forme et les afficher graphiquement : </a:t>
            </a:r>
            <a:endParaRPr/>
          </a:p>
          <a:p>
            <a:pPr indent="0" lvl="0" marL="0" marR="0" rtl="0" algn="l">
              <a:lnSpc>
                <a:spcPct val="90000"/>
              </a:lnSpc>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 </a:t>
            </a:r>
            <a:endParaRPr/>
          </a:p>
        </p:txBody>
      </p:sp>
      <p:sp>
        <p:nvSpPr>
          <p:cNvPr id="207" name="Google Shape;207;p19"/>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Prometheus - Grafana</a:t>
            </a:r>
            <a:endParaRPr/>
          </a:p>
        </p:txBody>
      </p:sp>
      <p:sp>
        <p:nvSpPr>
          <p:cNvPr id="208" name="Google Shape;208;p19"/>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Plan du cours</a:t>
            </a:r>
            <a:endParaRPr/>
          </a:p>
        </p:txBody>
      </p:sp>
      <p:sp>
        <p:nvSpPr>
          <p:cNvPr id="46" name="Google Shape;46;p2"/>
          <p:cNvSpPr/>
          <p:nvPr/>
        </p:nvSpPr>
        <p:spPr>
          <a:xfrm>
            <a:off x="306140" y="1275893"/>
            <a:ext cx="10083800" cy="5943330"/>
          </a:xfrm>
          <a:prstGeom prst="rect">
            <a:avLst/>
          </a:prstGeom>
          <a:noFill/>
          <a:ln>
            <a:noFill/>
          </a:ln>
        </p:spPr>
        <p:txBody>
          <a:bodyPr anchorCtr="0" anchor="t" bIns="50400" lIns="100825" spcFirstLastPara="1" rIns="100825" wrap="square" tIns="50400">
            <a:normAutofit/>
          </a:bodyPr>
          <a:lstStyle/>
          <a:p>
            <a:pPr indent="-285750" lvl="1" marL="74295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entury Gothic"/>
              <a:ea typeface="Century Gothic"/>
              <a:cs typeface="Century Gothic"/>
              <a:sym typeface="Century Gothic"/>
            </a:endParaRPr>
          </a:p>
          <a:p>
            <a:pPr indent="-285750" lvl="1" marL="742950" marR="0" rtl="0" algn="l">
              <a:lnSpc>
                <a:spcPct val="150000"/>
              </a:lnSpc>
              <a:spcBef>
                <a:spcPts val="560"/>
              </a:spcBef>
              <a:spcAft>
                <a:spcPts val="0"/>
              </a:spcAft>
              <a:buClr>
                <a:schemeClr val="dk1"/>
              </a:buClr>
              <a:buSzPts val="2800"/>
              <a:buFont typeface="Arial"/>
              <a:buChar char="–"/>
            </a:pPr>
            <a:r>
              <a:rPr b="0" i="0" lang="fr-FR" sz="2800" u="none" cap="none" strike="noStrike">
                <a:solidFill>
                  <a:schemeClr val="dk1"/>
                </a:solidFill>
                <a:latin typeface="Century Gothic"/>
                <a:ea typeface="Century Gothic"/>
                <a:cs typeface="Century Gothic"/>
                <a:sym typeface="Century Gothic"/>
              </a:rPr>
              <a:t>Grafana </a:t>
            </a:r>
            <a:endParaRPr/>
          </a:p>
          <a:p>
            <a:pPr indent="-285750" lvl="1" marL="742950" marR="0" rtl="0" algn="l">
              <a:lnSpc>
                <a:spcPct val="150000"/>
              </a:lnSpc>
              <a:spcBef>
                <a:spcPts val="560"/>
              </a:spcBef>
              <a:spcAft>
                <a:spcPts val="0"/>
              </a:spcAft>
              <a:buClr>
                <a:schemeClr val="dk1"/>
              </a:buClr>
              <a:buSzPts val="2800"/>
              <a:buFont typeface="Arial"/>
              <a:buChar char="–"/>
            </a:pPr>
            <a:r>
              <a:rPr b="0" i="0" lang="fr-FR" sz="2800" u="none" cap="none" strike="noStrike">
                <a:solidFill>
                  <a:schemeClr val="dk1"/>
                </a:solidFill>
                <a:latin typeface="Century Gothic"/>
                <a:ea typeface="Century Gothic"/>
                <a:cs typeface="Century Gothic"/>
                <a:sym typeface="Century Gothic"/>
              </a:rPr>
              <a:t>Prometheus </a:t>
            </a:r>
            <a:endParaRPr/>
          </a:p>
          <a:p>
            <a:pPr indent="-107950" lvl="1" marL="742950" marR="0" rtl="0" algn="l">
              <a:lnSpc>
                <a:spcPct val="150000"/>
              </a:lnSpc>
              <a:spcBef>
                <a:spcPts val="560"/>
              </a:spcBef>
              <a:spcAft>
                <a:spcPts val="0"/>
              </a:spcAft>
              <a:buClr>
                <a:schemeClr val="dk1"/>
              </a:buClr>
              <a:buSzPts val="2800"/>
              <a:buFont typeface="Arial"/>
              <a:buNone/>
            </a:pPr>
            <a:r>
              <a:t/>
            </a:r>
            <a:endParaRPr b="0" i="0" sz="2800" u="none" cap="none" strike="noStrike">
              <a:solidFill>
                <a:schemeClr val="dk1"/>
              </a:solidFill>
              <a:latin typeface="Century Gothic"/>
              <a:ea typeface="Century Gothic"/>
              <a:cs typeface="Century Gothic"/>
              <a:sym typeface="Century Gothic"/>
            </a:endParaRPr>
          </a:p>
          <a:p>
            <a:pPr indent="-285750" lvl="1" marL="742950" marR="0" rtl="0" algn="l">
              <a:lnSpc>
                <a:spcPct val="150000"/>
              </a:lnSpc>
              <a:spcBef>
                <a:spcPts val="560"/>
              </a:spcBef>
              <a:spcAft>
                <a:spcPts val="0"/>
              </a:spcAft>
              <a:buClr>
                <a:schemeClr val="dk1"/>
              </a:buClr>
              <a:buSzPts val="2800"/>
              <a:buFont typeface="Arial"/>
              <a:buChar char="–"/>
            </a:pPr>
            <a:r>
              <a:rPr b="0" i="0" lang="fr-FR" sz="2800" u="none" cap="none" strike="noStrike">
                <a:solidFill>
                  <a:schemeClr val="dk1"/>
                </a:solidFill>
                <a:latin typeface="Century Gothic"/>
                <a:ea typeface="Century Gothic"/>
                <a:cs typeface="Century Gothic"/>
                <a:sym typeface="Century Gothic"/>
              </a:rPr>
              <a:t>Architecture : Grafana + Prometheus  </a:t>
            </a:r>
            <a:endParaRPr/>
          </a:p>
          <a:p>
            <a:pPr indent="-107950" lvl="1" marL="742950" marR="0" rtl="0" algn="l">
              <a:lnSpc>
                <a:spcPct val="150000"/>
              </a:lnSpc>
              <a:spcBef>
                <a:spcPts val="560"/>
              </a:spcBef>
              <a:spcAft>
                <a:spcPts val="0"/>
              </a:spcAft>
              <a:buClr>
                <a:schemeClr val="dk1"/>
              </a:buClr>
              <a:buSzPts val="2800"/>
              <a:buFont typeface="Arial"/>
              <a:buNone/>
            </a:pPr>
            <a:r>
              <a:t/>
            </a:r>
            <a:endParaRPr b="0" i="0" sz="2800" u="none" cap="none" strike="noStrike">
              <a:solidFill>
                <a:schemeClr val="dk1"/>
              </a:solidFill>
              <a:latin typeface="Century Gothic"/>
              <a:ea typeface="Century Gothic"/>
              <a:cs typeface="Century Gothic"/>
              <a:sym typeface="Century Gothic"/>
            </a:endParaRPr>
          </a:p>
          <a:p>
            <a:pPr indent="-285750" lvl="1" marL="742950" marR="0" rtl="0" algn="l">
              <a:lnSpc>
                <a:spcPct val="150000"/>
              </a:lnSpc>
              <a:spcBef>
                <a:spcPts val="560"/>
              </a:spcBef>
              <a:spcAft>
                <a:spcPts val="0"/>
              </a:spcAft>
              <a:buClr>
                <a:schemeClr val="dk1"/>
              </a:buClr>
              <a:buSzPts val="2800"/>
              <a:buFont typeface="Arial"/>
              <a:buChar char="–"/>
            </a:pPr>
            <a:r>
              <a:rPr b="0" i="0" lang="fr-FR" sz="2800" u="none" cap="none" strike="noStrike">
                <a:solidFill>
                  <a:schemeClr val="dk1"/>
                </a:solidFill>
                <a:latin typeface="Century Gothic"/>
                <a:ea typeface="Century Gothic"/>
                <a:cs typeface="Century Gothic"/>
                <a:sym typeface="Century Gothic"/>
              </a:rPr>
              <a:t>Mise en place du Monitoring de l’outil Jenkins, avec Prometheus + Grafana </a:t>
            </a:r>
            <a:endParaRPr/>
          </a:p>
        </p:txBody>
      </p:sp>
      <p:sp>
        <p:nvSpPr>
          <p:cNvPr id="47" name="Google Shape;47;p2"/>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215" name="Google Shape;215;p20"/>
          <p:cNvSpPr/>
          <p:nvPr/>
        </p:nvSpPr>
        <p:spPr>
          <a:xfrm>
            <a:off x="231452" y="1502554"/>
            <a:ext cx="10299824" cy="6167303"/>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Création d’un conteneur Docker Grafana. </a:t>
            </a:r>
            <a:endParaRPr/>
          </a:p>
        </p:txBody>
      </p:sp>
      <p:sp>
        <p:nvSpPr>
          <p:cNvPr id="216" name="Google Shape;216;p20"/>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Grafana</a:t>
            </a:r>
            <a:endParaRPr/>
          </a:p>
        </p:txBody>
      </p:sp>
      <p:sp>
        <p:nvSpPr>
          <p:cNvPr id="217" name="Google Shape;217;p20"/>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sp>
        <p:nvSpPr>
          <p:cNvPr id="218" name="Google Shape;218;p20"/>
          <p:cNvSpPr/>
          <p:nvPr/>
        </p:nvSpPr>
        <p:spPr>
          <a:xfrm>
            <a:off x="304801" y="2095624"/>
            <a:ext cx="1058651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2400">
                <a:solidFill>
                  <a:schemeClr val="dk1"/>
                </a:solidFill>
                <a:latin typeface="Calibri"/>
                <a:ea typeface="Calibri"/>
                <a:cs typeface="Calibri"/>
                <a:sym typeface="Calibri"/>
              </a:rPr>
              <a:t>docker run -d --name grafana -p 3000:3000 grafana/grafana</a:t>
            </a:r>
            <a:endParaRPr b="1" sz="2400">
              <a:solidFill>
                <a:schemeClr val="dk1"/>
              </a:solidFill>
              <a:latin typeface="Calibri"/>
              <a:ea typeface="Calibri"/>
              <a:cs typeface="Calibri"/>
              <a:sym typeface="Calibri"/>
            </a:endParaRPr>
          </a:p>
        </p:txBody>
      </p:sp>
      <p:pic>
        <p:nvPicPr>
          <p:cNvPr id="219" name="Google Shape;219;p20"/>
          <p:cNvPicPr preferRelativeResize="0"/>
          <p:nvPr/>
        </p:nvPicPr>
        <p:blipFill rotWithShape="1">
          <a:blip r:embed="rId3">
            <a:alphaModFix/>
          </a:blip>
          <a:srcRect b="0" l="0" r="8605" t="0"/>
          <a:stretch/>
        </p:blipFill>
        <p:spPr>
          <a:xfrm>
            <a:off x="231452" y="2776449"/>
            <a:ext cx="10257874" cy="37412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1"/>
          <p:cNvPicPr preferRelativeResize="0"/>
          <p:nvPr/>
        </p:nvPicPr>
        <p:blipFill rotWithShape="1">
          <a:blip r:embed="rId3">
            <a:alphaModFix/>
          </a:blip>
          <a:srcRect b="0" l="47348" r="0" t="24135"/>
          <a:stretch/>
        </p:blipFill>
        <p:spPr>
          <a:xfrm>
            <a:off x="2538388" y="2773313"/>
            <a:ext cx="5904656" cy="4242394"/>
          </a:xfrm>
          <a:prstGeom prst="rect">
            <a:avLst/>
          </a:prstGeom>
          <a:noFill/>
          <a:ln>
            <a:noFill/>
          </a:ln>
        </p:spPr>
      </p:pic>
      <p:sp>
        <p:nvSpPr>
          <p:cNvPr id="226" name="Google Shape;226;p21"/>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227" name="Google Shape;227;p21"/>
          <p:cNvSpPr/>
          <p:nvPr/>
        </p:nvSpPr>
        <p:spPr>
          <a:xfrm>
            <a:off x="231452" y="1313048"/>
            <a:ext cx="10299824" cy="6167303"/>
          </a:xfrm>
          <a:prstGeom prst="rect">
            <a:avLst/>
          </a:prstGeom>
          <a:noFill/>
          <a:ln>
            <a:noFill/>
          </a:ln>
        </p:spPr>
        <p:txBody>
          <a:bodyPr anchorCtr="0" anchor="t" bIns="50400" lIns="100825" spcFirstLastPara="1" rIns="100825" wrap="square" tIns="50400">
            <a:normAutofit/>
          </a:bodyPr>
          <a:lstStyle/>
          <a:p>
            <a:pPr indent="-342900" lvl="0" marL="342900" marR="0" rtl="0" algn="l">
              <a:lnSpc>
                <a:spcPct val="150000"/>
              </a:lnSpc>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http://@IP_VM:3000</a:t>
            </a:r>
            <a:endParaRPr/>
          </a:p>
          <a:p>
            <a:pPr indent="-342900" lvl="0" marL="342900" marR="0" rtl="0" algn="l">
              <a:lnSpc>
                <a:spcPct val="150000"/>
              </a:lnSpc>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L'utilisateur et le mot de passe par défaut sont "admin/admin".</a:t>
            </a:r>
            <a:endParaRPr/>
          </a:p>
        </p:txBody>
      </p:sp>
      <p:sp>
        <p:nvSpPr>
          <p:cNvPr id="228" name="Google Shape;228;p21"/>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Grafana</a:t>
            </a:r>
            <a:endParaRPr/>
          </a:p>
        </p:txBody>
      </p:sp>
      <p:sp>
        <p:nvSpPr>
          <p:cNvPr id="229" name="Google Shape;229;p21"/>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sp>
        <p:nvSpPr>
          <p:cNvPr id="230" name="Google Shape;230;p21"/>
          <p:cNvSpPr/>
          <p:nvPr/>
        </p:nvSpPr>
        <p:spPr>
          <a:xfrm>
            <a:off x="3114452" y="5221585"/>
            <a:ext cx="2448272" cy="288032"/>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21"/>
          <p:cNvSpPr/>
          <p:nvPr/>
        </p:nvSpPr>
        <p:spPr>
          <a:xfrm>
            <a:off x="3124401" y="5830614"/>
            <a:ext cx="2448272" cy="288032"/>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238" name="Google Shape;238;p22"/>
          <p:cNvSpPr/>
          <p:nvPr/>
        </p:nvSpPr>
        <p:spPr>
          <a:xfrm>
            <a:off x="0" y="1281096"/>
            <a:ext cx="10693400" cy="6316044"/>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Changer le mot de passe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None/>
            </a:pPr>
            <a:r>
              <a:rPr lang="fr-FR" sz="2400">
                <a:solidFill>
                  <a:schemeClr val="dk1"/>
                </a:solidFill>
                <a:latin typeface="Century Gothic"/>
                <a:ea typeface="Century Gothic"/>
                <a:cs typeface="Century Gothic"/>
                <a:sym typeface="Century Gothic"/>
              </a:rPr>
              <a:t>	(par exemple login : </a:t>
            </a:r>
            <a:r>
              <a:rPr b="1" lang="fr-FR" sz="2400">
                <a:solidFill>
                  <a:schemeClr val="dk1"/>
                </a:solidFill>
                <a:latin typeface="Century Gothic"/>
                <a:ea typeface="Century Gothic"/>
                <a:cs typeface="Century Gothic"/>
                <a:sym typeface="Century Gothic"/>
              </a:rPr>
              <a:t>admin</a:t>
            </a:r>
            <a:r>
              <a:rPr lang="fr-FR" sz="2400">
                <a:solidFill>
                  <a:schemeClr val="dk1"/>
                </a:solidFill>
                <a:latin typeface="Century Gothic"/>
                <a:ea typeface="Century Gothic"/>
                <a:cs typeface="Century Gothic"/>
                <a:sym typeface="Century Gothic"/>
              </a:rPr>
              <a:t> password: </a:t>
            </a:r>
            <a:r>
              <a:rPr b="1" lang="fr-FR" sz="2400">
                <a:solidFill>
                  <a:schemeClr val="dk1"/>
                </a:solidFill>
                <a:latin typeface="Century Gothic"/>
                <a:ea typeface="Century Gothic"/>
                <a:cs typeface="Century Gothic"/>
                <a:sym typeface="Century Gothic"/>
              </a:rPr>
              <a:t>grafana</a:t>
            </a:r>
            <a:r>
              <a:rPr lang="fr-FR" sz="2400">
                <a:solidFill>
                  <a:schemeClr val="dk1"/>
                </a:solidFill>
                <a:latin typeface="Century Gothic"/>
                <a:ea typeface="Century Gothic"/>
                <a:cs typeface="Century Gothic"/>
                <a:sym typeface="Century Gothic"/>
              </a:rPr>
              <a:t>) </a:t>
            </a:r>
            <a:endParaRPr/>
          </a:p>
        </p:txBody>
      </p:sp>
      <p:sp>
        <p:nvSpPr>
          <p:cNvPr id="239" name="Google Shape;239;p2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Grafana</a:t>
            </a:r>
            <a:endParaRPr/>
          </a:p>
        </p:txBody>
      </p:sp>
      <p:pic>
        <p:nvPicPr>
          <p:cNvPr id="240" name="Google Shape;240;p22"/>
          <p:cNvPicPr preferRelativeResize="0"/>
          <p:nvPr/>
        </p:nvPicPr>
        <p:blipFill rotWithShape="1">
          <a:blip r:embed="rId3">
            <a:alphaModFix/>
          </a:blip>
          <a:srcRect b="-541" l="40618" r="14530" t="22752"/>
          <a:stretch/>
        </p:blipFill>
        <p:spPr>
          <a:xfrm>
            <a:off x="2862424" y="2303352"/>
            <a:ext cx="4968552" cy="49070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3"/>
          <p:cNvPicPr preferRelativeResize="0"/>
          <p:nvPr/>
        </p:nvPicPr>
        <p:blipFill rotWithShape="1">
          <a:blip r:embed="rId3">
            <a:alphaModFix/>
          </a:blip>
          <a:srcRect b="0" l="0" r="0" t="12656"/>
          <a:stretch/>
        </p:blipFill>
        <p:spPr>
          <a:xfrm>
            <a:off x="194949" y="2013625"/>
            <a:ext cx="10333446" cy="4236177"/>
          </a:xfrm>
          <a:prstGeom prst="rect">
            <a:avLst/>
          </a:prstGeom>
          <a:noFill/>
          <a:ln>
            <a:noFill/>
          </a:ln>
        </p:spPr>
      </p:pic>
      <p:sp>
        <p:nvSpPr>
          <p:cNvPr id="247" name="Google Shape;247;p23"/>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248" name="Google Shape;248;p23"/>
          <p:cNvSpPr/>
          <p:nvPr/>
        </p:nvSpPr>
        <p:spPr>
          <a:xfrm>
            <a:off x="194949" y="1399340"/>
            <a:ext cx="10299824" cy="6167303"/>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Ajouter la source des données 🡺 Prometheus</a:t>
            </a:r>
            <a:endParaRPr sz="2400">
              <a:solidFill>
                <a:schemeClr val="dk1"/>
              </a:solidFill>
              <a:latin typeface="Century Gothic"/>
              <a:ea typeface="Century Gothic"/>
              <a:cs typeface="Century Gothic"/>
              <a:sym typeface="Century Gothic"/>
            </a:endParaRPr>
          </a:p>
        </p:txBody>
      </p:sp>
      <p:sp>
        <p:nvSpPr>
          <p:cNvPr id="249" name="Google Shape;249;p2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Grafana</a:t>
            </a:r>
            <a:endParaRPr/>
          </a:p>
        </p:txBody>
      </p:sp>
      <p:sp>
        <p:nvSpPr>
          <p:cNvPr id="250" name="Google Shape;250;p23"/>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sp>
        <p:nvSpPr>
          <p:cNvPr id="251" name="Google Shape;251;p23"/>
          <p:cNvSpPr/>
          <p:nvPr/>
        </p:nvSpPr>
        <p:spPr>
          <a:xfrm>
            <a:off x="6426820" y="4056764"/>
            <a:ext cx="1944216" cy="2193037"/>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4"/>
          <p:cNvPicPr preferRelativeResize="0"/>
          <p:nvPr/>
        </p:nvPicPr>
        <p:blipFill rotWithShape="1">
          <a:blip r:embed="rId3">
            <a:alphaModFix/>
          </a:blip>
          <a:srcRect b="0" l="0" r="0" t="9352"/>
          <a:stretch/>
        </p:blipFill>
        <p:spPr>
          <a:xfrm>
            <a:off x="197458" y="1493874"/>
            <a:ext cx="10298483" cy="5522368"/>
          </a:xfrm>
          <a:prstGeom prst="rect">
            <a:avLst/>
          </a:prstGeom>
          <a:noFill/>
          <a:ln>
            <a:noFill/>
          </a:ln>
        </p:spPr>
      </p:pic>
      <p:sp>
        <p:nvSpPr>
          <p:cNvPr id="258" name="Google Shape;258;p24"/>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259" name="Google Shape;259;p2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Grafana</a:t>
            </a:r>
            <a:endParaRPr/>
          </a:p>
        </p:txBody>
      </p:sp>
      <p:sp>
        <p:nvSpPr>
          <p:cNvPr id="260" name="Google Shape;260;p24"/>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sp>
        <p:nvSpPr>
          <p:cNvPr id="261" name="Google Shape;261;p24"/>
          <p:cNvSpPr/>
          <p:nvPr/>
        </p:nvSpPr>
        <p:spPr>
          <a:xfrm>
            <a:off x="1314252" y="3406173"/>
            <a:ext cx="8818794" cy="879308"/>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25"/>
          <p:cNvPicPr preferRelativeResize="0"/>
          <p:nvPr/>
        </p:nvPicPr>
        <p:blipFill rotWithShape="1">
          <a:blip r:embed="rId3">
            <a:alphaModFix/>
          </a:blip>
          <a:srcRect b="0" l="0" r="0" t="9397"/>
          <a:stretch/>
        </p:blipFill>
        <p:spPr>
          <a:xfrm>
            <a:off x="954212" y="2095802"/>
            <a:ext cx="8784976" cy="4930036"/>
          </a:xfrm>
          <a:prstGeom prst="rect">
            <a:avLst/>
          </a:prstGeom>
          <a:noFill/>
          <a:ln>
            <a:noFill/>
          </a:ln>
        </p:spPr>
      </p:pic>
      <p:sp>
        <p:nvSpPr>
          <p:cNvPr id="268" name="Google Shape;268;p25"/>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269" name="Google Shape;269;p25"/>
          <p:cNvSpPr/>
          <p:nvPr/>
        </p:nvSpPr>
        <p:spPr>
          <a:xfrm>
            <a:off x="196788" y="1477169"/>
            <a:ext cx="10299824" cy="6167303"/>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Récupérer l’adresse IP du conteneur docker Grafana. </a:t>
            </a:r>
            <a:endParaRPr/>
          </a:p>
        </p:txBody>
      </p:sp>
      <p:sp>
        <p:nvSpPr>
          <p:cNvPr id="270" name="Google Shape;270;p2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Grafana</a:t>
            </a:r>
            <a:endParaRPr/>
          </a:p>
        </p:txBody>
      </p:sp>
      <p:sp>
        <p:nvSpPr>
          <p:cNvPr id="271" name="Google Shape;271;p25"/>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sp>
        <p:nvSpPr>
          <p:cNvPr id="272" name="Google Shape;272;p25"/>
          <p:cNvSpPr/>
          <p:nvPr/>
        </p:nvSpPr>
        <p:spPr>
          <a:xfrm>
            <a:off x="4122564" y="4373881"/>
            <a:ext cx="2664296" cy="216024"/>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5"/>
          <p:cNvSpPr/>
          <p:nvPr/>
        </p:nvSpPr>
        <p:spPr>
          <a:xfrm>
            <a:off x="2826420" y="3486474"/>
            <a:ext cx="3692402" cy="216024"/>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280" name="Google Shape;280;p26"/>
          <p:cNvSpPr/>
          <p:nvPr/>
        </p:nvSpPr>
        <p:spPr>
          <a:xfrm>
            <a:off x="304799" y="1419727"/>
            <a:ext cx="10299824" cy="6167303"/>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Cliquer Save &amp; Test. </a:t>
            </a:r>
            <a:endParaRPr sz="2200">
              <a:solidFill>
                <a:schemeClr val="dk1"/>
              </a:solidFill>
              <a:latin typeface="Century Gothic"/>
              <a:ea typeface="Century Gothic"/>
              <a:cs typeface="Century Gothic"/>
              <a:sym typeface="Century Gothic"/>
            </a:endParaRPr>
          </a:p>
        </p:txBody>
      </p:sp>
      <p:sp>
        <p:nvSpPr>
          <p:cNvPr id="281" name="Google Shape;281;p26"/>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Grafana</a:t>
            </a:r>
            <a:endParaRPr/>
          </a:p>
        </p:txBody>
      </p:sp>
      <p:sp>
        <p:nvSpPr>
          <p:cNvPr id="282" name="Google Shape;282;p26"/>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pic>
        <p:nvPicPr>
          <p:cNvPr id="283" name="Google Shape;283;p26"/>
          <p:cNvPicPr preferRelativeResize="0"/>
          <p:nvPr/>
        </p:nvPicPr>
        <p:blipFill rotWithShape="1">
          <a:blip r:embed="rId3">
            <a:alphaModFix/>
          </a:blip>
          <a:srcRect b="0" l="0" r="0" t="9230"/>
          <a:stretch/>
        </p:blipFill>
        <p:spPr>
          <a:xfrm>
            <a:off x="810196" y="2053233"/>
            <a:ext cx="9424105" cy="4900293"/>
          </a:xfrm>
          <a:prstGeom prst="rect">
            <a:avLst/>
          </a:prstGeom>
          <a:noFill/>
          <a:ln>
            <a:noFill/>
          </a:ln>
        </p:spPr>
      </p:pic>
      <p:sp>
        <p:nvSpPr>
          <p:cNvPr id="284" name="Google Shape;284;p26"/>
          <p:cNvSpPr/>
          <p:nvPr/>
        </p:nvSpPr>
        <p:spPr>
          <a:xfrm>
            <a:off x="5058668" y="6143123"/>
            <a:ext cx="1440160" cy="446614"/>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27"/>
          <p:cNvPicPr preferRelativeResize="0"/>
          <p:nvPr/>
        </p:nvPicPr>
        <p:blipFill rotWithShape="1">
          <a:blip r:embed="rId3">
            <a:alphaModFix/>
          </a:blip>
          <a:srcRect b="0" l="0" r="0" t="9373"/>
          <a:stretch/>
        </p:blipFill>
        <p:spPr>
          <a:xfrm>
            <a:off x="984315" y="2366408"/>
            <a:ext cx="8879392" cy="4655171"/>
          </a:xfrm>
          <a:prstGeom prst="rect">
            <a:avLst/>
          </a:prstGeom>
          <a:noFill/>
          <a:ln>
            <a:noFill/>
          </a:ln>
        </p:spPr>
      </p:pic>
      <p:sp>
        <p:nvSpPr>
          <p:cNvPr id="291" name="Google Shape;291;p27"/>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292" name="Google Shape;292;p27"/>
          <p:cNvSpPr/>
          <p:nvPr/>
        </p:nvSpPr>
        <p:spPr>
          <a:xfrm>
            <a:off x="-39230" y="1313048"/>
            <a:ext cx="10299824" cy="6167303"/>
          </a:xfrm>
          <a:prstGeom prst="rect">
            <a:avLst/>
          </a:prstGeom>
          <a:noFill/>
          <a:ln>
            <a:noFill/>
          </a:ln>
        </p:spPr>
        <p:txBody>
          <a:bodyPr anchorCtr="0" anchor="t" bIns="50400" lIns="100825" spcFirstLastPara="1" rIns="100825"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293" name="Google Shape;293;p27"/>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Grafana</a:t>
            </a:r>
            <a:endParaRPr/>
          </a:p>
        </p:txBody>
      </p:sp>
      <p:sp>
        <p:nvSpPr>
          <p:cNvPr id="294" name="Google Shape;294;p27"/>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sp>
        <p:nvSpPr>
          <p:cNvPr id="295" name="Google Shape;295;p27"/>
          <p:cNvSpPr/>
          <p:nvPr/>
        </p:nvSpPr>
        <p:spPr>
          <a:xfrm>
            <a:off x="2106340" y="4273611"/>
            <a:ext cx="1009453" cy="246176"/>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27"/>
          <p:cNvSpPr/>
          <p:nvPr/>
        </p:nvSpPr>
        <p:spPr>
          <a:xfrm>
            <a:off x="432806" y="1375731"/>
            <a:ext cx="9955793" cy="87068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800"/>
              <a:buFont typeface="Arial"/>
              <a:buChar char="•"/>
            </a:pPr>
            <a:r>
              <a:rPr lang="fr-FR" sz="1800">
                <a:solidFill>
                  <a:schemeClr val="dk1"/>
                </a:solidFill>
                <a:latin typeface="Century Gothic"/>
                <a:ea typeface="Century Gothic"/>
                <a:cs typeface="Century Gothic"/>
                <a:sym typeface="Century Gothic"/>
              </a:rPr>
              <a:t>Accéder à </a:t>
            </a:r>
            <a:r>
              <a:rPr b="1" lang="fr-FR" sz="1800">
                <a:solidFill>
                  <a:schemeClr val="dk1"/>
                </a:solidFill>
                <a:latin typeface="Century Gothic"/>
                <a:ea typeface="Century Gothic"/>
                <a:cs typeface="Century Gothic"/>
                <a:sym typeface="Century Gothic"/>
              </a:rPr>
              <a:t>http://@IP_VM:3000/dashboard/import </a:t>
            </a:r>
            <a:r>
              <a:rPr lang="fr-FR" sz="1800">
                <a:solidFill>
                  <a:schemeClr val="dk1"/>
                </a:solidFill>
                <a:latin typeface="Century Gothic"/>
                <a:ea typeface="Century Gothic"/>
                <a:cs typeface="Century Gothic"/>
                <a:sym typeface="Century Gothic"/>
              </a:rPr>
              <a:t>et utiliser 9964 l’identifiant d’un template d’un dashboard.   </a:t>
            </a:r>
            <a:endParaRPr/>
          </a:p>
        </p:txBody>
      </p:sp>
      <p:sp>
        <p:nvSpPr>
          <p:cNvPr id="297" name="Google Shape;297;p27"/>
          <p:cNvSpPr/>
          <p:nvPr/>
        </p:nvSpPr>
        <p:spPr>
          <a:xfrm>
            <a:off x="8340013" y="4255057"/>
            <a:ext cx="751104" cy="264729"/>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8"/>
          <p:cNvPicPr preferRelativeResize="0"/>
          <p:nvPr/>
        </p:nvPicPr>
        <p:blipFill rotWithShape="1">
          <a:blip r:embed="rId3">
            <a:alphaModFix/>
          </a:blip>
          <a:srcRect b="0" l="0" r="15145" t="10300"/>
          <a:stretch/>
        </p:blipFill>
        <p:spPr>
          <a:xfrm>
            <a:off x="301490" y="1459349"/>
            <a:ext cx="10199807" cy="5528031"/>
          </a:xfrm>
          <a:prstGeom prst="rect">
            <a:avLst/>
          </a:prstGeom>
          <a:noFill/>
          <a:ln>
            <a:noFill/>
          </a:ln>
        </p:spPr>
      </p:pic>
      <p:sp>
        <p:nvSpPr>
          <p:cNvPr id="304" name="Google Shape;304;p28"/>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305" name="Google Shape;305;p28"/>
          <p:cNvSpPr/>
          <p:nvPr/>
        </p:nvSpPr>
        <p:spPr>
          <a:xfrm>
            <a:off x="-39230" y="1313048"/>
            <a:ext cx="10299824" cy="6167303"/>
          </a:xfrm>
          <a:prstGeom prst="rect">
            <a:avLst/>
          </a:prstGeom>
          <a:noFill/>
          <a:ln>
            <a:noFill/>
          </a:ln>
        </p:spPr>
        <p:txBody>
          <a:bodyPr anchorCtr="0" anchor="t" bIns="50400" lIns="100825" spcFirstLastPara="1" rIns="100825"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306" name="Google Shape;306;p28"/>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Grafana</a:t>
            </a:r>
            <a:endParaRPr/>
          </a:p>
        </p:txBody>
      </p:sp>
      <p:sp>
        <p:nvSpPr>
          <p:cNvPr id="307" name="Google Shape;307;p28"/>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sp>
        <p:nvSpPr>
          <p:cNvPr id="308" name="Google Shape;308;p28"/>
          <p:cNvSpPr/>
          <p:nvPr/>
        </p:nvSpPr>
        <p:spPr>
          <a:xfrm>
            <a:off x="1674292" y="6184211"/>
            <a:ext cx="4680520" cy="358126"/>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28"/>
          <p:cNvSpPr/>
          <p:nvPr/>
        </p:nvSpPr>
        <p:spPr>
          <a:xfrm>
            <a:off x="1662343" y="6566529"/>
            <a:ext cx="1020061" cy="358127"/>
          </a:xfrm>
          <a:prstGeom prst="rect">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316" name="Google Shape;316;p29"/>
          <p:cNvSpPr/>
          <p:nvPr/>
        </p:nvSpPr>
        <p:spPr>
          <a:xfrm>
            <a:off x="-39230" y="1313048"/>
            <a:ext cx="10299824" cy="6167303"/>
          </a:xfrm>
          <a:prstGeom prst="rect">
            <a:avLst/>
          </a:prstGeom>
          <a:noFill/>
          <a:ln>
            <a:noFill/>
          </a:ln>
        </p:spPr>
        <p:txBody>
          <a:bodyPr anchorCtr="0" anchor="t" bIns="50400" lIns="100825" spcFirstLastPara="1" rIns="100825"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317" name="Google Shape;317;p29"/>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Grafana</a:t>
            </a:r>
            <a:endParaRPr/>
          </a:p>
        </p:txBody>
      </p:sp>
      <p:sp>
        <p:nvSpPr>
          <p:cNvPr id="318" name="Google Shape;318;p29"/>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pic>
        <p:nvPicPr>
          <p:cNvPr id="319" name="Google Shape;319;p29"/>
          <p:cNvPicPr preferRelativeResize="0"/>
          <p:nvPr/>
        </p:nvPicPr>
        <p:blipFill rotWithShape="1">
          <a:blip r:embed="rId3">
            <a:alphaModFix/>
          </a:blip>
          <a:srcRect b="4974" l="0" r="0" t="9220"/>
          <a:stretch/>
        </p:blipFill>
        <p:spPr>
          <a:xfrm>
            <a:off x="216403" y="1621185"/>
            <a:ext cx="10260594" cy="47674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3"/>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54" name="Google Shape;54;p3"/>
          <p:cNvSpPr/>
          <p:nvPr/>
        </p:nvSpPr>
        <p:spPr>
          <a:xfrm>
            <a:off x="162124" y="1313048"/>
            <a:ext cx="10098470" cy="6167303"/>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just">
              <a:lnSpc>
                <a:spcPct val="150000"/>
              </a:lnSpc>
              <a:spcBef>
                <a:spcPts val="400"/>
              </a:spcBef>
              <a:spcAft>
                <a:spcPts val="0"/>
              </a:spcAft>
              <a:buClr>
                <a:schemeClr val="dk1"/>
              </a:buClr>
              <a:buSzPts val="2000"/>
              <a:buFont typeface="Arial"/>
              <a:buChar char="•"/>
            </a:pPr>
            <a:r>
              <a:rPr b="1" lang="fr-FR" sz="2000">
                <a:solidFill>
                  <a:schemeClr val="dk1"/>
                </a:solidFill>
                <a:latin typeface="Century Gothic"/>
                <a:ea typeface="Century Gothic"/>
                <a:cs typeface="Century Gothic"/>
                <a:sym typeface="Century Gothic"/>
              </a:rPr>
              <a:t>Grafana</a:t>
            </a:r>
            <a:r>
              <a:rPr lang="fr-FR" sz="2000">
                <a:solidFill>
                  <a:schemeClr val="dk1"/>
                </a:solidFill>
                <a:latin typeface="Century Gothic"/>
                <a:ea typeface="Century Gothic"/>
                <a:cs typeface="Century Gothic"/>
                <a:sym typeface="Century Gothic"/>
              </a:rPr>
              <a:t> est un logiciel open source de visualisation et d'analyse.</a:t>
            </a:r>
            <a:endParaRPr/>
          </a:p>
          <a:p>
            <a:pPr indent="-342900" lvl="0" marL="342900" marR="0" rtl="0" algn="just">
              <a:lnSpc>
                <a:spcPct val="150000"/>
              </a:lnSpc>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Il permet d'interroger, de visualiser, d'alerter et d'explorer des métriques, quel que soit l'endroit où elles sont stockées (donc quel que soit la data source : Prometheus, ElasticSearch, SQL Server, …). </a:t>
            </a:r>
            <a:endParaRPr/>
          </a:p>
          <a:p>
            <a:pPr indent="-342900" lvl="0" marL="342900" marR="0" rtl="0" algn="just">
              <a:lnSpc>
                <a:spcPct val="150000"/>
              </a:lnSpc>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Il fournit des outils pour transformer des données de base de données  en graphiques et visualisations. </a:t>
            </a:r>
            <a:endParaRPr/>
          </a:p>
          <a:p>
            <a:pPr indent="0" lvl="1" marL="4572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
        <p:nvSpPr>
          <p:cNvPr id="55" name="Google Shape;55;p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Grafana</a:t>
            </a:r>
            <a:endParaRPr/>
          </a:p>
        </p:txBody>
      </p:sp>
      <p:pic>
        <p:nvPicPr>
          <p:cNvPr id="56" name="Google Shape;56;p3"/>
          <p:cNvPicPr preferRelativeResize="0"/>
          <p:nvPr/>
        </p:nvPicPr>
        <p:blipFill rotWithShape="1">
          <a:blip r:embed="rId3">
            <a:alphaModFix/>
          </a:blip>
          <a:srcRect b="0" l="0" r="0" t="0"/>
          <a:stretch/>
        </p:blipFill>
        <p:spPr>
          <a:xfrm>
            <a:off x="2718408" y="4537509"/>
            <a:ext cx="5256584" cy="262829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326" name="Google Shape;326;p30"/>
          <p:cNvSpPr/>
          <p:nvPr/>
        </p:nvSpPr>
        <p:spPr>
          <a:xfrm>
            <a:off x="-39230" y="1313048"/>
            <a:ext cx="10299824" cy="6167303"/>
          </a:xfrm>
          <a:prstGeom prst="rect">
            <a:avLst/>
          </a:prstGeom>
          <a:noFill/>
          <a:ln>
            <a:noFill/>
          </a:ln>
        </p:spPr>
        <p:txBody>
          <a:bodyPr anchorCtr="0" anchor="t" bIns="50400" lIns="100825" spcFirstLastPara="1" rIns="100825"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327" name="Google Shape;327;p30"/>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Place à la pratique – Grafana</a:t>
            </a:r>
            <a:endParaRPr/>
          </a:p>
        </p:txBody>
      </p:sp>
      <p:sp>
        <p:nvSpPr>
          <p:cNvPr id="328" name="Google Shape;328;p30"/>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1600"/>
              <a:buFont typeface="Arial"/>
              <a:buNone/>
            </a:pPr>
            <a:r>
              <a:t/>
            </a:r>
            <a:endParaRPr b="0" i="0" sz="1600" u="none" cap="none" strike="noStrike">
              <a:solidFill>
                <a:srgbClr val="000000"/>
              </a:solidFill>
              <a:latin typeface="Century Gothic"/>
              <a:ea typeface="Century Gothic"/>
              <a:cs typeface="Century Gothic"/>
              <a:sym typeface="Century Gothic"/>
            </a:endParaRPr>
          </a:p>
        </p:txBody>
      </p:sp>
      <p:sp>
        <p:nvSpPr>
          <p:cNvPr id="329" name="Google Shape;329;p30"/>
          <p:cNvSpPr/>
          <p:nvPr/>
        </p:nvSpPr>
        <p:spPr>
          <a:xfrm>
            <a:off x="234132" y="1429866"/>
            <a:ext cx="9177512" cy="43088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Sauvegarder le dashboard en cliquant sur le logo de Grafana   </a:t>
            </a:r>
            <a:endParaRPr/>
          </a:p>
        </p:txBody>
      </p:sp>
      <p:pic>
        <p:nvPicPr>
          <p:cNvPr id="330" name="Google Shape;330;p30"/>
          <p:cNvPicPr preferRelativeResize="0"/>
          <p:nvPr/>
        </p:nvPicPr>
        <p:blipFill rotWithShape="1">
          <a:blip r:embed="rId3">
            <a:alphaModFix/>
          </a:blip>
          <a:srcRect b="0" l="0" r="0" t="18628"/>
          <a:stretch/>
        </p:blipFill>
        <p:spPr>
          <a:xfrm>
            <a:off x="223713" y="2485281"/>
            <a:ext cx="10245974" cy="3442762"/>
          </a:xfrm>
          <a:prstGeom prst="rect">
            <a:avLst/>
          </a:prstGeom>
          <a:noFill/>
          <a:ln>
            <a:noFill/>
          </a:ln>
        </p:spPr>
      </p:pic>
      <p:sp>
        <p:nvSpPr>
          <p:cNvPr id="331" name="Google Shape;331;p30"/>
          <p:cNvSpPr/>
          <p:nvPr/>
        </p:nvSpPr>
        <p:spPr>
          <a:xfrm>
            <a:off x="265738" y="2557289"/>
            <a:ext cx="523119" cy="504056"/>
          </a:xfrm>
          <a:prstGeom prst="rect">
            <a:avLst/>
          </a:prstGeom>
          <a:noFill/>
          <a:ln cap="flat" cmpd="sng" w="571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30"/>
          <p:cNvSpPr/>
          <p:nvPr/>
        </p:nvSpPr>
        <p:spPr>
          <a:xfrm>
            <a:off x="8443044" y="4430826"/>
            <a:ext cx="1512168" cy="504056"/>
          </a:xfrm>
          <a:prstGeom prst="rect">
            <a:avLst/>
          </a:prstGeom>
          <a:noFill/>
          <a:ln cap="flat" cmpd="sng" w="571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1"/>
          <p:cNvSpPr txBox="1"/>
          <p:nvPr/>
        </p:nvSpPr>
        <p:spPr>
          <a:xfrm>
            <a:off x="-54" y="-44249"/>
            <a:ext cx="10693500" cy="1018800"/>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Clr>
                <a:schemeClr val="dk1"/>
              </a:buClr>
              <a:buSzPts val="3200"/>
              <a:buFont typeface="Century Gothic"/>
              <a:buNone/>
            </a:pPr>
            <a:r>
              <a:rPr lang="fr-FR" sz="3200">
                <a:solidFill>
                  <a:schemeClr val="dk1"/>
                </a:solidFill>
                <a:latin typeface="Century Gothic"/>
                <a:ea typeface="Century Gothic"/>
                <a:cs typeface="Century Gothic"/>
                <a:sym typeface="Century Gothic"/>
              </a:rPr>
              <a:t>HOMEWORK</a:t>
            </a:r>
            <a:endParaRPr sz="3200">
              <a:solidFill>
                <a:schemeClr val="dk1"/>
              </a:solidFill>
              <a:latin typeface="Century Gothic"/>
              <a:ea typeface="Century Gothic"/>
              <a:cs typeface="Century Gothic"/>
              <a:sym typeface="Century Gothic"/>
            </a:endParaRPr>
          </a:p>
        </p:txBody>
      </p:sp>
      <p:sp>
        <p:nvSpPr>
          <p:cNvPr id="339" name="Google Shape;339;p31"/>
          <p:cNvSpPr/>
          <p:nvPr/>
        </p:nvSpPr>
        <p:spPr>
          <a:xfrm>
            <a:off x="8803084" y="2197249"/>
            <a:ext cx="504056" cy="72008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40" name="Google Shape;340;p31"/>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0" marR="0" rtl="0" algn="l">
              <a:lnSpc>
                <a:spcPct val="110416"/>
              </a:lnSpc>
              <a:spcBef>
                <a:spcPts val="0"/>
              </a:spcBef>
              <a:spcAft>
                <a:spcPts val="0"/>
              </a:spcAft>
              <a:buClr>
                <a:srgbClr val="000000"/>
              </a:buClr>
              <a:buSzPts val="1200"/>
              <a:buFont typeface="Arial"/>
              <a:buNone/>
            </a:pPr>
            <a:fld id="{00000000-1234-1234-1234-123412341234}" type="slidenum">
              <a:rPr b="1" i="0" lang="fr-FR" sz="1200" u="none" cap="none" strike="noStrike">
                <a:solidFill>
                  <a:schemeClr val="accent1"/>
                </a:solidFill>
                <a:latin typeface="Arial"/>
                <a:ea typeface="Arial"/>
                <a:cs typeface="Arial"/>
                <a:sym typeface="Arial"/>
              </a:rPr>
              <a:t>‹#›</a:t>
            </a:fld>
            <a:endParaRPr b="1" i="0" sz="1200" u="none" cap="none" strike="noStrike">
              <a:solidFill>
                <a:schemeClr val="accent1"/>
              </a:solidFill>
              <a:latin typeface="Arial"/>
              <a:ea typeface="Arial"/>
              <a:cs typeface="Arial"/>
              <a:sym typeface="Arial"/>
            </a:endParaRPr>
          </a:p>
        </p:txBody>
      </p:sp>
      <p:sp>
        <p:nvSpPr>
          <p:cNvPr id="341" name="Google Shape;341;p31"/>
          <p:cNvSpPr/>
          <p:nvPr/>
        </p:nvSpPr>
        <p:spPr>
          <a:xfrm>
            <a:off x="0" y="1429866"/>
            <a:ext cx="10693400" cy="34778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1" lang="fr-FR" sz="2200">
                <a:solidFill>
                  <a:schemeClr val="dk1"/>
                </a:solidFill>
                <a:latin typeface="Century Gothic"/>
                <a:ea typeface="Century Gothic"/>
                <a:cs typeface="Century Gothic"/>
                <a:sym typeface="Century Gothic"/>
              </a:rPr>
              <a:t>1- </a:t>
            </a:r>
            <a:r>
              <a:rPr lang="fr-FR" sz="2200">
                <a:solidFill>
                  <a:schemeClr val="dk1"/>
                </a:solidFill>
                <a:latin typeface="Century Gothic"/>
                <a:ea typeface="Century Gothic"/>
                <a:cs typeface="Century Gothic"/>
                <a:sym typeface="Century Gothic"/>
              </a:rPr>
              <a:t>Installer et Configurer </a:t>
            </a:r>
            <a:r>
              <a:rPr b="1" lang="fr-FR" sz="2200">
                <a:solidFill>
                  <a:schemeClr val="dk1"/>
                </a:solidFill>
                <a:latin typeface="Century Gothic"/>
                <a:ea typeface="Century Gothic"/>
                <a:cs typeface="Century Gothic"/>
                <a:sym typeface="Century Gothic"/>
              </a:rPr>
              <a:t>Prometheus</a:t>
            </a:r>
            <a:r>
              <a:rPr lang="fr-FR" sz="2200">
                <a:solidFill>
                  <a:schemeClr val="dk1"/>
                </a:solidFill>
                <a:latin typeface="Century Gothic"/>
                <a:ea typeface="Century Gothic"/>
                <a:cs typeface="Century Gothic"/>
                <a:sym typeface="Century Gothic"/>
              </a:rPr>
              <a:t> (Voir étapes ci-dessus) </a:t>
            </a:r>
            <a:endParaRPr/>
          </a:p>
          <a:p>
            <a:pPr indent="-285750" lvl="0" marL="285750" marR="0" rtl="0" algn="l">
              <a:spcBef>
                <a:spcPts val="0"/>
              </a:spcBef>
              <a:spcAft>
                <a:spcPts val="0"/>
              </a:spcAft>
              <a:buNone/>
            </a:pPr>
            <a:r>
              <a:t/>
            </a:r>
            <a:endParaRPr sz="22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None/>
            </a:pPr>
            <a:r>
              <a:rPr b="1" lang="fr-FR" sz="2200">
                <a:solidFill>
                  <a:schemeClr val="dk1"/>
                </a:solidFill>
                <a:latin typeface="Century Gothic"/>
                <a:ea typeface="Century Gothic"/>
                <a:cs typeface="Century Gothic"/>
                <a:sym typeface="Century Gothic"/>
              </a:rPr>
              <a:t>2- </a:t>
            </a:r>
            <a:r>
              <a:rPr lang="fr-FR" sz="2200">
                <a:solidFill>
                  <a:schemeClr val="dk1"/>
                </a:solidFill>
                <a:latin typeface="Century Gothic"/>
                <a:ea typeface="Century Gothic"/>
                <a:cs typeface="Century Gothic"/>
                <a:sym typeface="Century Gothic"/>
              </a:rPr>
              <a:t>Installer et Configurer </a:t>
            </a:r>
            <a:r>
              <a:rPr b="1" lang="fr-FR" sz="2200">
                <a:solidFill>
                  <a:schemeClr val="dk1"/>
                </a:solidFill>
                <a:latin typeface="Century Gothic"/>
                <a:ea typeface="Century Gothic"/>
                <a:cs typeface="Century Gothic"/>
                <a:sym typeface="Century Gothic"/>
              </a:rPr>
              <a:t>Grafana</a:t>
            </a:r>
            <a:r>
              <a:rPr lang="fr-FR" sz="2200">
                <a:solidFill>
                  <a:schemeClr val="dk1"/>
                </a:solidFill>
                <a:latin typeface="Century Gothic"/>
                <a:ea typeface="Century Gothic"/>
                <a:cs typeface="Century Gothic"/>
                <a:sym typeface="Century Gothic"/>
              </a:rPr>
              <a:t> (Voir étapes ci-dessus)</a:t>
            </a:r>
            <a:endParaRPr/>
          </a:p>
          <a:p>
            <a:pPr indent="-285750" lvl="0" marL="285750" marR="0" rtl="0" algn="l">
              <a:spcBef>
                <a:spcPts val="0"/>
              </a:spcBef>
              <a:spcAft>
                <a:spcPts val="0"/>
              </a:spcAft>
              <a:buNone/>
            </a:pPr>
            <a:r>
              <a:t/>
            </a:r>
            <a:endParaRPr sz="22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None/>
            </a:pPr>
            <a:r>
              <a:rPr b="1" lang="fr-FR" sz="2200">
                <a:solidFill>
                  <a:schemeClr val="dk1"/>
                </a:solidFill>
                <a:latin typeface="Century Gothic"/>
                <a:ea typeface="Century Gothic"/>
                <a:cs typeface="Century Gothic"/>
                <a:sym typeface="Century Gothic"/>
              </a:rPr>
              <a:t>3-</a:t>
            </a:r>
            <a:r>
              <a:rPr lang="fr-FR" sz="2200">
                <a:solidFill>
                  <a:schemeClr val="dk1"/>
                </a:solidFill>
                <a:latin typeface="Century Gothic"/>
                <a:ea typeface="Century Gothic"/>
                <a:cs typeface="Century Gothic"/>
                <a:sym typeface="Century Gothic"/>
              </a:rPr>
              <a:t> Surveiller (Monitorez) l’outil </a:t>
            </a:r>
            <a:r>
              <a:rPr b="1" lang="fr-FR" sz="2200">
                <a:solidFill>
                  <a:schemeClr val="dk1"/>
                </a:solidFill>
                <a:latin typeface="Century Gothic"/>
                <a:ea typeface="Century Gothic"/>
                <a:cs typeface="Century Gothic"/>
                <a:sym typeface="Century Gothic"/>
              </a:rPr>
              <a:t>Jenkins</a:t>
            </a:r>
            <a:r>
              <a:rPr lang="fr-FR" sz="2200">
                <a:solidFill>
                  <a:schemeClr val="dk1"/>
                </a:solidFill>
                <a:latin typeface="Century Gothic"/>
                <a:ea typeface="Century Gothic"/>
                <a:cs typeface="Century Gothic"/>
                <a:sym typeface="Century Gothic"/>
              </a:rPr>
              <a:t> (Voir étapes ci-dessus) </a:t>
            </a:r>
            <a:endParaRPr/>
          </a:p>
          <a:p>
            <a:pPr indent="-285750" lvl="0" marL="285750" marR="0" rtl="0" algn="l">
              <a:spcBef>
                <a:spcPts val="0"/>
              </a:spcBef>
              <a:spcAft>
                <a:spcPts val="0"/>
              </a:spcAft>
              <a:buNone/>
            </a:pPr>
            <a:r>
              <a:t/>
            </a:r>
            <a:endParaRPr sz="22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None/>
            </a:pPr>
            <a:r>
              <a:t/>
            </a:r>
            <a:endParaRPr sz="22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None/>
            </a:pPr>
            <a:r>
              <a:rPr b="1" lang="fr-FR" sz="2200">
                <a:solidFill>
                  <a:schemeClr val="dk1"/>
                </a:solidFill>
                <a:latin typeface="Century Gothic"/>
                <a:ea typeface="Century Gothic"/>
                <a:cs typeface="Century Gothic"/>
                <a:sym typeface="Century Gothic"/>
              </a:rPr>
              <a:t>4- </a:t>
            </a:r>
            <a:r>
              <a:rPr lang="fr-FR" sz="2200">
                <a:solidFill>
                  <a:schemeClr val="dk1"/>
                </a:solidFill>
                <a:latin typeface="Century Gothic"/>
                <a:ea typeface="Century Gothic"/>
                <a:cs typeface="Century Gothic"/>
                <a:sym typeface="Century Gothic"/>
              </a:rPr>
              <a:t>Inspirez vous de la question 3 pour Surveiller votre conteneur de l’application </a:t>
            </a:r>
            <a:r>
              <a:rPr b="1" lang="fr-FR" sz="2200">
                <a:solidFill>
                  <a:schemeClr val="dk1"/>
                </a:solidFill>
                <a:latin typeface="Century Gothic"/>
                <a:ea typeface="Century Gothic"/>
                <a:cs typeface="Century Gothic"/>
                <a:sym typeface="Century Gothic"/>
              </a:rPr>
              <a:t>Backend achat</a:t>
            </a:r>
            <a:r>
              <a:rPr lang="fr-FR" sz="2200">
                <a:solidFill>
                  <a:schemeClr val="dk1"/>
                </a:solidFill>
                <a:latin typeface="Century Gothic"/>
                <a:ea typeface="Century Gothic"/>
                <a:cs typeface="Century Gothic"/>
                <a:sym typeface="Century Gothic"/>
              </a:rPr>
              <a:t>. </a:t>
            </a:r>
            <a:endParaRPr/>
          </a:p>
          <a:p>
            <a:pPr indent="-285750" lvl="0" marL="285750" marR="0" rtl="0" algn="l">
              <a:spcBef>
                <a:spcPts val="0"/>
              </a:spcBef>
              <a:spcAft>
                <a:spcPts val="0"/>
              </a:spcAft>
              <a:buNone/>
            </a:pPr>
            <a:r>
              <a:t/>
            </a:r>
            <a:endParaRPr sz="2200">
              <a:solidFill>
                <a:schemeClr val="dk1"/>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2"/>
          <p:cNvSpPr txBox="1"/>
          <p:nvPr/>
        </p:nvSpPr>
        <p:spPr>
          <a:xfrm>
            <a:off x="-54" y="-44249"/>
            <a:ext cx="10693500" cy="1018800"/>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Clr>
                <a:schemeClr val="dk1"/>
              </a:buClr>
              <a:buSzPts val="3200"/>
              <a:buFont typeface="Century Gothic"/>
              <a:buNone/>
            </a:pPr>
            <a:r>
              <a:rPr lang="fr-FR" sz="3200">
                <a:solidFill>
                  <a:schemeClr val="dk1"/>
                </a:solidFill>
                <a:latin typeface="Century Gothic"/>
                <a:ea typeface="Century Gothic"/>
                <a:cs typeface="Century Gothic"/>
                <a:sym typeface="Century Gothic"/>
              </a:rPr>
              <a:t>Continous Monitoring : Grafana + Prometheus</a:t>
            </a:r>
            <a:endParaRPr sz="3200">
              <a:solidFill>
                <a:schemeClr val="dk1"/>
              </a:solidFill>
              <a:latin typeface="Century Gothic"/>
              <a:ea typeface="Century Gothic"/>
              <a:cs typeface="Century Gothic"/>
              <a:sym typeface="Century Gothic"/>
            </a:endParaRPr>
          </a:p>
        </p:txBody>
      </p:sp>
      <p:sp>
        <p:nvSpPr>
          <p:cNvPr id="348" name="Google Shape;348;p32"/>
          <p:cNvSpPr/>
          <p:nvPr/>
        </p:nvSpPr>
        <p:spPr>
          <a:xfrm>
            <a:off x="8803084" y="2197249"/>
            <a:ext cx="504056" cy="72008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49" name="Google Shape;349;p32"/>
          <p:cNvSpPr txBox="1"/>
          <p:nvPr>
            <p:ph idx="4294967295"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0" marR="0" rtl="0" algn="l">
              <a:lnSpc>
                <a:spcPct val="110416"/>
              </a:lnSpc>
              <a:spcBef>
                <a:spcPts val="0"/>
              </a:spcBef>
              <a:spcAft>
                <a:spcPts val="0"/>
              </a:spcAft>
              <a:buClr>
                <a:srgbClr val="000000"/>
              </a:buClr>
              <a:buSzPts val="1200"/>
              <a:buFont typeface="Arial"/>
              <a:buNone/>
            </a:pPr>
            <a:fld id="{00000000-1234-1234-1234-123412341234}" type="slidenum">
              <a:rPr b="1" i="0" lang="fr-FR" sz="1200" u="none" cap="none" strike="noStrike">
                <a:solidFill>
                  <a:schemeClr val="accent1"/>
                </a:solidFill>
                <a:latin typeface="Arial"/>
                <a:ea typeface="Arial"/>
                <a:cs typeface="Arial"/>
                <a:sym typeface="Arial"/>
              </a:rPr>
              <a:t>‹#›</a:t>
            </a:fld>
            <a:endParaRPr b="1" i="0" sz="1200" u="none" cap="none" strike="noStrike">
              <a:solidFill>
                <a:schemeClr val="accent1"/>
              </a:solidFill>
              <a:latin typeface="Arial"/>
              <a:ea typeface="Arial"/>
              <a:cs typeface="Arial"/>
              <a:sym typeface="Arial"/>
            </a:endParaRPr>
          </a:p>
        </p:txBody>
      </p:sp>
      <p:pic>
        <p:nvPicPr>
          <p:cNvPr id="350" name="Google Shape;350;p32"/>
          <p:cNvPicPr preferRelativeResize="0"/>
          <p:nvPr/>
        </p:nvPicPr>
        <p:blipFill rotWithShape="1">
          <a:blip r:embed="rId3">
            <a:alphaModFix/>
          </a:blip>
          <a:srcRect b="0" l="0" r="0" t="0"/>
          <a:stretch/>
        </p:blipFill>
        <p:spPr>
          <a:xfrm>
            <a:off x="2060318" y="2413273"/>
            <a:ext cx="6572755" cy="33483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63" name="Google Shape;63;p4"/>
          <p:cNvSpPr/>
          <p:nvPr/>
        </p:nvSpPr>
        <p:spPr>
          <a:xfrm>
            <a:off x="162124" y="1313048"/>
            <a:ext cx="10225136" cy="6167303"/>
          </a:xfrm>
          <a:prstGeom prst="rect">
            <a:avLst/>
          </a:prstGeom>
          <a:noFill/>
          <a:ln>
            <a:noFill/>
          </a:ln>
        </p:spPr>
        <p:txBody>
          <a:bodyPr anchorCtr="0" anchor="t" bIns="50400" lIns="100825" spcFirstLastPara="1" rIns="100825" wrap="square" tIns="50400">
            <a:normAutofit/>
          </a:bodyPr>
          <a:lstStyle/>
          <a:p>
            <a:pPr indent="-342900" lvl="0" marL="342900" marR="0" rtl="0" algn="just">
              <a:lnSpc>
                <a:spcPct val="150000"/>
              </a:lnSpc>
              <a:spcBef>
                <a:spcPts val="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Le projet Grafana a été lancé par Torkel Odegaard en 2014 et est devenu au cours des dernières années l'un des projets open source les plus populaires sur GitHub.</a:t>
            </a:r>
            <a:endParaRPr/>
          </a:p>
          <a:p>
            <a:pPr indent="-215900" lvl="0" marL="342900" marR="0" rtl="0" algn="just">
              <a:lnSpc>
                <a:spcPct val="150000"/>
              </a:lnSpc>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just">
              <a:lnSpc>
                <a:spcPct val="150000"/>
              </a:lnSpc>
              <a:spcBef>
                <a:spcPts val="400"/>
              </a:spcBef>
              <a:spcAft>
                <a:spcPts val="0"/>
              </a:spcAft>
              <a:buClr>
                <a:schemeClr val="dk1"/>
              </a:buClr>
              <a:buSzPts val="2000"/>
              <a:buFont typeface="Arial"/>
              <a:buChar char="•"/>
            </a:pPr>
            <a:r>
              <a:rPr b="1" lang="fr-FR" sz="2000">
                <a:solidFill>
                  <a:schemeClr val="dk1"/>
                </a:solidFill>
                <a:latin typeface="Century Gothic"/>
                <a:ea typeface="Century Gothic"/>
                <a:cs typeface="Century Gothic"/>
                <a:sym typeface="Century Gothic"/>
              </a:rPr>
              <a:t>"</a:t>
            </a:r>
            <a:r>
              <a:rPr lang="fr-FR" sz="2000">
                <a:solidFill>
                  <a:schemeClr val="dk1"/>
                </a:solidFill>
                <a:latin typeface="Century Gothic"/>
                <a:ea typeface="Century Gothic"/>
                <a:cs typeface="Century Gothic"/>
                <a:sym typeface="Century Gothic"/>
              </a:rPr>
              <a:t> Le but de la création de Grafana était de rendre les choses que je trouvais difficiles, et que d'autres personnes trouvaient difficiles, plus faciles et accessibles. De cette façon, d’avantage de personnes pourraient commencer à instrumenter leurs applications et à créer des tableaux de bord par elles-mêmes. Rendre les outils d'observabilité accessibles à tout le monde dans une organisation, et pas seulement à la seule personne chargée des opérations.</a:t>
            </a:r>
            <a:r>
              <a:rPr b="1" lang="fr-FR" sz="2000">
                <a:solidFill>
                  <a:schemeClr val="dk1"/>
                </a:solidFill>
                <a:latin typeface="Century Gothic"/>
                <a:ea typeface="Century Gothic"/>
                <a:cs typeface="Century Gothic"/>
                <a:sym typeface="Century Gothic"/>
              </a:rPr>
              <a:t>"</a:t>
            </a:r>
            <a:endParaRPr/>
          </a:p>
          <a:p>
            <a:pPr indent="0" lvl="0" marL="0" marR="0" rtl="0" algn="just">
              <a:lnSpc>
                <a:spcPct val="150000"/>
              </a:lnSpc>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								Torkel Odegaard </a:t>
            </a:r>
            <a:endParaRPr/>
          </a:p>
          <a:p>
            <a:pPr indent="0" lvl="1" marL="4572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
        <p:nvSpPr>
          <p:cNvPr id="64" name="Google Shape;64;p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Grafana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5"/>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71" name="Google Shape;71;p5"/>
          <p:cNvSpPr/>
          <p:nvPr/>
        </p:nvSpPr>
        <p:spPr>
          <a:xfrm>
            <a:off x="414791" y="1337715"/>
            <a:ext cx="10299824" cy="6167303"/>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just">
              <a:lnSpc>
                <a:spcPct val="150000"/>
              </a:lnSpc>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Projet Open Source.</a:t>
            </a:r>
            <a:endParaRPr/>
          </a:p>
          <a:p>
            <a:pPr indent="-342900" lvl="0" marL="342900" marR="0" rtl="0" algn="just">
              <a:lnSpc>
                <a:spcPct val="150000"/>
              </a:lnSpc>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Projet utilisé par des millions d’utilisateurs. </a:t>
            </a:r>
            <a:endParaRPr/>
          </a:p>
          <a:p>
            <a:pPr indent="-342900" lvl="0" marL="342900" marR="0" rtl="0" algn="just">
              <a:lnSpc>
                <a:spcPct val="150000"/>
              </a:lnSpc>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Plus de 750k installation.</a:t>
            </a:r>
            <a:endParaRPr/>
          </a:p>
          <a:p>
            <a:pPr indent="-342900" lvl="0" marL="342900" marR="0" rtl="0" algn="just">
              <a:lnSpc>
                <a:spcPct val="150000"/>
              </a:lnSpc>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42k Github stars.</a:t>
            </a:r>
            <a:endParaRPr/>
          </a:p>
          <a:p>
            <a:pPr indent="-342900" lvl="0" marL="342900" marR="0" rtl="0" algn="just">
              <a:lnSpc>
                <a:spcPct val="150000"/>
              </a:lnSpc>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Projet Grafana OSS (Open Source Softaware).</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1" marL="4572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
        <p:nvSpPr>
          <p:cNvPr id="72" name="Google Shape;72;p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Grafana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6"/>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79" name="Google Shape;79;p6"/>
          <p:cNvSpPr/>
          <p:nvPr/>
        </p:nvSpPr>
        <p:spPr>
          <a:xfrm>
            <a:off x="-39230" y="1313048"/>
            <a:ext cx="10299824" cy="6167303"/>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80" name="Google Shape;80;p6"/>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Prometheus</a:t>
            </a:r>
            <a:endParaRPr/>
          </a:p>
        </p:txBody>
      </p:sp>
      <p:sp>
        <p:nvSpPr>
          <p:cNvPr id="81" name="Google Shape;81;p6"/>
          <p:cNvSpPr/>
          <p:nvPr/>
        </p:nvSpPr>
        <p:spPr>
          <a:xfrm>
            <a:off x="196788" y="1348014"/>
            <a:ext cx="10299824" cy="6167303"/>
          </a:xfrm>
          <a:prstGeom prst="rect">
            <a:avLst/>
          </a:prstGeom>
          <a:noFill/>
          <a:ln>
            <a:noFill/>
          </a:ln>
        </p:spPr>
        <p:txBody>
          <a:bodyPr anchorCtr="0" anchor="t" bIns="50400" lIns="100825" spcFirstLastPara="1" rIns="100825" wrap="square" tIns="50400">
            <a:normAutofit/>
          </a:bodyPr>
          <a:lstStyle/>
          <a:p>
            <a:pPr indent="-342900" lvl="0" marL="342900" marR="0" rtl="0" algn="just">
              <a:lnSpc>
                <a:spcPct val="150000"/>
              </a:lnSpc>
              <a:spcBef>
                <a:spcPts val="0"/>
              </a:spcBef>
              <a:spcAft>
                <a:spcPts val="0"/>
              </a:spcAft>
              <a:buClr>
                <a:schemeClr val="dk1"/>
              </a:buClr>
              <a:buSzPts val="2000"/>
              <a:buFont typeface="Arial"/>
              <a:buChar char="•"/>
            </a:pPr>
            <a:r>
              <a:rPr b="1" lang="fr-FR" sz="2000">
                <a:solidFill>
                  <a:schemeClr val="dk1"/>
                </a:solidFill>
                <a:latin typeface="Century Gothic"/>
                <a:ea typeface="Century Gothic"/>
                <a:cs typeface="Century Gothic"/>
                <a:sym typeface="Century Gothic"/>
              </a:rPr>
              <a:t>Prometheus</a:t>
            </a:r>
            <a:r>
              <a:rPr lang="fr-FR" sz="2000">
                <a:solidFill>
                  <a:schemeClr val="dk1"/>
                </a:solidFill>
                <a:latin typeface="Century Gothic"/>
                <a:ea typeface="Century Gothic"/>
                <a:cs typeface="Century Gothic"/>
                <a:sym typeface="Century Gothic"/>
              </a:rPr>
              <a:t> est outil de stockage de </a:t>
            </a:r>
            <a:r>
              <a:rPr lang="fr-FR" sz="2000" u="sng">
                <a:solidFill>
                  <a:schemeClr val="dk1"/>
                </a:solidFill>
                <a:latin typeface="Century Gothic"/>
                <a:ea typeface="Century Gothic"/>
                <a:cs typeface="Century Gothic"/>
                <a:sym typeface="Century Gothic"/>
              </a:rPr>
              <a:t>métriques</a:t>
            </a:r>
            <a:r>
              <a:rPr lang="fr-FR" sz="2000">
                <a:solidFill>
                  <a:schemeClr val="dk1"/>
                </a:solidFill>
                <a:latin typeface="Century Gothic"/>
                <a:ea typeface="Century Gothic"/>
                <a:cs typeface="Century Gothic"/>
                <a:sym typeface="Century Gothic"/>
              </a:rPr>
              <a:t> (CPU, RAM, …) en temps réel dans une </a:t>
            </a:r>
            <a:r>
              <a:rPr lang="fr-FR" sz="2000" u="sng">
                <a:solidFill>
                  <a:schemeClr val="dk1"/>
                </a:solidFill>
                <a:latin typeface="Century Gothic"/>
                <a:ea typeface="Century Gothic"/>
                <a:cs typeface="Century Gothic"/>
                <a:sym typeface="Century Gothic"/>
              </a:rPr>
              <a:t>base de données de séries chronologiques</a:t>
            </a:r>
            <a:r>
              <a:rPr lang="fr-FR" sz="2000">
                <a:solidFill>
                  <a:schemeClr val="dk1"/>
                </a:solidFill>
                <a:latin typeface="Century Gothic"/>
                <a:ea typeface="Century Gothic"/>
                <a:cs typeface="Century Gothic"/>
                <a:sym typeface="Century Gothic"/>
              </a:rPr>
              <a:t> (base optimisée pour stockée les couple </a:t>
            </a:r>
            <a:r>
              <a:rPr lang="fr-FR" sz="2000" u="sng">
                <a:solidFill>
                  <a:schemeClr val="dk1"/>
                </a:solidFill>
                <a:latin typeface="Century Gothic"/>
                <a:ea typeface="Century Gothic"/>
                <a:cs typeface="Century Gothic"/>
                <a:sym typeface="Century Gothic"/>
              </a:rPr>
              <a:t>temps/valeur</a:t>
            </a:r>
            <a:r>
              <a:rPr lang="fr-FR" sz="2000">
                <a:solidFill>
                  <a:schemeClr val="dk1"/>
                </a:solidFill>
                <a:latin typeface="Century Gothic"/>
                <a:ea typeface="Century Gothic"/>
                <a:cs typeface="Century Gothic"/>
                <a:sym typeface="Century Gothic"/>
              </a:rPr>
              <a:t>). </a:t>
            </a:r>
            <a:endParaRPr/>
          </a:p>
          <a:p>
            <a:pPr indent="-342900" lvl="0" marL="342900" marR="0" rtl="0" algn="just">
              <a:lnSpc>
                <a:spcPct val="150000"/>
              </a:lnSpc>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Il permet aussi ide gérer les </a:t>
            </a:r>
            <a:r>
              <a:rPr lang="fr-FR" sz="2000" u="sng">
                <a:solidFill>
                  <a:schemeClr val="dk1"/>
                </a:solidFill>
                <a:latin typeface="Century Gothic"/>
                <a:ea typeface="Century Gothic"/>
                <a:cs typeface="Century Gothic"/>
                <a:sym typeface="Century Gothic"/>
              </a:rPr>
              <a:t>alertes</a:t>
            </a:r>
            <a:r>
              <a:rPr lang="fr-FR" sz="2000">
                <a:solidFill>
                  <a:schemeClr val="dk1"/>
                </a:solidFill>
                <a:latin typeface="Century Gothic"/>
                <a:ea typeface="Century Gothic"/>
                <a:cs typeface="Century Gothic"/>
                <a:sym typeface="Century Gothic"/>
              </a:rPr>
              <a:t> (mail, ….). </a:t>
            </a:r>
            <a:endParaRPr/>
          </a:p>
          <a:p>
            <a:pPr indent="-342900" lvl="0" marL="342900" marR="0" rtl="0" algn="just">
              <a:lnSpc>
                <a:spcPct val="150000"/>
              </a:lnSpc>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Prometheus est conçu pour surveiller des cibles: Serveurs / Bases de données / Machines virtuelles / Conteneurs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0" lvl="1" marL="4572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pic>
        <p:nvPicPr>
          <p:cNvPr id="82" name="Google Shape;82;p6"/>
          <p:cNvPicPr preferRelativeResize="0"/>
          <p:nvPr/>
        </p:nvPicPr>
        <p:blipFill rotWithShape="1">
          <a:blip r:embed="rId3">
            <a:alphaModFix/>
          </a:blip>
          <a:srcRect b="0" l="0" r="0" t="0"/>
          <a:stretch/>
        </p:blipFill>
        <p:spPr>
          <a:xfrm>
            <a:off x="2898428" y="4285481"/>
            <a:ext cx="4896544" cy="24482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89" name="Google Shape;89;p7"/>
          <p:cNvSpPr/>
          <p:nvPr/>
        </p:nvSpPr>
        <p:spPr>
          <a:xfrm>
            <a:off x="-39230" y="1313048"/>
            <a:ext cx="10299824" cy="6167303"/>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90" name="Google Shape;90;p7"/>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Grafana - Prometheus</a:t>
            </a:r>
            <a:endParaRPr/>
          </a:p>
        </p:txBody>
      </p:sp>
      <p:pic>
        <p:nvPicPr>
          <p:cNvPr id="91" name="Google Shape;91;p7"/>
          <p:cNvPicPr preferRelativeResize="0"/>
          <p:nvPr/>
        </p:nvPicPr>
        <p:blipFill rotWithShape="1">
          <a:blip r:embed="rId3">
            <a:alphaModFix/>
          </a:blip>
          <a:srcRect b="0" l="0" r="0" t="0"/>
          <a:stretch/>
        </p:blipFill>
        <p:spPr>
          <a:xfrm>
            <a:off x="1495380" y="5073111"/>
            <a:ext cx="7230603" cy="2092690"/>
          </a:xfrm>
          <a:prstGeom prst="rect">
            <a:avLst/>
          </a:prstGeom>
          <a:noFill/>
          <a:ln>
            <a:noFill/>
          </a:ln>
        </p:spPr>
      </p:pic>
      <p:sp>
        <p:nvSpPr>
          <p:cNvPr id="92" name="Google Shape;92;p7"/>
          <p:cNvSpPr/>
          <p:nvPr/>
        </p:nvSpPr>
        <p:spPr>
          <a:xfrm>
            <a:off x="196788" y="1348014"/>
            <a:ext cx="10299824" cy="6167303"/>
          </a:xfrm>
          <a:prstGeom prst="rect">
            <a:avLst/>
          </a:prstGeom>
          <a:noFill/>
          <a:ln>
            <a:noFill/>
          </a:ln>
        </p:spPr>
        <p:txBody>
          <a:bodyPr anchorCtr="0" anchor="t" bIns="50400" lIns="100825" spcFirstLastPara="1" rIns="100825" wrap="square" tIns="50400">
            <a:normAutofit/>
          </a:bodyPr>
          <a:lstStyle/>
          <a:p>
            <a:pPr indent="-215900" lvl="0" marL="342900" marR="0" rtl="0" algn="just">
              <a:lnSpc>
                <a:spcPct val="150000"/>
              </a:lnSpc>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just">
              <a:lnSpc>
                <a:spcPct val="150000"/>
              </a:lnSpc>
              <a:spcBef>
                <a:spcPts val="400"/>
              </a:spcBef>
              <a:spcAft>
                <a:spcPts val="0"/>
              </a:spcAft>
              <a:buClr>
                <a:schemeClr val="dk1"/>
              </a:buClr>
              <a:buSzPts val="2000"/>
              <a:buFont typeface="Arial"/>
              <a:buChar char="•"/>
            </a:pPr>
            <a:r>
              <a:rPr b="1" lang="fr-FR" sz="2000">
                <a:solidFill>
                  <a:schemeClr val="dk1"/>
                </a:solidFill>
                <a:latin typeface="Century Gothic"/>
                <a:ea typeface="Century Gothic"/>
                <a:cs typeface="Century Gothic"/>
                <a:sym typeface="Century Gothic"/>
              </a:rPr>
              <a:t>Nous allons surveiller Jenkins avec Prometheus et afficher les métriques avec Grafana.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Vous pouvez surveiller d’autres composants comme le conteneur Spring Boot ou le conteneur de base de données de votre application finale. </a:t>
            </a:r>
            <a:endParaRPr/>
          </a:p>
          <a:p>
            <a:pPr indent="0" lvl="1" marL="4572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99" name="Google Shape;99;p8"/>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Grafana – Prometheus </a:t>
            </a:r>
            <a:endParaRPr/>
          </a:p>
        </p:txBody>
      </p:sp>
      <p:pic>
        <p:nvPicPr>
          <p:cNvPr descr="No alternative text description for this image" id="100" name="Google Shape;100;p8"/>
          <p:cNvPicPr preferRelativeResize="0"/>
          <p:nvPr/>
        </p:nvPicPr>
        <p:blipFill rotWithShape="1">
          <a:blip r:embed="rId3">
            <a:alphaModFix/>
          </a:blip>
          <a:srcRect b="0" l="0" r="0" t="0"/>
          <a:stretch/>
        </p:blipFill>
        <p:spPr>
          <a:xfrm>
            <a:off x="0" y="2131838"/>
            <a:ext cx="10693400" cy="5033963"/>
          </a:xfrm>
          <a:prstGeom prst="rect">
            <a:avLst/>
          </a:prstGeom>
          <a:noFill/>
          <a:ln>
            <a:noFill/>
          </a:ln>
        </p:spPr>
      </p:pic>
      <p:sp>
        <p:nvSpPr>
          <p:cNvPr id="101" name="Google Shape;101;p8"/>
          <p:cNvSpPr/>
          <p:nvPr/>
        </p:nvSpPr>
        <p:spPr>
          <a:xfrm>
            <a:off x="414791" y="1337716"/>
            <a:ext cx="10299824" cy="794122"/>
          </a:xfrm>
          <a:prstGeom prst="rect">
            <a:avLst/>
          </a:prstGeom>
          <a:noFill/>
          <a:ln>
            <a:noFill/>
          </a:ln>
        </p:spPr>
        <p:txBody>
          <a:bodyPr anchorCtr="0" anchor="t" bIns="50400" lIns="100825" spcFirstLastPara="1" rIns="100825" wrap="square" tIns="50400">
            <a:normAutofit/>
          </a:bodyPr>
          <a:lstStyle/>
          <a:p>
            <a:pPr indent="-342900" lvl="0" marL="342900" marR="0" rtl="0" algn="just">
              <a:lnSpc>
                <a:spcPct val="150000"/>
              </a:lnSpc>
              <a:spcBef>
                <a:spcPts val="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Dashboard Grafana : Surveillance de Jenkins par Prometheus.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idx="12" type="sldNum"/>
          </p:nvPr>
        </p:nvSpPr>
        <p:spPr>
          <a:xfrm>
            <a:off x="9358981" y="7313639"/>
            <a:ext cx="774065" cy="166712"/>
          </a:xfrm>
          <a:prstGeom prst="rect">
            <a:avLst/>
          </a:prstGeom>
          <a:noFill/>
          <a:ln>
            <a:noFill/>
          </a:ln>
        </p:spPr>
        <p:txBody>
          <a:bodyPr anchorCtr="0" anchor="t" bIns="0" lIns="0" spcFirstLastPara="1" rIns="0" wrap="square" tIns="0">
            <a:spAutoFit/>
          </a:bodyPr>
          <a:lstStyle/>
          <a:p>
            <a:pPr indent="0" lvl="0" marL="186690" rtl="0" algn="l">
              <a:lnSpc>
                <a:spcPct val="110416"/>
              </a:lnSpc>
              <a:spcBef>
                <a:spcPts val="0"/>
              </a:spcBef>
              <a:spcAft>
                <a:spcPts val="0"/>
              </a:spcAft>
              <a:buNone/>
            </a:pPr>
            <a:fld id="{00000000-1234-1234-1234-123412341234}" type="slidenum">
              <a:rPr lang="fr-FR"/>
              <a:t>‹#›</a:t>
            </a:fld>
            <a:endParaRPr/>
          </a:p>
        </p:txBody>
      </p:sp>
      <p:sp>
        <p:nvSpPr>
          <p:cNvPr id="108" name="Google Shape;108;p9"/>
          <p:cNvSpPr/>
          <p:nvPr/>
        </p:nvSpPr>
        <p:spPr>
          <a:xfrm>
            <a:off x="-39230" y="1313048"/>
            <a:ext cx="10299824" cy="6167303"/>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109" name="Google Shape;109;p9"/>
          <p:cNvSpPr txBox="1"/>
          <p:nvPr/>
        </p:nvSpPr>
        <p:spPr>
          <a:xfrm>
            <a:off x="0" y="-21450"/>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Architecture</a:t>
            </a:r>
            <a:endParaRPr/>
          </a:p>
        </p:txBody>
      </p:sp>
      <p:pic>
        <p:nvPicPr>
          <p:cNvPr id="110" name="Google Shape;110;p9"/>
          <p:cNvPicPr preferRelativeResize="0"/>
          <p:nvPr/>
        </p:nvPicPr>
        <p:blipFill rotWithShape="1">
          <a:blip r:embed="rId3">
            <a:alphaModFix/>
          </a:blip>
          <a:srcRect b="0" l="0" r="0" t="0"/>
          <a:stretch/>
        </p:blipFill>
        <p:spPr>
          <a:xfrm>
            <a:off x="526497" y="2763165"/>
            <a:ext cx="9640405" cy="4392488"/>
          </a:xfrm>
          <a:prstGeom prst="rect">
            <a:avLst/>
          </a:prstGeom>
          <a:noFill/>
          <a:ln>
            <a:noFill/>
          </a:ln>
        </p:spPr>
      </p:pic>
      <p:sp>
        <p:nvSpPr>
          <p:cNvPr id="111" name="Google Shape;111;p9"/>
          <p:cNvSpPr/>
          <p:nvPr/>
        </p:nvSpPr>
        <p:spPr>
          <a:xfrm>
            <a:off x="0" y="1337715"/>
            <a:ext cx="10693400" cy="1651621"/>
          </a:xfrm>
          <a:prstGeom prst="rect">
            <a:avLst/>
          </a:prstGeom>
          <a:noFill/>
          <a:ln>
            <a:noFill/>
          </a:ln>
        </p:spPr>
        <p:txBody>
          <a:bodyPr anchorCtr="0" anchor="t" bIns="50400" lIns="100825" spcFirstLastPara="1" rIns="100825" wrap="square" tIns="50400">
            <a:noAutofit/>
          </a:bodyPr>
          <a:lstStyle/>
          <a:p>
            <a:pPr indent="-342900" lvl="0" marL="342900" marR="0" rtl="0" algn="just">
              <a:lnSpc>
                <a:spcPct val="150000"/>
              </a:lnSpc>
              <a:spcBef>
                <a:spcPts val="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Vous pouvez surveiller les 3 conteneurs de votre application finale (</a:t>
            </a:r>
            <a:r>
              <a:rPr b="1" lang="fr-FR" sz="2000">
                <a:solidFill>
                  <a:schemeClr val="dk1"/>
                </a:solidFill>
                <a:latin typeface="Century Gothic"/>
                <a:ea typeface="Century Gothic"/>
                <a:cs typeface="Century Gothic"/>
                <a:sym typeface="Century Gothic"/>
              </a:rPr>
              <a:t>Backend Spring Boot </a:t>
            </a:r>
            <a:r>
              <a:rPr lang="fr-FR" sz="2000">
                <a:solidFill>
                  <a:schemeClr val="dk1"/>
                </a:solidFill>
                <a:latin typeface="Century Gothic"/>
                <a:ea typeface="Century Gothic"/>
                <a:cs typeface="Century Gothic"/>
                <a:sym typeface="Century Gothic"/>
              </a:rPr>
              <a:t>+ MySQL). </a:t>
            </a:r>
            <a:endParaRPr/>
          </a:p>
          <a:p>
            <a:pPr indent="-342900" lvl="0" marL="342900" marR="0" rtl="0" algn="just">
              <a:lnSpc>
                <a:spcPct val="150000"/>
              </a:lnSpc>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Prometheus récupère en temps réel  les métriques. Grafana affiche ces métriques.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2016-10-15T13:19:30Z</dcterms:created>
  <dc:creator>ad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2007-01-12T00:00:00Z</vt:filetime>
  </property>
  <property fmtid="{D5CDD505-2E9C-101B-9397-08002B2CF9AE}" pid="3" name="Creator">
    <vt:lpwstr>PScript5.dll Version 5.2</vt:lpwstr>
  </property>
  <property fmtid="{D5CDD505-2E9C-101B-9397-08002B2CF9AE}" pid="4" name="LastSaved">
    <vt:filetime>2016-10-15T00:00:00Z</vt:filetime>
  </property>
</Properties>
</file>