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562850" cx="10693400"/>
  <p:notesSz cx="10693400" cy="756285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GoogleSlidesCustomDataVersion2">
      <go:slidesCustomData xmlns:go="http://customooxmlschemas.google.com/" r:id="rId31" roundtripDataSignature="AMtx7miTAZWCzpx/xoIDk2Td1M80xjsg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 name="Google Shape;26;p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4" name="Google Shape;104;p1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3" name="Google Shape;113;p1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2" name="Google Shape;122;p1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1" name="Google Shape;131;p1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0" name="Google Shape;140;p1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9" name="Google Shape;149;p1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8" name="Google Shape;158;p1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7" name="Google Shape;167;p1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5" name="Google Shape;175;p1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4" name="Google Shape;184;p1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 name="Google Shape;34;p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3" name="Google Shape;193;p2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2" name="Google Shape;202;p2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2" name="Google Shape;42;p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1" name="Google Shape;51;p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9" name="Google Shape;59;p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8" name="Google Shape;68;p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76" name="Google Shape;76;p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85" name="Google Shape;85;p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94" name="Google Shape;94;p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sp>
        <p:nvSpPr>
          <p:cNvPr id="16" name="Google Shape;16;p23"/>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 name="Google Shape;17;p23"/>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 name="Google Shape;18;p2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lvl1pPr indent="0" lvl="0" marL="205882" marR="0" algn="l">
              <a:lnSpc>
                <a:spcPct val="146099"/>
              </a:lnSpc>
              <a:spcBef>
                <a:spcPts val="0"/>
              </a:spcBef>
              <a:buNone/>
              <a:defRPr b="1" i="0" sz="1000" u="none" cap="none" strike="noStrike">
                <a:solidFill>
                  <a:schemeClr val="accent1"/>
                </a:solidFill>
                <a:latin typeface="Arial"/>
                <a:ea typeface="Arial"/>
                <a:cs typeface="Arial"/>
                <a:sym typeface="Arial"/>
              </a:defRPr>
            </a:lvl1pPr>
            <a:lvl2pPr indent="0" lvl="1" marL="205882" marR="0" algn="l">
              <a:lnSpc>
                <a:spcPct val="146099"/>
              </a:lnSpc>
              <a:spcBef>
                <a:spcPts val="0"/>
              </a:spcBef>
              <a:buNone/>
              <a:defRPr b="1" i="0" sz="1000" u="none" cap="none" strike="noStrike">
                <a:solidFill>
                  <a:schemeClr val="accent1"/>
                </a:solidFill>
                <a:latin typeface="Arial"/>
                <a:ea typeface="Arial"/>
                <a:cs typeface="Arial"/>
                <a:sym typeface="Arial"/>
              </a:defRPr>
            </a:lvl2pPr>
            <a:lvl3pPr indent="0" lvl="2" marL="205882" marR="0" algn="l">
              <a:lnSpc>
                <a:spcPct val="146099"/>
              </a:lnSpc>
              <a:spcBef>
                <a:spcPts val="0"/>
              </a:spcBef>
              <a:buNone/>
              <a:defRPr b="1" i="0" sz="1000" u="none" cap="none" strike="noStrike">
                <a:solidFill>
                  <a:schemeClr val="accent1"/>
                </a:solidFill>
                <a:latin typeface="Arial"/>
                <a:ea typeface="Arial"/>
                <a:cs typeface="Arial"/>
                <a:sym typeface="Arial"/>
              </a:defRPr>
            </a:lvl3pPr>
            <a:lvl4pPr indent="0" lvl="3" marL="205882" marR="0" algn="l">
              <a:lnSpc>
                <a:spcPct val="146099"/>
              </a:lnSpc>
              <a:spcBef>
                <a:spcPts val="0"/>
              </a:spcBef>
              <a:buNone/>
              <a:defRPr b="1" i="0" sz="1000" u="none" cap="none" strike="noStrike">
                <a:solidFill>
                  <a:schemeClr val="accent1"/>
                </a:solidFill>
                <a:latin typeface="Arial"/>
                <a:ea typeface="Arial"/>
                <a:cs typeface="Arial"/>
                <a:sym typeface="Arial"/>
              </a:defRPr>
            </a:lvl4pPr>
            <a:lvl5pPr indent="0" lvl="4" marL="205882" marR="0" algn="l">
              <a:lnSpc>
                <a:spcPct val="146099"/>
              </a:lnSpc>
              <a:spcBef>
                <a:spcPts val="0"/>
              </a:spcBef>
              <a:buNone/>
              <a:defRPr b="1" i="0" sz="1000" u="none" cap="none" strike="noStrike">
                <a:solidFill>
                  <a:schemeClr val="accent1"/>
                </a:solidFill>
                <a:latin typeface="Arial"/>
                <a:ea typeface="Arial"/>
                <a:cs typeface="Arial"/>
                <a:sym typeface="Arial"/>
              </a:defRPr>
            </a:lvl5pPr>
            <a:lvl6pPr indent="0" lvl="5" marL="205882" marR="0" algn="l">
              <a:lnSpc>
                <a:spcPct val="146099"/>
              </a:lnSpc>
              <a:spcBef>
                <a:spcPts val="0"/>
              </a:spcBef>
              <a:buNone/>
              <a:defRPr b="1" i="0" sz="1000" u="none" cap="none" strike="noStrike">
                <a:solidFill>
                  <a:schemeClr val="accent1"/>
                </a:solidFill>
                <a:latin typeface="Arial"/>
                <a:ea typeface="Arial"/>
                <a:cs typeface="Arial"/>
                <a:sym typeface="Arial"/>
              </a:defRPr>
            </a:lvl6pPr>
            <a:lvl7pPr indent="0" lvl="6" marL="205882" marR="0" algn="l">
              <a:lnSpc>
                <a:spcPct val="146099"/>
              </a:lnSpc>
              <a:spcBef>
                <a:spcPts val="0"/>
              </a:spcBef>
              <a:buNone/>
              <a:defRPr b="1" i="0" sz="1000" u="none" cap="none" strike="noStrike">
                <a:solidFill>
                  <a:schemeClr val="accent1"/>
                </a:solidFill>
                <a:latin typeface="Arial"/>
                <a:ea typeface="Arial"/>
                <a:cs typeface="Arial"/>
                <a:sym typeface="Arial"/>
              </a:defRPr>
            </a:lvl7pPr>
            <a:lvl8pPr indent="0" lvl="7" marL="205882" marR="0" algn="l">
              <a:lnSpc>
                <a:spcPct val="146099"/>
              </a:lnSpc>
              <a:spcBef>
                <a:spcPts val="0"/>
              </a:spcBef>
              <a:buNone/>
              <a:defRPr b="1" i="0" sz="1000" u="none" cap="none" strike="noStrike">
                <a:solidFill>
                  <a:schemeClr val="accent1"/>
                </a:solidFill>
                <a:latin typeface="Arial"/>
                <a:ea typeface="Arial"/>
                <a:cs typeface="Arial"/>
                <a:sym typeface="Arial"/>
              </a:defRPr>
            </a:lvl8pPr>
            <a:lvl9pPr indent="0" lvl="8" marL="205882" marR="0" algn="l">
              <a:lnSpc>
                <a:spcPct val="146099"/>
              </a:lnSpc>
              <a:spcBef>
                <a:spcPts val="0"/>
              </a:spcBef>
              <a:buNone/>
              <a:defRPr b="1" i="0" sz="1000" u="none" cap="none" strike="noStrike">
                <a:solidFill>
                  <a:schemeClr val="accent1"/>
                </a:solidFill>
                <a:latin typeface="Arial"/>
                <a:ea typeface="Arial"/>
                <a:cs typeface="Arial"/>
                <a:sym typeface="Arial"/>
              </a:defRPr>
            </a:lvl9pPr>
          </a:lstStyle>
          <a:p>
            <a:pPr indent="0" lvl="0" marL="205882" rtl="0" algn="l">
              <a:spcBef>
                <a:spcPts val="0"/>
              </a:spcBef>
              <a:spcAft>
                <a:spcPts val="0"/>
              </a:spcAft>
              <a:buNone/>
            </a:pPr>
            <a:fld id="{00000000-1234-1234-1234-123412341234}" type="slidenum">
              <a:rPr lang="fr-FR"/>
              <a:t>‹#›</a:t>
            </a:fld>
            <a:endParaRPr/>
          </a:p>
        </p:txBody>
      </p:sp>
      <p:sp>
        <p:nvSpPr>
          <p:cNvPr id="19" name="Google Shape;19;p23"/>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0" name="Google Shape;20;p23"/>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23"/>
          <p:cNvSpPr txBox="1"/>
          <p:nvPr/>
        </p:nvSpPr>
        <p:spPr>
          <a:xfrm>
            <a:off x="3870700" y="7300913"/>
            <a:ext cx="2952000"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ESPRIT – DevOps – SONARQUBE</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p:nvPr/>
        </p:nvSpPr>
        <p:spPr>
          <a:xfrm>
            <a:off x="0" y="7226723"/>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 name="Google Shape;11;p22"/>
          <p:cNvSpPr txBox="1"/>
          <p:nvPr>
            <p:ph type="title"/>
          </p:nvPr>
        </p:nvSpPr>
        <p:spPr>
          <a:xfrm>
            <a:off x="448530" y="40896"/>
            <a:ext cx="9796341" cy="4924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2"/>
          <p:cNvSpPr txBox="1"/>
          <p:nvPr>
            <p:ph idx="1" type="body"/>
          </p:nvPr>
        </p:nvSpPr>
        <p:spPr>
          <a:xfrm>
            <a:off x="305594" y="1554306"/>
            <a:ext cx="10082212" cy="4308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2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lvl1pPr indent="0" lvl="0"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1pPr>
            <a:lvl2pPr indent="0" lvl="1"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2pPr>
            <a:lvl3pPr indent="0" lvl="2"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3pPr>
            <a:lvl4pPr indent="0" lvl="3"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4pPr>
            <a:lvl5pPr indent="0" lvl="4"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5pPr>
            <a:lvl6pPr indent="0" lvl="5"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6pPr>
            <a:lvl7pPr indent="0" lvl="6"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7pPr>
            <a:lvl8pPr indent="0" lvl="7"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8pPr>
            <a:lvl9pPr indent="0" lvl="8"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9pPr>
          </a:lstStyle>
          <a:p>
            <a:pPr indent="0" lvl="0" marL="205882" rtl="0" algn="l">
              <a:spcBef>
                <a:spcPts val="0"/>
              </a:spcBef>
              <a:spcAft>
                <a:spcPts val="0"/>
              </a:spcAft>
              <a:buNone/>
            </a:pPr>
            <a:fld id="{00000000-1234-1234-1234-123412341234}" type="slidenum">
              <a:rPr lang="fr-FR"/>
              <a:t>‹#›</a:t>
            </a:fld>
            <a:endParaRPr/>
          </a:p>
        </p:txBody>
      </p:sp>
      <p:sp>
        <p:nvSpPr>
          <p:cNvPr id="14" name="Google Shape;14;p22"/>
          <p:cNvSpPr txBox="1"/>
          <p:nvPr/>
        </p:nvSpPr>
        <p:spPr>
          <a:xfrm>
            <a:off x="3870700" y="7300913"/>
            <a:ext cx="2952000"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ESPRIT – DevOps – SONARQUBE</a:t>
            </a:r>
            <a:endParaRPr b="1" i="0" sz="10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localhost:9000/"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a:t>
            </a:r>
            <a:endParaRPr/>
          </a:p>
        </p:txBody>
      </p:sp>
      <p:pic>
        <p:nvPicPr>
          <p:cNvPr id="29" name="Google Shape;29;p1"/>
          <p:cNvPicPr preferRelativeResize="0"/>
          <p:nvPr/>
        </p:nvPicPr>
        <p:blipFill rotWithShape="1">
          <a:blip r:embed="rId3">
            <a:alphaModFix/>
          </a:blip>
          <a:srcRect b="0" l="0" r="0" t="0"/>
          <a:stretch/>
        </p:blipFill>
        <p:spPr>
          <a:xfrm>
            <a:off x="7489840" y="1308240"/>
            <a:ext cx="3000399" cy="1258739"/>
          </a:xfrm>
          <a:prstGeom prst="rect">
            <a:avLst/>
          </a:prstGeom>
          <a:noFill/>
          <a:ln>
            <a:noFill/>
          </a:ln>
        </p:spPr>
      </p:pic>
      <p:pic>
        <p:nvPicPr>
          <p:cNvPr id="30" name="Google Shape;30;p1"/>
          <p:cNvPicPr preferRelativeResize="0"/>
          <p:nvPr/>
        </p:nvPicPr>
        <p:blipFill rotWithShape="1">
          <a:blip r:embed="rId4">
            <a:alphaModFix/>
          </a:blip>
          <a:srcRect b="0" l="0" r="0" t="0"/>
          <a:stretch/>
        </p:blipFill>
        <p:spPr>
          <a:xfrm>
            <a:off x="693738" y="2758033"/>
            <a:ext cx="9305925" cy="28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INSTALLATION</a:t>
            </a:r>
            <a:endParaRPr/>
          </a:p>
        </p:txBody>
      </p:sp>
      <p:sp>
        <p:nvSpPr>
          <p:cNvPr id="107" name="Google Shape;107;p10"/>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08" name="Google Shape;108;p10"/>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Connectez-vous à votre VM Ubuntu et lancer un client ssh (lancer Virtual Box, lancer un Powershell : vagrant up, vagrant ssh).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(faites un </a:t>
            </a:r>
            <a:r>
              <a:rPr b="1" lang="fr-FR" sz="2000">
                <a:solidFill>
                  <a:schemeClr val="dk1"/>
                </a:solidFill>
                <a:latin typeface="Century Gothic"/>
                <a:ea typeface="Century Gothic"/>
                <a:cs typeface="Century Gothic"/>
                <a:sym typeface="Century Gothic"/>
              </a:rPr>
              <a:t>chmod</a:t>
            </a:r>
            <a:r>
              <a:rPr lang="fr-FR" sz="2000">
                <a:solidFill>
                  <a:schemeClr val="dk1"/>
                </a:solidFill>
                <a:latin typeface="Century Gothic"/>
                <a:ea typeface="Century Gothic"/>
                <a:cs typeface="Century Gothic"/>
                <a:sym typeface="Century Gothic"/>
              </a:rPr>
              <a:t> auparavant pour éviter les problèmes de droits d’accès )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pic>
        <p:nvPicPr>
          <p:cNvPr id="109" name="Google Shape;109;p10"/>
          <p:cNvPicPr preferRelativeResize="0"/>
          <p:nvPr/>
        </p:nvPicPr>
        <p:blipFill rotWithShape="1">
          <a:blip r:embed="rId3">
            <a:alphaModFix/>
          </a:blip>
          <a:srcRect b="0" l="0" r="0" t="0"/>
          <a:stretch/>
        </p:blipFill>
        <p:spPr>
          <a:xfrm>
            <a:off x="616985" y="3567111"/>
            <a:ext cx="9459430" cy="3257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LANCEMENT</a:t>
            </a:r>
            <a:endParaRPr/>
          </a:p>
        </p:txBody>
      </p:sp>
      <p:sp>
        <p:nvSpPr>
          <p:cNvPr id="116" name="Google Shape;116;p1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17" name="Google Shape;117;p11"/>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Lancer Sonarqube : </a:t>
            </a:r>
            <a:r>
              <a:rPr lang="fr-FR" sz="2000">
                <a:solidFill>
                  <a:schemeClr val="dk1"/>
                </a:solidFill>
                <a:highlight>
                  <a:srgbClr val="00FFFF"/>
                </a:highlight>
                <a:latin typeface="Century Gothic"/>
                <a:ea typeface="Century Gothic"/>
                <a:cs typeface="Century Gothic"/>
                <a:sym typeface="Century Gothic"/>
              </a:rPr>
              <a:t>docker  run  -p  9000:9000  sonarqube</a:t>
            </a:r>
            <a:endParaRPr sz="2000">
              <a:solidFill>
                <a:schemeClr val="dk1"/>
              </a:solidFill>
              <a:highlight>
                <a:srgbClr val="00FFFF"/>
              </a:highlight>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 pour exposer le port 9000 et pour que sonarqube soit accessible de l’extérieur) </a:t>
            </a:r>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Cela prend du temps :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C’est possible de lancer Sonar en background (option -d ou un docker start sur le conteneur).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pic>
        <p:nvPicPr>
          <p:cNvPr id="118" name="Google Shape;118;p11"/>
          <p:cNvPicPr preferRelativeResize="0"/>
          <p:nvPr/>
        </p:nvPicPr>
        <p:blipFill rotWithShape="1">
          <a:blip r:embed="rId3">
            <a:alphaModFix/>
          </a:blip>
          <a:srcRect b="0" l="0" r="0" t="0"/>
          <a:stretch/>
        </p:blipFill>
        <p:spPr>
          <a:xfrm>
            <a:off x="1069975" y="3233738"/>
            <a:ext cx="8553450" cy="109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a:t>
            </a:r>
            <a:endParaRPr/>
          </a:p>
        </p:txBody>
      </p:sp>
      <p:sp>
        <p:nvSpPr>
          <p:cNvPr id="125" name="Google Shape;125;p1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26" name="Google Shape;126;p12"/>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Sur votre machine Windows, aller à l’url http://&lt;ip-vm&gt;:9000 et se connecter avec </a:t>
            </a:r>
            <a:r>
              <a:rPr lang="fr-FR" sz="2200">
                <a:solidFill>
                  <a:schemeClr val="dk1"/>
                </a:solidFill>
                <a:highlight>
                  <a:srgbClr val="00FFFF"/>
                </a:highlight>
                <a:latin typeface="Century Gothic"/>
                <a:ea typeface="Century Gothic"/>
                <a:cs typeface="Century Gothic"/>
                <a:sym typeface="Century Gothic"/>
              </a:rPr>
              <a:t>admin/admin</a:t>
            </a: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Changer le mot de passe à sonar par exemple (</a:t>
            </a:r>
            <a:r>
              <a:rPr lang="fr-FR" sz="2200">
                <a:solidFill>
                  <a:schemeClr val="dk1"/>
                </a:solidFill>
                <a:highlight>
                  <a:srgbClr val="00FFFF"/>
                </a:highlight>
                <a:latin typeface="Century Gothic"/>
                <a:ea typeface="Century Gothic"/>
                <a:cs typeface="Century Gothic"/>
                <a:sym typeface="Century Gothic"/>
              </a:rPr>
              <a:t>admin/</a:t>
            </a:r>
            <a:r>
              <a:rPr b="1" lang="fr-FR" sz="2200">
                <a:solidFill>
                  <a:schemeClr val="dk1"/>
                </a:solidFill>
                <a:highlight>
                  <a:srgbClr val="00FFFF"/>
                </a:highlight>
                <a:latin typeface="Century Gothic"/>
                <a:ea typeface="Century Gothic"/>
                <a:cs typeface="Century Gothic"/>
                <a:sym typeface="Century Gothic"/>
              </a:rPr>
              <a:t>sonar</a:t>
            </a: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pic>
        <p:nvPicPr>
          <p:cNvPr id="127" name="Google Shape;127;p12"/>
          <p:cNvPicPr preferRelativeResize="0"/>
          <p:nvPr/>
        </p:nvPicPr>
        <p:blipFill rotWithShape="1">
          <a:blip r:embed="rId3">
            <a:alphaModFix/>
          </a:blip>
          <a:srcRect b="0" l="0" r="0" t="0"/>
          <a:stretch/>
        </p:blipFill>
        <p:spPr>
          <a:xfrm>
            <a:off x="984139" y="2701478"/>
            <a:ext cx="8725121" cy="3312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a:t>
            </a:r>
            <a:endParaRPr/>
          </a:p>
        </p:txBody>
      </p:sp>
      <p:sp>
        <p:nvSpPr>
          <p:cNvPr id="134" name="Google Shape;134;p1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35" name="Google Shape;135;p13"/>
          <p:cNvSpPr/>
          <p:nvPr/>
        </p:nvSpPr>
        <p:spPr>
          <a:xfrm>
            <a:off x="90116" y="1283393"/>
            <a:ext cx="10298484"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highlight>
                  <a:srgbClr val="00FFFF"/>
                </a:highlight>
                <a:latin typeface="Century Gothic"/>
                <a:ea typeface="Century Gothic"/>
                <a:cs typeface="Century Gothic"/>
                <a:sym typeface="Century Gothic"/>
              </a:rPr>
              <a:t>Attention</a:t>
            </a:r>
            <a:r>
              <a:rPr lang="fr-FR" sz="2000">
                <a:solidFill>
                  <a:schemeClr val="dk1"/>
                </a:solidFill>
                <a:latin typeface="Century Gothic"/>
                <a:ea typeface="Century Gothic"/>
                <a:cs typeface="Century Gothic"/>
                <a:sym typeface="Century Gothic"/>
              </a:rPr>
              <a:t> : Si vous arrêtez le conteneur sonarqube (CTRL S ou en arrêtant la VM),  il ne faut pas lancer un docker run sur l’image sonarqube, car cela créera un nouveau conteneur. Il faut juste faire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rPr lang="fr-FR" sz="2000">
                <a:solidFill>
                  <a:schemeClr val="dk1"/>
                </a:solidFill>
                <a:highlight>
                  <a:srgbClr val="00FFFF"/>
                </a:highlight>
                <a:latin typeface="Century Gothic"/>
                <a:ea typeface="Century Gothic"/>
                <a:cs typeface="Century Gothic"/>
                <a:sym typeface="Century Gothic"/>
              </a:rPr>
              <a:t>	docker   start  id-conteneur-sonarqube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Et attendre que le temps que tout se lance (Elasticsearch, Sonarqube, …)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pic>
        <p:nvPicPr>
          <p:cNvPr id="136" name="Google Shape;136;p13"/>
          <p:cNvPicPr preferRelativeResize="0"/>
          <p:nvPr/>
        </p:nvPicPr>
        <p:blipFill rotWithShape="1">
          <a:blip r:embed="rId3">
            <a:alphaModFix/>
          </a:blip>
          <a:srcRect b="0" l="0" r="0" t="0"/>
          <a:stretch/>
        </p:blipFill>
        <p:spPr>
          <a:xfrm>
            <a:off x="721090" y="4281491"/>
            <a:ext cx="9251221" cy="26432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a:t>
            </a:r>
            <a:endParaRPr/>
          </a:p>
        </p:txBody>
      </p:sp>
      <p:sp>
        <p:nvSpPr>
          <p:cNvPr id="143" name="Google Shape;143;p1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44" name="Google Shape;144;p14"/>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Puisque nous n’avons pas de projets à analyser sur notre VM, nous allons utiliser Jenkins, pour récupérer un projet de Git, puis l’analyser avec Sonarqube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Se connecter à </a:t>
            </a:r>
            <a:r>
              <a:rPr b="1" lang="fr-FR" sz="2200">
                <a:solidFill>
                  <a:schemeClr val="dk1"/>
                </a:solidFill>
                <a:latin typeface="Century Gothic"/>
                <a:ea typeface="Century Gothic"/>
                <a:cs typeface="Century Gothic"/>
                <a:sym typeface="Century Gothic"/>
              </a:rPr>
              <a:t>Jenkins</a:t>
            </a:r>
            <a:r>
              <a:rPr lang="fr-FR" sz="2200">
                <a:solidFill>
                  <a:schemeClr val="dk1"/>
                </a:solidFill>
                <a:latin typeface="Century Gothic"/>
                <a:ea typeface="Century Gothic"/>
                <a:cs typeface="Century Gothic"/>
                <a:sym typeface="Century Gothic"/>
              </a:rPr>
              <a:t> via l’url http://&lt;ip-vm&gt;:8080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Sur le </a:t>
            </a:r>
            <a:r>
              <a:rPr b="1" lang="fr-FR" sz="2000">
                <a:solidFill>
                  <a:schemeClr val="dk1"/>
                </a:solidFill>
                <a:latin typeface="Century Gothic"/>
                <a:ea typeface="Century Gothic"/>
                <a:cs typeface="Century Gothic"/>
                <a:sym typeface="Century Gothic"/>
              </a:rPr>
              <a:t>pipeline</a:t>
            </a:r>
            <a:r>
              <a:rPr lang="fr-FR" sz="2000">
                <a:solidFill>
                  <a:schemeClr val="dk1"/>
                </a:solidFill>
                <a:latin typeface="Century Gothic"/>
                <a:ea typeface="Century Gothic"/>
                <a:cs typeface="Century Gothic"/>
                <a:sym typeface="Century Gothic"/>
              </a:rPr>
              <a:t> Jenkins déjà créé, récupérer le code de votre projet de Github en ajoutant le stage suivant dans le script Groovy (mettez l’URL de votre projet). </a:t>
            </a:r>
            <a:r>
              <a:rPr b="1" lang="fr-FR" sz="2000">
                <a:solidFill>
                  <a:schemeClr val="dk1"/>
                </a:solidFill>
                <a:latin typeface="Century Gothic"/>
                <a:ea typeface="Century Gothic"/>
                <a:cs typeface="Century Gothic"/>
                <a:sym typeface="Century Gothic"/>
              </a:rPr>
              <a:t>Normalement, cette étape a déjà été faite la semaine dernière</a:t>
            </a:r>
            <a:r>
              <a:rPr lang="fr-FR" sz="2000">
                <a:solidFill>
                  <a:schemeClr val="dk1"/>
                </a:solidFill>
                <a:latin typeface="Century Gothic"/>
                <a:ea typeface="Century Gothic"/>
                <a:cs typeface="Century Gothic"/>
                <a:sym typeface="Century Gothic"/>
              </a:rPr>
              <a:t>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pic>
        <p:nvPicPr>
          <p:cNvPr id="145" name="Google Shape;145;p14"/>
          <p:cNvPicPr preferRelativeResize="0"/>
          <p:nvPr/>
        </p:nvPicPr>
        <p:blipFill rotWithShape="1">
          <a:blip r:embed="rId3">
            <a:alphaModFix/>
          </a:blip>
          <a:srcRect b="0" l="0" r="0" t="0"/>
          <a:stretch/>
        </p:blipFill>
        <p:spPr>
          <a:xfrm>
            <a:off x="2070336" y="4976560"/>
            <a:ext cx="6552728" cy="21892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a:t>
            </a:r>
            <a:endParaRPr/>
          </a:p>
        </p:txBody>
      </p:sp>
      <p:sp>
        <p:nvSpPr>
          <p:cNvPr id="152" name="Google Shape;152;p1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53" name="Google Shape;153;p15"/>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Sur le même pipeline, lancer les commandes Maven </a:t>
            </a:r>
            <a:r>
              <a:rPr b="1" lang="fr-FR" sz="2200">
                <a:solidFill>
                  <a:schemeClr val="dk1"/>
                </a:solidFill>
                <a:latin typeface="Century Gothic"/>
                <a:ea typeface="Century Gothic"/>
                <a:cs typeface="Century Gothic"/>
                <a:sym typeface="Century Gothic"/>
              </a:rPr>
              <a:t>clean</a:t>
            </a:r>
            <a:r>
              <a:rPr lang="fr-FR" sz="2200">
                <a:solidFill>
                  <a:schemeClr val="dk1"/>
                </a:solidFill>
                <a:latin typeface="Century Gothic"/>
                <a:ea typeface="Century Gothic"/>
                <a:cs typeface="Century Gothic"/>
                <a:sym typeface="Century Gothic"/>
              </a:rPr>
              <a:t> et </a:t>
            </a:r>
            <a:r>
              <a:rPr b="1" lang="fr-FR" sz="2200">
                <a:solidFill>
                  <a:schemeClr val="dk1"/>
                </a:solidFill>
                <a:latin typeface="Century Gothic"/>
                <a:ea typeface="Century Gothic"/>
                <a:cs typeface="Century Gothic"/>
                <a:sym typeface="Century Gothic"/>
              </a:rPr>
              <a:t>compile</a:t>
            </a:r>
            <a:r>
              <a:rPr lang="fr-FR" sz="2200">
                <a:solidFill>
                  <a:schemeClr val="dk1"/>
                </a:solidFill>
                <a:latin typeface="Century Gothic"/>
                <a:ea typeface="Century Gothic"/>
                <a:cs typeface="Century Gothic"/>
                <a:sym typeface="Century Gothic"/>
              </a:rPr>
              <a:t> pour compiler le code de votre projet récupéré de Git (sh « … »). </a:t>
            </a:r>
            <a:r>
              <a:rPr b="1" lang="fr-FR" sz="2200">
                <a:solidFill>
                  <a:schemeClr val="dk1"/>
                </a:solidFill>
                <a:latin typeface="Century Gothic"/>
                <a:ea typeface="Century Gothic"/>
                <a:cs typeface="Century Gothic"/>
                <a:sym typeface="Century Gothic"/>
              </a:rPr>
              <a:t>Normalement, cette étape aussi a déjà été faite la semaine dernière</a:t>
            </a:r>
            <a:r>
              <a:rPr lang="fr-FR" sz="2200">
                <a:solidFill>
                  <a:schemeClr val="dk1"/>
                </a:solidFill>
                <a:latin typeface="Century Gothic"/>
                <a:ea typeface="Century Gothic"/>
                <a:cs typeface="Century Gothic"/>
                <a:sym typeface="Century Gothic"/>
              </a:rPr>
              <a:t>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p:txBody>
      </p:sp>
      <p:pic>
        <p:nvPicPr>
          <p:cNvPr id="154" name="Google Shape;154;p15"/>
          <p:cNvPicPr preferRelativeResize="0"/>
          <p:nvPr/>
        </p:nvPicPr>
        <p:blipFill rotWithShape="1">
          <a:blip r:embed="rId3">
            <a:alphaModFix/>
          </a:blip>
          <a:srcRect b="0" l="0" r="0" t="0"/>
          <a:stretch/>
        </p:blipFill>
        <p:spPr>
          <a:xfrm>
            <a:off x="2904133" y="2629297"/>
            <a:ext cx="4885134" cy="41686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a:t>
            </a:r>
            <a:endParaRPr/>
          </a:p>
        </p:txBody>
      </p:sp>
      <p:sp>
        <p:nvSpPr>
          <p:cNvPr id="161" name="Google Shape;161;p1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62" name="Google Shape;162;p16"/>
          <p:cNvSpPr/>
          <p:nvPr/>
        </p:nvSpPr>
        <p:spPr>
          <a:xfrm>
            <a:off x="304800" y="1283393"/>
            <a:ext cx="10083800" cy="5943330"/>
          </a:xfrm>
          <a:prstGeom prst="rect">
            <a:avLst/>
          </a:prstGeom>
          <a:noFill/>
          <a:ln>
            <a:noFill/>
          </a:ln>
        </p:spPr>
        <p:txBody>
          <a:bodyPr anchorCtr="0" anchor="t" bIns="50400" lIns="100825" spcFirstLastPara="1" rIns="100825" wrap="square" tIns="50400">
            <a:no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Sur le même pipeline, lancer la commandes Maven d’analyse de code </a:t>
            </a:r>
            <a:r>
              <a:rPr b="1" lang="fr-FR" sz="2200">
                <a:solidFill>
                  <a:schemeClr val="dk1"/>
                </a:solidFill>
                <a:latin typeface="Century Gothic"/>
                <a:ea typeface="Century Gothic"/>
                <a:cs typeface="Century Gothic"/>
                <a:sym typeface="Century Gothic"/>
              </a:rPr>
              <a:t>sonar:sonar</a:t>
            </a:r>
            <a:r>
              <a:rPr lang="fr-FR" sz="2200">
                <a:solidFill>
                  <a:schemeClr val="dk1"/>
                </a:solidFill>
                <a:latin typeface="Century Gothic"/>
                <a:ea typeface="Century Gothic"/>
                <a:cs typeface="Century Gothic"/>
                <a:sym typeface="Century Gothic"/>
              </a:rPr>
              <a:t> pour analyser la qualité de votre code et envoyer le rapport au serveur Sonarqube (Mettez le mot de passe de votre Sonarqube)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342900" lvl="0" marL="342900" marR="0" rtl="0" algn="l">
              <a:spcBef>
                <a:spcPts val="440"/>
              </a:spcBef>
              <a:spcAft>
                <a:spcPts val="0"/>
              </a:spcAft>
              <a:buClr>
                <a:schemeClr val="dk1"/>
              </a:buClr>
              <a:buSzPts val="2200"/>
              <a:buFont typeface="Arial"/>
              <a:buChar char="•"/>
            </a:pPr>
            <a:r>
              <a:rPr b="1" lang="fr-FR" sz="2200">
                <a:solidFill>
                  <a:schemeClr val="dk1"/>
                </a:solidFill>
                <a:latin typeface="Century Gothic"/>
                <a:ea typeface="Century Gothic"/>
                <a:cs typeface="Century Gothic"/>
                <a:sym typeface="Century Gothic"/>
              </a:rPr>
              <a:t>Lancer le Job via Jenkins : </a:t>
            </a:r>
            <a:endParaRPr/>
          </a:p>
        </p:txBody>
      </p:sp>
      <p:pic>
        <p:nvPicPr>
          <p:cNvPr id="163" name="Google Shape;163;p16"/>
          <p:cNvPicPr preferRelativeResize="0"/>
          <p:nvPr/>
        </p:nvPicPr>
        <p:blipFill rotWithShape="1">
          <a:blip r:embed="rId3">
            <a:alphaModFix/>
          </a:blip>
          <a:srcRect b="0" l="0" r="0" t="0"/>
          <a:stretch/>
        </p:blipFill>
        <p:spPr>
          <a:xfrm>
            <a:off x="1966294" y="3215605"/>
            <a:ext cx="6760812" cy="2078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UTILISATION Dans JENKINS</a:t>
            </a:r>
            <a:endParaRPr sz="3200">
              <a:solidFill>
                <a:schemeClr val="dk1"/>
              </a:solidFill>
              <a:latin typeface="Century Gothic"/>
              <a:ea typeface="Century Gothic"/>
              <a:cs typeface="Century Gothic"/>
              <a:sym typeface="Century Gothic"/>
            </a:endParaRPr>
          </a:p>
        </p:txBody>
      </p:sp>
      <p:sp>
        <p:nvSpPr>
          <p:cNvPr id="170" name="Google Shape;170;p1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pic>
        <p:nvPicPr>
          <p:cNvPr id="171" name="Google Shape;171;p17"/>
          <p:cNvPicPr preferRelativeResize="0"/>
          <p:nvPr/>
        </p:nvPicPr>
        <p:blipFill rotWithShape="1">
          <a:blip r:embed="rId3">
            <a:alphaModFix/>
          </a:blip>
          <a:srcRect b="0" l="0" r="0" t="0"/>
          <a:stretch/>
        </p:blipFill>
        <p:spPr>
          <a:xfrm>
            <a:off x="129761" y="1824038"/>
            <a:ext cx="10433878" cy="44577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ANALYSE DES RÉSULTATS</a:t>
            </a:r>
            <a:endParaRPr/>
          </a:p>
        </p:txBody>
      </p:sp>
      <p:sp>
        <p:nvSpPr>
          <p:cNvPr id="178" name="Google Shape;178;p1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79" name="Google Shape;179;p18"/>
          <p:cNvSpPr/>
          <p:nvPr/>
        </p:nvSpPr>
        <p:spPr>
          <a:xfrm>
            <a:off x="0" y="1283393"/>
            <a:ext cx="106934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Aller dans </a:t>
            </a:r>
            <a:r>
              <a:rPr lang="fr-FR" sz="20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http://&lt;ip-vm&gt;:9000</a:t>
            </a:r>
            <a:r>
              <a:rPr lang="fr-FR" sz="2000">
                <a:solidFill>
                  <a:schemeClr val="dk1"/>
                </a:solidFill>
                <a:latin typeface="Century Gothic"/>
                <a:ea typeface="Century Gothic"/>
                <a:cs typeface="Century Gothic"/>
                <a:sym typeface="Century Gothic"/>
              </a:rPr>
              <a:t>  et regarder le résultat de l’analyse de votre projet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Sur l’interface ci-dessus, il suffit de </a:t>
            </a:r>
            <a:r>
              <a:rPr lang="fr-FR" sz="2000" u="sng">
                <a:solidFill>
                  <a:schemeClr val="dk1"/>
                </a:solidFill>
                <a:latin typeface="Century Gothic"/>
                <a:ea typeface="Century Gothic"/>
                <a:cs typeface="Century Gothic"/>
                <a:sym typeface="Century Gothic"/>
              </a:rPr>
              <a:t>cliquer sur le projet « timesheet »</a:t>
            </a:r>
            <a:r>
              <a:rPr lang="fr-FR" sz="2000">
                <a:solidFill>
                  <a:schemeClr val="dk1"/>
                </a:solidFill>
                <a:latin typeface="Century Gothic"/>
                <a:ea typeface="Century Gothic"/>
                <a:cs typeface="Century Gothic"/>
                <a:sym typeface="Century Gothic"/>
              </a:rPr>
              <a:t> pour accéder aux détails de toute cette analyse : </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Sonarqube détecte automatiquement le </a:t>
            </a:r>
            <a:r>
              <a:rPr b="1" lang="fr-FR" sz="2000">
                <a:solidFill>
                  <a:schemeClr val="dk1"/>
                </a:solidFill>
                <a:latin typeface="Century Gothic"/>
                <a:ea typeface="Century Gothic"/>
                <a:cs typeface="Century Gothic"/>
                <a:sym typeface="Century Gothic"/>
              </a:rPr>
              <a:t>langage</a:t>
            </a:r>
            <a:r>
              <a:rPr lang="fr-FR" sz="2000">
                <a:solidFill>
                  <a:schemeClr val="dk1"/>
                </a:solidFill>
                <a:latin typeface="Century Gothic"/>
                <a:ea typeface="Century Gothic"/>
                <a:cs typeface="Century Gothic"/>
                <a:sym typeface="Century Gothic"/>
              </a:rPr>
              <a:t> (</a:t>
            </a:r>
            <a:r>
              <a:rPr b="1" lang="fr-FR" sz="2000">
                <a:solidFill>
                  <a:schemeClr val="dk1"/>
                </a:solidFill>
                <a:latin typeface="Century Gothic"/>
                <a:ea typeface="Century Gothic"/>
                <a:cs typeface="Century Gothic"/>
                <a:sym typeface="Century Gothic"/>
              </a:rPr>
              <a:t>Java + XML</a:t>
            </a:r>
            <a:r>
              <a:rPr lang="fr-FR" sz="2000">
                <a:solidFill>
                  <a:schemeClr val="dk1"/>
                </a:solidFill>
                <a:latin typeface="Century Gothic"/>
                <a:ea typeface="Century Gothic"/>
                <a:cs typeface="Century Gothic"/>
                <a:sym typeface="Century Gothic"/>
              </a:rPr>
              <a:t> dans notre cas)</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Sonarqube vérifie si le développeur a mis du </a:t>
            </a:r>
            <a:r>
              <a:rPr b="1" lang="fr-FR" sz="2000">
                <a:solidFill>
                  <a:schemeClr val="dk1"/>
                </a:solidFill>
                <a:latin typeface="Century Gothic"/>
                <a:ea typeface="Century Gothic"/>
                <a:cs typeface="Century Gothic"/>
                <a:sym typeface="Century Gothic"/>
              </a:rPr>
              <a:t>code dupliqué</a:t>
            </a:r>
            <a:r>
              <a:rPr lang="fr-FR" sz="2000">
                <a:solidFill>
                  <a:schemeClr val="dk1"/>
                </a:solidFill>
                <a:latin typeface="Century Gothic"/>
                <a:ea typeface="Century Gothic"/>
                <a:cs typeface="Century Gothic"/>
                <a:sym typeface="Century Gothic"/>
              </a:rPr>
              <a:t> dans plusieurs endroit (source d’erreur) : 0% dans notre cas  </a:t>
            </a:r>
            <a:endParaRPr/>
          </a:p>
        </p:txBody>
      </p:sp>
      <p:pic>
        <p:nvPicPr>
          <p:cNvPr id="180" name="Google Shape;180;p18"/>
          <p:cNvPicPr preferRelativeResize="0"/>
          <p:nvPr/>
        </p:nvPicPr>
        <p:blipFill rotWithShape="1">
          <a:blip r:embed="rId4">
            <a:alphaModFix/>
          </a:blip>
          <a:srcRect b="0" l="0" r="0" t="0"/>
          <a:stretch/>
        </p:blipFill>
        <p:spPr>
          <a:xfrm>
            <a:off x="0" y="1837209"/>
            <a:ext cx="10693400" cy="171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ANALYSE DES RÉSULTATS</a:t>
            </a:r>
            <a:endParaRPr/>
          </a:p>
        </p:txBody>
      </p:sp>
      <p:sp>
        <p:nvSpPr>
          <p:cNvPr id="187" name="Google Shape;187;p19"/>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88" name="Google Shape;188;p19"/>
          <p:cNvSpPr/>
          <p:nvPr/>
        </p:nvSpPr>
        <p:spPr>
          <a:xfrm>
            <a:off x="0" y="1283393"/>
            <a:ext cx="10693400" cy="5943330"/>
          </a:xfrm>
          <a:prstGeom prst="rect">
            <a:avLst/>
          </a:prstGeom>
          <a:noFill/>
          <a:ln>
            <a:noFill/>
          </a:ln>
        </p:spPr>
        <p:txBody>
          <a:bodyPr anchorCtr="0" anchor="t" bIns="50400" lIns="100825" spcFirstLastPara="1" rIns="100825" wrap="square" tIns="50400">
            <a:normAutofit/>
          </a:bodyPr>
          <a:lstStyle/>
          <a:p>
            <a:pPr indent="-225425" lvl="0" marL="342900" marR="0" rtl="0" algn="l">
              <a:spcBef>
                <a:spcPts val="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342900" lvl="0" marL="342900" marR="0" rtl="0" algn="l">
              <a:spcBef>
                <a:spcPts val="370"/>
              </a:spcBef>
              <a:spcAft>
                <a:spcPts val="0"/>
              </a:spcAft>
              <a:buClr>
                <a:schemeClr val="dk1"/>
              </a:buClr>
              <a:buSzPts val="1850"/>
              <a:buFont typeface="Arial"/>
              <a:buChar char="•"/>
            </a:pPr>
            <a:r>
              <a:rPr b="1" lang="fr-FR" sz="1850">
                <a:solidFill>
                  <a:schemeClr val="dk1"/>
                </a:solidFill>
                <a:latin typeface="Century Gothic"/>
                <a:ea typeface="Century Gothic"/>
                <a:cs typeface="Century Gothic"/>
                <a:sym typeface="Century Gothic"/>
              </a:rPr>
              <a:t>Bug</a:t>
            </a:r>
            <a:r>
              <a:rPr lang="fr-FR" sz="1850">
                <a:solidFill>
                  <a:schemeClr val="dk1"/>
                </a:solidFill>
                <a:latin typeface="Century Gothic"/>
                <a:ea typeface="Century Gothic"/>
                <a:cs typeface="Century Gothic"/>
                <a:sym typeface="Century Gothic"/>
              </a:rPr>
              <a:t> : Un code qui peut engendrer un mauvais comportement de l’application (un null pointer exception par exemple), dans notre cas : </a:t>
            </a:r>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225425" lvl="0" marL="342900" marR="0" rtl="0" algn="l">
              <a:spcBef>
                <a:spcPts val="370"/>
              </a:spcBef>
              <a:spcAft>
                <a:spcPts val="0"/>
              </a:spcAft>
              <a:buClr>
                <a:schemeClr val="dk1"/>
              </a:buClr>
              <a:buSzPts val="1850"/>
              <a:buFont typeface="Arial"/>
              <a:buNone/>
            </a:pPr>
            <a:r>
              <a:t/>
            </a:r>
            <a:endParaRPr sz="1850">
              <a:solidFill>
                <a:schemeClr val="dk1"/>
              </a:solidFill>
              <a:latin typeface="Century Gothic"/>
              <a:ea typeface="Century Gothic"/>
              <a:cs typeface="Century Gothic"/>
              <a:sym typeface="Century Gothic"/>
            </a:endParaRPr>
          </a:p>
          <a:p>
            <a:pPr indent="-342900" lvl="0" marL="342900" marR="0" rtl="0" algn="l">
              <a:spcBef>
                <a:spcPts val="370"/>
              </a:spcBef>
              <a:spcAft>
                <a:spcPts val="0"/>
              </a:spcAft>
              <a:buClr>
                <a:schemeClr val="dk1"/>
              </a:buClr>
              <a:buSzPts val="1850"/>
              <a:buFont typeface="Arial"/>
              <a:buChar char="•"/>
            </a:pPr>
            <a:r>
              <a:rPr b="1" lang="fr-FR" sz="1850">
                <a:solidFill>
                  <a:schemeClr val="dk1"/>
                </a:solidFill>
                <a:latin typeface="Century Gothic"/>
                <a:ea typeface="Century Gothic"/>
                <a:cs typeface="Century Gothic"/>
                <a:sym typeface="Century Gothic"/>
              </a:rPr>
              <a:t>Vulnerability</a:t>
            </a:r>
            <a:r>
              <a:rPr lang="fr-FR" sz="1850">
                <a:solidFill>
                  <a:schemeClr val="dk1"/>
                </a:solidFill>
                <a:latin typeface="Century Gothic"/>
                <a:ea typeface="Century Gothic"/>
                <a:cs typeface="Century Gothic"/>
                <a:sym typeface="Century Gothic"/>
              </a:rPr>
              <a:t> : Faille de sécurité dans notre code.  </a:t>
            </a:r>
            <a:endParaRPr/>
          </a:p>
          <a:p>
            <a:pPr indent="-342900" lvl="0" marL="342900" marR="0" rtl="0" algn="l">
              <a:spcBef>
                <a:spcPts val="370"/>
              </a:spcBef>
              <a:spcAft>
                <a:spcPts val="0"/>
              </a:spcAft>
              <a:buClr>
                <a:schemeClr val="dk1"/>
              </a:buClr>
              <a:buSzPts val="1850"/>
              <a:buFont typeface="Arial"/>
              <a:buChar char="•"/>
            </a:pPr>
            <a:r>
              <a:rPr b="1" lang="fr-FR" sz="1850">
                <a:solidFill>
                  <a:schemeClr val="dk1"/>
                </a:solidFill>
                <a:latin typeface="Century Gothic"/>
                <a:ea typeface="Century Gothic"/>
                <a:cs typeface="Century Gothic"/>
                <a:sym typeface="Century Gothic"/>
              </a:rPr>
              <a:t>Hotspots Reviewed</a:t>
            </a:r>
            <a:r>
              <a:rPr lang="fr-FR" sz="1850">
                <a:solidFill>
                  <a:schemeClr val="dk1"/>
                </a:solidFill>
                <a:latin typeface="Century Gothic"/>
                <a:ea typeface="Century Gothic"/>
                <a:cs typeface="Century Gothic"/>
                <a:sym typeface="Century Gothic"/>
              </a:rPr>
              <a:t> : Code à revoir pour être sûr que ce n’est pas une faille de sécurité. </a:t>
            </a:r>
            <a:endParaRPr/>
          </a:p>
        </p:txBody>
      </p:sp>
      <p:pic>
        <p:nvPicPr>
          <p:cNvPr id="189" name="Google Shape;189;p19"/>
          <p:cNvPicPr preferRelativeResize="0"/>
          <p:nvPr/>
        </p:nvPicPr>
        <p:blipFill rotWithShape="1">
          <a:blip r:embed="rId3">
            <a:alphaModFix/>
          </a:blip>
          <a:srcRect b="0" l="0" r="0" t="0"/>
          <a:stretch/>
        </p:blipFill>
        <p:spPr>
          <a:xfrm>
            <a:off x="1502383" y="2341265"/>
            <a:ext cx="7688633" cy="3766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PLAN DU COURS</a:t>
            </a:r>
            <a:endParaRPr/>
          </a:p>
        </p:txBody>
      </p:sp>
      <p:sp>
        <p:nvSpPr>
          <p:cNvPr id="37" name="Google Shape;37;p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8" name="Google Shape;38;p2"/>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285750" lvl="1" marL="742950" marR="0" rtl="0" algn="l">
              <a:lnSpc>
                <a:spcPct val="90000"/>
              </a:lnSpc>
              <a:spcBef>
                <a:spcPts val="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Tests dynamiques et Tests statiques </a:t>
            </a:r>
            <a:endParaRPr/>
          </a:p>
          <a:p>
            <a:pPr indent="-120650" lvl="1" marL="742950" marR="0" rtl="0" algn="l">
              <a:lnSpc>
                <a:spcPct val="90000"/>
              </a:lnSpc>
              <a:spcBef>
                <a:spcPts val="52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C’est quoi SONARQUBE </a:t>
            </a:r>
            <a:endParaRPr/>
          </a:p>
          <a:p>
            <a:pPr indent="-120650" lvl="1" marL="742950" marR="0" rtl="0" algn="l">
              <a:lnSpc>
                <a:spcPct val="90000"/>
              </a:lnSpc>
              <a:spcBef>
                <a:spcPts val="52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Caractéristiques de SONARQUBE</a:t>
            </a:r>
            <a:endParaRPr/>
          </a:p>
          <a:p>
            <a:pPr indent="-120650" lvl="1" marL="742950" marR="0" rtl="0" algn="l">
              <a:lnSpc>
                <a:spcPct val="90000"/>
              </a:lnSpc>
              <a:spcBef>
                <a:spcPts val="52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Installation de SONARQUBE (à partir d’une Image Docker) </a:t>
            </a:r>
            <a:endParaRPr/>
          </a:p>
          <a:p>
            <a:pPr indent="-120650" lvl="1" marL="742950" marR="0" rtl="0" algn="l">
              <a:lnSpc>
                <a:spcPct val="90000"/>
              </a:lnSpc>
              <a:spcBef>
                <a:spcPts val="52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Utilisation de Sonarqube </a:t>
            </a:r>
            <a:endParaRPr/>
          </a:p>
          <a:p>
            <a:pPr indent="-120650" lvl="1" marL="742950" marR="0" rtl="0" algn="l">
              <a:lnSpc>
                <a:spcPct val="90000"/>
              </a:lnSpc>
              <a:spcBef>
                <a:spcPts val="520"/>
              </a:spcBef>
              <a:spcAft>
                <a:spcPts val="0"/>
              </a:spcAft>
              <a:buClr>
                <a:schemeClr val="dk1"/>
              </a:buClr>
              <a:buSzPts val="2600"/>
              <a:buFont typeface="Arial"/>
              <a:buNone/>
            </a:pPr>
            <a:r>
              <a:t/>
            </a:r>
            <a:endParaRPr b="0" i="0" sz="2600" u="none" cap="none" strike="noStrike">
              <a:solidFill>
                <a:schemeClr val="dk1"/>
              </a:solidFill>
              <a:latin typeface="Century Gothic"/>
              <a:ea typeface="Century Gothic"/>
              <a:cs typeface="Century Gothic"/>
              <a:sym typeface="Century Gothic"/>
            </a:endParaRPr>
          </a:p>
          <a:p>
            <a:pPr indent="-285750" lvl="1" marL="742950" marR="0" rtl="0" algn="l">
              <a:lnSpc>
                <a:spcPct val="9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Compréhension des résultats d’analyse de code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 : ANALYSE DES RÉSULTATS</a:t>
            </a:r>
            <a:endParaRPr/>
          </a:p>
        </p:txBody>
      </p:sp>
      <p:sp>
        <p:nvSpPr>
          <p:cNvPr id="196" name="Google Shape;196;p20"/>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97" name="Google Shape;197;p20"/>
          <p:cNvSpPr/>
          <p:nvPr/>
        </p:nvSpPr>
        <p:spPr>
          <a:xfrm>
            <a:off x="0" y="1283393"/>
            <a:ext cx="106934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Sonarqube affiche si le code a été exécuté par les outils de tests (comme JUnit). Sonarqube ne fait pas l’analyse lui-même mais se base sur d’autres outils comme JaCoCo (c’est pour cela qu’on a 0% de </a:t>
            </a:r>
            <a:r>
              <a:rPr b="1" lang="fr-FR" sz="2000">
                <a:solidFill>
                  <a:schemeClr val="dk1"/>
                </a:solidFill>
                <a:latin typeface="Century Gothic"/>
                <a:ea typeface="Century Gothic"/>
                <a:cs typeface="Century Gothic"/>
                <a:sym typeface="Century Gothic"/>
              </a:rPr>
              <a:t>Coverage</a:t>
            </a:r>
            <a:r>
              <a:rPr lang="fr-FR" sz="2000">
                <a:solidFill>
                  <a:schemeClr val="dk1"/>
                </a:solidFill>
                <a:latin typeface="Century Gothic"/>
                <a:ea typeface="Century Gothic"/>
                <a:cs typeface="Century Gothic"/>
                <a:sym typeface="Century Gothic"/>
              </a:rPr>
              <a:t> puisque JaCoCo n’est pas ajouté à notre projet). </a:t>
            </a:r>
            <a:endParaRPr/>
          </a:p>
          <a:p>
            <a:pPr indent="0" lvl="0" marL="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a:t>
            </a:r>
            <a:endParaRPr/>
          </a:p>
          <a:p>
            <a:pPr indent="-342900" lvl="0" marL="342900" marR="0" rtl="0" algn="l">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Code Smells</a:t>
            </a:r>
            <a:r>
              <a:rPr lang="fr-FR" sz="2000">
                <a:solidFill>
                  <a:schemeClr val="dk1"/>
                </a:solidFill>
                <a:latin typeface="Century Gothic"/>
                <a:ea typeface="Century Gothic"/>
                <a:cs typeface="Century Gothic"/>
                <a:sym typeface="Century Gothic"/>
              </a:rPr>
              <a:t> : Ce n’est pas un bug, mais c’est un code qui peut retarder l’équipe de développement ou l’équipe de support quand ils essaient de comprendre ou modifier le code (exemple : beaucoup de commentaires ou des imports non utilisés) :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pic>
        <p:nvPicPr>
          <p:cNvPr id="198" name="Google Shape;198;p20"/>
          <p:cNvPicPr preferRelativeResize="0"/>
          <p:nvPr/>
        </p:nvPicPr>
        <p:blipFill rotWithShape="1">
          <a:blip r:embed="rId3">
            <a:alphaModFix/>
          </a:blip>
          <a:srcRect b="0" l="0" r="0" t="0"/>
          <a:stretch/>
        </p:blipFill>
        <p:spPr>
          <a:xfrm>
            <a:off x="627736" y="4285481"/>
            <a:ext cx="9437928" cy="27062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a:t>
            </a:r>
            <a:endParaRPr/>
          </a:p>
        </p:txBody>
      </p:sp>
      <p:sp>
        <p:nvSpPr>
          <p:cNvPr id="205" name="Google Shape;205;p2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pic>
        <p:nvPicPr>
          <p:cNvPr id="206" name="Google Shape;206;p21"/>
          <p:cNvPicPr preferRelativeResize="0"/>
          <p:nvPr/>
        </p:nvPicPr>
        <p:blipFill rotWithShape="1">
          <a:blip r:embed="rId3">
            <a:alphaModFix/>
          </a:blip>
          <a:srcRect b="0" l="0" r="0" t="0"/>
          <a:stretch/>
        </p:blipFill>
        <p:spPr>
          <a:xfrm>
            <a:off x="0" y="1749192"/>
            <a:ext cx="10693400" cy="50565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Tests dynamiques et Tests statiques</a:t>
            </a:r>
            <a:endParaRPr/>
          </a:p>
        </p:txBody>
      </p:sp>
      <p:sp>
        <p:nvSpPr>
          <p:cNvPr id="45" name="Google Shape;45;p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46" name="Google Shape;46;p3"/>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a:t>
            </a:r>
            <a:r>
              <a:rPr b="1" lang="fr-FR" sz="2400">
                <a:solidFill>
                  <a:schemeClr val="dk1"/>
                </a:solidFill>
                <a:latin typeface="Century Gothic"/>
                <a:ea typeface="Century Gothic"/>
                <a:cs typeface="Century Gothic"/>
                <a:sym typeface="Century Gothic"/>
              </a:rPr>
              <a:t>tests</a:t>
            </a:r>
            <a:r>
              <a:rPr lang="fr-FR" sz="2400">
                <a:solidFill>
                  <a:schemeClr val="dk1"/>
                </a:solidFill>
                <a:latin typeface="Century Gothic"/>
                <a:ea typeface="Century Gothic"/>
                <a:cs typeface="Century Gothic"/>
                <a:sym typeface="Century Gothic"/>
              </a:rPr>
              <a:t> font partie de cycle de vie du développement d’une application donnée.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tests visent à s’assurer que le code qui sera déployé est de </a:t>
            </a:r>
            <a:r>
              <a:rPr b="1" lang="fr-FR" sz="2400">
                <a:solidFill>
                  <a:schemeClr val="dk1"/>
                </a:solidFill>
                <a:latin typeface="Century Gothic"/>
                <a:ea typeface="Century Gothic"/>
                <a:cs typeface="Century Gothic"/>
                <a:sym typeface="Century Gothic"/>
              </a:rPr>
              <a:t>bonne qualité</a:t>
            </a:r>
            <a:r>
              <a:rPr lang="fr-FR" sz="2400">
                <a:solidFill>
                  <a:schemeClr val="dk1"/>
                </a:solidFill>
                <a:latin typeface="Century Gothic"/>
                <a:ea typeface="Century Gothic"/>
                <a:cs typeface="Century Gothic"/>
                <a:sym typeface="Century Gothic"/>
              </a:rPr>
              <a:t>, </a:t>
            </a:r>
            <a:r>
              <a:rPr b="1" lang="fr-FR" sz="2400">
                <a:solidFill>
                  <a:schemeClr val="dk1"/>
                </a:solidFill>
                <a:latin typeface="Century Gothic"/>
                <a:ea typeface="Century Gothic"/>
                <a:cs typeface="Century Gothic"/>
                <a:sym typeface="Century Gothic"/>
              </a:rPr>
              <a:t>sécurisé</a:t>
            </a:r>
            <a:r>
              <a:rPr lang="fr-FR" sz="2400">
                <a:solidFill>
                  <a:schemeClr val="dk1"/>
                </a:solidFill>
                <a:latin typeface="Century Gothic"/>
                <a:ea typeface="Century Gothic"/>
                <a:cs typeface="Century Gothic"/>
                <a:sym typeface="Century Gothic"/>
              </a:rPr>
              <a:t> et ne présente pas de </a:t>
            </a:r>
            <a:r>
              <a:rPr b="1" lang="fr-FR" sz="2400">
                <a:solidFill>
                  <a:schemeClr val="dk1"/>
                </a:solidFill>
                <a:latin typeface="Century Gothic"/>
                <a:ea typeface="Century Gothic"/>
                <a:cs typeface="Century Gothic"/>
                <a:sym typeface="Century Gothic"/>
              </a:rPr>
              <a:t>bugs</a:t>
            </a:r>
            <a:r>
              <a:rPr lang="fr-FR" sz="2400">
                <a:solidFill>
                  <a:schemeClr val="dk1"/>
                </a:solidFill>
                <a:latin typeface="Century Gothic"/>
                <a:ea typeface="Century Gothic"/>
                <a:cs typeface="Century Gothic"/>
                <a:sym typeface="Century Gothic"/>
              </a:rPr>
              <a:t> (environ </a:t>
            </a:r>
            <a:r>
              <a:rPr b="1" lang="fr-FR" sz="2400">
                <a:solidFill>
                  <a:schemeClr val="dk1"/>
                </a:solidFill>
                <a:latin typeface="Century Gothic"/>
                <a:ea typeface="Century Gothic"/>
                <a:cs typeface="Century Gothic"/>
                <a:sym typeface="Century Gothic"/>
              </a:rPr>
              <a:t>30%</a:t>
            </a:r>
            <a:r>
              <a:rPr lang="fr-FR" sz="2400">
                <a:solidFill>
                  <a:schemeClr val="dk1"/>
                </a:solidFill>
                <a:latin typeface="Century Gothic"/>
                <a:ea typeface="Century Gothic"/>
                <a:cs typeface="Century Gothic"/>
                <a:sym typeface="Century Gothic"/>
              </a:rPr>
              <a:t> du temps de développement doit être consacré aux tests).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47" name="Google Shape;47;p3"/>
          <p:cNvPicPr preferRelativeResize="0"/>
          <p:nvPr/>
        </p:nvPicPr>
        <p:blipFill rotWithShape="1">
          <a:blip r:embed="rId3">
            <a:alphaModFix/>
          </a:blip>
          <a:srcRect b="0" l="0" r="0" t="0"/>
          <a:stretch/>
        </p:blipFill>
        <p:spPr>
          <a:xfrm>
            <a:off x="682167" y="4276197"/>
            <a:ext cx="9329066" cy="28896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Tests dynamiques et Tests statiques</a:t>
            </a:r>
            <a:endParaRPr/>
          </a:p>
        </p:txBody>
      </p:sp>
      <p:sp>
        <p:nvSpPr>
          <p:cNvPr id="54" name="Google Shape;54;p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55" name="Google Shape;55;p4"/>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a:t>
            </a:r>
            <a:r>
              <a:rPr b="1" lang="fr-FR" sz="2400">
                <a:solidFill>
                  <a:schemeClr val="dk1"/>
                </a:solidFill>
                <a:latin typeface="Century Gothic"/>
                <a:ea typeface="Century Gothic"/>
                <a:cs typeface="Century Gothic"/>
                <a:sym typeface="Century Gothic"/>
              </a:rPr>
              <a:t>tests dynamiques</a:t>
            </a:r>
            <a:r>
              <a:rPr lang="fr-FR" sz="2400">
                <a:solidFill>
                  <a:schemeClr val="dk1"/>
                </a:solidFill>
                <a:latin typeface="Century Gothic"/>
                <a:ea typeface="Century Gothic"/>
                <a:cs typeface="Century Gothic"/>
                <a:sym typeface="Century Gothic"/>
              </a:rPr>
              <a:t> : Ces tests sont faits alors que l’application tourne, pour détecter les </a:t>
            </a:r>
            <a:r>
              <a:rPr b="1" lang="fr-FR" sz="2400">
                <a:solidFill>
                  <a:schemeClr val="dk1"/>
                </a:solidFill>
                <a:latin typeface="Century Gothic"/>
                <a:ea typeface="Century Gothic"/>
                <a:cs typeface="Century Gothic"/>
                <a:sym typeface="Century Gothic"/>
              </a:rPr>
              <a:t>dysfonctionnements</a:t>
            </a:r>
            <a:r>
              <a:rPr lang="fr-FR" sz="2400">
                <a:solidFill>
                  <a:schemeClr val="dk1"/>
                </a:solidFill>
                <a:latin typeface="Century Gothic"/>
                <a:ea typeface="Century Gothic"/>
                <a:cs typeface="Century Gothic"/>
                <a:sym typeface="Century Gothic"/>
              </a:rPr>
              <a:t> (fonctionnalités mal implémentées, DB inaccessible, …) : Tests Unitaires (JUnit par exemple).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a:t>
            </a:r>
            <a:r>
              <a:rPr b="1" lang="fr-FR" sz="2400">
                <a:solidFill>
                  <a:schemeClr val="dk1"/>
                </a:solidFill>
                <a:latin typeface="Century Gothic"/>
                <a:ea typeface="Century Gothic"/>
                <a:cs typeface="Century Gothic"/>
                <a:sym typeface="Century Gothic"/>
              </a:rPr>
              <a:t>tests statiques</a:t>
            </a:r>
            <a:r>
              <a:rPr lang="fr-FR" sz="2400">
                <a:solidFill>
                  <a:schemeClr val="dk1"/>
                </a:solidFill>
                <a:latin typeface="Century Gothic"/>
                <a:ea typeface="Century Gothic"/>
                <a:cs typeface="Century Gothic"/>
                <a:sym typeface="Century Gothic"/>
              </a:rPr>
              <a:t> : Ces tests sont faits sur le code source, avant de l’exécuter. Il s’agit d’analyser le code pour détecter les écarts aux </a:t>
            </a:r>
            <a:r>
              <a:rPr b="1" lang="fr-FR" sz="2400">
                <a:solidFill>
                  <a:schemeClr val="dk1"/>
                </a:solidFill>
                <a:latin typeface="Century Gothic"/>
                <a:ea typeface="Century Gothic"/>
                <a:cs typeface="Century Gothic"/>
                <a:sym typeface="Century Gothic"/>
              </a:rPr>
              <a:t>bonnes pratiques de développement</a:t>
            </a:r>
            <a:r>
              <a:rPr lang="fr-FR" sz="2400">
                <a:solidFill>
                  <a:schemeClr val="dk1"/>
                </a:solidFill>
                <a:latin typeface="Century Gothic"/>
                <a:ea typeface="Century Gothic"/>
                <a:cs typeface="Century Gothic"/>
                <a:sym typeface="Century Gothic"/>
              </a:rPr>
              <a:t> (absence de logs, absence de commentaires. SONARQUBE fait ce type de tests.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SONARQUBE</a:t>
            </a:r>
            <a:endParaRPr/>
          </a:p>
        </p:txBody>
      </p:sp>
      <p:sp>
        <p:nvSpPr>
          <p:cNvPr id="62" name="Google Shape;62;p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63" name="Google Shape;63;p5"/>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SONARQUBE</a:t>
            </a:r>
            <a:r>
              <a:rPr lang="fr-FR" sz="2400">
                <a:solidFill>
                  <a:schemeClr val="dk1"/>
                </a:solidFill>
                <a:latin typeface="Century Gothic"/>
                <a:ea typeface="Century Gothic"/>
                <a:cs typeface="Century Gothic"/>
                <a:sym typeface="Century Gothic"/>
              </a:rPr>
              <a:t> est un outil de test statique, open source, utilisé pour analyser la qualité du code source, selon des règles prédéfinies. II permet donc l’inspection en continue de la qualité de votre code (Code Review automatique). </a:t>
            </a:r>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64" name="Google Shape;64;p5"/>
          <p:cNvPicPr preferRelativeResize="0"/>
          <p:nvPr/>
        </p:nvPicPr>
        <p:blipFill rotWithShape="1">
          <a:blip r:embed="rId3">
            <a:alphaModFix/>
          </a:blip>
          <a:srcRect b="0" l="0" r="0" t="0"/>
          <a:stretch/>
        </p:blipFill>
        <p:spPr>
          <a:xfrm>
            <a:off x="2027500" y="3349376"/>
            <a:ext cx="6638401" cy="381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Caractéristiques de SONARQUBE</a:t>
            </a:r>
            <a:endParaRPr/>
          </a:p>
        </p:txBody>
      </p:sp>
      <p:sp>
        <p:nvSpPr>
          <p:cNvPr id="71" name="Google Shape;71;p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72" name="Google Shape;72;p6"/>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SONARQUBE peut être utilisé avec une vingtaine de langages (Java, .Net (C#), Python, PHP, Cobol, JavaScript,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Il permet de détecter </a:t>
            </a:r>
            <a:r>
              <a:rPr b="1" lang="fr-FR" sz="2400">
                <a:solidFill>
                  <a:schemeClr val="dk1"/>
                </a:solidFill>
                <a:latin typeface="Century Gothic"/>
                <a:ea typeface="Century Gothic"/>
                <a:cs typeface="Century Gothic"/>
                <a:sym typeface="Century Gothic"/>
              </a:rPr>
              <a:t>les défauts de codage</a:t>
            </a:r>
            <a:r>
              <a:rPr lang="fr-FR" sz="2400">
                <a:solidFill>
                  <a:schemeClr val="dk1"/>
                </a:solidFill>
                <a:latin typeface="Century Gothic"/>
                <a:ea typeface="Century Gothic"/>
                <a:cs typeface="Century Gothic"/>
                <a:sym typeface="Century Gothic"/>
              </a:rPr>
              <a:t> (code jamais utilisé, dupliqué, sans commentaires, sans tests unitaires, sans gestion d’exception, non sécurisé, ….).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Il nous permet de choisir </a:t>
            </a:r>
            <a:r>
              <a:rPr b="1" lang="fr-FR" sz="2400">
                <a:solidFill>
                  <a:schemeClr val="dk1"/>
                </a:solidFill>
                <a:latin typeface="Century Gothic"/>
                <a:ea typeface="Century Gothic"/>
                <a:cs typeface="Century Gothic"/>
                <a:sym typeface="Century Gothic"/>
              </a:rPr>
              <a:t>les règles à activer</a:t>
            </a:r>
            <a:r>
              <a:rPr lang="fr-FR" sz="2400">
                <a:solidFill>
                  <a:schemeClr val="dk1"/>
                </a:solidFill>
                <a:latin typeface="Century Gothic"/>
                <a:ea typeface="Century Gothic"/>
                <a:cs typeface="Century Gothic"/>
                <a:sym typeface="Century Gothic"/>
              </a:rPr>
              <a:t> lors de l’analyse de notre code.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SONARQUBE peut être installé en mode </a:t>
            </a:r>
            <a:r>
              <a:rPr b="1" lang="fr-FR" sz="2400">
                <a:solidFill>
                  <a:schemeClr val="dk1"/>
                </a:solidFill>
                <a:latin typeface="Century Gothic"/>
                <a:ea typeface="Century Gothic"/>
                <a:cs typeface="Century Gothic"/>
                <a:sym typeface="Century Gothic"/>
              </a:rPr>
              <a:t>standalone</a:t>
            </a:r>
            <a:r>
              <a:rPr lang="fr-FR" sz="2400">
                <a:solidFill>
                  <a:schemeClr val="dk1"/>
                </a:solidFill>
                <a:latin typeface="Century Gothic"/>
                <a:ea typeface="Century Gothic"/>
                <a:cs typeface="Century Gothic"/>
                <a:sym typeface="Century Gothic"/>
              </a:rPr>
              <a:t>, ou en tant que </a:t>
            </a:r>
            <a:r>
              <a:rPr b="1" lang="fr-FR" sz="2400">
                <a:solidFill>
                  <a:schemeClr val="dk1"/>
                </a:solidFill>
                <a:latin typeface="Century Gothic"/>
                <a:ea typeface="Century Gothic"/>
                <a:cs typeface="Century Gothic"/>
                <a:sym typeface="Century Gothic"/>
              </a:rPr>
              <a:t>plugin</a:t>
            </a:r>
            <a:r>
              <a:rPr lang="fr-FR" sz="2400">
                <a:solidFill>
                  <a:schemeClr val="dk1"/>
                </a:solidFill>
                <a:latin typeface="Century Gothic"/>
                <a:ea typeface="Century Gothic"/>
                <a:cs typeface="Century Gothic"/>
                <a:sym typeface="Century Gothic"/>
              </a:rPr>
              <a:t> intégré à un IDE comme </a:t>
            </a:r>
            <a:r>
              <a:rPr b="1" lang="fr-FR" sz="2400">
                <a:solidFill>
                  <a:schemeClr val="dk1"/>
                </a:solidFill>
                <a:latin typeface="Century Gothic"/>
                <a:ea typeface="Century Gothic"/>
                <a:cs typeface="Century Gothic"/>
                <a:sym typeface="Century Gothic"/>
              </a:rPr>
              <a:t>STS</a:t>
            </a:r>
            <a:r>
              <a:rPr lang="fr-FR" sz="2400">
                <a:solidFill>
                  <a:schemeClr val="dk1"/>
                </a:solidFill>
                <a:latin typeface="Century Gothic"/>
                <a:ea typeface="Century Gothic"/>
                <a:cs typeface="Century Gothic"/>
                <a:sym typeface="Century Gothic"/>
              </a:rPr>
              <a:t> (Eclipse).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PLUGIN SONARQUBE pour IDE</a:t>
            </a:r>
            <a:endParaRPr sz="3200">
              <a:solidFill>
                <a:schemeClr val="dk1"/>
              </a:solidFill>
              <a:latin typeface="Century Gothic"/>
              <a:ea typeface="Century Gothic"/>
              <a:cs typeface="Century Gothic"/>
              <a:sym typeface="Century Gothic"/>
            </a:endParaRPr>
          </a:p>
        </p:txBody>
      </p:sp>
      <p:sp>
        <p:nvSpPr>
          <p:cNvPr id="79" name="Google Shape;79;p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80" name="Google Shape;80;p7"/>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Dans IntelliJ, aller Settings -&gt; Plugins -&gt; MarketPlace, chercher « sonar », installer le plugin « </a:t>
            </a:r>
            <a:r>
              <a:rPr b="1" lang="fr-FR" sz="2400">
                <a:solidFill>
                  <a:schemeClr val="dk1"/>
                </a:solidFill>
                <a:latin typeface="Century Gothic"/>
                <a:ea typeface="Century Gothic"/>
                <a:cs typeface="Century Gothic"/>
                <a:sym typeface="Century Gothic"/>
              </a:rPr>
              <a:t>SonarLint</a:t>
            </a:r>
            <a:r>
              <a:rPr lang="fr-FR" sz="2400">
                <a:solidFill>
                  <a:schemeClr val="dk1"/>
                </a:solidFill>
                <a:latin typeface="Century Gothic"/>
                <a:ea typeface="Century Gothic"/>
                <a:cs typeface="Century Gothic"/>
                <a:sym typeface="Century Gothic"/>
              </a:rPr>
              <a:t> », accepter l’installation, accepter de redémarrer IntelliJ à la fin de l’installation.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81" name="Google Shape;81;p7"/>
          <p:cNvPicPr preferRelativeResize="0"/>
          <p:nvPr/>
        </p:nvPicPr>
        <p:blipFill rotWithShape="1">
          <a:blip r:embed="rId3">
            <a:alphaModFix/>
          </a:blip>
          <a:srcRect b="0" l="0" r="0" t="0"/>
          <a:stretch/>
        </p:blipFill>
        <p:spPr>
          <a:xfrm>
            <a:off x="1046163" y="3281359"/>
            <a:ext cx="8601075" cy="340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PLUGIN SONARQUBE pour IntelliJ</a:t>
            </a:r>
            <a:endParaRPr sz="3200">
              <a:solidFill>
                <a:schemeClr val="dk1"/>
              </a:solidFill>
              <a:latin typeface="Century Gothic"/>
              <a:ea typeface="Century Gothic"/>
              <a:cs typeface="Century Gothic"/>
              <a:sym typeface="Century Gothic"/>
            </a:endParaRPr>
          </a:p>
        </p:txBody>
      </p:sp>
      <p:sp>
        <p:nvSpPr>
          <p:cNvPr id="88" name="Google Shape;88;p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89" name="Google Shape;89;p8"/>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Ouvrir un de vos projets sur IntelliJ, bouton droit et choisir « Sonar Lint » -&gt; Analyze, voir le résultat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90" name="Google Shape;90;p8"/>
          <p:cNvPicPr preferRelativeResize="0"/>
          <p:nvPr/>
        </p:nvPicPr>
        <p:blipFill rotWithShape="1">
          <a:blip r:embed="rId3">
            <a:alphaModFix/>
          </a:blip>
          <a:srcRect b="0" l="0" r="0" t="0"/>
          <a:stretch/>
        </p:blipFill>
        <p:spPr>
          <a:xfrm>
            <a:off x="1096139" y="3649265"/>
            <a:ext cx="8501123" cy="1275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PLUGIN SONARQUBE pour IntelliJ</a:t>
            </a:r>
            <a:endParaRPr sz="3200">
              <a:solidFill>
                <a:schemeClr val="dk1"/>
              </a:solidFill>
              <a:latin typeface="Century Gothic"/>
              <a:ea typeface="Century Gothic"/>
              <a:cs typeface="Century Gothic"/>
              <a:sym typeface="Century Gothic"/>
            </a:endParaRPr>
          </a:p>
        </p:txBody>
      </p:sp>
      <p:sp>
        <p:nvSpPr>
          <p:cNvPr id="97" name="Google Shape;97;p9"/>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98" name="Google Shape;98;p9"/>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Résultat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99" name="Google Shape;99;p9"/>
          <p:cNvPicPr preferRelativeResize="0"/>
          <p:nvPr/>
        </p:nvPicPr>
        <p:blipFill rotWithShape="1">
          <a:blip r:embed="rId3">
            <a:alphaModFix/>
          </a:blip>
          <a:srcRect b="0" l="0" r="0" t="0"/>
          <a:stretch/>
        </p:blipFill>
        <p:spPr>
          <a:xfrm>
            <a:off x="1096139" y="2709855"/>
            <a:ext cx="8501123" cy="1275168"/>
          </a:xfrm>
          <a:prstGeom prst="rect">
            <a:avLst/>
          </a:prstGeom>
          <a:noFill/>
          <a:ln>
            <a:noFill/>
          </a:ln>
        </p:spPr>
      </p:pic>
      <p:pic>
        <p:nvPicPr>
          <p:cNvPr id="100" name="Google Shape;100;p9"/>
          <p:cNvPicPr preferRelativeResize="0"/>
          <p:nvPr/>
        </p:nvPicPr>
        <p:blipFill rotWithShape="1">
          <a:blip r:embed="rId4">
            <a:alphaModFix/>
          </a:blip>
          <a:srcRect b="0" l="0" r="0" t="0"/>
          <a:stretch/>
        </p:blipFill>
        <p:spPr>
          <a:xfrm>
            <a:off x="151606" y="1771429"/>
            <a:ext cx="10390188" cy="5229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