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7562850" cx="10693400"/>
  <p:notesSz cx="10693400" cy="756285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GoogleSlidesCustomDataVersion2">
      <go:slidesCustomData xmlns:go="http://customooxmlschemas.google.com/" r:id="rId46" roundtripDataSignature="AMtx7mifMWEPggR4oSD55F03HK+B+ro8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enturyGothic-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enturyGothic-italic.fntdata"/><Relationship Id="rId21" Type="http://schemas.openxmlformats.org/officeDocument/2006/relationships/slide" Target="slides/slide16.xml"/><Relationship Id="rId43" Type="http://schemas.openxmlformats.org/officeDocument/2006/relationships/font" Target="fonts/CenturyGothic-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 name="Google Shape;26;p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1600">
                <a:solidFill>
                  <a:srgbClr val="000000"/>
                </a:solidFill>
              </a:rPr>
              <a:t>‹#›</a:t>
            </a:fld>
            <a:endParaRPr sz="16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1" name="Google Shape;121;p1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0" name="Google Shape;130;p1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9" name="Google Shape;139;p1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127375" y="857250"/>
            <a:ext cx="327025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3:notes"/>
          <p:cNvSpPr txBox="1"/>
          <p:nvPr>
            <p:ph idx="1" type="body"/>
          </p:nvPr>
        </p:nvSpPr>
        <p:spPr>
          <a:xfrm>
            <a:off x="953066" y="3300881"/>
            <a:ext cx="7618869" cy="2700589"/>
          </a:xfrm>
          <a:prstGeom prst="rect">
            <a:avLst/>
          </a:prstGeom>
          <a:noFill/>
          <a:ln>
            <a:noFill/>
          </a:ln>
        </p:spPr>
        <p:txBody>
          <a:bodyPr anchorCtr="0" anchor="t" bIns="41025" lIns="82025" spcFirstLastPara="1" rIns="82025" wrap="square" tIns="41025">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7" name="Google Shape;147;p13:notes"/>
          <p:cNvSpPr txBox="1"/>
          <p:nvPr>
            <p:ph idx="12" type="sldNum"/>
          </p:nvPr>
        </p:nvSpPr>
        <p:spPr>
          <a:xfrm>
            <a:off x="5395992" y="6513949"/>
            <a:ext cx="4126180" cy="344051"/>
          </a:xfrm>
          <a:prstGeom prst="rect">
            <a:avLst/>
          </a:prstGeom>
          <a:noFill/>
          <a:ln>
            <a:noFill/>
          </a:ln>
        </p:spPr>
        <p:txBody>
          <a:bodyPr anchorCtr="0" anchor="b" bIns="41025" lIns="82025" spcFirstLastPara="1" rIns="82025" wrap="square" tIns="41025">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127375" y="857250"/>
            <a:ext cx="327025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4:notes"/>
          <p:cNvSpPr txBox="1"/>
          <p:nvPr>
            <p:ph idx="1" type="body"/>
          </p:nvPr>
        </p:nvSpPr>
        <p:spPr>
          <a:xfrm>
            <a:off x="953066" y="3300881"/>
            <a:ext cx="7618869" cy="2700589"/>
          </a:xfrm>
          <a:prstGeom prst="rect">
            <a:avLst/>
          </a:prstGeom>
          <a:noFill/>
          <a:ln>
            <a:noFill/>
          </a:ln>
        </p:spPr>
        <p:txBody>
          <a:bodyPr anchorCtr="0" anchor="t" bIns="41025" lIns="82025" spcFirstLastPara="1" rIns="82025" wrap="square" tIns="41025">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5" name="Google Shape;155;p14:notes"/>
          <p:cNvSpPr txBox="1"/>
          <p:nvPr>
            <p:ph idx="12" type="sldNum"/>
          </p:nvPr>
        </p:nvSpPr>
        <p:spPr>
          <a:xfrm>
            <a:off x="5395992" y="6513949"/>
            <a:ext cx="4126180" cy="344051"/>
          </a:xfrm>
          <a:prstGeom prst="rect">
            <a:avLst/>
          </a:prstGeom>
          <a:noFill/>
          <a:ln>
            <a:noFill/>
          </a:ln>
        </p:spPr>
        <p:txBody>
          <a:bodyPr anchorCtr="0" anchor="b" bIns="41025" lIns="82025" spcFirstLastPara="1" rIns="82025" wrap="square" tIns="41025">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1069975" y="3640138"/>
            <a:ext cx="8553450" cy="29781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1069975" y="3640138"/>
            <a:ext cx="8553450" cy="29781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7" name="Google Shape;177;p1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6" name="Google Shape;186;p1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5" name="Google Shape;195;p1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8" name="Google Shape;38;p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8" name="Google Shape;208;p2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7" name="Google Shape;217;p2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26" name="Google Shape;226;p2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4" name="Google Shape;234;p2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2" name="Google Shape;242;p2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9" name="Google Shape;259;p2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2" name="Google Shape;272;p2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0" name="Google Shape;280;p2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91" name="Google Shape;291;p2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02" name="Google Shape;302;p2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6" name="Google Shape;46;p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3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0" name="Google Shape;310;p3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9" name="Google Shape;319;p3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7" name="Google Shape;327;p3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5" name="Google Shape;335;p3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55" name="Google Shape;355;p3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64" name="Google Shape;364;p3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3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2" name="Google Shape;372;p3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1600">
                <a:solidFill>
                  <a:srgbClr val="000000"/>
                </a:solidFill>
              </a:rPr>
              <a:t>‹#›</a:t>
            </a:fld>
            <a:endParaRPr sz="16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4" name="Google Shape;54;p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3" name="Google Shape;63;p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71" name="Google Shape;71;p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p:nvPr>
            <p:ph idx="2" type="sldImg"/>
          </p:nvPr>
        </p:nvSpPr>
        <p:spPr>
          <a:xfrm>
            <a:off x="3127375" y="857250"/>
            <a:ext cx="327025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7:notes"/>
          <p:cNvSpPr txBox="1"/>
          <p:nvPr>
            <p:ph idx="1" type="body"/>
          </p:nvPr>
        </p:nvSpPr>
        <p:spPr>
          <a:xfrm>
            <a:off x="953066" y="3300881"/>
            <a:ext cx="7618869" cy="2700589"/>
          </a:xfrm>
          <a:prstGeom prst="rect">
            <a:avLst/>
          </a:prstGeom>
          <a:noFill/>
          <a:ln>
            <a:noFill/>
          </a:ln>
        </p:spPr>
        <p:txBody>
          <a:bodyPr anchorCtr="0" anchor="t" bIns="41025" lIns="82025" spcFirstLastPara="1" rIns="82025" wrap="square" tIns="41025">
            <a:normAutofit/>
          </a:bodyPr>
          <a:lstStyle/>
          <a:p>
            <a:pPr indent="0" lvl="0" marL="0" rtl="0" algn="l">
              <a:spcBef>
                <a:spcPts val="0"/>
              </a:spcBef>
              <a:spcAft>
                <a:spcPts val="0"/>
              </a:spcAft>
              <a:buClr>
                <a:schemeClr val="dk1"/>
              </a:buClr>
              <a:buSzPts val="1200"/>
              <a:buFont typeface="Calibri"/>
              <a:buNone/>
            </a:pPr>
            <a:r>
              <a:t/>
            </a:r>
            <a:endParaRPr/>
          </a:p>
        </p:txBody>
      </p:sp>
      <p:sp>
        <p:nvSpPr>
          <p:cNvPr id="79" name="Google Shape;79;p7:notes"/>
          <p:cNvSpPr txBox="1"/>
          <p:nvPr>
            <p:ph idx="12" type="sldNum"/>
          </p:nvPr>
        </p:nvSpPr>
        <p:spPr>
          <a:xfrm>
            <a:off x="5395992" y="6513949"/>
            <a:ext cx="4126180" cy="344051"/>
          </a:xfrm>
          <a:prstGeom prst="rect">
            <a:avLst/>
          </a:prstGeom>
          <a:noFill/>
          <a:ln>
            <a:noFill/>
          </a:ln>
        </p:spPr>
        <p:txBody>
          <a:bodyPr anchorCtr="0" anchor="b" bIns="41025" lIns="82025" spcFirstLastPara="1" rIns="82025" wrap="square" tIns="41025">
            <a:noAutofit/>
          </a:bodyPr>
          <a:lstStyle/>
          <a:p>
            <a:pPr indent="0" lvl="0" marL="0" rtl="0" algn="r">
              <a:spcBef>
                <a:spcPts val="0"/>
              </a:spcBef>
              <a:spcAft>
                <a:spcPts val="0"/>
              </a:spcAft>
              <a:buClr>
                <a:srgbClr val="000000"/>
              </a:buClr>
              <a:buSzPts val="1600"/>
              <a:buFont typeface="Calibri"/>
              <a:buNone/>
            </a:pPr>
            <a:fld id="{00000000-1234-1234-1234-123412341234}" type="slidenum">
              <a:rPr lang="fr-FR" sz="1600">
                <a:solidFill>
                  <a:srgbClr val="000000"/>
                </a:solidFill>
              </a:rPr>
              <a:t>‹#›</a:t>
            </a:fld>
            <a:endParaRPr sz="16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1069975" y="3640138"/>
            <a:ext cx="8553450" cy="29781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1069975" y="3640138"/>
            <a:ext cx="8553450" cy="29781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sp>
        <p:nvSpPr>
          <p:cNvPr id="16" name="Google Shape;16;p38"/>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 name="Google Shape;17;p38"/>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 name="Google Shape;18;p3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lvl1pPr indent="0" lvl="0" marL="205882" marR="0" algn="l">
              <a:lnSpc>
                <a:spcPct val="146099"/>
              </a:lnSpc>
              <a:spcBef>
                <a:spcPts val="0"/>
              </a:spcBef>
              <a:buNone/>
              <a:defRPr b="1" i="0" sz="1000" u="none" cap="none" strike="noStrike">
                <a:solidFill>
                  <a:schemeClr val="accent1"/>
                </a:solidFill>
                <a:latin typeface="Arial"/>
                <a:ea typeface="Arial"/>
                <a:cs typeface="Arial"/>
                <a:sym typeface="Arial"/>
              </a:defRPr>
            </a:lvl1pPr>
            <a:lvl2pPr indent="0" lvl="1" marL="205882" marR="0" algn="l">
              <a:lnSpc>
                <a:spcPct val="146099"/>
              </a:lnSpc>
              <a:spcBef>
                <a:spcPts val="0"/>
              </a:spcBef>
              <a:buNone/>
              <a:defRPr b="1" i="0" sz="1000" u="none" cap="none" strike="noStrike">
                <a:solidFill>
                  <a:schemeClr val="accent1"/>
                </a:solidFill>
                <a:latin typeface="Arial"/>
                <a:ea typeface="Arial"/>
                <a:cs typeface="Arial"/>
                <a:sym typeface="Arial"/>
              </a:defRPr>
            </a:lvl2pPr>
            <a:lvl3pPr indent="0" lvl="2" marL="205882" marR="0" algn="l">
              <a:lnSpc>
                <a:spcPct val="146099"/>
              </a:lnSpc>
              <a:spcBef>
                <a:spcPts val="0"/>
              </a:spcBef>
              <a:buNone/>
              <a:defRPr b="1" i="0" sz="1000" u="none" cap="none" strike="noStrike">
                <a:solidFill>
                  <a:schemeClr val="accent1"/>
                </a:solidFill>
                <a:latin typeface="Arial"/>
                <a:ea typeface="Arial"/>
                <a:cs typeface="Arial"/>
                <a:sym typeface="Arial"/>
              </a:defRPr>
            </a:lvl3pPr>
            <a:lvl4pPr indent="0" lvl="3" marL="205882" marR="0" algn="l">
              <a:lnSpc>
                <a:spcPct val="146099"/>
              </a:lnSpc>
              <a:spcBef>
                <a:spcPts val="0"/>
              </a:spcBef>
              <a:buNone/>
              <a:defRPr b="1" i="0" sz="1000" u="none" cap="none" strike="noStrike">
                <a:solidFill>
                  <a:schemeClr val="accent1"/>
                </a:solidFill>
                <a:latin typeface="Arial"/>
                <a:ea typeface="Arial"/>
                <a:cs typeface="Arial"/>
                <a:sym typeface="Arial"/>
              </a:defRPr>
            </a:lvl4pPr>
            <a:lvl5pPr indent="0" lvl="4" marL="205882" marR="0" algn="l">
              <a:lnSpc>
                <a:spcPct val="146099"/>
              </a:lnSpc>
              <a:spcBef>
                <a:spcPts val="0"/>
              </a:spcBef>
              <a:buNone/>
              <a:defRPr b="1" i="0" sz="1000" u="none" cap="none" strike="noStrike">
                <a:solidFill>
                  <a:schemeClr val="accent1"/>
                </a:solidFill>
                <a:latin typeface="Arial"/>
                <a:ea typeface="Arial"/>
                <a:cs typeface="Arial"/>
                <a:sym typeface="Arial"/>
              </a:defRPr>
            </a:lvl5pPr>
            <a:lvl6pPr indent="0" lvl="5" marL="205882" marR="0" algn="l">
              <a:lnSpc>
                <a:spcPct val="146099"/>
              </a:lnSpc>
              <a:spcBef>
                <a:spcPts val="0"/>
              </a:spcBef>
              <a:buNone/>
              <a:defRPr b="1" i="0" sz="1000" u="none" cap="none" strike="noStrike">
                <a:solidFill>
                  <a:schemeClr val="accent1"/>
                </a:solidFill>
                <a:latin typeface="Arial"/>
                <a:ea typeface="Arial"/>
                <a:cs typeface="Arial"/>
                <a:sym typeface="Arial"/>
              </a:defRPr>
            </a:lvl6pPr>
            <a:lvl7pPr indent="0" lvl="6" marL="205882" marR="0" algn="l">
              <a:lnSpc>
                <a:spcPct val="146099"/>
              </a:lnSpc>
              <a:spcBef>
                <a:spcPts val="0"/>
              </a:spcBef>
              <a:buNone/>
              <a:defRPr b="1" i="0" sz="1000" u="none" cap="none" strike="noStrike">
                <a:solidFill>
                  <a:schemeClr val="accent1"/>
                </a:solidFill>
                <a:latin typeface="Arial"/>
                <a:ea typeface="Arial"/>
                <a:cs typeface="Arial"/>
                <a:sym typeface="Arial"/>
              </a:defRPr>
            </a:lvl7pPr>
            <a:lvl8pPr indent="0" lvl="7" marL="205882" marR="0" algn="l">
              <a:lnSpc>
                <a:spcPct val="146099"/>
              </a:lnSpc>
              <a:spcBef>
                <a:spcPts val="0"/>
              </a:spcBef>
              <a:buNone/>
              <a:defRPr b="1" i="0" sz="1000" u="none" cap="none" strike="noStrike">
                <a:solidFill>
                  <a:schemeClr val="accent1"/>
                </a:solidFill>
                <a:latin typeface="Arial"/>
                <a:ea typeface="Arial"/>
                <a:cs typeface="Arial"/>
                <a:sym typeface="Arial"/>
              </a:defRPr>
            </a:lvl8pPr>
            <a:lvl9pPr indent="0" lvl="8" marL="205882" marR="0" algn="l">
              <a:lnSpc>
                <a:spcPct val="146099"/>
              </a:lnSpc>
              <a:spcBef>
                <a:spcPts val="0"/>
              </a:spcBef>
              <a:buNone/>
              <a:defRPr b="1" i="0" sz="1000" u="none" cap="none" strike="noStrike">
                <a:solidFill>
                  <a:schemeClr val="accent1"/>
                </a:solidFill>
                <a:latin typeface="Arial"/>
                <a:ea typeface="Arial"/>
                <a:cs typeface="Arial"/>
                <a:sym typeface="Arial"/>
              </a:defRPr>
            </a:lvl9pPr>
          </a:lstStyle>
          <a:p>
            <a:pPr indent="0" lvl="0" marL="205882" rtl="0" algn="l">
              <a:spcBef>
                <a:spcPts val="0"/>
              </a:spcBef>
              <a:spcAft>
                <a:spcPts val="0"/>
              </a:spcAft>
              <a:buNone/>
            </a:pPr>
            <a:fld id="{00000000-1234-1234-1234-123412341234}" type="slidenum">
              <a:rPr lang="fr-FR"/>
              <a:t>‹#›</a:t>
            </a:fld>
            <a:endParaRPr/>
          </a:p>
        </p:txBody>
      </p:sp>
      <p:sp>
        <p:nvSpPr>
          <p:cNvPr id="19" name="Google Shape;19;p38"/>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0" name="Google Shape;20;p38"/>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8"/>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8"/>
          <p:cNvSpPr txBox="1"/>
          <p:nvPr/>
        </p:nvSpPr>
        <p:spPr>
          <a:xfrm>
            <a:off x="4068700" y="7317856"/>
            <a:ext cx="2556000" cy="149769"/>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DevOps – Docker Compose</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p:nvPr/>
        </p:nvSpPr>
        <p:spPr>
          <a:xfrm>
            <a:off x="0" y="7226723"/>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 name="Google Shape;11;p37"/>
          <p:cNvSpPr txBox="1"/>
          <p:nvPr>
            <p:ph type="title"/>
          </p:nvPr>
        </p:nvSpPr>
        <p:spPr>
          <a:xfrm>
            <a:off x="448530" y="40896"/>
            <a:ext cx="9796341" cy="4924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7"/>
          <p:cNvSpPr txBox="1"/>
          <p:nvPr>
            <p:ph idx="1" type="body"/>
          </p:nvPr>
        </p:nvSpPr>
        <p:spPr>
          <a:xfrm>
            <a:off x="305594" y="1554306"/>
            <a:ext cx="10082212" cy="4308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lvl1pPr indent="0" lvl="0"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1pPr>
            <a:lvl2pPr indent="0" lvl="1"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2pPr>
            <a:lvl3pPr indent="0" lvl="2"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3pPr>
            <a:lvl4pPr indent="0" lvl="3"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4pPr>
            <a:lvl5pPr indent="0" lvl="4"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5pPr>
            <a:lvl6pPr indent="0" lvl="5"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6pPr>
            <a:lvl7pPr indent="0" lvl="6"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7pPr>
            <a:lvl8pPr indent="0" lvl="7"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8pPr>
            <a:lvl9pPr indent="0" lvl="8" marL="205882" marR="0" rtl="0" algn="l">
              <a:lnSpc>
                <a:spcPct val="146099"/>
              </a:lnSpc>
              <a:spcBef>
                <a:spcPts val="0"/>
              </a:spcBef>
              <a:buNone/>
              <a:defRPr b="1" i="0" sz="1000" u="none" cap="none" strike="noStrike">
                <a:solidFill>
                  <a:schemeClr val="accent1"/>
                </a:solidFill>
                <a:latin typeface="Arial"/>
                <a:ea typeface="Arial"/>
                <a:cs typeface="Arial"/>
                <a:sym typeface="Arial"/>
              </a:defRPr>
            </a:lvl9pPr>
          </a:lstStyle>
          <a:p>
            <a:pPr indent="0" lvl="0" marL="205882" rtl="0" algn="l">
              <a:spcBef>
                <a:spcPts val="0"/>
              </a:spcBef>
              <a:spcAft>
                <a:spcPts val="0"/>
              </a:spcAft>
              <a:buNone/>
            </a:pPr>
            <a:fld id="{00000000-1234-1234-1234-123412341234}" type="slidenum">
              <a:rPr lang="fr-FR"/>
              <a:t>‹#›</a:t>
            </a:fld>
            <a:endParaRPr/>
          </a:p>
        </p:txBody>
      </p:sp>
      <p:sp>
        <p:nvSpPr>
          <p:cNvPr id="14" name="Google Shape;14;p37"/>
          <p:cNvSpPr txBox="1"/>
          <p:nvPr/>
        </p:nvSpPr>
        <p:spPr>
          <a:xfrm>
            <a:off x="4068700" y="7317856"/>
            <a:ext cx="2556000" cy="149769"/>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2023-2024 – DevOps – Docker Compose</a:t>
            </a:r>
            <a:endParaRPr b="1" i="0" sz="10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dzone.com/articles/building-docker-images-to-docker-hub-using-jenki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nvSpPr>
        <p:spPr>
          <a:xfrm>
            <a:off x="0" y="109017"/>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et Volume</a:t>
            </a:r>
            <a:endParaRPr/>
          </a:p>
        </p:txBody>
      </p:sp>
      <p:sp>
        <p:nvSpPr>
          <p:cNvPr id="29" name="Google Shape;29;p1"/>
          <p:cNvSpPr/>
          <p:nvPr/>
        </p:nvSpPr>
        <p:spPr>
          <a:xfrm>
            <a:off x="2673350" y="6492680"/>
            <a:ext cx="53467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chemeClr val="dk1"/>
                </a:solidFill>
                <a:latin typeface="Century Gothic"/>
                <a:ea typeface="Century Gothic"/>
                <a:cs typeface="Century Gothic"/>
                <a:sym typeface="Century Gothic"/>
              </a:rPr>
              <a:t>Bureau E204  </a:t>
            </a:r>
            <a:endParaRPr/>
          </a:p>
          <a:p>
            <a:pPr indent="0" lvl="0" marL="0" marR="0" rtl="0" algn="ctr">
              <a:spcBef>
                <a:spcPts val="0"/>
              </a:spcBef>
              <a:spcAft>
                <a:spcPts val="0"/>
              </a:spcAft>
              <a:buNone/>
            </a:pPr>
            <a:r>
              <a:t/>
            </a:r>
            <a:endParaRPr sz="1800">
              <a:solidFill>
                <a:srgbClr val="C00000"/>
              </a:solidFill>
              <a:latin typeface="Century Gothic"/>
              <a:ea typeface="Century Gothic"/>
              <a:cs typeface="Century Gothic"/>
              <a:sym typeface="Century Gothic"/>
            </a:endParaRPr>
          </a:p>
        </p:txBody>
      </p:sp>
      <p:pic>
        <p:nvPicPr>
          <p:cNvPr id="30" name="Google Shape;30;p1"/>
          <p:cNvPicPr preferRelativeResize="0"/>
          <p:nvPr/>
        </p:nvPicPr>
        <p:blipFill rotWithShape="1">
          <a:blip r:embed="rId3">
            <a:alphaModFix/>
          </a:blip>
          <a:srcRect b="33093" l="7029" r="7085" t="33813"/>
          <a:stretch/>
        </p:blipFill>
        <p:spPr>
          <a:xfrm>
            <a:off x="162124" y="127440"/>
            <a:ext cx="1800200" cy="693646"/>
          </a:xfrm>
          <a:prstGeom prst="rect">
            <a:avLst/>
          </a:prstGeom>
          <a:noFill/>
          <a:ln>
            <a:noFill/>
          </a:ln>
        </p:spPr>
      </p:pic>
      <p:grpSp>
        <p:nvGrpSpPr>
          <p:cNvPr id="31" name="Google Shape;31;p1"/>
          <p:cNvGrpSpPr/>
          <p:nvPr/>
        </p:nvGrpSpPr>
        <p:grpSpPr>
          <a:xfrm>
            <a:off x="738188" y="2126144"/>
            <a:ext cx="9865096" cy="3367933"/>
            <a:chOff x="738188" y="2126144"/>
            <a:chExt cx="9865096" cy="3367933"/>
          </a:xfrm>
        </p:grpSpPr>
        <p:pic>
          <p:nvPicPr>
            <p:cNvPr id="32" name="Google Shape;32;p1"/>
            <p:cNvPicPr preferRelativeResize="0"/>
            <p:nvPr/>
          </p:nvPicPr>
          <p:blipFill rotWithShape="1">
            <a:blip r:embed="rId4">
              <a:alphaModFix/>
            </a:blip>
            <a:srcRect b="11669" l="8966" r="5513" t="12619"/>
            <a:stretch/>
          </p:blipFill>
          <p:spPr>
            <a:xfrm>
              <a:off x="738188" y="2126144"/>
              <a:ext cx="7920880" cy="3367933"/>
            </a:xfrm>
            <a:prstGeom prst="rect">
              <a:avLst/>
            </a:prstGeom>
            <a:noFill/>
            <a:ln>
              <a:noFill/>
            </a:ln>
          </p:spPr>
        </p:pic>
        <p:sp>
          <p:nvSpPr>
            <p:cNvPr id="33" name="Google Shape;33;p1"/>
            <p:cNvSpPr txBox="1"/>
            <p:nvPr/>
          </p:nvSpPr>
          <p:spPr>
            <a:xfrm>
              <a:off x="7110981" y="4069457"/>
              <a:ext cx="3492303"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800">
                  <a:solidFill>
                    <a:srgbClr val="2DB5F8"/>
                  </a:solidFill>
                  <a:latin typeface="Arial"/>
                  <a:ea typeface="Arial"/>
                  <a:cs typeface="Arial"/>
                  <a:sym typeface="Arial"/>
                </a:rPr>
                <a:t>et Volume</a:t>
              </a:r>
              <a:endParaRPr sz="5800">
                <a:solidFill>
                  <a:srgbClr val="2DB5F8"/>
                </a:solidFill>
                <a:latin typeface="Arial"/>
                <a:ea typeface="Arial"/>
                <a:cs typeface="Arial"/>
                <a:sym typeface="Arial"/>
              </a:endParaRPr>
            </a:p>
          </p:txBody>
        </p:sp>
      </p:grpSp>
      <p:sp>
        <p:nvSpPr>
          <p:cNvPr id="34" name="Google Shape;34;p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0"/>
          <p:cNvPicPr preferRelativeResize="0"/>
          <p:nvPr/>
        </p:nvPicPr>
        <p:blipFill rotWithShape="1">
          <a:blip r:embed="rId3">
            <a:alphaModFix/>
          </a:blip>
          <a:srcRect b="11669" l="8966" r="8502" t="12619"/>
          <a:stretch/>
        </p:blipFill>
        <p:spPr>
          <a:xfrm>
            <a:off x="8324596" y="190668"/>
            <a:ext cx="2092179" cy="921799"/>
          </a:xfrm>
          <a:prstGeom prst="rect">
            <a:avLst/>
          </a:prstGeom>
          <a:noFill/>
          <a:ln>
            <a:noFill/>
          </a:ln>
        </p:spPr>
      </p:pic>
      <p:sp>
        <p:nvSpPr>
          <p:cNvPr id="124" name="Google Shape;124;p1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a:t>
            </a:r>
            <a:endParaRPr/>
          </a:p>
        </p:txBody>
      </p:sp>
      <p:sp>
        <p:nvSpPr>
          <p:cNvPr id="125" name="Google Shape;125;p10"/>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26" name="Google Shape;126;p10"/>
          <p:cNvSpPr txBox="1"/>
          <p:nvPr/>
        </p:nvSpPr>
        <p:spPr>
          <a:xfrm>
            <a:off x="0" y="1386057"/>
            <a:ext cx="10418798" cy="4848828"/>
          </a:xfrm>
          <a:prstGeom prst="rect">
            <a:avLst/>
          </a:prstGeom>
          <a:noFill/>
          <a:ln>
            <a:noFill/>
          </a:ln>
        </p:spPr>
        <p:txBody>
          <a:bodyPr anchorCtr="0" anchor="t" bIns="0" lIns="0" spcFirstLastPara="1" rIns="0" wrap="square" tIns="12050">
            <a:spAutoFit/>
          </a:bodyPr>
          <a:lstStyle/>
          <a:p>
            <a:pPr indent="-457200" lvl="0" marL="469900" marR="5080" rtl="0" algn="just">
              <a:lnSpc>
                <a:spcPct val="150000"/>
              </a:lnSpc>
              <a:spcBef>
                <a:spcPts val="0"/>
              </a:spcBef>
              <a:spcAft>
                <a:spcPts val="0"/>
              </a:spcAft>
              <a:buClr>
                <a:schemeClr val="dk1"/>
              </a:buClr>
              <a:buSzPts val="2100"/>
              <a:buFont typeface="Arial"/>
              <a:buChar char="•"/>
            </a:pPr>
            <a:r>
              <a:rPr b="1" lang="fr-FR" sz="2100">
                <a:solidFill>
                  <a:schemeClr val="dk1"/>
                </a:solidFill>
                <a:latin typeface="Century Gothic"/>
                <a:ea typeface="Century Gothic"/>
                <a:cs typeface="Century Gothic"/>
                <a:sym typeface="Century Gothic"/>
              </a:rPr>
              <a:t>Docker Compose est un outil permettant de définir et d'exécuter des applications Docker multi-conteneurs. </a:t>
            </a:r>
            <a:endParaRPr/>
          </a:p>
          <a:p>
            <a:pPr indent="-457200" lvl="0" marL="469900" marR="5080" rtl="0" algn="just">
              <a:lnSpc>
                <a:spcPct val="150000"/>
              </a:lnSpc>
              <a:spcBef>
                <a:spcPts val="95"/>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Dans cette logique, chaque partie de l'application (code, base de données, serveur web, ...) sera hébergée par un conteneur.</a:t>
            </a:r>
            <a:endParaRPr/>
          </a:p>
          <a:p>
            <a:pPr indent="-457200" lvl="0" marL="469900" marR="5080" rtl="0" algn="just">
              <a:lnSpc>
                <a:spcPct val="150000"/>
              </a:lnSpc>
              <a:spcBef>
                <a:spcPts val="95"/>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Cet outil repose sur le langage YAML pour décrire l'architecture physique de l’application.  YAML est utilisé pour coder les fichiers de configuration. </a:t>
            </a:r>
            <a:endParaRPr sz="2100">
              <a:solidFill>
                <a:schemeClr val="dk1"/>
              </a:solidFill>
              <a:latin typeface="Century Gothic"/>
              <a:ea typeface="Century Gothic"/>
              <a:cs typeface="Century Gothic"/>
              <a:sym typeface="Century Gothic"/>
            </a:endParaRPr>
          </a:p>
          <a:p>
            <a:pPr indent="-457200" lvl="0" marL="469900" marR="5080" rtl="0" algn="just">
              <a:lnSpc>
                <a:spcPct val="150000"/>
              </a:lnSpc>
              <a:spcBef>
                <a:spcPts val="95"/>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Le fichier Docker-Compose comporte la </a:t>
            </a:r>
            <a:r>
              <a:rPr b="1" lang="fr-FR" sz="2100">
                <a:solidFill>
                  <a:schemeClr val="dk1"/>
                </a:solidFill>
                <a:latin typeface="Century Gothic"/>
                <a:ea typeface="Century Gothic"/>
                <a:cs typeface="Century Gothic"/>
                <a:sym typeface="Century Gothic"/>
              </a:rPr>
              <a:t>version</a:t>
            </a:r>
            <a:r>
              <a:rPr lang="fr-FR" sz="2100">
                <a:solidFill>
                  <a:schemeClr val="dk1"/>
                </a:solidFill>
                <a:latin typeface="Century Gothic"/>
                <a:ea typeface="Century Gothic"/>
                <a:cs typeface="Century Gothic"/>
                <a:sym typeface="Century Gothic"/>
              </a:rPr>
              <a:t>, les </a:t>
            </a:r>
            <a:r>
              <a:rPr b="1" lang="fr-FR" sz="2100">
                <a:solidFill>
                  <a:schemeClr val="dk1"/>
                </a:solidFill>
                <a:latin typeface="Century Gothic"/>
                <a:ea typeface="Century Gothic"/>
                <a:cs typeface="Century Gothic"/>
                <a:sym typeface="Century Gothic"/>
              </a:rPr>
              <a:t>services</a:t>
            </a:r>
            <a:r>
              <a:rPr lang="fr-FR" sz="2100">
                <a:solidFill>
                  <a:schemeClr val="dk1"/>
                </a:solidFill>
                <a:latin typeface="Century Gothic"/>
                <a:ea typeface="Century Gothic"/>
                <a:cs typeface="Century Gothic"/>
                <a:sym typeface="Century Gothic"/>
              </a:rPr>
              <a:t> (REQUIS), les </a:t>
            </a:r>
            <a:r>
              <a:rPr b="1" lang="fr-FR" sz="2100">
                <a:solidFill>
                  <a:schemeClr val="dk1"/>
                </a:solidFill>
                <a:latin typeface="Century Gothic"/>
                <a:ea typeface="Century Gothic"/>
                <a:cs typeface="Century Gothic"/>
                <a:sym typeface="Century Gothic"/>
              </a:rPr>
              <a:t>réseaux</a:t>
            </a:r>
            <a:r>
              <a:rPr lang="fr-FR" sz="2100">
                <a:solidFill>
                  <a:schemeClr val="dk1"/>
                </a:solidFill>
                <a:latin typeface="Century Gothic"/>
                <a:ea typeface="Century Gothic"/>
                <a:cs typeface="Century Gothic"/>
                <a:sym typeface="Century Gothic"/>
              </a:rPr>
              <a:t>, les </a:t>
            </a:r>
            <a:r>
              <a:rPr b="1" lang="fr-FR" sz="2100">
                <a:solidFill>
                  <a:schemeClr val="dk1"/>
                </a:solidFill>
                <a:latin typeface="Century Gothic"/>
                <a:ea typeface="Century Gothic"/>
                <a:cs typeface="Century Gothic"/>
                <a:sym typeface="Century Gothic"/>
              </a:rPr>
              <a:t>volumes</a:t>
            </a:r>
            <a:r>
              <a:rPr lang="fr-FR" sz="2100">
                <a:solidFill>
                  <a:schemeClr val="dk1"/>
                </a:solidFill>
                <a:latin typeface="Century Gothic"/>
                <a:ea typeface="Century Gothic"/>
                <a:cs typeface="Century Gothic"/>
                <a:sym typeface="Century Gothic"/>
              </a:rPr>
              <a:t>, les </a:t>
            </a:r>
            <a:r>
              <a:rPr b="1" lang="fr-FR" sz="2100">
                <a:solidFill>
                  <a:schemeClr val="dk1"/>
                </a:solidFill>
                <a:latin typeface="Century Gothic"/>
                <a:ea typeface="Century Gothic"/>
                <a:cs typeface="Century Gothic"/>
                <a:sym typeface="Century Gothic"/>
              </a:rPr>
              <a:t>configurations</a:t>
            </a:r>
            <a:r>
              <a:rPr lang="fr-FR" sz="2100">
                <a:solidFill>
                  <a:schemeClr val="dk1"/>
                </a:solidFill>
                <a:latin typeface="Century Gothic"/>
                <a:ea typeface="Century Gothic"/>
                <a:cs typeface="Century Gothic"/>
                <a:sym typeface="Century Gothic"/>
              </a:rPr>
              <a:t> et les </a:t>
            </a:r>
            <a:r>
              <a:rPr b="1" lang="fr-FR" sz="2100">
                <a:solidFill>
                  <a:schemeClr val="dk1"/>
                </a:solidFill>
                <a:latin typeface="Century Gothic"/>
                <a:ea typeface="Century Gothic"/>
                <a:cs typeface="Century Gothic"/>
                <a:sym typeface="Century Gothic"/>
              </a:rPr>
              <a:t>secrets</a:t>
            </a:r>
            <a:r>
              <a:rPr lang="fr-FR" sz="2100">
                <a:solidFill>
                  <a:schemeClr val="dk1"/>
                </a:solidFill>
                <a:latin typeface="Century Gothic"/>
                <a:ea typeface="Century Gothic"/>
                <a:cs typeface="Century Gothic"/>
                <a:sym typeface="Century Gothic"/>
              </a:rPr>
              <a:t>.</a:t>
            </a:r>
            <a:endParaRPr/>
          </a:p>
          <a:p>
            <a:pPr indent="-457200" lvl="0" marL="469900" marR="5080" rtl="0" algn="just">
              <a:lnSpc>
                <a:spcPct val="150000"/>
              </a:lnSpc>
              <a:spcBef>
                <a:spcPts val="95"/>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Après la configuration du fichier YAML, une seule commande à exécuter pour créer et démarrer tous les services.</a:t>
            </a:r>
            <a:endParaRPr sz="21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a:t>
            </a:r>
            <a:endParaRPr/>
          </a:p>
        </p:txBody>
      </p:sp>
      <p:sp>
        <p:nvSpPr>
          <p:cNvPr id="133" name="Google Shape;133;p1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34" name="Google Shape;134;p11"/>
          <p:cNvSpPr txBox="1"/>
          <p:nvPr/>
        </p:nvSpPr>
        <p:spPr>
          <a:xfrm>
            <a:off x="234132" y="1386057"/>
            <a:ext cx="10153128" cy="3866508"/>
          </a:xfrm>
          <a:prstGeom prst="rect">
            <a:avLst/>
          </a:prstGeom>
          <a:noFill/>
          <a:ln>
            <a:noFill/>
          </a:ln>
        </p:spPr>
        <p:txBody>
          <a:bodyPr anchorCtr="0" anchor="t" bIns="0" lIns="0" spcFirstLastPara="1" rIns="0" wrap="square" tIns="12050">
            <a:spAutoFit/>
          </a:bodyPr>
          <a:lstStyle/>
          <a:p>
            <a:pPr indent="-457200" lvl="0" marL="469900" marR="5080" rtl="0" algn="just">
              <a:lnSpc>
                <a:spcPct val="150000"/>
              </a:lnSpc>
              <a:spcBef>
                <a:spcPts val="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L'utilisation de Docker Compose se résume à un processus en trois étapes :</a:t>
            </a:r>
            <a:endParaRPr/>
          </a:p>
          <a:p>
            <a:pPr indent="-354013" lvl="0" marL="717550" marR="5080" rtl="0" algn="just">
              <a:lnSpc>
                <a:spcPct val="150000"/>
              </a:lnSpc>
              <a:spcBef>
                <a:spcPts val="95"/>
              </a:spcBef>
              <a:spcAft>
                <a:spcPts val="0"/>
              </a:spcAft>
              <a:buClr>
                <a:schemeClr val="dk1"/>
              </a:buClr>
              <a:buSzPts val="2100"/>
              <a:buFont typeface="Calibri"/>
              <a:buAutoNum type="arabicPeriod"/>
            </a:pPr>
            <a:r>
              <a:rPr lang="fr-FR" sz="2100">
                <a:solidFill>
                  <a:schemeClr val="dk1"/>
                </a:solidFill>
                <a:latin typeface="Century Gothic"/>
                <a:ea typeface="Century Gothic"/>
                <a:cs typeface="Century Gothic"/>
                <a:sym typeface="Century Gothic"/>
              </a:rPr>
              <a:t>Définir l'environnement de votre application à l'aide d’un « </a:t>
            </a:r>
            <a:r>
              <a:rPr b="1" lang="fr-FR" sz="2100">
                <a:solidFill>
                  <a:schemeClr val="dk1"/>
                </a:solidFill>
                <a:latin typeface="Century Gothic"/>
                <a:ea typeface="Century Gothic"/>
                <a:cs typeface="Century Gothic"/>
                <a:sym typeface="Century Gothic"/>
              </a:rPr>
              <a:t>Dockerfile</a:t>
            </a:r>
            <a:r>
              <a:rPr lang="fr-FR" sz="2100">
                <a:solidFill>
                  <a:schemeClr val="dk1"/>
                </a:solidFill>
                <a:latin typeface="Century Gothic"/>
                <a:ea typeface="Century Gothic"/>
                <a:cs typeface="Century Gothic"/>
                <a:sym typeface="Century Gothic"/>
              </a:rPr>
              <a:t> » afin qu'il puisse être reproduit partout.</a:t>
            </a:r>
            <a:endParaRPr/>
          </a:p>
          <a:p>
            <a:pPr indent="-354013" lvl="0" marL="717550" marR="5080" rtl="0" algn="just">
              <a:lnSpc>
                <a:spcPct val="150000"/>
              </a:lnSpc>
              <a:spcBef>
                <a:spcPts val="95"/>
              </a:spcBef>
              <a:spcAft>
                <a:spcPts val="0"/>
              </a:spcAft>
              <a:buClr>
                <a:schemeClr val="dk1"/>
              </a:buClr>
              <a:buSzPts val="2100"/>
              <a:buFont typeface="Calibri"/>
              <a:buAutoNum type="arabicPeriod"/>
            </a:pPr>
            <a:r>
              <a:rPr lang="fr-FR" sz="2100">
                <a:solidFill>
                  <a:schemeClr val="dk1"/>
                </a:solidFill>
                <a:latin typeface="Century Gothic"/>
                <a:ea typeface="Century Gothic"/>
                <a:cs typeface="Century Gothic"/>
                <a:sym typeface="Century Gothic"/>
              </a:rPr>
              <a:t>Définir les services qui composent votre application dans « </a:t>
            </a:r>
            <a:r>
              <a:rPr b="1" lang="fr-FR" sz="2100">
                <a:solidFill>
                  <a:schemeClr val="dk1"/>
                </a:solidFill>
                <a:latin typeface="Century Gothic"/>
                <a:ea typeface="Century Gothic"/>
                <a:cs typeface="Century Gothic"/>
                <a:sym typeface="Century Gothic"/>
              </a:rPr>
              <a:t>docker-compose.yml</a:t>
            </a:r>
            <a:r>
              <a:rPr lang="fr-FR" sz="2100">
                <a:solidFill>
                  <a:schemeClr val="dk1"/>
                </a:solidFill>
                <a:latin typeface="Century Gothic"/>
                <a:ea typeface="Century Gothic"/>
                <a:cs typeface="Century Gothic"/>
                <a:sym typeface="Century Gothic"/>
              </a:rPr>
              <a:t> » afin qu'ils puissent être exécutés ensemble dans un environnement isolé.</a:t>
            </a:r>
            <a:endParaRPr/>
          </a:p>
          <a:p>
            <a:pPr indent="-354013" lvl="0" marL="717550" marR="5080" rtl="0" algn="just">
              <a:lnSpc>
                <a:spcPct val="150000"/>
              </a:lnSpc>
              <a:spcBef>
                <a:spcPts val="95"/>
              </a:spcBef>
              <a:spcAft>
                <a:spcPts val="0"/>
              </a:spcAft>
              <a:buClr>
                <a:schemeClr val="dk1"/>
              </a:buClr>
              <a:buSzPts val="2100"/>
              <a:buFont typeface="Calibri"/>
              <a:buAutoNum type="arabicPeriod"/>
            </a:pPr>
            <a:r>
              <a:rPr lang="fr-FR" sz="2100">
                <a:solidFill>
                  <a:schemeClr val="dk1"/>
                </a:solidFill>
                <a:latin typeface="Century Gothic"/>
                <a:ea typeface="Century Gothic"/>
                <a:cs typeface="Century Gothic"/>
                <a:sym typeface="Century Gothic"/>
              </a:rPr>
              <a:t>Exécuter la commande « </a:t>
            </a:r>
            <a:r>
              <a:rPr b="1" lang="fr-FR" sz="2100">
                <a:solidFill>
                  <a:schemeClr val="dk1"/>
                </a:solidFill>
                <a:latin typeface="Century Gothic"/>
                <a:ea typeface="Century Gothic"/>
                <a:cs typeface="Century Gothic"/>
                <a:sym typeface="Century Gothic"/>
              </a:rPr>
              <a:t>docker compose up</a:t>
            </a:r>
            <a:r>
              <a:rPr lang="fr-FR" sz="2100">
                <a:solidFill>
                  <a:schemeClr val="dk1"/>
                </a:solidFill>
                <a:latin typeface="Century Gothic"/>
                <a:ea typeface="Century Gothic"/>
                <a:cs typeface="Century Gothic"/>
                <a:sym typeface="Century Gothic"/>
              </a:rPr>
              <a:t> », c’est la commande pour lancer votre application entière. </a:t>
            </a:r>
            <a:endParaRPr sz="2100">
              <a:solidFill>
                <a:schemeClr val="dk1"/>
              </a:solidFill>
              <a:latin typeface="Verdana"/>
              <a:ea typeface="Verdana"/>
              <a:cs typeface="Verdana"/>
              <a:sym typeface="Verdana"/>
            </a:endParaRPr>
          </a:p>
        </p:txBody>
      </p:sp>
      <p:pic>
        <p:nvPicPr>
          <p:cNvPr id="135" name="Google Shape;135;p11"/>
          <p:cNvPicPr preferRelativeResize="0"/>
          <p:nvPr/>
        </p:nvPicPr>
        <p:blipFill rotWithShape="1">
          <a:blip r:embed="rId3">
            <a:alphaModFix/>
          </a:blip>
          <a:srcRect b="11669" l="8966" r="8502" t="12619"/>
          <a:stretch/>
        </p:blipFill>
        <p:spPr>
          <a:xfrm>
            <a:off x="8324596" y="190668"/>
            <a:ext cx="2092179" cy="92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Exemple</a:t>
            </a:r>
            <a:endParaRPr/>
          </a:p>
        </p:txBody>
      </p:sp>
      <p:sp>
        <p:nvSpPr>
          <p:cNvPr id="142" name="Google Shape;142;p1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pic>
        <p:nvPicPr>
          <p:cNvPr id="143" name="Google Shape;143;p12"/>
          <p:cNvPicPr preferRelativeResize="0"/>
          <p:nvPr/>
        </p:nvPicPr>
        <p:blipFill rotWithShape="1">
          <a:blip r:embed="rId3">
            <a:alphaModFix/>
          </a:blip>
          <a:srcRect b="0" l="0" r="0" t="0"/>
          <a:stretch/>
        </p:blipFill>
        <p:spPr>
          <a:xfrm>
            <a:off x="1108433" y="1209657"/>
            <a:ext cx="8595985" cy="60069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Clr>
                <a:schemeClr val="dk1"/>
              </a:buClr>
              <a:buSzPts val="3200"/>
              <a:buFont typeface="Century Gothic"/>
              <a:buNone/>
            </a:pPr>
            <a:r>
              <a:rPr lang="fr-FR" sz="3200">
                <a:solidFill>
                  <a:schemeClr val="dk1"/>
                </a:solidFill>
                <a:latin typeface="Century Gothic"/>
                <a:ea typeface="Century Gothic"/>
                <a:cs typeface="Century Gothic"/>
                <a:sym typeface="Century Gothic"/>
              </a:rPr>
              <a:t>Installation Docker Compose (3 Commandes)</a:t>
            </a:r>
            <a:endParaRPr sz="1800">
              <a:solidFill>
                <a:schemeClr val="dk1"/>
              </a:solidFill>
              <a:latin typeface="Calibri"/>
              <a:ea typeface="Calibri"/>
              <a:cs typeface="Calibri"/>
              <a:sym typeface="Calibri"/>
            </a:endParaRPr>
          </a:p>
        </p:txBody>
      </p:sp>
      <p:sp>
        <p:nvSpPr>
          <p:cNvPr id="150" name="Google Shape;150;p13"/>
          <p:cNvSpPr/>
          <p:nvPr/>
        </p:nvSpPr>
        <p:spPr>
          <a:xfrm>
            <a:off x="0" y="1366487"/>
            <a:ext cx="10693400" cy="5943330"/>
          </a:xfrm>
          <a:prstGeom prst="rect">
            <a:avLst/>
          </a:prstGeom>
          <a:noFill/>
          <a:ln>
            <a:noFill/>
          </a:ln>
        </p:spPr>
        <p:txBody>
          <a:bodyPr anchorCtr="0" anchor="t" bIns="50400" lIns="100825" spcFirstLastPara="1" rIns="100825" wrap="square" tIns="50400">
            <a:normAutofit/>
          </a:bodyPr>
          <a:lstStyle/>
          <a:p>
            <a:pPr indent="0" lvl="0" marL="12700" marR="5080" rtl="0" algn="l">
              <a:lnSpc>
                <a:spcPct val="150000"/>
              </a:lnSpc>
              <a:spcBef>
                <a:spcPts val="95"/>
              </a:spcBef>
              <a:spcAft>
                <a:spcPts val="0"/>
              </a:spcAft>
              <a:buNone/>
            </a:pPr>
            <a:r>
              <a:rPr b="1" lang="fr-FR" sz="1800">
                <a:solidFill>
                  <a:srgbClr val="C00000"/>
                </a:solidFill>
                <a:latin typeface="Century Gothic"/>
                <a:ea typeface="Century Gothic"/>
                <a:cs typeface="Century Gothic"/>
                <a:sym typeface="Century Gothic"/>
              </a:rPr>
              <a:t>mkdir</a:t>
            </a:r>
            <a:r>
              <a:rPr b="1" lang="fr-FR" sz="1800">
                <a:solidFill>
                  <a:schemeClr val="dk1"/>
                </a:solidFill>
                <a:latin typeface="Century Gothic"/>
                <a:ea typeface="Century Gothic"/>
                <a:cs typeface="Century Gothic"/>
                <a:sym typeface="Century Gothic"/>
              </a:rPr>
              <a:t> -p ~/.docker/cli-plugins/</a:t>
            </a:r>
            <a:endParaRPr/>
          </a:p>
          <a:p>
            <a:pPr indent="0" lvl="0" marL="12700" marR="5080" rtl="0" algn="l">
              <a:lnSpc>
                <a:spcPct val="150000"/>
              </a:lnSpc>
              <a:spcBef>
                <a:spcPts val="95"/>
              </a:spcBef>
              <a:spcAft>
                <a:spcPts val="0"/>
              </a:spcAft>
              <a:buNone/>
            </a:pPr>
            <a:r>
              <a:t/>
            </a:r>
            <a:endParaRPr b="1" sz="1800">
              <a:solidFill>
                <a:schemeClr val="dk1"/>
              </a:solidFill>
              <a:latin typeface="Century Gothic"/>
              <a:ea typeface="Century Gothic"/>
              <a:cs typeface="Century Gothic"/>
              <a:sym typeface="Century Gothic"/>
            </a:endParaRPr>
          </a:p>
          <a:p>
            <a:pPr indent="0" lvl="0" marL="12700" marR="5080" rtl="0" algn="l">
              <a:lnSpc>
                <a:spcPct val="150000"/>
              </a:lnSpc>
              <a:spcBef>
                <a:spcPts val="95"/>
              </a:spcBef>
              <a:spcAft>
                <a:spcPts val="0"/>
              </a:spcAft>
              <a:buNone/>
            </a:pPr>
            <a:r>
              <a:rPr b="1" lang="fr-FR" sz="1800">
                <a:solidFill>
                  <a:srgbClr val="C00000"/>
                </a:solidFill>
                <a:latin typeface="Century Gothic"/>
                <a:ea typeface="Century Gothic"/>
                <a:cs typeface="Century Gothic"/>
                <a:sym typeface="Century Gothic"/>
              </a:rPr>
              <a:t>curl</a:t>
            </a:r>
            <a:r>
              <a:rPr b="1" lang="fr-FR" sz="1800">
                <a:solidFill>
                  <a:schemeClr val="dk1"/>
                </a:solidFill>
                <a:latin typeface="Century Gothic"/>
                <a:ea typeface="Century Gothic"/>
                <a:cs typeface="Century Gothic"/>
                <a:sym typeface="Century Gothic"/>
              </a:rPr>
              <a:t> -SL https://github.com/docker/compose/releases/download/</a:t>
            </a:r>
            <a:r>
              <a:rPr b="1" lang="fr-FR" sz="2000">
                <a:solidFill>
                  <a:srgbClr val="C00000"/>
                </a:solidFill>
                <a:latin typeface="Century Gothic"/>
                <a:ea typeface="Century Gothic"/>
                <a:cs typeface="Century Gothic"/>
                <a:sym typeface="Century Gothic"/>
              </a:rPr>
              <a:t>v2.3.3</a:t>
            </a:r>
            <a:r>
              <a:rPr b="1" lang="fr-FR" sz="1800">
                <a:solidFill>
                  <a:schemeClr val="dk1"/>
                </a:solidFill>
                <a:latin typeface="Century Gothic"/>
                <a:ea typeface="Century Gothic"/>
                <a:cs typeface="Century Gothic"/>
                <a:sym typeface="Century Gothic"/>
              </a:rPr>
              <a:t>/docker-compose-linux-x86_64 -o ~/.docker/cli-plugins/docker-compose</a:t>
            </a:r>
            <a:endParaRPr/>
          </a:p>
          <a:p>
            <a:pPr indent="0" lvl="0" marL="12700" marR="5080" rtl="0" algn="l">
              <a:lnSpc>
                <a:spcPct val="150000"/>
              </a:lnSpc>
              <a:spcBef>
                <a:spcPts val="95"/>
              </a:spcBef>
              <a:spcAft>
                <a:spcPts val="0"/>
              </a:spcAft>
              <a:buNone/>
            </a:pPr>
            <a:r>
              <a:t/>
            </a:r>
            <a:endParaRPr b="1" sz="1800">
              <a:solidFill>
                <a:schemeClr val="dk1"/>
              </a:solidFill>
              <a:latin typeface="Century Gothic"/>
              <a:ea typeface="Century Gothic"/>
              <a:cs typeface="Century Gothic"/>
              <a:sym typeface="Century Gothic"/>
            </a:endParaRPr>
          </a:p>
          <a:p>
            <a:pPr indent="0" lvl="0" marL="12700" marR="5080" rtl="0" algn="l">
              <a:lnSpc>
                <a:spcPct val="150000"/>
              </a:lnSpc>
              <a:spcBef>
                <a:spcPts val="95"/>
              </a:spcBef>
              <a:spcAft>
                <a:spcPts val="0"/>
              </a:spcAft>
              <a:buNone/>
            </a:pPr>
            <a:r>
              <a:rPr b="1" lang="fr-FR" sz="1800">
                <a:solidFill>
                  <a:srgbClr val="C00000"/>
                </a:solidFill>
                <a:latin typeface="Century Gothic"/>
                <a:ea typeface="Century Gothic"/>
                <a:cs typeface="Century Gothic"/>
                <a:sym typeface="Century Gothic"/>
              </a:rPr>
              <a:t>chmod</a:t>
            </a:r>
            <a:r>
              <a:rPr b="1" lang="fr-FR" sz="1800">
                <a:solidFill>
                  <a:schemeClr val="dk1"/>
                </a:solidFill>
                <a:latin typeface="Century Gothic"/>
                <a:ea typeface="Century Gothic"/>
                <a:cs typeface="Century Gothic"/>
                <a:sym typeface="Century Gothic"/>
              </a:rPr>
              <a:t> +x ~/.docker/cli-plugins/docker-compose</a:t>
            </a:r>
            <a:endParaRPr/>
          </a:p>
          <a:p>
            <a:pPr indent="0" lvl="0" marL="12700" marR="5080" rtl="0" algn="l">
              <a:lnSpc>
                <a:spcPct val="150000"/>
              </a:lnSpc>
              <a:spcBef>
                <a:spcPts val="95"/>
              </a:spcBef>
              <a:spcAft>
                <a:spcPts val="0"/>
              </a:spcAft>
              <a:buNone/>
            </a:pPr>
            <a:r>
              <a:t/>
            </a:r>
            <a:endParaRPr b="1" sz="1800">
              <a:solidFill>
                <a:schemeClr val="dk1"/>
              </a:solidFill>
              <a:latin typeface="Century Gothic"/>
              <a:ea typeface="Century Gothic"/>
              <a:cs typeface="Century Gothic"/>
              <a:sym typeface="Century Gothic"/>
            </a:endParaRPr>
          </a:p>
          <a:p>
            <a:pPr indent="0" lvl="0" marL="12700" marR="5080" rtl="0" algn="l">
              <a:lnSpc>
                <a:spcPct val="150000"/>
              </a:lnSpc>
              <a:spcBef>
                <a:spcPts val="95"/>
              </a:spcBef>
              <a:spcAft>
                <a:spcPts val="0"/>
              </a:spcAft>
              <a:buNone/>
            </a:pPr>
            <a:r>
              <a:rPr b="1" lang="fr-FR" sz="1800">
                <a:solidFill>
                  <a:schemeClr val="dk1"/>
                </a:solidFill>
                <a:latin typeface="Century Gothic"/>
                <a:ea typeface="Century Gothic"/>
                <a:cs typeface="Century Gothic"/>
                <a:sym typeface="Century Gothic"/>
              </a:rPr>
              <a:t>docker compose version</a:t>
            </a:r>
            <a:endParaRPr/>
          </a:p>
          <a:p>
            <a:pPr indent="0" lvl="0" marL="12700" marR="5080" rtl="0" algn="l">
              <a:lnSpc>
                <a:spcPct val="150000"/>
              </a:lnSpc>
              <a:spcBef>
                <a:spcPts val="95"/>
              </a:spcBef>
              <a:spcAft>
                <a:spcPts val="0"/>
              </a:spcAft>
              <a:buNone/>
            </a:pPr>
            <a:r>
              <a:t/>
            </a:r>
            <a:endParaRPr sz="1800">
              <a:solidFill>
                <a:schemeClr val="dk1"/>
              </a:solidFill>
              <a:latin typeface="Century Gothic"/>
              <a:ea typeface="Century Gothic"/>
              <a:cs typeface="Century Gothic"/>
              <a:sym typeface="Century Gothic"/>
            </a:endParaRPr>
          </a:p>
          <a:p>
            <a:pPr indent="0" lvl="0" marL="12700" marR="5080" rtl="0" algn="l">
              <a:lnSpc>
                <a:spcPct val="150000"/>
              </a:lnSpc>
              <a:spcBef>
                <a:spcPts val="95"/>
              </a:spcBef>
              <a:spcAft>
                <a:spcPts val="0"/>
              </a:spcAft>
              <a:buNone/>
            </a:pPr>
            <a:r>
              <a:t/>
            </a:r>
            <a:endParaRPr sz="1800">
              <a:solidFill>
                <a:schemeClr val="dk1"/>
              </a:solidFill>
              <a:latin typeface="Century Gothic"/>
              <a:ea typeface="Century Gothic"/>
              <a:cs typeface="Century Gothic"/>
              <a:sym typeface="Century Gothic"/>
            </a:endParaRPr>
          </a:p>
          <a:p>
            <a:pPr indent="0" lvl="0" marL="12700" marR="5080" rtl="0" algn="l">
              <a:lnSpc>
                <a:spcPct val="150000"/>
              </a:lnSpc>
              <a:spcBef>
                <a:spcPts val="95"/>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1" name="Google Shape;151;p1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Clr>
                <a:schemeClr val="dk1"/>
              </a:buClr>
              <a:buSzPts val="3200"/>
              <a:buFont typeface="Century Gothic"/>
              <a:buNone/>
            </a:pPr>
            <a:r>
              <a:rPr lang="fr-FR" sz="3200">
                <a:solidFill>
                  <a:schemeClr val="dk1"/>
                </a:solidFill>
                <a:latin typeface="Century Gothic"/>
                <a:ea typeface="Century Gothic"/>
                <a:cs typeface="Century Gothic"/>
                <a:sym typeface="Century Gothic"/>
              </a:rPr>
              <a:t>Installation Docker Compose</a:t>
            </a:r>
            <a:endParaRPr sz="1800">
              <a:solidFill>
                <a:schemeClr val="dk1"/>
              </a:solidFill>
              <a:latin typeface="Calibri"/>
              <a:ea typeface="Calibri"/>
              <a:cs typeface="Calibri"/>
              <a:sym typeface="Calibri"/>
            </a:endParaRPr>
          </a:p>
        </p:txBody>
      </p:sp>
      <p:sp>
        <p:nvSpPr>
          <p:cNvPr id="158" name="Google Shape;158;p1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pic>
        <p:nvPicPr>
          <p:cNvPr id="159" name="Google Shape;159;p14"/>
          <p:cNvPicPr preferRelativeResize="0"/>
          <p:nvPr/>
        </p:nvPicPr>
        <p:blipFill rotWithShape="1">
          <a:blip r:embed="rId3">
            <a:alphaModFix/>
          </a:blip>
          <a:srcRect b="0" l="0" r="0" t="0"/>
          <a:stretch/>
        </p:blipFill>
        <p:spPr>
          <a:xfrm>
            <a:off x="129567" y="2071605"/>
            <a:ext cx="10434267" cy="2738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448528" y="402846"/>
            <a:ext cx="9796341" cy="55399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fr-FR" sz="3600"/>
              <a:t>Les 3 fonctions principales</a:t>
            </a:r>
            <a:endParaRPr/>
          </a:p>
        </p:txBody>
      </p:sp>
      <p:sp>
        <p:nvSpPr>
          <p:cNvPr id="165" name="Google Shape;165;p15"/>
          <p:cNvSpPr txBox="1"/>
          <p:nvPr>
            <p:ph idx="1" type="body"/>
          </p:nvPr>
        </p:nvSpPr>
        <p:spPr>
          <a:xfrm>
            <a:off x="448528" y="1755775"/>
            <a:ext cx="9796341" cy="36933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sz="2000"/>
              <a:t>Les 3 fonctions principales de docker-compose sont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457200" lvl="0" marL="685800" rtl="0" algn="l">
              <a:spcBef>
                <a:spcPts val="0"/>
              </a:spcBef>
              <a:spcAft>
                <a:spcPts val="0"/>
              </a:spcAft>
              <a:buClr>
                <a:schemeClr val="dk1"/>
              </a:buClr>
              <a:buSzPts val="2000"/>
              <a:buFont typeface="Century Gothic"/>
              <a:buChar char="-"/>
            </a:pPr>
            <a:r>
              <a:rPr lang="fr-FR" sz="2000"/>
              <a:t>Comment lancer un docker-compose? (se mettre dans le dossier contenant le fichier docker-compose.yml) : </a:t>
            </a:r>
            <a:endParaRPr/>
          </a:p>
          <a:p>
            <a:pPr indent="0" lvl="0" marL="228600" rtl="0" algn="l">
              <a:spcBef>
                <a:spcPts val="0"/>
              </a:spcBef>
              <a:spcAft>
                <a:spcPts val="0"/>
              </a:spcAft>
              <a:buNone/>
            </a:pPr>
            <a:r>
              <a:rPr b="1" lang="fr-FR" sz="2000"/>
              <a:t>         docker-compose up -d </a:t>
            </a:r>
            <a:endParaRPr b="1" sz="2000"/>
          </a:p>
          <a:p>
            <a:pPr indent="0" lvl="0" marL="228600" rtl="0" algn="l">
              <a:spcBef>
                <a:spcPts val="0"/>
              </a:spcBef>
              <a:spcAft>
                <a:spcPts val="0"/>
              </a:spcAft>
              <a:buNone/>
            </a:pPr>
            <a:r>
              <a:t/>
            </a:r>
            <a:endParaRPr b="1" sz="2000"/>
          </a:p>
          <a:p>
            <a:pPr indent="-457200" lvl="0" marL="685800" rtl="0" algn="l">
              <a:spcBef>
                <a:spcPts val="0"/>
              </a:spcBef>
              <a:spcAft>
                <a:spcPts val="0"/>
              </a:spcAft>
              <a:buClr>
                <a:schemeClr val="dk1"/>
              </a:buClr>
              <a:buSzPts val="2000"/>
              <a:buFont typeface="Century Gothic"/>
              <a:buChar char="-"/>
            </a:pPr>
            <a:r>
              <a:rPr lang="fr-FR" sz="2000"/>
              <a:t>Comment vérifier les logs des conteneurs qui ont été lancé?</a:t>
            </a:r>
            <a:endParaRPr/>
          </a:p>
          <a:p>
            <a:pPr indent="0" lvl="0" marL="228600" rtl="0" algn="l">
              <a:spcBef>
                <a:spcPts val="0"/>
              </a:spcBef>
              <a:spcAft>
                <a:spcPts val="0"/>
              </a:spcAft>
              <a:buNone/>
            </a:pPr>
            <a:r>
              <a:rPr lang="fr-FR" sz="2000"/>
              <a:t>         </a:t>
            </a:r>
            <a:r>
              <a:rPr b="1" lang="fr-FR" sz="2000"/>
              <a:t>docker-compose logs</a:t>
            </a:r>
            <a:endParaRPr/>
          </a:p>
          <a:p>
            <a:pPr indent="0" lvl="0" marL="228600" rtl="0" algn="l">
              <a:spcBef>
                <a:spcPts val="0"/>
              </a:spcBef>
              <a:spcAft>
                <a:spcPts val="0"/>
              </a:spcAft>
              <a:buNone/>
            </a:pPr>
            <a:r>
              <a:t/>
            </a:r>
            <a:endParaRPr b="1" sz="2000"/>
          </a:p>
          <a:p>
            <a:pPr indent="-457200" lvl="0" marL="685800" rtl="0" algn="l">
              <a:spcBef>
                <a:spcPts val="0"/>
              </a:spcBef>
              <a:spcAft>
                <a:spcPts val="0"/>
              </a:spcAft>
              <a:buClr>
                <a:schemeClr val="dk1"/>
              </a:buClr>
              <a:buSzPts val="2000"/>
              <a:buFont typeface="Century Gothic"/>
              <a:buChar char="-"/>
            </a:pPr>
            <a:r>
              <a:rPr lang="fr-FR" sz="2000"/>
              <a:t>Comment arrêter un docker compose ?</a:t>
            </a:r>
            <a:endParaRPr/>
          </a:p>
          <a:p>
            <a:pPr indent="0" lvl="0" marL="228600" rtl="0" algn="l">
              <a:spcBef>
                <a:spcPts val="0"/>
              </a:spcBef>
              <a:spcAft>
                <a:spcPts val="0"/>
              </a:spcAft>
              <a:buNone/>
            </a:pPr>
            <a:r>
              <a:rPr lang="fr-FR" sz="2000"/>
              <a:t>         </a:t>
            </a:r>
            <a:r>
              <a:rPr b="1" lang="fr-FR" sz="2000"/>
              <a:t>docker-compose down</a:t>
            </a:r>
            <a:endParaRPr b="1" sz="2000"/>
          </a:p>
        </p:txBody>
      </p:sp>
      <p:sp>
        <p:nvSpPr>
          <p:cNvPr id="166" name="Google Shape;166;p1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448529" y="421896"/>
            <a:ext cx="9796341" cy="55399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0" i="0" lang="fr-FR" sz="3600" u="none" cap="none" strike="noStrike">
                <a:solidFill>
                  <a:schemeClr val="dk1"/>
                </a:solidFill>
                <a:latin typeface="Century Gothic"/>
                <a:ea typeface="Century Gothic"/>
                <a:cs typeface="Century Gothic"/>
                <a:sym typeface="Century Gothic"/>
              </a:rPr>
              <a:t>Exemple</a:t>
            </a:r>
            <a:endParaRPr/>
          </a:p>
        </p:txBody>
      </p:sp>
      <p:sp>
        <p:nvSpPr>
          <p:cNvPr id="172" name="Google Shape;172;p16"/>
          <p:cNvSpPr txBox="1"/>
          <p:nvPr>
            <p:ph idx="1" type="body"/>
          </p:nvPr>
        </p:nvSpPr>
        <p:spPr>
          <a:xfrm>
            <a:off x="417478" y="1709723"/>
            <a:ext cx="10275922" cy="35548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sz="2100"/>
              <a:t>Cet exemple montre comment lancer deux conteneurs (Nexus et Sonar) en utilisant Docker-Compose. </a:t>
            </a:r>
            <a:endParaRPr/>
          </a:p>
          <a:p>
            <a:pPr indent="0" lvl="0" marL="0" rtl="0" algn="l">
              <a:spcBef>
                <a:spcPts val="0"/>
              </a:spcBef>
              <a:spcAft>
                <a:spcPts val="0"/>
              </a:spcAft>
              <a:buNone/>
            </a:pPr>
            <a:r>
              <a:t/>
            </a:r>
            <a:endParaRPr sz="2100"/>
          </a:p>
          <a:p>
            <a:pPr indent="0" lvl="0" marL="0" rtl="0" algn="l">
              <a:spcBef>
                <a:spcPts val="0"/>
              </a:spcBef>
              <a:spcAft>
                <a:spcPts val="0"/>
              </a:spcAft>
              <a:buNone/>
            </a:pPr>
            <a:r>
              <a:rPr b="1" lang="fr-FR" sz="2100">
                <a:solidFill>
                  <a:srgbClr val="FF0000"/>
                </a:solidFill>
              </a:rPr>
              <a:t>Ce TP n’est pas à faire. Cela va surcharger votre VM avec 2 autres conteneurs. </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fr-FR" sz="2100"/>
              <a:t>C’est juste pour vous expliquer Docker-Compose. </a:t>
            </a:r>
            <a:endParaRPr/>
          </a:p>
          <a:p>
            <a:pPr indent="0" lvl="0" marL="0" rtl="0" algn="l">
              <a:spcBef>
                <a:spcPts val="0"/>
              </a:spcBef>
              <a:spcAft>
                <a:spcPts val="0"/>
              </a:spcAft>
              <a:buNone/>
            </a:pPr>
            <a:r>
              <a:rPr lang="fr-FR" sz="2100"/>
              <a:t>Vous allez vous en inspirer pour créer votre propre fichier Docker-Comose, par la suite, qui fera tourner votre application Spirng boot (Conteneur 1) et une base de données MySQL (Conteneur 2).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fr-FR" sz="2100"/>
              <a:t>Solution ci-dessous : </a:t>
            </a:r>
            <a:endParaRPr sz="2100"/>
          </a:p>
        </p:txBody>
      </p:sp>
      <p:sp>
        <p:nvSpPr>
          <p:cNvPr id="173" name="Google Shape;173;p1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180" name="Google Shape;180;p1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81" name="Google Shape;181;p17"/>
          <p:cNvSpPr txBox="1"/>
          <p:nvPr/>
        </p:nvSpPr>
        <p:spPr>
          <a:xfrm>
            <a:off x="234132" y="1386057"/>
            <a:ext cx="10153128" cy="2925801"/>
          </a:xfrm>
          <a:prstGeom prst="rect">
            <a:avLst/>
          </a:prstGeom>
          <a:noFill/>
          <a:ln>
            <a:noFill/>
          </a:ln>
        </p:spPr>
        <p:txBody>
          <a:bodyPr anchorCtr="0" anchor="t" bIns="0" lIns="0" spcFirstLastPara="1" rIns="0" wrap="square" tIns="12050">
            <a:spAutoFit/>
          </a:bodyPr>
          <a:lstStyle/>
          <a:p>
            <a:pPr indent="-342900" lvl="1" marL="446088" marR="5080" rtl="0" algn="just">
              <a:lnSpc>
                <a:spcPct val="15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Pour utiliser « Docker-compose », nous allons configurer les deux images ‘Sonarqube’ et ‘Nexus’ afin de les lancer simultanément.</a:t>
            </a:r>
            <a:endParaRPr/>
          </a:p>
          <a:p>
            <a:pPr indent="-215900" lvl="1" marL="446088" marR="5080" rtl="0" algn="just">
              <a:lnSpc>
                <a:spcPct val="150000"/>
              </a:lnSpc>
              <a:spcBef>
                <a:spcPts val="95"/>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446088" marR="5080" rtl="0" algn="just">
              <a:lnSpc>
                <a:spcPct val="150000"/>
              </a:lnSpc>
              <a:spcBef>
                <a:spcPts val="95"/>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J’ai créé un dossier nommé «sonar-nexus» et ensuite je suis allé dans ce répertoire</a:t>
            </a:r>
            <a:endParaRPr/>
          </a:p>
          <a:p>
            <a:pPr indent="-342900" lvl="1" marL="446088" marR="5080" rtl="0" algn="just">
              <a:lnSpc>
                <a:spcPct val="150000"/>
              </a:lnSpc>
              <a:spcBef>
                <a:spcPts val="95"/>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J’ai créé le fichier YAML en utilisant l’éditeur de texte vi :</a:t>
            </a:r>
            <a:endParaRPr b="0" i="0" sz="20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pic>
        <p:nvPicPr>
          <p:cNvPr id="182" name="Google Shape;182;p17"/>
          <p:cNvPicPr preferRelativeResize="0"/>
          <p:nvPr/>
        </p:nvPicPr>
        <p:blipFill rotWithShape="1">
          <a:blip r:embed="rId3">
            <a:alphaModFix/>
          </a:blip>
          <a:srcRect b="0" l="0" r="0" t="0"/>
          <a:stretch/>
        </p:blipFill>
        <p:spPr>
          <a:xfrm>
            <a:off x="710981" y="4732362"/>
            <a:ext cx="9199429" cy="22174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189" name="Google Shape;189;p1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90" name="Google Shape;190;p18"/>
          <p:cNvSpPr txBox="1"/>
          <p:nvPr/>
        </p:nvSpPr>
        <p:spPr>
          <a:xfrm>
            <a:off x="234132" y="1386057"/>
            <a:ext cx="10153128" cy="4463722"/>
          </a:xfrm>
          <a:prstGeom prst="rect">
            <a:avLst/>
          </a:prstGeom>
          <a:noFill/>
          <a:ln>
            <a:noFill/>
          </a:ln>
        </p:spPr>
        <p:txBody>
          <a:bodyPr anchorCtr="0" anchor="t" bIns="0" lIns="0" spcFirstLastPara="1" rIns="0" wrap="square" tIns="12050">
            <a:spAutoFit/>
          </a:bodyPr>
          <a:lstStyle/>
          <a:p>
            <a:pPr indent="-342900" lvl="1" marL="446088" marR="5080" rtl="0" algn="just">
              <a:lnSpc>
                <a:spcPct val="15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Contenu du fichier « docker-compose.yml »:</a:t>
            </a:r>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pic>
        <p:nvPicPr>
          <p:cNvPr id="191" name="Google Shape;191;p18"/>
          <p:cNvPicPr preferRelativeResize="0"/>
          <p:nvPr/>
        </p:nvPicPr>
        <p:blipFill rotWithShape="1">
          <a:blip r:embed="rId3">
            <a:alphaModFix/>
          </a:blip>
          <a:srcRect b="0" l="0" r="0" t="0"/>
          <a:stretch/>
        </p:blipFill>
        <p:spPr>
          <a:xfrm>
            <a:off x="3074988" y="1781161"/>
            <a:ext cx="4543425" cy="521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198" name="Google Shape;198;p19"/>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199" name="Google Shape;199;p19"/>
          <p:cNvSpPr txBox="1"/>
          <p:nvPr/>
        </p:nvSpPr>
        <p:spPr>
          <a:xfrm>
            <a:off x="234132" y="1278474"/>
            <a:ext cx="10153128" cy="1133002"/>
          </a:xfrm>
          <a:prstGeom prst="rect">
            <a:avLst/>
          </a:prstGeom>
          <a:noFill/>
          <a:ln>
            <a:noFill/>
          </a:ln>
        </p:spPr>
        <p:txBody>
          <a:bodyPr anchorCtr="0" anchor="t" bIns="0" lIns="0" spcFirstLastPara="1" rIns="0" wrap="square" tIns="12050">
            <a:spAutoFit/>
          </a:bodyPr>
          <a:lstStyle/>
          <a:p>
            <a:pPr indent="-342900" lvl="1" marL="446088" marR="5080" rtl="0" algn="just">
              <a:lnSpc>
                <a:spcPct val="150000"/>
              </a:lnSpc>
              <a:spcBef>
                <a:spcPts val="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La commande suivante pour créer les conteneurs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pic>
        <p:nvPicPr>
          <p:cNvPr id="200" name="Google Shape;200;p19"/>
          <p:cNvPicPr preferRelativeResize="0"/>
          <p:nvPr/>
        </p:nvPicPr>
        <p:blipFill rotWithShape="1">
          <a:blip r:embed="rId3">
            <a:alphaModFix/>
          </a:blip>
          <a:srcRect b="0" l="0" r="13222" t="0"/>
          <a:stretch/>
        </p:blipFill>
        <p:spPr>
          <a:xfrm>
            <a:off x="5363310" y="3781425"/>
            <a:ext cx="5093365" cy="2881999"/>
          </a:xfrm>
          <a:prstGeom prst="rect">
            <a:avLst/>
          </a:prstGeom>
          <a:noFill/>
          <a:ln>
            <a:noFill/>
          </a:ln>
        </p:spPr>
      </p:pic>
      <p:pic>
        <p:nvPicPr>
          <p:cNvPr id="201" name="Google Shape;201;p19"/>
          <p:cNvPicPr preferRelativeResize="0"/>
          <p:nvPr/>
        </p:nvPicPr>
        <p:blipFill rotWithShape="1">
          <a:blip r:embed="rId4">
            <a:alphaModFix/>
          </a:blip>
          <a:srcRect b="0" l="0" r="16578" t="0"/>
          <a:stretch/>
        </p:blipFill>
        <p:spPr>
          <a:xfrm>
            <a:off x="234133" y="3737793"/>
            <a:ext cx="4939664" cy="3055885"/>
          </a:xfrm>
          <a:prstGeom prst="rect">
            <a:avLst/>
          </a:prstGeom>
          <a:noFill/>
          <a:ln>
            <a:noFill/>
          </a:ln>
        </p:spPr>
      </p:pic>
      <p:sp>
        <p:nvSpPr>
          <p:cNvPr id="202" name="Google Shape;202;p19"/>
          <p:cNvSpPr txBox="1"/>
          <p:nvPr/>
        </p:nvSpPr>
        <p:spPr>
          <a:xfrm>
            <a:off x="234132" y="6661745"/>
            <a:ext cx="4939663" cy="369332"/>
          </a:xfrm>
          <a:prstGeom prst="rect">
            <a:avLst/>
          </a:prstGeom>
          <a:solidFill>
            <a:schemeClr val="lt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SonarQube</a:t>
            </a:r>
            <a:endParaRPr sz="1800">
              <a:solidFill>
                <a:schemeClr val="dk1"/>
              </a:solidFill>
              <a:latin typeface="Calibri"/>
              <a:ea typeface="Calibri"/>
              <a:cs typeface="Calibri"/>
              <a:sym typeface="Calibri"/>
            </a:endParaRPr>
          </a:p>
        </p:txBody>
      </p:sp>
      <p:sp>
        <p:nvSpPr>
          <p:cNvPr id="203" name="Google Shape;203;p19"/>
          <p:cNvSpPr txBox="1"/>
          <p:nvPr/>
        </p:nvSpPr>
        <p:spPr>
          <a:xfrm>
            <a:off x="5346700" y="6663424"/>
            <a:ext cx="5109975" cy="369332"/>
          </a:xfrm>
          <a:prstGeom prst="rect">
            <a:avLst/>
          </a:prstGeom>
          <a:solidFill>
            <a:schemeClr val="lt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Nexus</a:t>
            </a:r>
            <a:endParaRPr sz="1800">
              <a:solidFill>
                <a:schemeClr val="dk1"/>
              </a:solidFill>
              <a:latin typeface="Calibri"/>
              <a:ea typeface="Calibri"/>
              <a:cs typeface="Calibri"/>
              <a:sym typeface="Calibri"/>
            </a:endParaRPr>
          </a:p>
        </p:txBody>
      </p:sp>
      <p:pic>
        <p:nvPicPr>
          <p:cNvPr id="204" name="Google Shape;204;p19"/>
          <p:cNvPicPr preferRelativeResize="0"/>
          <p:nvPr/>
        </p:nvPicPr>
        <p:blipFill rotWithShape="1">
          <a:blip r:embed="rId5">
            <a:alphaModFix/>
          </a:blip>
          <a:srcRect b="0" l="0" r="0" t="0"/>
          <a:stretch/>
        </p:blipFill>
        <p:spPr>
          <a:xfrm>
            <a:off x="234132" y="1859788"/>
            <a:ext cx="10153128" cy="19216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Plan du cours</a:t>
            </a:r>
            <a:endParaRPr/>
          </a:p>
        </p:txBody>
      </p:sp>
      <p:sp>
        <p:nvSpPr>
          <p:cNvPr id="41" name="Google Shape;41;p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42" name="Google Shape;42;p2"/>
          <p:cNvSpPr/>
          <p:nvPr/>
        </p:nvSpPr>
        <p:spPr>
          <a:xfrm>
            <a:off x="304800" y="1765201"/>
            <a:ext cx="10083800" cy="5943330"/>
          </a:xfrm>
          <a:prstGeom prst="rect">
            <a:avLst/>
          </a:prstGeom>
          <a:noFill/>
          <a:ln>
            <a:noFill/>
          </a:ln>
        </p:spPr>
        <p:txBody>
          <a:bodyPr anchorCtr="0" anchor="t" bIns="50400" lIns="100825" spcFirstLastPara="1" rIns="100825" wrap="square" tIns="50400">
            <a:normAutofit/>
          </a:bodyPr>
          <a:lstStyle/>
          <a:p>
            <a:pPr indent="-285750" lvl="1" marL="742950" marR="0" rtl="0" algn="l">
              <a:lnSpc>
                <a:spcPct val="150000"/>
              </a:lnSpc>
              <a:spcBef>
                <a:spcPts val="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Introduction</a:t>
            </a:r>
            <a:endParaRPr/>
          </a:p>
          <a:p>
            <a:pPr indent="-285750" lvl="1" marL="742950" marR="0" rtl="0" algn="l">
              <a:lnSpc>
                <a:spcPct val="15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Docker</a:t>
            </a:r>
            <a:endParaRPr/>
          </a:p>
          <a:p>
            <a:pPr indent="-285750" lvl="1" marL="742950" marR="0" rtl="0" algn="l">
              <a:lnSpc>
                <a:spcPct val="15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Docker Compose</a:t>
            </a:r>
            <a:endParaRPr/>
          </a:p>
          <a:p>
            <a:pPr indent="-285750" lvl="1" marL="742950" marR="0" rtl="0" algn="l">
              <a:lnSpc>
                <a:spcPct val="15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Docker Volume</a:t>
            </a:r>
            <a:endParaRPr/>
          </a:p>
          <a:p>
            <a:pPr indent="-285750" lvl="1" marL="742950" marR="0" rtl="0" algn="l">
              <a:lnSpc>
                <a:spcPct val="150000"/>
              </a:lnSpc>
              <a:spcBef>
                <a:spcPts val="520"/>
              </a:spcBef>
              <a:spcAft>
                <a:spcPts val="0"/>
              </a:spcAft>
              <a:buClr>
                <a:schemeClr val="dk1"/>
              </a:buClr>
              <a:buSzPts val="2600"/>
              <a:buFont typeface="Arial"/>
              <a:buChar char="–"/>
            </a:pPr>
            <a:r>
              <a:rPr b="0" i="0" lang="fr-FR" sz="2600" u="none" cap="none" strike="noStrike">
                <a:solidFill>
                  <a:schemeClr val="dk1"/>
                </a:solidFill>
                <a:latin typeface="Century Gothic"/>
                <a:ea typeface="Century Gothic"/>
                <a:cs typeface="Century Gothic"/>
                <a:sym typeface="Century Gothic"/>
              </a:rPr>
              <a:t>Docker Compose et Jenkins</a:t>
            </a:r>
            <a:endParaRPr/>
          </a:p>
          <a:p>
            <a:pPr indent="0" lvl="2" marL="914400" marR="0" rtl="0" algn="l">
              <a:lnSpc>
                <a:spcPct val="15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211" name="Google Shape;211;p20"/>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12" name="Google Shape;212;p20"/>
          <p:cNvSpPr txBox="1"/>
          <p:nvPr/>
        </p:nvSpPr>
        <p:spPr>
          <a:xfrm>
            <a:off x="306140" y="1447740"/>
            <a:ext cx="10081120" cy="2862322"/>
          </a:xfrm>
          <a:prstGeom prst="rect">
            <a:avLst/>
          </a:prstGeom>
          <a:noFill/>
          <a:ln>
            <a:noFill/>
          </a:ln>
        </p:spPr>
        <p:txBody>
          <a:bodyPr anchorCtr="0" anchor="t" bIns="45700" lIns="91425" spcFirstLastPara="1" rIns="91425" wrap="square" tIns="45700">
            <a:spAutoFit/>
          </a:bodyPr>
          <a:lstStyle/>
          <a:p>
            <a:pPr indent="-457200" lvl="0" marL="685800" marR="0" rtl="0" algn="l">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Comment vérifier les logs des conteneurs qui ont été lancés </a:t>
            </a:r>
            <a:r>
              <a:rPr lang="fr-FR" sz="2400">
                <a:solidFill>
                  <a:schemeClr val="dk1"/>
                </a:solidFill>
                <a:latin typeface="Arial"/>
                <a:ea typeface="Arial"/>
                <a:cs typeface="Arial"/>
                <a:sym typeface="Arial"/>
              </a:rPr>
              <a:t>?</a:t>
            </a:r>
            <a:endParaRPr/>
          </a:p>
          <a:p>
            <a:pPr indent="0" lvl="0" marL="228600" marR="0" rtl="0" algn="ctr">
              <a:lnSpc>
                <a:spcPct val="150000"/>
              </a:lnSpc>
              <a:spcBef>
                <a:spcPts val="0"/>
              </a:spcBef>
              <a:spcAft>
                <a:spcPts val="0"/>
              </a:spcAft>
              <a:buNone/>
            </a:pPr>
            <a:r>
              <a:rPr b="1" lang="fr-FR" sz="2400">
                <a:solidFill>
                  <a:schemeClr val="dk1"/>
                </a:solidFill>
                <a:latin typeface="Century Gothic"/>
                <a:ea typeface="Century Gothic"/>
                <a:cs typeface="Century Gothic"/>
                <a:sym typeface="Century Gothic"/>
              </a:rPr>
              <a:t>         docker-compose logs</a:t>
            </a:r>
            <a:endParaRPr/>
          </a:p>
          <a:p>
            <a:pPr indent="0" lvl="0" marL="228600" marR="0" rtl="0" algn="ctr">
              <a:lnSpc>
                <a:spcPct val="150000"/>
              </a:lnSpc>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228600" marR="0" rtl="0" algn="ctr">
              <a:lnSpc>
                <a:spcPct val="150000"/>
              </a:lnSpc>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228600" marR="0" rtl="0" algn="ctr">
              <a:lnSpc>
                <a:spcPct val="150000"/>
              </a:lnSpc>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pic>
        <p:nvPicPr>
          <p:cNvPr id="213" name="Google Shape;213;p20"/>
          <p:cNvPicPr preferRelativeResize="0"/>
          <p:nvPr/>
        </p:nvPicPr>
        <p:blipFill rotWithShape="1">
          <a:blip r:embed="rId3">
            <a:alphaModFix/>
          </a:blip>
          <a:srcRect b="40324" l="1" r="47980" t="22466"/>
          <a:stretch/>
        </p:blipFill>
        <p:spPr>
          <a:xfrm>
            <a:off x="306140" y="2887739"/>
            <a:ext cx="10081118" cy="40560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220" name="Google Shape;220;p2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21" name="Google Shape;221;p21"/>
          <p:cNvSpPr txBox="1"/>
          <p:nvPr/>
        </p:nvSpPr>
        <p:spPr>
          <a:xfrm>
            <a:off x="306140" y="1447740"/>
            <a:ext cx="10081120" cy="1200329"/>
          </a:xfrm>
          <a:prstGeom prst="rect">
            <a:avLst/>
          </a:prstGeom>
          <a:noFill/>
          <a:ln>
            <a:noFill/>
          </a:ln>
        </p:spPr>
        <p:txBody>
          <a:bodyPr anchorCtr="0" anchor="t" bIns="45700" lIns="91425" spcFirstLastPara="1" rIns="91425" wrap="square" tIns="45700">
            <a:spAutoFit/>
          </a:bodyPr>
          <a:lstStyle/>
          <a:p>
            <a:pPr indent="-457200" lvl="0" marL="685800" marR="0" rtl="0" algn="l">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Comment arrêter un docker compose</a:t>
            </a:r>
            <a:r>
              <a:rPr lang="fr-FR" sz="2400">
                <a:solidFill>
                  <a:schemeClr val="dk1"/>
                </a:solidFill>
                <a:latin typeface="Arial"/>
                <a:ea typeface="Arial"/>
                <a:cs typeface="Arial"/>
                <a:sym typeface="Arial"/>
              </a:rPr>
              <a:t> ?</a:t>
            </a:r>
            <a:endParaRPr sz="2400">
              <a:solidFill>
                <a:schemeClr val="dk1"/>
              </a:solidFill>
              <a:latin typeface="Century Gothic"/>
              <a:ea typeface="Century Gothic"/>
              <a:cs typeface="Century Gothic"/>
              <a:sym typeface="Century Gothic"/>
            </a:endParaRPr>
          </a:p>
          <a:p>
            <a:pPr indent="0" lvl="0" marL="228600" marR="0" rtl="0" algn="ctr">
              <a:lnSpc>
                <a:spcPct val="150000"/>
              </a:lnSpc>
              <a:spcBef>
                <a:spcPts val="0"/>
              </a:spcBef>
              <a:spcAft>
                <a:spcPts val="0"/>
              </a:spcAft>
              <a:buNone/>
            </a:pPr>
            <a:r>
              <a:rPr b="1" lang="fr-FR" sz="2400">
                <a:solidFill>
                  <a:schemeClr val="dk1"/>
                </a:solidFill>
                <a:latin typeface="Century Gothic"/>
                <a:ea typeface="Century Gothic"/>
                <a:cs typeface="Century Gothic"/>
                <a:sym typeface="Century Gothic"/>
              </a:rPr>
              <a:t>         docker-compose down</a:t>
            </a:r>
            <a:endParaRPr b="1" sz="2400">
              <a:solidFill>
                <a:schemeClr val="dk1"/>
              </a:solidFill>
              <a:latin typeface="Century Gothic"/>
              <a:ea typeface="Century Gothic"/>
              <a:cs typeface="Century Gothic"/>
              <a:sym typeface="Century Gothic"/>
            </a:endParaRPr>
          </a:p>
        </p:txBody>
      </p:sp>
      <p:pic>
        <p:nvPicPr>
          <p:cNvPr id="222" name="Google Shape;222;p21"/>
          <p:cNvPicPr preferRelativeResize="0"/>
          <p:nvPr/>
        </p:nvPicPr>
        <p:blipFill rotWithShape="1">
          <a:blip r:embed="rId3">
            <a:alphaModFix/>
          </a:blip>
          <a:srcRect b="8099" l="0" r="66161" t="77534"/>
          <a:stretch/>
        </p:blipFill>
        <p:spPr>
          <a:xfrm>
            <a:off x="1016404" y="2966178"/>
            <a:ext cx="8660592" cy="20681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 - </a:t>
            </a:r>
            <a:r>
              <a:rPr lang="fr-FR" sz="2800">
                <a:solidFill>
                  <a:schemeClr val="dk1"/>
                </a:solidFill>
                <a:latin typeface="Century Gothic"/>
                <a:ea typeface="Century Gothic"/>
                <a:cs typeface="Century Gothic"/>
                <a:sym typeface="Century Gothic"/>
              </a:rPr>
              <a:t>Exécuter des conteneurs ensemble</a:t>
            </a:r>
            <a:endParaRPr sz="3200">
              <a:solidFill>
                <a:schemeClr val="dk1"/>
              </a:solidFill>
              <a:latin typeface="Century Gothic"/>
              <a:ea typeface="Century Gothic"/>
              <a:cs typeface="Century Gothic"/>
              <a:sym typeface="Century Gothic"/>
            </a:endParaRPr>
          </a:p>
        </p:txBody>
      </p:sp>
      <p:sp>
        <p:nvSpPr>
          <p:cNvPr id="229" name="Google Shape;229;p2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30" name="Google Shape;230;p22"/>
          <p:cNvSpPr txBox="1"/>
          <p:nvPr/>
        </p:nvSpPr>
        <p:spPr>
          <a:xfrm>
            <a:off x="234132" y="1386057"/>
            <a:ext cx="10153128" cy="8631530"/>
          </a:xfrm>
          <a:prstGeom prst="rect">
            <a:avLst/>
          </a:prstGeom>
          <a:noFill/>
          <a:ln>
            <a:noFill/>
          </a:ln>
        </p:spPr>
        <p:txBody>
          <a:bodyPr anchorCtr="0" anchor="t" bIns="0" lIns="0" spcFirstLastPara="1" rIns="0" wrap="square" tIns="12050">
            <a:spAutoFit/>
          </a:bodyPr>
          <a:lstStyle/>
          <a:p>
            <a:pPr indent="-342900" lvl="1" marL="363538" marR="5080" rtl="0" algn="just">
              <a:lnSpc>
                <a:spcPct val="150000"/>
              </a:lnSpc>
              <a:spcBef>
                <a:spcPts val="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Une fois que nous arrêtons l’exécution du « Docker-compose » et nous le démarrons une autre fois, nous devons </a:t>
            </a:r>
            <a:r>
              <a:rPr b="1" i="0" lang="fr-FR" sz="2400" u="sng" cap="none" strike="noStrike">
                <a:solidFill>
                  <a:schemeClr val="dk1"/>
                </a:solidFill>
                <a:latin typeface="Century Gothic"/>
                <a:ea typeface="Century Gothic"/>
                <a:cs typeface="Century Gothic"/>
                <a:sym typeface="Century Gothic"/>
              </a:rPr>
              <a:t>refaire</a:t>
            </a:r>
            <a:r>
              <a:rPr b="0" i="0" lang="fr-FR" sz="2400" u="none" cap="none" strike="noStrike">
                <a:solidFill>
                  <a:schemeClr val="dk1"/>
                </a:solidFill>
                <a:latin typeface="Century Gothic"/>
                <a:ea typeface="Century Gothic"/>
                <a:cs typeface="Century Gothic"/>
                <a:sym typeface="Century Gothic"/>
              </a:rPr>
              <a:t> la configuration.</a:t>
            </a:r>
            <a:endParaRPr/>
          </a:p>
          <a:p>
            <a:pPr indent="-342900" lvl="0" marL="363538" marR="0" rtl="0" algn="just">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En fait, la configuration est stockée dans le conteneur. Mais, si nous le supprimons, nous supprimons aussi les données de configuration.</a:t>
            </a:r>
            <a:endParaRPr/>
          </a:p>
          <a:p>
            <a:pPr indent="-342900" lvl="0" marL="363538" marR="0" rtl="0" algn="ctr">
              <a:lnSpc>
                <a:spcPct val="150000"/>
              </a:lnSpc>
              <a:spcBef>
                <a:spcPts val="0"/>
              </a:spcBef>
              <a:spcAft>
                <a:spcPts val="0"/>
              </a:spcAft>
              <a:buNone/>
            </a:pPr>
            <a:r>
              <a:t/>
            </a:r>
            <a:endParaRPr sz="2800">
              <a:solidFill>
                <a:schemeClr val="dk1"/>
              </a:solidFill>
              <a:latin typeface="Century Gothic"/>
              <a:ea typeface="Century Gothic"/>
              <a:cs typeface="Century Gothic"/>
              <a:sym typeface="Century Gothic"/>
            </a:endParaRPr>
          </a:p>
          <a:p>
            <a:pPr indent="-342900" lvl="0" marL="363538" marR="0" rtl="0" algn="ctr">
              <a:lnSpc>
                <a:spcPct val="150000"/>
              </a:lnSpc>
              <a:spcBef>
                <a:spcPts val="0"/>
              </a:spcBef>
              <a:spcAft>
                <a:spcPts val="0"/>
              </a:spcAft>
              <a:buNone/>
            </a:pPr>
            <a:r>
              <a:rPr lang="fr-FR" sz="2800">
                <a:solidFill>
                  <a:schemeClr val="dk1"/>
                </a:solidFill>
                <a:latin typeface="Century Gothic"/>
                <a:ea typeface="Century Gothic"/>
                <a:cs typeface="Century Gothic"/>
                <a:sym typeface="Century Gothic"/>
              </a:rPr>
              <a:t>Comment palier à ce problème</a:t>
            </a:r>
            <a:r>
              <a:rPr lang="fr-FR" sz="2800">
                <a:solidFill>
                  <a:schemeClr val="dk1"/>
                </a:solidFill>
                <a:latin typeface="Arial"/>
                <a:ea typeface="Arial"/>
                <a:cs typeface="Arial"/>
                <a:sym typeface="Arial"/>
              </a:rPr>
              <a:t> ?</a:t>
            </a:r>
            <a:endParaRPr sz="2800">
              <a:solidFill>
                <a:schemeClr val="dk1"/>
              </a:solidFill>
              <a:latin typeface="Century Gothic"/>
              <a:ea typeface="Century Gothic"/>
              <a:cs typeface="Century Gothic"/>
              <a:sym typeface="Century Gothic"/>
            </a:endParaRPr>
          </a:p>
          <a:p>
            <a:pPr indent="0" lvl="1" marL="103188" marR="5080" rtl="0" algn="ctr">
              <a:lnSpc>
                <a:spcPct val="150000"/>
              </a:lnSpc>
              <a:spcBef>
                <a:spcPts val="95"/>
              </a:spcBef>
              <a:spcAft>
                <a:spcPts val="0"/>
              </a:spcAft>
              <a:buNone/>
            </a:pPr>
            <a:r>
              <a:rPr b="1" i="0" lang="fr-FR" sz="2800" u="none" cap="none" strike="noStrike">
                <a:solidFill>
                  <a:schemeClr val="dk1"/>
                </a:solidFill>
                <a:latin typeface="Century Gothic"/>
                <a:ea typeface="Century Gothic"/>
                <a:cs typeface="Century Gothic"/>
                <a:sym typeface="Century Gothic"/>
              </a:rPr>
              <a:t>🡪 Docker Volume. </a:t>
            </a:r>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a:p>
            <a:pPr indent="-190500" lvl="1" marL="446088" marR="5080" rtl="0" algn="just">
              <a:lnSpc>
                <a:spcPct val="150000"/>
              </a:lnSpc>
              <a:spcBef>
                <a:spcPts val="95"/>
              </a:spcBef>
              <a:spcAft>
                <a:spcPts val="0"/>
              </a:spcAft>
              <a:buClr>
                <a:schemeClr val="dk1"/>
              </a:buClr>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Volume</a:t>
            </a:r>
            <a:endParaRPr/>
          </a:p>
        </p:txBody>
      </p:sp>
      <p:sp>
        <p:nvSpPr>
          <p:cNvPr id="237" name="Google Shape;237;p2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38" name="Google Shape;238;p23"/>
          <p:cNvSpPr txBox="1"/>
          <p:nvPr/>
        </p:nvSpPr>
        <p:spPr>
          <a:xfrm>
            <a:off x="234132" y="1386057"/>
            <a:ext cx="10153128" cy="4966424"/>
          </a:xfrm>
          <a:prstGeom prst="rect">
            <a:avLst/>
          </a:prstGeom>
          <a:noFill/>
          <a:ln>
            <a:noFill/>
          </a:ln>
        </p:spPr>
        <p:txBody>
          <a:bodyPr anchorCtr="0" anchor="t" bIns="0" lIns="0" spcFirstLastPara="1" rIns="0" wrap="square" tIns="12050">
            <a:spAutoFit/>
          </a:bodyPr>
          <a:lstStyle/>
          <a:p>
            <a:pPr indent="-342900" lvl="1" marL="446088" marR="5080" rtl="0" algn="just">
              <a:lnSpc>
                <a:spcPct val="150000"/>
              </a:lnSpc>
              <a:spcBef>
                <a:spcPts val="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Les volumes sont le mécanisme privilégié pour la persistance des données générées et utilisées par les conteneurs Docker. </a:t>
            </a:r>
            <a:endParaRPr/>
          </a:p>
          <a:p>
            <a:pPr indent="-342900" lvl="1" marL="446088" marR="5080" rtl="0" algn="just">
              <a:lnSpc>
                <a:spcPct val="150000"/>
              </a:lnSpc>
              <a:spcBef>
                <a:spcPts val="95"/>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Les volumes permettent de garder en mémoire des données de manière permanente.</a:t>
            </a:r>
            <a:endParaRPr/>
          </a:p>
          <a:p>
            <a:pPr indent="-342900" lvl="1" marL="446088" marR="5080" rtl="0" algn="just">
              <a:lnSpc>
                <a:spcPct val="150000"/>
              </a:lnSpc>
              <a:spcBef>
                <a:spcPts val="95"/>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Le volume est une fonctionnalité très intéressante dans Docker. Il rend l'utilisation des conteneurs encore plus attrayante.</a:t>
            </a:r>
            <a:endParaRPr/>
          </a:p>
          <a:p>
            <a:pPr indent="-342900" lvl="1" marL="446088" marR="5080" rtl="0" algn="just">
              <a:lnSpc>
                <a:spcPct val="150000"/>
              </a:lnSpc>
              <a:spcBef>
                <a:spcPts val="95"/>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Avec des volumes bien configurés, il est possible de réutiliser certaines données dans un autre conteneur, de les exporter ailleurs ou de les importer.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4"/>
          <p:cNvPicPr preferRelativeResize="0"/>
          <p:nvPr/>
        </p:nvPicPr>
        <p:blipFill rotWithShape="1">
          <a:blip r:embed="rId3">
            <a:alphaModFix/>
          </a:blip>
          <a:srcRect b="38028" l="0" r="66161" t="6903"/>
          <a:stretch/>
        </p:blipFill>
        <p:spPr>
          <a:xfrm>
            <a:off x="162123" y="1491317"/>
            <a:ext cx="6148779" cy="5628561"/>
          </a:xfrm>
          <a:prstGeom prst="rect">
            <a:avLst/>
          </a:prstGeom>
          <a:noFill/>
          <a:ln>
            <a:noFill/>
          </a:ln>
        </p:spPr>
      </p:pic>
      <p:sp>
        <p:nvSpPr>
          <p:cNvPr id="245" name="Google Shape;245;p2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Volume – </a:t>
            </a:r>
            <a:r>
              <a:rPr lang="fr-FR" sz="2400">
                <a:solidFill>
                  <a:schemeClr val="dk1"/>
                </a:solidFill>
                <a:latin typeface="Century Gothic"/>
                <a:ea typeface="Century Gothic"/>
                <a:cs typeface="Century Gothic"/>
                <a:sym typeface="Century Gothic"/>
              </a:rPr>
              <a:t>Configuration dans Docker-Compose</a:t>
            </a:r>
            <a:endParaRPr/>
          </a:p>
        </p:txBody>
      </p:sp>
      <p:sp>
        <p:nvSpPr>
          <p:cNvPr id="246" name="Google Shape;246;p2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47" name="Google Shape;247;p24"/>
          <p:cNvSpPr/>
          <p:nvPr/>
        </p:nvSpPr>
        <p:spPr>
          <a:xfrm>
            <a:off x="322646" y="6071533"/>
            <a:ext cx="3246346" cy="878244"/>
          </a:xfrm>
          <a:prstGeom prst="rect">
            <a:avLst/>
          </a:prstGeom>
          <a:noFill/>
          <a:ln cap="flat" cmpd="sng" w="254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4"/>
          <p:cNvSpPr txBox="1"/>
          <p:nvPr/>
        </p:nvSpPr>
        <p:spPr>
          <a:xfrm>
            <a:off x="6790329" y="6260009"/>
            <a:ext cx="396302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2000">
                <a:solidFill>
                  <a:schemeClr val="dk1"/>
                </a:solidFill>
                <a:latin typeface="Century Gothic"/>
                <a:ea typeface="Century Gothic"/>
                <a:cs typeface="Century Gothic"/>
                <a:sym typeface="Century Gothic"/>
              </a:rPr>
              <a:t>Déclaration des espaces de stockage </a:t>
            </a:r>
            <a:endParaRPr sz="2000">
              <a:solidFill>
                <a:schemeClr val="dk1"/>
              </a:solidFill>
              <a:latin typeface="Century Gothic"/>
              <a:ea typeface="Century Gothic"/>
              <a:cs typeface="Century Gothic"/>
              <a:sym typeface="Century Gothic"/>
            </a:endParaRPr>
          </a:p>
        </p:txBody>
      </p:sp>
      <p:cxnSp>
        <p:nvCxnSpPr>
          <p:cNvPr id="249" name="Google Shape;249;p24"/>
          <p:cNvCxnSpPr/>
          <p:nvPr/>
        </p:nvCxnSpPr>
        <p:spPr>
          <a:xfrm>
            <a:off x="3552486" y="6517729"/>
            <a:ext cx="3306382" cy="0"/>
          </a:xfrm>
          <a:prstGeom prst="straightConnector1">
            <a:avLst/>
          </a:prstGeom>
          <a:noFill/>
          <a:ln cap="flat" cmpd="sng" w="38100">
            <a:solidFill>
              <a:srgbClr val="FF0000"/>
            </a:solidFill>
            <a:prstDash val="solid"/>
            <a:round/>
            <a:headEnd len="sm" w="sm" type="none"/>
            <a:tailEnd len="med" w="med" type="triangle"/>
          </a:ln>
        </p:spPr>
      </p:cxnSp>
      <p:sp>
        <p:nvSpPr>
          <p:cNvPr id="250" name="Google Shape;250;p24"/>
          <p:cNvSpPr/>
          <p:nvPr/>
        </p:nvSpPr>
        <p:spPr>
          <a:xfrm>
            <a:off x="450156" y="3781425"/>
            <a:ext cx="5760640" cy="648072"/>
          </a:xfrm>
          <a:prstGeom prst="rect">
            <a:avLst/>
          </a:prstGeom>
          <a:noFill/>
          <a:ln cap="flat" cmpd="sng" w="254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4"/>
          <p:cNvSpPr/>
          <p:nvPr/>
        </p:nvSpPr>
        <p:spPr>
          <a:xfrm>
            <a:off x="450156" y="5577397"/>
            <a:ext cx="3024336" cy="220252"/>
          </a:xfrm>
          <a:prstGeom prst="rect">
            <a:avLst/>
          </a:prstGeom>
          <a:noFill/>
          <a:ln cap="flat" cmpd="sng" w="254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2" name="Google Shape;252;p24"/>
          <p:cNvCxnSpPr/>
          <p:nvPr/>
        </p:nvCxnSpPr>
        <p:spPr>
          <a:xfrm>
            <a:off x="3474492" y="5725641"/>
            <a:ext cx="3306382" cy="0"/>
          </a:xfrm>
          <a:prstGeom prst="straightConnector1">
            <a:avLst/>
          </a:prstGeom>
          <a:noFill/>
          <a:ln cap="flat" cmpd="sng" w="38100">
            <a:solidFill>
              <a:srgbClr val="FF0000"/>
            </a:solidFill>
            <a:prstDash val="solid"/>
            <a:round/>
            <a:headEnd len="sm" w="sm" type="none"/>
            <a:tailEnd len="med" w="med" type="triangle"/>
          </a:ln>
        </p:spPr>
      </p:cxnSp>
      <p:sp>
        <p:nvSpPr>
          <p:cNvPr id="253" name="Google Shape;253;p24"/>
          <p:cNvSpPr txBox="1"/>
          <p:nvPr/>
        </p:nvSpPr>
        <p:spPr>
          <a:xfrm>
            <a:off x="6517758" y="5413800"/>
            <a:ext cx="370547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2000">
                <a:solidFill>
                  <a:schemeClr val="dk1"/>
                </a:solidFill>
                <a:latin typeface="Century Gothic"/>
                <a:ea typeface="Century Gothic"/>
                <a:cs typeface="Century Gothic"/>
                <a:sym typeface="Century Gothic"/>
              </a:rPr>
              <a:t>L’espace de stockage réservé pour ‘Nexus’</a:t>
            </a:r>
            <a:endParaRPr sz="2000">
              <a:solidFill>
                <a:schemeClr val="dk1"/>
              </a:solidFill>
              <a:latin typeface="Century Gothic"/>
              <a:ea typeface="Century Gothic"/>
              <a:cs typeface="Century Gothic"/>
              <a:sym typeface="Century Gothic"/>
            </a:endParaRPr>
          </a:p>
        </p:txBody>
      </p:sp>
      <p:sp>
        <p:nvSpPr>
          <p:cNvPr id="254" name="Google Shape;254;p24"/>
          <p:cNvSpPr txBox="1"/>
          <p:nvPr/>
        </p:nvSpPr>
        <p:spPr>
          <a:xfrm>
            <a:off x="6851145" y="3751518"/>
            <a:ext cx="370547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2000">
                <a:solidFill>
                  <a:schemeClr val="dk1"/>
                </a:solidFill>
                <a:latin typeface="Century Gothic"/>
                <a:ea typeface="Century Gothic"/>
                <a:cs typeface="Century Gothic"/>
                <a:sym typeface="Century Gothic"/>
              </a:rPr>
              <a:t>Les espaces de stockage réservés pour ‘SonarQube’</a:t>
            </a:r>
            <a:endParaRPr sz="2000">
              <a:solidFill>
                <a:schemeClr val="dk1"/>
              </a:solidFill>
              <a:latin typeface="Century Gothic"/>
              <a:ea typeface="Century Gothic"/>
              <a:cs typeface="Century Gothic"/>
              <a:sym typeface="Century Gothic"/>
            </a:endParaRPr>
          </a:p>
        </p:txBody>
      </p:sp>
      <p:cxnSp>
        <p:nvCxnSpPr>
          <p:cNvPr id="255" name="Google Shape;255;p24"/>
          <p:cNvCxnSpPr/>
          <p:nvPr/>
        </p:nvCxnSpPr>
        <p:spPr>
          <a:xfrm>
            <a:off x="6210796" y="4041168"/>
            <a:ext cx="648072"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Volume – </a:t>
            </a:r>
            <a:r>
              <a:rPr lang="fr-FR" sz="2400">
                <a:solidFill>
                  <a:schemeClr val="dk1"/>
                </a:solidFill>
                <a:latin typeface="Century Gothic"/>
                <a:ea typeface="Century Gothic"/>
                <a:cs typeface="Century Gothic"/>
                <a:sym typeface="Century Gothic"/>
              </a:rPr>
              <a:t>Configuration dans Docker-Compose</a:t>
            </a:r>
            <a:endParaRPr/>
          </a:p>
        </p:txBody>
      </p:sp>
      <p:sp>
        <p:nvSpPr>
          <p:cNvPr id="262" name="Google Shape;262;p2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pic>
        <p:nvPicPr>
          <p:cNvPr id="263" name="Google Shape;263;p25"/>
          <p:cNvPicPr preferRelativeResize="0"/>
          <p:nvPr/>
        </p:nvPicPr>
        <p:blipFill rotWithShape="1">
          <a:blip r:embed="rId3">
            <a:alphaModFix/>
          </a:blip>
          <a:srcRect b="39941" l="0" r="53536" t="44294"/>
          <a:stretch/>
        </p:blipFill>
        <p:spPr>
          <a:xfrm>
            <a:off x="234131" y="1477169"/>
            <a:ext cx="10186789" cy="1944216"/>
          </a:xfrm>
          <a:prstGeom prst="rect">
            <a:avLst/>
          </a:prstGeom>
          <a:noFill/>
          <a:ln>
            <a:noFill/>
          </a:ln>
        </p:spPr>
      </p:pic>
      <p:sp>
        <p:nvSpPr>
          <p:cNvPr id="264" name="Google Shape;264;p25"/>
          <p:cNvSpPr/>
          <p:nvPr/>
        </p:nvSpPr>
        <p:spPr>
          <a:xfrm>
            <a:off x="4698628" y="1477169"/>
            <a:ext cx="2448272" cy="288032"/>
          </a:xfrm>
          <a:prstGeom prst="rect">
            <a:avLst/>
          </a:prstGeom>
          <a:no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65" name="Google Shape;265;p25"/>
          <p:cNvPicPr preferRelativeResize="0"/>
          <p:nvPr/>
        </p:nvPicPr>
        <p:blipFill rotWithShape="1">
          <a:blip r:embed="rId4">
            <a:alphaModFix/>
          </a:blip>
          <a:srcRect b="0" l="0" r="13222" t="0"/>
          <a:stretch/>
        </p:blipFill>
        <p:spPr>
          <a:xfrm>
            <a:off x="5363310" y="3781425"/>
            <a:ext cx="5093364" cy="2881999"/>
          </a:xfrm>
          <a:prstGeom prst="rect">
            <a:avLst/>
          </a:prstGeom>
          <a:noFill/>
          <a:ln>
            <a:noFill/>
          </a:ln>
        </p:spPr>
      </p:pic>
      <p:pic>
        <p:nvPicPr>
          <p:cNvPr id="266" name="Google Shape;266;p25"/>
          <p:cNvPicPr preferRelativeResize="0"/>
          <p:nvPr/>
        </p:nvPicPr>
        <p:blipFill rotWithShape="1">
          <a:blip r:embed="rId5">
            <a:alphaModFix/>
          </a:blip>
          <a:srcRect b="0" l="0" r="16578" t="0"/>
          <a:stretch/>
        </p:blipFill>
        <p:spPr>
          <a:xfrm>
            <a:off x="234133" y="3737793"/>
            <a:ext cx="4939664" cy="3055885"/>
          </a:xfrm>
          <a:prstGeom prst="rect">
            <a:avLst/>
          </a:prstGeom>
          <a:noFill/>
          <a:ln>
            <a:noFill/>
          </a:ln>
        </p:spPr>
      </p:pic>
      <p:sp>
        <p:nvSpPr>
          <p:cNvPr id="267" name="Google Shape;267;p25"/>
          <p:cNvSpPr txBox="1"/>
          <p:nvPr/>
        </p:nvSpPr>
        <p:spPr>
          <a:xfrm>
            <a:off x="234132" y="6661745"/>
            <a:ext cx="4939663" cy="369332"/>
          </a:xfrm>
          <a:prstGeom prst="rect">
            <a:avLst/>
          </a:prstGeom>
          <a:solidFill>
            <a:schemeClr val="lt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SonarQube</a:t>
            </a:r>
            <a:endParaRPr sz="1800">
              <a:solidFill>
                <a:schemeClr val="dk1"/>
              </a:solidFill>
              <a:latin typeface="Calibri"/>
              <a:ea typeface="Calibri"/>
              <a:cs typeface="Calibri"/>
              <a:sym typeface="Calibri"/>
            </a:endParaRPr>
          </a:p>
        </p:txBody>
      </p:sp>
      <p:sp>
        <p:nvSpPr>
          <p:cNvPr id="268" name="Google Shape;268;p25"/>
          <p:cNvSpPr txBox="1"/>
          <p:nvPr/>
        </p:nvSpPr>
        <p:spPr>
          <a:xfrm>
            <a:off x="5346700" y="6663424"/>
            <a:ext cx="5109975" cy="369332"/>
          </a:xfrm>
          <a:prstGeom prst="rect">
            <a:avLst/>
          </a:prstGeom>
          <a:solidFill>
            <a:schemeClr val="lt1"/>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Nexus</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275" name="Google Shape;275;p2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76" name="Google Shape;276;p26"/>
          <p:cNvSpPr txBox="1"/>
          <p:nvPr/>
        </p:nvSpPr>
        <p:spPr>
          <a:xfrm>
            <a:off x="0" y="1238720"/>
            <a:ext cx="10490100" cy="5771400"/>
          </a:xfrm>
          <a:prstGeom prst="rect">
            <a:avLst/>
          </a:prstGeom>
          <a:noFill/>
          <a:ln>
            <a:noFill/>
          </a:ln>
        </p:spPr>
        <p:txBody>
          <a:bodyPr anchorCtr="0" anchor="t" bIns="0" lIns="0" spcFirstLastPara="1" rIns="0" wrap="square" tIns="12050">
            <a:spAutoFit/>
          </a:bodyPr>
          <a:lstStyle/>
          <a:p>
            <a:pPr indent="0" lvl="1" marL="103188" marR="5080" rtl="0" algn="just">
              <a:lnSpc>
                <a:spcPct val="150000"/>
              </a:lnSpc>
              <a:spcBef>
                <a:spcPts val="0"/>
              </a:spcBef>
              <a:spcAft>
                <a:spcPts val="0"/>
              </a:spcAft>
              <a:buNone/>
            </a:pPr>
            <a:r>
              <a:rPr b="1" i="0" lang="fr-FR" sz="2000" u="none" cap="none" strike="noStrike">
                <a:solidFill>
                  <a:schemeClr val="dk1"/>
                </a:solidFill>
                <a:latin typeface="Century Gothic"/>
                <a:ea typeface="Century Gothic"/>
                <a:cs typeface="Century Gothic"/>
                <a:sym typeface="Century Gothic"/>
              </a:rPr>
              <a:t>1-</a:t>
            </a:r>
            <a:r>
              <a:rPr b="0" i="0" lang="fr-FR" sz="2000" u="none" cap="none" strike="noStrike">
                <a:solidFill>
                  <a:schemeClr val="dk1"/>
                </a:solidFill>
                <a:latin typeface="Century Gothic"/>
                <a:ea typeface="Century Gothic"/>
                <a:cs typeface="Century Gothic"/>
                <a:sym typeface="Century Gothic"/>
              </a:rPr>
              <a:t> Créer un </a:t>
            </a:r>
            <a:r>
              <a:rPr b="1" i="0" lang="fr-FR" sz="2000" u="none" cap="none" strike="noStrike">
                <a:solidFill>
                  <a:schemeClr val="dk1"/>
                </a:solidFill>
                <a:latin typeface="Century Gothic"/>
                <a:ea typeface="Century Gothic"/>
                <a:cs typeface="Century Gothic"/>
                <a:sym typeface="Century Gothic"/>
              </a:rPr>
              <a:t>Dockerfile</a:t>
            </a:r>
            <a:r>
              <a:rPr b="0" i="0" lang="fr-FR" sz="2000" u="none" cap="none" strike="noStrike">
                <a:solidFill>
                  <a:schemeClr val="dk1"/>
                </a:solidFill>
                <a:latin typeface="Century Gothic"/>
                <a:ea typeface="Century Gothic"/>
                <a:cs typeface="Century Gothic"/>
                <a:sym typeface="Century Gothic"/>
              </a:rPr>
              <a:t> dans votre projet achat (partie Spring) pour permettre la création de l’image. Vous pouvez créer ce fichier </a:t>
            </a:r>
            <a:r>
              <a:rPr b="1" i="0" lang="fr-FR" sz="2000" u="none" cap="none" strike="noStrike">
                <a:solidFill>
                  <a:schemeClr val="dk1"/>
                </a:solidFill>
                <a:latin typeface="Century Gothic"/>
                <a:ea typeface="Century Gothic"/>
                <a:cs typeface="Century Gothic"/>
                <a:sym typeface="Century Gothic"/>
              </a:rPr>
              <a:t>à la racine de votre projet achat</a:t>
            </a:r>
            <a:r>
              <a:rPr b="0" i="0" lang="fr-FR" sz="2000" u="none" cap="none" strike="noStrike">
                <a:solidFill>
                  <a:schemeClr val="dk1"/>
                </a:solidFill>
                <a:latin typeface="Century Gothic"/>
                <a:ea typeface="Century Gothic"/>
                <a:cs typeface="Century Gothic"/>
                <a:sym typeface="Century Gothic"/>
              </a:rPr>
              <a:t> et vous pouvez le pusher sur votre propre branche. </a:t>
            </a:r>
            <a:endParaRPr/>
          </a:p>
          <a:p>
            <a:pPr indent="0" lvl="1" marL="103188" marR="5080" rtl="0" algn="just">
              <a:lnSpc>
                <a:spcPct val="150000"/>
              </a:lnSpc>
              <a:spcBef>
                <a:spcPts val="95"/>
              </a:spcBef>
              <a:spcAft>
                <a:spcPts val="0"/>
              </a:spcAft>
              <a:buNone/>
            </a:pPr>
            <a:r>
              <a:t/>
            </a:r>
            <a:endParaRPr b="0" i="0" sz="20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rPr b="0" i="0" lang="fr-FR" sz="2000" u="none" cap="none" strike="noStrike">
                <a:solidFill>
                  <a:schemeClr val="dk1"/>
                </a:solidFill>
                <a:latin typeface="Century Gothic"/>
                <a:ea typeface="Century Gothic"/>
                <a:cs typeface="Century Gothic"/>
                <a:sym typeface="Century Gothic"/>
              </a:rPr>
              <a:t>Exemple sur le projet timesheet-devops à adapter à votre projet achat. Mettez la bonne image java. Choisissez de dockerhub la version openjdk11. Essayer de récupérer le livrable de Nexus  (ce n’est pas obligatoire). Exposez le port de votre application Spring Boot  :  </a:t>
            </a:r>
            <a:endParaRPr/>
          </a:p>
          <a:p>
            <a:pPr indent="0" lvl="1" marL="103188" marR="5080" rtl="0" algn="just">
              <a:lnSpc>
                <a:spcPct val="150000"/>
              </a:lnSpc>
              <a:spcBef>
                <a:spcPts val="95"/>
              </a:spcBef>
              <a:spcAft>
                <a:spcPts val="0"/>
              </a:spcAft>
              <a:buNone/>
            </a:pPr>
            <a:r>
              <a:t/>
            </a:r>
            <a:endParaRPr b="0" i="0" sz="1400" u="none" cap="none" strike="noStrike">
              <a:solidFill>
                <a:schemeClr val="dk1"/>
              </a:solidFill>
              <a:latin typeface="Century Gothic"/>
              <a:ea typeface="Century Gothic"/>
              <a:cs typeface="Century Gothic"/>
              <a:sym typeface="Century Gothic"/>
            </a:endParaRPr>
          </a:p>
          <a:p>
            <a:pPr indent="0" lvl="1" marL="103188" marR="5080" rtl="0" algn="l">
              <a:lnSpc>
                <a:spcPct val="150000"/>
              </a:lnSpc>
              <a:spcBef>
                <a:spcPts val="95"/>
              </a:spcBef>
              <a:spcAft>
                <a:spcPts val="0"/>
              </a:spcAft>
              <a:buNone/>
            </a:pPr>
            <a:r>
              <a:rPr b="0" i="0" lang="fr-FR" sz="2000" u="none" cap="none" strike="noStrike">
                <a:solidFill>
                  <a:srgbClr val="0033B3"/>
                </a:solidFill>
                <a:latin typeface="Calibri"/>
                <a:ea typeface="Calibri"/>
                <a:cs typeface="Calibri"/>
                <a:sym typeface="Calibri"/>
              </a:rPr>
              <a:t>FROM </a:t>
            </a:r>
            <a:r>
              <a:rPr b="0" i="0" lang="fr-FR" sz="2000" u="none" cap="none" strike="noStrike">
                <a:solidFill>
                  <a:schemeClr val="dk1"/>
                </a:solidFill>
                <a:latin typeface="Calibri"/>
                <a:ea typeface="Calibri"/>
                <a:cs typeface="Calibri"/>
                <a:sym typeface="Calibri"/>
              </a:rPr>
              <a:t>openjdk… </a:t>
            </a:r>
            <a:br>
              <a:rPr b="0" i="0" lang="fr-FR" sz="2000" u="none" cap="none" strike="noStrike">
                <a:solidFill>
                  <a:schemeClr val="dk1"/>
                </a:solidFill>
                <a:latin typeface="Calibri"/>
                <a:ea typeface="Calibri"/>
                <a:cs typeface="Calibri"/>
                <a:sym typeface="Calibri"/>
              </a:rPr>
            </a:br>
            <a:r>
              <a:rPr b="0" i="0" lang="fr-FR" sz="2000" u="none" cap="none" strike="noStrike">
                <a:solidFill>
                  <a:srgbClr val="0033B3"/>
                </a:solidFill>
                <a:latin typeface="Calibri"/>
                <a:ea typeface="Calibri"/>
                <a:cs typeface="Calibri"/>
                <a:sym typeface="Calibri"/>
              </a:rPr>
              <a:t>EXPOSE …</a:t>
            </a:r>
            <a:br>
              <a:rPr b="0" i="0" lang="fr-FR" sz="2000" u="none" cap="none" strike="noStrike">
                <a:solidFill>
                  <a:srgbClr val="1750EB"/>
                </a:solidFill>
                <a:latin typeface="Calibri"/>
                <a:ea typeface="Calibri"/>
                <a:cs typeface="Calibri"/>
                <a:sym typeface="Calibri"/>
              </a:rPr>
            </a:br>
            <a:r>
              <a:rPr b="0" i="0" lang="fr-FR" sz="2000" u="none" cap="none" strike="noStrike">
                <a:solidFill>
                  <a:srgbClr val="0033B3"/>
                </a:solidFill>
                <a:latin typeface="Calibri"/>
                <a:ea typeface="Calibri"/>
                <a:cs typeface="Calibri"/>
                <a:sym typeface="Calibri"/>
              </a:rPr>
              <a:t>ADD </a:t>
            </a:r>
            <a:r>
              <a:rPr b="0" i="0" lang="fr-FR" sz="2000" u="none" cap="none" strike="noStrike">
                <a:solidFill>
                  <a:schemeClr val="dk1"/>
                </a:solidFill>
                <a:latin typeface="Calibri"/>
                <a:ea typeface="Calibri"/>
                <a:cs typeface="Calibri"/>
                <a:sym typeface="Calibri"/>
              </a:rPr>
              <a:t>target/timesheet-devops-1.0.jar timesheet-devops-1.0.jar</a:t>
            </a:r>
            <a:br>
              <a:rPr b="0" i="0" lang="fr-FR" sz="2000" u="none" cap="none" strike="noStrike">
                <a:solidFill>
                  <a:schemeClr val="dk1"/>
                </a:solidFill>
                <a:latin typeface="Calibri"/>
                <a:ea typeface="Calibri"/>
                <a:cs typeface="Calibri"/>
                <a:sym typeface="Calibri"/>
              </a:rPr>
            </a:br>
            <a:r>
              <a:rPr b="0" i="0" lang="fr-FR" sz="2000" u="none" cap="none" strike="noStrike">
                <a:solidFill>
                  <a:srgbClr val="0033B3"/>
                </a:solidFill>
                <a:latin typeface="Calibri"/>
                <a:ea typeface="Calibri"/>
                <a:cs typeface="Calibri"/>
                <a:sym typeface="Calibri"/>
              </a:rPr>
              <a:t>ENTRYPOINT </a:t>
            </a:r>
            <a:r>
              <a:rPr b="0" i="0" lang="fr-FR" sz="2000" u="none" cap="none" strike="noStrike">
                <a:solidFill>
                  <a:schemeClr val="dk1"/>
                </a:solidFill>
                <a:latin typeface="Calibri"/>
                <a:ea typeface="Calibri"/>
                <a:cs typeface="Calibri"/>
                <a:sym typeface="Calibri"/>
              </a:rPr>
              <a:t>[</a:t>
            </a:r>
            <a:r>
              <a:rPr b="0" i="0" lang="fr-FR" sz="2000" u="none" cap="none" strike="noStrike">
                <a:solidFill>
                  <a:srgbClr val="067D17"/>
                </a:solidFill>
                <a:latin typeface="Calibri"/>
                <a:ea typeface="Calibri"/>
                <a:cs typeface="Calibri"/>
                <a:sym typeface="Calibri"/>
              </a:rPr>
              <a:t>"java"</a:t>
            </a:r>
            <a:r>
              <a:rPr b="0" i="0" lang="fr-FR" sz="2000" u="none" cap="none" strike="noStrike">
                <a:solidFill>
                  <a:schemeClr val="dk1"/>
                </a:solidFill>
                <a:latin typeface="Calibri"/>
                <a:ea typeface="Calibri"/>
                <a:cs typeface="Calibri"/>
                <a:sym typeface="Calibri"/>
              </a:rPr>
              <a:t>,</a:t>
            </a:r>
            <a:r>
              <a:rPr b="0" i="0" lang="fr-FR" sz="2000" u="none" cap="none" strike="noStrike">
                <a:solidFill>
                  <a:srgbClr val="067D17"/>
                </a:solidFill>
                <a:latin typeface="Calibri"/>
                <a:ea typeface="Calibri"/>
                <a:cs typeface="Calibri"/>
                <a:sym typeface="Calibri"/>
              </a:rPr>
              <a:t>"-jar"</a:t>
            </a:r>
            <a:r>
              <a:rPr b="0" i="0" lang="fr-FR" sz="2000" u="none" cap="none" strike="noStrike">
                <a:solidFill>
                  <a:schemeClr val="dk1"/>
                </a:solidFill>
                <a:latin typeface="Calibri"/>
                <a:ea typeface="Calibri"/>
                <a:cs typeface="Calibri"/>
                <a:sym typeface="Calibri"/>
              </a:rPr>
              <a:t>,</a:t>
            </a:r>
            <a:r>
              <a:rPr b="0" i="0" lang="fr-FR" sz="2000" u="none" cap="none" strike="noStrike">
                <a:solidFill>
                  <a:srgbClr val="067D17"/>
                </a:solidFill>
                <a:latin typeface="Calibri"/>
                <a:ea typeface="Calibri"/>
                <a:cs typeface="Calibri"/>
                <a:sym typeface="Calibri"/>
              </a:rPr>
              <a:t>"/timesheet-devops-1.0.jar"</a:t>
            </a:r>
            <a:r>
              <a:rPr b="0" i="0" lang="fr-FR"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283" name="Google Shape;283;p2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84" name="Google Shape;284;p27"/>
          <p:cNvSpPr txBox="1"/>
          <p:nvPr/>
        </p:nvSpPr>
        <p:spPr>
          <a:xfrm>
            <a:off x="0" y="1281095"/>
            <a:ext cx="10693400" cy="5529078"/>
          </a:xfrm>
          <a:prstGeom prst="rect">
            <a:avLst/>
          </a:prstGeom>
          <a:noFill/>
          <a:ln>
            <a:noFill/>
          </a:ln>
        </p:spPr>
        <p:txBody>
          <a:bodyPr anchorCtr="0" anchor="t" bIns="0" lIns="0" spcFirstLastPara="1" rIns="0" wrap="square" tIns="12050">
            <a:spAutoFit/>
          </a:bodyPr>
          <a:lstStyle/>
          <a:p>
            <a:pPr indent="0" lvl="1" marL="103188" marR="5080" rtl="0" algn="just">
              <a:lnSpc>
                <a:spcPct val="150000"/>
              </a:lnSpc>
              <a:spcBef>
                <a:spcPts val="0"/>
              </a:spcBef>
              <a:spcAft>
                <a:spcPts val="0"/>
              </a:spcAft>
              <a:buNone/>
            </a:pPr>
            <a:r>
              <a:rPr b="1" i="0" lang="fr-FR" sz="2100" u="none" cap="none" strike="noStrike">
                <a:solidFill>
                  <a:schemeClr val="dk1"/>
                </a:solidFill>
                <a:latin typeface="Century Gothic"/>
                <a:ea typeface="Century Gothic"/>
                <a:cs typeface="Century Gothic"/>
                <a:sym typeface="Century Gothic"/>
              </a:rPr>
              <a:t>2-</a:t>
            </a:r>
            <a:r>
              <a:rPr b="0" i="0" lang="fr-FR" sz="2100" u="none" cap="none" strike="noStrike">
                <a:solidFill>
                  <a:schemeClr val="dk1"/>
                </a:solidFill>
                <a:latin typeface="Century Gothic"/>
                <a:ea typeface="Century Gothic"/>
                <a:cs typeface="Century Gothic"/>
                <a:sym typeface="Century Gothic"/>
              </a:rPr>
              <a:t> Ajouter dans Jenkins le « stage » pour </a:t>
            </a:r>
            <a:r>
              <a:rPr b="1" i="0" lang="fr-FR" sz="2100" u="none" cap="none" strike="noStrike">
                <a:solidFill>
                  <a:schemeClr val="dk1"/>
                </a:solidFill>
                <a:latin typeface="Century Gothic"/>
                <a:ea typeface="Century Gothic"/>
                <a:cs typeface="Century Gothic"/>
                <a:sym typeface="Century Gothic"/>
              </a:rPr>
              <a:t>créer</a:t>
            </a:r>
            <a:r>
              <a:rPr b="0" i="0" lang="fr-FR" sz="2100" u="none" cap="none" strike="noStrike">
                <a:solidFill>
                  <a:schemeClr val="dk1"/>
                </a:solidFill>
                <a:latin typeface="Century Gothic"/>
                <a:ea typeface="Century Gothic"/>
                <a:cs typeface="Century Gothic"/>
                <a:sym typeface="Century Gothic"/>
              </a:rPr>
              <a:t> l’image de votre appliaiton (Partie Spring)</a:t>
            </a:r>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342900" lvl="1" marL="446088" marR="5080" rtl="0" algn="just">
              <a:lnSpc>
                <a:spcPct val="150000"/>
              </a:lnSpc>
              <a:spcBef>
                <a:spcPts val="95"/>
              </a:spcBef>
              <a:spcAft>
                <a:spcPts val="0"/>
              </a:spcAft>
              <a:buClr>
                <a:schemeClr val="dk1"/>
              </a:buClr>
              <a:buSzPts val="2100"/>
              <a:buFont typeface="Arial"/>
              <a:buChar char="•"/>
            </a:pPr>
            <a:r>
              <a:rPr b="0" i="0" lang="fr-FR" sz="2100" u="none" cap="none" strike="noStrike">
                <a:solidFill>
                  <a:schemeClr val="dk1"/>
                </a:solidFill>
                <a:latin typeface="Century Gothic"/>
                <a:ea typeface="Century Gothic"/>
                <a:cs typeface="Century Gothic"/>
                <a:sym typeface="Century Gothic"/>
              </a:rPr>
              <a:t>Indications à adapter à votre projet achat  (voir cours 2- Docker): </a:t>
            </a:r>
            <a:endParaRPr/>
          </a:p>
          <a:p>
            <a:pPr indent="-342900" lvl="1" marL="446088" marR="5080" rtl="0" algn="just">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	</a:t>
            </a:r>
            <a:r>
              <a:rPr b="1" i="0" lang="fr-FR" sz="2400" u="none" cap="none" strike="noStrike">
                <a:solidFill>
                  <a:schemeClr val="dk1"/>
                </a:solidFill>
                <a:latin typeface="Century Gothic"/>
                <a:ea typeface="Century Gothic"/>
                <a:cs typeface="Century Gothic"/>
                <a:sym typeface="Century Gothic"/>
              </a:rPr>
              <a:t>docker build -t timesheet-devops:1.0  . </a:t>
            </a:r>
            <a:endParaRPr b="0" i="0" sz="2100" u="none" cap="none" strike="noStrike">
              <a:solidFill>
                <a:schemeClr val="dk1"/>
              </a:solidFill>
              <a:latin typeface="Century Gothic"/>
              <a:ea typeface="Century Gothic"/>
              <a:cs typeface="Century Gothic"/>
              <a:sym typeface="Century Gothic"/>
            </a:endParaRPr>
          </a:p>
          <a:p>
            <a:pPr indent="-342900" lvl="1" marL="446088" marR="5080" rtl="0" algn="just">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 	(pourquoi le point (.) das la comande ci-dessus ?) </a:t>
            </a:r>
            <a:endParaRPr/>
          </a:p>
          <a:p>
            <a:pPr indent="-342900" lvl="1" marL="446088" marR="5080" rtl="0" algn="just">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	</a:t>
            </a:r>
            <a:endParaRPr/>
          </a:p>
          <a:p>
            <a:pPr indent="-209550" lvl="1" marL="446088" marR="5080" rtl="0" algn="just">
              <a:lnSpc>
                <a:spcPct val="150000"/>
              </a:lnSpc>
              <a:spcBef>
                <a:spcPts val="95"/>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p:txBody>
      </p:sp>
      <p:grpSp>
        <p:nvGrpSpPr>
          <p:cNvPr id="285" name="Google Shape;285;p27"/>
          <p:cNvGrpSpPr/>
          <p:nvPr/>
        </p:nvGrpSpPr>
        <p:grpSpPr>
          <a:xfrm>
            <a:off x="3254872" y="2495541"/>
            <a:ext cx="4183657" cy="1296144"/>
            <a:chOff x="234129" y="2809316"/>
            <a:chExt cx="6192690" cy="2200035"/>
          </a:xfrm>
        </p:grpSpPr>
        <p:pic>
          <p:nvPicPr>
            <p:cNvPr id="286" name="Google Shape;286;p27"/>
            <p:cNvPicPr preferRelativeResize="0"/>
            <p:nvPr/>
          </p:nvPicPr>
          <p:blipFill rotWithShape="1">
            <a:blip r:embed="rId3">
              <a:alphaModFix/>
            </a:blip>
            <a:srcRect b="54841" l="0" r="0" t="0"/>
            <a:stretch/>
          </p:blipFill>
          <p:spPr>
            <a:xfrm>
              <a:off x="234129" y="2809316"/>
              <a:ext cx="6192689" cy="2200035"/>
            </a:xfrm>
            <a:prstGeom prst="rect">
              <a:avLst/>
            </a:prstGeom>
            <a:noFill/>
            <a:ln cap="flat" cmpd="sng" w="9525">
              <a:solidFill>
                <a:srgbClr val="002060"/>
              </a:solidFill>
              <a:prstDash val="solid"/>
              <a:round/>
              <a:headEnd len="sm" w="sm" type="none"/>
              <a:tailEnd len="sm" w="sm" type="none"/>
            </a:ln>
          </p:spPr>
        </p:pic>
        <p:sp>
          <p:nvSpPr>
            <p:cNvPr id="287" name="Google Shape;287;p27"/>
            <p:cNvSpPr/>
            <p:nvPr/>
          </p:nvSpPr>
          <p:spPr>
            <a:xfrm>
              <a:off x="810196" y="3423593"/>
              <a:ext cx="5616623" cy="1008112"/>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 A Compléter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294" name="Google Shape;294;p2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295" name="Google Shape;295;p28"/>
          <p:cNvSpPr txBox="1"/>
          <p:nvPr/>
        </p:nvSpPr>
        <p:spPr>
          <a:xfrm>
            <a:off x="0" y="1281095"/>
            <a:ext cx="10693400" cy="6442148"/>
          </a:xfrm>
          <a:prstGeom prst="rect">
            <a:avLst/>
          </a:prstGeom>
          <a:noFill/>
          <a:ln>
            <a:noFill/>
          </a:ln>
        </p:spPr>
        <p:txBody>
          <a:bodyPr anchorCtr="0" anchor="t" bIns="0" lIns="0" spcFirstLastPara="1" rIns="0" wrap="square" tIns="12050">
            <a:spAutoFit/>
          </a:bodyPr>
          <a:lstStyle/>
          <a:p>
            <a:pPr indent="0" lvl="1" marL="103188" marR="5080" rtl="0" algn="just">
              <a:lnSpc>
                <a:spcPct val="150000"/>
              </a:lnSpc>
              <a:spcBef>
                <a:spcPts val="0"/>
              </a:spcBef>
              <a:spcAft>
                <a:spcPts val="0"/>
              </a:spcAft>
              <a:buNone/>
            </a:pPr>
            <a:r>
              <a:rPr b="1" i="0" lang="fr-FR" sz="2100" u="none" cap="none" strike="noStrike">
                <a:solidFill>
                  <a:schemeClr val="dk1"/>
                </a:solidFill>
                <a:latin typeface="Century Gothic"/>
                <a:ea typeface="Century Gothic"/>
                <a:cs typeface="Century Gothic"/>
                <a:sym typeface="Century Gothic"/>
              </a:rPr>
              <a:t>3-</a:t>
            </a:r>
            <a:r>
              <a:rPr b="0" i="0" lang="fr-FR" sz="2100" u="none" cap="none" strike="noStrike">
                <a:solidFill>
                  <a:schemeClr val="dk1"/>
                </a:solidFill>
                <a:latin typeface="Century Gothic"/>
                <a:ea typeface="Century Gothic"/>
                <a:cs typeface="Century Gothic"/>
                <a:sym typeface="Century Gothic"/>
              </a:rPr>
              <a:t> Ajouter dans Jenkins le « stage » pour </a:t>
            </a:r>
            <a:r>
              <a:rPr b="1" i="0" lang="fr-FR" sz="2100" u="none" cap="none" strike="noStrike">
                <a:solidFill>
                  <a:schemeClr val="dk1"/>
                </a:solidFill>
                <a:latin typeface="Century Gothic"/>
                <a:ea typeface="Century Gothic"/>
                <a:cs typeface="Century Gothic"/>
                <a:sym typeface="Century Gothic"/>
              </a:rPr>
              <a:t>déposer</a:t>
            </a:r>
            <a:r>
              <a:rPr b="0" i="0" lang="fr-FR" sz="2100" u="none" cap="none" strike="noStrike">
                <a:solidFill>
                  <a:schemeClr val="dk1"/>
                </a:solidFill>
                <a:latin typeface="Century Gothic"/>
                <a:ea typeface="Century Gothic"/>
                <a:cs typeface="Century Gothic"/>
                <a:sym typeface="Century Gothic"/>
              </a:rPr>
              <a:t> l’image à déployer (Partie Spring) dans « </a:t>
            </a:r>
            <a:r>
              <a:rPr b="1" i="0" lang="fr-FR" sz="2100" u="none" cap="none" strike="noStrike">
                <a:solidFill>
                  <a:schemeClr val="dk1"/>
                </a:solidFill>
                <a:latin typeface="Century Gothic"/>
                <a:ea typeface="Century Gothic"/>
                <a:cs typeface="Century Gothic"/>
                <a:sym typeface="Century Gothic"/>
              </a:rPr>
              <a:t>DockerHub</a:t>
            </a:r>
            <a:r>
              <a:rPr b="0" i="0" lang="fr-FR" sz="2100" u="none" cap="none" strike="noStrike">
                <a:solidFill>
                  <a:schemeClr val="dk1"/>
                </a:solidFill>
                <a:latin typeface="Century Gothic"/>
                <a:ea typeface="Century Gothic"/>
                <a:cs typeface="Century Gothic"/>
                <a:sym typeface="Century Gothic"/>
              </a:rPr>
              <a:t> » </a:t>
            </a:r>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342900" lvl="1" marL="446088" marR="5080" rtl="0" algn="just">
              <a:lnSpc>
                <a:spcPct val="150000"/>
              </a:lnSpc>
              <a:spcBef>
                <a:spcPts val="95"/>
              </a:spcBef>
              <a:spcAft>
                <a:spcPts val="0"/>
              </a:spcAft>
              <a:buClr>
                <a:schemeClr val="dk1"/>
              </a:buClr>
              <a:buSzPts val="2100"/>
              <a:buFont typeface="Arial"/>
              <a:buChar char="•"/>
            </a:pPr>
            <a:r>
              <a:rPr b="0" i="0" lang="fr-FR" sz="2100" u="none" cap="none" strike="noStrike">
                <a:solidFill>
                  <a:schemeClr val="dk1"/>
                </a:solidFill>
                <a:latin typeface="Century Gothic"/>
                <a:ea typeface="Century Gothic"/>
                <a:cs typeface="Century Gothic"/>
                <a:sym typeface="Century Gothic"/>
              </a:rPr>
              <a:t>Indications à adapter à votre projet achat  (voir cours 2- Docker): </a:t>
            </a:r>
            <a:endParaRPr/>
          </a:p>
          <a:p>
            <a:pPr indent="-342900" lvl="1" marL="446088" marR="5080" rtl="0" algn="just">
              <a:lnSpc>
                <a:spcPct val="150000"/>
              </a:lnSpc>
              <a:spcBef>
                <a:spcPts val="95"/>
              </a:spcBef>
              <a:spcAft>
                <a:spcPts val="0"/>
              </a:spcAft>
              <a:buNone/>
            </a:pPr>
            <a:r>
              <a:rPr b="1" i="0" lang="fr-FR" sz="2100" u="none" cap="none" strike="noStrike">
                <a:solidFill>
                  <a:schemeClr val="dk1"/>
                </a:solidFill>
                <a:latin typeface="Century Gothic"/>
                <a:ea typeface="Century Gothic"/>
                <a:cs typeface="Century Gothic"/>
                <a:sym typeface="Century Gothic"/>
              </a:rPr>
              <a:t>	docker  login -u mouradhassini -p pwd </a:t>
            </a:r>
            <a:endParaRPr/>
          </a:p>
          <a:p>
            <a:pPr indent="-342900" lvl="1" marL="446088" marR="5080" rtl="0" algn="just">
              <a:lnSpc>
                <a:spcPct val="150000"/>
              </a:lnSpc>
              <a:spcBef>
                <a:spcPts val="95"/>
              </a:spcBef>
              <a:spcAft>
                <a:spcPts val="0"/>
              </a:spcAft>
              <a:buNone/>
            </a:pPr>
            <a:r>
              <a:rPr b="1" i="0" lang="fr-FR" sz="2100" u="none" cap="none" strike="noStrike">
                <a:solidFill>
                  <a:schemeClr val="dk1"/>
                </a:solidFill>
                <a:latin typeface="Century Gothic"/>
                <a:ea typeface="Century Gothic"/>
                <a:cs typeface="Century Gothic"/>
                <a:sym typeface="Century Gothic"/>
              </a:rPr>
              <a:t>	docker   push  mouradjassini/timesheetdevops:1.0  </a:t>
            </a:r>
            <a:endParaRPr/>
          </a:p>
          <a:p>
            <a:pPr indent="-342900" lvl="1" marL="446088" marR="5080" rtl="0" algn="just">
              <a:lnSpc>
                <a:spcPct val="150000"/>
              </a:lnSpc>
              <a:spcBef>
                <a:spcPts val="95"/>
              </a:spcBef>
              <a:spcAft>
                <a:spcPts val="0"/>
              </a:spcAft>
              <a:buNone/>
            </a:pPr>
            <a:r>
              <a:t/>
            </a:r>
            <a:endParaRPr b="1" i="0" sz="2100" u="none" cap="none" strike="noStrike">
              <a:solidFill>
                <a:schemeClr val="dk1"/>
              </a:solidFill>
              <a:latin typeface="Century Gothic"/>
              <a:ea typeface="Century Gothic"/>
              <a:cs typeface="Century Gothic"/>
              <a:sym typeface="Century Gothic"/>
            </a:endParaRPr>
          </a:p>
          <a:p>
            <a:pPr indent="-342900" lvl="1" marL="446088" marR="5080" rtl="0" algn="just">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(Vous pouvez ajouter des credentials dans Jenkins pour ne pas mettre le password dans la commande) </a:t>
            </a:r>
            <a:endParaRPr/>
          </a:p>
          <a:p>
            <a:pPr indent="-209550" lvl="1" marL="446088" marR="5080" rtl="0" algn="just">
              <a:lnSpc>
                <a:spcPct val="150000"/>
              </a:lnSpc>
              <a:spcBef>
                <a:spcPts val="95"/>
              </a:spcBef>
              <a:spcAft>
                <a:spcPts val="0"/>
              </a:spcAft>
              <a:buClr>
                <a:schemeClr val="dk1"/>
              </a:buClr>
              <a:buSzPts val="2100"/>
              <a:buFont typeface="Arial"/>
              <a:buNone/>
            </a:pPr>
            <a:r>
              <a:t/>
            </a:r>
            <a:endParaRPr b="0" i="0" sz="2100" u="none" cap="none" strike="noStrike">
              <a:solidFill>
                <a:schemeClr val="dk1"/>
              </a:solidFill>
              <a:latin typeface="Century Gothic"/>
              <a:ea typeface="Century Gothic"/>
              <a:cs typeface="Century Gothic"/>
              <a:sym typeface="Century Gothic"/>
            </a:endParaRPr>
          </a:p>
        </p:txBody>
      </p:sp>
      <p:grpSp>
        <p:nvGrpSpPr>
          <p:cNvPr id="296" name="Google Shape;296;p28"/>
          <p:cNvGrpSpPr/>
          <p:nvPr/>
        </p:nvGrpSpPr>
        <p:grpSpPr>
          <a:xfrm>
            <a:off x="3300906" y="2485281"/>
            <a:ext cx="4091589" cy="1296144"/>
            <a:chOff x="5058668" y="4624944"/>
            <a:chExt cx="5256584" cy="2134303"/>
          </a:xfrm>
        </p:grpSpPr>
        <p:pic>
          <p:nvPicPr>
            <p:cNvPr id="297" name="Google Shape;297;p28"/>
            <p:cNvPicPr preferRelativeResize="0"/>
            <p:nvPr/>
          </p:nvPicPr>
          <p:blipFill rotWithShape="1">
            <a:blip r:embed="rId3">
              <a:alphaModFix/>
            </a:blip>
            <a:srcRect b="3089" l="0" r="0" t="45299"/>
            <a:stretch/>
          </p:blipFill>
          <p:spPr>
            <a:xfrm>
              <a:off x="5058668" y="4624944"/>
              <a:ext cx="5256584" cy="2134303"/>
            </a:xfrm>
            <a:prstGeom prst="rect">
              <a:avLst/>
            </a:prstGeom>
            <a:noFill/>
            <a:ln cap="flat" cmpd="sng" w="9525">
              <a:solidFill>
                <a:srgbClr val="002060"/>
              </a:solidFill>
              <a:prstDash val="solid"/>
              <a:round/>
              <a:headEnd len="sm" w="sm" type="none"/>
              <a:tailEnd len="sm" w="sm" type="none"/>
            </a:ln>
          </p:spPr>
        </p:pic>
        <p:sp>
          <p:nvSpPr>
            <p:cNvPr id="298" name="Google Shape;298;p28"/>
            <p:cNvSpPr/>
            <p:nvPr/>
          </p:nvSpPr>
          <p:spPr>
            <a:xfrm>
              <a:off x="5634732" y="5149577"/>
              <a:ext cx="4392488" cy="1008112"/>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 A Compléter …»</a:t>
              </a:r>
              <a:endParaRPr sz="18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305" name="Google Shape;305;p29"/>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06" name="Google Shape;306;p29"/>
          <p:cNvSpPr txBox="1"/>
          <p:nvPr/>
        </p:nvSpPr>
        <p:spPr>
          <a:xfrm>
            <a:off x="0" y="1281095"/>
            <a:ext cx="10693400" cy="6229269"/>
          </a:xfrm>
          <a:prstGeom prst="rect">
            <a:avLst/>
          </a:prstGeom>
          <a:noFill/>
          <a:ln>
            <a:noFill/>
          </a:ln>
        </p:spPr>
        <p:txBody>
          <a:bodyPr anchorCtr="0" anchor="t" bIns="0" lIns="0" spcFirstLastPara="1" rIns="0" wrap="square" tIns="12050">
            <a:spAutoFit/>
          </a:bodyPr>
          <a:lstStyle/>
          <a:p>
            <a:pPr indent="0" lvl="1" marL="103188" marR="5080" rtl="0" algn="l">
              <a:lnSpc>
                <a:spcPct val="150000"/>
              </a:lnSpc>
              <a:spcBef>
                <a:spcPts val="0"/>
              </a:spcBef>
              <a:spcAft>
                <a:spcPts val="0"/>
              </a:spcAft>
              <a:buNone/>
            </a:pPr>
            <a:r>
              <a:rPr b="1" i="0" lang="fr-FR" sz="2100" u="none" cap="none" strike="noStrike">
                <a:solidFill>
                  <a:schemeClr val="dk1"/>
                </a:solidFill>
                <a:latin typeface="Century Gothic"/>
                <a:ea typeface="Century Gothic"/>
                <a:cs typeface="Century Gothic"/>
                <a:sym typeface="Century Gothic"/>
              </a:rPr>
              <a:t>4- </a:t>
            </a:r>
            <a:r>
              <a:rPr b="0" i="0" lang="fr-FR" sz="2100" u="none" cap="none" strike="noStrike">
                <a:solidFill>
                  <a:schemeClr val="dk1"/>
                </a:solidFill>
                <a:latin typeface="Century Gothic"/>
                <a:ea typeface="Century Gothic"/>
                <a:cs typeface="Century Gothic"/>
                <a:sym typeface="Century Gothic"/>
              </a:rPr>
              <a:t>Créer un fichier </a:t>
            </a:r>
            <a:r>
              <a:rPr b="1" i="0" lang="fr-FR" sz="2100" u="none" cap="none" strike="noStrike">
                <a:solidFill>
                  <a:schemeClr val="dk1"/>
                </a:solidFill>
                <a:latin typeface="Century Gothic"/>
                <a:ea typeface="Century Gothic"/>
                <a:cs typeface="Century Gothic"/>
                <a:sym typeface="Century Gothic"/>
              </a:rPr>
              <a:t>docker-compose.yml</a:t>
            </a:r>
            <a:r>
              <a:rPr b="0" i="0" lang="fr-FR" sz="2100" u="none" cap="none" strike="noStrike">
                <a:solidFill>
                  <a:schemeClr val="dk1"/>
                </a:solidFill>
                <a:latin typeface="Century Gothic"/>
                <a:ea typeface="Century Gothic"/>
                <a:cs typeface="Century Gothic"/>
                <a:sym typeface="Century Gothic"/>
              </a:rPr>
              <a:t> (à la racine de votre projet achat par exemple) pour faire tourner votre application achat (Backend avec une base de données MySQL (inspirez vous de l’exemple ci-dessus). 2 Services sont à créer dans docker-compose.yml. </a:t>
            </a:r>
            <a:endParaRPr/>
          </a:p>
          <a:p>
            <a:pPr indent="0" lvl="1" marL="103188" marR="5080" rtl="0" algn="l">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l">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Voir exemple de </a:t>
            </a:r>
            <a:r>
              <a:rPr b="1" i="0" lang="fr-FR" sz="2100" u="none" cap="none" strike="noStrike">
                <a:solidFill>
                  <a:schemeClr val="dk1"/>
                </a:solidFill>
                <a:latin typeface="Century Gothic"/>
                <a:ea typeface="Century Gothic"/>
                <a:cs typeface="Century Gothic"/>
                <a:sym typeface="Century Gothic"/>
              </a:rPr>
              <a:t>docker-compose.yml ci-dessus  page 11</a:t>
            </a:r>
            <a:r>
              <a:rPr b="0" i="0" lang="fr-FR" sz="2100" u="none" cap="none" strike="noStrike">
                <a:solidFill>
                  <a:schemeClr val="dk1"/>
                </a:solidFill>
                <a:latin typeface="Century Gothic"/>
                <a:ea typeface="Century Gothic"/>
                <a:cs typeface="Century Gothic"/>
                <a:sym typeface="Century Gothic"/>
              </a:rPr>
              <a:t> ( à adapter à votre projet). </a:t>
            </a:r>
            <a:endParaRPr/>
          </a:p>
          <a:p>
            <a:pPr indent="0" lvl="1" marL="103188" marR="5080" rtl="0" algn="l">
              <a:lnSpc>
                <a:spcPct val="150000"/>
              </a:lnSpc>
              <a:spcBef>
                <a:spcPts val="95"/>
              </a:spcBef>
              <a:spcAft>
                <a:spcPts val="0"/>
              </a:spcAft>
              <a:buNone/>
            </a:pPr>
            <a:r>
              <a:t/>
            </a:r>
            <a:endParaRPr b="0" i="0" sz="1400" u="none" cap="none" strike="noStrike">
              <a:solidFill>
                <a:schemeClr val="dk1"/>
              </a:solidFill>
              <a:latin typeface="Century Gothic"/>
              <a:ea typeface="Century Gothic"/>
              <a:cs typeface="Century Gothic"/>
              <a:sym typeface="Century Gothic"/>
            </a:endParaRPr>
          </a:p>
          <a:p>
            <a:pPr indent="0" lvl="1" marL="103188" marR="5080" rtl="0" algn="l">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Attention : le fichier </a:t>
            </a:r>
            <a:r>
              <a:rPr b="1" i="0" lang="fr-FR" sz="2100" u="none" cap="none" strike="noStrike">
                <a:solidFill>
                  <a:schemeClr val="dk1"/>
                </a:solidFill>
                <a:latin typeface="Century Gothic"/>
                <a:ea typeface="Century Gothic"/>
                <a:cs typeface="Century Gothic"/>
                <a:sym typeface="Century Gothic"/>
              </a:rPr>
              <a:t>application.properties</a:t>
            </a:r>
            <a:r>
              <a:rPr b="0" i="0" lang="fr-FR" sz="2100" u="none" cap="none" strike="noStrike">
                <a:solidFill>
                  <a:schemeClr val="dk1"/>
                </a:solidFill>
                <a:latin typeface="Century Gothic"/>
                <a:ea typeface="Century Gothic"/>
                <a:cs typeface="Century Gothic"/>
                <a:sym typeface="Century Gothic"/>
              </a:rPr>
              <a:t> de votre application Spring Boot achat doit être mis à jour, pour pointer sur la bonne url de la base de données.  Voir exemple de contenu page suivante : </a:t>
            </a:r>
            <a:endParaRPr/>
          </a:p>
          <a:p>
            <a:pPr indent="0" lvl="1" marL="103188" marR="5080" rtl="0" algn="l">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Introduction</a:t>
            </a:r>
            <a:endParaRPr/>
          </a:p>
        </p:txBody>
      </p:sp>
      <p:sp>
        <p:nvSpPr>
          <p:cNvPr id="49" name="Google Shape;49;p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50" name="Google Shape;50;p3"/>
          <p:cNvSpPr txBox="1"/>
          <p:nvPr/>
        </p:nvSpPr>
        <p:spPr>
          <a:xfrm>
            <a:off x="1" y="1454277"/>
            <a:ext cx="10490236" cy="3398366"/>
          </a:xfrm>
          <a:prstGeom prst="rect">
            <a:avLst/>
          </a:prstGeom>
          <a:noFill/>
          <a:ln>
            <a:noFill/>
          </a:ln>
        </p:spPr>
        <p:txBody>
          <a:bodyPr anchorCtr="0" anchor="t" bIns="0" lIns="0" spcFirstLastPara="1" rIns="0" wrap="square" tIns="12700">
            <a:spAutoFit/>
          </a:bodyPr>
          <a:lstStyle/>
          <a:p>
            <a:pPr indent="-457200" lvl="0" marL="469900" marR="5080" rtl="0" algn="just">
              <a:lnSpc>
                <a:spcPct val="150000"/>
              </a:lnSpc>
              <a:spcBef>
                <a:spcPts val="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Notre application Spring Boot codée, compilée et testée (unitairement et  qualitativement) doit être intégrée dans une chaine DevOps complète (CI/CD).</a:t>
            </a:r>
            <a:endParaRPr sz="2000">
              <a:solidFill>
                <a:schemeClr val="dk1"/>
              </a:solidFill>
              <a:latin typeface="Century Gothic"/>
              <a:ea typeface="Century Gothic"/>
              <a:cs typeface="Century Gothic"/>
              <a:sym typeface="Century Gothic"/>
            </a:endParaRPr>
          </a:p>
          <a:p>
            <a:pPr indent="-457200" lvl="0" marL="469900" marR="5080" rtl="0" algn="just">
              <a:lnSpc>
                <a:spcPct val="150100"/>
              </a:lnSpc>
              <a:spcBef>
                <a:spcPts val="43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La chaine d’intégration continue  (CI) a été réalisée grâce à Jenkins via la création  d’un pipeline. </a:t>
            </a:r>
            <a:endParaRPr sz="2000">
              <a:solidFill>
                <a:schemeClr val="dk1"/>
              </a:solidFill>
              <a:latin typeface="Century Gothic"/>
              <a:ea typeface="Century Gothic"/>
              <a:cs typeface="Century Gothic"/>
              <a:sym typeface="Century Gothic"/>
            </a:endParaRPr>
          </a:p>
          <a:p>
            <a:pPr indent="-330200" lvl="0" marL="469900" marR="5080" rtl="0" algn="just">
              <a:lnSpc>
                <a:spcPct val="150100"/>
              </a:lnSpc>
              <a:spcBef>
                <a:spcPts val="43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457200" lvl="0" marL="469900" marR="5715" rtl="0" algn="just">
              <a:lnSpc>
                <a:spcPct val="150100"/>
              </a:lnSpc>
              <a:spcBef>
                <a:spcPts val="43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Dans ce cours on va s’intéresser </a:t>
            </a:r>
            <a:r>
              <a:rPr b="1" lang="fr-FR" sz="2000">
                <a:solidFill>
                  <a:schemeClr val="dk1"/>
                </a:solidFill>
                <a:latin typeface="Century Gothic"/>
                <a:ea typeface="Century Gothic"/>
                <a:cs typeface="Century Gothic"/>
                <a:sym typeface="Century Gothic"/>
              </a:rPr>
              <a:t>à la chaine CD (Continuos delivery and  deployment )</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313" name="Google Shape;313;p30"/>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14" name="Google Shape;314;p30"/>
          <p:cNvSpPr txBox="1"/>
          <p:nvPr/>
        </p:nvSpPr>
        <p:spPr>
          <a:xfrm>
            <a:off x="0" y="1281095"/>
            <a:ext cx="10693400" cy="1468992"/>
          </a:xfrm>
          <a:prstGeom prst="rect">
            <a:avLst/>
          </a:prstGeom>
          <a:noFill/>
          <a:ln>
            <a:noFill/>
          </a:ln>
        </p:spPr>
        <p:txBody>
          <a:bodyPr anchorCtr="0" anchor="t" bIns="0" lIns="0" spcFirstLastPara="1" rIns="0" wrap="square" tIns="12050">
            <a:spAutoFit/>
          </a:bodyPr>
          <a:lstStyle/>
          <a:p>
            <a:pPr indent="0" lvl="1" marL="103188" marR="5080" rtl="0" algn="l">
              <a:lnSpc>
                <a:spcPct val="150000"/>
              </a:lnSpc>
              <a:spcBef>
                <a:spcPts val="0"/>
              </a:spcBef>
              <a:spcAft>
                <a:spcPts val="0"/>
              </a:spcAft>
              <a:buNone/>
            </a:pPr>
            <a:r>
              <a:rPr b="1" i="0" lang="fr-FR" sz="2000" u="none" cap="none" strike="noStrike">
                <a:solidFill>
                  <a:schemeClr val="dk1"/>
                </a:solidFill>
                <a:latin typeface="Century Gothic"/>
                <a:ea typeface="Century Gothic"/>
                <a:cs typeface="Century Gothic"/>
                <a:sym typeface="Century Gothic"/>
              </a:rPr>
              <a:t>Exemple de application.properties</a:t>
            </a:r>
            <a:r>
              <a:rPr b="0" i="0" lang="fr-FR" sz="2000" u="none" cap="none" strike="noStrike">
                <a:solidFill>
                  <a:schemeClr val="dk1"/>
                </a:solidFill>
                <a:latin typeface="Century Gothic"/>
                <a:ea typeface="Century Gothic"/>
                <a:cs typeface="Century Gothic"/>
                <a:sym typeface="Century Gothic"/>
              </a:rPr>
              <a:t> à adapter à votre application Spring Boot achat :</a:t>
            </a:r>
            <a:endParaRPr/>
          </a:p>
          <a:p>
            <a:pPr indent="0" lvl="1" marL="103188" marR="5080" rtl="0" algn="l">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p:txBody>
      </p:sp>
      <p:pic>
        <p:nvPicPr>
          <p:cNvPr id="315" name="Google Shape;315;p30"/>
          <p:cNvPicPr preferRelativeResize="0"/>
          <p:nvPr/>
        </p:nvPicPr>
        <p:blipFill rotWithShape="1">
          <a:blip r:embed="rId3">
            <a:alphaModFix/>
          </a:blip>
          <a:srcRect b="0" l="0" r="0" t="0"/>
          <a:stretch/>
        </p:blipFill>
        <p:spPr>
          <a:xfrm>
            <a:off x="203164" y="2352665"/>
            <a:ext cx="10287072" cy="355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322" name="Google Shape;322;p31"/>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23" name="Google Shape;323;p31"/>
          <p:cNvSpPr txBox="1"/>
          <p:nvPr/>
        </p:nvSpPr>
        <p:spPr>
          <a:xfrm>
            <a:off x="0" y="1281095"/>
            <a:ext cx="10693400" cy="1989647"/>
          </a:xfrm>
          <a:prstGeom prst="rect">
            <a:avLst/>
          </a:prstGeom>
          <a:noFill/>
          <a:ln>
            <a:noFill/>
          </a:ln>
        </p:spPr>
        <p:txBody>
          <a:bodyPr anchorCtr="0" anchor="t" bIns="0" lIns="0" spcFirstLastPara="1" rIns="0" wrap="square" tIns="12050">
            <a:spAutoFit/>
          </a:bodyPr>
          <a:lstStyle/>
          <a:p>
            <a:pPr indent="0" lvl="1" marL="103188" marR="5080" rtl="0" algn="l">
              <a:lnSpc>
                <a:spcPct val="150000"/>
              </a:lnSpc>
              <a:spcBef>
                <a:spcPts val="0"/>
              </a:spcBef>
              <a:spcAft>
                <a:spcPts val="0"/>
              </a:spcAft>
              <a:buNone/>
            </a:pPr>
            <a:r>
              <a:rPr b="1" i="0" lang="fr-FR" sz="2100" u="none" cap="none" strike="noStrike">
                <a:solidFill>
                  <a:schemeClr val="dk1"/>
                </a:solidFill>
                <a:latin typeface="Century Gothic"/>
                <a:ea typeface="Century Gothic"/>
                <a:cs typeface="Century Gothic"/>
                <a:sym typeface="Century Gothic"/>
              </a:rPr>
              <a:t>4-bis </a:t>
            </a:r>
            <a:r>
              <a:rPr b="0" i="0" lang="fr-FR" sz="2100" u="none" cap="none" strike="noStrike">
                <a:solidFill>
                  <a:schemeClr val="dk1"/>
                </a:solidFill>
                <a:latin typeface="Century Gothic"/>
                <a:ea typeface="Century Gothic"/>
                <a:cs typeface="Century Gothic"/>
                <a:sym typeface="Century Gothic"/>
              </a:rPr>
              <a:t>: le fichier docker-compsoe.yml contiendra 3 services si vous allez créer un conteneur pour la partie Frontend aussi (</a:t>
            </a:r>
            <a:r>
              <a:rPr b="1" i="0" lang="fr-FR" sz="2100" u="none" cap="none" strike="noStrike">
                <a:solidFill>
                  <a:schemeClr val="dk1"/>
                </a:solidFill>
                <a:latin typeface="Century Gothic"/>
                <a:ea typeface="Century Gothic"/>
                <a:cs typeface="Century Gothic"/>
                <a:sym typeface="Century Gothic"/>
              </a:rPr>
              <a:t>option ARCTIC uniquement</a:t>
            </a:r>
            <a:r>
              <a:rPr b="0" i="0" lang="fr-FR" sz="2100" u="none" cap="none" strike="noStrike">
                <a:solidFill>
                  <a:schemeClr val="dk1"/>
                </a:solidFill>
                <a:latin typeface="Century Gothic"/>
                <a:ea typeface="Century Gothic"/>
                <a:cs typeface="Century Gothic"/>
                <a:sym typeface="Century Gothic"/>
              </a:rPr>
              <a:t>).</a:t>
            </a:r>
            <a:endParaRPr/>
          </a:p>
          <a:p>
            <a:pPr indent="0" lvl="1" marL="103188" marR="5080" rtl="0" algn="l">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a:p>
            <a:pPr indent="0" lvl="1" marL="103188" marR="5080" rtl="0" algn="just">
              <a:lnSpc>
                <a:spcPct val="150000"/>
              </a:lnSpc>
              <a:spcBef>
                <a:spcPts val="95"/>
              </a:spcBef>
              <a:spcAft>
                <a:spcPts val="0"/>
              </a:spcAft>
              <a:buNone/>
            </a:pPr>
            <a:r>
              <a:t/>
            </a:r>
            <a:endParaRPr b="0" i="0" sz="21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330" name="Google Shape;330;p32"/>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31" name="Google Shape;331;p32"/>
          <p:cNvSpPr txBox="1"/>
          <p:nvPr/>
        </p:nvSpPr>
        <p:spPr>
          <a:xfrm>
            <a:off x="1" y="1261145"/>
            <a:ext cx="10529286" cy="4021614"/>
          </a:xfrm>
          <a:prstGeom prst="rect">
            <a:avLst/>
          </a:prstGeom>
          <a:noFill/>
          <a:ln>
            <a:noFill/>
          </a:ln>
        </p:spPr>
        <p:txBody>
          <a:bodyPr anchorCtr="0" anchor="t" bIns="45700" lIns="91425" spcFirstLastPara="1" rIns="91425" wrap="square" tIns="45700">
            <a:spAutoFit/>
          </a:bodyPr>
          <a:lstStyle/>
          <a:p>
            <a:pPr indent="-103188" lvl="1" marL="103188" marR="5080" rtl="0" algn="l">
              <a:lnSpc>
                <a:spcPct val="150000"/>
              </a:lnSpc>
              <a:spcBef>
                <a:spcPts val="0"/>
              </a:spcBef>
              <a:spcAft>
                <a:spcPts val="0"/>
              </a:spcAft>
              <a:buNone/>
            </a:pPr>
            <a:r>
              <a:rPr b="1" i="0" lang="fr-FR" sz="2100" u="none" cap="none" strike="noStrike">
                <a:solidFill>
                  <a:schemeClr val="dk1"/>
                </a:solidFill>
                <a:latin typeface="Century Gothic"/>
                <a:ea typeface="Century Gothic"/>
                <a:cs typeface="Century Gothic"/>
                <a:sym typeface="Century Gothic"/>
              </a:rPr>
              <a:t>5- </a:t>
            </a:r>
            <a:r>
              <a:rPr b="0" i="0" lang="fr-FR" sz="2100" u="none" cap="none" strike="noStrike">
                <a:solidFill>
                  <a:schemeClr val="dk1"/>
                </a:solidFill>
                <a:latin typeface="Century Gothic"/>
                <a:ea typeface="Century Gothic"/>
                <a:cs typeface="Century Gothic"/>
                <a:sym typeface="Century Gothic"/>
              </a:rPr>
              <a:t>Ajouter le « stage » nécessaire pour lancer le fichier « Docker-compose » automatiquement avec l’orchestrateur Jenkins.</a:t>
            </a:r>
            <a:endParaRPr/>
          </a:p>
          <a:p>
            <a:pPr indent="-103188" lvl="1" marL="103188" marR="5080" rtl="0" algn="l">
              <a:lnSpc>
                <a:spcPct val="150000"/>
              </a:lnSpc>
              <a:spcBef>
                <a:spcPts val="95"/>
              </a:spcBef>
              <a:spcAft>
                <a:spcPts val="0"/>
              </a:spcAft>
              <a:buNone/>
            </a:pPr>
            <a:r>
              <a:t/>
            </a:r>
            <a:endParaRPr b="1" i="0" sz="2100" u="none" cap="none" strike="noStrike">
              <a:solidFill>
                <a:schemeClr val="dk1"/>
              </a:solidFill>
              <a:latin typeface="Century Gothic"/>
              <a:ea typeface="Century Gothic"/>
              <a:cs typeface="Century Gothic"/>
              <a:sym typeface="Century Gothic"/>
            </a:endParaRPr>
          </a:p>
          <a:p>
            <a:pPr indent="-103188" lvl="1" marL="103188" marR="5080" rtl="0" algn="l">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Indication : </a:t>
            </a:r>
            <a:r>
              <a:rPr b="1" i="0" lang="fr-FR" sz="2100" u="none" cap="none" strike="noStrike">
                <a:solidFill>
                  <a:schemeClr val="dk1"/>
                </a:solidFill>
                <a:latin typeface="Century Gothic"/>
                <a:ea typeface="Century Gothic"/>
                <a:cs typeface="Century Gothic"/>
                <a:sym typeface="Century Gothic"/>
              </a:rPr>
              <a:t>docker compose up </a:t>
            </a:r>
            <a:endParaRPr/>
          </a:p>
          <a:p>
            <a:pPr indent="-103188" lvl="1" marL="103188" marR="5080" rtl="0" algn="l">
              <a:lnSpc>
                <a:spcPct val="150000"/>
              </a:lnSpc>
              <a:spcBef>
                <a:spcPts val="95"/>
              </a:spcBef>
              <a:spcAft>
                <a:spcPts val="0"/>
              </a:spcAft>
              <a:buNone/>
            </a:pPr>
            <a:r>
              <a:t/>
            </a:r>
            <a:endParaRPr b="1" i="0" sz="2100" u="none" cap="none" strike="noStrike">
              <a:solidFill>
                <a:schemeClr val="dk1"/>
              </a:solidFill>
              <a:latin typeface="Century Gothic"/>
              <a:ea typeface="Century Gothic"/>
              <a:cs typeface="Century Gothic"/>
              <a:sym typeface="Century Gothic"/>
            </a:endParaRPr>
          </a:p>
          <a:p>
            <a:pPr indent="-103188" lvl="1" marL="103188" marR="5080" rtl="0" algn="l">
              <a:lnSpc>
                <a:spcPct val="150000"/>
              </a:lnSpc>
              <a:spcBef>
                <a:spcPts val="95"/>
              </a:spcBef>
              <a:spcAft>
                <a:spcPts val="0"/>
              </a:spcAft>
              <a:buNone/>
            </a:pPr>
            <a:r>
              <a:rPr b="0" i="0" lang="fr-FR" sz="2100" u="none" cap="none" strike="noStrike">
                <a:solidFill>
                  <a:schemeClr val="dk1"/>
                </a:solidFill>
                <a:latin typeface="Century Gothic"/>
                <a:ea typeface="Century Gothic"/>
                <a:cs typeface="Century Gothic"/>
                <a:sym typeface="Century Gothic"/>
              </a:rPr>
              <a:t>  Comment faire pour éviter que le pipeline ne soit bloqué à cette étape et nedonne pas la main pour continuer avec les étapes suivantes du pipeline (grafana/prometheus qu’n verra la semaine prochaine, mail récapitulatif, …)? </a:t>
            </a:r>
            <a:endParaRPr b="0" i="0" sz="21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1" lang="fr-FR" sz="3200">
                <a:solidFill>
                  <a:schemeClr val="dk1"/>
                </a:solidFill>
                <a:latin typeface="Century Gothic"/>
                <a:ea typeface="Century Gothic"/>
                <a:cs typeface="Century Gothic"/>
                <a:sym typeface="Century Gothic"/>
              </a:rPr>
              <a:t>Projet DevOps : Docker et Jenkins</a:t>
            </a:r>
            <a:endParaRPr b="1" sz="2400">
              <a:solidFill>
                <a:schemeClr val="dk1"/>
              </a:solidFill>
              <a:latin typeface="Century Gothic"/>
              <a:ea typeface="Century Gothic"/>
              <a:cs typeface="Century Gothic"/>
              <a:sym typeface="Century Gothic"/>
            </a:endParaRPr>
          </a:p>
        </p:txBody>
      </p:sp>
      <p:sp>
        <p:nvSpPr>
          <p:cNvPr id="338" name="Google Shape;338;p33"/>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39" name="Google Shape;339;p33"/>
          <p:cNvSpPr/>
          <p:nvPr/>
        </p:nvSpPr>
        <p:spPr>
          <a:xfrm>
            <a:off x="5227917" y="3596759"/>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40" name="Google Shape;340;p33"/>
          <p:cNvGrpSpPr/>
          <p:nvPr/>
        </p:nvGrpSpPr>
        <p:grpSpPr>
          <a:xfrm>
            <a:off x="1810518" y="1423970"/>
            <a:ext cx="7072361" cy="5214973"/>
            <a:chOff x="2609399" y="2592987"/>
            <a:chExt cx="5544615" cy="4500804"/>
          </a:xfrm>
        </p:grpSpPr>
        <p:grpSp>
          <p:nvGrpSpPr>
            <p:cNvPr id="341" name="Google Shape;341;p33"/>
            <p:cNvGrpSpPr/>
            <p:nvPr/>
          </p:nvGrpSpPr>
          <p:grpSpPr>
            <a:xfrm>
              <a:off x="2609399" y="2592987"/>
              <a:ext cx="5544615" cy="4500804"/>
              <a:chOff x="2609399" y="2592987"/>
              <a:chExt cx="5544615" cy="4500804"/>
            </a:xfrm>
          </p:grpSpPr>
          <p:grpSp>
            <p:nvGrpSpPr>
              <p:cNvPr id="342" name="Google Shape;342;p33"/>
              <p:cNvGrpSpPr/>
              <p:nvPr/>
            </p:nvGrpSpPr>
            <p:grpSpPr>
              <a:xfrm>
                <a:off x="2609399" y="2592987"/>
                <a:ext cx="5544615" cy="4500804"/>
                <a:chOff x="2720419" y="3128866"/>
                <a:chExt cx="4786521" cy="4056930"/>
              </a:xfrm>
            </p:grpSpPr>
            <p:pic>
              <p:nvPicPr>
                <p:cNvPr descr="docker-composeとは？dockerコマンドとの違いを理解しよう【Docker入門⑥】" id="343" name="Google Shape;343;p33"/>
                <p:cNvPicPr preferRelativeResize="0"/>
                <p:nvPr/>
              </p:nvPicPr>
              <p:blipFill rotWithShape="1">
                <a:blip r:embed="rId3">
                  <a:alphaModFix/>
                </a:blip>
                <a:srcRect b="51008" l="2625" r="73226" t="8223"/>
                <a:stretch/>
              </p:blipFill>
              <p:spPr>
                <a:xfrm>
                  <a:off x="2720419" y="3128866"/>
                  <a:ext cx="1261136" cy="1327469"/>
                </a:xfrm>
                <a:prstGeom prst="rect">
                  <a:avLst/>
                </a:prstGeom>
                <a:noFill/>
                <a:ln>
                  <a:noFill/>
                </a:ln>
              </p:spPr>
            </p:pic>
            <p:grpSp>
              <p:nvGrpSpPr>
                <p:cNvPr id="344" name="Google Shape;344;p33"/>
                <p:cNvGrpSpPr/>
                <p:nvPr/>
              </p:nvGrpSpPr>
              <p:grpSpPr>
                <a:xfrm>
                  <a:off x="2754412" y="4285481"/>
                  <a:ext cx="4752528" cy="2900315"/>
                  <a:chOff x="1230556" y="2413411"/>
                  <a:chExt cx="7376651" cy="4242160"/>
                </a:xfrm>
              </p:grpSpPr>
              <p:pic>
                <p:nvPicPr>
                  <p:cNvPr descr="docker-composeとは？dockerコマンドとの違いを理解しよう【Docker入門⑥】" id="345" name="Google Shape;345;p33"/>
                  <p:cNvPicPr preferRelativeResize="0"/>
                  <p:nvPr/>
                </p:nvPicPr>
                <p:blipFill rotWithShape="1">
                  <a:blip r:embed="rId3">
                    <a:alphaModFix/>
                  </a:blip>
                  <a:srcRect b="5228" l="2625" r="6369" t="8221"/>
                  <a:stretch/>
                </p:blipFill>
                <p:spPr>
                  <a:xfrm>
                    <a:off x="1230556" y="2533623"/>
                    <a:ext cx="7376651" cy="4121948"/>
                  </a:xfrm>
                  <a:prstGeom prst="rect">
                    <a:avLst/>
                  </a:prstGeom>
                  <a:noFill/>
                  <a:ln>
                    <a:noFill/>
                  </a:ln>
                </p:spPr>
              </p:pic>
              <p:pic>
                <p:nvPicPr>
                  <p:cNvPr descr="Microservices Toolbox: Spring Boot | E4developer" id="346" name="Google Shape;346;p33"/>
                  <p:cNvPicPr preferRelativeResize="0"/>
                  <p:nvPr/>
                </p:nvPicPr>
                <p:blipFill rotWithShape="1">
                  <a:blip r:embed="rId4">
                    <a:alphaModFix/>
                  </a:blip>
                  <a:srcRect b="13353" l="0" r="0" t="10304"/>
                  <a:stretch/>
                </p:blipFill>
                <p:spPr>
                  <a:xfrm>
                    <a:off x="6392624" y="2413411"/>
                    <a:ext cx="1247054" cy="499802"/>
                  </a:xfrm>
                  <a:prstGeom prst="rect">
                    <a:avLst/>
                  </a:prstGeom>
                  <a:solidFill>
                    <a:schemeClr val="lt1"/>
                  </a:solidFill>
                  <a:ln>
                    <a:noFill/>
                  </a:ln>
                </p:spPr>
              </p:pic>
              <p:pic>
                <p:nvPicPr>
                  <p:cNvPr descr="Microservices Toolbox: Spring Boot | E4developer" id="347" name="Google Shape;347;p33"/>
                  <p:cNvPicPr preferRelativeResize="0"/>
                  <p:nvPr/>
                </p:nvPicPr>
                <p:blipFill rotWithShape="1">
                  <a:blip r:embed="rId5">
                    <a:alphaModFix/>
                  </a:blip>
                  <a:srcRect b="13353" l="0" r="0" t="10304"/>
                  <a:stretch/>
                </p:blipFill>
                <p:spPr>
                  <a:xfrm>
                    <a:off x="1476286" y="3071963"/>
                    <a:ext cx="1051014" cy="421232"/>
                  </a:xfrm>
                  <a:prstGeom prst="rect">
                    <a:avLst/>
                  </a:prstGeom>
                  <a:solidFill>
                    <a:schemeClr val="lt1"/>
                  </a:solidFill>
                  <a:ln>
                    <a:noFill/>
                  </a:ln>
                </p:spPr>
              </p:pic>
            </p:grpSp>
            <p:pic>
              <p:nvPicPr>
                <p:cNvPr descr="docker-composeとは？dockerコマンドとの違いを理解しよう【Docker入門⑥】" id="348" name="Google Shape;348;p33"/>
                <p:cNvPicPr preferRelativeResize="0"/>
                <p:nvPr/>
              </p:nvPicPr>
              <p:blipFill rotWithShape="1">
                <a:blip r:embed="rId3">
                  <a:alphaModFix/>
                </a:blip>
                <a:srcRect b="53843" l="27443" r="54630" t="19485"/>
                <a:stretch/>
              </p:blipFill>
              <p:spPr>
                <a:xfrm>
                  <a:off x="4194572" y="3867314"/>
                  <a:ext cx="936104" cy="868411"/>
                </a:xfrm>
                <a:prstGeom prst="rect">
                  <a:avLst/>
                </a:prstGeom>
                <a:noFill/>
                <a:ln>
                  <a:noFill/>
                </a:ln>
              </p:spPr>
            </p:pic>
          </p:grpSp>
          <p:pic>
            <p:nvPicPr>
              <p:cNvPr descr="Angular — Wikipédia" id="349" name="Google Shape;349;p33"/>
              <p:cNvPicPr preferRelativeResize="0"/>
              <p:nvPr/>
            </p:nvPicPr>
            <p:blipFill rotWithShape="1">
              <a:blip r:embed="rId6">
                <a:alphaModFix/>
              </a:blip>
              <a:srcRect b="0" l="0" r="0" t="0"/>
              <a:stretch/>
            </p:blipFill>
            <p:spPr>
              <a:xfrm>
                <a:off x="7380803" y="6043464"/>
                <a:ext cx="516482" cy="516482"/>
              </a:xfrm>
              <a:prstGeom prst="rect">
                <a:avLst/>
              </a:prstGeom>
              <a:noFill/>
              <a:ln>
                <a:noFill/>
              </a:ln>
            </p:spPr>
          </p:pic>
        </p:grpSp>
        <p:sp>
          <p:nvSpPr>
            <p:cNvPr id="350" name="Google Shape;350;p33"/>
            <p:cNvSpPr/>
            <p:nvPr/>
          </p:nvSpPr>
          <p:spPr>
            <a:xfrm>
              <a:off x="2832167" y="2989337"/>
              <a:ext cx="784378" cy="216024"/>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descr="Angular — Wikipédia" id="351" name="Google Shape;351;p33"/>
            <p:cNvPicPr preferRelativeResize="0"/>
            <p:nvPr/>
          </p:nvPicPr>
          <p:blipFill rotWithShape="1">
            <a:blip r:embed="rId6">
              <a:alphaModFix/>
            </a:blip>
            <a:srcRect b="0" l="0" r="0" t="0"/>
            <a:stretch/>
          </p:blipFill>
          <p:spPr>
            <a:xfrm>
              <a:off x="2884316" y="2961522"/>
              <a:ext cx="516482" cy="516482"/>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et Jenkins</a:t>
            </a:r>
            <a:endParaRPr sz="2400">
              <a:solidFill>
                <a:schemeClr val="dk1"/>
              </a:solidFill>
              <a:latin typeface="Century Gothic"/>
              <a:ea typeface="Century Gothic"/>
              <a:cs typeface="Century Gothic"/>
              <a:sym typeface="Century Gothic"/>
            </a:endParaRPr>
          </a:p>
        </p:txBody>
      </p:sp>
      <p:sp>
        <p:nvSpPr>
          <p:cNvPr id="358" name="Google Shape;358;p3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59" name="Google Shape;359;p34"/>
          <p:cNvSpPr txBox="1"/>
          <p:nvPr/>
        </p:nvSpPr>
        <p:spPr>
          <a:xfrm>
            <a:off x="234131" y="1477169"/>
            <a:ext cx="10295155" cy="11301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Indication : Pour automatiser la création des images « Docker » dans « Jenkins », vous pouvez Installer le plugin « Docker Pipeline »:</a:t>
            </a:r>
            <a:endParaRPr sz="2400">
              <a:solidFill>
                <a:schemeClr val="dk1"/>
              </a:solidFill>
              <a:latin typeface="Century Gothic"/>
              <a:ea typeface="Century Gothic"/>
              <a:cs typeface="Century Gothic"/>
              <a:sym typeface="Century Gothic"/>
            </a:endParaRPr>
          </a:p>
        </p:txBody>
      </p:sp>
      <p:pic>
        <p:nvPicPr>
          <p:cNvPr id="360" name="Google Shape;360;p34"/>
          <p:cNvPicPr preferRelativeResize="0"/>
          <p:nvPr/>
        </p:nvPicPr>
        <p:blipFill rotWithShape="1">
          <a:blip r:embed="rId3">
            <a:alphaModFix/>
          </a:blip>
          <a:srcRect b="0" l="0" r="0" t="0"/>
          <a:stretch/>
        </p:blipFill>
        <p:spPr>
          <a:xfrm>
            <a:off x="2128110" y="2825850"/>
            <a:ext cx="6437180" cy="425942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et Jenkins</a:t>
            </a:r>
            <a:endParaRPr sz="2400">
              <a:solidFill>
                <a:schemeClr val="dk1"/>
              </a:solidFill>
              <a:latin typeface="Century Gothic"/>
              <a:ea typeface="Century Gothic"/>
              <a:cs typeface="Century Gothic"/>
              <a:sym typeface="Century Gothic"/>
            </a:endParaRPr>
          </a:p>
        </p:txBody>
      </p:sp>
      <p:sp>
        <p:nvSpPr>
          <p:cNvPr id="367" name="Google Shape;367;p3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368" name="Google Shape;368;p35"/>
          <p:cNvSpPr txBox="1"/>
          <p:nvPr/>
        </p:nvSpPr>
        <p:spPr>
          <a:xfrm>
            <a:off x="234131" y="1477169"/>
            <a:ext cx="10295155" cy="1683859"/>
          </a:xfrm>
          <a:prstGeom prst="rect">
            <a:avLst/>
          </a:prstGeom>
          <a:noFill/>
          <a:ln>
            <a:noFill/>
          </a:ln>
        </p:spPr>
        <p:txBody>
          <a:bodyPr anchorCtr="0" anchor="t" bIns="45700" lIns="91425" spcFirstLastPara="1" rIns="91425" wrap="square" tIns="45700">
            <a:spAutoFit/>
          </a:bodyPr>
          <a:lstStyle/>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lnSpc>
                <a:spcPct val="150000"/>
              </a:lnSpc>
              <a:spcBef>
                <a:spcPts val="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Indication : Lire le lien suivant pour le pipeline CD : </a:t>
            </a:r>
            <a:r>
              <a:rPr b="1" lang="fr-FR" sz="24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cliquer ici</a:t>
            </a:r>
            <a:r>
              <a:rPr lang="fr-FR" sz="2400">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txBox="1"/>
          <p:nvPr/>
        </p:nvSpPr>
        <p:spPr>
          <a:xfrm>
            <a:off x="0" y="109017"/>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Docker Compose</a:t>
            </a:r>
            <a:endParaRPr/>
          </a:p>
        </p:txBody>
      </p:sp>
      <p:pic>
        <p:nvPicPr>
          <p:cNvPr id="375" name="Google Shape;375;p36"/>
          <p:cNvPicPr preferRelativeResize="0"/>
          <p:nvPr/>
        </p:nvPicPr>
        <p:blipFill rotWithShape="1">
          <a:blip r:embed="rId3">
            <a:alphaModFix/>
          </a:blip>
          <a:srcRect b="33093" l="7029" r="7085" t="33813"/>
          <a:stretch/>
        </p:blipFill>
        <p:spPr>
          <a:xfrm>
            <a:off x="162124" y="127440"/>
            <a:ext cx="1800200" cy="693646"/>
          </a:xfrm>
          <a:prstGeom prst="rect">
            <a:avLst/>
          </a:prstGeom>
          <a:noFill/>
          <a:ln>
            <a:noFill/>
          </a:ln>
        </p:spPr>
      </p:pic>
      <p:pic>
        <p:nvPicPr>
          <p:cNvPr id="376" name="Google Shape;376;p36"/>
          <p:cNvPicPr preferRelativeResize="0"/>
          <p:nvPr/>
        </p:nvPicPr>
        <p:blipFill rotWithShape="1">
          <a:blip r:embed="rId4">
            <a:alphaModFix/>
          </a:blip>
          <a:srcRect b="11669" l="8966" r="5513" t="12619"/>
          <a:stretch/>
        </p:blipFill>
        <p:spPr>
          <a:xfrm>
            <a:off x="954212" y="1981225"/>
            <a:ext cx="9145016" cy="3888432"/>
          </a:xfrm>
          <a:prstGeom prst="rect">
            <a:avLst/>
          </a:prstGeom>
          <a:noFill/>
          <a:ln>
            <a:noFill/>
          </a:ln>
        </p:spPr>
      </p:pic>
      <p:sp>
        <p:nvSpPr>
          <p:cNvPr id="377" name="Google Shape;377;p3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Introduction</a:t>
            </a:r>
            <a:endParaRPr/>
          </a:p>
        </p:txBody>
      </p:sp>
      <p:sp>
        <p:nvSpPr>
          <p:cNvPr id="57" name="Google Shape;57;p4"/>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58" name="Google Shape;58;p4"/>
          <p:cNvSpPr txBox="1"/>
          <p:nvPr/>
        </p:nvSpPr>
        <p:spPr>
          <a:xfrm>
            <a:off x="3632189" y="1352533"/>
            <a:ext cx="3000396" cy="566822"/>
          </a:xfrm>
          <a:prstGeom prst="rect">
            <a:avLst/>
          </a:prstGeom>
          <a:noFill/>
          <a:ln>
            <a:noFill/>
          </a:ln>
        </p:spPr>
        <p:txBody>
          <a:bodyPr anchorCtr="0" anchor="t" bIns="0" lIns="0" spcFirstLastPara="1" rIns="0" wrap="square" tIns="12700">
            <a:spAutoFit/>
          </a:bodyPr>
          <a:lstStyle/>
          <a:p>
            <a:pPr indent="-457200" lvl="0" marL="469900" marR="5080" rtl="0" algn="just">
              <a:lnSpc>
                <a:spcPct val="150000"/>
              </a:lnSpc>
              <a:spcBef>
                <a:spcPts val="0"/>
              </a:spcBef>
              <a:spcAft>
                <a:spcPts val="0"/>
              </a:spcAft>
              <a:buNone/>
            </a:pPr>
            <a:r>
              <a:rPr b="1" lang="fr-FR" sz="2400">
                <a:solidFill>
                  <a:schemeClr val="accent2"/>
                </a:solidFill>
                <a:latin typeface="Century Gothic"/>
                <a:ea typeface="Century Gothic"/>
                <a:cs typeface="Century Gothic"/>
                <a:sym typeface="Century Gothic"/>
              </a:rPr>
              <a:t>Projet DevOps Final : </a:t>
            </a:r>
            <a:endParaRPr b="1" sz="2400">
              <a:solidFill>
                <a:schemeClr val="accent2"/>
              </a:solidFill>
              <a:latin typeface="Century Gothic"/>
              <a:ea typeface="Century Gothic"/>
              <a:cs typeface="Century Gothic"/>
              <a:sym typeface="Century Gothic"/>
            </a:endParaRPr>
          </a:p>
        </p:txBody>
      </p:sp>
      <p:pic>
        <p:nvPicPr>
          <p:cNvPr id="59" name="Google Shape;59;p4"/>
          <p:cNvPicPr preferRelativeResize="0"/>
          <p:nvPr/>
        </p:nvPicPr>
        <p:blipFill rotWithShape="1">
          <a:blip r:embed="rId3">
            <a:alphaModFix/>
          </a:blip>
          <a:srcRect b="0" l="0" r="0" t="0"/>
          <a:stretch/>
        </p:blipFill>
        <p:spPr>
          <a:xfrm>
            <a:off x="0" y="2709855"/>
            <a:ext cx="10693400" cy="27098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Introduction</a:t>
            </a:r>
            <a:endParaRPr/>
          </a:p>
        </p:txBody>
      </p:sp>
      <p:sp>
        <p:nvSpPr>
          <p:cNvPr id="66" name="Google Shape;66;p5"/>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67" name="Google Shape;67;p5"/>
          <p:cNvSpPr txBox="1"/>
          <p:nvPr/>
        </p:nvSpPr>
        <p:spPr>
          <a:xfrm>
            <a:off x="0" y="2022581"/>
            <a:ext cx="10693399" cy="1892249"/>
          </a:xfrm>
          <a:prstGeom prst="rect">
            <a:avLst/>
          </a:prstGeom>
          <a:noFill/>
          <a:ln>
            <a:noFill/>
          </a:ln>
        </p:spPr>
        <p:txBody>
          <a:bodyPr anchorCtr="0" anchor="t" bIns="0" lIns="0" spcFirstLastPara="1" rIns="0" wrap="square" tIns="13325">
            <a:spAutoFit/>
          </a:bodyPr>
          <a:lstStyle/>
          <a:p>
            <a:pPr indent="-358775" lvl="0" marL="892175" marR="0" rtl="0" algn="just">
              <a:lnSpc>
                <a:spcPct val="150000"/>
              </a:lnSpc>
              <a:spcBef>
                <a:spcPts val="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Qu’est ce qu’une livraison continue </a:t>
            </a:r>
            <a:r>
              <a:rPr lang="fr-FR" sz="2100">
                <a:solidFill>
                  <a:schemeClr val="dk1"/>
                </a:solidFill>
                <a:latin typeface="Arial"/>
                <a:ea typeface="Arial"/>
                <a:cs typeface="Arial"/>
                <a:sym typeface="Arial"/>
              </a:rPr>
              <a:t>?</a:t>
            </a:r>
            <a:endParaRPr sz="2100">
              <a:solidFill>
                <a:schemeClr val="dk1"/>
              </a:solidFill>
              <a:latin typeface="Arial"/>
              <a:ea typeface="Arial"/>
              <a:cs typeface="Arial"/>
              <a:sym typeface="Arial"/>
            </a:endParaRPr>
          </a:p>
          <a:p>
            <a:pPr indent="-358775" lvl="1" marL="892175" marR="0" rtl="0" algn="just">
              <a:lnSpc>
                <a:spcPct val="150000"/>
              </a:lnSpc>
              <a:spcBef>
                <a:spcPts val="0"/>
              </a:spcBef>
              <a:spcAft>
                <a:spcPts val="0"/>
              </a:spcAft>
              <a:buClr>
                <a:schemeClr val="dk1"/>
              </a:buClr>
              <a:buSzPts val="2100"/>
              <a:buFont typeface="Arial"/>
              <a:buChar char="•"/>
            </a:pPr>
            <a:r>
              <a:rPr b="0" i="0" lang="fr-FR" sz="2100" u="none" cap="none" strike="noStrike">
                <a:solidFill>
                  <a:schemeClr val="dk1"/>
                </a:solidFill>
                <a:latin typeface="Century Gothic"/>
                <a:ea typeface="Century Gothic"/>
                <a:cs typeface="Century Gothic"/>
                <a:sym typeface="Century Gothic"/>
              </a:rPr>
              <a:t>Qu’est ce qu’on doit livrer </a:t>
            </a:r>
            <a:r>
              <a:rPr b="0" i="0" lang="fr-FR" sz="2100" u="none" cap="none" strike="noStrike">
                <a:solidFill>
                  <a:schemeClr val="dk1"/>
                </a:solidFill>
                <a:latin typeface="Arial"/>
                <a:ea typeface="Arial"/>
                <a:cs typeface="Arial"/>
                <a:sym typeface="Arial"/>
              </a:rPr>
              <a:t>?</a:t>
            </a:r>
            <a:endParaRPr b="0" i="0" sz="2100" u="none" cap="none" strike="noStrike">
              <a:solidFill>
                <a:schemeClr val="dk1"/>
              </a:solidFill>
              <a:latin typeface="Arial"/>
              <a:ea typeface="Arial"/>
              <a:cs typeface="Arial"/>
              <a:sym typeface="Arial"/>
            </a:endParaRPr>
          </a:p>
          <a:p>
            <a:pPr indent="-358775" lvl="1" marL="892175" marR="0" rtl="0" algn="just">
              <a:lnSpc>
                <a:spcPct val="150000"/>
              </a:lnSpc>
              <a:spcBef>
                <a:spcPts val="0"/>
              </a:spcBef>
              <a:spcAft>
                <a:spcPts val="0"/>
              </a:spcAft>
              <a:buClr>
                <a:schemeClr val="dk1"/>
              </a:buClr>
              <a:buSzPts val="2100"/>
              <a:buFont typeface="Arial"/>
              <a:buChar char="•"/>
            </a:pPr>
            <a:r>
              <a:rPr b="0" i="0" lang="fr-FR" sz="2100" u="none" cap="none" strike="noStrike">
                <a:solidFill>
                  <a:schemeClr val="dk1"/>
                </a:solidFill>
                <a:latin typeface="Century Gothic"/>
                <a:ea typeface="Century Gothic"/>
                <a:cs typeface="Century Gothic"/>
                <a:sym typeface="Century Gothic"/>
              </a:rPr>
              <a:t>Où dois-je livrer le livrable </a:t>
            </a:r>
            <a:r>
              <a:rPr b="0" i="0" lang="fr-FR" sz="2100" u="none" cap="none" strike="noStrike">
                <a:solidFill>
                  <a:schemeClr val="dk1"/>
                </a:solidFill>
                <a:latin typeface="Arial"/>
                <a:ea typeface="Arial"/>
                <a:cs typeface="Arial"/>
                <a:sym typeface="Arial"/>
              </a:rPr>
              <a:t>?</a:t>
            </a:r>
            <a:endParaRPr/>
          </a:p>
          <a:p>
            <a:pPr indent="-358775" lvl="1" marL="892175" marR="0" rtl="0" algn="just">
              <a:lnSpc>
                <a:spcPct val="150000"/>
              </a:lnSpc>
              <a:spcBef>
                <a:spcPts val="0"/>
              </a:spcBef>
              <a:spcAft>
                <a:spcPts val="0"/>
              </a:spcAft>
              <a:buClr>
                <a:schemeClr val="dk1"/>
              </a:buClr>
              <a:buSzPts val="2100"/>
              <a:buFont typeface="Arial"/>
              <a:buChar char="•"/>
            </a:pPr>
            <a:r>
              <a:rPr b="0" i="0" lang="fr-FR" sz="2100" u="none" cap="none" strike="noStrike">
                <a:solidFill>
                  <a:schemeClr val="dk1"/>
                </a:solidFill>
                <a:latin typeface="Century Gothic"/>
                <a:ea typeface="Century Gothic"/>
                <a:cs typeface="Century Gothic"/>
                <a:sym typeface="Century Gothic"/>
              </a:rPr>
              <a:t>Quelle est la différence entre la livraison  continue et le déploiement continu </a:t>
            </a:r>
            <a:r>
              <a:rPr b="0" i="0" lang="fr-FR" sz="2100" u="none" cap="none" strike="noStrike">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Introduction</a:t>
            </a:r>
            <a:endParaRPr/>
          </a:p>
        </p:txBody>
      </p:sp>
      <p:sp>
        <p:nvSpPr>
          <p:cNvPr id="74" name="Google Shape;74;p6"/>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75" name="Google Shape;75;p6"/>
          <p:cNvSpPr txBox="1"/>
          <p:nvPr/>
        </p:nvSpPr>
        <p:spPr>
          <a:xfrm>
            <a:off x="0" y="1597974"/>
            <a:ext cx="10490236" cy="4407040"/>
          </a:xfrm>
          <a:prstGeom prst="rect">
            <a:avLst/>
          </a:prstGeom>
          <a:noFill/>
          <a:ln>
            <a:noFill/>
          </a:ln>
        </p:spPr>
        <p:txBody>
          <a:bodyPr anchorCtr="0" anchor="t" bIns="0" lIns="0" spcFirstLastPara="1" rIns="0" wrap="square" tIns="12050">
            <a:spAutoFit/>
          </a:bodyPr>
          <a:lstStyle/>
          <a:p>
            <a:pPr indent="-457200" lvl="0" marL="469900" marR="5080" rtl="0" algn="just">
              <a:lnSpc>
                <a:spcPct val="150000"/>
              </a:lnSpc>
              <a:spcBef>
                <a:spcPts val="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L’objectif de la partie CD (déploiement et livraison continu) est  de </a:t>
            </a:r>
            <a:r>
              <a:rPr lang="fr-FR" sz="2100" u="sng">
                <a:solidFill>
                  <a:schemeClr val="dk1"/>
                </a:solidFill>
                <a:latin typeface="Century Gothic"/>
                <a:ea typeface="Century Gothic"/>
                <a:cs typeface="Century Gothic"/>
                <a:sym typeface="Century Gothic"/>
              </a:rPr>
              <a:t>placer</a:t>
            </a:r>
            <a:r>
              <a:rPr lang="fr-FR" sz="2100">
                <a:solidFill>
                  <a:schemeClr val="dk1"/>
                </a:solidFill>
                <a:latin typeface="Century Gothic"/>
                <a:ea typeface="Century Gothic"/>
                <a:cs typeface="Century Gothic"/>
                <a:sym typeface="Century Gothic"/>
              </a:rPr>
              <a:t> notre application dans un environnement donné : </a:t>
            </a:r>
            <a:r>
              <a:rPr b="1" lang="fr-FR" sz="2100">
                <a:solidFill>
                  <a:schemeClr val="dk1"/>
                </a:solidFill>
                <a:latin typeface="Century Gothic"/>
                <a:ea typeface="Century Gothic"/>
                <a:cs typeface="Century Gothic"/>
                <a:sym typeface="Century Gothic"/>
              </a:rPr>
              <a:t>UAT (User Acceptance Tests), Qualification, Pré-Production, Production)</a:t>
            </a:r>
            <a:r>
              <a:rPr lang="fr-FR" sz="2100">
                <a:solidFill>
                  <a:schemeClr val="dk1"/>
                </a:solidFill>
                <a:latin typeface="Century Gothic"/>
                <a:ea typeface="Century Gothic"/>
                <a:cs typeface="Century Gothic"/>
                <a:sym typeface="Century Gothic"/>
              </a:rPr>
              <a:t> et de la </a:t>
            </a:r>
            <a:r>
              <a:rPr lang="fr-FR" sz="2100" u="sng">
                <a:solidFill>
                  <a:schemeClr val="dk1"/>
                </a:solidFill>
                <a:latin typeface="Century Gothic"/>
                <a:ea typeface="Century Gothic"/>
                <a:cs typeface="Century Gothic"/>
                <a:sym typeface="Century Gothic"/>
              </a:rPr>
              <a:t>surveiller</a:t>
            </a:r>
            <a:r>
              <a:rPr lang="fr-FR" sz="2100">
                <a:solidFill>
                  <a:schemeClr val="dk1"/>
                </a:solidFill>
                <a:latin typeface="Century Gothic"/>
                <a:ea typeface="Century Gothic"/>
                <a:cs typeface="Century Gothic"/>
                <a:sym typeface="Century Gothic"/>
              </a:rPr>
              <a:t>. </a:t>
            </a:r>
            <a:endParaRPr/>
          </a:p>
          <a:p>
            <a:pPr indent="-323850" lvl="0" marL="469900" marR="5080" rtl="0" algn="just">
              <a:lnSpc>
                <a:spcPct val="150000"/>
              </a:lnSpc>
              <a:spcBef>
                <a:spcPts val="95"/>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457200" lvl="0" marL="469900" marR="5080" rtl="0" algn="just">
              <a:lnSpc>
                <a:spcPct val="100000"/>
              </a:lnSpc>
              <a:spcBef>
                <a:spcPts val="144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Ces environnements peuvent être :</a:t>
            </a:r>
            <a:endParaRPr sz="2100">
              <a:solidFill>
                <a:schemeClr val="dk1"/>
              </a:solidFill>
              <a:latin typeface="Century Gothic"/>
              <a:ea typeface="Century Gothic"/>
              <a:cs typeface="Century Gothic"/>
              <a:sym typeface="Century Gothic"/>
            </a:endParaRPr>
          </a:p>
          <a:p>
            <a:pPr indent="-457200" lvl="2" marL="927100" marR="5080" rtl="0" algn="just">
              <a:spcBef>
                <a:spcPts val="1440"/>
              </a:spcBef>
              <a:spcAft>
                <a:spcPts val="0"/>
              </a:spcAft>
              <a:buClr>
                <a:schemeClr val="dk1"/>
              </a:buClr>
              <a:buSzPts val="2100"/>
              <a:buFont typeface="Noto Sans Symbols"/>
              <a:buChar char="✔"/>
            </a:pPr>
            <a:r>
              <a:rPr b="0" i="0" lang="fr-FR" sz="2100" u="none" cap="none" strike="noStrike">
                <a:solidFill>
                  <a:schemeClr val="dk1"/>
                </a:solidFill>
                <a:latin typeface="Century Gothic"/>
                <a:ea typeface="Century Gothic"/>
                <a:cs typeface="Century Gothic"/>
                <a:sym typeface="Century Gothic"/>
              </a:rPr>
              <a:t>Une machine physique</a:t>
            </a:r>
            <a:endParaRPr/>
          </a:p>
          <a:p>
            <a:pPr indent="-457200" lvl="2" marL="927100" marR="5080" rtl="0" algn="just">
              <a:spcBef>
                <a:spcPts val="1445"/>
              </a:spcBef>
              <a:spcAft>
                <a:spcPts val="0"/>
              </a:spcAft>
              <a:buClr>
                <a:schemeClr val="dk1"/>
              </a:buClr>
              <a:buSzPts val="2100"/>
              <a:buFont typeface="Noto Sans Symbols"/>
              <a:buChar char="✔"/>
            </a:pPr>
            <a:r>
              <a:rPr b="0" i="0" lang="fr-FR" sz="2100" u="none" cap="none" strike="noStrike">
                <a:solidFill>
                  <a:schemeClr val="dk1"/>
                </a:solidFill>
                <a:latin typeface="Century Gothic"/>
                <a:ea typeface="Century Gothic"/>
                <a:cs typeface="Century Gothic"/>
                <a:sym typeface="Century Gothic"/>
              </a:rPr>
              <a:t>Une machine virtuelle </a:t>
            </a:r>
            <a:endParaRPr/>
          </a:p>
          <a:p>
            <a:pPr indent="-457200" lvl="2" marL="927100" marR="5080" rtl="0" algn="just">
              <a:spcBef>
                <a:spcPts val="1445"/>
              </a:spcBef>
              <a:spcAft>
                <a:spcPts val="0"/>
              </a:spcAft>
              <a:buClr>
                <a:schemeClr val="dk1"/>
              </a:buClr>
              <a:buSzPts val="2100"/>
              <a:buFont typeface="Noto Sans Symbols"/>
              <a:buChar char="✔"/>
            </a:pPr>
            <a:r>
              <a:rPr b="0" i="0" lang="fr-FR" sz="2100" u="none" cap="none" strike="noStrike">
                <a:solidFill>
                  <a:schemeClr val="dk1"/>
                </a:solidFill>
                <a:latin typeface="Century Gothic"/>
                <a:ea typeface="Century Gothic"/>
                <a:cs typeface="Century Gothic"/>
                <a:sym typeface="Century Gothic"/>
              </a:rPr>
              <a:t>Un conteneur Docker</a:t>
            </a:r>
            <a:endParaRPr/>
          </a:p>
          <a:p>
            <a:pPr indent="-209550" lvl="0" marL="355600" marR="5080" rtl="0" algn="just">
              <a:lnSpc>
                <a:spcPct val="150100"/>
              </a:lnSpc>
              <a:spcBef>
                <a:spcPts val="95"/>
              </a:spcBef>
              <a:spcAft>
                <a:spcPts val="0"/>
              </a:spcAft>
              <a:buClr>
                <a:schemeClr val="dk1"/>
              </a:buClr>
              <a:buSzPts val="2100"/>
              <a:buFont typeface="Arial"/>
              <a:buNone/>
            </a:pPr>
            <a:r>
              <a:t/>
            </a:r>
            <a:endParaRPr sz="21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7"/>
          <p:cNvSpPr txBox="1"/>
          <p:nvPr/>
        </p:nvSpPr>
        <p:spPr>
          <a:xfrm>
            <a:off x="0" y="109017"/>
            <a:ext cx="10693400" cy="101850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b="0" i="0" lang="fr-FR" sz="3200" u="none" cap="none" strike="noStrike">
                <a:solidFill>
                  <a:schemeClr val="dk1"/>
                </a:solidFill>
                <a:latin typeface="Century Gothic"/>
                <a:ea typeface="Century Gothic"/>
                <a:cs typeface="Century Gothic"/>
                <a:sym typeface="Century Gothic"/>
              </a:rPr>
              <a:t>Introduction</a:t>
            </a:r>
            <a:endParaRPr sz="1800">
              <a:solidFill>
                <a:schemeClr val="dk1"/>
              </a:solidFill>
              <a:latin typeface="Calibri"/>
              <a:ea typeface="Calibri"/>
              <a:cs typeface="Calibri"/>
              <a:sym typeface="Calibri"/>
            </a:endParaRPr>
          </a:p>
        </p:txBody>
      </p:sp>
      <p:pic>
        <p:nvPicPr>
          <p:cNvPr descr="Dockerfile vs Docker Compose - What's the Difference? (Pros and Cons)" id="82" name="Google Shape;82;p7"/>
          <p:cNvPicPr preferRelativeResize="0"/>
          <p:nvPr/>
        </p:nvPicPr>
        <p:blipFill rotWithShape="1">
          <a:blip r:embed="rId3">
            <a:alphaModFix/>
          </a:blip>
          <a:srcRect b="25028" l="0" r="0" t="18135"/>
          <a:stretch/>
        </p:blipFill>
        <p:spPr>
          <a:xfrm>
            <a:off x="651737" y="4708346"/>
            <a:ext cx="9389925" cy="2508322"/>
          </a:xfrm>
          <a:prstGeom prst="rect">
            <a:avLst/>
          </a:prstGeom>
          <a:noFill/>
          <a:ln>
            <a:noFill/>
          </a:ln>
        </p:spPr>
      </p:pic>
      <p:sp>
        <p:nvSpPr>
          <p:cNvPr id="83" name="Google Shape;83;p7"/>
          <p:cNvSpPr txBox="1"/>
          <p:nvPr/>
        </p:nvSpPr>
        <p:spPr>
          <a:xfrm>
            <a:off x="234133" y="1347035"/>
            <a:ext cx="10153127" cy="19698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2100">
                <a:solidFill>
                  <a:schemeClr val="dk1"/>
                </a:solidFill>
                <a:latin typeface="Century Gothic"/>
                <a:ea typeface="Century Gothic"/>
                <a:cs typeface="Century Gothic"/>
                <a:sym typeface="Century Gothic"/>
              </a:rPr>
              <a:t>Nous avons vu que nous pouvons isoler chaque application à l'intérieur d’une image où nous pouvons définir son environnement dans un Dockerfile. </a:t>
            </a:r>
            <a:endParaRPr/>
          </a:p>
          <a:p>
            <a:pPr indent="0" lvl="0" marL="0" marR="0" rtl="0" algn="just">
              <a:lnSpc>
                <a:spcPct val="150000"/>
              </a:lnSpc>
              <a:spcBef>
                <a:spcPts val="0"/>
              </a:spcBef>
              <a:spcAft>
                <a:spcPts val="0"/>
              </a:spcAft>
              <a:buNone/>
            </a:pPr>
            <a:r>
              <a:rPr lang="fr-FR" sz="2100">
                <a:solidFill>
                  <a:schemeClr val="dk1"/>
                </a:solidFill>
                <a:latin typeface="Century Gothic"/>
                <a:ea typeface="Century Gothic"/>
                <a:cs typeface="Century Gothic"/>
                <a:sym typeface="Century Gothic"/>
              </a:rPr>
              <a:t>Puis, avec un simple “docker build” et “docker run”, notre application sera accessible via le port que nous avons exposé:</a:t>
            </a:r>
            <a:endParaRPr/>
          </a:p>
        </p:txBody>
      </p:sp>
      <p:sp>
        <p:nvSpPr>
          <p:cNvPr id="84" name="Google Shape;84;p7"/>
          <p:cNvSpPr txBox="1"/>
          <p:nvPr/>
        </p:nvSpPr>
        <p:spPr>
          <a:xfrm>
            <a:off x="2538388" y="4139146"/>
            <a:ext cx="6502475" cy="95712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entury Gothic"/>
              <a:buChar char="-"/>
            </a:pPr>
            <a:r>
              <a:rPr b="1" lang="fr-FR" sz="2000">
                <a:solidFill>
                  <a:schemeClr val="dk1"/>
                </a:solidFill>
                <a:latin typeface="Century Gothic"/>
                <a:ea typeface="Century Gothic"/>
                <a:cs typeface="Century Gothic"/>
                <a:sym typeface="Century Gothic"/>
              </a:rPr>
              <a:t>docker build -t &lt;image_name&gt; .</a:t>
            </a:r>
            <a:endParaRPr/>
          </a:p>
          <a:p>
            <a:pPr indent="-342900" lvl="0" marL="342900" marR="0" rtl="0" algn="l">
              <a:lnSpc>
                <a:spcPct val="150000"/>
              </a:lnSpc>
              <a:spcBef>
                <a:spcPts val="0"/>
              </a:spcBef>
              <a:spcAft>
                <a:spcPts val="0"/>
              </a:spcAft>
              <a:buClr>
                <a:schemeClr val="dk1"/>
              </a:buClr>
              <a:buSzPts val="2000"/>
              <a:buFont typeface="Century Gothic"/>
              <a:buChar char="-"/>
            </a:pPr>
            <a:r>
              <a:rPr b="1" lang="fr-FR" sz="2000">
                <a:solidFill>
                  <a:schemeClr val="dk1"/>
                </a:solidFill>
                <a:latin typeface="Century Gothic"/>
                <a:ea typeface="Century Gothic"/>
                <a:cs typeface="Century Gothic"/>
                <a:sym typeface="Century Gothic"/>
              </a:rPr>
              <a:t>docker run –p 8080:8080 &lt;image_name&gt;</a:t>
            </a:r>
            <a:endParaRPr/>
          </a:p>
        </p:txBody>
      </p:sp>
      <p:sp>
        <p:nvSpPr>
          <p:cNvPr id="85" name="Google Shape;85;p7"/>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pSp>
        <p:nvGrpSpPr>
          <p:cNvPr id="90" name="Google Shape;90;p8"/>
          <p:cNvGrpSpPr/>
          <p:nvPr/>
        </p:nvGrpSpPr>
        <p:grpSpPr>
          <a:xfrm>
            <a:off x="2988544" y="3538215"/>
            <a:ext cx="7704856" cy="3529358"/>
            <a:chOff x="1466447" y="3391480"/>
            <a:chExt cx="8005357" cy="3549250"/>
          </a:xfrm>
        </p:grpSpPr>
        <p:pic>
          <p:nvPicPr>
            <p:cNvPr descr="docker-composeとは？dockerコマンドとの違いを理解しよう【Docker入門⑥】" id="91" name="Google Shape;91;p8"/>
            <p:cNvPicPr preferRelativeResize="0"/>
            <p:nvPr/>
          </p:nvPicPr>
          <p:blipFill rotWithShape="1">
            <a:blip r:embed="rId3">
              <a:alphaModFix/>
            </a:blip>
            <a:srcRect b="0" l="0" r="0" t="0"/>
            <a:stretch/>
          </p:blipFill>
          <p:spPr>
            <a:xfrm>
              <a:off x="1466447" y="3391480"/>
              <a:ext cx="8005357" cy="3549250"/>
            </a:xfrm>
            <a:prstGeom prst="rect">
              <a:avLst/>
            </a:prstGeom>
            <a:noFill/>
            <a:ln>
              <a:noFill/>
            </a:ln>
          </p:spPr>
        </p:pic>
        <p:pic>
          <p:nvPicPr>
            <p:cNvPr descr="Microservices Toolbox: Spring Boot | E4developer" id="92" name="Google Shape;92;p8"/>
            <p:cNvPicPr preferRelativeResize="0"/>
            <p:nvPr/>
          </p:nvPicPr>
          <p:blipFill rotWithShape="1">
            <a:blip r:embed="rId4">
              <a:alphaModFix/>
            </a:blip>
            <a:srcRect b="13354" l="0" r="0" t="10304"/>
            <a:stretch/>
          </p:blipFill>
          <p:spPr>
            <a:xfrm>
              <a:off x="7277689" y="3475475"/>
              <a:ext cx="1526745" cy="611898"/>
            </a:xfrm>
            <a:prstGeom prst="rect">
              <a:avLst/>
            </a:prstGeom>
            <a:solidFill>
              <a:schemeClr val="lt1"/>
            </a:solidFill>
            <a:ln>
              <a:noFill/>
            </a:ln>
          </p:spPr>
        </p:pic>
        <p:pic>
          <p:nvPicPr>
            <p:cNvPr descr="Microservices Toolbox: Spring Boot | E4developer" id="93" name="Google Shape;93;p8"/>
            <p:cNvPicPr preferRelativeResize="0"/>
            <p:nvPr/>
          </p:nvPicPr>
          <p:blipFill rotWithShape="1">
            <a:blip r:embed="rId5">
              <a:alphaModFix/>
            </a:blip>
            <a:srcRect b="13354" l="0" r="0" t="10304"/>
            <a:stretch/>
          </p:blipFill>
          <p:spPr>
            <a:xfrm>
              <a:off x="1951299" y="4131178"/>
              <a:ext cx="839526" cy="318879"/>
            </a:xfrm>
            <a:prstGeom prst="rect">
              <a:avLst/>
            </a:prstGeom>
            <a:solidFill>
              <a:schemeClr val="lt1"/>
            </a:solidFill>
            <a:ln>
              <a:noFill/>
            </a:ln>
          </p:spPr>
        </p:pic>
      </p:grpSp>
      <p:sp>
        <p:nvSpPr>
          <p:cNvPr id="94" name="Google Shape;94;p8"/>
          <p:cNvSpPr txBox="1"/>
          <p:nvPr>
            <p:ph type="title"/>
          </p:nvPr>
        </p:nvSpPr>
        <p:spPr>
          <a:xfrm>
            <a:off x="0" y="624686"/>
            <a:ext cx="10693400" cy="49244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fr-FR" sz="3200">
                <a:latin typeface="Century Gothic"/>
                <a:ea typeface="Century Gothic"/>
                <a:cs typeface="Century Gothic"/>
                <a:sym typeface="Century Gothic"/>
              </a:rPr>
              <a:t>Introduction</a:t>
            </a:r>
            <a:endParaRPr sz="3200">
              <a:latin typeface="Century Gothic"/>
              <a:ea typeface="Century Gothic"/>
              <a:cs typeface="Century Gothic"/>
              <a:sym typeface="Century Gothic"/>
            </a:endParaRPr>
          </a:p>
        </p:txBody>
      </p:sp>
      <p:sp>
        <p:nvSpPr>
          <p:cNvPr id="95" name="Google Shape;95;p8"/>
          <p:cNvSpPr txBox="1"/>
          <p:nvPr>
            <p:ph idx="1" type="body"/>
          </p:nvPr>
        </p:nvSpPr>
        <p:spPr>
          <a:xfrm>
            <a:off x="270136" y="1342667"/>
            <a:ext cx="10153128" cy="1877565"/>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fr-FR" sz="2100"/>
              <a:t>L’application a besoin de se connecter à un serveur base de données. </a:t>
            </a:r>
            <a:endParaRPr/>
          </a:p>
          <a:p>
            <a:pPr indent="0" lvl="0" marL="0" rtl="0" algn="just">
              <a:lnSpc>
                <a:spcPct val="150000"/>
              </a:lnSpc>
              <a:spcBef>
                <a:spcPts val="0"/>
              </a:spcBef>
              <a:spcAft>
                <a:spcPts val="0"/>
              </a:spcAft>
              <a:buNone/>
            </a:pPr>
            <a:r>
              <a:rPr lang="fr-FR" sz="2100"/>
              <a:t>🡪 Pour que ces deux-là puissent communiquer ensemble, il faut les mettre sous le même réseau et lancer la base de données avant le démarrage de l'application. </a:t>
            </a:r>
            <a:endParaRPr sz="2100"/>
          </a:p>
        </p:txBody>
      </p:sp>
      <p:sp>
        <p:nvSpPr>
          <p:cNvPr id="96" name="Google Shape;96;p8"/>
          <p:cNvSpPr/>
          <p:nvPr/>
        </p:nvSpPr>
        <p:spPr>
          <a:xfrm>
            <a:off x="221395" y="6954345"/>
            <a:ext cx="10125965" cy="184666"/>
          </a:xfrm>
          <a:prstGeom prst="rect">
            <a:avLst/>
          </a:prstGeom>
          <a:solidFill>
            <a:srgbClr val="FBFBFC"/>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244357"/>
              </a:buClr>
              <a:buSzPts val="1000"/>
              <a:buFont typeface="Courier New"/>
              <a:buNone/>
            </a:pPr>
            <a:r>
              <a:rPr b="0" i="0" lang="fr-FR" sz="1000" u="none" cap="none" strike="noStrike">
                <a:solidFill>
                  <a:srgbClr val="244357"/>
                </a:solidFill>
                <a:latin typeface="Courier New"/>
                <a:ea typeface="Courier New"/>
                <a:cs typeface="Courier New"/>
                <a:sym typeface="Courier New"/>
              </a:rPr>
              <a:t>docker run --name mysqldb –-network mynetwork -e MYSQL_ROOT_PASSWORD=my-secret-pw –v /home/mysql/data:/var/lib/mysql -d mysql:</a:t>
            </a:r>
            <a:r>
              <a:rPr lang="fr-FR" sz="1000">
                <a:solidFill>
                  <a:srgbClr val="244357"/>
                </a:solidFill>
                <a:latin typeface="Courier New"/>
                <a:ea typeface="Courier New"/>
                <a:cs typeface="Courier New"/>
                <a:sym typeface="Courier New"/>
              </a:rPr>
              <a:t>8</a:t>
            </a:r>
            <a:r>
              <a:rPr b="0" i="0" lang="fr-FR" sz="12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p:txBody>
      </p:sp>
      <p:sp>
        <p:nvSpPr>
          <p:cNvPr id="97" name="Google Shape;97;p8"/>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
        <p:nvSpPr>
          <p:cNvPr id="98" name="Google Shape;98;p8"/>
          <p:cNvSpPr/>
          <p:nvPr/>
        </p:nvSpPr>
        <p:spPr>
          <a:xfrm>
            <a:off x="1274734" y="3639169"/>
            <a:ext cx="5707928" cy="184666"/>
          </a:xfrm>
          <a:prstGeom prst="rect">
            <a:avLst/>
          </a:prstGeom>
          <a:solidFill>
            <a:srgbClr val="FBFBFC"/>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4357"/>
              </a:buClr>
              <a:buSzPts val="1200"/>
              <a:buFont typeface="Courier New"/>
              <a:buNone/>
            </a:pPr>
            <a:r>
              <a:rPr b="0" i="0" lang="fr-FR" sz="1200" u="none" cap="none" strike="noStrike">
                <a:solidFill>
                  <a:srgbClr val="244357"/>
                </a:solidFill>
                <a:latin typeface="Courier New"/>
                <a:ea typeface="Courier New"/>
                <a:cs typeface="Courier New"/>
                <a:sym typeface="Courier New"/>
              </a:rPr>
              <a:t>docker run –p 9090:9090 –-network mynetwork –d app-image-name</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0" y="614140"/>
            <a:ext cx="10693399" cy="49244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fr-FR" sz="3200">
                <a:latin typeface="Century Gothic"/>
                <a:ea typeface="Century Gothic"/>
                <a:cs typeface="Century Gothic"/>
                <a:sym typeface="Century Gothic"/>
              </a:rPr>
              <a:t>Introduction</a:t>
            </a:r>
            <a:endParaRPr sz="3200">
              <a:latin typeface="Century Gothic"/>
              <a:ea typeface="Century Gothic"/>
              <a:cs typeface="Century Gothic"/>
              <a:sym typeface="Century Gothic"/>
            </a:endParaRPr>
          </a:p>
        </p:txBody>
      </p:sp>
      <p:sp>
        <p:nvSpPr>
          <p:cNvPr id="104" name="Google Shape;104;p9"/>
          <p:cNvSpPr txBox="1"/>
          <p:nvPr>
            <p:ph idx="1" type="body"/>
          </p:nvPr>
        </p:nvSpPr>
        <p:spPr>
          <a:xfrm>
            <a:off x="0" y="1513680"/>
            <a:ext cx="10693400"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sz="2000"/>
              <a:t>   🡪 </a:t>
            </a:r>
            <a:r>
              <a:rPr lang="fr-FR" sz="2400"/>
              <a:t>Et là, il nous faut docker compose. </a:t>
            </a:r>
            <a:endParaRPr sz="2000"/>
          </a:p>
        </p:txBody>
      </p:sp>
      <p:grpSp>
        <p:nvGrpSpPr>
          <p:cNvPr id="105" name="Google Shape;105;p9"/>
          <p:cNvGrpSpPr/>
          <p:nvPr/>
        </p:nvGrpSpPr>
        <p:grpSpPr>
          <a:xfrm>
            <a:off x="2250356" y="1981225"/>
            <a:ext cx="5904656" cy="5112568"/>
            <a:chOff x="2609400" y="2592988"/>
            <a:chExt cx="5544616" cy="4500805"/>
          </a:xfrm>
        </p:grpSpPr>
        <p:grpSp>
          <p:nvGrpSpPr>
            <p:cNvPr id="106" name="Google Shape;106;p9"/>
            <p:cNvGrpSpPr/>
            <p:nvPr/>
          </p:nvGrpSpPr>
          <p:grpSpPr>
            <a:xfrm>
              <a:off x="2609400" y="2592988"/>
              <a:ext cx="5544616" cy="4500805"/>
              <a:chOff x="2609400" y="2592988"/>
              <a:chExt cx="5544616" cy="4500805"/>
            </a:xfrm>
          </p:grpSpPr>
          <p:grpSp>
            <p:nvGrpSpPr>
              <p:cNvPr id="107" name="Google Shape;107;p9"/>
              <p:cNvGrpSpPr/>
              <p:nvPr/>
            </p:nvGrpSpPr>
            <p:grpSpPr>
              <a:xfrm>
                <a:off x="2609400" y="2592988"/>
                <a:ext cx="5544616" cy="4500805"/>
                <a:chOff x="2720419" y="3128866"/>
                <a:chExt cx="4786521" cy="4056930"/>
              </a:xfrm>
            </p:grpSpPr>
            <p:pic>
              <p:nvPicPr>
                <p:cNvPr descr="docker-composeとは？dockerコマンドとの違いを理解しよう【Docker入門⑥】" id="108" name="Google Shape;108;p9"/>
                <p:cNvPicPr preferRelativeResize="0"/>
                <p:nvPr/>
              </p:nvPicPr>
              <p:blipFill rotWithShape="1">
                <a:blip r:embed="rId3">
                  <a:alphaModFix/>
                </a:blip>
                <a:srcRect b="51008" l="2625" r="73226" t="8223"/>
                <a:stretch/>
              </p:blipFill>
              <p:spPr>
                <a:xfrm>
                  <a:off x="2720419" y="3128866"/>
                  <a:ext cx="1261136" cy="1327469"/>
                </a:xfrm>
                <a:prstGeom prst="rect">
                  <a:avLst/>
                </a:prstGeom>
                <a:noFill/>
                <a:ln>
                  <a:noFill/>
                </a:ln>
              </p:spPr>
            </p:pic>
            <p:grpSp>
              <p:nvGrpSpPr>
                <p:cNvPr id="109" name="Google Shape;109;p9"/>
                <p:cNvGrpSpPr/>
                <p:nvPr/>
              </p:nvGrpSpPr>
              <p:grpSpPr>
                <a:xfrm>
                  <a:off x="2754412" y="4285481"/>
                  <a:ext cx="4752528" cy="2900315"/>
                  <a:chOff x="1230556" y="2413411"/>
                  <a:chExt cx="7376651" cy="4242160"/>
                </a:xfrm>
              </p:grpSpPr>
              <p:pic>
                <p:nvPicPr>
                  <p:cNvPr descr="docker-composeとは？dockerコマンドとの違いを理解しよう【Docker入門⑥】" id="110" name="Google Shape;110;p9"/>
                  <p:cNvPicPr preferRelativeResize="0"/>
                  <p:nvPr/>
                </p:nvPicPr>
                <p:blipFill rotWithShape="1">
                  <a:blip r:embed="rId3">
                    <a:alphaModFix/>
                  </a:blip>
                  <a:srcRect b="5228" l="2625" r="6369" t="8221"/>
                  <a:stretch/>
                </p:blipFill>
                <p:spPr>
                  <a:xfrm>
                    <a:off x="1230556" y="2533623"/>
                    <a:ext cx="7376651" cy="4121948"/>
                  </a:xfrm>
                  <a:prstGeom prst="rect">
                    <a:avLst/>
                  </a:prstGeom>
                  <a:noFill/>
                  <a:ln>
                    <a:noFill/>
                  </a:ln>
                </p:spPr>
              </p:pic>
              <p:pic>
                <p:nvPicPr>
                  <p:cNvPr descr="Microservices Toolbox: Spring Boot | E4developer" id="111" name="Google Shape;111;p9"/>
                  <p:cNvPicPr preferRelativeResize="0"/>
                  <p:nvPr/>
                </p:nvPicPr>
                <p:blipFill rotWithShape="1">
                  <a:blip r:embed="rId4">
                    <a:alphaModFix/>
                  </a:blip>
                  <a:srcRect b="13354" l="0" r="0" t="10304"/>
                  <a:stretch/>
                </p:blipFill>
                <p:spPr>
                  <a:xfrm>
                    <a:off x="6392624" y="2413411"/>
                    <a:ext cx="1247054" cy="499802"/>
                  </a:xfrm>
                  <a:prstGeom prst="rect">
                    <a:avLst/>
                  </a:prstGeom>
                  <a:solidFill>
                    <a:schemeClr val="lt1"/>
                  </a:solidFill>
                  <a:ln>
                    <a:noFill/>
                  </a:ln>
                </p:spPr>
              </p:pic>
              <p:pic>
                <p:nvPicPr>
                  <p:cNvPr descr="Microservices Toolbox: Spring Boot | E4developer" id="112" name="Google Shape;112;p9"/>
                  <p:cNvPicPr preferRelativeResize="0"/>
                  <p:nvPr/>
                </p:nvPicPr>
                <p:blipFill rotWithShape="1">
                  <a:blip r:embed="rId5">
                    <a:alphaModFix/>
                  </a:blip>
                  <a:srcRect b="13354" l="0" r="0" t="10304"/>
                  <a:stretch/>
                </p:blipFill>
                <p:spPr>
                  <a:xfrm>
                    <a:off x="1476286" y="3071963"/>
                    <a:ext cx="1051014" cy="421232"/>
                  </a:xfrm>
                  <a:prstGeom prst="rect">
                    <a:avLst/>
                  </a:prstGeom>
                  <a:solidFill>
                    <a:schemeClr val="lt1"/>
                  </a:solidFill>
                  <a:ln>
                    <a:noFill/>
                  </a:ln>
                </p:spPr>
              </p:pic>
            </p:grpSp>
            <p:pic>
              <p:nvPicPr>
                <p:cNvPr descr="docker-composeとは？dockerコマンドとの違いを理解しよう【Docker入門⑥】" id="113" name="Google Shape;113;p9"/>
                <p:cNvPicPr preferRelativeResize="0"/>
                <p:nvPr/>
              </p:nvPicPr>
              <p:blipFill rotWithShape="1">
                <a:blip r:embed="rId3">
                  <a:alphaModFix/>
                </a:blip>
                <a:srcRect b="53843" l="27443" r="54631" t="19485"/>
                <a:stretch/>
              </p:blipFill>
              <p:spPr>
                <a:xfrm>
                  <a:off x="4194572" y="3867314"/>
                  <a:ext cx="936104" cy="868411"/>
                </a:xfrm>
                <a:prstGeom prst="rect">
                  <a:avLst/>
                </a:prstGeom>
                <a:noFill/>
                <a:ln>
                  <a:noFill/>
                </a:ln>
              </p:spPr>
            </p:pic>
          </p:grpSp>
          <p:pic>
            <p:nvPicPr>
              <p:cNvPr descr="Angular — Wikipédia" id="114" name="Google Shape;114;p9"/>
              <p:cNvPicPr preferRelativeResize="0"/>
              <p:nvPr/>
            </p:nvPicPr>
            <p:blipFill rotWithShape="1">
              <a:blip r:embed="rId6">
                <a:alphaModFix/>
              </a:blip>
              <a:srcRect b="0" l="0" r="0" t="0"/>
              <a:stretch/>
            </p:blipFill>
            <p:spPr>
              <a:xfrm>
                <a:off x="7380803" y="6043464"/>
                <a:ext cx="516482" cy="516482"/>
              </a:xfrm>
              <a:prstGeom prst="rect">
                <a:avLst/>
              </a:prstGeom>
              <a:noFill/>
              <a:ln>
                <a:noFill/>
              </a:ln>
            </p:spPr>
          </p:pic>
        </p:grpSp>
        <p:sp>
          <p:nvSpPr>
            <p:cNvPr id="115" name="Google Shape;115;p9"/>
            <p:cNvSpPr/>
            <p:nvPr/>
          </p:nvSpPr>
          <p:spPr>
            <a:xfrm>
              <a:off x="2832167" y="2989337"/>
              <a:ext cx="784378" cy="216024"/>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Angular — Wikipédia" id="116" name="Google Shape;116;p9"/>
            <p:cNvPicPr preferRelativeResize="0"/>
            <p:nvPr/>
          </p:nvPicPr>
          <p:blipFill rotWithShape="1">
            <a:blip r:embed="rId6">
              <a:alphaModFix/>
            </a:blip>
            <a:srcRect b="0" l="0" r="0" t="0"/>
            <a:stretch/>
          </p:blipFill>
          <p:spPr>
            <a:xfrm>
              <a:off x="2884316" y="2961522"/>
              <a:ext cx="516482" cy="516482"/>
            </a:xfrm>
            <a:prstGeom prst="rect">
              <a:avLst/>
            </a:prstGeom>
            <a:noFill/>
            <a:ln>
              <a:noFill/>
            </a:ln>
          </p:spPr>
        </p:pic>
      </p:grpSp>
      <p:sp>
        <p:nvSpPr>
          <p:cNvPr id="117" name="Google Shape;117;p9"/>
          <p:cNvSpPr txBox="1"/>
          <p:nvPr>
            <p:ph idx="12" type="sldNum"/>
          </p:nvPr>
        </p:nvSpPr>
        <p:spPr>
          <a:xfrm>
            <a:off x="9624061" y="7303841"/>
            <a:ext cx="905226" cy="173445"/>
          </a:xfrm>
          <a:prstGeom prst="rect">
            <a:avLst/>
          </a:prstGeom>
          <a:noFill/>
          <a:ln>
            <a:noFill/>
          </a:ln>
        </p:spPr>
        <p:txBody>
          <a:bodyPr anchorCtr="0" anchor="t" bIns="0" lIns="0" spcFirstLastPara="1" rIns="0" wrap="square" tIns="0">
            <a:noAutofit/>
          </a:bodyPr>
          <a:lstStyle/>
          <a:p>
            <a:pPr indent="0" lvl="0" marL="205882" rtl="0" algn="l">
              <a:lnSpc>
                <a:spcPct val="121750"/>
              </a:lnSpc>
              <a:spcBef>
                <a:spcPts val="0"/>
              </a:spcBef>
              <a:spcAft>
                <a:spcPts val="0"/>
              </a:spcAft>
              <a:buNone/>
            </a:pPr>
            <a:fld id="{00000000-1234-1234-1234-123412341234}" type="slidenum">
              <a:rPr lang="fr-FR" sz="1200"/>
              <a:t>‹#›</a:t>
            </a:fld>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