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-regular.fntdata"/><Relationship Id="rId21" Type="http://schemas.openxmlformats.org/officeDocument/2006/relationships/slide" Target="slides/slide17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d4da132b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d4da132b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d4da132b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d4da132b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4da132b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4da132b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d4da132b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d4da132b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d4da132b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d4da132b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d4da132b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d4da132b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d4da132b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d4da132b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d4da132b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d4da132b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of CC by repitition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d4340aab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d4340aab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d4da132b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d4da132b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d4da132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d4da132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basically design the agent and teach it how to learn the optimal policy - that is what RL is about.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in the typical RL environment, we have an agent, who given an environment state, takes an action,which leads to a change in the environment state, and the environment now returns to it a reward which tells how good this move is wrt to reaching our final destination, and the next environment state.</a:t>
            </a:r>
            <a:br>
              <a:rPr lang="en"/>
            </a:br>
            <a:r>
              <a:rPr lang="en"/>
              <a:t>Thus based on the rewards it gets, it learns the optimal moves and stores it as a decision making function called a policy.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d4da132b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d4da132b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d4da132b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d4da132b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Initially the agent has the reward set to 0 for every state action pair.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The agent gets the environment state, the reward(which is initially 0) and then takes a decision as to which actions to take out of the m actions possible to maximise the reward.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Every action has an impact in the environment which thus provides the rewards.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d4da132b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d4da132b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viewer?a=v&amp;pid=sites&amp;srcid=aWlpdGQuYWMuaW58YWkyMDE4fGd4OjEwY2E4ZGIyZTM3YTQwNjk" TargetMode="External"/><Relationship Id="rId4" Type="http://schemas.openxmlformats.org/officeDocument/2006/relationships/hyperlink" Target="http://www0.cs.ucl.ac.uk/staff/d.silver/web/Teaching_files/intro_RL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walk through Reinforcement Learning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Baani Leen Kaur Jolly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46725" y="5433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 function vs Value function</a:t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795900" y="2556825"/>
            <a:ext cx="7847700" cy="21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Example 2 : Tic Tac Toe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Reward: ?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Value Function: ?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26850" y="722400"/>
            <a:ext cx="8296800" cy="10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in RL</a:t>
            </a: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1902925" y="2397650"/>
            <a:ext cx="6138300" cy="20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en" sz="2000">
                <a:solidFill>
                  <a:srgbClr val="FFFFFF"/>
                </a:solidFill>
              </a:rPr>
              <a:t>Creating or modelling the environment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en" sz="2000">
                <a:solidFill>
                  <a:srgbClr val="FFFFFF"/>
                </a:solidFill>
              </a:rPr>
              <a:t>Defining agent, states and actions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en" sz="2000">
                <a:solidFill>
                  <a:srgbClr val="FFFFFF"/>
                </a:solidFill>
              </a:rPr>
              <a:t>Defining the learning algorithm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406425" y="1452525"/>
            <a:ext cx="8296800" cy="32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Given: State diagram (R matrix)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Set parameters and environment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Initialize Q matrix as zeros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each iteration 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Select random initial state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 while not reach goal state 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Select one among all possible states 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Using possible action, go to next state 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Get maximum Q value based on R value and update Q-table 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Set the next state as current state</a:t>
            </a:r>
            <a:endParaRPr sz="1800"/>
          </a:p>
        </p:txBody>
      </p:sp>
      <p:sp>
        <p:nvSpPr>
          <p:cNvPr id="141" name="Google Shape;141;p24"/>
          <p:cNvSpPr txBox="1"/>
          <p:nvPr>
            <p:ph type="title"/>
          </p:nvPr>
        </p:nvSpPr>
        <p:spPr>
          <a:xfrm>
            <a:off x="406425" y="2066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Learning Algorithm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406425" y="527275"/>
            <a:ext cx="8296800" cy="400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●"/>
            </a:pPr>
            <a:r>
              <a:rPr b="0"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endParaRPr b="0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○"/>
            </a:pPr>
            <a:r>
              <a:rPr b="0"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an action a and execute it</a:t>
            </a:r>
            <a:endParaRPr b="0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○"/>
            </a:pPr>
            <a:r>
              <a:rPr b="0"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 immediate reward r</a:t>
            </a:r>
            <a:endParaRPr b="0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○"/>
            </a:pPr>
            <a:r>
              <a:rPr b="0"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Observe new state s</a:t>
            </a:r>
            <a:r>
              <a:rPr b="0" baseline="-25000"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 b="0" baseline="-25000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○"/>
            </a:pPr>
            <a:r>
              <a:rPr b="0"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each table entry for ˆQ(s, a) as follows</a:t>
            </a:r>
            <a:endParaRPr b="0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○"/>
            </a:pPr>
            <a:r>
              <a:t/>
            </a:r>
            <a:endParaRPr b="0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●"/>
            </a:pPr>
            <a:r>
              <a:rPr b="0"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state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 rotWithShape="1">
          <a:blip r:embed="rId3">
            <a:alphaModFix/>
          </a:blip>
          <a:srcRect b="0" l="2190" r="0" t="0"/>
          <a:stretch/>
        </p:blipFill>
        <p:spPr>
          <a:xfrm>
            <a:off x="2709225" y="3266350"/>
            <a:ext cx="252475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225" y="4141700"/>
            <a:ext cx="6858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423600" y="5433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Hyperparameters</a:t>
            </a:r>
            <a:endParaRPr/>
          </a:p>
        </p:txBody>
      </p:sp>
      <p:sp>
        <p:nvSpPr>
          <p:cNvPr id="154" name="Google Shape;154;p26"/>
          <p:cNvSpPr txBox="1"/>
          <p:nvPr/>
        </p:nvSpPr>
        <p:spPr>
          <a:xfrm>
            <a:off x="1293325" y="2016425"/>
            <a:ext cx="6934200" cy="23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Learning Rate: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Why need it?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How to decide it’s value?</a:t>
            </a:r>
            <a:endParaRPr sz="18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Exploration vs Exploitation?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Epsilon greedy approach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406425" y="282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Bellman Equation</a:t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0" y="1543825"/>
            <a:ext cx="3979948" cy="30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1" name="Google Shape;171;p29"/>
          <p:cNvSpPr txBox="1"/>
          <p:nvPr>
            <p:ph idx="1" type="subTitle"/>
          </p:nvPr>
        </p:nvSpPr>
        <p:spPr>
          <a:xfrm>
            <a:off x="2390275" y="1512200"/>
            <a:ext cx="6331500" cy="25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https://docs.google.com/viewer?a=v&amp;pid=sites&amp;srcid=aWlpdGQuYWMuaW58YWkyMDE4fGd4OjEwY2E4ZGIyZTM3YTQwNjk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http://www0.cs.ucl.ac.uk/staff/d.silver/web/Teaching_files/intro_RL.pdf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Various online resources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7871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Classical Conditioning</a:t>
            </a:r>
            <a:endParaRPr sz="2400"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975" y="1570500"/>
            <a:ext cx="4093300" cy="27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950" y="551222"/>
            <a:ext cx="4461751" cy="389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66550" y="1891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3075" y="1502525"/>
            <a:ext cx="3226411" cy="310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7" name="Google Shape;97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Machine Learning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" name="Google Shape;99;p17"/>
          <p:cNvSpPr txBox="1"/>
          <p:nvPr>
            <p:ph idx="4294967295" type="body"/>
          </p:nvPr>
        </p:nvSpPr>
        <p:spPr>
          <a:xfrm>
            <a:off x="2855550" y="1750975"/>
            <a:ext cx="3432900" cy="26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Supervised Learning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Classification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Unsupervised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Learning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Clustering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Reinforcement Learning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Closest to human behaviour.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Learns the optimal policy on how to act in a given environment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96775" y="15347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RL Environment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425" y="1335975"/>
            <a:ext cx="5438775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23600" y="32157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Terminology through an Example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Maze</a:t>
            </a:r>
            <a:endParaRPr sz="3600" u="sng"/>
          </a:p>
        </p:txBody>
      </p:sp>
      <p:sp>
        <p:nvSpPr>
          <p:cNvPr id="111" name="Google Shape;111;p19"/>
          <p:cNvSpPr txBox="1"/>
          <p:nvPr/>
        </p:nvSpPr>
        <p:spPr>
          <a:xfrm>
            <a:off x="377825" y="1711175"/>
            <a:ext cx="8496900" cy="29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Times New Roman"/>
              <a:buAutoNum type="arabicParenR"/>
            </a:pPr>
            <a:r>
              <a:rPr b="1" lang="en" sz="1800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Agent - The person trying to find a way through the maze</a:t>
            </a:r>
            <a:endParaRPr b="1" sz="1800"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Times New Roman"/>
              <a:buAutoNum type="arabicParenR"/>
            </a:pPr>
            <a:r>
              <a:rPr b="1" lang="en" sz="1800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 - The maze</a:t>
            </a:r>
            <a:endParaRPr b="1" sz="1800"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Times New Roman"/>
              <a:buAutoNum type="arabicParenR"/>
            </a:pPr>
            <a:r>
              <a:rPr b="1" lang="en" sz="1800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 - Each of the nxn grid blocks in the maze</a:t>
            </a:r>
            <a:endParaRPr b="1" sz="1800"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Times New Roman"/>
              <a:buAutoNum type="arabicParenR"/>
            </a:pPr>
            <a:r>
              <a:rPr b="1" lang="en" sz="1800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 - Up, down, left, right</a:t>
            </a:r>
            <a:endParaRPr b="1" sz="1800"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Times New Roman"/>
              <a:buAutoNum type="arabicParenR"/>
            </a:pPr>
            <a:r>
              <a:rPr b="1" lang="en" sz="1800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Rewards - Immediate Reinforcement received</a:t>
            </a:r>
            <a:endParaRPr b="1" sz="1800"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Times New Roman"/>
              <a:buAutoNum type="arabicParenR"/>
            </a:pPr>
            <a:r>
              <a:rPr b="1" lang="en" sz="1800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Function - Long term reinforcement received</a:t>
            </a:r>
            <a:endParaRPr b="1" sz="1800"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Times New Roman"/>
              <a:buAutoNum type="arabicParenR"/>
            </a:pPr>
            <a:r>
              <a:rPr b="1" lang="en" sz="1800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Policy - The decision function, through RL we aim to learn the optimal policy</a:t>
            </a:r>
            <a:endParaRPr b="1" sz="1800"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50" y="97738"/>
            <a:ext cx="8515350" cy="47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46725" y="5433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 function vs Value function</a:t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795900" y="2556825"/>
            <a:ext cx="7847700" cy="21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Example 1 : A Maze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Reward: ?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Value Function: ?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