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6"/>
  </p:notesMasterIdLst>
  <p:sldIdLst>
    <p:sldId id="281" r:id="rId2"/>
    <p:sldId id="282" r:id="rId3"/>
    <p:sldId id="259" r:id="rId4"/>
    <p:sldId id="294" r:id="rId5"/>
    <p:sldId id="290" r:id="rId6"/>
    <p:sldId id="260" r:id="rId7"/>
    <p:sldId id="261" r:id="rId8"/>
    <p:sldId id="262" r:id="rId9"/>
    <p:sldId id="285" r:id="rId10"/>
    <p:sldId id="264" r:id="rId11"/>
    <p:sldId id="267" r:id="rId12"/>
    <p:sldId id="295" r:id="rId13"/>
    <p:sldId id="269" r:id="rId14"/>
    <p:sldId id="293" r:id="rId15"/>
    <p:sldId id="296" r:id="rId16"/>
    <p:sldId id="291" r:id="rId17"/>
    <p:sldId id="272" r:id="rId18"/>
    <p:sldId id="273" r:id="rId19"/>
    <p:sldId id="274" r:id="rId20"/>
    <p:sldId id="286" r:id="rId21"/>
    <p:sldId id="287" r:id="rId22"/>
    <p:sldId id="275" r:id="rId23"/>
    <p:sldId id="277" r:id="rId24"/>
    <p:sldId id="280"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gDkOUhgfMTiwYVcoInGiBDIgRoy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2FFE782-1D1E-4C6E-B9BE-FE6949B2A28E}">
  <a:tblStyle styleId="{B2FFE782-1D1E-4C6E-B9BE-FE6949B2A28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9" autoAdjust="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C3CCA5A8-2AA1-F2C2-4F6B-C4280FD5693F}"/>
            </a:ext>
          </a:extLst>
        </p:cNvPr>
        <p:cNvGrpSpPr/>
        <p:nvPr/>
      </p:nvGrpSpPr>
      <p:grpSpPr>
        <a:xfrm>
          <a:off x="0" y="0"/>
          <a:ext cx="0" cy="0"/>
          <a:chOff x="0" y="0"/>
          <a:chExt cx="0" cy="0"/>
        </a:xfrm>
      </p:grpSpPr>
      <p:sp>
        <p:nvSpPr>
          <p:cNvPr id="204" name="Google Shape;204;p14:notes">
            <a:extLst>
              <a:ext uri="{FF2B5EF4-FFF2-40B4-BE49-F238E27FC236}">
                <a16:creationId xmlns:a16="http://schemas.microsoft.com/office/drawing/2014/main" id="{9D901EA9-4A68-5EAA-1A39-CB934902C81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4:notes">
            <a:extLst>
              <a:ext uri="{FF2B5EF4-FFF2-40B4-BE49-F238E27FC236}">
                <a16:creationId xmlns:a16="http://schemas.microsoft.com/office/drawing/2014/main" id="{966BF45B-E004-A370-A5E7-6AA48EFF84B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01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a:extLst>
            <a:ext uri="{FF2B5EF4-FFF2-40B4-BE49-F238E27FC236}">
              <a16:creationId xmlns:a16="http://schemas.microsoft.com/office/drawing/2014/main" id="{50277731-1DD8-D81F-B1E0-204CDE445295}"/>
            </a:ext>
          </a:extLst>
        </p:cNvPr>
        <p:cNvGrpSpPr/>
        <p:nvPr/>
      </p:nvGrpSpPr>
      <p:grpSpPr>
        <a:xfrm>
          <a:off x="0" y="0"/>
          <a:ext cx="0" cy="0"/>
          <a:chOff x="0" y="0"/>
          <a:chExt cx="0" cy="0"/>
        </a:xfrm>
      </p:grpSpPr>
      <p:sp>
        <p:nvSpPr>
          <p:cNvPr id="204" name="Google Shape;204;p14:notes">
            <a:extLst>
              <a:ext uri="{FF2B5EF4-FFF2-40B4-BE49-F238E27FC236}">
                <a16:creationId xmlns:a16="http://schemas.microsoft.com/office/drawing/2014/main" id="{AD3C476A-C46E-F3E2-1EEF-2526D03D565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4:notes">
            <a:extLst>
              <a:ext uri="{FF2B5EF4-FFF2-40B4-BE49-F238E27FC236}">
                <a16:creationId xmlns:a16="http://schemas.microsoft.com/office/drawing/2014/main" id="{A314CBF7-A8D7-79EF-305A-727EFB74C88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82558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a:extLst>
            <a:ext uri="{FF2B5EF4-FFF2-40B4-BE49-F238E27FC236}">
              <a16:creationId xmlns:a16="http://schemas.microsoft.com/office/drawing/2014/main" id="{FD88535A-D72B-4FFF-2796-707BEFCFDEF9}"/>
            </a:ext>
          </a:extLst>
        </p:cNvPr>
        <p:cNvGrpSpPr/>
        <p:nvPr/>
      </p:nvGrpSpPr>
      <p:grpSpPr>
        <a:xfrm>
          <a:off x="0" y="0"/>
          <a:ext cx="0" cy="0"/>
          <a:chOff x="0" y="0"/>
          <a:chExt cx="0" cy="0"/>
        </a:xfrm>
      </p:grpSpPr>
      <p:sp>
        <p:nvSpPr>
          <p:cNvPr id="249" name="Google Shape;249;p19:notes">
            <a:extLst>
              <a:ext uri="{FF2B5EF4-FFF2-40B4-BE49-F238E27FC236}">
                <a16:creationId xmlns:a16="http://schemas.microsoft.com/office/drawing/2014/main" id="{1F7DB279-058C-0D2F-9B5E-D0715F39746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19:notes">
            <a:extLst>
              <a:ext uri="{FF2B5EF4-FFF2-40B4-BE49-F238E27FC236}">
                <a16:creationId xmlns:a16="http://schemas.microsoft.com/office/drawing/2014/main" id="{5C69833C-F4CB-3F8F-8E82-4A130BC7EAA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8793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a:extLst>
            <a:ext uri="{FF2B5EF4-FFF2-40B4-BE49-F238E27FC236}">
              <a16:creationId xmlns:a16="http://schemas.microsoft.com/office/drawing/2014/main" id="{EAEDA54F-D03D-0ABA-B18B-8C68BB28F935}"/>
            </a:ext>
          </a:extLst>
        </p:cNvPr>
        <p:cNvGrpSpPr/>
        <p:nvPr/>
      </p:nvGrpSpPr>
      <p:grpSpPr>
        <a:xfrm>
          <a:off x="0" y="0"/>
          <a:ext cx="0" cy="0"/>
          <a:chOff x="0" y="0"/>
          <a:chExt cx="0" cy="0"/>
        </a:xfrm>
      </p:grpSpPr>
      <p:sp>
        <p:nvSpPr>
          <p:cNvPr id="249" name="Google Shape;249;p19:notes">
            <a:extLst>
              <a:ext uri="{FF2B5EF4-FFF2-40B4-BE49-F238E27FC236}">
                <a16:creationId xmlns:a16="http://schemas.microsoft.com/office/drawing/2014/main" id="{89E5672E-9E1B-A178-DB99-0B13B1917D6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19:notes">
            <a:extLst>
              <a:ext uri="{FF2B5EF4-FFF2-40B4-BE49-F238E27FC236}">
                <a16:creationId xmlns:a16="http://schemas.microsoft.com/office/drawing/2014/main" id="{985EB9C6-DDB2-6660-3474-60C12C8AFC9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32827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77" name="Google Shape;277;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a:extLst>
            <a:ext uri="{FF2B5EF4-FFF2-40B4-BE49-F238E27FC236}">
              <a16:creationId xmlns:a16="http://schemas.microsoft.com/office/drawing/2014/main" id="{982E6844-857D-B368-92B9-7A1B00952641}"/>
            </a:ext>
          </a:extLst>
        </p:cNvPr>
        <p:cNvGrpSpPr/>
        <p:nvPr/>
      </p:nvGrpSpPr>
      <p:grpSpPr>
        <a:xfrm>
          <a:off x="0" y="0"/>
          <a:ext cx="0" cy="0"/>
          <a:chOff x="0" y="0"/>
          <a:chExt cx="0" cy="0"/>
        </a:xfrm>
      </p:grpSpPr>
      <p:sp>
        <p:nvSpPr>
          <p:cNvPr id="114" name="Google Shape;114;p4:notes">
            <a:extLst>
              <a:ext uri="{FF2B5EF4-FFF2-40B4-BE49-F238E27FC236}">
                <a16:creationId xmlns:a16="http://schemas.microsoft.com/office/drawing/2014/main" id="{48913C47-0930-B8F3-5117-63087B1D154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4:notes">
            <a:extLst>
              <a:ext uri="{FF2B5EF4-FFF2-40B4-BE49-F238E27FC236}">
                <a16:creationId xmlns:a16="http://schemas.microsoft.com/office/drawing/2014/main" id="{5BB4DD06-86CD-8C42-6BE6-8444FDCE3AA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0238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4" name="Google Shape;134;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0dc2b6e024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0dc2b6e024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g30dc2b6e024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72595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5"/>
          <p:cNvSpPr>
            <a:spLocks noGrp="1"/>
          </p:cNvSpPr>
          <p:nvPr>
            <p:ph type="pic" idx="2"/>
          </p:nvPr>
        </p:nvSpPr>
        <p:spPr>
          <a:xfrm>
            <a:off x="5183188" y="987425"/>
            <a:ext cx="6172200" cy="4873625"/>
          </a:xfrm>
          <a:prstGeom prst="rect">
            <a:avLst/>
          </a:prstGeom>
          <a:noFill/>
          <a:ln>
            <a:noFill/>
          </a:ln>
        </p:spPr>
      </p:sp>
      <p:sp>
        <p:nvSpPr>
          <p:cNvPr id="68" name="Google Shape;68;p3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mailto:info@drngpit.ac.in"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s://jcbi.org/index.php/Main/issue/view/16" TargetMode="External"/><Relationship Id="rId3" Type="http://schemas.openxmlformats.org/officeDocument/2006/relationships/hyperlink" Target="https://link.springer.com/article/10.1007/s42044-023-00148-7#auth-Md__Imam-Hossain-Aff1" TargetMode="External"/><Relationship Id="rId7" Type="http://schemas.openxmlformats.org/officeDocument/2006/relationships/hyperlink" Target="https://jcbi.org/index.php/Main/index"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link.springer.com/journal/42044" TargetMode="External"/><Relationship Id="rId5" Type="http://schemas.openxmlformats.org/officeDocument/2006/relationships/hyperlink" Target="https://link.springer.com/article/10.1007/s42044-023-00148-7#auth-Md__Ashikur_Rahman-Khan-Aff1" TargetMode="External"/><Relationship Id="rId4" Type="http://schemas.openxmlformats.org/officeDocument/2006/relationships/hyperlink" Target="https://link.springer.com/article/10.1007/s42044-023-00148-7#auth-Mehadi_Hasan-Maruf-Aff1"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link.springer.com/article/10.1007/s42044-023-00148-7#auth-Md__Imam-Hossain-Aff1" TargetMode="External"/><Relationship Id="rId7" Type="http://schemas.openxmlformats.org/officeDocument/2006/relationships/hyperlink" Target="https://jcbi.org/index.php/Main/index"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link.springer.com/journal/42044" TargetMode="External"/><Relationship Id="rId5" Type="http://schemas.openxmlformats.org/officeDocument/2006/relationships/hyperlink" Target="https://link.springer.com/article/10.1007/s42044-023-00148-7#auth-Md__Ashikur_Rahman-Khan-Aff1" TargetMode="External"/><Relationship Id="rId4" Type="http://schemas.openxmlformats.org/officeDocument/2006/relationships/hyperlink" Target="https://link.springer.com/article/10.1007/s42044-023-00148-7#auth-Mehadi_Hasan-Maruf-Aff1"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oogle Shape;88;p38">
            <a:extLst>
              <a:ext uri="{FF2B5EF4-FFF2-40B4-BE49-F238E27FC236}">
                <a16:creationId xmlns:a16="http://schemas.microsoft.com/office/drawing/2014/main" id="{85DF25D2-CBE8-197A-459A-E4CE9998DD26}"/>
              </a:ext>
            </a:extLst>
          </p:cNvPr>
          <p:cNvGrpSpPr/>
          <p:nvPr/>
        </p:nvGrpSpPr>
        <p:grpSpPr>
          <a:xfrm>
            <a:off x="783771" y="228600"/>
            <a:ext cx="10330543" cy="2260904"/>
            <a:chOff x="228600" y="228600"/>
            <a:chExt cx="8699196" cy="1944276"/>
          </a:xfrm>
        </p:grpSpPr>
        <p:pic>
          <p:nvPicPr>
            <p:cNvPr id="16" name="Google Shape;89;p38" descr="logo">
              <a:extLst>
                <a:ext uri="{FF2B5EF4-FFF2-40B4-BE49-F238E27FC236}">
                  <a16:creationId xmlns:a16="http://schemas.microsoft.com/office/drawing/2014/main" id="{0AFE403D-D966-21C1-A2C6-C2AB377010B1}"/>
                </a:ext>
              </a:extLst>
            </p:cNvPr>
            <p:cNvPicPr preferRelativeResize="0"/>
            <p:nvPr/>
          </p:nvPicPr>
          <p:blipFill rotWithShape="1">
            <a:blip r:embed="rId2">
              <a:alphaModFix/>
            </a:blip>
            <a:srcRect/>
            <a:stretch/>
          </p:blipFill>
          <p:spPr>
            <a:xfrm>
              <a:off x="228600" y="304800"/>
              <a:ext cx="1143000" cy="990600"/>
            </a:xfrm>
            <a:prstGeom prst="rect">
              <a:avLst/>
            </a:prstGeom>
            <a:noFill/>
            <a:ln>
              <a:noFill/>
            </a:ln>
          </p:spPr>
        </p:pic>
        <p:pic>
          <p:nvPicPr>
            <p:cNvPr id="17" name="Google Shape;90;p38">
              <a:extLst>
                <a:ext uri="{FF2B5EF4-FFF2-40B4-BE49-F238E27FC236}">
                  <a16:creationId xmlns:a16="http://schemas.microsoft.com/office/drawing/2014/main" id="{868CE1C7-1E79-0C9F-7A7D-9F58966CD621}"/>
                </a:ext>
              </a:extLst>
            </p:cNvPr>
            <p:cNvPicPr preferRelativeResize="0"/>
            <p:nvPr/>
          </p:nvPicPr>
          <p:blipFill rotWithShape="1">
            <a:blip r:embed="rId3">
              <a:alphaModFix/>
            </a:blip>
            <a:srcRect/>
            <a:stretch/>
          </p:blipFill>
          <p:spPr>
            <a:xfrm>
              <a:off x="7924800" y="300559"/>
              <a:ext cx="1002996" cy="994841"/>
            </a:xfrm>
            <a:prstGeom prst="rect">
              <a:avLst/>
            </a:prstGeom>
            <a:noFill/>
            <a:ln>
              <a:noFill/>
            </a:ln>
          </p:spPr>
        </p:pic>
        <p:sp>
          <p:nvSpPr>
            <p:cNvPr id="18" name="Google Shape;91;p38">
              <a:extLst>
                <a:ext uri="{FF2B5EF4-FFF2-40B4-BE49-F238E27FC236}">
                  <a16:creationId xmlns:a16="http://schemas.microsoft.com/office/drawing/2014/main" id="{D73378C5-8516-A908-EC7A-2F5B1145A025}"/>
                </a:ext>
              </a:extLst>
            </p:cNvPr>
            <p:cNvSpPr/>
            <p:nvPr/>
          </p:nvSpPr>
          <p:spPr>
            <a:xfrm>
              <a:off x="1567386" y="1828799"/>
              <a:ext cx="6709575" cy="3440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 DEPARTMENT OF INFORMATION TECHNOLOGY</a:t>
              </a:r>
              <a:endParaRPr sz="1400" b="0" i="0" u="none" strike="noStrike" cap="none">
                <a:solidFill>
                  <a:srgbClr val="000000"/>
                </a:solidFill>
                <a:latin typeface="Arial"/>
                <a:ea typeface="Arial"/>
                <a:cs typeface="Arial"/>
                <a:sym typeface="Arial"/>
              </a:endParaRPr>
            </a:p>
          </p:txBody>
        </p:sp>
        <p:sp>
          <p:nvSpPr>
            <p:cNvPr id="19" name="Google Shape;92;p38">
              <a:extLst>
                <a:ext uri="{FF2B5EF4-FFF2-40B4-BE49-F238E27FC236}">
                  <a16:creationId xmlns:a16="http://schemas.microsoft.com/office/drawing/2014/main" id="{ACD8295B-2485-2ED1-2465-24BF3D68A773}"/>
                </a:ext>
              </a:extLst>
            </p:cNvPr>
            <p:cNvSpPr/>
            <p:nvPr/>
          </p:nvSpPr>
          <p:spPr>
            <a:xfrm>
              <a:off x="1295400" y="228600"/>
              <a:ext cx="6553200" cy="179978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Dr. N.G.P. INSTITUTE OF TECHNOLOGY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Coimbatore  - 48</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(An Autonomous Institution)</a:t>
              </a:r>
              <a:endParaRPr sz="18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300"/>
                <a:buFont typeface="Arial"/>
                <a:buNone/>
              </a:pPr>
              <a:r>
                <a:rPr lang="en-US" sz="1300" b="1" i="0" u="none" strike="noStrike" cap="none">
                  <a:solidFill>
                    <a:schemeClr val="dk1"/>
                  </a:solidFill>
                  <a:latin typeface="Times New Roman"/>
                  <a:ea typeface="Times New Roman"/>
                  <a:cs typeface="Times New Roman"/>
                  <a:sym typeface="Times New Roman"/>
                </a:rPr>
                <a:t>(Approved by AICTE, New Delhi &amp; Affiliated to Anna University, Chennai </a:t>
              </a:r>
              <a:endParaRPr sz="13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300"/>
                <a:buFont typeface="Arial"/>
                <a:buNone/>
              </a:pPr>
              <a:r>
                <a:rPr lang="en-US" sz="1300" b="1" i="0" u="none" strike="noStrike" cap="none">
                  <a:solidFill>
                    <a:schemeClr val="dk1"/>
                  </a:solidFill>
                  <a:latin typeface="Times New Roman"/>
                  <a:ea typeface="Times New Roman"/>
                  <a:cs typeface="Times New Roman"/>
                  <a:sym typeface="Times New Roman"/>
                </a:rPr>
                <a:t>Recognized by UGC &amp; Accredited by NAAC A+ and NBA (CSE, BME, EEE, ECE and Mech) Dr.N.G.P. Nagar, Kalapatti Main Rd, Coimbatore, Tamil Nadu 641048</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Times New Roman"/>
                  <a:ea typeface="Times New Roman"/>
                  <a:cs typeface="Times New Roman"/>
                  <a:sym typeface="Times New Roman"/>
                </a:rPr>
                <a:t>Ph No: 0422 - 236 9105, Fax: 04222369106, E-mail: </a:t>
              </a:r>
              <a:r>
                <a:rPr lang="en-US" sz="1300" b="0" i="0" u="sng" strike="noStrike" cap="none">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info@drngpit.ac.in</a:t>
              </a:r>
              <a:endParaRPr sz="13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Times New Roman"/>
                <a:ea typeface="Times New Roman"/>
                <a:cs typeface="Times New Roman"/>
                <a:sym typeface="Times New Roman"/>
              </a:endParaRPr>
            </a:p>
          </p:txBody>
        </p:sp>
      </p:grpSp>
      <p:sp>
        <p:nvSpPr>
          <p:cNvPr id="20" name="Google Shape;93;p38">
            <a:extLst>
              <a:ext uri="{FF2B5EF4-FFF2-40B4-BE49-F238E27FC236}">
                <a16:creationId xmlns:a16="http://schemas.microsoft.com/office/drawing/2014/main" id="{BC140671-1E2D-1CFC-82FD-7E792E19D304}"/>
              </a:ext>
            </a:extLst>
          </p:cNvPr>
          <p:cNvSpPr/>
          <p:nvPr/>
        </p:nvSpPr>
        <p:spPr>
          <a:xfrm>
            <a:off x="5105400" y="2743200"/>
            <a:ext cx="249238"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p:txBody>
      </p:sp>
      <p:sp>
        <p:nvSpPr>
          <p:cNvPr id="21" name="Google Shape;94;p38">
            <a:extLst>
              <a:ext uri="{FF2B5EF4-FFF2-40B4-BE49-F238E27FC236}">
                <a16:creationId xmlns:a16="http://schemas.microsoft.com/office/drawing/2014/main" id="{4CF443DD-F0AE-4449-508A-B843930EB773}"/>
              </a:ext>
            </a:extLst>
          </p:cNvPr>
          <p:cNvSpPr/>
          <p:nvPr/>
        </p:nvSpPr>
        <p:spPr>
          <a:xfrm>
            <a:off x="3160382" y="3440585"/>
            <a:ext cx="5562600" cy="3698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endParaRPr sz="1400" b="0" i="0" u="none" strike="noStrike" cap="none">
              <a:solidFill>
                <a:srgbClr val="000000"/>
              </a:solidFill>
              <a:latin typeface="Arial"/>
              <a:ea typeface="Arial"/>
              <a:cs typeface="Arial"/>
              <a:sym typeface="Arial"/>
            </a:endParaRPr>
          </a:p>
        </p:txBody>
      </p:sp>
      <p:sp>
        <p:nvSpPr>
          <p:cNvPr id="22" name="Google Shape;95;p38">
            <a:extLst>
              <a:ext uri="{FF2B5EF4-FFF2-40B4-BE49-F238E27FC236}">
                <a16:creationId xmlns:a16="http://schemas.microsoft.com/office/drawing/2014/main" id="{06EDB13F-97D7-548B-11FC-6E3D7EC69FD8}"/>
              </a:ext>
            </a:extLst>
          </p:cNvPr>
          <p:cNvSpPr/>
          <p:nvPr/>
        </p:nvSpPr>
        <p:spPr>
          <a:xfrm>
            <a:off x="1426425" y="4354500"/>
            <a:ext cx="3306900" cy="12002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Times New Roman"/>
                <a:ea typeface="Times New Roman"/>
                <a:cs typeface="Times New Roman"/>
                <a:sym typeface="Times New Roman"/>
              </a:rPr>
              <a:t>Guided By</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dirty="0" err="1">
                <a:solidFill>
                  <a:schemeClr val="dk1"/>
                </a:solidFill>
                <a:latin typeface="Times New Roman"/>
                <a:ea typeface="Times New Roman"/>
                <a:cs typeface="Times New Roman"/>
                <a:sym typeface="Times New Roman"/>
              </a:rPr>
              <a:t>Dr.B.HEMALATHA</a:t>
            </a:r>
            <a:endParaRPr sz="1800"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dirty="0">
                <a:solidFill>
                  <a:schemeClr val="dk1"/>
                </a:solidFill>
                <a:latin typeface="Times New Roman"/>
                <a:ea typeface="Times New Roman"/>
                <a:cs typeface="Times New Roman"/>
                <a:sym typeface="Times New Roman"/>
              </a:rPr>
              <a:t>ASP/IT</a:t>
            </a:r>
            <a:endParaRPr sz="1400" b="0" i="0" u="none" strike="noStrike" cap="none" dirty="0">
              <a:solidFill>
                <a:srgbClr val="000000"/>
              </a:solidFill>
              <a:latin typeface="Arial"/>
              <a:ea typeface="Arial"/>
              <a:cs typeface="Arial"/>
              <a:sym typeface="Arial"/>
            </a:endParaRPr>
          </a:p>
        </p:txBody>
      </p:sp>
      <p:sp>
        <p:nvSpPr>
          <p:cNvPr id="23" name="Google Shape;96;p38">
            <a:extLst>
              <a:ext uri="{FF2B5EF4-FFF2-40B4-BE49-F238E27FC236}">
                <a16:creationId xmlns:a16="http://schemas.microsoft.com/office/drawing/2014/main" id="{99BFA7DD-90A9-3BDD-1528-8E4E3CE958DA}"/>
              </a:ext>
            </a:extLst>
          </p:cNvPr>
          <p:cNvSpPr/>
          <p:nvPr/>
        </p:nvSpPr>
        <p:spPr>
          <a:xfrm>
            <a:off x="6172200" y="4267200"/>
            <a:ext cx="5366100" cy="208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800" b="1" i="0" u="none" strike="noStrike" cap="none" dirty="0">
                <a:solidFill>
                  <a:srgbClr val="000000"/>
                </a:solidFill>
                <a:latin typeface="Times New Roman"/>
                <a:ea typeface="Times New Roman"/>
                <a:cs typeface="Times New Roman"/>
                <a:sym typeface="Times New Roman"/>
              </a:rPr>
              <a:t>Team Members</a:t>
            </a:r>
            <a:endParaRPr sz="18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400"/>
              <a:buFont typeface="Arial"/>
              <a:buNone/>
            </a:pPr>
            <a:endParaRPr b="1" dirty="0">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dirty="0">
                <a:latin typeface="Times New Roman"/>
                <a:ea typeface="Times New Roman"/>
                <a:cs typeface="Times New Roman"/>
                <a:sym typeface="Times New Roman"/>
              </a:rPr>
              <a:t>MADHU MITHA S</a:t>
            </a:r>
            <a:r>
              <a:rPr lang="en-US" sz="1400" b="0" i="0" u="none" strike="noStrike" cap="none" dirty="0">
                <a:solidFill>
                  <a:srgbClr val="000000"/>
                </a:solidFill>
                <a:latin typeface="Times New Roman"/>
                <a:ea typeface="Times New Roman"/>
                <a:cs typeface="Times New Roman"/>
                <a:sym typeface="Times New Roman"/>
              </a:rPr>
              <a:t> (710723205037)</a:t>
            </a:r>
            <a:endParaRPr sz="1400" b="0" i="0" u="none" strike="noStrike" cap="none" dirty="0">
              <a:solidFill>
                <a:srgbClr val="000000"/>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SzPts val="1400"/>
              <a:buFont typeface="Times New Roman"/>
              <a:buAutoNum type="arabicPeriod"/>
            </a:pPr>
            <a:r>
              <a:rPr lang="en-US" dirty="0">
                <a:latin typeface="Times New Roman"/>
                <a:ea typeface="Times New Roman"/>
                <a:cs typeface="Times New Roman"/>
                <a:sym typeface="Times New Roman"/>
              </a:rPr>
              <a:t>PREETHA J (710723205045)</a:t>
            </a:r>
            <a:endParaRPr dirty="0">
              <a:latin typeface="Times New Roman"/>
              <a:ea typeface="Times New Roman"/>
              <a:cs typeface="Times New Roman"/>
              <a:sym typeface="Times New Roman"/>
            </a:endParaRPr>
          </a:p>
          <a:p>
            <a:pPr marL="342900" marR="0" lvl="0" indent="-342900" algn="l" rtl="0">
              <a:lnSpc>
                <a:spcPct val="100000"/>
              </a:lnSpc>
              <a:spcBef>
                <a:spcPts val="0"/>
              </a:spcBef>
              <a:spcAft>
                <a:spcPts val="0"/>
              </a:spcAft>
              <a:buSzPts val="1400"/>
              <a:buFont typeface="Times New Roman"/>
              <a:buAutoNum type="arabicPeriod"/>
            </a:pPr>
            <a:r>
              <a:rPr lang="en-US" dirty="0">
                <a:latin typeface="Times New Roman"/>
                <a:ea typeface="Times New Roman"/>
                <a:cs typeface="Times New Roman"/>
                <a:sym typeface="Times New Roman"/>
              </a:rPr>
              <a:t>SUJIKA S (710723205058)</a:t>
            </a:r>
            <a:endParaRPr dirty="0">
              <a:latin typeface="Times New Roman"/>
              <a:ea typeface="Times New Roman"/>
              <a:cs typeface="Times New Roman"/>
              <a:sym typeface="Times New Roman"/>
            </a:endParaRPr>
          </a:p>
          <a:p>
            <a:pPr marL="342900" marR="0" lvl="0" indent="-342900" algn="l" rtl="0">
              <a:lnSpc>
                <a:spcPct val="100000"/>
              </a:lnSpc>
              <a:spcBef>
                <a:spcPts val="0"/>
              </a:spcBef>
              <a:spcAft>
                <a:spcPts val="0"/>
              </a:spcAft>
              <a:buSzPts val="1400"/>
              <a:buFont typeface="Times New Roman"/>
              <a:buAutoNum type="arabicPeriod"/>
            </a:pPr>
            <a:r>
              <a:rPr lang="en-US" dirty="0">
                <a:latin typeface="Times New Roman"/>
                <a:ea typeface="Times New Roman"/>
                <a:cs typeface="Times New Roman"/>
                <a:sym typeface="Times New Roman"/>
              </a:rPr>
              <a:t>THIRUNAAVUKKARASU S (710723205060)</a:t>
            </a:r>
            <a:endParaRPr dirty="0">
              <a:latin typeface="Times New Roman"/>
              <a:ea typeface="Times New Roman"/>
              <a:cs typeface="Times New Roman"/>
              <a:sym typeface="Times New Roman"/>
            </a:endParaRPr>
          </a:p>
          <a:p>
            <a:pPr marL="342900" marR="0" lvl="0" indent="-342900" algn="l" rtl="0">
              <a:lnSpc>
                <a:spcPct val="100000"/>
              </a:lnSpc>
              <a:spcBef>
                <a:spcPts val="0"/>
              </a:spcBef>
              <a:spcAft>
                <a:spcPts val="0"/>
              </a:spcAft>
              <a:buSzPts val="1400"/>
              <a:buFont typeface="Times New Roman"/>
              <a:buAutoNum type="arabicPeriod"/>
            </a:pPr>
            <a:r>
              <a:rPr lang="en-US" dirty="0">
                <a:latin typeface="Times New Roman"/>
                <a:ea typeface="Times New Roman"/>
                <a:cs typeface="Times New Roman"/>
                <a:sym typeface="Times New Roman"/>
              </a:rPr>
              <a:t>BAARGAVAN A (710723205302)</a:t>
            </a:r>
            <a:endParaRPr dirty="0">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dirty="0">
              <a:latin typeface="Times New Roman"/>
              <a:ea typeface="Times New Roman"/>
              <a:cs typeface="Times New Roman"/>
              <a:sym typeface="Times New Roman"/>
            </a:endParaRPr>
          </a:p>
        </p:txBody>
      </p:sp>
      <p:sp>
        <p:nvSpPr>
          <p:cNvPr id="24" name="Google Shape;97;p38">
            <a:extLst>
              <a:ext uri="{FF2B5EF4-FFF2-40B4-BE49-F238E27FC236}">
                <a16:creationId xmlns:a16="http://schemas.microsoft.com/office/drawing/2014/main" id="{2392BD2D-56E0-CED6-DCC7-CBA568CFDE9E}"/>
              </a:ext>
            </a:extLst>
          </p:cNvPr>
          <p:cNvSpPr/>
          <p:nvPr/>
        </p:nvSpPr>
        <p:spPr>
          <a:xfrm>
            <a:off x="3160382" y="2606975"/>
            <a:ext cx="5562600" cy="46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7030A0"/>
                </a:solidFill>
                <a:latin typeface="Times New Roman"/>
                <a:ea typeface="Times New Roman"/>
                <a:cs typeface="Times New Roman"/>
                <a:sym typeface="Times New Roman"/>
              </a:rPr>
              <a:t>22UIT404- MINI PROJECT-I</a:t>
            </a:r>
            <a:endParaRPr sz="1400" b="0" i="0" u="none" strike="noStrike" cap="none">
              <a:solidFill>
                <a:srgbClr val="000000"/>
              </a:solidFill>
              <a:latin typeface="Arial"/>
              <a:ea typeface="Arial"/>
              <a:cs typeface="Arial"/>
              <a:sym typeface="Arial"/>
            </a:endParaRPr>
          </a:p>
        </p:txBody>
      </p:sp>
      <p:sp>
        <p:nvSpPr>
          <p:cNvPr id="25" name="Google Shape;98;p38">
            <a:extLst>
              <a:ext uri="{FF2B5EF4-FFF2-40B4-BE49-F238E27FC236}">
                <a16:creationId xmlns:a16="http://schemas.microsoft.com/office/drawing/2014/main" id="{7A47F6DB-F882-7EF8-5134-10B0F86A214B}"/>
              </a:ext>
            </a:extLst>
          </p:cNvPr>
          <p:cNvSpPr txBox="1"/>
          <p:nvPr/>
        </p:nvSpPr>
        <p:spPr>
          <a:xfrm>
            <a:off x="1642713" y="3317725"/>
            <a:ext cx="8351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800" b="1" dirty="0" err="1">
                <a:solidFill>
                  <a:schemeClr val="dk1"/>
                </a:solidFill>
                <a:latin typeface="Times New Roman"/>
                <a:ea typeface="Times New Roman"/>
                <a:cs typeface="Times New Roman"/>
                <a:sym typeface="Times New Roman"/>
              </a:rPr>
              <a:t>CardioCare</a:t>
            </a:r>
            <a:r>
              <a:rPr lang="en-US" sz="2800" b="1" dirty="0">
                <a:solidFill>
                  <a:schemeClr val="dk1"/>
                </a:solidFill>
                <a:latin typeface="Times New Roman"/>
                <a:ea typeface="Times New Roman"/>
                <a:cs typeface="Times New Roman"/>
                <a:sym typeface="Times New Roman"/>
              </a:rPr>
              <a:t>: Machine Learning for Health Care</a:t>
            </a:r>
            <a:endParaRPr sz="2800"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6" name="Google Shape;166;p9"/>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a:buNone/>
            </a:pPr>
            <a:r>
              <a:rPr lang="en-US" sz="2400" b="1">
                <a:solidFill>
                  <a:srgbClr val="2F5496"/>
                </a:solidFill>
                <a:latin typeface="Cambria"/>
                <a:ea typeface="Cambria"/>
                <a:cs typeface="Cambria"/>
                <a:sym typeface="Cambria"/>
              </a:rPr>
              <a:t>PROPOSED METHODOLOGY ( Flow Chart) </a:t>
            </a:r>
            <a:endParaRPr sz="2400" b="1">
              <a:solidFill>
                <a:srgbClr val="2F5496"/>
              </a:solidFill>
              <a:latin typeface="Cambria"/>
              <a:ea typeface="Cambria"/>
              <a:cs typeface="Cambria"/>
              <a:sym typeface="Cambria"/>
            </a:endParaRPr>
          </a:p>
        </p:txBody>
      </p:sp>
      <p:sp>
        <p:nvSpPr>
          <p:cNvPr id="3" name="Google Shape;137;p6">
            <a:extLst>
              <a:ext uri="{FF2B5EF4-FFF2-40B4-BE49-F238E27FC236}">
                <a16:creationId xmlns:a16="http://schemas.microsoft.com/office/drawing/2014/main" id="{53C2C80F-A236-16BF-07AD-3872C7769995}"/>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b="1" dirty="0">
                <a:solidFill>
                  <a:srgbClr val="385623"/>
                </a:solidFill>
              </a:rPr>
              <a:t>FIRST REVIEW PRESENTATION</a:t>
            </a:r>
            <a:endParaRPr sz="1800" b="1" dirty="0">
              <a:solidFill>
                <a:srgbClr val="385623"/>
              </a:solidFill>
            </a:endParaRPr>
          </a:p>
        </p:txBody>
      </p:sp>
      <p:sp>
        <p:nvSpPr>
          <p:cNvPr id="4" name="Google Shape;138;p6">
            <a:extLst>
              <a:ext uri="{FF2B5EF4-FFF2-40B4-BE49-F238E27FC236}">
                <a16:creationId xmlns:a16="http://schemas.microsoft.com/office/drawing/2014/main" id="{0613CB30-25E6-BDBD-6203-8AE5F4A5D335}"/>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b="1">
                <a:solidFill>
                  <a:srgbClr val="385623"/>
                </a:solidFill>
              </a:rPr>
              <a:t>10</a:t>
            </a:fld>
            <a:endParaRPr sz="1800" b="1">
              <a:solidFill>
                <a:srgbClr val="385623"/>
              </a:solidFill>
            </a:endParaRPr>
          </a:p>
        </p:txBody>
      </p:sp>
      <p:sp>
        <p:nvSpPr>
          <p:cNvPr id="9" name="Rectangle 9">
            <a:extLst>
              <a:ext uri="{FF2B5EF4-FFF2-40B4-BE49-F238E27FC236}">
                <a16:creationId xmlns:a16="http://schemas.microsoft.com/office/drawing/2014/main" id="{802A69F3-B6FC-2F97-3BD0-C3C9152CFF82}"/>
              </a:ext>
            </a:extLst>
          </p:cNvPr>
          <p:cNvSpPr>
            <a:spLocks noChangeArrowheads="1"/>
          </p:cNvSpPr>
          <p:nvPr/>
        </p:nvSpPr>
        <p:spPr bwMode="auto">
          <a:xfrm>
            <a:off x="619760" y="-2753995"/>
            <a:ext cx="10507096" cy="32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pSp>
        <p:nvGrpSpPr>
          <p:cNvPr id="10" name="Group 9">
            <a:extLst>
              <a:ext uri="{FF2B5EF4-FFF2-40B4-BE49-F238E27FC236}">
                <a16:creationId xmlns:a16="http://schemas.microsoft.com/office/drawing/2014/main" id="{466CB10E-18C8-0391-995E-06BE20E9B1CF}"/>
              </a:ext>
            </a:extLst>
          </p:cNvPr>
          <p:cNvGrpSpPr>
            <a:grpSpLocks/>
          </p:cNvGrpSpPr>
          <p:nvPr/>
        </p:nvGrpSpPr>
        <p:grpSpPr>
          <a:xfrm>
            <a:off x="3602037" y="870572"/>
            <a:ext cx="4215765" cy="4612640"/>
            <a:chOff x="0" y="0"/>
            <a:chExt cx="5739765" cy="7995920"/>
          </a:xfrm>
        </p:grpSpPr>
        <p:sp>
          <p:nvSpPr>
            <p:cNvPr id="11" name="Graphic 6">
              <a:extLst>
                <a:ext uri="{FF2B5EF4-FFF2-40B4-BE49-F238E27FC236}">
                  <a16:creationId xmlns:a16="http://schemas.microsoft.com/office/drawing/2014/main" id="{F7613182-405F-B012-173D-2D27E1B4EB35}"/>
                </a:ext>
              </a:extLst>
            </p:cNvPr>
            <p:cNvSpPr/>
            <p:nvPr/>
          </p:nvSpPr>
          <p:spPr>
            <a:xfrm>
              <a:off x="6350" y="6350"/>
              <a:ext cx="5727065" cy="7983220"/>
            </a:xfrm>
            <a:custGeom>
              <a:avLst/>
              <a:gdLst/>
              <a:ahLst/>
              <a:cxnLst/>
              <a:rect l="l" t="t" r="r" b="b"/>
              <a:pathLst>
                <a:path w="5727065" h="7983220">
                  <a:moveTo>
                    <a:pt x="1831975" y="143510"/>
                  </a:moveTo>
                  <a:lnTo>
                    <a:pt x="1839292" y="98153"/>
                  </a:lnTo>
                  <a:lnTo>
                    <a:pt x="1859667" y="58759"/>
                  </a:lnTo>
                  <a:lnTo>
                    <a:pt x="1890734" y="27692"/>
                  </a:lnTo>
                  <a:lnTo>
                    <a:pt x="1930128" y="7317"/>
                  </a:lnTo>
                  <a:lnTo>
                    <a:pt x="1975485" y="0"/>
                  </a:lnTo>
                  <a:lnTo>
                    <a:pt x="3738245" y="0"/>
                  </a:lnTo>
                  <a:lnTo>
                    <a:pt x="3783601" y="7317"/>
                  </a:lnTo>
                  <a:lnTo>
                    <a:pt x="3822995" y="27692"/>
                  </a:lnTo>
                  <a:lnTo>
                    <a:pt x="3854062" y="58759"/>
                  </a:lnTo>
                  <a:lnTo>
                    <a:pt x="3874437" y="98153"/>
                  </a:lnTo>
                  <a:lnTo>
                    <a:pt x="3881754" y="143510"/>
                  </a:lnTo>
                  <a:lnTo>
                    <a:pt x="3881754" y="717550"/>
                  </a:lnTo>
                  <a:lnTo>
                    <a:pt x="3874437" y="762906"/>
                  </a:lnTo>
                  <a:lnTo>
                    <a:pt x="3854062" y="802300"/>
                  </a:lnTo>
                  <a:lnTo>
                    <a:pt x="3822995" y="833367"/>
                  </a:lnTo>
                  <a:lnTo>
                    <a:pt x="3783601" y="853742"/>
                  </a:lnTo>
                  <a:lnTo>
                    <a:pt x="3738245" y="861060"/>
                  </a:lnTo>
                  <a:lnTo>
                    <a:pt x="1975485" y="861060"/>
                  </a:lnTo>
                  <a:lnTo>
                    <a:pt x="1930128" y="853742"/>
                  </a:lnTo>
                  <a:lnTo>
                    <a:pt x="1890734" y="833367"/>
                  </a:lnTo>
                  <a:lnTo>
                    <a:pt x="1859667" y="802300"/>
                  </a:lnTo>
                  <a:lnTo>
                    <a:pt x="1839292" y="762906"/>
                  </a:lnTo>
                  <a:lnTo>
                    <a:pt x="1831975" y="717550"/>
                  </a:lnTo>
                  <a:lnTo>
                    <a:pt x="1831975" y="143510"/>
                  </a:lnTo>
                  <a:close/>
                </a:path>
                <a:path w="5727065" h="7983220">
                  <a:moveTo>
                    <a:pt x="1831975" y="1448181"/>
                  </a:moveTo>
                  <a:lnTo>
                    <a:pt x="1839638" y="1400648"/>
                  </a:lnTo>
                  <a:lnTo>
                    <a:pt x="1860975" y="1359370"/>
                  </a:lnTo>
                  <a:lnTo>
                    <a:pt x="1893504" y="1326821"/>
                  </a:lnTo>
                  <a:lnTo>
                    <a:pt x="1934745" y="1305477"/>
                  </a:lnTo>
                  <a:lnTo>
                    <a:pt x="1982216" y="1297813"/>
                  </a:lnTo>
                  <a:lnTo>
                    <a:pt x="3748024" y="1297813"/>
                  </a:lnTo>
                  <a:lnTo>
                    <a:pt x="3795494" y="1305477"/>
                  </a:lnTo>
                  <a:lnTo>
                    <a:pt x="3836735" y="1326821"/>
                  </a:lnTo>
                  <a:lnTo>
                    <a:pt x="3869264" y="1359370"/>
                  </a:lnTo>
                  <a:lnTo>
                    <a:pt x="3890601" y="1400648"/>
                  </a:lnTo>
                  <a:lnTo>
                    <a:pt x="3898265" y="1448181"/>
                  </a:lnTo>
                  <a:lnTo>
                    <a:pt x="3898265" y="2049272"/>
                  </a:lnTo>
                  <a:lnTo>
                    <a:pt x="3890601" y="2096791"/>
                  </a:lnTo>
                  <a:lnTo>
                    <a:pt x="3869264" y="2138037"/>
                  </a:lnTo>
                  <a:lnTo>
                    <a:pt x="3836735" y="2170548"/>
                  </a:lnTo>
                  <a:lnTo>
                    <a:pt x="3795494" y="2191861"/>
                  </a:lnTo>
                  <a:lnTo>
                    <a:pt x="3748024" y="2199513"/>
                  </a:lnTo>
                  <a:lnTo>
                    <a:pt x="1982216" y="2199513"/>
                  </a:lnTo>
                  <a:lnTo>
                    <a:pt x="1934745" y="2191861"/>
                  </a:lnTo>
                  <a:lnTo>
                    <a:pt x="1893504" y="2170548"/>
                  </a:lnTo>
                  <a:lnTo>
                    <a:pt x="1860975" y="2138037"/>
                  </a:lnTo>
                  <a:lnTo>
                    <a:pt x="1839638" y="2096791"/>
                  </a:lnTo>
                  <a:lnTo>
                    <a:pt x="1831975" y="2049272"/>
                  </a:lnTo>
                  <a:lnTo>
                    <a:pt x="1831975" y="1448181"/>
                  </a:lnTo>
                  <a:close/>
                </a:path>
                <a:path w="5727065" h="7983220">
                  <a:moveTo>
                    <a:pt x="1877695" y="2797556"/>
                  </a:moveTo>
                  <a:lnTo>
                    <a:pt x="1883521" y="2754211"/>
                  </a:lnTo>
                  <a:lnTo>
                    <a:pt x="1899962" y="2715260"/>
                  </a:lnTo>
                  <a:lnTo>
                    <a:pt x="1925462" y="2682255"/>
                  </a:lnTo>
                  <a:lnTo>
                    <a:pt x="1958466" y="2656755"/>
                  </a:lnTo>
                  <a:lnTo>
                    <a:pt x="1997418" y="2640314"/>
                  </a:lnTo>
                  <a:lnTo>
                    <a:pt x="2040763" y="2634488"/>
                  </a:lnTo>
                  <a:lnTo>
                    <a:pt x="3714877" y="2634488"/>
                  </a:lnTo>
                  <a:lnTo>
                    <a:pt x="3758221" y="2640314"/>
                  </a:lnTo>
                  <a:lnTo>
                    <a:pt x="3797173" y="2656755"/>
                  </a:lnTo>
                  <a:lnTo>
                    <a:pt x="3830177" y="2682255"/>
                  </a:lnTo>
                  <a:lnTo>
                    <a:pt x="3855677" y="2715260"/>
                  </a:lnTo>
                  <a:lnTo>
                    <a:pt x="3872118" y="2754211"/>
                  </a:lnTo>
                  <a:lnTo>
                    <a:pt x="3877945" y="2797556"/>
                  </a:lnTo>
                  <a:lnTo>
                    <a:pt x="3877945" y="3449955"/>
                  </a:lnTo>
                  <a:lnTo>
                    <a:pt x="3872118" y="3493299"/>
                  </a:lnTo>
                  <a:lnTo>
                    <a:pt x="3855677" y="3532251"/>
                  </a:lnTo>
                  <a:lnTo>
                    <a:pt x="3830177" y="3565255"/>
                  </a:lnTo>
                  <a:lnTo>
                    <a:pt x="3797173" y="3590755"/>
                  </a:lnTo>
                  <a:lnTo>
                    <a:pt x="3758221" y="3607196"/>
                  </a:lnTo>
                  <a:lnTo>
                    <a:pt x="3714877" y="3613023"/>
                  </a:lnTo>
                  <a:lnTo>
                    <a:pt x="2040763" y="3613023"/>
                  </a:lnTo>
                  <a:lnTo>
                    <a:pt x="1997418" y="3607196"/>
                  </a:lnTo>
                  <a:lnTo>
                    <a:pt x="1958467" y="3590755"/>
                  </a:lnTo>
                  <a:lnTo>
                    <a:pt x="1925462" y="3565255"/>
                  </a:lnTo>
                  <a:lnTo>
                    <a:pt x="1899962" y="3532251"/>
                  </a:lnTo>
                  <a:lnTo>
                    <a:pt x="1883521" y="3493299"/>
                  </a:lnTo>
                  <a:lnTo>
                    <a:pt x="1877695" y="3449955"/>
                  </a:lnTo>
                  <a:lnTo>
                    <a:pt x="1877695" y="2797556"/>
                  </a:lnTo>
                  <a:close/>
                </a:path>
                <a:path w="5727065" h="7983220">
                  <a:moveTo>
                    <a:pt x="1860550" y="4186047"/>
                  </a:moveTo>
                  <a:lnTo>
                    <a:pt x="1866345" y="4142891"/>
                  </a:lnTo>
                  <a:lnTo>
                    <a:pt x="1882699" y="4104117"/>
                  </a:lnTo>
                  <a:lnTo>
                    <a:pt x="1908063" y="4071270"/>
                  </a:lnTo>
                  <a:lnTo>
                    <a:pt x="1940889" y="4045895"/>
                  </a:lnTo>
                  <a:lnTo>
                    <a:pt x="1979627" y="4029537"/>
                  </a:lnTo>
                  <a:lnTo>
                    <a:pt x="2022729" y="4023741"/>
                  </a:lnTo>
                  <a:lnTo>
                    <a:pt x="3698494" y="4023741"/>
                  </a:lnTo>
                  <a:lnTo>
                    <a:pt x="3741649" y="4029537"/>
                  </a:lnTo>
                  <a:lnTo>
                    <a:pt x="3780423" y="4045895"/>
                  </a:lnTo>
                  <a:lnTo>
                    <a:pt x="3813270" y="4071270"/>
                  </a:lnTo>
                  <a:lnTo>
                    <a:pt x="3838645" y="4104117"/>
                  </a:lnTo>
                  <a:lnTo>
                    <a:pt x="3855003" y="4142891"/>
                  </a:lnTo>
                  <a:lnTo>
                    <a:pt x="3860800" y="4186047"/>
                  </a:lnTo>
                  <a:lnTo>
                    <a:pt x="3860800" y="4835017"/>
                  </a:lnTo>
                  <a:lnTo>
                    <a:pt x="3855003" y="4878118"/>
                  </a:lnTo>
                  <a:lnTo>
                    <a:pt x="3838645" y="4916856"/>
                  </a:lnTo>
                  <a:lnTo>
                    <a:pt x="3813270" y="4949682"/>
                  </a:lnTo>
                  <a:lnTo>
                    <a:pt x="3780423" y="4975046"/>
                  </a:lnTo>
                  <a:lnTo>
                    <a:pt x="3741649" y="4991400"/>
                  </a:lnTo>
                  <a:lnTo>
                    <a:pt x="3698494" y="4997196"/>
                  </a:lnTo>
                  <a:lnTo>
                    <a:pt x="2022729" y="4997196"/>
                  </a:lnTo>
                  <a:lnTo>
                    <a:pt x="1979627" y="4991400"/>
                  </a:lnTo>
                  <a:lnTo>
                    <a:pt x="1940889" y="4975046"/>
                  </a:lnTo>
                  <a:lnTo>
                    <a:pt x="1908063" y="4949682"/>
                  </a:lnTo>
                  <a:lnTo>
                    <a:pt x="1882699" y="4916856"/>
                  </a:lnTo>
                  <a:lnTo>
                    <a:pt x="1866345" y="4878118"/>
                  </a:lnTo>
                  <a:lnTo>
                    <a:pt x="1860550" y="4835017"/>
                  </a:lnTo>
                  <a:lnTo>
                    <a:pt x="1860550" y="4186047"/>
                  </a:lnTo>
                  <a:close/>
                </a:path>
                <a:path w="5727065" h="7983220">
                  <a:moveTo>
                    <a:pt x="1860550" y="5612765"/>
                  </a:moveTo>
                  <a:lnTo>
                    <a:pt x="1866345" y="5569663"/>
                  </a:lnTo>
                  <a:lnTo>
                    <a:pt x="1882699" y="5530925"/>
                  </a:lnTo>
                  <a:lnTo>
                    <a:pt x="1908063" y="5498099"/>
                  </a:lnTo>
                  <a:lnTo>
                    <a:pt x="1940889" y="5472735"/>
                  </a:lnTo>
                  <a:lnTo>
                    <a:pt x="1979627" y="5456381"/>
                  </a:lnTo>
                  <a:lnTo>
                    <a:pt x="2022729" y="5450586"/>
                  </a:lnTo>
                  <a:lnTo>
                    <a:pt x="3698494" y="5450586"/>
                  </a:lnTo>
                  <a:lnTo>
                    <a:pt x="3741649" y="5456381"/>
                  </a:lnTo>
                  <a:lnTo>
                    <a:pt x="3780423" y="5472735"/>
                  </a:lnTo>
                  <a:lnTo>
                    <a:pt x="3813270" y="5498099"/>
                  </a:lnTo>
                  <a:lnTo>
                    <a:pt x="3838645" y="5530925"/>
                  </a:lnTo>
                  <a:lnTo>
                    <a:pt x="3855003" y="5569663"/>
                  </a:lnTo>
                  <a:lnTo>
                    <a:pt x="3860800" y="5612765"/>
                  </a:lnTo>
                  <a:lnTo>
                    <a:pt x="3860800" y="6261735"/>
                  </a:lnTo>
                  <a:lnTo>
                    <a:pt x="3855003" y="6304890"/>
                  </a:lnTo>
                  <a:lnTo>
                    <a:pt x="3838645" y="6343664"/>
                  </a:lnTo>
                  <a:lnTo>
                    <a:pt x="3813270" y="6376511"/>
                  </a:lnTo>
                  <a:lnTo>
                    <a:pt x="3780423" y="6401886"/>
                  </a:lnTo>
                  <a:lnTo>
                    <a:pt x="3741649" y="6418244"/>
                  </a:lnTo>
                  <a:lnTo>
                    <a:pt x="3698494" y="6424041"/>
                  </a:lnTo>
                  <a:lnTo>
                    <a:pt x="2022729" y="6424041"/>
                  </a:lnTo>
                  <a:lnTo>
                    <a:pt x="1979627" y="6418244"/>
                  </a:lnTo>
                  <a:lnTo>
                    <a:pt x="1940889" y="6401886"/>
                  </a:lnTo>
                  <a:lnTo>
                    <a:pt x="1908063" y="6376511"/>
                  </a:lnTo>
                  <a:lnTo>
                    <a:pt x="1882699" y="6343664"/>
                  </a:lnTo>
                  <a:lnTo>
                    <a:pt x="1866345" y="6304890"/>
                  </a:lnTo>
                  <a:lnTo>
                    <a:pt x="1860550" y="6261735"/>
                  </a:lnTo>
                  <a:lnTo>
                    <a:pt x="1860550" y="5612765"/>
                  </a:lnTo>
                  <a:close/>
                </a:path>
                <a:path w="5727065" h="7983220">
                  <a:moveTo>
                    <a:pt x="0" y="7164959"/>
                  </a:moveTo>
                  <a:lnTo>
                    <a:pt x="5795" y="7121803"/>
                  </a:lnTo>
                  <a:lnTo>
                    <a:pt x="22152" y="7083029"/>
                  </a:lnTo>
                  <a:lnTo>
                    <a:pt x="47521" y="7050182"/>
                  </a:lnTo>
                  <a:lnTo>
                    <a:pt x="80358" y="7024807"/>
                  </a:lnTo>
                  <a:lnTo>
                    <a:pt x="119113" y="7008449"/>
                  </a:lnTo>
                  <a:lnTo>
                    <a:pt x="162242" y="7002653"/>
                  </a:lnTo>
                  <a:lnTo>
                    <a:pt x="1837944" y="7002653"/>
                  </a:lnTo>
                  <a:lnTo>
                    <a:pt x="1881099" y="7008449"/>
                  </a:lnTo>
                  <a:lnTo>
                    <a:pt x="1919873" y="7024807"/>
                  </a:lnTo>
                  <a:lnTo>
                    <a:pt x="1952720" y="7050182"/>
                  </a:lnTo>
                  <a:lnTo>
                    <a:pt x="1978095" y="7083029"/>
                  </a:lnTo>
                  <a:lnTo>
                    <a:pt x="1994453" y="7121803"/>
                  </a:lnTo>
                  <a:lnTo>
                    <a:pt x="2000250" y="7164959"/>
                  </a:lnTo>
                  <a:lnTo>
                    <a:pt x="2000250" y="7813929"/>
                  </a:lnTo>
                  <a:lnTo>
                    <a:pt x="1994453" y="7857030"/>
                  </a:lnTo>
                  <a:lnTo>
                    <a:pt x="1978095" y="7895768"/>
                  </a:lnTo>
                  <a:lnTo>
                    <a:pt x="1952720" y="7928594"/>
                  </a:lnTo>
                  <a:lnTo>
                    <a:pt x="1919873" y="7953958"/>
                  </a:lnTo>
                  <a:lnTo>
                    <a:pt x="1881099" y="7970312"/>
                  </a:lnTo>
                  <a:lnTo>
                    <a:pt x="1837944" y="7976108"/>
                  </a:lnTo>
                  <a:lnTo>
                    <a:pt x="162242" y="7976108"/>
                  </a:lnTo>
                  <a:lnTo>
                    <a:pt x="119113" y="7970312"/>
                  </a:lnTo>
                  <a:lnTo>
                    <a:pt x="80358" y="7953958"/>
                  </a:lnTo>
                  <a:lnTo>
                    <a:pt x="47521" y="7928594"/>
                  </a:lnTo>
                  <a:lnTo>
                    <a:pt x="22152" y="7895768"/>
                  </a:lnTo>
                  <a:lnTo>
                    <a:pt x="5795" y="7857030"/>
                  </a:lnTo>
                  <a:lnTo>
                    <a:pt x="0" y="7813929"/>
                  </a:lnTo>
                  <a:lnTo>
                    <a:pt x="0" y="7164959"/>
                  </a:lnTo>
                  <a:close/>
                </a:path>
                <a:path w="5727065" h="7983220">
                  <a:moveTo>
                    <a:pt x="3726815" y="7171944"/>
                  </a:moveTo>
                  <a:lnTo>
                    <a:pt x="3732610" y="7128788"/>
                  </a:lnTo>
                  <a:lnTo>
                    <a:pt x="3748964" y="7090014"/>
                  </a:lnTo>
                  <a:lnTo>
                    <a:pt x="3774328" y="7057167"/>
                  </a:lnTo>
                  <a:lnTo>
                    <a:pt x="3807154" y="7031792"/>
                  </a:lnTo>
                  <a:lnTo>
                    <a:pt x="3845892" y="7015434"/>
                  </a:lnTo>
                  <a:lnTo>
                    <a:pt x="3888994" y="7009638"/>
                  </a:lnTo>
                  <a:lnTo>
                    <a:pt x="5564759" y="7009638"/>
                  </a:lnTo>
                  <a:lnTo>
                    <a:pt x="5607914" y="7015434"/>
                  </a:lnTo>
                  <a:lnTo>
                    <a:pt x="5646688" y="7031792"/>
                  </a:lnTo>
                  <a:lnTo>
                    <a:pt x="5679535" y="7057167"/>
                  </a:lnTo>
                  <a:lnTo>
                    <a:pt x="5704910" y="7090014"/>
                  </a:lnTo>
                  <a:lnTo>
                    <a:pt x="5721268" y="7128788"/>
                  </a:lnTo>
                  <a:lnTo>
                    <a:pt x="5727065" y="7171944"/>
                  </a:lnTo>
                  <a:lnTo>
                    <a:pt x="5727065" y="7820914"/>
                  </a:lnTo>
                  <a:lnTo>
                    <a:pt x="5721268" y="7864015"/>
                  </a:lnTo>
                  <a:lnTo>
                    <a:pt x="5704910" y="7902753"/>
                  </a:lnTo>
                  <a:lnTo>
                    <a:pt x="5679535" y="7935579"/>
                  </a:lnTo>
                  <a:lnTo>
                    <a:pt x="5646688" y="7960943"/>
                  </a:lnTo>
                  <a:lnTo>
                    <a:pt x="5607914" y="7977297"/>
                  </a:lnTo>
                  <a:lnTo>
                    <a:pt x="5564759" y="7983093"/>
                  </a:lnTo>
                  <a:lnTo>
                    <a:pt x="3888994" y="7983093"/>
                  </a:lnTo>
                  <a:lnTo>
                    <a:pt x="3845892" y="7977297"/>
                  </a:lnTo>
                  <a:lnTo>
                    <a:pt x="3807154" y="7960943"/>
                  </a:lnTo>
                  <a:lnTo>
                    <a:pt x="3774328" y="7935579"/>
                  </a:lnTo>
                  <a:lnTo>
                    <a:pt x="3748964" y="7902753"/>
                  </a:lnTo>
                  <a:lnTo>
                    <a:pt x="3732610" y="7864015"/>
                  </a:lnTo>
                  <a:lnTo>
                    <a:pt x="3726815" y="7820914"/>
                  </a:lnTo>
                  <a:lnTo>
                    <a:pt x="3726815" y="7171944"/>
                  </a:lnTo>
                  <a:close/>
                </a:path>
              </a:pathLst>
            </a:custGeom>
            <a:ln w="12700">
              <a:solidFill>
                <a:srgbClr val="000000"/>
              </a:solidFill>
              <a:prstDash val="solid"/>
            </a:ln>
          </p:spPr>
          <p:txBody>
            <a:bodyPr wrap="square" lIns="0" tIns="0" rIns="0" bIns="0" rtlCol="0">
              <a:prstTxWarp prst="textNoShape">
                <a:avLst/>
              </a:prstTxWarp>
              <a:noAutofit/>
            </a:bodyPr>
            <a:lstStyle/>
            <a:p>
              <a:endParaRPr lang="en-IN"/>
            </a:p>
          </p:txBody>
        </p:sp>
        <p:sp>
          <p:nvSpPr>
            <p:cNvPr id="12" name="Graphic 7">
              <a:extLst>
                <a:ext uri="{FF2B5EF4-FFF2-40B4-BE49-F238E27FC236}">
                  <a16:creationId xmlns:a16="http://schemas.microsoft.com/office/drawing/2014/main" id="{899D577F-65E3-7D57-72C0-5B9F25463865}"/>
                </a:ext>
              </a:extLst>
            </p:cNvPr>
            <p:cNvSpPr/>
            <p:nvPr/>
          </p:nvSpPr>
          <p:spPr>
            <a:xfrm>
              <a:off x="2014855" y="869187"/>
              <a:ext cx="1724660" cy="6692265"/>
            </a:xfrm>
            <a:custGeom>
              <a:avLst/>
              <a:gdLst/>
              <a:ahLst/>
              <a:cxnLst/>
              <a:rect l="l" t="t" r="r" b="b"/>
              <a:pathLst>
                <a:path w="1724660" h="6692265">
                  <a:moveTo>
                    <a:pt x="909320" y="4483608"/>
                  </a:moveTo>
                  <a:lnTo>
                    <a:pt x="874395" y="4483608"/>
                  </a:lnTo>
                  <a:lnTo>
                    <a:pt x="874395" y="4153408"/>
                  </a:lnTo>
                  <a:lnTo>
                    <a:pt x="868045" y="4153408"/>
                  </a:lnTo>
                  <a:lnTo>
                    <a:pt x="868045" y="4483608"/>
                  </a:lnTo>
                  <a:lnTo>
                    <a:pt x="833120" y="4483608"/>
                  </a:lnTo>
                  <a:lnTo>
                    <a:pt x="871220" y="4559808"/>
                  </a:lnTo>
                  <a:lnTo>
                    <a:pt x="902970" y="4496308"/>
                  </a:lnTo>
                  <a:lnTo>
                    <a:pt x="909320" y="4483608"/>
                  </a:lnTo>
                  <a:close/>
                </a:path>
                <a:path w="1724660" h="6692265">
                  <a:moveTo>
                    <a:pt x="909320" y="3070098"/>
                  </a:moveTo>
                  <a:lnTo>
                    <a:pt x="874395" y="3070098"/>
                  </a:lnTo>
                  <a:lnTo>
                    <a:pt x="874395" y="2739898"/>
                  </a:lnTo>
                  <a:lnTo>
                    <a:pt x="868045" y="2739898"/>
                  </a:lnTo>
                  <a:lnTo>
                    <a:pt x="868045" y="3070098"/>
                  </a:lnTo>
                  <a:lnTo>
                    <a:pt x="833120" y="3070098"/>
                  </a:lnTo>
                  <a:lnTo>
                    <a:pt x="871220" y="3146298"/>
                  </a:lnTo>
                  <a:lnTo>
                    <a:pt x="902970" y="3082798"/>
                  </a:lnTo>
                  <a:lnTo>
                    <a:pt x="909320" y="3070098"/>
                  </a:lnTo>
                  <a:close/>
                </a:path>
                <a:path w="1724660" h="6692265">
                  <a:moveTo>
                    <a:pt x="909320" y="1682750"/>
                  </a:moveTo>
                  <a:lnTo>
                    <a:pt x="874395" y="1682750"/>
                  </a:lnTo>
                  <a:lnTo>
                    <a:pt x="874395" y="1352550"/>
                  </a:lnTo>
                  <a:lnTo>
                    <a:pt x="868045" y="1352550"/>
                  </a:lnTo>
                  <a:lnTo>
                    <a:pt x="868045" y="1682750"/>
                  </a:lnTo>
                  <a:lnTo>
                    <a:pt x="833120" y="1682750"/>
                  </a:lnTo>
                  <a:lnTo>
                    <a:pt x="871220" y="1758950"/>
                  </a:lnTo>
                  <a:lnTo>
                    <a:pt x="902970" y="1695450"/>
                  </a:lnTo>
                  <a:lnTo>
                    <a:pt x="909320" y="1682750"/>
                  </a:lnTo>
                  <a:close/>
                </a:path>
                <a:path w="1724660" h="6692265">
                  <a:moveTo>
                    <a:pt x="909320" y="330200"/>
                  </a:moveTo>
                  <a:lnTo>
                    <a:pt x="874395" y="330200"/>
                  </a:lnTo>
                  <a:lnTo>
                    <a:pt x="874395" y="0"/>
                  </a:lnTo>
                  <a:lnTo>
                    <a:pt x="868045" y="0"/>
                  </a:lnTo>
                  <a:lnTo>
                    <a:pt x="868045" y="330200"/>
                  </a:lnTo>
                  <a:lnTo>
                    <a:pt x="833120" y="330200"/>
                  </a:lnTo>
                  <a:lnTo>
                    <a:pt x="871220" y="406400"/>
                  </a:lnTo>
                  <a:lnTo>
                    <a:pt x="902970" y="342900"/>
                  </a:lnTo>
                  <a:lnTo>
                    <a:pt x="909320" y="330200"/>
                  </a:lnTo>
                  <a:close/>
                </a:path>
                <a:path w="1724660" h="6692265">
                  <a:moveTo>
                    <a:pt x="1724660" y="6654038"/>
                  </a:moveTo>
                  <a:lnTo>
                    <a:pt x="1718310" y="6650863"/>
                  </a:lnTo>
                  <a:lnTo>
                    <a:pt x="1648460" y="6615938"/>
                  </a:lnTo>
                  <a:lnTo>
                    <a:pt x="1648460" y="6650863"/>
                  </a:lnTo>
                  <a:lnTo>
                    <a:pt x="843407" y="6650863"/>
                  </a:lnTo>
                  <a:lnTo>
                    <a:pt x="843407" y="6650609"/>
                  </a:lnTo>
                  <a:lnTo>
                    <a:pt x="843407" y="5566664"/>
                  </a:lnTo>
                  <a:lnTo>
                    <a:pt x="1073150" y="5566664"/>
                  </a:lnTo>
                  <a:lnTo>
                    <a:pt x="1073150" y="5563489"/>
                  </a:lnTo>
                  <a:lnTo>
                    <a:pt x="1073150" y="5560314"/>
                  </a:lnTo>
                  <a:lnTo>
                    <a:pt x="837057" y="5560314"/>
                  </a:lnTo>
                  <a:lnTo>
                    <a:pt x="837057" y="6650609"/>
                  </a:lnTo>
                  <a:lnTo>
                    <a:pt x="76200" y="6650609"/>
                  </a:lnTo>
                  <a:lnTo>
                    <a:pt x="76200" y="6615684"/>
                  </a:lnTo>
                  <a:lnTo>
                    <a:pt x="0" y="6653784"/>
                  </a:lnTo>
                  <a:lnTo>
                    <a:pt x="76200" y="6691884"/>
                  </a:lnTo>
                  <a:lnTo>
                    <a:pt x="76200" y="6656959"/>
                  </a:lnTo>
                  <a:lnTo>
                    <a:pt x="831215" y="6656959"/>
                  </a:lnTo>
                  <a:lnTo>
                    <a:pt x="831215" y="6657213"/>
                  </a:lnTo>
                  <a:lnTo>
                    <a:pt x="1648460" y="6657213"/>
                  </a:lnTo>
                  <a:lnTo>
                    <a:pt x="1648460" y="6692138"/>
                  </a:lnTo>
                  <a:lnTo>
                    <a:pt x="1718310" y="6657213"/>
                  </a:lnTo>
                  <a:lnTo>
                    <a:pt x="1724660" y="6654038"/>
                  </a:lnTo>
                  <a:close/>
                </a:path>
              </a:pathLst>
            </a:custGeom>
            <a:solidFill>
              <a:srgbClr val="000000"/>
            </a:solidFill>
          </p:spPr>
          <p:txBody>
            <a:bodyPr wrap="square" lIns="0" tIns="0" rIns="0" bIns="0" rtlCol="0">
              <a:prstTxWarp prst="textNoShape">
                <a:avLst/>
              </a:prstTxWarp>
              <a:noAutofit/>
            </a:bodyPr>
            <a:lstStyle/>
            <a:p>
              <a:endParaRPr lang="en-IN"/>
            </a:p>
          </p:txBody>
        </p:sp>
      </p:grpSp>
      <p:sp>
        <p:nvSpPr>
          <p:cNvPr id="13" name="TextBox 12">
            <a:extLst>
              <a:ext uri="{FF2B5EF4-FFF2-40B4-BE49-F238E27FC236}">
                <a16:creationId xmlns:a16="http://schemas.microsoft.com/office/drawing/2014/main" id="{63206088-B143-9F37-8F93-709A284C1ACC}"/>
              </a:ext>
            </a:extLst>
          </p:cNvPr>
          <p:cNvSpPr txBox="1"/>
          <p:nvPr/>
        </p:nvSpPr>
        <p:spPr>
          <a:xfrm>
            <a:off x="2585720" y="886008"/>
            <a:ext cx="6350000" cy="492443"/>
          </a:xfrm>
          <a:prstGeom prst="rect">
            <a:avLst/>
          </a:prstGeom>
          <a:noFill/>
        </p:spPr>
        <p:txBody>
          <a:bodyPr wrap="square">
            <a:spAutoFit/>
          </a:bodyPr>
          <a:lstStyle/>
          <a:p>
            <a:pPr marL="1319530" marR="1521460" algn="ctr"/>
            <a:r>
              <a:rPr lang="en-US" b="1" dirty="0">
                <a:effectLst/>
                <a:latin typeface="Times New Roman" panose="02020603050405020304" pitchFamily="18" charset="0"/>
                <a:ea typeface="Times New Roman" panose="02020603050405020304" pitchFamily="18" charset="0"/>
              </a:rPr>
              <a:t>Data</a:t>
            </a:r>
            <a:r>
              <a:rPr lang="en-US" b="1" spc="-15" dirty="0">
                <a:effectLst/>
                <a:latin typeface="Times New Roman" panose="02020603050405020304" pitchFamily="18" charset="0"/>
                <a:ea typeface="Times New Roman" panose="02020603050405020304" pitchFamily="18" charset="0"/>
              </a:rPr>
              <a:t> </a:t>
            </a:r>
            <a:r>
              <a:rPr lang="en-US" b="1" spc="-10" dirty="0">
                <a:effectLst/>
                <a:latin typeface="Times New Roman" panose="02020603050405020304" pitchFamily="18" charset="0"/>
                <a:ea typeface="Times New Roman" panose="02020603050405020304" pitchFamily="18" charset="0"/>
              </a:rPr>
              <a:t>collection</a:t>
            </a:r>
            <a:endParaRPr lang="en-IN" sz="1100" b="1" dirty="0">
              <a:latin typeface="Times New Roman" panose="02020603050405020304" pitchFamily="18" charset="0"/>
              <a:ea typeface="Times New Roman" panose="02020603050405020304" pitchFamily="18" charset="0"/>
            </a:endParaRPr>
          </a:p>
          <a:p>
            <a:pPr marL="1319530" marR="1521460" algn="ctr"/>
            <a:endParaRPr lang="en-IN" sz="1200" dirty="0">
              <a:effectLst/>
              <a:latin typeface="Times New Roman" panose="02020603050405020304" pitchFamily="18" charset="0"/>
              <a:ea typeface="Times New Roman" panose="02020603050405020304" pitchFamily="18" charset="0"/>
            </a:endParaRPr>
          </a:p>
        </p:txBody>
      </p:sp>
      <p:sp>
        <p:nvSpPr>
          <p:cNvPr id="14" name="TextBox 13">
            <a:extLst>
              <a:ext uri="{FF2B5EF4-FFF2-40B4-BE49-F238E27FC236}">
                <a16:creationId xmlns:a16="http://schemas.microsoft.com/office/drawing/2014/main" id="{35B1743D-AE5D-FD1C-E896-BCFC5BD56944}"/>
              </a:ext>
            </a:extLst>
          </p:cNvPr>
          <p:cNvSpPr txBox="1"/>
          <p:nvPr/>
        </p:nvSpPr>
        <p:spPr>
          <a:xfrm>
            <a:off x="2585720" y="1658243"/>
            <a:ext cx="6400800" cy="492443"/>
          </a:xfrm>
          <a:prstGeom prst="rect">
            <a:avLst/>
          </a:prstGeom>
          <a:noFill/>
        </p:spPr>
        <p:txBody>
          <a:bodyPr wrap="square">
            <a:spAutoFit/>
          </a:bodyPr>
          <a:lstStyle/>
          <a:p>
            <a:pPr marL="1319530" marR="1506855" algn="ctr"/>
            <a:r>
              <a:rPr lang="en-US" sz="1400" b="1" dirty="0">
                <a:effectLst/>
                <a:latin typeface="Times New Roman" panose="02020603050405020304" pitchFamily="18" charset="0"/>
                <a:ea typeface="Times New Roman" panose="02020603050405020304" pitchFamily="18" charset="0"/>
              </a:rPr>
              <a:t>Data</a:t>
            </a:r>
            <a:r>
              <a:rPr lang="en-US" sz="1400" b="1" spc="-5" dirty="0">
                <a:effectLst/>
                <a:latin typeface="Times New Roman" panose="02020603050405020304" pitchFamily="18" charset="0"/>
                <a:ea typeface="Times New Roman" panose="02020603050405020304" pitchFamily="18" charset="0"/>
              </a:rPr>
              <a:t> </a:t>
            </a:r>
            <a:r>
              <a:rPr lang="en-US" sz="1400" b="1" spc="-10" dirty="0">
                <a:effectLst/>
                <a:latin typeface="Times New Roman" panose="02020603050405020304" pitchFamily="18" charset="0"/>
                <a:ea typeface="Times New Roman" panose="02020603050405020304" pitchFamily="18" charset="0"/>
              </a:rPr>
              <a:t>cleaning</a:t>
            </a:r>
            <a:endParaRPr lang="en-IN" b="1" spc="-10" dirty="0">
              <a:latin typeface="Times New Roman" panose="02020603050405020304" pitchFamily="18" charset="0"/>
              <a:ea typeface="Times New Roman" panose="02020603050405020304" pitchFamily="18" charset="0"/>
            </a:endParaRPr>
          </a:p>
          <a:p>
            <a:pPr marL="1319530" marR="1506855" algn="ctr"/>
            <a:endParaRPr lang="en-IN" sz="1100" dirty="0">
              <a:effectLst/>
              <a:latin typeface="Times New Roman" panose="02020603050405020304" pitchFamily="18" charset="0"/>
              <a:ea typeface="Times New Roman" panose="02020603050405020304" pitchFamily="18" charset="0"/>
            </a:endParaRPr>
          </a:p>
        </p:txBody>
      </p:sp>
      <p:sp>
        <p:nvSpPr>
          <p:cNvPr id="15" name="TextBox 14">
            <a:extLst>
              <a:ext uri="{FF2B5EF4-FFF2-40B4-BE49-F238E27FC236}">
                <a16:creationId xmlns:a16="http://schemas.microsoft.com/office/drawing/2014/main" id="{B14FF298-5E32-EFD9-E20A-268B519D51CE}"/>
              </a:ext>
            </a:extLst>
          </p:cNvPr>
          <p:cNvSpPr txBox="1"/>
          <p:nvPr/>
        </p:nvSpPr>
        <p:spPr>
          <a:xfrm>
            <a:off x="2560320" y="2345114"/>
            <a:ext cx="6400800" cy="768415"/>
          </a:xfrm>
          <a:prstGeom prst="rect">
            <a:avLst/>
          </a:prstGeom>
          <a:noFill/>
        </p:spPr>
        <p:txBody>
          <a:bodyPr wrap="square">
            <a:spAutoFit/>
          </a:bodyPr>
          <a:lstStyle/>
          <a:p>
            <a:pPr marL="2424430" marR="2586355" algn="ctr">
              <a:lnSpc>
                <a:spcPct val="107000"/>
              </a:lnSpc>
              <a:spcBef>
                <a:spcPts val="5"/>
              </a:spcBef>
            </a:pPr>
            <a:r>
              <a:rPr lang="en-US" sz="1400" b="1" dirty="0">
                <a:effectLst/>
                <a:latin typeface="Times New Roman" panose="02020603050405020304" pitchFamily="18" charset="0"/>
                <a:ea typeface="Times New Roman" panose="02020603050405020304" pitchFamily="18" charset="0"/>
              </a:rPr>
              <a:t>Data</a:t>
            </a:r>
            <a:r>
              <a:rPr lang="en-US" b="1" spc="-90" dirty="0">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Preprocessing</a:t>
            </a:r>
          </a:p>
          <a:p>
            <a:pPr marL="2424430" marR="2586355" algn="ctr">
              <a:lnSpc>
                <a:spcPct val="107000"/>
              </a:lnSpc>
              <a:spcBef>
                <a:spcPts val="5"/>
              </a:spcBef>
            </a:pPr>
            <a:endParaRPr lang="en-IN" sz="1400" b="1" dirty="0">
              <a:effectLst/>
              <a:latin typeface="Times New Roman" panose="02020603050405020304" pitchFamily="18" charset="0"/>
              <a:ea typeface="Times New Roman" panose="02020603050405020304" pitchFamily="18" charset="0"/>
            </a:endParaRPr>
          </a:p>
        </p:txBody>
      </p:sp>
      <p:sp>
        <p:nvSpPr>
          <p:cNvPr id="16" name="TextBox 15">
            <a:extLst>
              <a:ext uri="{FF2B5EF4-FFF2-40B4-BE49-F238E27FC236}">
                <a16:creationId xmlns:a16="http://schemas.microsoft.com/office/drawing/2014/main" id="{6BDDED57-94F9-6272-6E29-720A6898EAB8}"/>
              </a:ext>
            </a:extLst>
          </p:cNvPr>
          <p:cNvSpPr txBox="1"/>
          <p:nvPr/>
        </p:nvSpPr>
        <p:spPr>
          <a:xfrm>
            <a:off x="4953000" y="3284969"/>
            <a:ext cx="6400800" cy="307777"/>
          </a:xfrm>
          <a:prstGeom prst="rect">
            <a:avLst/>
          </a:prstGeom>
          <a:noFill/>
        </p:spPr>
        <p:txBody>
          <a:bodyPr wrap="square">
            <a:spAutoFit/>
          </a:bodyPr>
          <a:lstStyle/>
          <a:p>
            <a:r>
              <a:rPr lang="en-US" sz="1400" b="1" dirty="0">
                <a:effectLst/>
                <a:latin typeface="Times New Roman" panose="02020603050405020304" pitchFamily="18" charset="0"/>
                <a:ea typeface="Times New Roman" panose="02020603050405020304" pitchFamily="18" charset="0"/>
              </a:rPr>
              <a:t>Feature Selection </a:t>
            </a:r>
            <a:endParaRPr lang="en-IN" b="1" dirty="0"/>
          </a:p>
        </p:txBody>
      </p:sp>
      <p:sp>
        <p:nvSpPr>
          <p:cNvPr id="17" name="TextBox 16">
            <a:extLst>
              <a:ext uri="{FF2B5EF4-FFF2-40B4-BE49-F238E27FC236}">
                <a16:creationId xmlns:a16="http://schemas.microsoft.com/office/drawing/2014/main" id="{0F58EE14-C6E2-B5E2-9D12-DCB0905C2750}"/>
              </a:ext>
            </a:extLst>
          </p:cNvPr>
          <p:cNvSpPr txBox="1"/>
          <p:nvPr/>
        </p:nvSpPr>
        <p:spPr>
          <a:xfrm>
            <a:off x="4953000" y="3972111"/>
            <a:ext cx="6400800" cy="523220"/>
          </a:xfrm>
          <a:prstGeom prst="rect">
            <a:avLst/>
          </a:prstGeom>
          <a:noFill/>
        </p:spPr>
        <p:txBody>
          <a:bodyPr wrap="square">
            <a:spAutoFit/>
          </a:bodyPr>
          <a:lstStyle/>
          <a:p>
            <a:r>
              <a:rPr lang="en-US" sz="1400"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Feature</a:t>
            </a:r>
            <a:r>
              <a:rPr lang="en-US" sz="1400" b="1" spc="-90" dirty="0">
                <a:effectLst/>
                <a:latin typeface="Times New Roman" panose="02020603050405020304" pitchFamily="18" charset="0"/>
                <a:ea typeface="Times New Roman" panose="02020603050405020304" pitchFamily="18" charset="0"/>
              </a:rPr>
              <a:t> </a:t>
            </a:r>
          </a:p>
          <a:p>
            <a:r>
              <a:rPr lang="en-US" b="1" spc="-90" dirty="0">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Classification  </a:t>
            </a:r>
            <a:endParaRPr lang="en-IN" b="1" dirty="0"/>
          </a:p>
        </p:txBody>
      </p:sp>
      <p:sp>
        <p:nvSpPr>
          <p:cNvPr id="18" name="TextBox 17">
            <a:extLst>
              <a:ext uri="{FF2B5EF4-FFF2-40B4-BE49-F238E27FC236}">
                <a16:creationId xmlns:a16="http://schemas.microsoft.com/office/drawing/2014/main" id="{21AAEB0B-B6A9-A1C6-8BDB-86691587E781}"/>
              </a:ext>
            </a:extLst>
          </p:cNvPr>
          <p:cNvSpPr txBox="1"/>
          <p:nvPr/>
        </p:nvSpPr>
        <p:spPr>
          <a:xfrm>
            <a:off x="3870960" y="5010522"/>
            <a:ext cx="6400800" cy="307777"/>
          </a:xfrm>
          <a:prstGeom prst="rect">
            <a:avLst/>
          </a:prstGeom>
          <a:noFill/>
        </p:spPr>
        <p:txBody>
          <a:bodyPr wrap="square">
            <a:spAutoFit/>
          </a:bodyPr>
          <a:lstStyle/>
          <a:p>
            <a:r>
              <a:rPr lang="en-US" b="1" spc="-10" dirty="0">
                <a:effectLst/>
                <a:latin typeface="Times New Roman" panose="02020603050405020304" pitchFamily="18" charset="0"/>
                <a:ea typeface="Times New Roman" panose="02020603050405020304" pitchFamily="18" charset="0"/>
              </a:rPr>
              <a:t>Healthy                                               </a:t>
            </a:r>
            <a:r>
              <a:rPr lang="en-US" b="1" dirty="0">
                <a:effectLst/>
                <a:latin typeface="Times New Roman" panose="02020603050405020304" pitchFamily="18" charset="0"/>
                <a:ea typeface="Times New Roman" panose="02020603050405020304" pitchFamily="18" charset="0"/>
              </a:rPr>
              <a:t>Heart</a:t>
            </a:r>
            <a:r>
              <a:rPr lang="en-US" b="1" spc="-25" dirty="0">
                <a:effectLst/>
                <a:latin typeface="Times New Roman" panose="02020603050405020304" pitchFamily="18" charset="0"/>
                <a:ea typeface="Times New Roman" panose="02020603050405020304" pitchFamily="18" charset="0"/>
              </a:rPr>
              <a:t> </a:t>
            </a:r>
            <a:r>
              <a:rPr lang="en-US" b="1" spc="-10" dirty="0">
                <a:effectLst/>
                <a:latin typeface="Times New Roman" panose="02020603050405020304" pitchFamily="18" charset="0"/>
                <a:ea typeface="Times New Roman" panose="02020603050405020304" pitchFamily="18" charset="0"/>
              </a:rPr>
              <a:t>Disease</a:t>
            </a:r>
            <a:endParaRPr lang="en-IN"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2"/>
          <p:cNvSpPr txBox="1">
            <a:spLocks noGrp="1"/>
          </p:cNvSpPr>
          <p:nvPr>
            <p:ph type="body" idx="1"/>
          </p:nvPr>
        </p:nvSpPr>
        <p:spPr>
          <a:xfrm>
            <a:off x="838199" y="775855"/>
            <a:ext cx="10674927" cy="5444836"/>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marL="228600" lvl="0" indent="-50800" algn="l" rtl="0">
              <a:lnSpc>
                <a:spcPct val="90000"/>
              </a:lnSpc>
              <a:spcBef>
                <a:spcPts val="1000"/>
              </a:spcBef>
              <a:spcAft>
                <a:spcPts val="0"/>
              </a:spcAft>
              <a:buClr>
                <a:schemeClr val="dk1"/>
              </a:buClr>
              <a:buSzPts val="2800"/>
              <a:buNone/>
            </a:pPr>
            <a:r>
              <a:rPr lang="en-IN" sz="2200" b="1" dirty="0">
                <a:latin typeface="Times New Roman" panose="02020603050405020304" pitchFamily="18" charset="0"/>
                <a:cs typeface="Times New Roman" panose="02020603050405020304" pitchFamily="18" charset="0"/>
              </a:rPr>
              <a:t>Data Collection</a:t>
            </a:r>
          </a:p>
          <a:p>
            <a:pPr marL="520700">
              <a:buSzPts val="2800"/>
            </a:pPr>
            <a:r>
              <a:rPr lang="en-IN" sz="2200" dirty="0">
                <a:latin typeface="Times New Roman" panose="02020603050405020304" pitchFamily="18" charset="0"/>
                <a:cs typeface="Times New Roman" panose="02020603050405020304" pitchFamily="18" charset="0"/>
              </a:rPr>
              <a:t>Data is sourced from publicly available repositories like UCI Machine Learning Repository and Kaggle.</a:t>
            </a:r>
          </a:p>
          <a:p>
            <a:pPr marL="520700">
              <a:buSzPts val="2800"/>
            </a:pPr>
            <a:r>
              <a:rPr lang="en-IN" sz="2200" dirty="0">
                <a:latin typeface="Times New Roman" panose="02020603050405020304" pitchFamily="18" charset="0"/>
                <a:cs typeface="Times New Roman" panose="02020603050405020304" pitchFamily="18" charset="0"/>
              </a:rPr>
              <a:t>The dataset includes attributes such as age, blood pressure, cholesterol levels, heart rate, and other clinical parameters relevant to heart disease prediction.</a:t>
            </a:r>
          </a:p>
          <a:p>
            <a:pPr marL="228600" lvl="0" indent="-50800" algn="l" rtl="0">
              <a:lnSpc>
                <a:spcPct val="90000"/>
              </a:lnSpc>
              <a:spcBef>
                <a:spcPts val="1000"/>
              </a:spcBef>
              <a:spcAft>
                <a:spcPts val="0"/>
              </a:spcAft>
              <a:buClr>
                <a:schemeClr val="dk1"/>
              </a:buClr>
              <a:buSzPts val="2800"/>
              <a:buNone/>
            </a:pPr>
            <a:r>
              <a:rPr lang="en-IN" sz="2200" b="1" dirty="0">
                <a:latin typeface="Times New Roman" panose="02020603050405020304" pitchFamily="18" charset="0"/>
                <a:cs typeface="Times New Roman" panose="02020603050405020304" pitchFamily="18" charset="0"/>
              </a:rPr>
              <a:t>Data Preprocessing</a:t>
            </a:r>
          </a:p>
          <a:p>
            <a:pPr marL="520700">
              <a:buSzPts val="2800"/>
            </a:pPr>
            <a:r>
              <a:rPr lang="en-IN" sz="2200" dirty="0">
                <a:latin typeface="Times New Roman" panose="02020603050405020304" pitchFamily="18" charset="0"/>
                <a:cs typeface="Times New Roman" panose="02020603050405020304" pitchFamily="18" charset="0"/>
              </a:rPr>
              <a:t>Handling Missing Values: Imputation techniques are applied to manage incomplete data.</a:t>
            </a:r>
          </a:p>
          <a:p>
            <a:pPr marL="520700">
              <a:buSzPts val="2800"/>
            </a:pPr>
            <a:r>
              <a:rPr lang="en-IN" sz="2200" dirty="0">
                <a:latin typeface="Times New Roman" panose="02020603050405020304" pitchFamily="18" charset="0"/>
                <a:cs typeface="Times New Roman" panose="02020603050405020304" pitchFamily="18" charset="0"/>
              </a:rPr>
              <a:t>Normalization: Scaling techniques  ensure consistent feature ranges.</a:t>
            </a:r>
          </a:p>
          <a:p>
            <a:pPr marL="177800" indent="0">
              <a:buSzPts val="2800"/>
              <a:buNone/>
            </a:pPr>
            <a:r>
              <a:rPr lang="en-IN" sz="2200" b="1" dirty="0">
                <a:latin typeface="Times New Roman" panose="02020603050405020304" pitchFamily="18" charset="0"/>
                <a:cs typeface="Times New Roman" panose="02020603050405020304" pitchFamily="18" charset="0"/>
              </a:rPr>
              <a:t>Feature Selection</a:t>
            </a:r>
          </a:p>
          <a:p>
            <a:pPr marL="520700">
              <a:buSzPts val="2800"/>
            </a:pPr>
            <a:r>
              <a:rPr lang="en-IN" sz="2200" dirty="0">
                <a:latin typeface="Times New Roman" panose="02020603050405020304" pitchFamily="18" charset="0"/>
                <a:cs typeface="Times New Roman" panose="02020603050405020304" pitchFamily="18" charset="0"/>
              </a:rPr>
              <a:t>The features are selected using </a:t>
            </a:r>
            <a:r>
              <a:rPr lang="en-IN" sz="2200">
                <a:latin typeface="Times New Roman" panose="02020603050405020304" pitchFamily="18" charset="0"/>
                <a:cs typeface="Times New Roman" panose="02020603050405020304" pitchFamily="18" charset="0"/>
              </a:rPr>
              <a:t>variance thresholding test</a:t>
            </a:r>
            <a:r>
              <a:rPr lang="en-IN" sz="2200" dirty="0">
                <a:latin typeface="Times New Roman" panose="02020603050405020304" pitchFamily="18" charset="0"/>
                <a:cs typeface="Times New Roman" panose="02020603050405020304" pitchFamily="18" charset="0"/>
              </a:rPr>
              <a:t>.</a:t>
            </a:r>
          </a:p>
          <a:p>
            <a:pPr marL="520700">
              <a:buSzPts val="2800"/>
            </a:pPr>
            <a:endParaRPr lang="en-IN" sz="2000" dirty="0">
              <a:latin typeface="Times New Roman" panose="02020603050405020304" pitchFamily="18" charset="0"/>
              <a:cs typeface="Times New Roman" panose="02020603050405020304" pitchFamily="18" charset="0"/>
            </a:endParaRPr>
          </a:p>
        </p:txBody>
      </p:sp>
      <p:sp>
        <p:nvSpPr>
          <p:cNvPr id="193" name="Google Shape;193;p12"/>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a:buNone/>
            </a:pPr>
            <a:r>
              <a:rPr lang="en-US" sz="2400" b="1" dirty="0">
                <a:solidFill>
                  <a:srgbClr val="2F5496"/>
                </a:solidFill>
                <a:latin typeface="Cambria"/>
                <a:ea typeface="Cambria"/>
                <a:cs typeface="Cambria"/>
                <a:sym typeface="Cambria"/>
              </a:rPr>
              <a:t> MODULES  FOR  PROJECT DEVELOPMENT </a:t>
            </a:r>
            <a:endParaRPr sz="2400" b="1" dirty="0">
              <a:solidFill>
                <a:srgbClr val="2F5496"/>
              </a:solidFill>
              <a:latin typeface="Cambria"/>
              <a:ea typeface="Cambria"/>
              <a:cs typeface="Cambria"/>
              <a:sym typeface="Cambria"/>
            </a:endParaRPr>
          </a:p>
        </p:txBody>
      </p:sp>
      <p:sp>
        <p:nvSpPr>
          <p:cNvPr id="3" name="Google Shape;137;p6">
            <a:extLst>
              <a:ext uri="{FF2B5EF4-FFF2-40B4-BE49-F238E27FC236}">
                <a16:creationId xmlns:a16="http://schemas.microsoft.com/office/drawing/2014/main" id="{2FB91BD6-8479-49E3-6291-66982509F1E4}"/>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b="1" dirty="0">
                <a:solidFill>
                  <a:srgbClr val="385623"/>
                </a:solidFill>
              </a:rPr>
              <a:t>FIRST REVIEW PRESENTATION</a:t>
            </a:r>
            <a:endParaRPr sz="1800" b="1" dirty="0">
              <a:solidFill>
                <a:srgbClr val="385623"/>
              </a:solidFill>
            </a:endParaRPr>
          </a:p>
        </p:txBody>
      </p:sp>
      <p:sp>
        <p:nvSpPr>
          <p:cNvPr id="4" name="Google Shape;138;p6">
            <a:extLst>
              <a:ext uri="{FF2B5EF4-FFF2-40B4-BE49-F238E27FC236}">
                <a16:creationId xmlns:a16="http://schemas.microsoft.com/office/drawing/2014/main" id="{37E1BEF9-49DF-06E7-987D-FB2D8F844995}"/>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b="1">
                <a:solidFill>
                  <a:srgbClr val="385623"/>
                </a:solidFill>
              </a:rPr>
              <a:t>11</a:t>
            </a:fld>
            <a:endParaRPr sz="1800" b="1">
              <a:solidFill>
                <a:srgbClr val="38562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8D60CA-FC53-A562-353C-FC13F7699F7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4" name="Google Shape;193;p12">
            <a:extLst>
              <a:ext uri="{FF2B5EF4-FFF2-40B4-BE49-F238E27FC236}">
                <a16:creationId xmlns:a16="http://schemas.microsoft.com/office/drawing/2014/main" id="{EDC3C1D3-2975-F9CA-6A74-BBB02B6805A8}"/>
              </a:ext>
            </a:extLst>
          </p:cNvPr>
          <p:cNvSpPr txBox="1">
            <a:spLocks/>
          </p:cNvSpPr>
          <p:nvPr/>
        </p:nvSpPr>
        <p:spPr>
          <a:xfrm>
            <a:off x="990600" y="392834"/>
            <a:ext cx="10515600" cy="43843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rgbClr val="2F5496"/>
              </a:buClr>
              <a:buSzPts val="2400"/>
              <a:buFont typeface="Cambria"/>
              <a:buNone/>
            </a:pPr>
            <a:r>
              <a:rPr lang="en-US" sz="2400" b="1">
                <a:solidFill>
                  <a:srgbClr val="2F5496"/>
                </a:solidFill>
                <a:latin typeface="Cambria"/>
                <a:ea typeface="Cambria"/>
                <a:cs typeface="Cambria"/>
                <a:sym typeface="Cambria"/>
              </a:rPr>
              <a:t> MODULES  FOR  PROJECT DEVELOPMENT </a:t>
            </a:r>
            <a:endParaRPr lang="en-US" sz="2400" b="1" dirty="0">
              <a:solidFill>
                <a:srgbClr val="2F5496"/>
              </a:solidFill>
              <a:latin typeface="Cambria"/>
              <a:ea typeface="Cambria"/>
              <a:cs typeface="Cambria"/>
              <a:sym typeface="Cambria"/>
            </a:endParaRPr>
          </a:p>
        </p:txBody>
      </p:sp>
      <p:sp>
        <p:nvSpPr>
          <p:cNvPr id="6" name="Google Shape;137;p6">
            <a:extLst>
              <a:ext uri="{FF2B5EF4-FFF2-40B4-BE49-F238E27FC236}">
                <a16:creationId xmlns:a16="http://schemas.microsoft.com/office/drawing/2014/main" id="{04C35FCA-F6DA-E266-5090-A49DF23AADAC}"/>
              </a:ext>
            </a:extLst>
          </p:cNvPr>
          <p:cNvSpPr txBox="1">
            <a:spLocks noGrp="1"/>
          </p:cNvSpPr>
          <p:nvPr>
            <p:ph type="ftr" idx="11"/>
          </p:nvPr>
        </p:nvSpPr>
        <p:spPr>
          <a:xfrm>
            <a:off x="4191000" y="65087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b="1" dirty="0">
                <a:solidFill>
                  <a:srgbClr val="385623"/>
                </a:solidFill>
              </a:rPr>
              <a:t>FIRST REVIEW PRESENTATION</a:t>
            </a:r>
            <a:endParaRPr sz="1800" b="1" dirty="0">
              <a:solidFill>
                <a:srgbClr val="385623"/>
              </a:solidFill>
            </a:endParaRPr>
          </a:p>
        </p:txBody>
      </p:sp>
      <p:sp>
        <p:nvSpPr>
          <p:cNvPr id="7" name="Google Shape;138;p6">
            <a:extLst>
              <a:ext uri="{FF2B5EF4-FFF2-40B4-BE49-F238E27FC236}">
                <a16:creationId xmlns:a16="http://schemas.microsoft.com/office/drawing/2014/main" id="{6BDEB3B3-D4BC-1887-535E-2F1EEE2A1A17}"/>
              </a:ext>
            </a:extLst>
          </p:cNvPr>
          <p:cNvSpPr txBox="1">
            <a:spLocks/>
          </p:cNvSpPr>
          <p:nvPr/>
        </p:nvSpPr>
        <p:spPr>
          <a:xfrm>
            <a:off x="8763000" y="65087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z="1800" b="1" smtClean="0">
                <a:solidFill>
                  <a:srgbClr val="385623"/>
                </a:solidFill>
              </a:rPr>
              <a:pPr/>
              <a:t>12</a:t>
            </a:fld>
            <a:endParaRPr lang="en-US" sz="1800" b="1">
              <a:solidFill>
                <a:srgbClr val="385623"/>
              </a:solidFill>
            </a:endParaRPr>
          </a:p>
        </p:txBody>
      </p:sp>
      <p:sp>
        <p:nvSpPr>
          <p:cNvPr id="8" name="Google Shape;189;p12">
            <a:extLst>
              <a:ext uri="{FF2B5EF4-FFF2-40B4-BE49-F238E27FC236}">
                <a16:creationId xmlns:a16="http://schemas.microsoft.com/office/drawing/2014/main" id="{468BFCD4-6116-6EF5-E0E1-B22185FA4ECC}"/>
              </a:ext>
            </a:extLst>
          </p:cNvPr>
          <p:cNvSpPr txBox="1">
            <a:spLocks/>
          </p:cNvSpPr>
          <p:nvPr/>
        </p:nvSpPr>
        <p:spPr>
          <a:xfrm>
            <a:off x="838199" y="775855"/>
            <a:ext cx="10674927" cy="5444836"/>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50800">
              <a:lnSpc>
                <a:spcPct val="90000"/>
              </a:lnSpc>
              <a:spcBef>
                <a:spcPts val="1000"/>
              </a:spcBef>
              <a:buClr>
                <a:schemeClr val="dk1"/>
              </a:buClr>
              <a:buSzPts val="2800"/>
            </a:pPr>
            <a:r>
              <a:rPr lang="en-IN" sz="2000" b="1" dirty="0">
                <a:latin typeface="Times New Roman" panose="02020603050405020304" pitchFamily="18" charset="0"/>
                <a:cs typeface="Times New Roman" panose="02020603050405020304" pitchFamily="18" charset="0"/>
              </a:rPr>
              <a:t>Model Selection</a:t>
            </a:r>
          </a:p>
          <a:p>
            <a:pPr marL="520700" indent="-342900">
              <a:lnSpc>
                <a:spcPct val="90000"/>
              </a:lnSpc>
              <a:spcBef>
                <a:spcPts val="1000"/>
              </a:spcBef>
              <a:buClr>
                <a:schemeClr val="dk1"/>
              </a:buClr>
              <a:buSzPts val="28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Machine learning models such as Support Vector Machine (SVM), KNN, and </a:t>
            </a:r>
            <a:r>
              <a:rPr lang="en-IN" sz="2000" dirty="0" err="1">
                <a:latin typeface="Times New Roman" panose="02020603050405020304" pitchFamily="18" charset="0"/>
                <a:cs typeface="Times New Roman" panose="02020603050405020304" pitchFamily="18" charset="0"/>
              </a:rPr>
              <a:t>GradientBoosting</a:t>
            </a:r>
            <a:r>
              <a:rPr lang="en-IN" sz="2000" dirty="0">
                <a:latin typeface="Times New Roman" panose="02020603050405020304" pitchFamily="18" charset="0"/>
                <a:cs typeface="Times New Roman" panose="02020603050405020304" pitchFamily="18" charset="0"/>
              </a:rPr>
              <a:t> are considered.</a:t>
            </a:r>
          </a:p>
          <a:p>
            <a:pPr marL="520700" indent="-342900">
              <a:lnSpc>
                <a:spcPct val="90000"/>
              </a:lnSpc>
              <a:spcBef>
                <a:spcPts val="1000"/>
              </a:spcBef>
              <a:buClr>
                <a:schemeClr val="dk1"/>
              </a:buClr>
              <a:buSzPts val="28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Hybrid models like SVM-JFO improve prediction accuracy.</a:t>
            </a:r>
          </a:p>
          <a:p>
            <a:pPr marL="228600" indent="-50800">
              <a:lnSpc>
                <a:spcPct val="90000"/>
              </a:lnSpc>
              <a:spcBef>
                <a:spcPts val="1000"/>
              </a:spcBef>
              <a:buClr>
                <a:schemeClr val="dk1"/>
              </a:buClr>
              <a:buSzPts val="2800"/>
            </a:pPr>
            <a:r>
              <a:rPr lang="en-IN" sz="2000" b="1" dirty="0">
                <a:latin typeface="Times New Roman" panose="02020603050405020304" pitchFamily="18" charset="0"/>
                <a:cs typeface="Times New Roman" panose="02020603050405020304" pitchFamily="18" charset="0"/>
              </a:rPr>
              <a:t>Model Evaluation</a:t>
            </a:r>
          </a:p>
          <a:p>
            <a:pPr marL="520700" indent="-342900">
              <a:lnSpc>
                <a:spcPct val="90000"/>
              </a:lnSpc>
              <a:spcBef>
                <a:spcPts val="1000"/>
              </a:spcBef>
              <a:buClr>
                <a:schemeClr val="dk1"/>
              </a:buClr>
              <a:buSzPts val="28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Performance is assessed using metrics such as accuracy, precision, recall, F1-score, and ROC curve analysis.</a:t>
            </a:r>
          </a:p>
          <a:p>
            <a:pPr marL="520700" indent="-342900">
              <a:lnSpc>
                <a:spcPct val="90000"/>
              </a:lnSpc>
              <a:spcBef>
                <a:spcPts val="1000"/>
              </a:spcBef>
              <a:buClr>
                <a:schemeClr val="dk1"/>
              </a:buClr>
              <a:buSzPts val="28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 confusion matrix is </a:t>
            </a:r>
            <a:r>
              <a:rPr lang="en-IN" sz="2000" dirty="0" err="1">
                <a:latin typeface="Times New Roman" panose="02020603050405020304" pitchFamily="18" charset="0"/>
                <a:cs typeface="Times New Roman" panose="02020603050405020304" pitchFamily="18" charset="0"/>
              </a:rPr>
              <a:t>analyzed</a:t>
            </a:r>
            <a:r>
              <a:rPr lang="en-IN" sz="2000" dirty="0">
                <a:latin typeface="Times New Roman" panose="02020603050405020304" pitchFamily="18" charset="0"/>
                <a:cs typeface="Times New Roman" panose="02020603050405020304" pitchFamily="18" charset="0"/>
              </a:rPr>
              <a:t> to determine model effectiveness.</a:t>
            </a:r>
          </a:p>
          <a:p>
            <a:pPr marL="228600" indent="-50800">
              <a:lnSpc>
                <a:spcPct val="90000"/>
              </a:lnSpc>
              <a:spcBef>
                <a:spcPts val="1000"/>
              </a:spcBef>
              <a:buClr>
                <a:schemeClr val="dk1"/>
              </a:buClr>
              <a:buSzPts val="2800"/>
            </a:pPr>
            <a:r>
              <a:rPr lang="en-IN" sz="2000" b="1" dirty="0">
                <a:latin typeface="Times New Roman" panose="02020603050405020304" pitchFamily="18" charset="0"/>
                <a:cs typeface="Times New Roman" panose="02020603050405020304" pitchFamily="18" charset="0"/>
              </a:rPr>
              <a:t>Optimization</a:t>
            </a:r>
          </a:p>
          <a:p>
            <a:pPr marL="228600" indent="-50800">
              <a:lnSpc>
                <a:spcPct val="90000"/>
              </a:lnSpc>
              <a:spcBef>
                <a:spcPts val="1000"/>
              </a:spcBef>
              <a:buClr>
                <a:schemeClr val="dk1"/>
              </a:buClr>
              <a:buSzPts val="2800"/>
            </a:pPr>
            <a:r>
              <a:rPr lang="en-IN" sz="2000" dirty="0">
                <a:latin typeface="Times New Roman" panose="02020603050405020304" pitchFamily="18" charset="0"/>
                <a:cs typeface="Times New Roman" panose="02020603050405020304" pitchFamily="18" charset="0"/>
              </a:rPr>
              <a:t>Jellyfish Optimization Algorithm (JFO) enhances feature selection and classification accuracy.</a:t>
            </a:r>
          </a:p>
          <a:p>
            <a:pPr marL="228600" indent="-50800">
              <a:lnSpc>
                <a:spcPct val="90000"/>
              </a:lnSpc>
              <a:spcBef>
                <a:spcPts val="1000"/>
              </a:spcBef>
              <a:buClr>
                <a:schemeClr val="dk1"/>
              </a:buClr>
              <a:buSzPts val="2800"/>
            </a:pPr>
            <a:r>
              <a:rPr lang="en-IN" sz="2000" dirty="0">
                <a:latin typeface="Times New Roman" panose="02020603050405020304" pitchFamily="18" charset="0"/>
                <a:cs typeface="Times New Roman" panose="02020603050405020304" pitchFamily="18" charset="0"/>
              </a:rPr>
              <a:t>Hyperparameter tuning (Grid Search, Random Search) optimizes model performance.</a:t>
            </a:r>
          </a:p>
          <a:p>
            <a:pPr marL="228600" indent="-50800">
              <a:lnSpc>
                <a:spcPct val="90000"/>
              </a:lnSpc>
              <a:spcBef>
                <a:spcPts val="1000"/>
              </a:spcBef>
              <a:buClr>
                <a:schemeClr val="dk1"/>
              </a:buClr>
              <a:buSzPts val="2800"/>
            </a:pPr>
            <a:r>
              <a:rPr lang="en-IN" sz="2000" dirty="0">
                <a:latin typeface="Times New Roman" panose="02020603050405020304" pitchFamily="18" charset="0"/>
                <a:cs typeface="Times New Roman" panose="02020603050405020304" pitchFamily="18" charset="0"/>
              </a:rPr>
              <a:t>Ensemble learning techniques boost predictive accuracy and stability.</a:t>
            </a:r>
          </a:p>
        </p:txBody>
      </p:sp>
    </p:spTree>
    <p:extLst>
      <p:ext uri="{BB962C8B-B14F-4D97-AF65-F5344CB8AC3E}">
        <p14:creationId xmlns:p14="http://schemas.microsoft.com/office/powerpoint/2010/main" val="1521651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4"/>
          <p:cNvSpPr txBox="1">
            <a:spLocks noGrp="1"/>
          </p:cNvSpPr>
          <p:nvPr>
            <p:ph type="body" idx="1"/>
          </p:nvPr>
        </p:nvSpPr>
        <p:spPr>
          <a:xfrm>
            <a:off x="838199" y="775855"/>
            <a:ext cx="10674927" cy="5444836"/>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numCol="2" anchor="t" anchorCtr="0">
            <a:normAutofit/>
          </a:bodyPr>
          <a:lstStyle/>
          <a:p>
            <a:pPr marL="114300" indent="0">
              <a:lnSpc>
                <a:spcPct val="100000"/>
              </a:lnSpc>
              <a:buNone/>
            </a:pPr>
            <a:r>
              <a:rPr lang="en-IN" sz="2000" b="1" i="0" u="none" strike="noStrike" baseline="0" dirty="0">
                <a:solidFill>
                  <a:srgbClr val="C00000"/>
                </a:solidFill>
                <a:latin typeface="Times New Roman" panose="02020603050405020304" pitchFamily="18" charset="0"/>
              </a:rPr>
              <a:t>Hardware Specifications </a:t>
            </a:r>
            <a:endParaRPr lang="en-IN" sz="2000" b="0" i="0" u="none" strike="noStrike" baseline="0" dirty="0">
              <a:solidFill>
                <a:srgbClr val="C00000"/>
              </a:solidFill>
              <a:latin typeface="Times New Roman" panose="02020603050405020304" pitchFamily="18" charset="0"/>
            </a:endParaRPr>
          </a:p>
          <a:p>
            <a:pPr marL="114300" indent="0">
              <a:lnSpc>
                <a:spcPct val="100000"/>
              </a:lnSpc>
              <a:buNone/>
            </a:pPr>
            <a:r>
              <a:rPr lang="it-IT" sz="2000" b="0" i="0" u="none" strike="noStrike" baseline="0" dirty="0">
                <a:solidFill>
                  <a:srgbClr val="000000"/>
                </a:solidFill>
                <a:latin typeface="Times New Roman" panose="02020603050405020304" pitchFamily="18" charset="0"/>
              </a:rPr>
              <a:t>1. CPU: intel core i3</a:t>
            </a:r>
          </a:p>
          <a:p>
            <a:pPr marL="114300" indent="0">
              <a:lnSpc>
                <a:spcPct val="100000"/>
              </a:lnSpc>
              <a:buNone/>
            </a:pPr>
            <a:r>
              <a:rPr lang="en-IN" sz="2000" b="0" i="0" u="none" strike="noStrike" baseline="0" dirty="0">
                <a:solidFill>
                  <a:srgbClr val="000000"/>
                </a:solidFill>
                <a:latin typeface="Times New Roman" panose="02020603050405020304" pitchFamily="18" charset="0"/>
              </a:rPr>
              <a:t>2. RAM: 8 GB</a:t>
            </a:r>
          </a:p>
          <a:p>
            <a:pPr marL="114300" indent="0">
              <a:lnSpc>
                <a:spcPct val="100000"/>
              </a:lnSpc>
              <a:buNone/>
            </a:pPr>
            <a:r>
              <a:rPr lang="en-IN" sz="2000" b="0" i="0" u="none" strike="noStrike" baseline="0" dirty="0">
                <a:solidFill>
                  <a:srgbClr val="000000"/>
                </a:solidFill>
                <a:latin typeface="Times New Roman" panose="02020603050405020304" pitchFamily="18" charset="0"/>
              </a:rPr>
              <a:t>3. Storage: 256 GB</a:t>
            </a:r>
          </a:p>
          <a:p>
            <a:pPr marL="114300" indent="0">
              <a:lnSpc>
                <a:spcPct val="100000"/>
              </a:lnSpc>
              <a:buNone/>
            </a:pPr>
            <a:r>
              <a:rPr lang="en-IN" sz="2000" b="1" i="0" u="none" strike="noStrike" baseline="0" dirty="0">
                <a:solidFill>
                  <a:srgbClr val="C00000"/>
                </a:solidFill>
                <a:latin typeface="Times New Roman" panose="02020603050405020304" pitchFamily="18" charset="0"/>
              </a:rPr>
              <a:t>Software Specifications </a:t>
            </a:r>
            <a:endParaRPr lang="en-IN" sz="2000" b="0" i="0" u="none" strike="noStrike" baseline="0" dirty="0">
              <a:solidFill>
                <a:srgbClr val="C00000"/>
              </a:solidFill>
              <a:latin typeface="Times New Roman" panose="02020603050405020304" pitchFamily="18" charset="0"/>
            </a:endParaRPr>
          </a:p>
          <a:p>
            <a:pPr marL="114300" indent="0">
              <a:lnSpc>
                <a:spcPct val="100000"/>
              </a:lnSpc>
              <a:buNone/>
            </a:pPr>
            <a:r>
              <a:rPr lang="en-IN" sz="2000" b="0" i="0" u="none" strike="noStrike" baseline="0" dirty="0">
                <a:solidFill>
                  <a:srgbClr val="000000"/>
                </a:solidFill>
                <a:latin typeface="Times New Roman" panose="02020603050405020304" pitchFamily="18" charset="0"/>
              </a:rPr>
              <a:t>1. OS: Windows.</a:t>
            </a:r>
          </a:p>
          <a:p>
            <a:pPr marL="114300" indent="0">
              <a:lnSpc>
                <a:spcPct val="100000"/>
              </a:lnSpc>
              <a:buNone/>
            </a:pPr>
            <a:r>
              <a:rPr lang="en-IN" sz="2000" b="0" i="0" u="none" strike="noStrike" baseline="0" dirty="0">
                <a:solidFill>
                  <a:srgbClr val="000000"/>
                </a:solidFill>
                <a:latin typeface="Times New Roman" panose="02020603050405020304" pitchFamily="18" charset="0"/>
              </a:rPr>
              <a:t>2. Languages: Python .</a:t>
            </a:r>
          </a:p>
          <a:p>
            <a:pPr marL="114300" indent="0">
              <a:lnSpc>
                <a:spcPct val="100000"/>
              </a:lnSpc>
              <a:buNone/>
            </a:pPr>
            <a:r>
              <a:rPr lang="en-IN" sz="2000" b="0" i="0" u="none" strike="noStrike" baseline="0" dirty="0">
                <a:solidFill>
                  <a:srgbClr val="000000"/>
                </a:solidFill>
                <a:latin typeface="Times New Roman" panose="02020603050405020304" pitchFamily="18" charset="0"/>
              </a:rPr>
              <a:t>3. Libraries:</a:t>
            </a:r>
          </a:p>
          <a:p>
            <a:pPr lvl="1">
              <a:lnSpc>
                <a:spcPct val="100000"/>
              </a:lnSpc>
            </a:pPr>
            <a:r>
              <a:rPr lang="en-IN" sz="2000" b="0" i="0" u="none" strike="noStrike" baseline="0" dirty="0">
                <a:solidFill>
                  <a:srgbClr val="000000"/>
                </a:solidFill>
                <a:latin typeface="Times New Roman" panose="02020603050405020304" pitchFamily="18" charset="0"/>
              </a:rPr>
              <a:t>ML: Scikit-</a:t>
            </a:r>
            <a:r>
              <a:rPr lang="en-IN" sz="2000" b="0" i="0" u="none" strike="noStrike" baseline="0" dirty="0" err="1">
                <a:solidFill>
                  <a:srgbClr val="000000"/>
                </a:solidFill>
                <a:latin typeface="Times New Roman" panose="02020603050405020304" pitchFamily="18" charset="0"/>
              </a:rPr>
              <a:t>learn,SVM</a:t>
            </a:r>
            <a:r>
              <a:rPr lang="en-IN" sz="2000" dirty="0" err="1">
                <a:solidFill>
                  <a:srgbClr val="000000"/>
                </a:solidFill>
                <a:latin typeface="Times New Roman" panose="02020603050405020304" pitchFamily="18" charset="0"/>
              </a:rPr>
              <a:t>,Gradeint</a:t>
            </a:r>
            <a:r>
              <a:rPr lang="en-IN" sz="2000" dirty="0">
                <a:solidFill>
                  <a:srgbClr val="000000"/>
                </a:solidFill>
                <a:latin typeface="Times New Roman" panose="02020603050405020304" pitchFamily="18" charset="0"/>
              </a:rPr>
              <a:t> </a:t>
            </a:r>
            <a:r>
              <a:rPr lang="en-IN" sz="2000" dirty="0" err="1">
                <a:solidFill>
                  <a:srgbClr val="000000"/>
                </a:solidFill>
                <a:latin typeface="Times New Roman" panose="02020603050405020304" pitchFamily="18" charset="0"/>
              </a:rPr>
              <a:t>Boosting,KNN</a:t>
            </a:r>
            <a:r>
              <a:rPr lang="en-IN" sz="2000" dirty="0">
                <a:solidFill>
                  <a:srgbClr val="000000"/>
                </a:solidFill>
                <a:latin typeface="Times New Roman" panose="02020603050405020304" pitchFamily="18" charset="0"/>
              </a:rPr>
              <a:t>.</a:t>
            </a:r>
            <a:endParaRPr lang="en-IN" sz="2000" b="0" i="0" u="none" strike="noStrike" baseline="0" dirty="0">
              <a:solidFill>
                <a:srgbClr val="000000"/>
              </a:solidFill>
              <a:latin typeface="Times New Roman" panose="02020603050405020304" pitchFamily="18" charset="0"/>
            </a:endParaRPr>
          </a:p>
          <a:p>
            <a:pPr lvl="1">
              <a:lnSpc>
                <a:spcPct val="100000"/>
              </a:lnSpc>
            </a:pPr>
            <a:r>
              <a:rPr lang="en-IN" sz="2000" b="0" i="0" u="none" strike="noStrike" baseline="0" dirty="0">
                <a:solidFill>
                  <a:srgbClr val="000000"/>
                </a:solidFill>
                <a:latin typeface="Times New Roman" panose="02020603050405020304" pitchFamily="18" charset="0"/>
              </a:rPr>
              <a:t>Data: Pandas, NumPy.</a:t>
            </a:r>
          </a:p>
          <a:p>
            <a:pPr marL="114300" indent="0">
              <a:lnSpc>
                <a:spcPct val="100000"/>
              </a:lnSpc>
              <a:buNone/>
            </a:pPr>
            <a:r>
              <a:rPr lang="en-US" sz="2000" b="0" i="0" u="none" strike="noStrike" baseline="0" dirty="0">
                <a:solidFill>
                  <a:srgbClr val="000000"/>
                </a:solidFill>
                <a:latin typeface="Times New Roman" panose="02020603050405020304" pitchFamily="18" charset="0"/>
              </a:rPr>
              <a:t>4. Development Tools: Google </a:t>
            </a:r>
            <a:r>
              <a:rPr lang="en-US" sz="2000" b="0" i="0" u="none" strike="noStrike" baseline="0" dirty="0" err="1">
                <a:solidFill>
                  <a:srgbClr val="000000"/>
                </a:solidFill>
                <a:latin typeface="Times New Roman" panose="02020603050405020304" pitchFamily="18" charset="0"/>
              </a:rPr>
              <a:t>colab</a:t>
            </a:r>
            <a:r>
              <a:rPr lang="en-US" sz="2000" b="0" i="0" u="none" strike="noStrike" baseline="0" dirty="0">
                <a:solidFill>
                  <a:srgbClr val="000000"/>
                </a:solidFill>
                <a:latin typeface="Times New Roman" panose="02020603050405020304" pitchFamily="18" charset="0"/>
              </a:rPr>
              <a:t>.</a:t>
            </a:r>
            <a:endParaRPr lang="en-IN" sz="2000" b="0" i="0" u="none" strike="noStrike" baseline="0" dirty="0">
              <a:solidFill>
                <a:srgbClr val="000000"/>
              </a:solidFill>
              <a:latin typeface="Times New Roman" panose="02020603050405020304" pitchFamily="18" charset="0"/>
            </a:endParaRPr>
          </a:p>
          <a:p>
            <a:pPr marL="114300" indent="0">
              <a:lnSpc>
                <a:spcPct val="100000"/>
              </a:lnSpc>
              <a:buNone/>
            </a:pPr>
            <a:endParaRPr sz="2000" dirty="0"/>
          </a:p>
          <a:p>
            <a:pPr marL="914400" lvl="2" indent="0" algn="l" rtl="0">
              <a:lnSpc>
                <a:spcPct val="100000"/>
              </a:lnSpc>
              <a:spcBef>
                <a:spcPts val="500"/>
              </a:spcBef>
              <a:spcAft>
                <a:spcPts val="0"/>
              </a:spcAft>
              <a:buClr>
                <a:schemeClr val="dk1"/>
              </a:buClr>
              <a:buSzPts val="2000"/>
              <a:buNone/>
            </a:pPr>
            <a:endParaRPr dirty="0"/>
          </a:p>
          <a:p>
            <a:pPr marL="1143000" lvl="2" indent="-101600" algn="l" rtl="0">
              <a:lnSpc>
                <a:spcPct val="100000"/>
              </a:lnSpc>
              <a:spcBef>
                <a:spcPts val="500"/>
              </a:spcBef>
              <a:spcAft>
                <a:spcPts val="0"/>
              </a:spcAft>
              <a:buClr>
                <a:schemeClr val="dk1"/>
              </a:buClr>
              <a:buSzPts val="2000"/>
              <a:buNone/>
            </a:pPr>
            <a:endParaRPr dirty="0"/>
          </a:p>
          <a:p>
            <a:pPr marL="228600" lvl="0" indent="-50800" algn="l" rtl="0">
              <a:lnSpc>
                <a:spcPct val="100000"/>
              </a:lnSpc>
              <a:spcBef>
                <a:spcPts val="1000"/>
              </a:spcBef>
              <a:spcAft>
                <a:spcPts val="0"/>
              </a:spcAft>
              <a:buClr>
                <a:schemeClr val="dk1"/>
              </a:buClr>
              <a:buSzPts val="2800"/>
              <a:buNone/>
            </a:pPr>
            <a:endParaRPr sz="2000" dirty="0"/>
          </a:p>
        </p:txBody>
      </p:sp>
      <p:sp>
        <p:nvSpPr>
          <p:cNvPr id="211" name="Google Shape;211;p14"/>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a:buNone/>
            </a:pPr>
            <a:r>
              <a:rPr lang="en-US" sz="2400" b="1" dirty="0">
                <a:solidFill>
                  <a:srgbClr val="2F5496"/>
                </a:solidFill>
                <a:latin typeface="Cambria"/>
                <a:ea typeface="Cambria"/>
                <a:cs typeface="Cambria"/>
                <a:sym typeface="Cambria"/>
              </a:rPr>
              <a:t>HARDWARE AND SOFTWARE SPECIFICATIONS </a:t>
            </a:r>
            <a:endParaRPr sz="2400" b="1" dirty="0">
              <a:solidFill>
                <a:srgbClr val="2F5496"/>
              </a:solidFill>
              <a:latin typeface="Cambria"/>
              <a:ea typeface="Cambria"/>
              <a:cs typeface="Cambria"/>
              <a:sym typeface="Cambria"/>
            </a:endParaRPr>
          </a:p>
        </p:txBody>
      </p:sp>
      <p:sp>
        <p:nvSpPr>
          <p:cNvPr id="3" name="Google Shape;137;p6">
            <a:extLst>
              <a:ext uri="{FF2B5EF4-FFF2-40B4-BE49-F238E27FC236}">
                <a16:creationId xmlns:a16="http://schemas.microsoft.com/office/drawing/2014/main" id="{7A7EBE3E-FC1B-5F55-3FDC-B74064FD546B}"/>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b="1" dirty="0">
                <a:solidFill>
                  <a:srgbClr val="385623"/>
                </a:solidFill>
              </a:rPr>
              <a:t>FIRST REVIEW PRESENTATION</a:t>
            </a:r>
            <a:endParaRPr sz="1800" b="1" dirty="0">
              <a:solidFill>
                <a:srgbClr val="385623"/>
              </a:solidFill>
            </a:endParaRPr>
          </a:p>
        </p:txBody>
      </p:sp>
      <p:sp>
        <p:nvSpPr>
          <p:cNvPr id="4" name="Google Shape;138;p6">
            <a:extLst>
              <a:ext uri="{FF2B5EF4-FFF2-40B4-BE49-F238E27FC236}">
                <a16:creationId xmlns:a16="http://schemas.microsoft.com/office/drawing/2014/main" id="{AB58D14B-710A-30C9-21E2-305754712001}"/>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b="1">
                <a:solidFill>
                  <a:srgbClr val="385623"/>
                </a:solidFill>
              </a:rPr>
              <a:t>13</a:t>
            </a:fld>
            <a:endParaRPr sz="1800" b="1">
              <a:solidFill>
                <a:srgbClr val="38562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4B327C44-FFB7-2453-AC98-32C6B167E19F}"/>
            </a:ext>
          </a:extLst>
        </p:cNvPr>
        <p:cNvGrpSpPr/>
        <p:nvPr/>
      </p:nvGrpSpPr>
      <p:grpSpPr>
        <a:xfrm>
          <a:off x="0" y="0"/>
          <a:ext cx="0" cy="0"/>
          <a:chOff x="0" y="0"/>
          <a:chExt cx="0" cy="0"/>
        </a:xfrm>
      </p:grpSpPr>
      <p:sp>
        <p:nvSpPr>
          <p:cNvPr id="211" name="Google Shape;211;p14">
            <a:extLst>
              <a:ext uri="{FF2B5EF4-FFF2-40B4-BE49-F238E27FC236}">
                <a16:creationId xmlns:a16="http://schemas.microsoft.com/office/drawing/2014/main" id="{EF78C374-4215-DA23-CD9C-167FA218292B}"/>
              </a:ext>
            </a:extLst>
          </p:cNvPr>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a:buNone/>
            </a:pPr>
            <a:r>
              <a:rPr lang="en-US" sz="2400" b="1" dirty="0">
                <a:solidFill>
                  <a:srgbClr val="2F5496"/>
                </a:solidFill>
                <a:latin typeface="Cambria"/>
                <a:ea typeface="Cambria"/>
                <a:cs typeface="Cambria"/>
                <a:sym typeface="Cambria"/>
              </a:rPr>
              <a:t>EXPECTED IMPACT AND CONTRIBUTION TO WORK</a:t>
            </a:r>
            <a:endParaRPr sz="2400" b="1" dirty="0">
              <a:solidFill>
                <a:srgbClr val="2F5496"/>
              </a:solidFill>
              <a:latin typeface="Cambria"/>
              <a:ea typeface="Cambria"/>
              <a:cs typeface="Cambria"/>
              <a:sym typeface="Cambria"/>
            </a:endParaRPr>
          </a:p>
        </p:txBody>
      </p:sp>
      <p:sp>
        <p:nvSpPr>
          <p:cNvPr id="3" name="Google Shape;137;p6">
            <a:extLst>
              <a:ext uri="{FF2B5EF4-FFF2-40B4-BE49-F238E27FC236}">
                <a16:creationId xmlns:a16="http://schemas.microsoft.com/office/drawing/2014/main" id="{8D5F8A01-8D19-24A8-EEED-A23215A7C2AA}"/>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b="1" dirty="0">
                <a:solidFill>
                  <a:srgbClr val="385623"/>
                </a:solidFill>
              </a:rPr>
              <a:t>FIRST REVIEW PRESENTATION</a:t>
            </a:r>
            <a:endParaRPr sz="1800" b="1" dirty="0">
              <a:solidFill>
                <a:srgbClr val="385623"/>
              </a:solidFill>
            </a:endParaRPr>
          </a:p>
        </p:txBody>
      </p:sp>
      <p:sp>
        <p:nvSpPr>
          <p:cNvPr id="4" name="Google Shape;138;p6">
            <a:extLst>
              <a:ext uri="{FF2B5EF4-FFF2-40B4-BE49-F238E27FC236}">
                <a16:creationId xmlns:a16="http://schemas.microsoft.com/office/drawing/2014/main" id="{9C40A569-4005-8031-C6A4-73ED6839A4B6}"/>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b="1">
                <a:solidFill>
                  <a:srgbClr val="385623"/>
                </a:solidFill>
              </a:rPr>
              <a:t>14</a:t>
            </a:fld>
            <a:endParaRPr sz="1800" b="1">
              <a:solidFill>
                <a:srgbClr val="385623"/>
              </a:solidFill>
            </a:endParaRPr>
          </a:p>
        </p:txBody>
      </p:sp>
      <p:sp>
        <p:nvSpPr>
          <p:cNvPr id="7" name="Google Shape;207;p14">
            <a:extLst>
              <a:ext uri="{FF2B5EF4-FFF2-40B4-BE49-F238E27FC236}">
                <a16:creationId xmlns:a16="http://schemas.microsoft.com/office/drawing/2014/main" id="{3FBEA96B-5F25-DEE4-2F46-0D29EA1DCE96}"/>
              </a:ext>
            </a:extLst>
          </p:cNvPr>
          <p:cNvSpPr txBox="1">
            <a:spLocks noGrp="1"/>
          </p:cNvSpPr>
          <p:nvPr>
            <p:ph type="body" idx="1"/>
          </p:nvPr>
        </p:nvSpPr>
        <p:spPr>
          <a:xfrm>
            <a:off x="838199" y="775855"/>
            <a:ext cx="10674927" cy="5444836"/>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numCol="1" anchor="t" anchorCtr="0">
            <a:noAutofit/>
          </a:bodyPr>
          <a:lstStyle/>
          <a:p>
            <a:pPr marL="228600" lvl="0" indent="-50800" algn="l" rtl="0">
              <a:lnSpc>
                <a:spcPct val="100000"/>
              </a:lnSpc>
              <a:spcBef>
                <a:spcPts val="1000"/>
              </a:spcBef>
              <a:spcAft>
                <a:spcPts val="0"/>
              </a:spcAft>
              <a:buClr>
                <a:schemeClr val="dk1"/>
              </a:buClr>
              <a:buSzPts val="2800"/>
              <a:buNone/>
            </a:pPr>
            <a:r>
              <a:rPr lang="en-US" sz="2000" b="1" dirty="0">
                <a:latin typeface="Times New Roman" panose="02020603050405020304" pitchFamily="18" charset="0"/>
                <a:cs typeface="Times New Roman" panose="02020603050405020304" pitchFamily="18" charset="0"/>
              </a:rPr>
              <a:t>Novelty of the Approach</a:t>
            </a:r>
          </a:p>
          <a:p>
            <a:pPr marL="520700">
              <a:lnSpc>
                <a:spcPct val="100000"/>
              </a:lnSpc>
              <a:buSzPts val="2800"/>
            </a:pPr>
            <a:r>
              <a:rPr lang="en-US" sz="2000" dirty="0">
                <a:latin typeface="Times New Roman" panose="02020603050405020304" pitchFamily="18" charset="0"/>
                <a:cs typeface="Times New Roman" panose="02020603050405020304" pitchFamily="18" charset="0"/>
              </a:rPr>
              <a:t>Integration of Jellyfish Optimization Algorithm (JFO) with SVM: This novel combination enhances feature selection and hyperparameter tuning, leading to improved classification accuracy.</a:t>
            </a:r>
          </a:p>
          <a:p>
            <a:pPr marL="520700">
              <a:lnSpc>
                <a:spcPct val="100000"/>
              </a:lnSpc>
              <a:buSzPts val="2800"/>
            </a:pPr>
            <a:r>
              <a:rPr lang="en-US" sz="2000" dirty="0">
                <a:latin typeface="Times New Roman" panose="02020603050405020304" pitchFamily="18" charset="0"/>
                <a:cs typeface="Times New Roman" panose="02020603050405020304" pitchFamily="18" charset="0"/>
              </a:rPr>
              <a:t>Comparison with Traditional Models: Unlike existing studies that focus solely on SVM or KNN, this research benchmarks JFO-SVM against KNN and </a:t>
            </a:r>
            <a:r>
              <a:rPr lang="en-US" sz="2000" dirty="0" err="1">
                <a:latin typeface="Times New Roman" panose="02020603050405020304" pitchFamily="18" charset="0"/>
                <a:cs typeface="Times New Roman" panose="02020603050405020304" pitchFamily="18" charset="0"/>
              </a:rPr>
              <a:t>GardinentBossting</a:t>
            </a:r>
            <a:r>
              <a:rPr lang="en-US" sz="2000" dirty="0">
                <a:latin typeface="Times New Roman" panose="02020603050405020304" pitchFamily="18" charset="0"/>
                <a:cs typeface="Times New Roman" panose="02020603050405020304" pitchFamily="18" charset="0"/>
              </a:rPr>
              <a:t>, offering a comprehensive performance evaluation.</a:t>
            </a:r>
          </a:p>
          <a:p>
            <a:pPr marL="520700">
              <a:lnSpc>
                <a:spcPct val="100000"/>
              </a:lnSpc>
              <a:buSzPts val="2800"/>
            </a:pPr>
            <a:r>
              <a:rPr lang="en-US" sz="2000" dirty="0">
                <a:latin typeface="Times New Roman" panose="02020603050405020304" pitchFamily="18" charset="0"/>
                <a:cs typeface="Times New Roman" panose="02020603050405020304" pitchFamily="18" charset="0"/>
              </a:rPr>
              <a:t>Optimization-Driven Feature Selection: JFO ensures that only the most relevant features contribute to model learning, reducing computational complexity and improving generalization.</a:t>
            </a:r>
          </a:p>
          <a:p>
            <a:pPr marL="228600" lvl="0" indent="-50800" algn="l" rtl="0">
              <a:lnSpc>
                <a:spcPct val="100000"/>
              </a:lnSpc>
              <a:spcBef>
                <a:spcPts val="1000"/>
              </a:spcBef>
              <a:spcAft>
                <a:spcPts val="0"/>
              </a:spcAft>
              <a:buClr>
                <a:schemeClr val="dk1"/>
              </a:buClr>
              <a:buSzPts val="2800"/>
              <a:buNone/>
            </a:pPr>
            <a:r>
              <a:rPr lang="en-US" sz="2000" b="1" dirty="0">
                <a:latin typeface="Times New Roman" panose="02020603050405020304" pitchFamily="18" charset="0"/>
                <a:cs typeface="Times New Roman" panose="02020603050405020304" pitchFamily="18" charset="0"/>
              </a:rPr>
              <a:t>Advancement Over Existing Research</a:t>
            </a:r>
          </a:p>
          <a:p>
            <a:pPr marL="520700">
              <a:lnSpc>
                <a:spcPct val="100000"/>
              </a:lnSpc>
              <a:buSzPts val="2800"/>
            </a:pPr>
            <a:r>
              <a:rPr lang="en-US" sz="2000" dirty="0">
                <a:latin typeface="Times New Roman" panose="02020603050405020304" pitchFamily="18" charset="0"/>
                <a:cs typeface="Times New Roman" panose="02020603050405020304" pitchFamily="18" charset="0"/>
              </a:rPr>
              <a:t>Addresses Overfitting Issues: Traditional models often suffer from overfitting, especially with small datasets. The JFO-driven feature selection reduces redundancy, leading to better generalization.</a:t>
            </a:r>
          </a:p>
          <a:p>
            <a:pPr marL="228600" lvl="0" indent="-50800" algn="l" rtl="0">
              <a:lnSpc>
                <a:spcPct val="100000"/>
              </a:lnSpc>
              <a:spcBef>
                <a:spcPts val="1000"/>
              </a:spcBef>
              <a:spcAft>
                <a:spcPts val="0"/>
              </a:spcAft>
              <a:buClr>
                <a:schemeClr val="dk1"/>
              </a:buClr>
              <a:buSzPts val="2800"/>
              <a:buNone/>
            </a:pPr>
            <a:endParaRP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0674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86757D-AFA3-AABA-DC13-F5B76876107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3" name="Google Shape;211;p14">
            <a:extLst>
              <a:ext uri="{FF2B5EF4-FFF2-40B4-BE49-F238E27FC236}">
                <a16:creationId xmlns:a16="http://schemas.microsoft.com/office/drawing/2014/main" id="{4F4DE68E-729B-3155-9E66-FDF973E326F2}"/>
              </a:ext>
            </a:extLst>
          </p:cNvPr>
          <p:cNvSpPr txBox="1">
            <a:spLocks/>
          </p:cNvSpPr>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90000"/>
              </a:lnSpc>
              <a:buClr>
                <a:srgbClr val="2F5496"/>
              </a:buClr>
              <a:buSzPts val="2400"/>
              <a:buFont typeface="Cambria"/>
              <a:buNone/>
            </a:pPr>
            <a:r>
              <a:rPr lang="en-US" sz="2400" b="1">
                <a:solidFill>
                  <a:srgbClr val="2F5496"/>
                </a:solidFill>
                <a:latin typeface="Cambria"/>
                <a:ea typeface="Cambria"/>
                <a:cs typeface="Cambria"/>
                <a:sym typeface="Cambria"/>
              </a:rPr>
              <a:t>EXPECTED IMPACT AND CONTRIBUTION TO WORK</a:t>
            </a:r>
            <a:endParaRPr lang="en-US" sz="2400" b="1" dirty="0">
              <a:solidFill>
                <a:srgbClr val="2F5496"/>
              </a:solidFill>
              <a:latin typeface="Cambria"/>
              <a:ea typeface="Cambria"/>
              <a:cs typeface="Cambria"/>
              <a:sym typeface="Cambria"/>
            </a:endParaRPr>
          </a:p>
        </p:txBody>
      </p:sp>
      <p:sp>
        <p:nvSpPr>
          <p:cNvPr id="5" name="Google Shape;137;p6">
            <a:extLst>
              <a:ext uri="{FF2B5EF4-FFF2-40B4-BE49-F238E27FC236}">
                <a16:creationId xmlns:a16="http://schemas.microsoft.com/office/drawing/2014/main" id="{C35CD26F-85C0-43BF-E428-62402795CADC}"/>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b="1" dirty="0">
                <a:solidFill>
                  <a:srgbClr val="385623"/>
                </a:solidFill>
              </a:rPr>
              <a:t>FIRST REVIEW PRESENTATION</a:t>
            </a:r>
            <a:endParaRPr sz="1800" b="1" dirty="0">
              <a:solidFill>
                <a:srgbClr val="385623"/>
              </a:solidFill>
            </a:endParaRPr>
          </a:p>
        </p:txBody>
      </p:sp>
      <p:sp>
        <p:nvSpPr>
          <p:cNvPr id="6" name="Google Shape;138;p6">
            <a:extLst>
              <a:ext uri="{FF2B5EF4-FFF2-40B4-BE49-F238E27FC236}">
                <a16:creationId xmlns:a16="http://schemas.microsoft.com/office/drawing/2014/main" id="{B40291F7-A9F6-C761-C4DC-FB2B3515DA43}"/>
              </a:ext>
            </a:extLst>
          </p:cNvPr>
          <p:cNvSpPr txBox="1">
            <a:spLocks/>
          </p:cNvSpPr>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z="1800" b="1" smtClean="0">
                <a:solidFill>
                  <a:srgbClr val="385623"/>
                </a:solidFill>
              </a:rPr>
              <a:pPr/>
              <a:t>15</a:t>
            </a:fld>
            <a:endParaRPr lang="en-US" sz="1800" b="1">
              <a:solidFill>
                <a:srgbClr val="385623"/>
              </a:solidFill>
            </a:endParaRPr>
          </a:p>
        </p:txBody>
      </p:sp>
      <p:sp>
        <p:nvSpPr>
          <p:cNvPr id="7" name="Google Shape;207;p14">
            <a:extLst>
              <a:ext uri="{FF2B5EF4-FFF2-40B4-BE49-F238E27FC236}">
                <a16:creationId xmlns:a16="http://schemas.microsoft.com/office/drawing/2014/main" id="{9F08A842-7570-820D-4335-02DB9203F698}"/>
              </a:ext>
            </a:extLst>
          </p:cNvPr>
          <p:cNvSpPr txBox="1">
            <a:spLocks/>
          </p:cNvSpPr>
          <p:nvPr/>
        </p:nvSpPr>
        <p:spPr>
          <a:xfrm>
            <a:off x="838199" y="775855"/>
            <a:ext cx="10674927" cy="5444836"/>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numCol="1"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520700" indent="-342900">
              <a:spcBef>
                <a:spcPts val="1000"/>
              </a:spcBef>
              <a:buClr>
                <a:schemeClr val="dk1"/>
              </a:buClr>
              <a:buSzPts val="28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Enhanced Performance Metrics: By incorporating AUC, precision, recall, and F1-score, the study ensures a well-rounded evaluation, addressing limitations in previous works that relied primarily on accuracy.</a:t>
            </a:r>
          </a:p>
          <a:p>
            <a:pPr marL="228600" indent="-50800">
              <a:spcBef>
                <a:spcPts val="1000"/>
              </a:spcBef>
              <a:buClr>
                <a:schemeClr val="dk1"/>
              </a:buClr>
              <a:buSzPts val="2800"/>
            </a:pPr>
            <a:r>
              <a:rPr lang="en-US" sz="2000" b="1" dirty="0">
                <a:latin typeface="Times New Roman" panose="02020603050405020304" pitchFamily="18" charset="0"/>
                <a:cs typeface="Times New Roman" panose="02020603050405020304" pitchFamily="18" charset="0"/>
              </a:rPr>
              <a:t>Potential Applications</a:t>
            </a:r>
          </a:p>
          <a:p>
            <a:pPr marL="520700" indent="-342900">
              <a:spcBef>
                <a:spcPts val="1000"/>
              </a:spcBef>
              <a:buClr>
                <a:schemeClr val="dk1"/>
              </a:buClr>
              <a:buSzPts val="28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Clinical Decision Support: The model can assist doctors in early-stage heart disease prediction, reducing misdiagnosis.</a:t>
            </a:r>
          </a:p>
          <a:p>
            <a:pPr marL="520700" indent="-342900">
              <a:spcBef>
                <a:spcPts val="1000"/>
              </a:spcBef>
              <a:buClr>
                <a:schemeClr val="dk1"/>
              </a:buClr>
              <a:buSzPts val="28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Personalized Healthcare: The optimized model can be integrated into wearable devices and mobile apps, offering real-time risk assessment.</a:t>
            </a:r>
          </a:p>
          <a:p>
            <a:pPr marL="520700" indent="-342900">
              <a:spcBef>
                <a:spcPts val="1000"/>
              </a:spcBef>
              <a:buClr>
                <a:schemeClr val="dk1"/>
              </a:buClr>
              <a:buSzPts val="28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AI-Driven Medical Research: Researchers can leverage the JFO-SVM framework to explore predictive modeling in other diseases, such as diabetes and stroke prediction.</a:t>
            </a:r>
          </a:p>
          <a:p>
            <a:pPr marL="520700" indent="-342900">
              <a:spcBef>
                <a:spcPts val="1000"/>
              </a:spcBef>
              <a:buClr>
                <a:schemeClr val="dk1"/>
              </a:buClr>
              <a:buSzPts val="28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Telemedicine and Remote Healthcare: The model can be deployed in cloud-based healthcare platforms, enabling remote patient monitoring and early intervention.</a:t>
            </a:r>
          </a:p>
          <a:p>
            <a:pPr marL="228600" indent="-50800">
              <a:spcBef>
                <a:spcPts val="1000"/>
              </a:spcBef>
              <a:buClr>
                <a:schemeClr val="dk1"/>
              </a:buClr>
              <a:buSzPts val="2800"/>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8584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6">
          <a:extLst>
            <a:ext uri="{FF2B5EF4-FFF2-40B4-BE49-F238E27FC236}">
              <a16:creationId xmlns:a16="http://schemas.microsoft.com/office/drawing/2014/main" id="{73CA2219-03C3-8189-8DF4-43A504C5BC58}"/>
            </a:ext>
          </a:extLst>
        </p:cNvPr>
        <p:cNvGrpSpPr/>
        <p:nvPr/>
      </p:nvGrpSpPr>
      <p:grpSpPr>
        <a:xfrm>
          <a:off x="0" y="0"/>
          <a:ext cx="0" cy="0"/>
          <a:chOff x="0" y="0"/>
          <a:chExt cx="0" cy="0"/>
        </a:xfrm>
      </p:grpSpPr>
      <p:sp>
        <p:nvSpPr>
          <p:cNvPr id="211" name="Google Shape;211;p14">
            <a:extLst>
              <a:ext uri="{FF2B5EF4-FFF2-40B4-BE49-F238E27FC236}">
                <a16:creationId xmlns:a16="http://schemas.microsoft.com/office/drawing/2014/main" id="{C09CBB0E-1913-E674-D77B-43CB3767DA4D}"/>
              </a:ext>
            </a:extLst>
          </p:cNvPr>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a:buNone/>
            </a:pPr>
            <a:r>
              <a:rPr lang="en-US" sz="2400" b="1" dirty="0">
                <a:solidFill>
                  <a:srgbClr val="2F5496"/>
                </a:solidFill>
                <a:latin typeface="Cambria"/>
                <a:ea typeface="Cambria"/>
                <a:cs typeface="Cambria"/>
                <a:sym typeface="Cambria"/>
              </a:rPr>
              <a:t>PRELIMINARY RESULTS</a:t>
            </a:r>
            <a:endParaRPr sz="2400" b="1" dirty="0">
              <a:solidFill>
                <a:srgbClr val="2F5496"/>
              </a:solidFill>
              <a:latin typeface="Cambria"/>
              <a:ea typeface="Cambria"/>
              <a:cs typeface="Cambria"/>
              <a:sym typeface="Cambria"/>
            </a:endParaRPr>
          </a:p>
        </p:txBody>
      </p:sp>
      <p:sp>
        <p:nvSpPr>
          <p:cNvPr id="3" name="Google Shape;137;p6">
            <a:extLst>
              <a:ext uri="{FF2B5EF4-FFF2-40B4-BE49-F238E27FC236}">
                <a16:creationId xmlns:a16="http://schemas.microsoft.com/office/drawing/2014/main" id="{0274AA49-26A3-D140-9AB4-78128FA0607A}"/>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b="1" dirty="0">
                <a:solidFill>
                  <a:srgbClr val="385623"/>
                </a:solidFill>
              </a:rPr>
              <a:t>FIRST REVIEW PRESENTATION</a:t>
            </a:r>
            <a:endParaRPr sz="1800" b="1" dirty="0">
              <a:solidFill>
                <a:srgbClr val="385623"/>
              </a:solidFill>
            </a:endParaRPr>
          </a:p>
        </p:txBody>
      </p:sp>
      <p:sp>
        <p:nvSpPr>
          <p:cNvPr id="4" name="Google Shape;138;p6">
            <a:extLst>
              <a:ext uri="{FF2B5EF4-FFF2-40B4-BE49-F238E27FC236}">
                <a16:creationId xmlns:a16="http://schemas.microsoft.com/office/drawing/2014/main" id="{B4098008-019E-A4E5-DF7C-C498EAFE7205}"/>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b="1">
                <a:solidFill>
                  <a:srgbClr val="385623"/>
                </a:solidFill>
              </a:rPr>
              <a:t>16</a:t>
            </a:fld>
            <a:endParaRPr sz="1800" b="1">
              <a:solidFill>
                <a:srgbClr val="385623"/>
              </a:solidFill>
            </a:endParaRPr>
          </a:p>
        </p:txBody>
      </p:sp>
      <p:sp>
        <p:nvSpPr>
          <p:cNvPr id="5" name="Google Shape;207;p14">
            <a:extLst>
              <a:ext uri="{FF2B5EF4-FFF2-40B4-BE49-F238E27FC236}">
                <a16:creationId xmlns:a16="http://schemas.microsoft.com/office/drawing/2014/main" id="{B09109F1-2FF7-4FFC-C072-F9606E72FEEC}"/>
              </a:ext>
            </a:extLst>
          </p:cNvPr>
          <p:cNvSpPr txBox="1">
            <a:spLocks/>
          </p:cNvSpPr>
          <p:nvPr/>
        </p:nvSpPr>
        <p:spPr>
          <a:xfrm>
            <a:off x="838199" y="775855"/>
            <a:ext cx="10674927" cy="5444836"/>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numCol="1"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28600" indent="-50800">
              <a:spcBef>
                <a:spcPts val="1000"/>
              </a:spcBef>
              <a:buClr>
                <a:schemeClr val="dk1"/>
              </a:buClr>
              <a:buSzPts val="2800"/>
            </a:pPr>
            <a:endParaRPr lang="en-US" sz="18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74E519BE-5522-0CC6-980E-0E5567A0C9A7}"/>
              </a:ext>
            </a:extLst>
          </p:cNvPr>
          <p:cNvPicPr>
            <a:picLocks noChangeAspect="1"/>
          </p:cNvPicPr>
          <p:nvPr/>
        </p:nvPicPr>
        <p:blipFill>
          <a:blip r:embed="rId3"/>
          <a:stretch>
            <a:fillRect/>
          </a:stretch>
        </p:blipFill>
        <p:spPr>
          <a:xfrm>
            <a:off x="5236524" y="1277516"/>
            <a:ext cx="5833751" cy="4302963"/>
          </a:xfrm>
          <a:prstGeom prst="rect">
            <a:avLst/>
          </a:prstGeom>
        </p:spPr>
      </p:pic>
      <p:pic>
        <p:nvPicPr>
          <p:cNvPr id="9" name="Picture 8">
            <a:extLst>
              <a:ext uri="{FF2B5EF4-FFF2-40B4-BE49-F238E27FC236}">
                <a16:creationId xmlns:a16="http://schemas.microsoft.com/office/drawing/2014/main" id="{D834BC1C-630D-DFC2-16F5-7DF0FD48D65C}"/>
              </a:ext>
            </a:extLst>
          </p:cNvPr>
          <p:cNvPicPr>
            <a:picLocks noChangeAspect="1"/>
          </p:cNvPicPr>
          <p:nvPr/>
        </p:nvPicPr>
        <p:blipFill>
          <a:blip r:embed="rId4"/>
          <a:stretch>
            <a:fillRect/>
          </a:stretch>
        </p:blipFill>
        <p:spPr>
          <a:xfrm>
            <a:off x="1534457" y="985495"/>
            <a:ext cx="3057952" cy="4887007"/>
          </a:xfrm>
          <a:prstGeom prst="rect">
            <a:avLst/>
          </a:prstGeom>
        </p:spPr>
      </p:pic>
    </p:spTree>
    <p:extLst>
      <p:ext uri="{BB962C8B-B14F-4D97-AF65-F5344CB8AC3E}">
        <p14:creationId xmlns:p14="http://schemas.microsoft.com/office/powerpoint/2010/main" val="1752389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7"/>
          <p:cNvSpPr txBox="1">
            <a:spLocks noGrp="1"/>
          </p:cNvSpPr>
          <p:nvPr>
            <p:ph type="body" idx="1"/>
          </p:nvPr>
        </p:nvSpPr>
        <p:spPr>
          <a:xfrm>
            <a:off x="838199" y="775855"/>
            <a:ext cx="10674927" cy="5444836"/>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marL="0" indent="0">
              <a:lnSpc>
                <a:spcPct val="150000"/>
              </a:lnSpc>
              <a:spcBef>
                <a:spcPts val="0"/>
              </a:spcBef>
              <a:buClr>
                <a:srgbClr val="C00000"/>
              </a:buClr>
              <a:buSzPts val="2800"/>
              <a:buNone/>
            </a:pPr>
            <a:r>
              <a:rPr lang="en-US" b="1" dirty="0">
                <a:solidFill>
                  <a:srgbClr val="C00000"/>
                </a:solidFill>
                <a:latin typeface="Times New Roman" panose="02020603050405020304" pitchFamily="18" charset="0"/>
                <a:cs typeface="Times New Roman" panose="02020603050405020304" pitchFamily="18" charset="0"/>
              </a:rPr>
              <a:t>Batch Member 1 : </a:t>
            </a:r>
            <a:r>
              <a:rPr lang="en-US" dirty="0">
                <a:latin typeface="Times New Roman"/>
                <a:ea typeface="Times New Roman"/>
                <a:cs typeface="Times New Roman"/>
                <a:sym typeface="Times New Roman"/>
              </a:rPr>
              <a:t>MADHU MITHA S</a:t>
            </a:r>
            <a:r>
              <a:rPr lang="en-US" sz="2800" b="0" i="0" u="none" strike="noStrike" cap="none" dirty="0">
                <a:solidFill>
                  <a:srgbClr val="000000"/>
                </a:solidFill>
                <a:latin typeface="Times New Roman"/>
                <a:ea typeface="Times New Roman"/>
                <a:cs typeface="Times New Roman"/>
                <a:sym typeface="Times New Roman"/>
              </a:rPr>
              <a:t> (710723205037)</a:t>
            </a:r>
          </a:p>
          <a:p>
            <a:pPr indent="-457200">
              <a:lnSpc>
                <a:spcPct val="150000"/>
              </a:lnSpc>
              <a:spcBef>
                <a:spcPts val="0"/>
              </a:spcBef>
              <a:buClr>
                <a:schemeClr val="tx1"/>
              </a:buClr>
              <a:buSzPts val="2800"/>
            </a:pPr>
            <a:r>
              <a:rPr lang="en-US" dirty="0">
                <a:latin typeface="Times New Roman" panose="02020603050405020304" pitchFamily="18" charset="0"/>
                <a:cs typeface="Times New Roman" panose="02020603050405020304" pitchFamily="18" charset="0"/>
              </a:rPr>
              <a:t>Study relevant research papers and journals.</a:t>
            </a:r>
          </a:p>
          <a:p>
            <a:pPr indent="-457200">
              <a:lnSpc>
                <a:spcPct val="150000"/>
              </a:lnSpc>
              <a:spcBef>
                <a:spcPts val="0"/>
              </a:spcBef>
              <a:buClr>
                <a:schemeClr val="tx1"/>
              </a:buClr>
              <a:buSzPts val="2800"/>
            </a:pPr>
            <a:r>
              <a:rPr lang="en-US" dirty="0">
                <a:latin typeface="Times New Roman" panose="02020603050405020304" pitchFamily="18" charset="0"/>
                <a:cs typeface="Times New Roman" panose="02020603050405020304" pitchFamily="18" charset="0"/>
              </a:rPr>
              <a:t>Extract key concepts, related work, and advancements.</a:t>
            </a:r>
          </a:p>
          <a:p>
            <a:pPr indent="-457200">
              <a:lnSpc>
                <a:spcPct val="150000"/>
              </a:lnSpc>
              <a:spcBef>
                <a:spcPts val="0"/>
              </a:spcBef>
              <a:buClr>
                <a:schemeClr val="tx1"/>
              </a:buClr>
              <a:buSzPts val="2800"/>
            </a:pPr>
            <a:r>
              <a:rPr lang="en-US" dirty="0">
                <a:latin typeface="Times New Roman" panose="02020603050405020304" pitchFamily="18" charset="0"/>
                <a:cs typeface="Times New Roman" panose="02020603050405020304" pitchFamily="18" charset="0"/>
              </a:rPr>
              <a:t>Compare different methodologies for justification.</a:t>
            </a:r>
          </a:p>
          <a:p>
            <a:pPr indent="-457200">
              <a:lnSpc>
                <a:spcPct val="150000"/>
              </a:lnSpc>
              <a:spcBef>
                <a:spcPts val="0"/>
              </a:spcBef>
              <a:buClr>
                <a:schemeClr val="tx1"/>
              </a:buClr>
              <a:buSzPts val="2800"/>
            </a:pPr>
            <a:r>
              <a:rPr lang="en-US" dirty="0">
                <a:latin typeface="Times New Roman" panose="02020603050405020304" pitchFamily="18" charset="0"/>
                <a:cs typeface="Times New Roman" panose="02020603050405020304" pitchFamily="18" charset="0"/>
              </a:rPr>
              <a:t>Develop and debug the </a:t>
            </a:r>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web application.</a:t>
            </a:r>
          </a:p>
          <a:p>
            <a:pPr marL="0" lvl="0" indent="0" algn="l" rtl="0">
              <a:lnSpc>
                <a:spcPct val="150000"/>
              </a:lnSpc>
              <a:spcBef>
                <a:spcPts val="0"/>
              </a:spcBef>
              <a:spcAft>
                <a:spcPts val="0"/>
              </a:spcAft>
              <a:buClr>
                <a:srgbClr val="C00000"/>
              </a:buClr>
              <a:buSzPts val="2800"/>
              <a:buNone/>
            </a:pPr>
            <a:endParaRPr dirty="0">
              <a:latin typeface="Times New Roman" panose="02020603050405020304" pitchFamily="18" charset="0"/>
              <a:cs typeface="Times New Roman" panose="02020603050405020304" pitchFamily="18" charset="0"/>
            </a:endParaRPr>
          </a:p>
        </p:txBody>
      </p:sp>
      <p:sp>
        <p:nvSpPr>
          <p:cNvPr id="238" name="Google Shape;238;p17"/>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70C0"/>
              </a:buClr>
              <a:buSzPts val="2400"/>
              <a:buFont typeface="Cambria"/>
              <a:buNone/>
            </a:pPr>
            <a:r>
              <a:rPr lang="en-US" sz="2400" b="1" dirty="0">
                <a:solidFill>
                  <a:srgbClr val="0070C0"/>
                </a:solidFill>
                <a:latin typeface="Cambria"/>
                <a:ea typeface="Cambria"/>
                <a:cs typeface="Cambria"/>
                <a:sym typeface="Cambria"/>
              </a:rPr>
              <a:t>INDIVIDUAL CONTRIBUTIONS TO THE WORK </a:t>
            </a:r>
            <a:endParaRPr sz="2400" b="1" dirty="0">
              <a:solidFill>
                <a:srgbClr val="0070C0"/>
              </a:solidFill>
              <a:latin typeface="Cambria"/>
              <a:ea typeface="Cambria"/>
              <a:cs typeface="Cambria"/>
              <a:sym typeface="Cambria"/>
            </a:endParaRPr>
          </a:p>
        </p:txBody>
      </p:sp>
      <p:sp>
        <p:nvSpPr>
          <p:cNvPr id="3" name="Google Shape;137;p6">
            <a:extLst>
              <a:ext uri="{FF2B5EF4-FFF2-40B4-BE49-F238E27FC236}">
                <a16:creationId xmlns:a16="http://schemas.microsoft.com/office/drawing/2014/main" id="{87B6689B-A970-F57F-8808-EFD38A6A5573}"/>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b="1" dirty="0">
                <a:solidFill>
                  <a:srgbClr val="385623"/>
                </a:solidFill>
              </a:rPr>
              <a:t>FIRST REVIEW PRESENTATION</a:t>
            </a:r>
            <a:endParaRPr sz="1800" b="1" dirty="0">
              <a:solidFill>
                <a:srgbClr val="385623"/>
              </a:solidFill>
            </a:endParaRPr>
          </a:p>
        </p:txBody>
      </p:sp>
      <p:sp>
        <p:nvSpPr>
          <p:cNvPr id="4" name="Google Shape;138;p6">
            <a:extLst>
              <a:ext uri="{FF2B5EF4-FFF2-40B4-BE49-F238E27FC236}">
                <a16:creationId xmlns:a16="http://schemas.microsoft.com/office/drawing/2014/main" id="{9ADA9541-3CCE-FB50-0AC7-C0CA3E4FC436}"/>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b="1">
                <a:solidFill>
                  <a:srgbClr val="385623"/>
                </a:solidFill>
              </a:rPr>
              <a:t>17</a:t>
            </a:fld>
            <a:endParaRPr sz="1800" b="1">
              <a:solidFill>
                <a:srgbClr val="385623"/>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8"/>
          <p:cNvSpPr txBox="1">
            <a:spLocks noGrp="1"/>
          </p:cNvSpPr>
          <p:nvPr>
            <p:ph type="body" idx="1"/>
          </p:nvPr>
        </p:nvSpPr>
        <p:spPr>
          <a:xfrm>
            <a:off x="838199" y="775855"/>
            <a:ext cx="10674927" cy="5444836"/>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marL="0" indent="0">
              <a:lnSpc>
                <a:spcPct val="150000"/>
              </a:lnSpc>
              <a:spcBef>
                <a:spcPts val="0"/>
              </a:spcBef>
              <a:buClr>
                <a:srgbClr val="C00000"/>
              </a:buClr>
              <a:buSzPts val="2800"/>
              <a:buNone/>
            </a:pPr>
            <a:r>
              <a:rPr lang="en-US" b="1" dirty="0">
                <a:solidFill>
                  <a:srgbClr val="C00000"/>
                </a:solidFill>
                <a:latin typeface="Times New Roman" panose="02020603050405020304" pitchFamily="18" charset="0"/>
                <a:cs typeface="Times New Roman" panose="02020603050405020304" pitchFamily="18" charset="0"/>
              </a:rPr>
              <a:t>Batch Member 2 : </a:t>
            </a:r>
            <a:r>
              <a:rPr lang="en-US" dirty="0">
                <a:latin typeface="Times New Roman" panose="02020603050405020304" pitchFamily="18" charset="0"/>
                <a:ea typeface="Times New Roman"/>
                <a:cs typeface="Times New Roman" panose="02020603050405020304" pitchFamily="18" charset="0"/>
                <a:sym typeface="Times New Roman"/>
              </a:rPr>
              <a:t>PREETHA J (710723205045)</a:t>
            </a:r>
            <a:endParaRPr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Design and prepare the PowerPoint presentation (PPT).</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Ensure proper formatting, visuals, and clarity in slides.</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Document key findings and explanations.</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Study relevant research papers and journals.</a:t>
            </a:r>
          </a:p>
          <a:p>
            <a:pPr marL="114300" indent="0">
              <a:lnSpc>
                <a:spcPct val="150000"/>
              </a:lnSpc>
              <a:buNone/>
            </a:pPr>
            <a:endParaRPr lang="en-US" dirty="0">
              <a:latin typeface="Times New Roman" panose="02020603050405020304" pitchFamily="18" charset="0"/>
              <a:cs typeface="Times New Roman" panose="02020603050405020304" pitchFamily="18" charset="0"/>
            </a:endParaRPr>
          </a:p>
          <a:p>
            <a:pPr marL="0" lvl="0" indent="0" algn="l" rtl="0">
              <a:lnSpc>
                <a:spcPct val="150000"/>
              </a:lnSpc>
              <a:spcBef>
                <a:spcPts val="1000"/>
              </a:spcBef>
              <a:spcAft>
                <a:spcPts val="0"/>
              </a:spcAft>
              <a:buClr>
                <a:schemeClr val="dk1"/>
              </a:buClr>
              <a:buSzPts val="2800"/>
              <a:buNone/>
            </a:pPr>
            <a:endParaRPr dirty="0"/>
          </a:p>
        </p:txBody>
      </p:sp>
      <p:sp>
        <p:nvSpPr>
          <p:cNvPr id="247" name="Google Shape;247;p18"/>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70C0"/>
              </a:buClr>
              <a:buSzPts val="2400"/>
              <a:buFont typeface="Cambria"/>
              <a:buNone/>
            </a:pPr>
            <a:r>
              <a:rPr lang="en-US" sz="2400" b="1">
                <a:solidFill>
                  <a:srgbClr val="0070C0"/>
                </a:solidFill>
                <a:latin typeface="Cambria"/>
                <a:ea typeface="Cambria"/>
                <a:cs typeface="Cambria"/>
                <a:sym typeface="Cambria"/>
              </a:rPr>
              <a:t>INDIVIDUAL CONTRIBUTIONS TO THE WORK </a:t>
            </a:r>
            <a:endParaRPr sz="2400" b="1">
              <a:solidFill>
                <a:srgbClr val="0070C0"/>
              </a:solidFill>
              <a:latin typeface="Cambria"/>
              <a:ea typeface="Cambria"/>
              <a:cs typeface="Cambria"/>
              <a:sym typeface="Cambria"/>
            </a:endParaRPr>
          </a:p>
        </p:txBody>
      </p:sp>
      <p:sp>
        <p:nvSpPr>
          <p:cNvPr id="3" name="Google Shape;137;p6">
            <a:extLst>
              <a:ext uri="{FF2B5EF4-FFF2-40B4-BE49-F238E27FC236}">
                <a16:creationId xmlns:a16="http://schemas.microsoft.com/office/drawing/2014/main" id="{B7362676-D400-0407-08B2-0E369B83DB9F}"/>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b="1" dirty="0">
                <a:solidFill>
                  <a:srgbClr val="385623"/>
                </a:solidFill>
              </a:rPr>
              <a:t>FIRST REVIEW PRESENTATION</a:t>
            </a:r>
            <a:endParaRPr sz="1800" b="1" dirty="0">
              <a:solidFill>
                <a:srgbClr val="385623"/>
              </a:solidFill>
            </a:endParaRPr>
          </a:p>
        </p:txBody>
      </p:sp>
      <p:sp>
        <p:nvSpPr>
          <p:cNvPr id="4" name="Google Shape;138;p6">
            <a:extLst>
              <a:ext uri="{FF2B5EF4-FFF2-40B4-BE49-F238E27FC236}">
                <a16:creationId xmlns:a16="http://schemas.microsoft.com/office/drawing/2014/main" id="{33630AE4-5DF3-F34C-49E7-407B669FEB08}"/>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b="1">
                <a:solidFill>
                  <a:srgbClr val="385623"/>
                </a:solidFill>
              </a:rPr>
              <a:t>18</a:t>
            </a:fld>
            <a:endParaRPr sz="1800" b="1">
              <a:solidFill>
                <a:srgbClr val="38562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19"/>
          <p:cNvSpPr txBox="1">
            <a:spLocks noGrp="1"/>
          </p:cNvSpPr>
          <p:nvPr>
            <p:ph type="body" idx="1"/>
          </p:nvPr>
        </p:nvSpPr>
        <p:spPr>
          <a:xfrm>
            <a:off x="838199" y="775855"/>
            <a:ext cx="10674927" cy="5444836"/>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marL="0" indent="0">
              <a:lnSpc>
                <a:spcPct val="150000"/>
              </a:lnSpc>
              <a:spcBef>
                <a:spcPts val="0"/>
              </a:spcBef>
              <a:buClr>
                <a:srgbClr val="C00000"/>
              </a:buClr>
              <a:buSzPts val="2800"/>
              <a:buNone/>
            </a:pPr>
            <a:r>
              <a:rPr lang="en-US" b="1" dirty="0">
                <a:solidFill>
                  <a:srgbClr val="C00000"/>
                </a:solidFill>
                <a:latin typeface="Times New Roman" panose="02020603050405020304" pitchFamily="18" charset="0"/>
                <a:cs typeface="Times New Roman" panose="02020603050405020304" pitchFamily="18" charset="0"/>
              </a:rPr>
              <a:t>Batch Member 3 : </a:t>
            </a:r>
            <a:r>
              <a:rPr lang="en-US" dirty="0">
                <a:latin typeface="Times New Roman"/>
                <a:ea typeface="Times New Roman"/>
                <a:cs typeface="Times New Roman"/>
                <a:sym typeface="Times New Roman"/>
              </a:rPr>
              <a:t>SUJIKA S (710723205058)</a:t>
            </a:r>
            <a:endParaRPr lang="en-US"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Study relevant research papers and journals.</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Extract key concepts, related work, and advancements.</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Design and prepare the PowerPoint presentation (PPT).</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Structure the research paper content effectively.</a:t>
            </a:r>
          </a:p>
          <a:p>
            <a:pPr marL="0" lvl="0" indent="0" algn="l" rtl="0">
              <a:lnSpc>
                <a:spcPct val="150000"/>
              </a:lnSpc>
              <a:spcBef>
                <a:spcPts val="0"/>
              </a:spcBef>
              <a:spcAft>
                <a:spcPts val="0"/>
              </a:spcAft>
              <a:buClr>
                <a:srgbClr val="C00000"/>
              </a:buClr>
              <a:buSzPts val="2800"/>
              <a:buNone/>
            </a:pPr>
            <a:endParaRPr dirty="0">
              <a:latin typeface="Times New Roman" panose="02020603050405020304" pitchFamily="18" charset="0"/>
              <a:cs typeface="Times New Roman" panose="02020603050405020304" pitchFamily="18" charset="0"/>
            </a:endParaRPr>
          </a:p>
        </p:txBody>
      </p:sp>
      <p:sp>
        <p:nvSpPr>
          <p:cNvPr id="256" name="Google Shape;256;p19"/>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70C0"/>
              </a:buClr>
              <a:buSzPts val="2400"/>
              <a:buFont typeface="Cambria"/>
              <a:buNone/>
            </a:pPr>
            <a:r>
              <a:rPr lang="en-US" sz="2400" b="1">
                <a:solidFill>
                  <a:srgbClr val="0070C0"/>
                </a:solidFill>
                <a:latin typeface="Cambria"/>
                <a:ea typeface="Cambria"/>
                <a:cs typeface="Cambria"/>
                <a:sym typeface="Cambria"/>
              </a:rPr>
              <a:t>INDIVIDUAL CONTRIBUTIONS TO THE WORK </a:t>
            </a:r>
            <a:endParaRPr sz="2400" b="1">
              <a:solidFill>
                <a:srgbClr val="0070C0"/>
              </a:solidFill>
              <a:latin typeface="Cambria"/>
              <a:ea typeface="Cambria"/>
              <a:cs typeface="Cambria"/>
              <a:sym typeface="Cambria"/>
            </a:endParaRPr>
          </a:p>
        </p:txBody>
      </p:sp>
      <p:sp>
        <p:nvSpPr>
          <p:cNvPr id="3" name="Google Shape;137;p6">
            <a:extLst>
              <a:ext uri="{FF2B5EF4-FFF2-40B4-BE49-F238E27FC236}">
                <a16:creationId xmlns:a16="http://schemas.microsoft.com/office/drawing/2014/main" id="{456C5886-54D3-958C-5199-6D0ADA26048A}"/>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b="1" dirty="0">
                <a:solidFill>
                  <a:srgbClr val="385623"/>
                </a:solidFill>
              </a:rPr>
              <a:t>FIRST REVIEW PRESENTATION</a:t>
            </a:r>
            <a:endParaRPr sz="1800" b="1" dirty="0">
              <a:solidFill>
                <a:srgbClr val="385623"/>
              </a:solidFill>
            </a:endParaRPr>
          </a:p>
        </p:txBody>
      </p:sp>
      <p:sp>
        <p:nvSpPr>
          <p:cNvPr id="4" name="Google Shape;138;p6">
            <a:extLst>
              <a:ext uri="{FF2B5EF4-FFF2-40B4-BE49-F238E27FC236}">
                <a16:creationId xmlns:a16="http://schemas.microsoft.com/office/drawing/2014/main" id="{2357301A-2651-A696-35EA-2E37D4655E3D}"/>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b="1">
                <a:solidFill>
                  <a:srgbClr val="385623"/>
                </a:solidFill>
              </a:rPr>
              <a:t>19</a:t>
            </a:fld>
            <a:endParaRPr sz="1800" b="1">
              <a:solidFill>
                <a:srgbClr val="38562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AD048-2DD3-DEE9-0AD9-8E1F6CFDDB32}"/>
              </a:ext>
            </a:extLst>
          </p:cNvPr>
          <p:cNvSpPr>
            <a:spLocks noGrp="1"/>
          </p:cNvSpPr>
          <p:nvPr>
            <p:ph type="title"/>
          </p:nvPr>
        </p:nvSpPr>
        <p:spPr>
          <a:xfrm>
            <a:off x="838200" y="365126"/>
            <a:ext cx="10515600" cy="315912"/>
          </a:xfrm>
        </p:spPr>
        <p:txBody>
          <a:bodyPr>
            <a:normAutofit fontScale="90000"/>
          </a:bodyPr>
          <a:lstStyle/>
          <a:p>
            <a:r>
              <a:rPr lang="en-IN" dirty="0"/>
              <a:t>OUTLINE</a:t>
            </a:r>
          </a:p>
        </p:txBody>
      </p:sp>
      <p:sp>
        <p:nvSpPr>
          <p:cNvPr id="3" name="Text Placeholder 2">
            <a:extLst>
              <a:ext uri="{FF2B5EF4-FFF2-40B4-BE49-F238E27FC236}">
                <a16:creationId xmlns:a16="http://schemas.microsoft.com/office/drawing/2014/main" id="{7BA56E4A-19CA-0D85-33E2-7F4B12EC1ADD}"/>
              </a:ext>
            </a:extLst>
          </p:cNvPr>
          <p:cNvSpPr>
            <a:spLocks noGrp="1"/>
          </p:cNvSpPr>
          <p:nvPr>
            <p:ph type="body" idx="1"/>
          </p:nvPr>
        </p:nvSpPr>
        <p:spPr>
          <a:xfrm>
            <a:off x="718458" y="681038"/>
            <a:ext cx="10515600" cy="4870677"/>
          </a:xfrm>
        </p:spPr>
        <p:txBody>
          <a:bodyPr>
            <a:noAutofit/>
          </a:bodyPr>
          <a:lstStyle/>
          <a:p>
            <a:pPr marL="404813" indent="-404813" eaLnBrk="1" fontAlgn="auto" hangingPunct="1">
              <a:lnSpc>
                <a:spcPct val="150000"/>
              </a:lnSpc>
              <a:spcAft>
                <a:spcPts val="0"/>
              </a:spcAft>
              <a:buFont typeface="Wingdings" pitchFamily="2" charset="2"/>
              <a:buChar char="Ø"/>
              <a:defRPr/>
            </a:pPr>
            <a:r>
              <a:rPr lang="en-US" sz="1500" b="1" dirty="0">
                <a:latin typeface="Cambria" panose="02040503050406030204" pitchFamily="18" charset="0"/>
                <a:ea typeface="Cambria" panose="02040503050406030204" pitchFamily="18" charset="0"/>
                <a:cs typeface="Times New Roman" pitchFamily="18" charset="0"/>
              </a:rPr>
              <a:t>Introduction</a:t>
            </a:r>
          </a:p>
          <a:p>
            <a:pPr marL="404813" indent="-404813" eaLnBrk="1" fontAlgn="auto" hangingPunct="1">
              <a:lnSpc>
                <a:spcPct val="150000"/>
              </a:lnSpc>
              <a:spcAft>
                <a:spcPts val="0"/>
              </a:spcAft>
              <a:buFont typeface="Wingdings" pitchFamily="2" charset="2"/>
              <a:buChar char="Ø"/>
              <a:defRPr/>
            </a:pPr>
            <a:r>
              <a:rPr lang="en-US" sz="1500" b="1" dirty="0">
                <a:latin typeface="Cambria" panose="02040503050406030204" pitchFamily="18" charset="0"/>
                <a:ea typeface="Cambria" panose="02040503050406030204" pitchFamily="18" charset="0"/>
                <a:cs typeface="Times New Roman" pitchFamily="18" charset="0"/>
              </a:rPr>
              <a:t>Objective</a:t>
            </a:r>
          </a:p>
          <a:p>
            <a:pPr marL="404813" indent="-404813" eaLnBrk="1" fontAlgn="auto" hangingPunct="1">
              <a:lnSpc>
                <a:spcPct val="150000"/>
              </a:lnSpc>
              <a:spcAft>
                <a:spcPts val="0"/>
              </a:spcAft>
              <a:buFont typeface="Wingdings" pitchFamily="2" charset="2"/>
              <a:buChar char="Ø"/>
              <a:defRPr/>
            </a:pPr>
            <a:r>
              <a:rPr lang="en-US" sz="1500" b="1" dirty="0">
                <a:latin typeface="Cambria" panose="02040503050406030204" pitchFamily="18" charset="0"/>
                <a:ea typeface="Cambria" panose="02040503050406030204" pitchFamily="18" charset="0"/>
                <a:cs typeface="Times New Roman" pitchFamily="18" charset="0"/>
              </a:rPr>
              <a:t>Literature Survey</a:t>
            </a:r>
          </a:p>
          <a:p>
            <a:pPr marL="404813" indent="-404813" eaLnBrk="1" fontAlgn="auto" hangingPunct="1">
              <a:lnSpc>
                <a:spcPct val="150000"/>
              </a:lnSpc>
              <a:spcAft>
                <a:spcPts val="0"/>
              </a:spcAft>
              <a:buFont typeface="Wingdings" pitchFamily="2" charset="2"/>
              <a:buChar char="Ø"/>
              <a:defRPr/>
            </a:pPr>
            <a:r>
              <a:rPr lang="en-US" sz="1500" b="1" dirty="0">
                <a:latin typeface="Cambria" panose="02040503050406030204" pitchFamily="18" charset="0"/>
                <a:ea typeface="Cambria" panose="02040503050406030204" pitchFamily="18" charset="0"/>
                <a:cs typeface="Times New Roman" pitchFamily="18" charset="0"/>
              </a:rPr>
              <a:t>Findings from Literature Survey</a:t>
            </a:r>
          </a:p>
          <a:p>
            <a:pPr marL="404813" indent="-404813" eaLnBrk="1" fontAlgn="auto" hangingPunct="1">
              <a:lnSpc>
                <a:spcPct val="150000"/>
              </a:lnSpc>
              <a:spcAft>
                <a:spcPts val="0"/>
              </a:spcAft>
              <a:buFont typeface="Wingdings" pitchFamily="2" charset="2"/>
              <a:buChar char="Ø"/>
              <a:defRPr/>
            </a:pPr>
            <a:r>
              <a:rPr lang="en-US" sz="1500" b="1" dirty="0">
                <a:latin typeface="Cambria" panose="02040503050406030204" pitchFamily="18" charset="0"/>
                <a:ea typeface="Cambria" panose="02040503050406030204" pitchFamily="18" charset="0"/>
                <a:cs typeface="Times New Roman" pitchFamily="18" charset="0"/>
              </a:rPr>
              <a:t>Proposed Methods/ Techniques/Algorithms</a:t>
            </a:r>
          </a:p>
          <a:p>
            <a:pPr marL="404813" indent="-404813" eaLnBrk="1" fontAlgn="auto" hangingPunct="1">
              <a:lnSpc>
                <a:spcPct val="150000"/>
              </a:lnSpc>
              <a:spcAft>
                <a:spcPts val="0"/>
              </a:spcAft>
              <a:buFont typeface="Wingdings" pitchFamily="2" charset="2"/>
              <a:buChar char="Ø"/>
              <a:defRPr/>
            </a:pPr>
            <a:r>
              <a:rPr lang="en-US" sz="1500" b="1" dirty="0">
                <a:latin typeface="Cambria" panose="02040503050406030204" pitchFamily="18" charset="0"/>
                <a:ea typeface="Cambria" panose="02040503050406030204" pitchFamily="18" charset="0"/>
                <a:cs typeface="Times New Roman" pitchFamily="18" charset="0"/>
              </a:rPr>
              <a:t>List of Modules</a:t>
            </a:r>
          </a:p>
          <a:p>
            <a:pPr marL="404813" indent="-404813" eaLnBrk="1" fontAlgn="auto" hangingPunct="1">
              <a:lnSpc>
                <a:spcPct val="150000"/>
              </a:lnSpc>
              <a:spcAft>
                <a:spcPts val="0"/>
              </a:spcAft>
              <a:buFont typeface="Wingdings" pitchFamily="2" charset="2"/>
              <a:buChar char="Ø"/>
              <a:defRPr/>
            </a:pPr>
            <a:r>
              <a:rPr lang="en-US" sz="1500" b="1" dirty="0">
                <a:latin typeface="Cambria" panose="02040503050406030204" pitchFamily="18" charset="0"/>
                <a:ea typeface="Cambria" panose="02040503050406030204" pitchFamily="18" charset="0"/>
                <a:cs typeface="Times New Roman" pitchFamily="18" charset="0"/>
              </a:rPr>
              <a:t>Hardware &amp; Software Specifications</a:t>
            </a:r>
          </a:p>
          <a:p>
            <a:pPr marL="404813" indent="-404813" eaLnBrk="1" fontAlgn="auto" hangingPunct="1">
              <a:lnSpc>
                <a:spcPct val="150000"/>
              </a:lnSpc>
              <a:spcAft>
                <a:spcPts val="0"/>
              </a:spcAft>
              <a:buFont typeface="Wingdings" pitchFamily="2" charset="2"/>
              <a:buChar char="Ø"/>
              <a:defRPr/>
            </a:pPr>
            <a:r>
              <a:rPr lang="en-US" sz="1500" b="1" dirty="0">
                <a:latin typeface="Cambria" panose="02040503050406030204" pitchFamily="18" charset="0"/>
                <a:ea typeface="Cambria" panose="02040503050406030204" pitchFamily="18" charset="0"/>
                <a:cs typeface="Times New Roman" pitchFamily="18" charset="0"/>
              </a:rPr>
              <a:t>Expected Impact and contribution to the work</a:t>
            </a:r>
          </a:p>
          <a:p>
            <a:pPr marL="404813" indent="-404813" eaLnBrk="1" fontAlgn="auto" hangingPunct="1">
              <a:lnSpc>
                <a:spcPct val="150000"/>
              </a:lnSpc>
              <a:spcAft>
                <a:spcPts val="0"/>
              </a:spcAft>
              <a:buFont typeface="Wingdings" pitchFamily="2" charset="2"/>
              <a:buChar char="Ø"/>
              <a:defRPr/>
            </a:pPr>
            <a:r>
              <a:rPr lang="en-US" sz="1500" b="1" dirty="0">
                <a:latin typeface="Cambria" panose="02040503050406030204" pitchFamily="18" charset="0"/>
                <a:ea typeface="Cambria" panose="02040503050406030204" pitchFamily="18" charset="0"/>
                <a:cs typeface="Times New Roman" pitchFamily="18" charset="0"/>
              </a:rPr>
              <a:t>Preliminary Results</a:t>
            </a:r>
          </a:p>
          <a:p>
            <a:pPr marL="404813" indent="-404813" eaLnBrk="1" fontAlgn="auto" hangingPunct="1">
              <a:lnSpc>
                <a:spcPct val="150000"/>
              </a:lnSpc>
              <a:spcAft>
                <a:spcPts val="0"/>
              </a:spcAft>
              <a:buFont typeface="Wingdings" pitchFamily="2" charset="2"/>
              <a:buChar char="Ø"/>
              <a:defRPr/>
            </a:pPr>
            <a:r>
              <a:rPr lang="en-US" sz="1500" b="1" dirty="0">
                <a:latin typeface="Cambria" panose="02040503050406030204" pitchFamily="18" charset="0"/>
                <a:ea typeface="Cambria" panose="02040503050406030204" pitchFamily="18" charset="0"/>
                <a:cs typeface="Times New Roman" pitchFamily="18" charset="0"/>
              </a:rPr>
              <a:t>Individual Contribution to the work</a:t>
            </a:r>
          </a:p>
          <a:p>
            <a:pPr marL="404813" indent="-404813" eaLnBrk="1" fontAlgn="auto" hangingPunct="1">
              <a:lnSpc>
                <a:spcPct val="150000"/>
              </a:lnSpc>
              <a:spcAft>
                <a:spcPts val="0"/>
              </a:spcAft>
              <a:buFont typeface="Wingdings" pitchFamily="2" charset="2"/>
              <a:buChar char="Ø"/>
              <a:defRPr/>
            </a:pPr>
            <a:r>
              <a:rPr lang="en-US" sz="1500" b="1" dirty="0">
                <a:latin typeface="Cambria" panose="02040503050406030204" pitchFamily="18" charset="0"/>
                <a:ea typeface="Cambria" panose="02040503050406030204" pitchFamily="18" charset="0"/>
                <a:cs typeface="Times New Roman" pitchFamily="18" charset="0"/>
              </a:rPr>
              <a:t>Pending Works and plan for completion</a:t>
            </a:r>
          </a:p>
          <a:p>
            <a:pPr marL="404813" indent="-404813" eaLnBrk="1" fontAlgn="auto" hangingPunct="1">
              <a:lnSpc>
                <a:spcPct val="150000"/>
              </a:lnSpc>
              <a:spcAft>
                <a:spcPts val="0"/>
              </a:spcAft>
              <a:buFont typeface="Wingdings" pitchFamily="2" charset="2"/>
              <a:buChar char="Ø"/>
              <a:defRPr/>
            </a:pPr>
            <a:r>
              <a:rPr lang="en-US" sz="1500" b="1" dirty="0">
                <a:latin typeface="Cambria" panose="02040503050406030204" pitchFamily="18" charset="0"/>
                <a:ea typeface="Cambria" panose="02040503050406030204" pitchFamily="18" charset="0"/>
                <a:cs typeface="Times New Roman" pitchFamily="18" charset="0"/>
              </a:rPr>
              <a:t>Conclusion</a:t>
            </a:r>
          </a:p>
          <a:p>
            <a:pPr marL="404813" indent="-404813" eaLnBrk="1" fontAlgn="auto" hangingPunct="1">
              <a:lnSpc>
                <a:spcPct val="150000"/>
              </a:lnSpc>
              <a:spcAft>
                <a:spcPts val="0"/>
              </a:spcAft>
              <a:buFont typeface="Wingdings" pitchFamily="2" charset="2"/>
              <a:buChar char="Ø"/>
              <a:defRPr/>
            </a:pPr>
            <a:r>
              <a:rPr lang="en-US" sz="1500" b="1" dirty="0">
                <a:latin typeface="Cambria" panose="02040503050406030204" pitchFamily="18" charset="0"/>
                <a:ea typeface="Cambria" panose="02040503050406030204" pitchFamily="18" charset="0"/>
                <a:cs typeface="Times New Roman" pitchFamily="18" charset="0"/>
              </a:rPr>
              <a:t>References</a:t>
            </a:r>
            <a:endParaRPr lang="en-IN" sz="1500" dirty="0">
              <a:latin typeface="Cambria" panose="02040503050406030204" pitchFamily="18" charset="0"/>
              <a:ea typeface="Cambria" panose="02040503050406030204" pitchFamily="18" charset="0"/>
            </a:endParaRPr>
          </a:p>
        </p:txBody>
      </p:sp>
      <p:sp>
        <p:nvSpPr>
          <p:cNvPr id="4" name="Slide Number Placeholder 3">
            <a:extLst>
              <a:ext uri="{FF2B5EF4-FFF2-40B4-BE49-F238E27FC236}">
                <a16:creationId xmlns:a16="http://schemas.microsoft.com/office/drawing/2014/main" id="{3EC41799-3135-0540-C540-EE6065157A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1296600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1">
          <a:extLst>
            <a:ext uri="{FF2B5EF4-FFF2-40B4-BE49-F238E27FC236}">
              <a16:creationId xmlns:a16="http://schemas.microsoft.com/office/drawing/2014/main" id="{B4819881-148D-DF40-609E-1A74C87FC38C}"/>
            </a:ext>
          </a:extLst>
        </p:cNvPr>
        <p:cNvGrpSpPr/>
        <p:nvPr/>
      </p:nvGrpSpPr>
      <p:grpSpPr>
        <a:xfrm>
          <a:off x="0" y="0"/>
          <a:ext cx="0" cy="0"/>
          <a:chOff x="0" y="0"/>
          <a:chExt cx="0" cy="0"/>
        </a:xfrm>
      </p:grpSpPr>
      <p:sp>
        <p:nvSpPr>
          <p:cNvPr id="252" name="Google Shape;252;p19">
            <a:extLst>
              <a:ext uri="{FF2B5EF4-FFF2-40B4-BE49-F238E27FC236}">
                <a16:creationId xmlns:a16="http://schemas.microsoft.com/office/drawing/2014/main" id="{B8DCAA3A-8BCC-A58E-8DD5-23CF23BD1E5F}"/>
              </a:ext>
            </a:extLst>
          </p:cNvPr>
          <p:cNvSpPr txBox="1">
            <a:spLocks noGrp="1"/>
          </p:cNvSpPr>
          <p:nvPr>
            <p:ph type="body" idx="1"/>
          </p:nvPr>
        </p:nvSpPr>
        <p:spPr>
          <a:xfrm>
            <a:off x="838199" y="775855"/>
            <a:ext cx="10674927" cy="5444836"/>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marL="0" lvl="0" indent="0" algn="l" rtl="0">
              <a:lnSpc>
                <a:spcPct val="150000"/>
              </a:lnSpc>
              <a:spcBef>
                <a:spcPts val="0"/>
              </a:spcBef>
              <a:spcAft>
                <a:spcPts val="0"/>
              </a:spcAft>
              <a:buClr>
                <a:srgbClr val="C00000"/>
              </a:buClr>
              <a:buSzPts val="2800"/>
              <a:buNone/>
            </a:pPr>
            <a:r>
              <a:rPr lang="en-US" b="1" dirty="0">
                <a:solidFill>
                  <a:srgbClr val="C00000"/>
                </a:solidFill>
                <a:latin typeface="Times New Roman" panose="02020603050405020304" pitchFamily="18" charset="0"/>
                <a:cs typeface="Times New Roman" panose="02020603050405020304" pitchFamily="18" charset="0"/>
              </a:rPr>
              <a:t>Batch Member 4 : </a:t>
            </a:r>
            <a:r>
              <a:rPr lang="en-US" dirty="0">
                <a:solidFill>
                  <a:schemeClr val="tx1"/>
                </a:solidFill>
                <a:latin typeface="Times New Roman" panose="02020603050405020304" pitchFamily="18" charset="0"/>
                <a:cs typeface="Times New Roman" panose="02020603050405020304" pitchFamily="18" charset="0"/>
              </a:rPr>
              <a:t>THIRUNAAVUKKARASU (710723205060)</a:t>
            </a:r>
            <a:endParaRPr lang="en-US" dirty="0">
              <a:solidFill>
                <a:srgbClr val="C00000"/>
              </a:solidFill>
              <a:latin typeface="Times New Roman" panose="02020603050405020304" pitchFamily="18" charset="0"/>
              <a:cs typeface="Times New Roman" panose="02020603050405020304" pitchFamily="18" charset="0"/>
            </a:endParaRPr>
          </a:p>
          <a:p>
            <a:pPr indent="-457200">
              <a:lnSpc>
                <a:spcPct val="150000"/>
              </a:lnSpc>
              <a:spcBef>
                <a:spcPts val="0"/>
              </a:spcBef>
              <a:buClr>
                <a:schemeClr val="tx1"/>
              </a:buClr>
              <a:buSzPts val="2800"/>
            </a:pPr>
            <a:r>
              <a:rPr lang="en-IN" dirty="0">
                <a:latin typeface="Times New Roman" panose="02020603050405020304" pitchFamily="18" charset="0"/>
                <a:cs typeface="Times New Roman" panose="02020603050405020304" pitchFamily="18" charset="0"/>
              </a:rPr>
              <a:t>Integrate Jellyfish Optimization Algorithm (JFO) + SVM model.</a:t>
            </a:r>
          </a:p>
          <a:p>
            <a:pPr indent="-457200">
              <a:lnSpc>
                <a:spcPct val="150000"/>
              </a:lnSpc>
              <a:spcBef>
                <a:spcPts val="0"/>
              </a:spcBef>
              <a:buClr>
                <a:schemeClr val="tx1"/>
              </a:buClr>
              <a:buSzPts val="2800"/>
            </a:pPr>
            <a:r>
              <a:rPr lang="en-IN" dirty="0">
                <a:latin typeface="Times New Roman" panose="02020603050405020304" pitchFamily="18" charset="0"/>
                <a:cs typeface="Times New Roman" panose="02020603050405020304" pitchFamily="18" charset="0"/>
              </a:rPr>
              <a:t>Optimize and test for performance.</a:t>
            </a:r>
          </a:p>
          <a:p>
            <a:pPr indent="-457200">
              <a:lnSpc>
                <a:spcPct val="150000"/>
              </a:lnSpc>
              <a:spcBef>
                <a:spcPts val="0"/>
              </a:spcBef>
              <a:buClr>
                <a:schemeClr val="tx1"/>
              </a:buClr>
              <a:buSzPts val="2800"/>
            </a:pPr>
            <a:r>
              <a:rPr lang="en-US" dirty="0">
                <a:latin typeface="Times New Roman" panose="02020603050405020304" pitchFamily="18" charset="0"/>
                <a:cs typeface="Times New Roman" panose="02020603050405020304" pitchFamily="18" charset="0"/>
              </a:rPr>
              <a:t>Study relevant research papers and journals.</a:t>
            </a:r>
          </a:p>
          <a:p>
            <a:pPr indent="-457200">
              <a:lnSpc>
                <a:spcPct val="150000"/>
              </a:lnSpc>
              <a:spcBef>
                <a:spcPts val="0"/>
              </a:spcBef>
              <a:buClr>
                <a:schemeClr val="tx1"/>
              </a:buClr>
              <a:buSzPts val="2800"/>
            </a:pPr>
            <a:r>
              <a:rPr lang="en-US" dirty="0">
                <a:latin typeface="Times New Roman" panose="02020603050405020304" pitchFamily="18" charset="0"/>
                <a:cs typeface="Times New Roman" panose="02020603050405020304" pitchFamily="18" charset="0"/>
              </a:rPr>
              <a:t>Write descriptions, methodology, and conclusions for reports and presentations.</a:t>
            </a:r>
          </a:p>
          <a:p>
            <a:pPr marL="0" lvl="0" indent="0" algn="l" rtl="0">
              <a:lnSpc>
                <a:spcPct val="150000"/>
              </a:lnSpc>
              <a:spcBef>
                <a:spcPts val="0"/>
              </a:spcBef>
              <a:spcAft>
                <a:spcPts val="0"/>
              </a:spcAft>
              <a:buClr>
                <a:srgbClr val="C00000"/>
              </a:buClr>
              <a:buSzPts val="2800"/>
              <a:buNone/>
            </a:pPr>
            <a:endParaRPr dirty="0">
              <a:latin typeface="Times New Roman" panose="02020603050405020304" pitchFamily="18" charset="0"/>
              <a:cs typeface="Times New Roman" panose="02020603050405020304" pitchFamily="18" charset="0"/>
            </a:endParaRPr>
          </a:p>
          <a:p>
            <a:pPr marL="0" lvl="0" indent="0" algn="l" rtl="0">
              <a:lnSpc>
                <a:spcPct val="150000"/>
              </a:lnSpc>
              <a:spcBef>
                <a:spcPts val="1000"/>
              </a:spcBef>
              <a:spcAft>
                <a:spcPts val="0"/>
              </a:spcAft>
              <a:buClr>
                <a:schemeClr val="dk1"/>
              </a:buClr>
              <a:buSzPts val="2800"/>
              <a:buNone/>
            </a:pPr>
            <a:endParaRPr dirty="0">
              <a:latin typeface="Times New Roman" panose="02020603050405020304" pitchFamily="18" charset="0"/>
              <a:cs typeface="Times New Roman" panose="02020603050405020304" pitchFamily="18" charset="0"/>
            </a:endParaRPr>
          </a:p>
        </p:txBody>
      </p:sp>
      <p:sp>
        <p:nvSpPr>
          <p:cNvPr id="256" name="Google Shape;256;p19">
            <a:extLst>
              <a:ext uri="{FF2B5EF4-FFF2-40B4-BE49-F238E27FC236}">
                <a16:creationId xmlns:a16="http://schemas.microsoft.com/office/drawing/2014/main" id="{B02CCEBF-B82A-ADE6-3574-5C2AAC92EDE1}"/>
              </a:ext>
            </a:extLst>
          </p:cNvPr>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70C0"/>
              </a:buClr>
              <a:buSzPts val="2400"/>
              <a:buFont typeface="Cambria"/>
              <a:buNone/>
            </a:pPr>
            <a:r>
              <a:rPr lang="en-US" sz="2400" b="1">
                <a:solidFill>
                  <a:srgbClr val="0070C0"/>
                </a:solidFill>
                <a:latin typeface="Cambria"/>
                <a:ea typeface="Cambria"/>
                <a:cs typeface="Cambria"/>
                <a:sym typeface="Cambria"/>
              </a:rPr>
              <a:t>INDIVIDUAL CONTRIBUTIONS TO THE WORK </a:t>
            </a:r>
            <a:endParaRPr sz="2400" b="1">
              <a:solidFill>
                <a:srgbClr val="0070C0"/>
              </a:solidFill>
              <a:latin typeface="Cambria"/>
              <a:ea typeface="Cambria"/>
              <a:cs typeface="Cambria"/>
              <a:sym typeface="Cambria"/>
            </a:endParaRPr>
          </a:p>
        </p:txBody>
      </p:sp>
      <p:sp>
        <p:nvSpPr>
          <p:cNvPr id="3" name="Google Shape;137;p6">
            <a:extLst>
              <a:ext uri="{FF2B5EF4-FFF2-40B4-BE49-F238E27FC236}">
                <a16:creationId xmlns:a16="http://schemas.microsoft.com/office/drawing/2014/main" id="{0F0CD06A-1CD0-61C2-AE37-027182972720}"/>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b="1" dirty="0">
                <a:solidFill>
                  <a:srgbClr val="385623"/>
                </a:solidFill>
              </a:rPr>
              <a:t>FIRST REVIEW PRESENTATION</a:t>
            </a:r>
            <a:endParaRPr sz="1800" b="1" dirty="0">
              <a:solidFill>
                <a:srgbClr val="385623"/>
              </a:solidFill>
            </a:endParaRPr>
          </a:p>
        </p:txBody>
      </p:sp>
      <p:sp>
        <p:nvSpPr>
          <p:cNvPr id="4" name="Google Shape;138;p6">
            <a:extLst>
              <a:ext uri="{FF2B5EF4-FFF2-40B4-BE49-F238E27FC236}">
                <a16:creationId xmlns:a16="http://schemas.microsoft.com/office/drawing/2014/main" id="{B1CD5A37-169D-585C-700D-F51BA2F6C009}"/>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b="1">
                <a:solidFill>
                  <a:srgbClr val="385623"/>
                </a:solidFill>
              </a:rPr>
              <a:t>20</a:t>
            </a:fld>
            <a:endParaRPr sz="1800" b="1">
              <a:solidFill>
                <a:srgbClr val="385623"/>
              </a:solidFill>
            </a:endParaRPr>
          </a:p>
        </p:txBody>
      </p:sp>
    </p:spTree>
    <p:extLst>
      <p:ext uri="{BB962C8B-B14F-4D97-AF65-F5344CB8AC3E}">
        <p14:creationId xmlns:p14="http://schemas.microsoft.com/office/powerpoint/2010/main" val="32363220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1">
          <a:extLst>
            <a:ext uri="{FF2B5EF4-FFF2-40B4-BE49-F238E27FC236}">
              <a16:creationId xmlns:a16="http://schemas.microsoft.com/office/drawing/2014/main" id="{F869C641-1549-93DC-16C5-F64E28EC6739}"/>
            </a:ext>
          </a:extLst>
        </p:cNvPr>
        <p:cNvGrpSpPr/>
        <p:nvPr/>
      </p:nvGrpSpPr>
      <p:grpSpPr>
        <a:xfrm>
          <a:off x="0" y="0"/>
          <a:ext cx="0" cy="0"/>
          <a:chOff x="0" y="0"/>
          <a:chExt cx="0" cy="0"/>
        </a:xfrm>
      </p:grpSpPr>
      <p:sp>
        <p:nvSpPr>
          <p:cNvPr id="252" name="Google Shape;252;p19">
            <a:extLst>
              <a:ext uri="{FF2B5EF4-FFF2-40B4-BE49-F238E27FC236}">
                <a16:creationId xmlns:a16="http://schemas.microsoft.com/office/drawing/2014/main" id="{AE8F5EC8-A641-9ED1-C56C-87DAADCD4F05}"/>
              </a:ext>
            </a:extLst>
          </p:cNvPr>
          <p:cNvSpPr txBox="1">
            <a:spLocks noGrp="1"/>
          </p:cNvSpPr>
          <p:nvPr>
            <p:ph type="body" idx="1"/>
          </p:nvPr>
        </p:nvSpPr>
        <p:spPr>
          <a:xfrm>
            <a:off x="838199" y="775855"/>
            <a:ext cx="10674927" cy="5444836"/>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marL="0" indent="0">
              <a:lnSpc>
                <a:spcPct val="150000"/>
              </a:lnSpc>
              <a:spcBef>
                <a:spcPts val="0"/>
              </a:spcBef>
              <a:buClr>
                <a:srgbClr val="C00000"/>
              </a:buClr>
              <a:buSzPts val="2800"/>
              <a:buNone/>
            </a:pPr>
            <a:r>
              <a:rPr lang="en-US" b="1" dirty="0">
                <a:solidFill>
                  <a:srgbClr val="C00000"/>
                </a:solidFill>
                <a:latin typeface="Times New Roman" panose="02020603050405020304" pitchFamily="18" charset="0"/>
                <a:cs typeface="Times New Roman" panose="02020603050405020304" pitchFamily="18" charset="0"/>
              </a:rPr>
              <a:t>Batch Member 5 : </a:t>
            </a:r>
            <a:r>
              <a:rPr lang="en-US" dirty="0">
                <a:latin typeface="Times New Roman"/>
                <a:ea typeface="Times New Roman"/>
                <a:cs typeface="Times New Roman"/>
                <a:sym typeface="Times New Roman"/>
              </a:rPr>
              <a:t>BAARGAVAN A (710723205302)</a:t>
            </a:r>
            <a:endParaRPr dirty="0">
              <a:latin typeface="Times New Roman" panose="02020603050405020304" pitchFamily="18" charset="0"/>
              <a:cs typeface="Times New Roman" panose="02020603050405020304" pitchFamily="18" charset="0"/>
            </a:endParaRPr>
          </a:p>
          <a:p>
            <a:pPr indent="-457200">
              <a:lnSpc>
                <a:spcPct val="150000"/>
              </a:lnSpc>
              <a:buSzPts val="2800"/>
            </a:pPr>
            <a:r>
              <a:rPr lang="en-US" dirty="0">
                <a:latin typeface="Times New Roman" panose="02020603050405020304" pitchFamily="18" charset="0"/>
                <a:cs typeface="Times New Roman" panose="02020603050405020304" pitchFamily="18" charset="0"/>
              </a:rPr>
              <a:t>Search for new techniques and improvements to existing methods.</a:t>
            </a:r>
          </a:p>
          <a:p>
            <a:pPr indent="-457200">
              <a:lnSpc>
                <a:spcPct val="150000"/>
              </a:lnSpc>
              <a:buSzPts val="2800"/>
            </a:pPr>
            <a:r>
              <a:rPr lang="en-US" dirty="0">
                <a:latin typeface="Times New Roman" panose="02020603050405020304" pitchFamily="18" charset="0"/>
                <a:cs typeface="Times New Roman" panose="02020603050405020304" pitchFamily="18" charset="0"/>
              </a:rPr>
              <a:t>Identify potential applications and future work.</a:t>
            </a:r>
          </a:p>
          <a:p>
            <a:pPr indent="-457200">
              <a:lnSpc>
                <a:spcPct val="150000"/>
              </a:lnSpc>
              <a:buSzPts val="2800"/>
            </a:pPr>
            <a:r>
              <a:rPr lang="en-US" dirty="0">
                <a:latin typeface="Times New Roman" panose="02020603050405020304" pitchFamily="18" charset="0"/>
                <a:cs typeface="Times New Roman" panose="02020603050405020304" pitchFamily="18" charset="0"/>
              </a:rPr>
              <a:t>Explore alternative optimization methods for better results.</a:t>
            </a:r>
          </a:p>
          <a:p>
            <a:pPr indent="-457200">
              <a:lnSpc>
                <a:spcPct val="150000"/>
              </a:lnSpc>
              <a:buSzPts val="2800"/>
            </a:pPr>
            <a:r>
              <a:rPr lang="en-US" dirty="0">
                <a:latin typeface="Times New Roman" panose="02020603050405020304" pitchFamily="18" charset="0"/>
                <a:cs typeface="Times New Roman" panose="02020603050405020304" pitchFamily="18" charset="0"/>
              </a:rPr>
              <a:t>Study relevant research papers and journals.</a:t>
            </a:r>
          </a:p>
          <a:p>
            <a:pPr indent="-457200">
              <a:lnSpc>
                <a:spcPct val="150000"/>
              </a:lnSpc>
              <a:buSzPts val="2800"/>
            </a:pPr>
            <a:endParaRPr dirty="0">
              <a:latin typeface="Times New Roman" panose="02020603050405020304" pitchFamily="18" charset="0"/>
              <a:cs typeface="Times New Roman" panose="02020603050405020304" pitchFamily="18" charset="0"/>
            </a:endParaRPr>
          </a:p>
        </p:txBody>
      </p:sp>
      <p:sp>
        <p:nvSpPr>
          <p:cNvPr id="256" name="Google Shape;256;p19">
            <a:extLst>
              <a:ext uri="{FF2B5EF4-FFF2-40B4-BE49-F238E27FC236}">
                <a16:creationId xmlns:a16="http://schemas.microsoft.com/office/drawing/2014/main" id="{14B0FD34-F2A9-A9A8-E60E-B43BB320C5EE}"/>
              </a:ext>
            </a:extLst>
          </p:cNvPr>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70C0"/>
              </a:buClr>
              <a:buSzPts val="2400"/>
              <a:buFont typeface="Cambria"/>
              <a:buNone/>
            </a:pPr>
            <a:r>
              <a:rPr lang="en-US" sz="2400" b="1">
                <a:solidFill>
                  <a:srgbClr val="0070C0"/>
                </a:solidFill>
                <a:latin typeface="Cambria"/>
                <a:ea typeface="Cambria"/>
                <a:cs typeface="Cambria"/>
                <a:sym typeface="Cambria"/>
              </a:rPr>
              <a:t>INDIVIDUAL CONTRIBUTIONS TO THE WORK </a:t>
            </a:r>
            <a:endParaRPr sz="2400" b="1">
              <a:solidFill>
                <a:srgbClr val="0070C0"/>
              </a:solidFill>
              <a:latin typeface="Cambria"/>
              <a:ea typeface="Cambria"/>
              <a:cs typeface="Cambria"/>
              <a:sym typeface="Cambria"/>
            </a:endParaRPr>
          </a:p>
        </p:txBody>
      </p:sp>
      <p:sp>
        <p:nvSpPr>
          <p:cNvPr id="3" name="Google Shape;137;p6">
            <a:extLst>
              <a:ext uri="{FF2B5EF4-FFF2-40B4-BE49-F238E27FC236}">
                <a16:creationId xmlns:a16="http://schemas.microsoft.com/office/drawing/2014/main" id="{3D220F03-A173-A668-F652-5E41B9F2A1FD}"/>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b="1" dirty="0">
                <a:solidFill>
                  <a:srgbClr val="385623"/>
                </a:solidFill>
              </a:rPr>
              <a:t>FIRST REVIEW PRESENTATION</a:t>
            </a:r>
            <a:endParaRPr sz="1800" b="1" dirty="0">
              <a:solidFill>
                <a:srgbClr val="385623"/>
              </a:solidFill>
            </a:endParaRPr>
          </a:p>
        </p:txBody>
      </p:sp>
      <p:sp>
        <p:nvSpPr>
          <p:cNvPr id="4" name="Google Shape;138;p6">
            <a:extLst>
              <a:ext uri="{FF2B5EF4-FFF2-40B4-BE49-F238E27FC236}">
                <a16:creationId xmlns:a16="http://schemas.microsoft.com/office/drawing/2014/main" id="{0959108C-DC89-0C4F-6A1A-8815DDAF0907}"/>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b="1">
                <a:solidFill>
                  <a:srgbClr val="385623"/>
                </a:solidFill>
              </a:rPr>
              <a:t>21</a:t>
            </a:fld>
            <a:endParaRPr sz="1800" b="1">
              <a:solidFill>
                <a:srgbClr val="385623"/>
              </a:solidFill>
            </a:endParaRPr>
          </a:p>
        </p:txBody>
      </p:sp>
    </p:spTree>
    <p:extLst>
      <p:ext uri="{BB962C8B-B14F-4D97-AF65-F5344CB8AC3E}">
        <p14:creationId xmlns:p14="http://schemas.microsoft.com/office/powerpoint/2010/main" val="34355732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0"/>
          <p:cNvSpPr txBox="1">
            <a:spLocks noGrp="1"/>
          </p:cNvSpPr>
          <p:nvPr>
            <p:ph type="body" idx="1"/>
          </p:nvPr>
        </p:nvSpPr>
        <p:spPr>
          <a:xfrm>
            <a:off x="838199" y="775855"/>
            <a:ext cx="10674927" cy="5444836"/>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2800"/>
              <a:buNone/>
            </a:pPr>
            <a:r>
              <a:rPr lang="en-IN" sz="2000" b="1" dirty="0">
                <a:latin typeface="Times New Roman" panose="02020603050405020304" pitchFamily="18" charset="0"/>
                <a:cs typeface="Times New Roman" panose="02020603050405020304" pitchFamily="18" charset="0"/>
              </a:rPr>
              <a:t>1)Web Interface Development</a:t>
            </a:r>
          </a:p>
          <a:p>
            <a:pPr marL="0" lvl="0" indent="0" algn="l" rtl="0">
              <a:lnSpc>
                <a:spcPct val="90000"/>
              </a:lnSpc>
              <a:spcBef>
                <a:spcPts val="1000"/>
              </a:spcBef>
              <a:spcAft>
                <a:spcPts val="0"/>
              </a:spcAft>
              <a:buClr>
                <a:schemeClr val="dk1"/>
              </a:buClr>
              <a:buSzPts val="2800"/>
              <a:buNone/>
            </a:pPr>
            <a:r>
              <a:rPr lang="en-IN" sz="2000" dirty="0">
                <a:latin typeface="Times New Roman" panose="02020603050405020304" pitchFamily="18" charset="0"/>
                <a:cs typeface="Times New Roman" panose="02020603050405020304" pitchFamily="18" charset="0"/>
              </a:rPr>
              <a:t>Design a user-friendly UI using </a:t>
            </a:r>
            <a:r>
              <a:rPr lang="en-IN" sz="2000" dirty="0" err="1">
                <a:latin typeface="Times New Roman" panose="02020603050405020304" pitchFamily="18" charset="0"/>
                <a:cs typeface="Times New Roman" panose="02020603050405020304" pitchFamily="18" charset="0"/>
              </a:rPr>
              <a:t>Streamlit</a:t>
            </a:r>
            <a:r>
              <a:rPr lang="en-IN" sz="2000" dirty="0">
                <a:latin typeface="Times New Roman" panose="02020603050405020304" pitchFamily="18" charset="0"/>
                <a:cs typeface="Times New Roman" panose="02020603050405020304" pitchFamily="18" charset="0"/>
              </a:rPr>
              <a:t> to allow users to upload input data.</a:t>
            </a:r>
          </a:p>
          <a:p>
            <a:pPr marL="0" lvl="0" indent="0" algn="l" rtl="0">
              <a:lnSpc>
                <a:spcPct val="90000"/>
              </a:lnSpc>
              <a:spcBef>
                <a:spcPts val="1000"/>
              </a:spcBef>
              <a:spcAft>
                <a:spcPts val="0"/>
              </a:spcAft>
              <a:buClr>
                <a:schemeClr val="dk1"/>
              </a:buClr>
              <a:buSzPts val="2800"/>
              <a:buNone/>
            </a:pPr>
            <a:r>
              <a:rPr lang="en-IN" sz="2000" dirty="0">
                <a:latin typeface="Times New Roman" panose="02020603050405020304" pitchFamily="18" charset="0"/>
                <a:cs typeface="Times New Roman" panose="02020603050405020304" pitchFamily="18" charset="0"/>
              </a:rPr>
              <a:t>Add real-time visualization for input data and predictions.</a:t>
            </a:r>
          </a:p>
          <a:p>
            <a:pPr marL="0" lvl="0" indent="0" algn="l" rtl="0">
              <a:lnSpc>
                <a:spcPct val="90000"/>
              </a:lnSpc>
              <a:spcBef>
                <a:spcPts val="1000"/>
              </a:spcBef>
              <a:spcAft>
                <a:spcPts val="0"/>
              </a:spcAft>
              <a:buClr>
                <a:schemeClr val="dk1"/>
              </a:buClr>
              <a:buSzPts val="2800"/>
              <a:buNone/>
            </a:pPr>
            <a:r>
              <a:rPr lang="en-IN" sz="2000" b="1" dirty="0">
                <a:latin typeface="Times New Roman" panose="02020603050405020304" pitchFamily="18" charset="0"/>
                <a:cs typeface="Times New Roman" panose="02020603050405020304" pitchFamily="18" charset="0"/>
              </a:rPr>
              <a:t>2)Backend Integration</a:t>
            </a:r>
          </a:p>
          <a:p>
            <a:pPr marL="0" lvl="0" indent="0" algn="l" rtl="0">
              <a:lnSpc>
                <a:spcPct val="90000"/>
              </a:lnSpc>
              <a:spcBef>
                <a:spcPts val="1000"/>
              </a:spcBef>
              <a:spcAft>
                <a:spcPts val="0"/>
              </a:spcAft>
              <a:buClr>
                <a:schemeClr val="dk1"/>
              </a:buClr>
              <a:buSzPts val="2800"/>
              <a:buNone/>
            </a:pPr>
            <a:r>
              <a:rPr lang="en-IN" sz="2000" dirty="0">
                <a:latin typeface="Times New Roman" panose="02020603050405020304" pitchFamily="18" charset="0"/>
                <a:cs typeface="Times New Roman" panose="02020603050405020304" pitchFamily="18" charset="0"/>
              </a:rPr>
              <a:t>Load the trained Jellyfish Optimization Algorithm (JFO) + SVM model.</a:t>
            </a:r>
          </a:p>
          <a:p>
            <a:pPr marL="0" lvl="0" indent="0" algn="l" rtl="0">
              <a:lnSpc>
                <a:spcPct val="90000"/>
              </a:lnSpc>
              <a:spcBef>
                <a:spcPts val="1000"/>
              </a:spcBef>
              <a:spcAft>
                <a:spcPts val="0"/>
              </a:spcAft>
              <a:buClr>
                <a:schemeClr val="dk1"/>
              </a:buClr>
              <a:buSzPts val="2800"/>
              <a:buNone/>
            </a:pPr>
            <a:r>
              <a:rPr lang="en-IN" sz="2000" dirty="0">
                <a:latin typeface="Times New Roman" panose="02020603050405020304" pitchFamily="18" charset="0"/>
                <a:cs typeface="Times New Roman" panose="02020603050405020304" pitchFamily="18" charset="0"/>
              </a:rPr>
              <a:t>Implement a preprocessing pipeline to handle user-uploaded data.</a:t>
            </a:r>
          </a:p>
          <a:p>
            <a:pPr marL="0" lvl="0" indent="0" algn="l" rtl="0">
              <a:lnSpc>
                <a:spcPct val="90000"/>
              </a:lnSpc>
              <a:spcBef>
                <a:spcPts val="1000"/>
              </a:spcBef>
              <a:spcAft>
                <a:spcPts val="0"/>
              </a:spcAft>
              <a:buClr>
                <a:schemeClr val="dk1"/>
              </a:buClr>
              <a:buSzPts val="2800"/>
              <a:buNone/>
            </a:pPr>
            <a:r>
              <a:rPr lang="en-IN" sz="2000" b="1" dirty="0">
                <a:latin typeface="Times New Roman" panose="02020603050405020304" pitchFamily="18" charset="0"/>
                <a:cs typeface="Times New Roman" panose="02020603050405020304" pitchFamily="18" charset="0"/>
              </a:rPr>
              <a:t>3)Output Generation </a:t>
            </a:r>
          </a:p>
          <a:p>
            <a:pPr marL="0" lvl="0" indent="0" algn="l" rtl="0">
              <a:lnSpc>
                <a:spcPct val="90000"/>
              </a:lnSpc>
              <a:spcBef>
                <a:spcPts val="1000"/>
              </a:spcBef>
              <a:spcAft>
                <a:spcPts val="0"/>
              </a:spcAft>
              <a:buClr>
                <a:schemeClr val="dk1"/>
              </a:buClr>
              <a:buSzPts val="2800"/>
              <a:buNone/>
            </a:pPr>
            <a:r>
              <a:rPr lang="en-IN" sz="2000" dirty="0">
                <a:latin typeface="Times New Roman" panose="02020603050405020304" pitchFamily="18" charset="0"/>
                <a:cs typeface="Times New Roman" panose="02020603050405020304" pitchFamily="18" charset="0"/>
              </a:rPr>
              <a:t>Display the predicted results with confidence scores.</a:t>
            </a:r>
          </a:p>
          <a:p>
            <a:pPr marL="0" lvl="0" indent="0" algn="l" rtl="0">
              <a:lnSpc>
                <a:spcPct val="90000"/>
              </a:lnSpc>
              <a:spcBef>
                <a:spcPts val="1000"/>
              </a:spcBef>
              <a:spcAft>
                <a:spcPts val="0"/>
              </a:spcAft>
              <a:buClr>
                <a:schemeClr val="dk1"/>
              </a:buClr>
              <a:buSzPts val="2800"/>
              <a:buNone/>
            </a:pPr>
            <a:r>
              <a:rPr lang="en-IN" sz="2000" dirty="0">
                <a:latin typeface="Times New Roman" panose="02020603050405020304" pitchFamily="18" charset="0"/>
                <a:cs typeface="Times New Roman" panose="02020603050405020304" pitchFamily="18" charset="0"/>
              </a:rPr>
              <a:t>Generate performance metrics (accuracy, precision, recall, F1-score).</a:t>
            </a:r>
          </a:p>
          <a:p>
            <a:pPr marL="0" lvl="0" indent="0" algn="l" rtl="0">
              <a:lnSpc>
                <a:spcPct val="90000"/>
              </a:lnSpc>
              <a:spcBef>
                <a:spcPts val="1000"/>
              </a:spcBef>
              <a:spcAft>
                <a:spcPts val="0"/>
              </a:spcAft>
              <a:buClr>
                <a:schemeClr val="dk1"/>
              </a:buClr>
              <a:buSzPts val="2800"/>
              <a:buNone/>
            </a:pPr>
            <a:r>
              <a:rPr lang="en-IN" sz="2000" dirty="0">
                <a:latin typeface="Times New Roman" panose="02020603050405020304" pitchFamily="18" charset="0"/>
                <a:cs typeface="Times New Roman" panose="02020603050405020304" pitchFamily="18" charset="0"/>
              </a:rPr>
              <a:t>Include graphical representations (ROC curve, feature importance).</a:t>
            </a:r>
            <a:endParaRPr sz="2000" dirty="0">
              <a:latin typeface="Times New Roman" panose="02020603050405020304" pitchFamily="18" charset="0"/>
              <a:cs typeface="Times New Roman" panose="02020603050405020304" pitchFamily="18" charset="0"/>
            </a:endParaRPr>
          </a:p>
        </p:txBody>
      </p:sp>
      <p:sp>
        <p:nvSpPr>
          <p:cNvPr id="265" name="Google Shape;265;p20"/>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70C0"/>
              </a:buClr>
              <a:buSzPts val="2400"/>
              <a:buFont typeface="Cambria"/>
              <a:buNone/>
            </a:pPr>
            <a:r>
              <a:rPr lang="en-US" sz="2400" b="1">
                <a:solidFill>
                  <a:srgbClr val="0070C0"/>
                </a:solidFill>
                <a:latin typeface="Cambria"/>
                <a:ea typeface="Cambria"/>
                <a:cs typeface="Cambria"/>
                <a:sym typeface="Cambria"/>
              </a:rPr>
              <a:t>PENDING WORKS AND PLAN FOR COMPLETION  </a:t>
            </a:r>
            <a:endParaRPr sz="2400" b="1">
              <a:solidFill>
                <a:srgbClr val="0070C0"/>
              </a:solidFill>
              <a:latin typeface="Cambria"/>
              <a:ea typeface="Cambria"/>
              <a:cs typeface="Cambria"/>
              <a:sym typeface="Cambria"/>
            </a:endParaRPr>
          </a:p>
        </p:txBody>
      </p:sp>
      <p:sp>
        <p:nvSpPr>
          <p:cNvPr id="3" name="Google Shape;137;p6">
            <a:extLst>
              <a:ext uri="{FF2B5EF4-FFF2-40B4-BE49-F238E27FC236}">
                <a16:creationId xmlns:a16="http://schemas.microsoft.com/office/drawing/2014/main" id="{607EDB94-DDE7-72AD-1FD6-3B8B171B28CE}"/>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b="1" dirty="0">
                <a:solidFill>
                  <a:srgbClr val="385623"/>
                </a:solidFill>
              </a:rPr>
              <a:t>FIRST REVIEW PRESENTATION</a:t>
            </a:r>
            <a:endParaRPr sz="1800" b="1" dirty="0">
              <a:solidFill>
                <a:srgbClr val="385623"/>
              </a:solidFill>
            </a:endParaRPr>
          </a:p>
        </p:txBody>
      </p:sp>
      <p:sp>
        <p:nvSpPr>
          <p:cNvPr id="4" name="Google Shape;138;p6">
            <a:extLst>
              <a:ext uri="{FF2B5EF4-FFF2-40B4-BE49-F238E27FC236}">
                <a16:creationId xmlns:a16="http://schemas.microsoft.com/office/drawing/2014/main" id="{846105B7-1D46-310E-333E-8696306870F3}"/>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b="1">
                <a:solidFill>
                  <a:srgbClr val="385623"/>
                </a:solidFill>
              </a:rPr>
              <a:t>22</a:t>
            </a:fld>
            <a:endParaRPr sz="1800" b="1">
              <a:solidFill>
                <a:srgbClr val="385623"/>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2"/>
          <p:cNvSpPr txBox="1">
            <a:spLocks noGrp="1"/>
          </p:cNvSpPr>
          <p:nvPr>
            <p:ph type="title"/>
          </p:nvPr>
        </p:nvSpPr>
        <p:spPr>
          <a:xfrm>
            <a:off x="838200" y="100880"/>
            <a:ext cx="10515600" cy="68782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70C0"/>
              </a:buClr>
              <a:buSzPts val="2400"/>
              <a:buFont typeface="Cambria"/>
              <a:buNone/>
            </a:pPr>
            <a:r>
              <a:rPr lang="en-US" sz="2400" b="1" dirty="0">
                <a:solidFill>
                  <a:srgbClr val="0070C0"/>
                </a:solidFill>
                <a:latin typeface="Cambria"/>
                <a:ea typeface="Cambria"/>
                <a:cs typeface="Cambria"/>
                <a:sym typeface="Cambria"/>
              </a:rPr>
              <a:t>Status on Partial Completion and Submission of Project Report</a:t>
            </a:r>
            <a:endParaRPr sz="2400" b="1" dirty="0">
              <a:solidFill>
                <a:srgbClr val="0070C0"/>
              </a:solidFill>
              <a:latin typeface="Cambria"/>
              <a:ea typeface="Cambria"/>
              <a:cs typeface="Cambria"/>
              <a:sym typeface="Cambria"/>
            </a:endParaRPr>
          </a:p>
        </p:txBody>
      </p:sp>
      <p:sp>
        <p:nvSpPr>
          <p:cNvPr id="280" name="Google Shape;280;p22"/>
          <p:cNvSpPr txBox="1">
            <a:spLocks noGrp="1"/>
          </p:cNvSpPr>
          <p:nvPr>
            <p:ph type="body" idx="1"/>
          </p:nvPr>
        </p:nvSpPr>
        <p:spPr>
          <a:xfrm>
            <a:off x="772886" y="617517"/>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85623"/>
              </a:buClr>
              <a:buSzPts val="2800"/>
              <a:buNone/>
            </a:pPr>
            <a:r>
              <a:rPr lang="en-US" b="1" dirty="0">
                <a:solidFill>
                  <a:srgbClr val="385623"/>
                </a:solidFill>
              </a:rPr>
              <a:t>List of Documents to be Submitted </a:t>
            </a:r>
            <a:endParaRPr sz="2000" dirty="0">
              <a:solidFill>
                <a:srgbClr val="385623"/>
              </a:solidFill>
            </a:endParaRPr>
          </a:p>
          <a:p>
            <a:pPr marL="0" lvl="0" indent="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p:txBody>
      </p:sp>
      <p:graphicFrame>
        <p:nvGraphicFramePr>
          <p:cNvPr id="284" name="Google Shape;284;p22"/>
          <p:cNvGraphicFramePr/>
          <p:nvPr>
            <p:extLst>
              <p:ext uri="{D42A27DB-BD31-4B8C-83A1-F6EECF244321}">
                <p14:modId xmlns:p14="http://schemas.microsoft.com/office/powerpoint/2010/main" val="4190616300"/>
              </p:ext>
            </p:extLst>
          </p:nvPr>
        </p:nvGraphicFramePr>
        <p:xfrm>
          <a:off x="838201" y="1002830"/>
          <a:ext cx="9982200" cy="5266566"/>
        </p:xfrm>
        <a:graphic>
          <a:graphicData uri="http://schemas.openxmlformats.org/drawingml/2006/table">
            <a:tbl>
              <a:tblPr firstRow="1" bandRow="1">
                <a:noFill/>
                <a:tableStyleId>{B2FFE782-1D1E-4C6E-B9BE-FE6949B2A28E}</a:tableStyleId>
              </a:tblPr>
              <a:tblGrid>
                <a:gridCol w="975660">
                  <a:extLst>
                    <a:ext uri="{9D8B030D-6E8A-4147-A177-3AD203B41FA5}">
                      <a16:colId xmlns:a16="http://schemas.microsoft.com/office/drawing/2014/main" val="20000"/>
                    </a:ext>
                  </a:extLst>
                </a:gridCol>
                <a:gridCol w="5679148">
                  <a:extLst>
                    <a:ext uri="{9D8B030D-6E8A-4147-A177-3AD203B41FA5}">
                      <a16:colId xmlns:a16="http://schemas.microsoft.com/office/drawing/2014/main" val="20001"/>
                    </a:ext>
                  </a:extLst>
                </a:gridCol>
                <a:gridCol w="3327392">
                  <a:extLst>
                    <a:ext uri="{9D8B030D-6E8A-4147-A177-3AD203B41FA5}">
                      <a16:colId xmlns:a16="http://schemas.microsoft.com/office/drawing/2014/main" val="20002"/>
                    </a:ext>
                  </a:extLst>
                </a:gridCol>
              </a:tblGrid>
              <a:tr h="450646">
                <a:tc>
                  <a:txBody>
                    <a:bodyPr/>
                    <a:lstStyle/>
                    <a:p>
                      <a:pPr marL="0" marR="0" lvl="0" indent="0" algn="ctr" rtl="0">
                        <a:spcBef>
                          <a:spcPts val="0"/>
                        </a:spcBef>
                        <a:spcAft>
                          <a:spcPts val="0"/>
                        </a:spcAft>
                        <a:buNone/>
                      </a:pPr>
                      <a:r>
                        <a:rPr lang="en-US" sz="1800" dirty="0" err="1"/>
                        <a:t>SL.No</a:t>
                      </a:r>
                      <a:endParaRPr sz="18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dirty="0"/>
                        <a:t>List of Documents</a:t>
                      </a:r>
                      <a:endParaRPr sz="18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dirty="0"/>
                        <a:t>Status of Completion</a:t>
                      </a:r>
                      <a:endParaRPr sz="18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773698">
                <a:tc>
                  <a:txBody>
                    <a:bodyPr/>
                    <a:lstStyle/>
                    <a:p>
                      <a:pPr marL="0" marR="0" lvl="0" indent="0" algn="ctr" rtl="0">
                        <a:spcBef>
                          <a:spcPts val="0"/>
                        </a:spcBef>
                        <a:spcAft>
                          <a:spcPts val="0"/>
                        </a:spcAft>
                        <a:buNone/>
                      </a:pPr>
                      <a:r>
                        <a:rPr lang="en-US" sz="1800"/>
                        <a:t>1</a:t>
                      </a:r>
                      <a:endParaRPr sz="180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2" indent="0" algn="l" rtl="0">
                        <a:lnSpc>
                          <a:spcPct val="100000"/>
                        </a:lnSpc>
                        <a:spcBef>
                          <a:spcPts val="0"/>
                        </a:spcBef>
                        <a:spcAft>
                          <a:spcPts val="0"/>
                        </a:spcAft>
                        <a:buClr>
                          <a:srgbClr val="7030A0"/>
                        </a:buClr>
                        <a:buSzPts val="2400"/>
                        <a:buFont typeface="Calibri"/>
                        <a:buNone/>
                      </a:pPr>
                      <a:r>
                        <a:rPr lang="en-US" sz="2400" u="none" strike="noStrike" cap="none">
                          <a:solidFill>
                            <a:srgbClr val="7030A0"/>
                          </a:solidFill>
                        </a:rPr>
                        <a:t>Cover Page &amp; Title Page (Both are in same format) </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50646">
                <a:tc>
                  <a:txBody>
                    <a:bodyPr/>
                    <a:lstStyle/>
                    <a:p>
                      <a:pPr marL="0" marR="0" lvl="0" indent="0" algn="ctr" rtl="0">
                        <a:spcBef>
                          <a:spcPts val="0"/>
                        </a:spcBef>
                        <a:spcAft>
                          <a:spcPts val="0"/>
                        </a:spcAft>
                        <a:buNone/>
                      </a:pPr>
                      <a:r>
                        <a:rPr lang="en-US" sz="1800"/>
                        <a:t>2</a:t>
                      </a:r>
                      <a:endParaRPr sz="180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2" indent="0" algn="l" rtl="0">
                        <a:lnSpc>
                          <a:spcPct val="100000"/>
                        </a:lnSpc>
                        <a:spcBef>
                          <a:spcPts val="0"/>
                        </a:spcBef>
                        <a:spcAft>
                          <a:spcPts val="0"/>
                        </a:spcAft>
                        <a:buClr>
                          <a:srgbClr val="7030A0"/>
                        </a:buClr>
                        <a:buSzPts val="2400"/>
                        <a:buFont typeface="Calibri"/>
                        <a:buNone/>
                      </a:pPr>
                      <a:r>
                        <a:rPr lang="en-US" sz="2400" u="none" strike="noStrike" cap="none" dirty="0" err="1">
                          <a:solidFill>
                            <a:srgbClr val="7030A0"/>
                          </a:solidFill>
                        </a:rPr>
                        <a:t>Bonafide</a:t>
                      </a:r>
                      <a:r>
                        <a:rPr lang="en-US" sz="2400" u="none" strike="noStrike" cap="none" dirty="0">
                          <a:solidFill>
                            <a:srgbClr val="7030A0"/>
                          </a:solidFill>
                        </a:rPr>
                        <a:t> Certificate</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50646">
                <a:tc>
                  <a:txBody>
                    <a:bodyPr/>
                    <a:lstStyle/>
                    <a:p>
                      <a:pPr marL="0" marR="0" lvl="0" indent="0" algn="ctr" rtl="0">
                        <a:spcBef>
                          <a:spcPts val="0"/>
                        </a:spcBef>
                        <a:spcAft>
                          <a:spcPts val="0"/>
                        </a:spcAft>
                        <a:buNone/>
                      </a:pPr>
                      <a:r>
                        <a:rPr lang="en-US" sz="1800"/>
                        <a:t>3</a:t>
                      </a:r>
                      <a:endParaRPr sz="180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2" indent="0" algn="l" rtl="0">
                        <a:lnSpc>
                          <a:spcPct val="100000"/>
                        </a:lnSpc>
                        <a:spcBef>
                          <a:spcPts val="0"/>
                        </a:spcBef>
                        <a:spcAft>
                          <a:spcPts val="0"/>
                        </a:spcAft>
                        <a:buClr>
                          <a:srgbClr val="7030A0"/>
                        </a:buClr>
                        <a:buSzPts val="2400"/>
                        <a:buFont typeface="Calibri"/>
                        <a:buNone/>
                      </a:pPr>
                      <a:r>
                        <a:rPr lang="en-IN" sz="2400" b="0" i="0" u="none" strike="noStrike" cap="none" dirty="0">
                          <a:solidFill>
                            <a:srgbClr val="7030A0"/>
                          </a:solidFill>
                          <a:latin typeface="Calibri"/>
                          <a:cs typeface="Calibri"/>
                          <a:sym typeface="Arial"/>
                        </a:rPr>
                        <a:t>Acknowledgement</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50646">
                <a:tc>
                  <a:txBody>
                    <a:bodyPr/>
                    <a:lstStyle/>
                    <a:p>
                      <a:pPr marL="0" marR="0" lvl="0" indent="0" algn="ctr" rtl="0">
                        <a:spcBef>
                          <a:spcPts val="0"/>
                        </a:spcBef>
                        <a:spcAft>
                          <a:spcPts val="0"/>
                        </a:spcAft>
                        <a:buNone/>
                      </a:pPr>
                      <a:r>
                        <a:rPr lang="en-US" sz="1800"/>
                        <a:t>4</a:t>
                      </a:r>
                      <a:endParaRPr sz="180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2" indent="0" algn="l" defTabSz="914400" rtl="0" eaLnBrk="1" fontAlgn="auto" latinLnBrk="0" hangingPunct="1">
                        <a:lnSpc>
                          <a:spcPct val="100000"/>
                        </a:lnSpc>
                        <a:spcBef>
                          <a:spcPts val="0"/>
                        </a:spcBef>
                        <a:spcAft>
                          <a:spcPts val="0"/>
                        </a:spcAft>
                        <a:buClr>
                          <a:srgbClr val="7030A0"/>
                        </a:buClr>
                        <a:buSzPts val="2400"/>
                        <a:buFont typeface="Calibri"/>
                        <a:buNone/>
                        <a:tabLst/>
                        <a:defRPr/>
                      </a:pPr>
                      <a:r>
                        <a:rPr lang="en-IN" sz="2400" b="0" i="0" u="none" strike="noStrike" cap="none" dirty="0">
                          <a:solidFill>
                            <a:srgbClr val="7030A0"/>
                          </a:solidFill>
                          <a:latin typeface="Calibri"/>
                          <a:cs typeface="Calibri"/>
                          <a:sym typeface="Arial"/>
                        </a:rPr>
                        <a:t>Abstract</a:t>
                      </a: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50646">
                <a:tc>
                  <a:txBody>
                    <a:bodyPr/>
                    <a:lstStyle/>
                    <a:p>
                      <a:pPr marL="0" marR="0" lvl="0" indent="0" algn="ctr" rtl="0">
                        <a:spcBef>
                          <a:spcPts val="0"/>
                        </a:spcBef>
                        <a:spcAft>
                          <a:spcPts val="0"/>
                        </a:spcAft>
                        <a:buNone/>
                      </a:pPr>
                      <a:r>
                        <a:rPr lang="en-US" sz="1800"/>
                        <a:t>5</a:t>
                      </a:r>
                      <a:endParaRPr sz="180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2" indent="0" algn="l" rtl="0">
                        <a:lnSpc>
                          <a:spcPct val="100000"/>
                        </a:lnSpc>
                        <a:spcBef>
                          <a:spcPts val="0"/>
                        </a:spcBef>
                        <a:spcAft>
                          <a:spcPts val="0"/>
                        </a:spcAft>
                        <a:buClr>
                          <a:srgbClr val="7030A0"/>
                        </a:buClr>
                        <a:buSzPts val="2400"/>
                        <a:buFont typeface="Calibri"/>
                        <a:buNone/>
                      </a:pPr>
                      <a:r>
                        <a:rPr lang="en-US" sz="2400" u="none" strike="noStrike" cap="none" dirty="0">
                          <a:solidFill>
                            <a:srgbClr val="7030A0"/>
                          </a:solidFill>
                        </a:rPr>
                        <a:t>Chapter I – Introduction</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450646">
                <a:tc>
                  <a:txBody>
                    <a:bodyPr/>
                    <a:lstStyle/>
                    <a:p>
                      <a:pPr marL="0" marR="0" lvl="0" indent="0" algn="ctr" rtl="0">
                        <a:spcBef>
                          <a:spcPts val="0"/>
                        </a:spcBef>
                        <a:spcAft>
                          <a:spcPts val="0"/>
                        </a:spcAft>
                        <a:buNone/>
                      </a:pPr>
                      <a:r>
                        <a:rPr lang="en-US" sz="1800"/>
                        <a:t>6</a:t>
                      </a:r>
                      <a:endParaRPr sz="180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2" indent="0" algn="l" rtl="0">
                        <a:lnSpc>
                          <a:spcPct val="100000"/>
                        </a:lnSpc>
                        <a:spcBef>
                          <a:spcPts val="0"/>
                        </a:spcBef>
                        <a:spcAft>
                          <a:spcPts val="0"/>
                        </a:spcAft>
                        <a:buClr>
                          <a:srgbClr val="7030A0"/>
                        </a:buClr>
                        <a:buSzPts val="2400"/>
                        <a:buFont typeface="Calibri"/>
                        <a:buNone/>
                      </a:pPr>
                      <a:r>
                        <a:rPr lang="en-US" sz="2400" u="none" strike="noStrike" cap="none" dirty="0">
                          <a:solidFill>
                            <a:srgbClr val="7030A0"/>
                          </a:solidFill>
                        </a:rPr>
                        <a:t>Chapter 2 – Literature Survey</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974284">
                <a:tc>
                  <a:txBody>
                    <a:bodyPr/>
                    <a:lstStyle/>
                    <a:p>
                      <a:pPr marL="0" marR="0" lvl="0" indent="0" algn="ctr" rtl="0">
                        <a:spcBef>
                          <a:spcPts val="0"/>
                        </a:spcBef>
                        <a:spcAft>
                          <a:spcPts val="0"/>
                        </a:spcAft>
                        <a:buNone/>
                      </a:pPr>
                      <a:r>
                        <a:rPr lang="en-IN" sz="1800" dirty="0"/>
                        <a:t>7</a:t>
                      </a:r>
                      <a:endParaRPr sz="1800" dirty="0"/>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2" indent="0" algn="l" defTabSz="914400" rtl="0" eaLnBrk="1" fontAlgn="auto" latinLnBrk="0" hangingPunct="1">
                        <a:lnSpc>
                          <a:spcPct val="100000"/>
                        </a:lnSpc>
                        <a:spcBef>
                          <a:spcPts val="0"/>
                        </a:spcBef>
                        <a:spcAft>
                          <a:spcPts val="0"/>
                        </a:spcAft>
                        <a:buClr>
                          <a:srgbClr val="7030A0"/>
                        </a:buClr>
                        <a:buSzPts val="2400"/>
                        <a:buFont typeface="Calibri"/>
                        <a:buNone/>
                        <a:tabLst/>
                        <a:defRPr/>
                      </a:pPr>
                      <a:r>
                        <a:rPr kumimoji="0" lang="en-US" sz="2400" b="0" i="0" u="none" strike="noStrike" kern="0" cap="none" spc="0" normalizeH="0" baseline="0" noProof="0" dirty="0">
                          <a:ln>
                            <a:noFill/>
                          </a:ln>
                          <a:solidFill>
                            <a:srgbClr val="7030A0"/>
                          </a:solidFill>
                          <a:effectLst/>
                          <a:uLnTx/>
                          <a:uFillTx/>
                          <a:latin typeface="Calibri"/>
                          <a:cs typeface="Calibri"/>
                          <a:sym typeface="Arial"/>
                        </a:rPr>
                        <a:t>Chapter 2 – Software Requirement Specification</a:t>
                      </a:r>
                      <a:endParaRPr kumimoji="0" lang="en-US" sz="1400" b="0" i="0" u="none" strike="noStrike" kern="0" cap="none" spc="0" normalizeH="0" baseline="0" noProof="0" dirty="0">
                        <a:ln>
                          <a:noFill/>
                        </a:ln>
                        <a:solidFill>
                          <a:srgbClr val="000000"/>
                        </a:solidFill>
                        <a:effectLst/>
                        <a:uLnTx/>
                        <a:uFillTx/>
                        <a:latin typeface="Calibri"/>
                        <a:cs typeface="Calibri"/>
                        <a:sym typeface="Arial"/>
                      </a:endParaRPr>
                    </a:p>
                    <a:p>
                      <a:pPr marL="0" marR="0" lvl="2" indent="0" algn="l" rtl="0">
                        <a:lnSpc>
                          <a:spcPct val="100000"/>
                        </a:lnSpc>
                        <a:spcBef>
                          <a:spcPts val="0"/>
                        </a:spcBef>
                        <a:spcAft>
                          <a:spcPts val="0"/>
                        </a:spcAft>
                        <a:buClr>
                          <a:srgbClr val="7030A0"/>
                        </a:buClr>
                        <a:buSzPts val="2400"/>
                        <a:buFont typeface="Calibri"/>
                        <a:buNone/>
                      </a:pPr>
                      <a:endParaRPr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dirty="0"/>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extLst>
                  <a:ext uri="{0D108BD9-81ED-4DB2-BD59-A6C34878D82A}">
                    <a16:rowId xmlns:a16="http://schemas.microsoft.com/office/drawing/2014/main" val="260969853"/>
                  </a:ext>
                </a:extLst>
              </a:tr>
              <a:tr h="630423">
                <a:tc>
                  <a:txBody>
                    <a:bodyPr/>
                    <a:lstStyle/>
                    <a:p>
                      <a:pPr marL="0" marR="0" lvl="0" indent="0" algn="ctr" rtl="0">
                        <a:spcBef>
                          <a:spcPts val="0"/>
                        </a:spcBef>
                        <a:spcAft>
                          <a:spcPts val="0"/>
                        </a:spcAft>
                        <a:buNone/>
                      </a:pPr>
                      <a:r>
                        <a:rPr lang="en-IN" sz="1800" dirty="0"/>
                        <a:t>8</a:t>
                      </a:r>
                      <a:endParaRPr sz="1800" dirty="0"/>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2" indent="0" algn="l" defTabSz="914400" rtl="0" eaLnBrk="1" fontAlgn="auto" latinLnBrk="0" hangingPunct="1">
                        <a:lnSpc>
                          <a:spcPct val="100000"/>
                        </a:lnSpc>
                        <a:spcBef>
                          <a:spcPts val="0"/>
                        </a:spcBef>
                        <a:spcAft>
                          <a:spcPts val="0"/>
                        </a:spcAft>
                        <a:buClr>
                          <a:srgbClr val="7030A0"/>
                        </a:buClr>
                        <a:buSzPts val="2400"/>
                        <a:buFont typeface="Calibri"/>
                        <a:buNone/>
                        <a:tabLst/>
                        <a:defRPr/>
                      </a:pPr>
                      <a:r>
                        <a:rPr kumimoji="0" lang="en-US" sz="2400" b="0" i="0" u="none" strike="noStrike" kern="0" cap="none" spc="0" normalizeH="0" baseline="0" noProof="0" dirty="0">
                          <a:ln>
                            <a:noFill/>
                          </a:ln>
                          <a:solidFill>
                            <a:srgbClr val="7030A0"/>
                          </a:solidFill>
                          <a:effectLst/>
                          <a:uLnTx/>
                          <a:uFillTx/>
                          <a:latin typeface="Calibri"/>
                          <a:cs typeface="Calibri"/>
                          <a:sym typeface="Arial"/>
                        </a:rPr>
                        <a:t> References</a:t>
                      </a:r>
                      <a:endParaRPr kumimoji="0" lang="en-US" sz="1400" b="0" i="0" u="none" strike="noStrike" kern="0" cap="none" spc="0" normalizeH="0" baseline="0" noProof="0" dirty="0">
                        <a:ln>
                          <a:noFill/>
                        </a:ln>
                        <a:solidFill>
                          <a:srgbClr val="000000"/>
                        </a:solidFill>
                        <a:effectLst/>
                        <a:uLnTx/>
                        <a:uFillTx/>
                        <a:latin typeface="Calibri"/>
                        <a:cs typeface="Calibri"/>
                        <a:sym typeface="Arial"/>
                      </a:endParaRPr>
                    </a:p>
                    <a:p>
                      <a:pPr marL="0" marR="0" lvl="2" indent="0" algn="l" rtl="0">
                        <a:lnSpc>
                          <a:spcPct val="100000"/>
                        </a:lnSpc>
                        <a:spcBef>
                          <a:spcPts val="0"/>
                        </a:spcBef>
                        <a:spcAft>
                          <a:spcPts val="0"/>
                        </a:spcAft>
                        <a:buClr>
                          <a:srgbClr val="7030A0"/>
                        </a:buClr>
                        <a:buSzPts val="2400"/>
                        <a:buFont typeface="Calibri"/>
                        <a:buNone/>
                      </a:pPr>
                      <a:endParaRPr dirty="0"/>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endParaRPr sz="1800" dirty="0"/>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770567068"/>
                  </a:ext>
                </a:extLst>
              </a:tr>
            </a:tbl>
          </a:graphicData>
        </a:graphic>
      </p:graphicFrame>
      <p:sp>
        <p:nvSpPr>
          <p:cNvPr id="3" name="Google Shape;137;p6">
            <a:extLst>
              <a:ext uri="{FF2B5EF4-FFF2-40B4-BE49-F238E27FC236}">
                <a16:creationId xmlns:a16="http://schemas.microsoft.com/office/drawing/2014/main" id="{0CEB42C7-BF3F-88C5-A371-3B57A884BCB6}"/>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b="1" dirty="0">
                <a:solidFill>
                  <a:srgbClr val="385623"/>
                </a:solidFill>
              </a:rPr>
              <a:t>FIRST REVIEW PRESENTATION</a:t>
            </a:r>
            <a:endParaRPr sz="1800" b="1" dirty="0">
              <a:solidFill>
                <a:srgbClr val="385623"/>
              </a:solidFill>
            </a:endParaRPr>
          </a:p>
        </p:txBody>
      </p:sp>
      <p:sp>
        <p:nvSpPr>
          <p:cNvPr id="4" name="Google Shape;138;p6">
            <a:extLst>
              <a:ext uri="{FF2B5EF4-FFF2-40B4-BE49-F238E27FC236}">
                <a16:creationId xmlns:a16="http://schemas.microsoft.com/office/drawing/2014/main" id="{FD9E4B15-A48A-F5CF-32BD-08327A27710C}"/>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b="1">
                <a:solidFill>
                  <a:srgbClr val="385623"/>
                </a:solidFill>
              </a:rPr>
              <a:t>23</a:t>
            </a:fld>
            <a:endParaRPr sz="1800" b="1">
              <a:solidFill>
                <a:srgbClr val="385623"/>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5"/>
          <p:cNvSpPr txBox="1">
            <a:spLocks noGrp="1"/>
          </p:cNvSpPr>
          <p:nvPr>
            <p:ph type="body" idx="1"/>
          </p:nvPr>
        </p:nvSpPr>
        <p:spPr>
          <a:xfrm>
            <a:off x="838200" y="911514"/>
            <a:ext cx="10674927" cy="5444836"/>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rgbClr val="C00000"/>
              </a:buClr>
              <a:buSzPts val="2400"/>
              <a:buNone/>
            </a:pPr>
            <a:r>
              <a:rPr lang="en-US" sz="2400" dirty="0">
                <a:solidFill>
                  <a:srgbClr val="C00000"/>
                </a:solidFill>
              </a:rPr>
              <a:t>Journal </a:t>
            </a:r>
            <a:endParaRPr dirty="0"/>
          </a:p>
          <a:p>
            <a:pPr marL="0" lvl="0" indent="0" algn="l" rtl="0">
              <a:lnSpc>
                <a:spcPct val="115000"/>
              </a:lnSpc>
              <a:spcBef>
                <a:spcPts val="0"/>
              </a:spcBef>
              <a:spcAft>
                <a:spcPts val="0"/>
              </a:spcAft>
              <a:buClr>
                <a:srgbClr val="C00000"/>
              </a:buClr>
              <a:buSzPct val="133333"/>
              <a:buNone/>
            </a:pPr>
            <a:r>
              <a:rPr lang="en-US" sz="1800" dirty="0"/>
              <a:t>[</a:t>
            </a:r>
            <a:r>
              <a:rPr lang="en-US" sz="1400" dirty="0">
                <a:latin typeface="Times New Roman"/>
                <a:ea typeface="Times New Roman"/>
                <a:cs typeface="Times New Roman"/>
                <a:sym typeface="Times New Roman"/>
              </a:rPr>
              <a:t>1] </a:t>
            </a:r>
            <a:r>
              <a:rPr lang="en-US" sz="1600" dirty="0">
                <a:solidFill>
                  <a:srgbClr val="222222"/>
                </a:solidFill>
                <a:highlight>
                  <a:srgbClr val="FFFFFF"/>
                </a:highlight>
                <a:latin typeface="Times New Roman"/>
                <a:ea typeface="Times New Roman"/>
                <a:cs typeface="Times New Roman"/>
                <a:sym typeface="Times New Roman"/>
              </a:rPr>
              <a:t>Ahmed, Mohammed, and </a:t>
            </a:r>
            <a:r>
              <a:rPr lang="en-US" sz="1600" dirty="0" err="1">
                <a:solidFill>
                  <a:srgbClr val="222222"/>
                </a:solidFill>
                <a:highlight>
                  <a:srgbClr val="FFFFFF"/>
                </a:highlight>
                <a:latin typeface="Times New Roman"/>
                <a:ea typeface="Times New Roman"/>
                <a:cs typeface="Times New Roman"/>
                <a:sym typeface="Times New Roman"/>
              </a:rPr>
              <a:t>Idress</a:t>
            </a:r>
            <a:r>
              <a:rPr lang="en-US" sz="1600" dirty="0">
                <a:solidFill>
                  <a:srgbClr val="222222"/>
                </a:solidFill>
                <a:highlight>
                  <a:srgbClr val="FFFFFF"/>
                </a:highlight>
                <a:latin typeface="Times New Roman"/>
                <a:ea typeface="Times New Roman"/>
                <a:cs typeface="Times New Roman"/>
                <a:sym typeface="Times New Roman"/>
              </a:rPr>
              <a:t> </a:t>
            </a:r>
            <a:r>
              <a:rPr lang="en-US" sz="1600" dirty="0" err="1">
                <a:solidFill>
                  <a:srgbClr val="222222"/>
                </a:solidFill>
                <a:highlight>
                  <a:srgbClr val="FFFFFF"/>
                </a:highlight>
                <a:latin typeface="Times New Roman"/>
                <a:ea typeface="Times New Roman"/>
                <a:cs typeface="Times New Roman"/>
                <a:sym typeface="Times New Roman"/>
              </a:rPr>
              <a:t>Husien</a:t>
            </a:r>
            <a:r>
              <a:rPr lang="en-US" sz="1600" dirty="0">
                <a:solidFill>
                  <a:srgbClr val="222222"/>
                </a:solidFill>
                <a:highlight>
                  <a:srgbClr val="FFFFFF"/>
                </a:highlight>
                <a:latin typeface="Times New Roman"/>
                <a:ea typeface="Times New Roman"/>
                <a:cs typeface="Times New Roman"/>
                <a:sym typeface="Times New Roman"/>
              </a:rPr>
              <a:t>. "Heart Disease Prediction Using Hybrid Machine Learning: A Brief Review." Journal of Robotics and Control (JRC) 5, no. 3 (2024): 884-892.</a:t>
            </a:r>
          </a:p>
          <a:p>
            <a:pPr marL="0" lvl="0" indent="0" algn="l" rtl="0">
              <a:lnSpc>
                <a:spcPct val="115000"/>
              </a:lnSpc>
              <a:spcBef>
                <a:spcPts val="0"/>
              </a:spcBef>
              <a:spcAft>
                <a:spcPts val="0"/>
              </a:spcAft>
              <a:buClr>
                <a:srgbClr val="C00000"/>
              </a:buClr>
              <a:buSzPct val="120000"/>
              <a:buNone/>
            </a:pPr>
            <a:endParaRPr lang="en-US" sz="1600" dirty="0">
              <a:solidFill>
                <a:srgbClr val="222222"/>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rgbClr val="C00000"/>
              </a:buClr>
              <a:buSzPct val="120000"/>
              <a:buNone/>
            </a:pPr>
            <a:r>
              <a:rPr lang="en-US" sz="1600" dirty="0">
                <a:solidFill>
                  <a:srgbClr val="222222"/>
                </a:solidFill>
                <a:highlight>
                  <a:srgbClr val="FFFFFF"/>
                </a:highlight>
                <a:latin typeface="Times New Roman"/>
                <a:ea typeface="Times New Roman"/>
                <a:cs typeface="Times New Roman"/>
                <a:sym typeface="Times New Roman"/>
              </a:rPr>
              <a:t>[2] </a:t>
            </a:r>
            <a:r>
              <a:rPr lang="en-US" sz="1800" dirty="0">
                <a:solidFill>
                  <a:srgbClr val="222222"/>
                </a:solidFill>
                <a:highlight>
                  <a:srgbClr val="FFFFFF"/>
                </a:highlight>
                <a:latin typeface="Times New Roman"/>
                <a:ea typeface="Times New Roman"/>
                <a:cs typeface="Times New Roman"/>
                <a:sym typeface="Times New Roman"/>
              </a:rPr>
              <a:t>Anjum, Nishat, Cynthia Ummay </a:t>
            </a:r>
            <a:r>
              <a:rPr lang="en-US" sz="1800" dirty="0" err="1">
                <a:solidFill>
                  <a:srgbClr val="222222"/>
                </a:solidFill>
                <a:highlight>
                  <a:srgbClr val="FFFFFF"/>
                </a:highlight>
                <a:latin typeface="Times New Roman"/>
                <a:ea typeface="Times New Roman"/>
                <a:cs typeface="Times New Roman"/>
                <a:sym typeface="Times New Roman"/>
              </a:rPr>
              <a:t>Siddiqua</a:t>
            </a:r>
            <a:r>
              <a:rPr lang="en-US" sz="1800" dirty="0">
                <a:solidFill>
                  <a:srgbClr val="222222"/>
                </a:solidFill>
                <a:highlight>
                  <a:srgbClr val="FFFFFF"/>
                </a:highlight>
                <a:latin typeface="Times New Roman"/>
                <a:ea typeface="Times New Roman"/>
                <a:cs typeface="Times New Roman"/>
                <a:sym typeface="Times New Roman"/>
              </a:rPr>
              <a:t>, </a:t>
            </a:r>
            <a:r>
              <a:rPr lang="en-US" sz="1800" dirty="0" err="1">
                <a:solidFill>
                  <a:srgbClr val="222222"/>
                </a:solidFill>
                <a:highlight>
                  <a:srgbClr val="FFFFFF"/>
                </a:highlight>
                <a:latin typeface="Times New Roman"/>
                <a:ea typeface="Times New Roman"/>
                <a:cs typeface="Times New Roman"/>
                <a:sym typeface="Times New Roman"/>
              </a:rPr>
              <a:t>Mahfuz</a:t>
            </a:r>
            <a:r>
              <a:rPr lang="en-US" sz="1800" dirty="0">
                <a:solidFill>
                  <a:srgbClr val="222222"/>
                </a:solidFill>
                <a:highlight>
                  <a:srgbClr val="FFFFFF"/>
                </a:highlight>
                <a:latin typeface="Times New Roman"/>
                <a:ea typeface="Times New Roman"/>
                <a:cs typeface="Times New Roman"/>
                <a:sym typeface="Times New Roman"/>
              </a:rPr>
              <a:t> Haider, </a:t>
            </a:r>
            <a:r>
              <a:rPr lang="en-US" sz="1800" dirty="0" err="1">
                <a:solidFill>
                  <a:srgbClr val="222222"/>
                </a:solidFill>
                <a:highlight>
                  <a:srgbClr val="FFFFFF"/>
                </a:highlight>
                <a:latin typeface="Times New Roman"/>
                <a:ea typeface="Times New Roman"/>
                <a:cs typeface="Times New Roman"/>
                <a:sym typeface="Times New Roman"/>
              </a:rPr>
              <a:t>Zannatun</a:t>
            </a:r>
            <a:r>
              <a:rPr lang="en-US" sz="1800" dirty="0">
                <a:solidFill>
                  <a:srgbClr val="222222"/>
                </a:solidFill>
                <a:highlight>
                  <a:srgbClr val="FFFFFF"/>
                </a:highlight>
                <a:latin typeface="Times New Roman"/>
                <a:ea typeface="Times New Roman"/>
                <a:cs typeface="Times New Roman"/>
                <a:sym typeface="Times New Roman"/>
              </a:rPr>
              <a:t> </a:t>
            </a:r>
            <a:r>
              <a:rPr lang="en-US" sz="1800" dirty="0" err="1">
                <a:solidFill>
                  <a:srgbClr val="222222"/>
                </a:solidFill>
                <a:highlight>
                  <a:srgbClr val="FFFFFF"/>
                </a:highlight>
                <a:latin typeface="Times New Roman"/>
                <a:ea typeface="Times New Roman"/>
                <a:cs typeface="Times New Roman"/>
                <a:sym typeface="Times New Roman"/>
              </a:rPr>
              <a:t>Ferdus</a:t>
            </a:r>
            <a:r>
              <a:rPr lang="en-US" sz="1800" dirty="0">
                <a:solidFill>
                  <a:srgbClr val="222222"/>
                </a:solidFill>
                <a:highlight>
                  <a:srgbClr val="FFFFFF"/>
                </a:highlight>
                <a:latin typeface="Times New Roman"/>
                <a:ea typeface="Times New Roman"/>
                <a:cs typeface="Times New Roman"/>
                <a:sym typeface="Times New Roman"/>
              </a:rPr>
              <a:t>, Md</a:t>
            </a:r>
            <a:r>
              <a:rPr lang="en-US" sz="1800" dirty="0">
                <a:solidFill>
                  <a:srgbClr val="222222"/>
                </a:solidFill>
                <a:highlight>
                  <a:srgbClr val="FFFFFF"/>
                </a:highlight>
                <a:latin typeface="Arial"/>
                <a:ea typeface="Arial"/>
                <a:cs typeface="Arial"/>
                <a:sym typeface="Arial"/>
              </a:rPr>
              <a:t> </a:t>
            </a:r>
            <a:r>
              <a:rPr lang="en-US" sz="1800" dirty="0">
                <a:solidFill>
                  <a:srgbClr val="222222"/>
                </a:solidFill>
                <a:highlight>
                  <a:srgbClr val="FFFFFF"/>
                </a:highlight>
                <a:latin typeface="Times New Roman"/>
                <a:ea typeface="Times New Roman"/>
                <a:cs typeface="Times New Roman"/>
                <a:sym typeface="Times New Roman"/>
              </a:rPr>
              <a:t>Azad Hossain Raju, </a:t>
            </a:r>
            <a:r>
              <a:rPr lang="en-US" sz="1800" dirty="0" err="1">
                <a:solidFill>
                  <a:srgbClr val="222222"/>
                </a:solidFill>
                <a:highlight>
                  <a:srgbClr val="FFFFFF"/>
                </a:highlight>
                <a:latin typeface="Times New Roman"/>
                <a:ea typeface="Times New Roman"/>
                <a:cs typeface="Times New Roman"/>
                <a:sym typeface="Times New Roman"/>
              </a:rPr>
              <a:t>Touhid</a:t>
            </a:r>
            <a:r>
              <a:rPr lang="en-US" sz="1800" dirty="0">
                <a:solidFill>
                  <a:srgbClr val="222222"/>
                </a:solidFill>
                <a:highlight>
                  <a:srgbClr val="FFFFFF"/>
                </a:highlight>
                <a:latin typeface="Times New Roman"/>
                <a:ea typeface="Times New Roman"/>
                <a:cs typeface="Times New Roman"/>
                <a:sym typeface="Times New Roman"/>
              </a:rPr>
              <a:t> Imam, and Md </a:t>
            </a:r>
            <a:r>
              <a:rPr lang="en-US" sz="1800" dirty="0" err="1">
                <a:solidFill>
                  <a:srgbClr val="222222"/>
                </a:solidFill>
                <a:highlight>
                  <a:srgbClr val="FFFFFF"/>
                </a:highlight>
                <a:latin typeface="Times New Roman"/>
                <a:ea typeface="Times New Roman"/>
                <a:cs typeface="Times New Roman"/>
                <a:sym typeface="Times New Roman"/>
              </a:rPr>
              <a:t>Rezwanur</a:t>
            </a:r>
            <a:r>
              <a:rPr lang="en-US" sz="1800" dirty="0">
                <a:solidFill>
                  <a:srgbClr val="222222"/>
                </a:solidFill>
                <a:highlight>
                  <a:srgbClr val="FFFFFF"/>
                </a:highlight>
                <a:latin typeface="Times New Roman"/>
                <a:ea typeface="Times New Roman"/>
                <a:cs typeface="Times New Roman"/>
                <a:sym typeface="Times New Roman"/>
              </a:rPr>
              <a:t> Rahman. "Improving Cardiovascular Disease Prediction through Comparative Analysis of Machine Learning Models." Journal of Computer Science and Technology Studies 6, no. 2 (2024): 62-70.</a:t>
            </a:r>
          </a:p>
          <a:p>
            <a:pPr marL="0" lvl="0" indent="0" algn="l" rtl="0">
              <a:lnSpc>
                <a:spcPct val="115000"/>
              </a:lnSpc>
              <a:spcBef>
                <a:spcPts val="0"/>
              </a:spcBef>
              <a:spcAft>
                <a:spcPts val="0"/>
              </a:spcAft>
              <a:buClr>
                <a:srgbClr val="C00000"/>
              </a:buClr>
              <a:buSzPct val="120000"/>
              <a:buNone/>
            </a:pPr>
            <a:endParaRPr lang="en-US" sz="1600" dirty="0">
              <a:solidFill>
                <a:srgbClr val="222222"/>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rgbClr val="C00000"/>
              </a:buClr>
              <a:buSzPct val="120000"/>
              <a:buNone/>
            </a:pPr>
            <a:r>
              <a:rPr lang="en-US" sz="1600" dirty="0">
                <a:solidFill>
                  <a:srgbClr val="222222"/>
                </a:solidFill>
                <a:highlight>
                  <a:srgbClr val="FFFFFF"/>
                </a:highlight>
                <a:latin typeface="Times New Roman"/>
                <a:ea typeface="Times New Roman"/>
                <a:cs typeface="Times New Roman"/>
                <a:sym typeface="Times New Roman"/>
              </a:rPr>
              <a:t>[3] </a:t>
            </a:r>
            <a:r>
              <a:rPr lang="en-US" sz="1600" dirty="0" err="1">
                <a:solidFill>
                  <a:srgbClr val="222222"/>
                </a:solidFill>
                <a:highlight>
                  <a:srgbClr val="FFFFFF"/>
                </a:highlight>
                <a:latin typeface="Times New Roman"/>
                <a:ea typeface="Times New Roman"/>
                <a:cs typeface="Times New Roman"/>
                <a:sym typeface="Times New Roman"/>
              </a:rPr>
              <a:t>Alshraideh</a:t>
            </a:r>
            <a:r>
              <a:rPr lang="en-US" sz="1600" dirty="0">
                <a:solidFill>
                  <a:srgbClr val="222222"/>
                </a:solidFill>
                <a:highlight>
                  <a:srgbClr val="FFFFFF"/>
                </a:highlight>
                <a:latin typeface="Times New Roman"/>
                <a:ea typeface="Times New Roman"/>
                <a:cs typeface="Times New Roman"/>
                <a:sym typeface="Times New Roman"/>
              </a:rPr>
              <a:t>, Mohammad, </a:t>
            </a:r>
            <a:r>
              <a:rPr lang="en-US" sz="1600" dirty="0" err="1">
                <a:solidFill>
                  <a:srgbClr val="222222"/>
                </a:solidFill>
                <a:highlight>
                  <a:srgbClr val="FFFFFF"/>
                </a:highlight>
                <a:latin typeface="Times New Roman"/>
                <a:ea typeface="Times New Roman"/>
                <a:cs typeface="Times New Roman"/>
                <a:sym typeface="Times New Roman"/>
              </a:rPr>
              <a:t>Najwan</a:t>
            </a:r>
            <a:r>
              <a:rPr lang="en-US" sz="1600" dirty="0">
                <a:solidFill>
                  <a:srgbClr val="222222"/>
                </a:solidFill>
                <a:highlight>
                  <a:srgbClr val="FFFFFF"/>
                </a:highlight>
                <a:latin typeface="Times New Roman"/>
                <a:ea typeface="Times New Roman"/>
                <a:cs typeface="Times New Roman"/>
                <a:sym typeface="Times New Roman"/>
              </a:rPr>
              <a:t> </a:t>
            </a:r>
            <a:r>
              <a:rPr lang="en-US" sz="1600" dirty="0" err="1">
                <a:solidFill>
                  <a:srgbClr val="222222"/>
                </a:solidFill>
                <a:highlight>
                  <a:srgbClr val="FFFFFF"/>
                </a:highlight>
                <a:latin typeface="Times New Roman"/>
                <a:ea typeface="Times New Roman"/>
                <a:cs typeface="Times New Roman"/>
                <a:sym typeface="Times New Roman"/>
              </a:rPr>
              <a:t>Alshraideh</a:t>
            </a:r>
            <a:r>
              <a:rPr lang="en-US" sz="1600" dirty="0">
                <a:solidFill>
                  <a:srgbClr val="222222"/>
                </a:solidFill>
                <a:highlight>
                  <a:srgbClr val="FFFFFF"/>
                </a:highlight>
                <a:latin typeface="Times New Roman"/>
                <a:ea typeface="Times New Roman"/>
                <a:cs typeface="Times New Roman"/>
                <a:sym typeface="Times New Roman"/>
              </a:rPr>
              <a:t>, </a:t>
            </a:r>
            <a:r>
              <a:rPr lang="en-US" sz="1600" dirty="0" err="1">
                <a:solidFill>
                  <a:srgbClr val="222222"/>
                </a:solidFill>
                <a:highlight>
                  <a:srgbClr val="FFFFFF"/>
                </a:highlight>
                <a:latin typeface="Times New Roman"/>
                <a:ea typeface="Times New Roman"/>
                <a:cs typeface="Times New Roman"/>
                <a:sym typeface="Times New Roman"/>
              </a:rPr>
              <a:t>Abedalrahman</a:t>
            </a:r>
            <a:r>
              <a:rPr lang="en-US" sz="1600" dirty="0">
                <a:solidFill>
                  <a:srgbClr val="222222"/>
                </a:solidFill>
                <a:highlight>
                  <a:srgbClr val="FFFFFF"/>
                </a:highlight>
                <a:latin typeface="Times New Roman"/>
                <a:ea typeface="Times New Roman"/>
                <a:cs typeface="Times New Roman"/>
                <a:sym typeface="Times New Roman"/>
              </a:rPr>
              <a:t> </a:t>
            </a:r>
            <a:r>
              <a:rPr lang="en-US" sz="1600" dirty="0" err="1">
                <a:solidFill>
                  <a:srgbClr val="222222"/>
                </a:solidFill>
                <a:highlight>
                  <a:srgbClr val="FFFFFF"/>
                </a:highlight>
                <a:latin typeface="Times New Roman"/>
                <a:ea typeface="Times New Roman"/>
                <a:cs typeface="Times New Roman"/>
                <a:sym typeface="Times New Roman"/>
              </a:rPr>
              <a:t>Alshraideh</a:t>
            </a:r>
            <a:r>
              <a:rPr lang="en-US" sz="1600" dirty="0">
                <a:solidFill>
                  <a:srgbClr val="222222"/>
                </a:solidFill>
                <a:highlight>
                  <a:srgbClr val="FFFFFF"/>
                </a:highlight>
                <a:latin typeface="Times New Roman"/>
                <a:ea typeface="Times New Roman"/>
                <a:cs typeface="Times New Roman"/>
                <a:sym typeface="Times New Roman"/>
              </a:rPr>
              <a:t>, Yara </a:t>
            </a:r>
            <a:r>
              <a:rPr lang="en-US" sz="1600" dirty="0" err="1">
                <a:solidFill>
                  <a:srgbClr val="222222"/>
                </a:solidFill>
                <a:highlight>
                  <a:srgbClr val="FFFFFF"/>
                </a:highlight>
                <a:latin typeface="Times New Roman"/>
                <a:ea typeface="Times New Roman"/>
                <a:cs typeface="Times New Roman"/>
                <a:sym typeface="Times New Roman"/>
              </a:rPr>
              <a:t>Alkayed</a:t>
            </a:r>
            <a:r>
              <a:rPr lang="en-US" sz="1600" dirty="0">
                <a:solidFill>
                  <a:srgbClr val="222222"/>
                </a:solidFill>
                <a:highlight>
                  <a:srgbClr val="FFFFFF"/>
                </a:highlight>
                <a:latin typeface="Times New Roman"/>
                <a:ea typeface="Times New Roman"/>
                <a:cs typeface="Times New Roman"/>
                <a:sym typeface="Times New Roman"/>
              </a:rPr>
              <a:t>, Yasmin Al </a:t>
            </a:r>
            <a:r>
              <a:rPr lang="en-US" sz="1600" dirty="0" err="1">
                <a:solidFill>
                  <a:srgbClr val="222222"/>
                </a:solidFill>
                <a:highlight>
                  <a:srgbClr val="FFFFFF"/>
                </a:highlight>
                <a:latin typeface="Times New Roman"/>
                <a:ea typeface="Times New Roman"/>
                <a:cs typeface="Times New Roman"/>
                <a:sym typeface="Times New Roman"/>
              </a:rPr>
              <a:t>Trabsheh</a:t>
            </a:r>
            <a:r>
              <a:rPr lang="en-US" sz="1600" dirty="0">
                <a:solidFill>
                  <a:srgbClr val="222222"/>
                </a:solidFill>
                <a:highlight>
                  <a:srgbClr val="FFFFFF"/>
                </a:highlight>
                <a:latin typeface="Times New Roman"/>
                <a:ea typeface="Times New Roman"/>
                <a:cs typeface="Times New Roman"/>
                <a:sym typeface="Times New Roman"/>
              </a:rPr>
              <a:t>, and </a:t>
            </a:r>
            <a:r>
              <a:rPr lang="en-US" sz="1600" dirty="0" err="1">
                <a:solidFill>
                  <a:srgbClr val="222222"/>
                </a:solidFill>
                <a:highlight>
                  <a:srgbClr val="FFFFFF"/>
                </a:highlight>
                <a:latin typeface="Times New Roman"/>
                <a:ea typeface="Times New Roman"/>
                <a:cs typeface="Times New Roman"/>
                <a:sym typeface="Times New Roman"/>
              </a:rPr>
              <a:t>Bahaaldeen</a:t>
            </a:r>
            <a:r>
              <a:rPr lang="en-US" sz="1600" dirty="0">
                <a:solidFill>
                  <a:srgbClr val="222222"/>
                </a:solidFill>
                <a:highlight>
                  <a:srgbClr val="FFFFFF"/>
                </a:highlight>
                <a:latin typeface="Times New Roman"/>
                <a:ea typeface="Times New Roman"/>
                <a:cs typeface="Times New Roman"/>
                <a:sym typeface="Times New Roman"/>
              </a:rPr>
              <a:t> </a:t>
            </a:r>
            <a:r>
              <a:rPr lang="en-US" sz="1600" dirty="0" err="1">
                <a:solidFill>
                  <a:srgbClr val="222222"/>
                </a:solidFill>
                <a:highlight>
                  <a:srgbClr val="FFFFFF"/>
                </a:highlight>
                <a:latin typeface="Times New Roman"/>
                <a:ea typeface="Times New Roman"/>
                <a:cs typeface="Times New Roman"/>
                <a:sym typeface="Times New Roman"/>
              </a:rPr>
              <a:t>Alshraideh</a:t>
            </a:r>
            <a:r>
              <a:rPr lang="en-US" sz="1600" dirty="0">
                <a:solidFill>
                  <a:srgbClr val="222222"/>
                </a:solidFill>
                <a:highlight>
                  <a:srgbClr val="FFFFFF"/>
                </a:highlight>
                <a:latin typeface="Times New Roman"/>
                <a:ea typeface="Times New Roman"/>
                <a:cs typeface="Times New Roman"/>
                <a:sym typeface="Times New Roman"/>
              </a:rPr>
              <a:t>. "Enhancing heart attack prediction with machine learning: A study at </a:t>
            </a:r>
            <a:r>
              <a:rPr lang="en-US" sz="1600" dirty="0" err="1">
                <a:solidFill>
                  <a:srgbClr val="222222"/>
                </a:solidFill>
                <a:highlight>
                  <a:srgbClr val="FFFFFF"/>
                </a:highlight>
                <a:latin typeface="Times New Roman"/>
                <a:ea typeface="Times New Roman"/>
                <a:cs typeface="Times New Roman"/>
                <a:sym typeface="Times New Roman"/>
              </a:rPr>
              <a:t>jordan</a:t>
            </a:r>
            <a:r>
              <a:rPr lang="en-US" sz="1600" dirty="0">
                <a:solidFill>
                  <a:srgbClr val="222222"/>
                </a:solidFill>
                <a:highlight>
                  <a:srgbClr val="FFFFFF"/>
                </a:highlight>
                <a:latin typeface="Times New Roman"/>
                <a:ea typeface="Times New Roman"/>
                <a:cs typeface="Times New Roman"/>
                <a:sym typeface="Times New Roman"/>
              </a:rPr>
              <a:t> university hospital." Applied Computational Intelligence and Soft Computing 2024, no. 1 (2024): 5080332</a:t>
            </a:r>
            <a:r>
              <a:rPr lang="en-US" sz="1400" dirty="0">
                <a:solidFill>
                  <a:srgbClr val="222222"/>
                </a:solidFill>
                <a:highlight>
                  <a:srgbClr val="FFFFFF"/>
                </a:highlight>
                <a:latin typeface="Times New Roman"/>
                <a:ea typeface="Times New Roman"/>
                <a:cs typeface="Times New Roman"/>
                <a:sym typeface="Times New Roman"/>
              </a:rPr>
              <a:t>.</a:t>
            </a:r>
          </a:p>
          <a:p>
            <a:pPr marL="0" lvl="0" indent="0" algn="l" rtl="0">
              <a:lnSpc>
                <a:spcPct val="115000"/>
              </a:lnSpc>
              <a:spcBef>
                <a:spcPts val="0"/>
              </a:spcBef>
              <a:spcAft>
                <a:spcPts val="0"/>
              </a:spcAft>
              <a:buClr>
                <a:srgbClr val="C00000"/>
              </a:buClr>
              <a:buSzPct val="133333"/>
              <a:buNone/>
            </a:pPr>
            <a:endParaRPr lang="en-US" sz="1400" dirty="0">
              <a:solidFill>
                <a:srgbClr val="222222"/>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rgbClr val="C00000"/>
              </a:buClr>
              <a:buSzPct val="133333"/>
              <a:buNone/>
            </a:pPr>
            <a:r>
              <a:rPr lang="en-US" sz="1400" dirty="0">
                <a:solidFill>
                  <a:srgbClr val="222222"/>
                </a:solidFill>
                <a:highlight>
                  <a:srgbClr val="FFFFFF"/>
                </a:highlight>
                <a:latin typeface="Times New Roman"/>
                <a:ea typeface="Times New Roman"/>
                <a:cs typeface="Times New Roman"/>
                <a:sym typeface="Times New Roman"/>
              </a:rPr>
              <a:t>[4] </a:t>
            </a:r>
            <a:r>
              <a:rPr lang="en-US" sz="1600" dirty="0">
                <a:solidFill>
                  <a:srgbClr val="222222"/>
                </a:solidFill>
                <a:highlight>
                  <a:srgbClr val="FFFFFF"/>
                </a:highlight>
                <a:latin typeface="Times New Roman"/>
                <a:ea typeface="Times New Roman"/>
                <a:cs typeface="Times New Roman"/>
                <a:sym typeface="Times New Roman"/>
              </a:rPr>
              <a:t>BABU, CH KIRAN, M. ISWARYA, R. MANIKANTA KUMAR, and M. PAVAN SAI. "Effective feature engineering technique for heart disease prediction with machine learning." Journal of Nonlinear Analysis and Optimization 15, no. 1 (2024).</a:t>
            </a:r>
          </a:p>
          <a:p>
            <a:pPr marL="0" lvl="0" indent="0" algn="l" rtl="0">
              <a:lnSpc>
                <a:spcPct val="115000"/>
              </a:lnSpc>
              <a:spcBef>
                <a:spcPts val="0"/>
              </a:spcBef>
              <a:spcAft>
                <a:spcPts val="0"/>
              </a:spcAft>
              <a:buClr>
                <a:srgbClr val="C00000"/>
              </a:buClr>
              <a:buSzPct val="120000"/>
              <a:buNone/>
            </a:pPr>
            <a:endParaRPr lang="en-US" sz="1600" dirty="0">
              <a:solidFill>
                <a:srgbClr val="222222"/>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rgbClr val="C00000"/>
              </a:buClr>
              <a:buSzPct val="120000"/>
              <a:buNone/>
            </a:pPr>
            <a:r>
              <a:rPr lang="en-US" sz="1600" dirty="0">
                <a:solidFill>
                  <a:srgbClr val="222222"/>
                </a:solidFill>
                <a:highlight>
                  <a:srgbClr val="FFFFFF"/>
                </a:highlight>
                <a:latin typeface="Times New Roman"/>
                <a:ea typeface="Times New Roman"/>
                <a:cs typeface="Times New Roman"/>
                <a:sym typeface="Times New Roman"/>
              </a:rPr>
              <a:t>[5] Stonier, Albert Alexander, Rakesh Krishna Gorantla, and K. Manoj. "Cardiac disease risk prediction using machine learning algorithms." Healthcare Technology Letters 11, no. 4 (2024): 213-217.</a:t>
            </a:r>
          </a:p>
          <a:p>
            <a:pPr marL="0" lvl="0" indent="0" algn="l" rtl="0">
              <a:lnSpc>
                <a:spcPct val="115000"/>
              </a:lnSpc>
              <a:spcBef>
                <a:spcPts val="0"/>
              </a:spcBef>
              <a:spcAft>
                <a:spcPts val="0"/>
              </a:spcAft>
              <a:buClr>
                <a:srgbClr val="C00000"/>
              </a:buClr>
              <a:buSzPct val="120000"/>
              <a:buNone/>
            </a:pPr>
            <a:endParaRPr lang="en-US" sz="1600" dirty="0">
              <a:solidFill>
                <a:srgbClr val="222222"/>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rgbClr val="C00000"/>
              </a:buClr>
              <a:buSzPct val="120000"/>
              <a:buNone/>
            </a:pPr>
            <a:r>
              <a:rPr lang="en-US" sz="1600" dirty="0">
                <a:solidFill>
                  <a:srgbClr val="222222"/>
                </a:solidFill>
                <a:highlight>
                  <a:srgbClr val="FFFFFF"/>
                </a:highlight>
                <a:latin typeface="Times New Roman"/>
                <a:ea typeface="Times New Roman"/>
                <a:cs typeface="Times New Roman"/>
                <a:sym typeface="Times New Roman"/>
              </a:rPr>
              <a:t>[6]</a:t>
            </a:r>
            <a:r>
              <a:rPr lang="en-US" sz="1800" dirty="0">
                <a:solidFill>
                  <a:schemeClr val="tx1"/>
                </a:solidFill>
                <a:highlight>
                  <a:srgbClr val="FFFFFF"/>
                </a:highlight>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Md. Imam Hossain</a:t>
            </a:r>
            <a:r>
              <a:rPr lang="en-US" sz="1800" dirty="0">
                <a:solidFill>
                  <a:schemeClr val="tx1"/>
                </a:solidFill>
                <a:highlight>
                  <a:srgbClr val="FFFFFF"/>
                </a:highlight>
                <a:latin typeface="Times New Roman"/>
                <a:ea typeface="Times New Roman"/>
                <a:cs typeface="Times New Roman"/>
                <a:sym typeface="Times New Roman"/>
              </a:rPr>
              <a:t>, </a:t>
            </a:r>
            <a:r>
              <a:rPr lang="en-US" sz="1800" dirty="0" err="1">
                <a:solidFill>
                  <a:schemeClr val="tx1"/>
                </a:solidFill>
                <a:highlight>
                  <a:srgbClr val="FFFFFF"/>
                </a:highlight>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Mehad</a:t>
            </a:r>
            <a:r>
              <a:rPr lang="en-US" sz="1800" dirty="0" err="1">
                <a:solidFill>
                  <a:srgbClr val="0563C1"/>
                </a:solidFill>
                <a:highlight>
                  <a:srgbClr val="FFFFFF"/>
                </a:highlight>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i</a:t>
            </a:r>
            <a:r>
              <a:rPr lang="en-US" sz="1800" dirty="0">
                <a:solidFill>
                  <a:schemeClr val="tx1"/>
                </a:solidFill>
                <a:highlight>
                  <a:srgbClr val="FFFFFF"/>
                </a:highlight>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 Hasan Maruf</a:t>
            </a:r>
            <a:r>
              <a:rPr lang="en-US" sz="1800" dirty="0">
                <a:solidFill>
                  <a:schemeClr val="tx1"/>
                </a:solidFill>
                <a:highlight>
                  <a:srgbClr val="FFFFFF"/>
                </a:highlight>
                <a:latin typeface="Times New Roman"/>
                <a:ea typeface="Times New Roman"/>
                <a:cs typeface="Times New Roman"/>
                <a:sym typeface="Times New Roman"/>
              </a:rPr>
              <a:t>, </a:t>
            </a:r>
            <a:r>
              <a:rPr lang="en-US" sz="1800" dirty="0">
                <a:solidFill>
                  <a:schemeClr val="tx1"/>
                </a:solidFill>
                <a:highlight>
                  <a:srgbClr val="FFFFFF"/>
                </a:highlight>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Md. </a:t>
            </a:r>
            <a:r>
              <a:rPr lang="en-US" sz="1800" dirty="0" err="1">
                <a:solidFill>
                  <a:schemeClr val="tx1"/>
                </a:solidFill>
                <a:highlight>
                  <a:srgbClr val="FFFFFF"/>
                </a:highlight>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Ashikur</a:t>
            </a:r>
            <a:r>
              <a:rPr lang="en-US" sz="1800" dirty="0">
                <a:solidFill>
                  <a:schemeClr val="tx1"/>
                </a:solidFill>
                <a:highlight>
                  <a:srgbClr val="FFFFFF"/>
                </a:highlight>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 Rahman </a:t>
            </a:r>
            <a:r>
              <a:rPr lang="en-US" sz="1800" dirty="0" err="1">
                <a:solidFill>
                  <a:schemeClr val="tx1"/>
                </a:solidFill>
                <a:highlight>
                  <a:srgbClr val="FFFFFF"/>
                </a:highlight>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Khan</a:t>
            </a:r>
            <a:r>
              <a:rPr lang="en-US" sz="1800" dirty="0" err="1">
                <a:highlight>
                  <a:schemeClr val="lt1"/>
                </a:highlight>
                <a:latin typeface="Times New Roman"/>
                <a:ea typeface="Times New Roman"/>
                <a:cs typeface="Times New Roman"/>
                <a:sym typeface="Times New Roman"/>
              </a:rPr>
              <a:t>.”Heart</a:t>
            </a:r>
            <a:r>
              <a:rPr lang="en-US" sz="1800" dirty="0">
                <a:highlight>
                  <a:schemeClr val="lt1"/>
                </a:highlight>
                <a:latin typeface="Times New Roman"/>
                <a:ea typeface="Times New Roman"/>
                <a:cs typeface="Times New Roman"/>
                <a:sym typeface="Times New Roman"/>
              </a:rPr>
              <a:t> disease prediction using distinct artificial intelligence techniques” </a:t>
            </a:r>
            <a:r>
              <a:rPr lang="en-US" sz="1200" dirty="0">
                <a:solidFill>
                  <a:schemeClr val="tx1"/>
                </a:solidFill>
                <a:highlight>
                  <a:schemeClr val="lt1"/>
                </a:highlight>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I</a:t>
            </a:r>
            <a:r>
              <a:rPr lang="en-US" sz="1800" dirty="0">
                <a:solidFill>
                  <a:schemeClr val="tx1"/>
                </a:solidFill>
                <a:highlight>
                  <a:schemeClr val="lt1"/>
                </a:highlight>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ran Journal of Computer Science &amp;  23 June </a:t>
            </a:r>
            <a:r>
              <a:rPr lang="en-US" sz="1800" dirty="0">
                <a:highlight>
                  <a:schemeClr val="lt1"/>
                </a:highlight>
                <a:latin typeface="Arial"/>
                <a:ea typeface="Arial"/>
                <a:cs typeface="Arial"/>
                <a:sym typeface="Arial"/>
              </a:rPr>
              <a:t>2024</a:t>
            </a:r>
            <a:r>
              <a:rPr lang="en-US" sz="1800" dirty="0">
                <a:highlight>
                  <a:schemeClr val="lt1"/>
                </a:highlight>
                <a:latin typeface="Times New Roman"/>
                <a:ea typeface="Times New Roman"/>
                <a:cs typeface="Times New Roman"/>
                <a:sym typeface="Times New Roman"/>
              </a:rPr>
              <a:t> Volume 6, pages 397–417, (2024)</a:t>
            </a:r>
          </a:p>
          <a:p>
            <a:pPr marL="0" lvl="0" indent="0" algn="l" rtl="0">
              <a:lnSpc>
                <a:spcPct val="115000"/>
              </a:lnSpc>
              <a:spcBef>
                <a:spcPts val="0"/>
              </a:spcBef>
              <a:spcAft>
                <a:spcPts val="0"/>
              </a:spcAft>
              <a:buClr>
                <a:srgbClr val="C00000"/>
              </a:buClr>
              <a:buSzPct val="117073"/>
              <a:buNone/>
            </a:pPr>
            <a:endParaRPr lang="en-US" sz="1800" dirty="0">
              <a:latin typeface="Arial"/>
              <a:ea typeface="Arial"/>
              <a:cs typeface="Arial"/>
              <a:sym typeface="Arial"/>
            </a:endParaRPr>
          </a:p>
          <a:p>
            <a:pPr marL="0" lvl="0" indent="0" algn="l" rtl="0">
              <a:lnSpc>
                <a:spcPct val="115000"/>
              </a:lnSpc>
              <a:spcBef>
                <a:spcPts val="0"/>
              </a:spcBef>
              <a:spcAft>
                <a:spcPts val="0"/>
              </a:spcAft>
              <a:buClr>
                <a:srgbClr val="C00000"/>
              </a:buClr>
              <a:buSzPct val="117073"/>
              <a:buNone/>
            </a:pPr>
            <a:r>
              <a:rPr lang="en-US" sz="1800" dirty="0">
                <a:latin typeface="Arial"/>
                <a:ea typeface="Arial"/>
                <a:cs typeface="Arial"/>
                <a:sym typeface="Arial"/>
              </a:rPr>
              <a:t>[7]</a:t>
            </a:r>
            <a:r>
              <a:rPr lang="en-US" sz="1800" dirty="0">
                <a:highlight>
                  <a:srgbClr val="FFFFFF"/>
                </a:highlight>
                <a:latin typeface="Times New Roman"/>
                <a:ea typeface="Times New Roman"/>
                <a:cs typeface="Times New Roman"/>
                <a:sym typeface="Times New Roman"/>
              </a:rPr>
              <a:t>Aneesa </a:t>
            </a:r>
            <a:r>
              <a:rPr lang="en-US" sz="1800" dirty="0" err="1">
                <a:highlight>
                  <a:srgbClr val="FFFFFF"/>
                </a:highlight>
                <a:latin typeface="Times New Roman"/>
                <a:ea typeface="Times New Roman"/>
                <a:cs typeface="Times New Roman"/>
                <a:sym typeface="Times New Roman"/>
              </a:rPr>
              <a:t>Malik,Huzaifa</a:t>
            </a:r>
            <a:r>
              <a:rPr lang="en-US" sz="1800" dirty="0">
                <a:highlight>
                  <a:srgbClr val="FFFFFF"/>
                </a:highlight>
                <a:latin typeface="Times New Roman"/>
                <a:ea typeface="Times New Roman"/>
                <a:cs typeface="Times New Roman"/>
                <a:sym typeface="Times New Roman"/>
              </a:rPr>
              <a:t> </a:t>
            </a:r>
            <a:r>
              <a:rPr lang="en-US" sz="1800" dirty="0" err="1">
                <a:highlight>
                  <a:srgbClr val="FFFFFF"/>
                </a:highlight>
                <a:latin typeface="Times New Roman"/>
                <a:ea typeface="Times New Roman"/>
                <a:cs typeface="Times New Roman"/>
                <a:sym typeface="Times New Roman"/>
              </a:rPr>
              <a:t>Anwar,AsadAbbas,Humayun</a:t>
            </a:r>
            <a:r>
              <a:rPr lang="en-US" sz="1800" dirty="0">
                <a:highlight>
                  <a:srgbClr val="FFFFFF"/>
                </a:highlight>
                <a:latin typeface="Times New Roman"/>
                <a:ea typeface="Times New Roman"/>
                <a:cs typeface="Times New Roman"/>
                <a:sym typeface="Times New Roman"/>
              </a:rPr>
              <a:t> </a:t>
            </a:r>
            <a:r>
              <a:rPr lang="en-US" sz="1800" dirty="0" err="1">
                <a:highlight>
                  <a:srgbClr val="FFFFFF"/>
                </a:highlight>
                <a:latin typeface="Times New Roman"/>
                <a:ea typeface="Times New Roman"/>
                <a:cs typeface="Times New Roman"/>
                <a:sym typeface="Times New Roman"/>
              </a:rPr>
              <a:t>Salahuddin,Huzaifa</a:t>
            </a:r>
            <a:r>
              <a:rPr lang="en-US" sz="1800" dirty="0">
                <a:highlight>
                  <a:srgbClr val="FFFFFF"/>
                </a:highlight>
                <a:latin typeface="Times New Roman"/>
                <a:ea typeface="Times New Roman"/>
                <a:cs typeface="Times New Roman"/>
                <a:sym typeface="Times New Roman"/>
              </a:rPr>
              <a:t> </a:t>
            </a:r>
            <a:r>
              <a:rPr lang="en-US" sz="1800" dirty="0" err="1">
                <a:highlight>
                  <a:srgbClr val="FFFFFF"/>
                </a:highlight>
                <a:latin typeface="Times New Roman"/>
                <a:ea typeface="Times New Roman"/>
                <a:cs typeface="Times New Roman"/>
                <a:sym typeface="Times New Roman"/>
              </a:rPr>
              <a:t>Anwar”Image</a:t>
            </a:r>
            <a:r>
              <a:rPr lang="en-US" sz="1800" dirty="0">
                <a:highlight>
                  <a:srgbClr val="FFFFFF"/>
                </a:highlight>
                <a:latin typeface="Times New Roman"/>
                <a:ea typeface="Times New Roman"/>
                <a:cs typeface="Times New Roman"/>
                <a:sym typeface="Times New Roman"/>
              </a:rPr>
              <a:t>-Enhanced Heart Disease Risk Assessment using CNN </a:t>
            </a:r>
            <a:r>
              <a:rPr lang="en-US" sz="1800" dirty="0" err="1">
                <a:highlight>
                  <a:srgbClr val="FFFFFF"/>
                </a:highlight>
                <a:latin typeface="Times New Roman"/>
                <a:ea typeface="Times New Roman"/>
                <a:cs typeface="Times New Roman"/>
                <a:sym typeface="Times New Roman"/>
              </a:rPr>
              <a:t>Algorithm”</a:t>
            </a:r>
            <a:r>
              <a:rPr lang="en-US" sz="2000" dirty="0" err="1">
                <a:solidFill>
                  <a:schemeClr val="tx1"/>
                </a:solidFill>
                <a:highlight>
                  <a:schemeClr val="lt1"/>
                </a:highlight>
                <a:uFill>
                  <a:noFill/>
                </a:u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Journal</a:t>
            </a:r>
            <a:r>
              <a:rPr lang="en-US" sz="2000" dirty="0">
                <a:solidFill>
                  <a:schemeClr val="tx1"/>
                </a:solidFill>
                <a:highlight>
                  <a:schemeClr val="lt1"/>
                </a:highlight>
                <a:uFill>
                  <a:noFill/>
                </a:u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 of Computing &amp; Biomedical Informatics</a:t>
            </a:r>
            <a:r>
              <a:rPr lang="en-US" sz="2000" dirty="0">
                <a:solidFill>
                  <a:schemeClr val="tx1"/>
                </a:solidFill>
                <a:highlight>
                  <a:schemeClr val="lt1"/>
                </a:highlight>
                <a:latin typeface="Times New Roman"/>
                <a:ea typeface="Times New Roman"/>
                <a:cs typeface="Times New Roman"/>
                <a:sym typeface="Times New Roman"/>
              </a:rPr>
              <a:t> </a:t>
            </a:r>
            <a:r>
              <a:rPr lang="en-US" sz="2000" dirty="0">
                <a:solidFill>
                  <a:schemeClr val="tx1"/>
                </a:solidFill>
                <a:highlight>
                  <a:srgbClr val="FFFFFF"/>
                </a:highlight>
                <a:latin typeface="Times New Roman"/>
                <a:ea typeface="Times New Roman"/>
                <a:cs typeface="Times New Roman"/>
                <a:sym typeface="Times New Roman"/>
              </a:rPr>
              <a:t> </a:t>
            </a:r>
            <a:r>
              <a:rPr lang="en-US" sz="2000" dirty="0">
                <a:solidFill>
                  <a:schemeClr val="tx1"/>
                </a:solidFill>
                <a:highlight>
                  <a:srgbClr val="FFFFFF"/>
                </a:highlight>
                <a:uFill>
                  <a:noFill/>
                </a:uFill>
                <a:latin typeface="Times New Roman"/>
                <a:ea typeface="Times New Roman"/>
                <a:cs typeface="Times New Roman"/>
                <a:sym typeface="Times New Roman"/>
                <a:hlinkClick r:id="rId8">
                  <a:extLst>
                    <a:ext uri="{A12FA001-AC4F-418D-AE19-62706E023703}">
                      <ahyp:hlinkClr xmlns:ahyp="http://schemas.microsoft.com/office/drawing/2018/hyperlinkcolor" val="tx"/>
                    </a:ext>
                  </a:extLst>
                </a:hlinkClick>
              </a:rPr>
              <a:t>Vol. 7 No. 01 (2024)</a:t>
            </a:r>
            <a:endParaRPr lang="en-US" sz="2000" dirty="0">
              <a:solidFill>
                <a:schemeClr val="tx1"/>
              </a:solidFill>
              <a:highlight>
                <a:srgbClr val="FFFFFF"/>
              </a:highlight>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1800"/>
              <a:buNone/>
            </a:pPr>
            <a:endParaRPr lang="en-US" sz="1800" dirty="0">
              <a:solidFill>
                <a:schemeClr val="dk1"/>
              </a:solidFill>
            </a:endParaRPr>
          </a:p>
        </p:txBody>
      </p:sp>
      <p:sp>
        <p:nvSpPr>
          <p:cNvPr id="309" name="Google Shape;309;p25"/>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70C0"/>
              </a:buClr>
              <a:buSzPts val="2400"/>
              <a:buFont typeface="Cambria"/>
              <a:buNone/>
            </a:pPr>
            <a:r>
              <a:rPr lang="en-US" sz="2400" b="1" dirty="0">
                <a:solidFill>
                  <a:srgbClr val="0070C0"/>
                </a:solidFill>
                <a:latin typeface="Cambria"/>
                <a:ea typeface="Cambria"/>
                <a:cs typeface="Cambria"/>
                <a:sym typeface="Cambria"/>
              </a:rPr>
              <a:t>REFERENCES</a:t>
            </a:r>
            <a:endParaRPr sz="1800" b="1" dirty="0">
              <a:solidFill>
                <a:srgbClr val="00B050"/>
              </a:solidFill>
              <a:latin typeface="Cambria"/>
              <a:ea typeface="Cambria"/>
              <a:cs typeface="Cambria"/>
              <a:sym typeface="Cambria"/>
            </a:endParaRPr>
          </a:p>
        </p:txBody>
      </p:sp>
      <p:sp>
        <p:nvSpPr>
          <p:cNvPr id="3" name="Google Shape;137;p6">
            <a:extLst>
              <a:ext uri="{FF2B5EF4-FFF2-40B4-BE49-F238E27FC236}">
                <a16:creationId xmlns:a16="http://schemas.microsoft.com/office/drawing/2014/main" id="{842C0A6C-BF52-FC8A-5667-A8CF36B0CC70}"/>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b="1" dirty="0">
                <a:solidFill>
                  <a:srgbClr val="385623"/>
                </a:solidFill>
              </a:rPr>
              <a:t>FIRST REVIEW PRESENTATION</a:t>
            </a:r>
            <a:endParaRPr sz="1800" b="1" dirty="0">
              <a:solidFill>
                <a:srgbClr val="385623"/>
              </a:solidFill>
            </a:endParaRPr>
          </a:p>
        </p:txBody>
      </p:sp>
      <p:sp>
        <p:nvSpPr>
          <p:cNvPr id="4" name="Google Shape;138;p6">
            <a:extLst>
              <a:ext uri="{FF2B5EF4-FFF2-40B4-BE49-F238E27FC236}">
                <a16:creationId xmlns:a16="http://schemas.microsoft.com/office/drawing/2014/main" id="{17841D83-C716-E3E9-6051-E593953AF884}"/>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b="1">
                <a:solidFill>
                  <a:srgbClr val="385623"/>
                </a:solidFill>
              </a:rPr>
              <a:t>24</a:t>
            </a:fld>
            <a:endParaRPr sz="1800" b="1">
              <a:solidFill>
                <a:srgbClr val="385623"/>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body" idx="1"/>
          </p:nvPr>
        </p:nvSpPr>
        <p:spPr>
          <a:xfrm>
            <a:off x="838200" y="983673"/>
            <a:ext cx="10515600" cy="5193290"/>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100000"/>
              </a:lnSpc>
              <a:spcBef>
                <a:spcPts val="0"/>
              </a:spcBef>
              <a:spcAft>
                <a:spcPts val="0"/>
              </a:spcAft>
              <a:buClr>
                <a:schemeClr val="dk1"/>
              </a:buClr>
              <a:buSzPts val="2800"/>
              <a:buNone/>
            </a:pPr>
            <a:r>
              <a:rPr lang="en-US" sz="2200" b="1" dirty="0">
                <a:latin typeface="Times New Roman" panose="02020603050405020304" pitchFamily="18" charset="0"/>
                <a:cs typeface="Times New Roman" panose="02020603050405020304" pitchFamily="18" charset="0"/>
              </a:rPr>
              <a:t>Background of the research:</a:t>
            </a:r>
          </a:p>
          <a:p>
            <a:pPr marL="0" lvl="0" indent="0" algn="just" rtl="0">
              <a:lnSpc>
                <a:spcPct val="100000"/>
              </a:lnSpc>
              <a:spcBef>
                <a:spcPts val="0"/>
              </a:spcBef>
              <a:spcAft>
                <a:spcPts val="0"/>
              </a:spcAft>
              <a:buClr>
                <a:schemeClr val="dk1"/>
              </a:buClr>
              <a:buSzPts val="2800"/>
              <a:buNone/>
            </a:pPr>
            <a:r>
              <a:rPr lang="en-US" sz="2000" dirty="0">
                <a:latin typeface="Times New Roman" panose="02020603050405020304" pitchFamily="18" charset="0"/>
                <a:cs typeface="Times New Roman" panose="02020603050405020304" pitchFamily="18" charset="0"/>
              </a:rPr>
              <a:t>The research focuses on improving heart disease prediction models by integrating the Jellyfish Optimization Algorithm (JFO) with Support Vector Machines (SVM). Traditional machine learning techniques such as Naïve Bayes and Decision Trees have been widely used for heart disease prediction, but they often face challenges like overfitting, small datasets, and inconsistencies in feature engineering. The study aims to enhance prediction accuracy by optimizing feature selection and hyperparameters through JFO​.</a:t>
            </a:r>
          </a:p>
          <a:p>
            <a:pPr marL="0" lvl="0" indent="0" algn="just" rtl="0">
              <a:lnSpc>
                <a:spcPct val="100000"/>
              </a:lnSpc>
              <a:spcBef>
                <a:spcPts val="0"/>
              </a:spcBef>
              <a:spcAft>
                <a:spcPts val="0"/>
              </a:spcAft>
              <a:buClr>
                <a:schemeClr val="dk1"/>
              </a:buClr>
              <a:buSzPts val="2800"/>
              <a:buNone/>
            </a:pPr>
            <a:endParaRPr lang="en-US" sz="2200" b="1" dirty="0">
              <a:latin typeface="Times New Roman" panose="02020603050405020304" pitchFamily="18" charset="0"/>
              <a:cs typeface="Times New Roman" panose="02020603050405020304" pitchFamily="18" charset="0"/>
            </a:endParaRPr>
          </a:p>
          <a:p>
            <a:pPr marL="0" lvl="0" indent="0" algn="just" rtl="0">
              <a:lnSpc>
                <a:spcPct val="100000"/>
              </a:lnSpc>
              <a:spcBef>
                <a:spcPts val="0"/>
              </a:spcBef>
              <a:spcAft>
                <a:spcPts val="0"/>
              </a:spcAft>
              <a:buClr>
                <a:schemeClr val="dk1"/>
              </a:buClr>
              <a:buSzPts val="2800"/>
              <a:buNone/>
            </a:pPr>
            <a:r>
              <a:rPr lang="en-US" sz="2200" b="1" dirty="0">
                <a:latin typeface="Times New Roman" panose="02020603050405020304" pitchFamily="18" charset="0"/>
                <a:cs typeface="Times New Roman" panose="02020603050405020304" pitchFamily="18" charset="0"/>
              </a:rPr>
              <a:t>Problem statement:</a:t>
            </a:r>
          </a:p>
          <a:p>
            <a:pPr marL="0" lvl="0" indent="0" algn="just" rtl="0">
              <a:lnSpc>
                <a:spcPct val="100000"/>
              </a:lnSpc>
              <a:spcBef>
                <a:spcPts val="0"/>
              </a:spcBef>
              <a:spcAft>
                <a:spcPts val="0"/>
              </a:spcAft>
              <a:buClr>
                <a:schemeClr val="dk1"/>
              </a:buClr>
              <a:buSzPts val="2800"/>
              <a:buNone/>
            </a:pPr>
            <a:r>
              <a:rPr lang="en-US" sz="2000" dirty="0">
                <a:latin typeface="Times New Roman" panose="02020603050405020304" pitchFamily="18" charset="0"/>
                <a:cs typeface="Times New Roman" panose="02020603050405020304" pitchFamily="18" charset="0"/>
              </a:rPr>
              <a:t>Current machine learning models for heart disease prediction often struggle with accuracy, feature selection, and adaptability to real-world scenarios. Many existing methods, such as Naïve Bayes and Decision Trees, fail to generalize well due to overfitting, dataset limitations, and suboptimal hyperparameter tuning. To address these challenges, this research proposes an enhanced Support Vector Machine (SVM) model optimized using the Jellyfish Optimization Algorithm (JFO), aiming to improve prediction accuracy, feature selection efficiency, and model robustness for practical healthcare applications.</a:t>
            </a:r>
          </a:p>
          <a:p>
            <a:pPr marL="228600" lvl="0" indent="-228600" algn="just" rtl="0">
              <a:lnSpc>
                <a:spcPct val="100000"/>
              </a:lnSpc>
              <a:spcBef>
                <a:spcPts val="0"/>
              </a:spcBef>
              <a:spcAft>
                <a:spcPts val="0"/>
              </a:spcAft>
              <a:buClr>
                <a:schemeClr val="dk1"/>
              </a:buClr>
              <a:buSzPts val="2800"/>
              <a:buChar char="•"/>
            </a:pPr>
            <a:endParaRPr sz="2000" dirty="0">
              <a:latin typeface="Times New Roman" panose="02020603050405020304" pitchFamily="18" charset="0"/>
              <a:cs typeface="Times New Roman" panose="02020603050405020304" pitchFamily="18" charset="0"/>
            </a:endParaRPr>
          </a:p>
        </p:txBody>
      </p:sp>
      <p:sp>
        <p:nvSpPr>
          <p:cNvPr id="119" name="Google Shape;11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b="1">
                <a:solidFill>
                  <a:srgbClr val="385623"/>
                </a:solidFill>
              </a:rPr>
              <a:t>FIRST REVIEW PRESENTATION</a:t>
            </a:r>
            <a:endParaRPr sz="1800" b="1">
              <a:solidFill>
                <a:srgbClr val="385623"/>
              </a:solidFill>
            </a:endParaRPr>
          </a:p>
        </p:txBody>
      </p:sp>
      <p:sp>
        <p:nvSpPr>
          <p:cNvPr id="120" name="Google Shape;12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b="1">
                <a:solidFill>
                  <a:srgbClr val="385623"/>
                </a:solidFill>
              </a:rPr>
              <a:t>3</a:t>
            </a:fld>
            <a:endParaRPr sz="1800" b="1">
              <a:solidFill>
                <a:srgbClr val="385623"/>
              </a:solidFill>
            </a:endParaRPr>
          </a:p>
        </p:txBody>
      </p:sp>
      <p:sp>
        <p:nvSpPr>
          <p:cNvPr id="121" name="Google Shape;121;p4"/>
          <p:cNvSpPr txBox="1">
            <a:spLocks noGrp="1"/>
          </p:cNvSpPr>
          <p:nvPr>
            <p:ph type="title"/>
          </p:nvPr>
        </p:nvSpPr>
        <p:spPr>
          <a:xfrm>
            <a:off x="838200" y="240434"/>
            <a:ext cx="10515600" cy="57698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a:buNone/>
            </a:pPr>
            <a:r>
              <a:rPr lang="en-US" sz="2400" b="1" dirty="0">
                <a:solidFill>
                  <a:srgbClr val="2F5496"/>
                </a:solidFill>
                <a:latin typeface="Cambria"/>
                <a:ea typeface="Cambria"/>
                <a:cs typeface="Cambria"/>
                <a:sym typeface="Cambria"/>
              </a:rPr>
              <a:t>INTRODUCTION</a:t>
            </a:r>
            <a:endParaRPr sz="2400" b="1" dirty="0">
              <a:solidFill>
                <a:srgbClr val="2F5496"/>
              </a:solidFill>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117;p4">
            <a:extLst>
              <a:ext uri="{FF2B5EF4-FFF2-40B4-BE49-F238E27FC236}">
                <a16:creationId xmlns:a16="http://schemas.microsoft.com/office/drawing/2014/main" id="{D1AC9947-172B-FFAD-EAB8-C470FF088AFF}"/>
              </a:ext>
            </a:extLst>
          </p:cNvPr>
          <p:cNvSpPr txBox="1">
            <a:spLocks noGrp="1"/>
          </p:cNvSpPr>
          <p:nvPr>
            <p:ph type="body" idx="1"/>
          </p:nvPr>
        </p:nvSpPr>
        <p:spPr>
          <a:xfrm>
            <a:off x="838200" y="983673"/>
            <a:ext cx="10515600" cy="5193290"/>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Research Gap:</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Existing models suffer from overfitting and small datasets, limiting their applicability.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Variability in feature selection methods affects model consistency and performance.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Many studies focus on theoretical improvements rather than real-world clinical deployment.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impact of optimization techniques on SVM-based heart disease prediction remains underexplored.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research on hybrid models combining optimization algorithms with SVM.</a:t>
            </a:r>
          </a:p>
          <a:p>
            <a:pPr marL="0" lvl="0" indent="0" algn="just" rtl="0">
              <a:lnSpc>
                <a:spcPct val="150000"/>
              </a:lnSpc>
              <a:spcBef>
                <a:spcPts val="0"/>
              </a:spcBef>
              <a:spcAft>
                <a:spcPts val="0"/>
              </a:spcAft>
              <a:buClr>
                <a:schemeClr val="dk1"/>
              </a:buClr>
              <a:buSzPts val="2800"/>
              <a:buNone/>
            </a:pPr>
            <a:endParaRPr sz="2000" dirty="0">
              <a:latin typeface="Times New Roman" panose="02020603050405020304" pitchFamily="18" charset="0"/>
              <a:cs typeface="Times New Roman" panose="02020603050405020304" pitchFamily="18" charset="0"/>
            </a:endParaRPr>
          </a:p>
        </p:txBody>
      </p:sp>
      <p:sp>
        <p:nvSpPr>
          <p:cNvPr id="12" name="Google Shape;119;p4">
            <a:extLst>
              <a:ext uri="{FF2B5EF4-FFF2-40B4-BE49-F238E27FC236}">
                <a16:creationId xmlns:a16="http://schemas.microsoft.com/office/drawing/2014/main" id="{269AC158-F887-DC69-7553-F2B9C6CC3979}"/>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b="1">
                <a:solidFill>
                  <a:srgbClr val="385623"/>
                </a:solidFill>
              </a:rPr>
              <a:t>FIRST REVIEW PRESENTATION</a:t>
            </a:r>
            <a:endParaRPr sz="1800" b="1">
              <a:solidFill>
                <a:srgbClr val="385623"/>
              </a:solidFill>
            </a:endParaRPr>
          </a:p>
        </p:txBody>
      </p:sp>
      <p:sp>
        <p:nvSpPr>
          <p:cNvPr id="13" name="Google Shape;120;p4">
            <a:extLst>
              <a:ext uri="{FF2B5EF4-FFF2-40B4-BE49-F238E27FC236}">
                <a16:creationId xmlns:a16="http://schemas.microsoft.com/office/drawing/2014/main" id="{97676E31-D81F-9554-1EBA-80FD00779B79}"/>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b="1">
                <a:solidFill>
                  <a:srgbClr val="385623"/>
                </a:solidFill>
              </a:rPr>
              <a:t>4</a:t>
            </a:fld>
            <a:endParaRPr sz="1800" b="1">
              <a:solidFill>
                <a:srgbClr val="385623"/>
              </a:solidFill>
            </a:endParaRPr>
          </a:p>
        </p:txBody>
      </p:sp>
      <p:sp>
        <p:nvSpPr>
          <p:cNvPr id="14" name="Google Shape;121;p4">
            <a:extLst>
              <a:ext uri="{FF2B5EF4-FFF2-40B4-BE49-F238E27FC236}">
                <a16:creationId xmlns:a16="http://schemas.microsoft.com/office/drawing/2014/main" id="{1F78C971-7139-CBE7-3573-8B696F97C099}"/>
              </a:ext>
            </a:extLst>
          </p:cNvPr>
          <p:cNvSpPr txBox="1">
            <a:spLocks noGrp="1"/>
          </p:cNvSpPr>
          <p:nvPr>
            <p:ph type="title"/>
          </p:nvPr>
        </p:nvSpPr>
        <p:spPr>
          <a:xfrm>
            <a:off x="838200" y="240434"/>
            <a:ext cx="10515600" cy="57698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a:buNone/>
            </a:pPr>
            <a:r>
              <a:rPr lang="en-US" sz="2400" b="1" dirty="0">
                <a:solidFill>
                  <a:srgbClr val="2F5496"/>
                </a:solidFill>
                <a:latin typeface="Cambria"/>
                <a:ea typeface="Cambria"/>
                <a:cs typeface="Cambria"/>
                <a:sym typeface="Cambria"/>
              </a:rPr>
              <a:t>INTRODUCTION</a:t>
            </a:r>
            <a:endParaRPr sz="2400" b="1" dirty="0">
              <a:solidFill>
                <a:srgbClr val="2F5496"/>
              </a:solidFill>
              <a:latin typeface="Cambria"/>
              <a:ea typeface="Cambria"/>
              <a:cs typeface="Cambria"/>
              <a:sym typeface="Cambria"/>
            </a:endParaRPr>
          </a:p>
        </p:txBody>
      </p:sp>
    </p:spTree>
    <p:extLst>
      <p:ext uri="{BB962C8B-B14F-4D97-AF65-F5344CB8AC3E}">
        <p14:creationId xmlns:p14="http://schemas.microsoft.com/office/powerpoint/2010/main" val="2156310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a:extLst>
            <a:ext uri="{FF2B5EF4-FFF2-40B4-BE49-F238E27FC236}">
              <a16:creationId xmlns:a16="http://schemas.microsoft.com/office/drawing/2014/main" id="{E3694D03-1423-C12A-93BC-1EF889D30244}"/>
            </a:ext>
          </a:extLst>
        </p:cNvPr>
        <p:cNvGrpSpPr/>
        <p:nvPr/>
      </p:nvGrpSpPr>
      <p:grpSpPr>
        <a:xfrm>
          <a:off x="0" y="0"/>
          <a:ext cx="0" cy="0"/>
          <a:chOff x="0" y="0"/>
          <a:chExt cx="0" cy="0"/>
        </a:xfrm>
      </p:grpSpPr>
      <p:sp>
        <p:nvSpPr>
          <p:cNvPr id="119" name="Google Shape;119;p4">
            <a:extLst>
              <a:ext uri="{FF2B5EF4-FFF2-40B4-BE49-F238E27FC236}">
                <a16:creationId xmlns:a16="http://schemas.microsoft.com/office/drawing/2014/main" id="{9E0D9C75-4AAB-2F5D-B09E-12D5BD7C26CE}"/>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b="1">
                <a:solidFill>
                  <a:srgbClr val="385623"/>
                </a:solidFill>
              </a:rPr>
              <a:t>FIRST REVIEW PRESENTATION</a:t>
            </a:r>
            <a:endParaRPr sz="1800" b="1">
              <a:solidFill>
                <a:srgbClr val="385623"/>
              </a:solidFill>
            </a:endParaRPr>
          </a:p>
        </p:txBody>
      </p:sp>
      <p:sp>
        <p:nvSpPr>
          <p:cNvPr id="120" name="Google Shape;120;p4">
            <a:extLst>
              <a:ext uri="{FF2B5EF4-FFF2-40B4-BE49-F238E27FC236}">
                <a16:creationId xmlns:a16="http://schemas.microsoft.com/office/drawing/2014/main" id="{CAA337DC-A9A5-06B8-1CB0-EA119883771C}"/>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b="1">
                <a:solidFill>
                  <a:srgbClr val="385623"/>
                </a:solidFill>
              </a:rPr>
              <a:t>5</a:t>
            </a:fld>
            <a:endParaRPr sz="1800" b="1">
              <a:solidFill>
                <a:srgbClr val="385623"/>
              </a:solidFill>
            </a:endParaRPr>
          </a:p>
        </p:txBody>
      </p:sp>
      <p:sp>
        <p:nvSpPr>
          <p:cNvPr id="121" name="Google Shape;121;p4">
            <a:extLst>
              <a:ext uri="{FF2B5EF4-FFF2-40B4-BE49-F238E27FC236}">
                <a16:creationId xmlns:a16="http://schemas.microsoft.com/office/drawing/2014/main" id="{A7EAD955-2EF5-09FA-8AFC-DB0B8D18FFE3}"/>
              </a:ext>
            </a:extLst>
          </p:cNvPr>
          <p:cNvSpPr txBox="1">
            <a:spLocks noGrp="1"/>
          </p:cNvSpPr>
          <p:nvPr>
            <p:ph type="title"/>
          </p:nvPr>
        </p:nvSpPr>
        <p:spPr>
          <a:xfrm>
            <a:off x="838200" y="240434"/>
            <a:ext cx="10515600" cy="57698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a:buNone/>
            </a:pPr>
            <a:r>
              <a:rPr lang="en-US" sz="2400" b="1" dirty="0">
                <a:solidFill>
                  <a:srgbClr val="2F5496"/>
                </a:solidFill>
                <a:latin typeface="Cambria"/>
                <a:ea typeface="Cambria"/>
                <a:cs typeface="Cambria"/>
                <a:sym typeface="Cambria"/>
              </a:rPr>
              <a:t>OBJECTIVE OF THE PROJECCT</a:t>
            </a:r>
            <a:endParaRPr sz="2400" b="1" dirty="0">
              <a:solidFill>
                <a:srgbClr val="2F5496"/>
              </a:solidFill>
              <a:latin typeface="Cambria"/>
              <a:ea typeface="Cambria"/>
              <a:cs typeface="Cambria"/>
              <a:sym typeface="Cambria"/>
            </a:endParaRPr>
          </a:p>
        </p:txBody>
      </p:sp>
      <p:sp>
        <p:nvSpPr>
          <p:cNvPr id="3" name="Text Placeholder 2">
            <a:extLst>
              <a:ext uri="{FF2B5EF4-FFF2-40B4-BE49-F238E27FC236}">
                <a16:creationId xmlns:a16="http://schemas.microsoft.com/office/drawing/2014/main" id="{B2579846-6225-F94A-4609-B0BF5E8557C6}"/>
              </a:ext>
            </a:extLst>
          </p:cNvPr>
          <p:cNvSpPr>
            <a:spLocks noGrp="1" noChangeArrowheads="1"/>
          </p:cNvSpPr>
          <p:nvPr>
            <p:ph type="body" idx="1"/>
          </p:nvPr>
        </p:nvSpPr>
        <p:spPr bwMode="auto">
          <a:xfrm>
            <a:off x="4724400" y="8002560"/>
            <a:ext cx="10515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Google Shape;117;p4">
            <a:extLst>
              <a:ext uri="{FF2B5EF4-FFF2-40B4-BE49-F238E27FC236}">
                <a16:creationId xmlns:a16="http://schemas.microsoft.com/office/drawing/2014/main" id="{F067FE3B-BB4B-8AE5-5489-7779F2070C08}"/>
              </a:ext>
            </a:extLst>
          </p:cNvPr>
          <p:cNvSpPr txBox="1">
            <a:spLocks/>
          </p:cNvSpPr>
          <p:nvPr/>
        </p:nvSpPr>
        <p:spPr>
          <a:xfrm>
            <a:off x="838200" y="983673"/>
            <a:ext cx="10515600" cy="5193290"/>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propose an effective machine learning-based approach for heart disease prediction using the Jellyfish Optimization Algorithm (JFO) and Support Vector Machines (SVM).</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enhance feature selection techniques by leveraging JFO to identify the most significant attributes, improving model accuracy and reducing computation time.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optimize hyperparameter tuning in SVM using JFO, ensuring an improved classification model for heart disease detection.</a:t>
            </a:r>
          </a:p>
          <a:p>
            <a:pPr marL="0" indent="0" algn="just" eaLnBrk="0" fontAlgn="base" hangingPunct="0">
              <a:lnSpc>
                <a:spcPct val="150000"/>
              </a:lnSpc>
              <a:spcBef>
                <a:spcPct val="0"/>
              </a:spcBef>
              <a:spcAft>
                <a:spcPct val="0"/>
              </a:spcAft>
              <a:buClrTx/>
              <a:buSzTx/>
              <a:buFontTx/>
              <a:buChar char="•"/>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compare the proposed model with existing heart disease prediction models such as KNN, </a:t>
            </a:r>
            <a:r>
              <a:rPr lang="en-IN" sz="2000" dirty="0" err="1">
                <a:solidFill>
                  <a:srgbClr val="000000"/>
                </a:solidFill>
                <a:effectLst/>
                <a:latin typeface="Times New Roman" panose="02020603050405020304" pitchFamily="18" charset="0"/>
                <a:cs typeface="Times New Roman" panose="02020603050405020304" pitchFamily="18" charset="0"/>
              </a:rPr>
              <a:t>GradientBoosting</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standard SVM to validate its performance.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analyze the impact of JFO-based optimization on model accuracy, recall, precision, and F1-score in predicting heart disease.</a:t>
            </a:r>
          </a:p>
        </p:txBody>
      </p:sp>
    </p:spTree>
    <p:extLst>
      <p:ext uri="{BB962C8B-B14F-4D97-AF65-F5344CB8AC3E}">
        <p14:creationId xmlns:p14="http://schemas.microsoft.com/office/powerpoint/2010/main" val="1910179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41"/>
          <p:cNvSpPr txBox="1">
            <a:spLocks noGrp="1"/>
          </p:cNvSpPr>
          <p:nvPr>
            <p:ph type="title"/>
          </p:nvPr>
        </p:nvSpPr>
        <p:spPr>
          <a:xfrm>
            <a:off x="258925" y="-97750"/>
            <a:ext cx="3926100" cy="609600"/>
          </a:xfrm>
          <a:prstGeom prst="rect">
            <a:avLst/>
          </a:prstGeom>
          <a:noFill/>
          <a:ln>
            <a:noFill/>
          </a:ln>
        </p:spPr>
        <p:txBody>
          <a:bodyPr spcFirstLastPara="1" wrap="square" lIns="91425" tIns="45700" rIns="91425" bIns="45700" anchor="ctr" anchorCtr="0">
            <a:noAutofit/>
          </a:bodyPr>
          <a:lstStyle/>
          <a:p>
            <a:pPr marL="404813" lvl="0" indent="-404813" algn="l" rtl="0">
              <a:lnSpc>
                <a:spcPct val="150000"/>
              </a:lnSpc>
              <a:spcBef>
                <a:spcPts val="0"/>
              </a:spcBef>
              <a:spcAft>
                <a:spcPts val="0"/>
              </a:spcAft>
              <a:buSzPts val="1800"/>
              <a:buNone/>
            </a:pPr>
            <a:r>
              <a:rPr lang="en-US" sz="1800" b="1">
                <a:solidFill>
                  <a:srgbClr val="2F5496"/>
                </a:solidFill>
                <a:latin typeface="Cambria"/>
                <a:ea typeface="Cambria"/>
                <a:cs typeface="Cambria"/>
                <a:sym typeface="Cambria"/>
              </a:rPr>
              <a:t>LITERATURE SURVEY</a:t>
            </a:r>
            <a:endParaRPr sz="1800"/>
          </a:p>
        </p:txBody>
      </p:sp>
      <p:graphicFrame>
        <p:nvGraphicFramePr>
          <p:cNvPr id="131" name="Google Shape;131;p41"/>
          <p:cNvGraphicFramePr/>
          <p:nvPr/>
        </p:nvGraphicFramePr>
        <p:xfrm>
          <a:off x="0" y="453850"/>
          <a:ext cx="12192000" cy="6263798"/>
        </p:xfrm>
        <a:graphic>
          <a:graphicData uri="http://schemas.openxmlformats.org/drawingml/2006/table">
            <a:tbl>
              <a:tblPr>
                <a:noFill/>
              </a:tblPr>
              <a:tblGrid>
                <a:gridCol w="726675">
                  <a:extLst>
                    <a:ext uri="{9D8B030D-6E8A-4147-A177-3AD203B41FA5}">
                      <a16:colId xmlns:a16="http://schemas.microsoft.com/office/drawing/2014/main" val="20000"/>
                    </a:ext>
                  </a:extLst>
                </a:gridCol>
                <a:gridCol w="1943375">
                  <a:extLst>
                    <a:ext uri="{9D8B030D-6E8A-4147-A177-3AD203B41FA5}">
                      <a16:colId xmlns:a16="http://schemas.microsoft.com/office/drawing/2014/main" val="20001"/>
                    </a:ext>
                  </a:extLst>
                </a:gridCol>
                <a:gridCol w="2598450">
                  <a:extLst>
                    <a:ext uri="{9D8B030D-6E8A-4147-A177-3AD203B41FA5}">
                      <a16:colId xmlns:a16="http://schemas.microsoft.com/office/drawing/2014/main" val="20002"/>
                    </a:ext>
                  </a:extLst>
                </a:gridCol>
                <a:gridCol w="2026075">
                  <a:extLst>
                    <a:ext uri="{9D8B030D-6E8A-4147-A177-3AD203B41FA5}">
                      <a16:colId xmlns:a16="http://schemas.microsoft.com/office/drawing/2014/main" val="20003"/>
                    </a:ext>
                  </a:extLst>
                </a:gridCol>
                <a:gridCol w="4897425">
                  <a:extLst>
                    <a:ext uri="{9D8B030D-6E8A-4147-A177-3AD203B41FA5}">
                      <a16:colId xmlns:a16="http://schemas.microsoft.com/office/drawing/2014/main" val="20004"/>
                    </a:ext>
                  </a:extLst>
                </a:gridCol>
              </a:tblGrid>
              <a:tr h="542850">
                <a:tc>
                  <a:txBody>
                    <a:bodyPr/>
                    <a:lstStyle/>
                    <a:p>
                      <a:pPr marL="0" lvl="0" indent="0" algn="l" rtl="0">
                        <a:spcBef>
                          <a:spcPts val="0"/>
                        </a:spcBef>
                        <a:spcAft>
                          <a:spcPts val="0"/>
                        </a:spcAft>
                        <a:buNone/>
                      </a:pPr>
                      <a:r>
                        <a:rPr lang="en-US" sz="1600"/>
                        <a:t> </a:t>
                      </a:r>
                      <a:r>
                        <a:rPr lang="en-US" sz="1600" b="1">
                          <a:latin typeface="Times New Roman"/>
                          <a:ea typeface="Times New Roman"/>
                          <a:cs typeface="Times New Roman"/>
                          <a:sym typeface="Times New Roman"/>
                        </a:rPr>
                        <a:t>S.No.</a:t>
                      </a:r>
                      <a:endParaRPr sz="16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600"/>
                        <a:t>   </a:t>
                      </a:r>
                      <a:r>
                        <a:rPr lang="en-US" sz="1600" b="1"/>
                        <a:t> </a:t>
                      </a:r>
                      <a:r>
                        <a:rPr lang="en-US" sz="1600" b="1">
                          <a:latin typeface="Times New Roman"/>
                          <a:ea typeface="Times New Roman"/>
                          <a:cs typeface="Times New Roman"/>
                          <a:sym typeface="Times New Roman"/>
                        </a:rPr>
                        <a:t>Title of the Paper</a:t>
                      </a:r>
                      <a:endParaRPr sz="16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600"/>
                        <a:t>    </a:t>
                      </a:r>
                      <a:r>
                        <a:rPr lang="en-US" sz="1600" b="1">
                          <a:latin typeface="Times New Roman"/>
                          <a:ea typeface="Times New Roman"/>
                          <a:cs typeface="Times New Roman"/>
                          <a:sym typeface="Times New Roman"/>
                        </a:rPr>
                        <a:t>Author Details</a:t>
                      </a:r>
                      <a:endParaRPr sz="16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600">
                          <a:latin typeface="Times New Roman"/>
                          <a:ea typeface="Times New Roman"/>
                          <a:cs typeface="Times New Roman"/>
                          <a:sym typeface="Times New Roman"/>
                        </a:rPr>
                        <a:t> </a:t>
                      </a:r>
                      <a:r>
                        <a:rPr lang="en-US" sz="1600" b="1">
                          <a:latin typeface="Times New Roman"/>
                          <a:ea typeface="Times New Roman"/>
                          <a:cs typeface="Times New Roman"/>
                          <a:sym typeface="Times New Roman"/>
                        </a:rPr>
                        <a:t>Publication &amp; Year</a:t>
                      </a:r>
                      <a:endParaRPr sz="1600" b="1">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600">
                          <a:latin typeface="Times New Roman"/>
                          <a:ea typeface="Times New Roman"/>
                          <a:cs typeface="Times New Roman"/>
                          <a:sym typeface="Times New Roman"/>
                        </a:rPr>
                        <a:t>        </a:t>
                      </a:r>
                      <a:r>
                        <a:rPr lang="en-US" sz="1600" b="1">
                          <a:latin typeface="Times New Roman"/>
                          <a:ea typeface="Times New Roman"/>
                          <a:cs typeface="Times New Roman"/>
                          <a:sym typeface="Times New Roman"/>
                        </a:rPr>
                        <a:t> Remarks</a:t>
                      </a:r>
                      <a:endParaRPr sz="16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1740050">
                <a:tc>
                  <a:txBody>
                    <a:bodyPr/>
                    <a:lstStyle/>
                    <a:p>
                      <a:pPr marL="0" lvl="0" indent="0" algn="l" rtl="0">
                        <a:spcBef>
                          <a:spcPts val="0"/>
                        </a:spcBef>
                        <a:spcAft>
                          <a:spcPts val="0"/>
                        </a:spcAft>
                        <a:buNone/>
                      </a:pPr>
                      <a:r>
                        <a:rPr lang="en-US" sz="1600"/>
                        <a:t>    </a:t>
                      </a:r>
                      <a:endParaRPr sz="1600"/>
                    </a:p>
                    <a:p>
                      <a:pPr marL="0" lvl="0" indent="0" algn="l" rtl="0">
                        <a:spcBef>
                          <a:spcPts val="0"/>
                        </a:spcBef>
                        <a:spcAft>
                          <a:spcPts val="0"/>
                        </a:spcAft>
                        <a:buNone/>
                      </a:pPr>
                      <a:r>
                        <a:rPr lang="en-US" sz="1600"/>
                        <a:t>     </a:t>
                      </a:r>
                      <a:r>
                        <a:rPr lang="en-US" sz="1600">
                          <a:latin typeface="Times New Roman"/>
                          <a:ea typeface="Times New Roman"/>
                          <a:cs typeface="Times New Roman"/>
                          <a:sym typeface="Times New Roman"/>
                        </a:rPr>
                        <a:t>01.</a:t>
                      </a:r>
                      <a:endParaRPr sz="1600">
                        <a:latin typeface="Times New Roman"/>
                        <a:ea typeface="Times New Roman"/>
                        <a:cs typeface="Times New Roman"/>
                        <a:sym typeface="Times New Roman"/>
                      </a:endParaRPr>
                    </a:p>
                  </a:txBody>
                  <a:tcPr marL="91425" marR="91425" marT="91425" marB="91425"/>
                </a:tc>
                <a:tc>
                  <a:txBody>
                    <a:bodyPr/>
                    <a:lstStyle/>
                    <a:p>
                      <a:pPr marL="0" marR="304800" lvl="0" indent="0" algn="l" rtl="0">
                        <a:lnSpc>
                          <a:spcPct val="115000"/>
                        </a:lnSpc>
                        <a:spcBef>
                          <a:spcPts val="0"/>
                        </a:spcBef>
                        <a:spcAft>
                          <a:spcPts val="600"/>
                        </a:spcAft>
                        <a:buNone/>
                      </a:pPr>
                      <a:r>
                        <a:rPr lang="en-US" sz="1600">
                          <a:solidFill>
                            <a:schemeClr val="dk1"/>
                          </a:solidFill>
                          <a:highlight>
                            <a:srgbClr val="FFFFFF"/>
                          </a:highlight>
                          <a:latin typeface="Times New Roman"/>
                          <a:ea typeface="Times New Roman"/>
                          <a:cs typeface="Times New Roman"/>
                          <a:sym typeface="Times New Roman"/>
                        </a:rPr>
                        <a:t>Heart Disease Prediction Using Hybrid Machine Learning</a:t>
                      </a:r>
                      <a:endParaRPr sz="1600">
                        <a:latin typeface="Times New Roman"/>
                        <a:ea typeface="Times New Roman"/>
                        <a:cs typeface="Times New Roman"/>
                        <a:sym typeface="Times New Roman"/>
                      </a:endParaRPr>
                    </a:p>
                  </a:txBody>
                  <a:tcPr marL="91425" marR="91425" marT="91425" marB="91425"/>
                </a:tc>
                <a:tc>
                  <a:txBody>
                    <a:bodyPr/>
                    <a:lstStyle/>
                    <a:p>
                      <a:pPr marL="0" lvl="0" indent="0" algn="ctr" rtl="0">
                        <a:lnSpc>
                          <a:spcPct val="90000"/>
                        </a:lnSpc>
                        <a:spcBef>
                          <a:spcPts val="0"/>
                        </a:spcBef>
                        <a:spcAft>
                          <a:spcPts val="0"/>
                        </a:spcAft>
                        <a:buClr>
                          <a:srgbClr val="C00000"/>
                        </a:buClr>
                        <a:buSzPts val="2400"/>
                        <a:buFont typeface="Arial"/>
                        <a:buNone/>
                      </a:pPr>
                      <a:r>
                        <a:rPr lang="en-US" sz="1600">
                          <a:solidFill>
                            <a:srgbClr val="222222"/>
                          </a:solidFill>
                          <a:highlight>
                            <a:srgbClr val="FFFFFF"/>
                          </a:highlight>
                          <a:latin typeface="Times New Roman"/>
                          <a:ea typeface="Times New Roman"/>
                          <a:cs typeface="Times New Roman"/>
                          <a:sym typeface="Times New Roman"/>
                        </a:rPr>
                        <a:t>Ahmed, Mohammed and Idress Husien</a:t>
                      </a:r>
                      <a:endParaRPr sz="1600">
                        <a:latin typeface="Times New Roman"/>
                        <a:ea typeface="Times New Roman"/>
                        <a:cs typeface="Times New Roman"/>
                        <a:sym typeface="Times New Roman"/>
                      </a:endParaRPr>
                    </a:p>
                  </a:txBody>
                  <a:tcPr marL="91425" marR="91425" marT="91425" marB="91425"/>
                </a:tc>
                <a:tc>
                  <a:txBody>
                    <a:bodyPr/>
                    <a:lstStyle/>
                    <a:p>
                      <a:pPr marL="0" lvl="0" indent="0" algn="l" rtl="0">
                        <a:lnSpc>
                          <a:spcPct val="90000"/>
                        </a:lnSpc>
                        <a:spcBef>
                          <a:spcPts val="0"/>
                        </a:spcBef>
                        <a:spcAft>
                          <a:spcPts val="0"/>
                        </a:spcAft>
                        <a:buClr>
                          <a:srgbClr val="C00000"/>
                        </a:buClr>
                        <a:buSzPts val="2400"/>
                        <a:buFont typeface="Arial"/>
                        <a:buNone/>
                      </a:pPr>
                      <a:r>
                        <a:rPr lang="en-US" sz="1600">
                          <a:solidFill>
                            <a:srgbClr val="222222"/>
                          </a:solidFill>
                          <a:highlight>
                            <a:srgbClr val="FFFFFF"/>
                          </a:highlight>
                          <a:latin typeface="Times New Roman"/>
                          <a:ea typeface="Times New Roman"/>
                          <a:cs typeface="Times New Roman"/>
                          <a:sym typeface="Times New Roman"/>
                        </a:rPr>
                        <a:t> Journal of Robotics and Control (JRC) 5, no. 3  &amp; 2024</a:t>
                      </a:r>
                      <a:endParaRPr sz="1600">
                        <a:latin typeface="Times New Roman"/>
                        <a:ea typeface="Times New Roman"/>
                        <a:cs typeface="Times New Roman"/>
                        <a:sym typeface="Times New Roman"/>
                      </a:endParaRPr>
                    </a:p>
                  </a:txBody>
                  <a:tcPr marL="91425" marR="91425" marT="91425" marB="91425"/>
                </a:tc>
                <a:tc>
                  <a:txBody>
                    <a:bodyPr/>
                    <a:lstStyle/>
                    <a:p>
                      <a:pPr marL="457200" lvl="0" indent="-330200" algn="just" rtl="0">
                        <a:spcBef>
                          <a:spcPts val="0"/>
                        </a:spcBef>
                        <a:spcAft>
                          <a:spcPts val="0"/>
                        </a:spcAft>
                        <a:buClr>
                          <a:schemeClr val="dk1"/>
                        </a:buClr>
                        <a:buSzPts val="1600"/>
                        <a:buFont typeface="Times New Roman"/>
                        <a:buChar char="●"/>
                      </a:pPr>
                      <a:r>
                        <a:rPr lang="en-US" sz="1600">
                          <a:solidFill>
                            <a:schemeClr val="dk1"/>
                          </a:solidFill>
                          <a:highlight>
                            <a:srgbClr val="FFFFFF"/>
                          </a:highlight>
                          <a:latin typeface="Times New Roman"/>
                          <a:ea typeface="Times New Roman"/>
                          <a:cs typeface="Times New Roman"/>
                          <a:sym typeface="Times New Roman"/>
                        </a:rPr>
                        <a:t>By merging several models, the study uses ensemble learning to forecast cardiovascular disease with higher accuracy.</a:t>
                      </a:r>
                      <a:endParaRPr sz="1600">
                        <a:solidFill>
                          <a:schemeClr val="dk1"/>
                        </a:solidFill>
                        <a:highlight>
                          <a:srgbClr val="FFFFFF"/>
                        </a:highlight>
                        <a:latin typeface="Times New Roman"/>
                        <a:ea typeface="Times New Roman"/>
                        <a:cs typeface="Times New Roman"/>
                        <a:sym typeface="Times New Roman"/>
                      </a:endParaRPr>
                    </a:p>
                    <a:p>
                      <a:pPr marL="457200" lvl="0" indent="-330200" algn="just" rtl="0">
                        <a:spcBef>
                          <a:spcPts val="0"/>
                        </a:spcBef>
                        <a:spcAft>
                          <a:spcPts val="0"/>
                        </a:spcAft>
                        <a:buClr>
                          <a:schemeClr val="dk1"/>
                        </a:buClr>
                        <a:buSzPts val="1600"/>
                        <a:buFont typeface="Times New Roman"/>
                        <a:buChar char="●"/>
                      </a:pPr>
                      <a:r>
                        <a:rPr lang="en-US" sz="1600">
                          <a:solidFill>
                            <a:schemeClr val="dk1"/>
                          </a:solidFill>
                          <a:highlight>
                            <a:srgbClr val="FFFFFF"/>
                          </a:highlight>
                          <a:latin typeface="Times New Roman"/>
                          <a:ea typeface="Times New Roman"/>
                          <a:cs typeface="Times New Roman"/>
                          <a:sym typeface="Times New Roman"/>
                        </a:rPr>
                        <a:t>In order to train multiple models on large datasets, ensemble methods require more resources and are computationally costly and time-consuming.</a:t>
                      </a:r>
                      <a:endParaRPr sz="1600">
                        <a:solidFill>
                          <a:schemeClr val="dk1"/>
                        </a:solidFill>
                        <a:highlight>
                          <a:srgbClr val="FFFFFF"/>
                        </a:highlight>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2132175">
                <a:tc>
                  <a:txBody>
                    <a:bodyPr/>
                    <a:lstStyle/>
                    <a:p>
                      <a:pPr marL="0" lvl="0" indent="0" algn="l" rtl="0">
                        <a:spcBef>
                          <a:spcPts val="0"/>
                        </a:spcBef>
                        <a:spcAft>
                          <a:spcPts val="0"/>
                        </a:spcAft>
                        <a:buNone/>
                      </a:pPr>
                      <a:r>
                        <a:rPr lang="en-US" sz="1600"/>
                        <a:t>  </a:t>
                      </a:r>
                      <a:endParaRPr sz="1600"/>
                    </a:p>
                    <a:p>
                      <a:pPr marL="0" lvl="0" indent="0" algn="l" rtl="0">
                        <a:spcBef>
                          <a:spcPts val="0"/>
                        </a:spcBef>
                        <a:spcAft>
                          <a:spcPts val="0"/>
                        </a:spcAft>
                        <a:buNone/>
                      </a:pPr>
                      <a:r>
                        <a:rPr lang="en-US" sz="1600"/>
                        <a:t>   </a:t>
                      </a:r>
                      <a:r>
                        <a:rPr lang="en-US" sz="1600">
                          <a:latin typeface="Times New Roman"/>
                          <a:ea typeface="Times New Roman"/>
                          <a:cs typeface="Times New Roman"/>
                          <a:sym typeface="Times New Roman"/>
                        </a:rPr>
                        <a:t>02.</a:t>
                      </a:r>
                      <a:endParaRPr sz="1600">
                        <a:latin typeface="Times New Roman"/>
                        <a:ea typeface="Times New Roman"/>
                        <a:cs typeface="Times New Roman"/>
                        <a:sym typeface="Times New Roman"/>
                      </a:endParaRPr>
                    </a:p>
                  </a:txBody>
                  <a:tcPr marL="91425" marR="91425" marT="91425" marB="91425"/>
                </a:tc>
                <a:tc>
                  <a:txBody>
                    <a:bodyPr/>
                    <a:lstStyle/>
                    <a:p>
                      <a:pPr marL="0" lvl="0" indent="0" algn="l" rtl="0">
                        <a:lnSpc>
                          <a:spcPct val="145833"/>
                        </a:lnSpc>
                        <a:spcBef>
                          <a:spcPts val="0"/>
                        </a:spcBef>
                        <a:spcAft>
                          <a:spcPts val="0"/>
                        </a:spcAft>
                        <a:buNone/>
                      </a:pPr>
                      <a:r>
                        <a:rPr lang="en-US" sz="1600">
                          <a:solidFill>
                            <a:schemeClr val="dk1"/>
                          </a:solidFill>
                          <a:highlight>
                            <a:srgbClr val="FFFFFF"/>
                          </a:highlight>
                          <a:latin typeface="Times New Roman"/>
                          <a:ea typeface="Times New Roman"/>
                          <a:cs typeface="Times New Roman"/>
                          <a:sym typeface="Times New Roman"/>
                        </a:rPr>
                        <a:t>Improving Cardiovascular Disease Prediction through Comparative Analysis of Machine Learning Models</a:t>
                      </a:r>
                      <a:endParaRPr sz="1600">
                        <a:solidFill>
                          <a:srgbClr val="333333"/>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l" rtl="0">
                        <a:lnSpc>
                          <a:spcPct val="90000"/>
                        </a:lnSpc>
                        <a:spcBef>
                          <a:spcPts val="0"/>
                        </a:spcBef>
                        <a:spcAft>
                          <a:spcPts val="0"/>
                        </a:spcAft>
                        <a:buClr>
                          <a:srgbClr val="C00000"/>
                        </a:buClr>
                        <a:buSzPts val="2400"/>
                        <a:buFont typeface="Arial"/>
                        <a:buNone/>
                      </a:pPr>
                      <a:r>
                        <a:rPr lang="en-US" sz="1600">
                          <a:solidFill>
                            <a:srgbClr val="222222"/>
                          </a:solidFill>
                          <a:highlight>
                            <a:srgbClr val="FFFFFF"/>
                          </a:highlight>
                          <a:latin typeface="Times New Roman"/>
                          <a:ea typeface="Times New Roman"/>
                          <a:cs typeface="Times New Roman"/>
                          <a:sym typeface="Times New Roman"/>
                        </a:rPr>
                        <a:t> Anjum, Nishat, Cynthia Ummay Siddiqua, Mahfuz Haider, Zannatun Ferdus, Md Azad Hossain Raju, Touhid Imam, and Md Rezwanur Rahman</a:t>
                      </a:r>
                      <a:endParaRPr sz="1600">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0"/>
                        </a:spcBef>
                        <a:spcAft>
                          <a:spcPts val="0"/>
                        </a:spcAft>
                        <a:buClr>
                          <a:srgbClr val="C00000"/>
                        </a:buClr>
                        <a:buSzPts val="2400"/>
                        <a:buFont typeface="Arial"/>
                        <a:buNone/>
                      </a:pPr>
                      <a:r>
                        <a:rPr lang="en-US" sz="1600">
                          <a:solidFill>
                            <a:srgbClr val="222222"/>
                          </a:solidFill>
                          <a:highlight>
                            <a:srgbClr val="FFFFFF"/>
                          </a:highlight>
                          <a:latin typeface="Times New Roman"/>
                          <a:ea typeface="Times New Roman"/>
                          <a:cs typeface="Times New Roman"/>
                          <a:sym typeface="Times New Roman"/>
                        </a:rPr>
                        <a:t>Journal of Computer Science and Technology Studies &amp; 2024</a:t>
                      </a:r>
                      <a:endParaRPr sz="1100"/>
                    </a:p>
                  </a:txBody>
                  <a:tcPr marL="91425" marR="91425" marT="91425" marB="91425"/>
                </a:tc>
                <a:tc>
                  <a:txBody>
                    <a:bodyPr/>
                    <a:lstStyle/>
                    <a:p>
                      <a:pPr marL="457200" lvl="0" indent="-330200" algn="just" rtl="0">
                        <a:lnSpc>
                          <a:spcPct val="115000"/>
                        </a:lnSpc>
                        <a:spcBef>
                          <a:spcPts val="1200"/>
                        </a:spcBef>
                        <a:spcAft>
                          <a:spcPts val="0"/>
                        </a:spcAft>
                        <a:buSzPts val="1600"/>
                        <a:buChar char="●"/>
                      </a:pPr>
                      <a:r>
                        <a:rPr lang="en-US" sz="1600">
                          <a:solidFill>
                            <a:schemeClr val="dk1"/>
                          </a:solidFill>
                          <a:latin typeface="Times New Roman"/>
                          <a:ea typeface="Times New Roman"/>
                          <a:cs typeface="Times New Roman"/>
                          <a:sym typeface="Times New Roman"/>
                        </a:rPr>
                        <a:t>XGBoost delivers high accuracy and AUC making it a powerful tool for early myocardial infarction prediction and improving clinical decision-making.</a:t>
                      </a:r>
                      <a:endParaRPr sz="1600">
                        <a:solidFill>
                          <a:schemeClr val="dk1"/>
                        </a:solidFill>
                        <a:latin typeface="Times New Roman"/>
                        <a:ea typeface="Times New Roman"/>
                        <a:cs typeface="Times New Roman"/>
                        <a:sym typeface="Times New Roman"/>
                      </a:endParaRPr>
                    </a:p>
                    <a:p>
                      <a:pPr marL="457200" lvl="0" indent="-330200" algn="just" rtl="0">
                        <a:lnSpc>
                          <a:spcPct val="115000"/>
                        </a:lnSpc>
                        <a:spcBef>
                          <a:spcPts val="0"/>
                        </a:spcBef>
                        <a:spcAft>
                          <a:spcPts val="0"/>
                        </a:spcAft>
                        <a:buSzPts val="1600"/>
                        <a:buChar char="●"/>
                      </a:pPr>
                      <a:r>
                        <a:rPr lang="en-US" sz="1600">
                          <a:solidFill>
                            <a:schemeClr val="dk1"/>
                          </a:solidFill>
                          <a:latin typeface="Times New Roman"/>
                          <a:ea typeface="Times New Roman"/>
                          <a:cs typeface="Times New Roman"/>
                          <a:sym typeface="Times New Roman"/>
                        </a:rPr>
                        <a:t>XGBoost may not work as well on smaller or unbalanced datasets and can be computationally costly.</a:t>
                      </a:r>
                      <a:endParaRPr sz="1600"/>
                    </a:p>
                  </a:txBody>
                  <a:tcPr marL="91425" marR="91425" marT="91425" marB="91425"/>
                </a:tc>
                <a:extLst>
                  <a:ext uri="{0D108BD9-81ED-4DB2-BD59-A6C34878D82A}">
                    <a16:rowId xmlns:a16="http://schemas.microsoft.com/office/drawing/2014/main" val="10002"/>
                  </a:ext>
                </a:extLst>
              </a:tr>
              <a:tr h="1703500">
                <a:tc>
                  <a:txBody>
                    <a:bodyPr/>
                    <a:lstStyle/>
                    <a:p>
                      <a:pPr marL="0" lvl="0" indent="0" algn="l" rtl="0">
                        <a:spcBef>
                          <a:spcPts val="0"/>
                        </a:spcBef>
                        <a:spcAft>
                          <a:spcPts val="0"/>
                        </a:spcAft>
                        <a:buNone/>
                      </a:pPr>
                      <a:r>
                        <a:rPr lang="en-US" sz="1600"/>
                        <a:t>     </a:t>
                      </a:r>
                      <a:endParaRPr sz="1600"/>
                    </a:p>
                    <a:p>
                      <a:pPr marL="0" lvl="0" indent="0" algn="l" rtl="0">
                        <a:spcBef>
                          <a:spcPts val="0"/>
                        </a:spcBef>
                        <a:spcAft>
                          <a:spcPts val="0"/>
                        </a:spcAft>
                        <a:buNone/>
                      </a:pPr>
                      <a:r>
                        <a:rPr lang="en-US" sz="1600"/>
                        <a:t>  </a:t>
                      </a:r>
                      <a:r>
                        <a:rPr lang="en-US" sz="1600">
                          <a:latin typeface="Times New Roman"/>
                          <a:ea typeface="Times New Roman"/>
                          <a:cs typeface="Times New Roman"/>
                          <a:sym typeface="Times New Roman"/>
                        </a:rPr>
                        <a:t>  03.</a:t>
                      </a:r>
                      <a:endParaRPr sz="1600">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2400"/>
                        </a:spcBef>
                        <a:spcAft>
                          <a:spcPts val="0"/>
                        </a:spcAft>
                        <a:buClr>
                          <a:schemeClr val="dk1"/>
                        </a:buClr>
                        <a:buSzPts val="1100"/>
                        <a:buFont typeface="Arial"/>
                        <a:buNone/>
                      </a:pPr>
                      <a:r>
                        <a:rPr lang="en-US" sz="1600">
                          <a:solidFill>
                            <a:srgbClr val="1C1D1E"/>
                          </a:solidFill>
                          <a:highlight>
                            <a:srgbClr val="FFFFFF"/>
                          </a:highlight>
                          <a:latin typeface="Times New Roman"/>
                          <a:ea typeface="Times New Roman"/>
                          <a:cs typeface="Times New Roman"/>
                          <a:sym typeface="Times New Roman"/>
                        </a:rPr>
                        <a:t>Enhancing Heart Attack Prediction with Machine Learning</a:t>
                      </a:r>
                      <a:endParaRPr sz="1600">
                        <a:solidFill>
                          <a:srgbClr val="1C1D1E"/>
                        </a:solidFill>
                        <a:highlight>
                          <a:srgbClr val="FFFFFF"/>
                        </a:highlight>
                        <a:latin typeface="Times New Roman"/>
                        <a:ea typeface="Times New Roman"/>
                        <a:cs typeface="Times New Roman"/>
                        <a:sym typeface="Times New Roman"/>
                      </a:endParaRPr>
                    </a:p>
                    <a:p>
                      <a:pPr marL="0" lvl="0" indent="0" algn="l" rtl="0">
                        <a:spcBef>
                          <a:spcPts val="600"/>
                        </a:spcBef>
                        <a:spcAft>
                          <a:spcPts val="0"/>
                        </a:spcAft>
                        <a:buNone/>
                      </a:pPr>
                      <a:endParaRPr sz="1600"/>
                    </a:p>
                  </a:txBody>
                  <a:tcPr marL="91425" marR="91425" marT="91425" marB="91425"/>
                </a:tc>
                <a:tc>
                  <a:txBody>
                    <a:bodyPr/>
                    <a:lstStyle/>
                    <a:p>
                      <a:pPr marL="0" lvl="0" indent="0" algn="l" rtl="0">
                        <a:lnSpc>
                          <a:spcPct val="90000"/>
                        </a:lnSpc>
                        <a:spcBef>
                          <a:spcPts val="0"/>
                        </a:spcBef>
                        <a:spcAft>
                          <a:spcPts val="0"/>
                        </a:spcAft>
                        <a:buClr>
                          <a:srgbClr val="C00000"/>
                        </a:buClr>
                        <a:buSzPts val="2400"/>
                        <a:buFont typeface="Arial"/>
                        <a:buNone/>
                      </a:pPr>
                      <a:r>
                        <a:rPr lang="en-US" sz="1600">
                          <a:solidFill>
                            <a:srgbClr val="222222"/>
                          </a:solidFill>
                          <a:highlight>
                            <a:schemeClr val="lt1"/>
                          </a:highlight>
                          <a:latin typeface="Times New Roman"/>
                          <a:ea typeface="Times New Roman"/>
                          <a:cs typeface="Times New Roman"/>
                          <a:sym typeface="Times New Roman"/>
                        </a:rPr>
                        <a:t>Alshraideh, Mohammad, Najwan Alshraideh, Abedalrahman Alshraideh, Yara Alkayed, Yasmin Al Trabsheh, and Bahaaldeen Alshraideh</a:t>
                      </a:r>
                      <a:endParaRPr sz="1600"/>
                    </a:p>
                  </a:txBody>
                  <a:tcPr marL="91425" marR="91425" marT="91425" marB="91425"/>
                </a:tc>
                <a:tc>
                  <a:txBody>
                    <a:bodyPr/>
                    <a:lstStyle/>
                    <a:p>
                      <a:pPr marL="0" lvl="0" indent="0" algn="l" rtl="0">
                        <a:lnSpc>
                          <a:spcPct val="90000"/>
                        </a:lnSpc>
                        <a:spcBef>
                          <a:spcPts val="0"/>
                        </a:spcBef>
                        <a:spcAft>
                          <a:spcPts val="0"/>
                        </a:spcAft>
                        <a:buClr>
                          <a:srgbClr val="C00000"/>
                        </a:buClr>
                        <a:buSzPts val="2400"/>
                        <a:buFont typeface="Arial"/>
                        <a:buNone/>
                      </a:pPr>
                      <a:r>
                        <a:rPr lang="en-US" sz="1600">
                          <a:solidFill>
                            <a:srgbClr val="222222"/>
                          </a:solidFill>
                          <a:highlight>
                            <a:schemeClr val="lt1"/>
                          </a:highlight>
                          <a:latin typeface="Times New Roman"/>
                          <a:ea typeface="Times New Roman"/>
                          <a:cs typeface="Times New Roman"/>
                          <a:sym typeface="Times New Roman"/>
                        </a:rPr>
                        <a:t>Applied Computational Intelligence and Soft Computing  &amp; 2024</a:t>
                      </a:r>
                      <a:endParaRPr sz="1600"/>
                    </a:p>
                  </a:txBody>
                  <a:tcPr marL="91425" marR="91425" marT="91425" marB="91425"/>
                </a:tc>
                <a:tc>
                  <a:txBody>
                    <a:bodyPr/>
                    <a:lstStyle/>
                    <a:p>
                      <a:pPr marL="457200" lvl="0" indent="-330200" algn="just" rtl="0">
                        <a:spcBef>
                          <a:spcPts val="0"/>
                        </a:spcBef>
                        <a:spcAft>
                          <a:spcPts val="0"/>
                        </a:spcAft>
                        <a:buSzPts val="1600"/>
                        <a:buFont typeface="Times New Roman"/>
                        <a:buChar char="●"/>
                      </a:pPr>
                      <a:r>
                        <a:rPr lang="en-US" sz="1600">
                          <a:latin typeface="Times New Roman"/>
                          <a:ea typeface="Times New Roman"/>
                          <a:cs typeface="Times New Roman"/>
                          <a:sym typeface="Times New Roman"/>
                        </a:rPr>
                        <a:t>Early diagnosis are improved by the system's 94.3% increase in heart disease prediction accuracy with the use of PSO.</a:t>
                      </a:r>
                      <a:endParaRPr sz="1600">
                        <a:latin typeface="Times New Roman"/>
                        <a:ea typeface="Times New Roman"/>
                        <a:cs typeface="Times New Roman"/>
                        <a:sym typeface="Times New Roman"/>
                      </a:endParaRPr>
                    </a:p>
                    <a:p>
                      <a:pPr marL="457200" lvl="0" indent="-330200" algn="just" rtl="0">
                        <a:spcBef>
                          <a:spcPts val="0"/>
                        </a:spcBef>
                        <a:spcAft>
                          <a:spcPts val="0"/>
                        </a:spcAft>
                        <a:buSzPts val="1600"/>
                        <a:buFont typeface="Times New Roman"/>
                        <a:buChar char="●"/>
                      </a:pPr>
                      <a:r>
                        <a:rPr lang="en-US" sz="1600">
                          <a:latin typeface="Times New Roman"/>
                          <a:ea typeface="Times New Roman"/>
                          <a:cs typeface="Times New Roman"/>
                          <a:sym typeface="Times New Roman"/>
                        </a:rPr>
                        <a:t>Depending on the dataset or the features chosen, the performance of PSO feature selection might vary and adds computational complexity.</a:t>
                      </a:r>
                      <a:endParaRPr sz="16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42"/>
          <p:cNvSpPr txBox="1">
            <a:spLocks noGrp="1"/>
          </p:cNvSpPr>
          <p:nvPr>
            <p:ph type="title"/>
          </p:nvPr>
        </p:nvSpPr>
        <p:spPr>
          <a:xfrm>
            <a:off x="813725" y="152400"/>
            <a:ext cx="8839200" cy="609600"/>
          </a:xfrm>
          <a:prstGeom prst="rect">
            <a:avLst/>
          </a:prstGeom>
          <a:noFill/>
          <a:ln>
            <a:noFill/>
          </a:ln>
        </p:spPr>
        <p:txBody>
          <a:bodyPr spcFirstLastPara="1" wrap="square" lIns="91425" tIns="45700" rIns="91425" bIns="45700" anchor="ctr" anchorCtr="0">
            <a:noAutofit/>
          </a:bodyPr>
          <a:lstStyle/>
          <a:p>
            <a:pPr marL="404813" lvl="0" indent="-404813" algn="l" rtl="0">
              <a:lnSpc>
                <a:spcPct val="150000"/>
              </a:lnSpc>
              <a:spcBef>
                <a:spcPts val="0"/>
              </a:spcBef>
              <a:spcAft>
                <a:spcPts val="0"/>
              </a:spcAft>
              <a:buSzPts val="1800"/>
              <a:buNone/>
            </a:pPr>
            <a:r>
              <a:rPr lang="en-US" sz="2400" b="1">
                <a:solidFill>
                  <a:srgbClr val="2F5496"/>
                </a:solidFill>
                <a:latin typeface="Cambria"/>
                <a:ea typeface="Cambria"/>
                <a:cs typeface="Cambria"/>
                <a:sym typeface="Cambria"/>
              </a:rPr>
              <a:t>LITERATURE SURVEY</a:t>
            </a:r>
            <a:endParaRPr/>
          </a:p>
        </p:txBody>
      </p:sp>
      <p:sp>
        <p:nvSpPr>
          <p:cNvPr id="137" name="Google Shape;137;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solidFill>
                  <a:srgbClr val="385623"/>
                </a:solidFill>
              </a:rPr>
              <a:t>7</a:t>
            </a:fld>
            <a:endParaRPr>
              <a:solidFill>
                <a:srgbClr val="385623"/>
              </a:solidFill>
            </a:endParaRPr>
          </a:p>
        </p:txBody>
      </p:sp>
      <p:graphicFrame>
        <p:nvGraphicFramePr>
          <p:cNvPr id="138" name="Google Shape;138;p42"/>
          <p:cNvGraphicFramePr/>
          <p:nvPr/>
        </p:nvGraphicFramePr>
        <p:xfrm>
          <a:off x="-12" y="3315350"/>
          <a:ext cx="12048325" cy="2502900"/>
        </p:xfrm>
        <a:graphic>
          <a:graphicData uri="http://schemas.openxmlformats.org/drawingml/2006/table">
            <a:tbl>
              <a:tblPr>
                <a:noFill/>
              </a:tblPr>
              <a:tblGrid>
                <a:gridCol w="716325">
                  <a:extLst>
                    <a:ext uri="{9D8B030D-6E8A-4147-A177-3AD203B41FA5}">
                      <a16:colId xmlns:a16="http://schemas.microsoft.com/office/drawing/2014/main" val="20000"/>
                    </a:ext>
                  </a:extLst>
                </a:gridCol>
                <a:gridCol w="2548775">
                  <a:extLst>
                    <a:ext uri="{9D8B030D-6E8A-4147-A177-3AD203B41FA5}">
                      <a16:colId xmlns:a16="http://schemas.microsoft.com/office/drawing/2014/main" val="20001"/>
                    </a:ext>
                  </a:extLst>
                </a:gridCol>
                <a:gridCol w="2564525">
                  <a:extLst>
                    <a:ext uri="{9D8B030D-6E8A-4147-A177-3AD203B41FA5}">
                      <a16:colId xmlns:a16="http://schemas.microsoft.com/office/drawing/2014/main" val="20002"/>
                    </a:ext>
                  </a:extLst>
                </a:gridCol>
                <a:gridCol w="2837975">
                  <a:extLst>
                    <a:ext uri="{9D8B030D-6E8A-4147-A177-3AD203B41FA5}">
                      <a16:colId xmlns:a16="http://schemas.microsoft.com/office/drawing/2014/main" val="20003"/>
                    </a:ext>
                  </a:extLst>
                </a:gridCol>
                <a:gridCol w="3380725">
                  <a:extLst>
                    <a:ext uri="{9D8B030D-6E8A-4147-A177-3AD203B41FA5}">
                      <a16:colId xmlns:a16="http://schemas.microsoft.com/office/drawing/2014/main" val="20004"/>
                    </a:ext>
                  </a:extLst>
                </a:gridCol>
              </a:tblGrid>
              <a:tr h="2502900">
                <a:tc>
                  <a:txBody>
                    <a:bodyPr/>
                    <a:lstStyle/>
                    <a:p>
                      <a:pPr marL="0" lvl="0" indent="0" algn="l" rtl="0">
                        <a:spcBef>
                          <a:spcPts val="0"/>
                        </a:spcBef>
                        <a:spcAft>
                          <a:spcPts val="0"/>
                        </a:spcAft>
                        <a:buNone/>
                      </a:pPr>
                      <a:r>
                        <a:rPr lang="en-US" sz="1600"/>
                        <a:t>    </a:t>
                      </a:r>
                      <a:endParaRPr sz="1600"/>
                    </a:p>
                    <a:p>
                      <a:pPr marL="0" lvl="0" indent="0" algn="l" rtl="0">
                        <a:spcBef>
                          <a:spcPts val="0"/>
                        </a:spcBef>
                        <a:spcAft>
                          <a:spcPts val="0"/>
                        </a:spcAft>
                        <a:buNone/>
                      </a:pPr>
                      <a:r>
                        <a:rPr lang="en-US" sz="1600"/>
                        <a:t>   </a:t>
                      </a:r>
                      <a:r>
                        <a:rPr lang="en-US" sz="1600">
                          <a:latin typeface="Times New Roman"/>
                          <a:ea typeface="Times New Roman"/>
                          <a:cs typeface="Times New Roman"/>
                          <a:sym typeface="Times New Roman"/>
                        </a:rPr>
                        <a:t> 05.</a:t>
                      </a:r>
                      <a:endParaRPr sz="1600">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2400"/>
                        </a:spcBef>
                        <a:spcAft>
                          <a:spcPts val="0"/>
                        </a:spcAft>
                        <a:buClr>
                          <a:schemeClr val="dk1"/>
                        </a:buClr>
                        <a:buSzPts val="1100"/>
                        <a:buFont typeface="Arial"/>
                        <a:buNone/>
                      </a:pPr>
                      <a:r>
                        <a:rPr lang="en-US" sz="1600">
                          <a:solidFill>
                            <a:srgbClr val="1C1D1E"/>
                          </a:solidFill>
                          <a:highlight>
                            <a:srgbClr val="FFFFFF"/>
                          </a:highlight>
                          <a:latin typeface="Times New Roman"/>
                          <a:ea typeface="Times New Roman"/>
                          <a:cs typeface="Times New Roman"/>
                          <a:sym typeface="Times New Roman"/>
                        </a:rPr>
                        <a:t>Cardiac disease risk prediction using machine learning algorithms</a:t>
                      </a:r>
                      <a:endParaRPr sz="1600">
                        <a:solidFill>
                          <a:schemeClr val="dk1"/>
                        </a:solidFill>
                        <a:latin typeface="Times New Roman"/>
                        <a:ea typeface="Times New Roman"/>
                        <a:cs typeface="Times New Roman"/>
                        <a:sym typeface="Times New Roman"/>
                      </a:endParaRPr>
                    </a:p>
                    <a:p>
                      <a:pPr marL="0" lvl="0" indent="0" algn="l" rtl="0">
                        <a:spcBef>
                          <a:spcPts val="600"/>
                        </a:spcBef>
                        <a:spcAft>
                          <a:spcPts val="0"/>
                        </a:spcAft>
                        <a:buNone/>
                      </a:pPr>
                      <a:endParaRPr sz="1600"/>
                    </a:p>
                  </a:txBody>
                  <a:tcPr marL="91425" marR="91425" marT="91425" marB="91425"/>
                </a:tc>
                <a:tc>
                  <a:txBody>
                    <a:bodyPr/>
                    <a:lstStyle/>
                    <a:p>
                      <a:pPr marL="0" lvl="0" indent="0" algn="l" rtl="0">
                        <a:lnSpc>
                          <a:spcPct val="90000"/>
                        </a:lnSpc>
                        <a:spcBef>
                          <a:spcPts val="1000"/>
                        </a:spcBef>
                        <a:spcAft>
                          <a:spcPts val="0"/>
                        </a:spcAft>
                        <a:buClr>
                          <a:schemeClr val="dk1"/>
                        </a:buClr>
                        <a:buSzPts val="1100"/>
                        <a:buFont typeface="Arial"/>
                        <a:buNone/>
                      </a:pPr>
                      <a:r>
                        <a:rPr lang="en-US" sz="1600">
                          <a:solidFill>
                            <a:srgbClr val="222222"/>
                          </a:solidFill>
                          <a:highlight>
                            <a:srgbClr val="FFFFFF"/>
                          </a:highlight>
                          <a:latin typeface="Times New Roman"/>
                          <a:ea typeface="Times New Roman"/>
                          <a:cs typeface="Times New Roman"/>
                          <a:sym typeface="Times New Roman"/>
                        </a:rPr>
                        <a:t>Stonier,Albert Alexander, Rakesh Krishna Gorantla, and K. Manoj.</a:t>
                      </a:r>
                      <a:endParaRPr sz="1600"/>
                    </a:p>
                  </a:txBody>
                  <a:tcPr marL="91425" marR="91425" marT="91425" marB="91425"/>
                </a:tc>
                <a:tc>
                  <a:txBody>
                    <a:bodyPr/>
                    <a:lstStyle/>
                    <a:p>
                      <a:pPr marL="0" lvl="0" indent="0" algn="just" rtl="0">
                        <a:lnSpc>
                          <a:spcPct val="90000"/>
                        </a:lnSpc>
                        <a:spcBef>
                          <a:spcPts val="1000"/>
                        </a:spcBef>
                        <a:spcAft>
                          <a:spcPts val="0"/>
                        </a:spcAft>
                        <a:buClr>
                          <a:schemeClr val="dk1"/>
                        </a:buClr>
                        <a:buSzPts val="1800"/>
                        <a:buFont typeface="Arial"/>
                        <a:buNone/>
                      </a:pPr>
                      <a:r>
                        <a:rPr lang="en-US" sz="1600">
                          <a:solidFill>
                            <a:schemeClr val="dk1"/>
                          </a:solidFill>
                          <a:latin typeface="Times New Roman"/>
                          <a:ea typeface="Times New Roman"/>
                          <a:cs typeface="Times New Roman"/>
                          <a:sym typeface="Times New Roman"/>
                        </a:rPr>
                        <a:t>Journal of Healthcare Technology Letters Published by Institution of Engineering and Technology &amp; 2024</a:t>
                      </a:r>
                      <a:endParaRPr sz="1600">
                        <a:solidFill>
                          <a:srgbClr val="222222"/>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457200" lvl="0" indent="-330200" algn="just" rtl="0">
                        <a:spcBef>
                          <a:spcPts val="0"/>
                        </a:spcBef>
                        <a:spcAft>
                          <a:spcPts val="0"/>
                        </a:spcAft>
                        <a:buSzPts val="1600"/>
                        <a:buFont typeface="Times New Roman"/>
                        <a:buChar char="●"/>
                      </a:pPr>
                      <a:r>
                        <a:rPr lang="en-US" sz="1600">
                          <a:latin typeface="Times New Roman"/>
                          <a:ea typeface="Times New Roman"/>
                          <a:cs typeface="Times New Roman"/>
                          <a:sym typeface="Times New Roman"/>
                        </a:rPr>
                        <a:t>Random Forest reduces the risk of overfitting through its ensemble approach, making it reliable in diverse datasets.</a:t>
                      </a:r>
                      <a:endParaRPr sz="1600">
                        <a:latin typeface="Times New Roman"/>
                        <a:ea typeface="Times New Roman"/>
                        <a:cs typeface="Times New Roman"/>
                        <a:sym typeface="Times New Roman"/>
                      </a:endParaRPr>
                    </a:p>
                    <a:p>
                      <a:pPr marL="457200" lvl="0" indent="-330200" algn="just" rtl="0">
                        <a:spcBef>
                          <a:spcPts val="0"/>
                        </a:spcBef>
                        <a:spcAft>
                          <a:spcPts val="0"/>
                        </a:spcAft>
                        <a:buSzPts val="1600"/>
                        <a:buFont typeface="Times New Roman"/>
                        <a:buChar char="●"/>
                      </a:pPr>
                      <a:r>
                        <a:rPr lang="en-US" sz="1600">
                          <a:latin typeface="Times New Roman"/>
                          <a:ea typeface="Times New Roman"/>
                          <a:cs typeface="Times New Roman"/>
                          <a:sym typeface="Times New Roman"/>
                        </a:rPr>
                        <a:t>The model's performance is heavily reliant on the quantity and quality of the training data; poor data can lead to inaccurate predictions.</a:t>
                      </a:r>
                      <a:endParaRPr sz="16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139" name="Google Shape;139;p42"/>
          <p:cNvGraphicFramePr/>
          <p:nvPr/>
        </p:nvGraphicFramePr>
        <p:xfrm>
          <a:off x="-12" y="937950"/>
          <a:ext cx="12048325" cy="2377410"/>
        </p:xfrm>
        <a:graphic>
          <a:graphicData uri="http://schemas.openxmlformats.org/drawingml/2006/table">
            <a:tbl>
              <a:tblPr>
                <a:noFill/>
              </a:tblPr>
              <a:tblGrid>
                <a:gridCol w="722325">
                  <a:extLst>
                    <a:ext uri="{9D8B030D-6E8A-4147-A177-3AD203B41FA5}">
                      <a16:colId xmlns:a16="http://schemas.microsoft.com/office/drawing/2014/main" val="20000"/>
                    </a:ext>
                  </a:extLst>
                </a:gridCol>
                <a:gridCol w="2542775">
                  <a:extLst>
                    <a:ext uri="{9D8B030D-6E8A-4147-A177-3AD203B41FA5}">
                      <a16:colId xmlns:a16="http://schemas.microsoft.com/office/drawing/2014/main" val="20001"/>
                    </a:ext>
                  </a:extLst>
                </a:gridCol>
                <a:gridCol w="2564525">
                  <a:extLst>
                    <a:ext uri="{9D8B030D-6E8A-4147-A177-3AD203B41FA5}">
                      <a16:colId xmlns:a16="http://schemas.microsoft.com/office/drawing/2014/main" val="20002"/>
                    </a:ext>
                  </a:extLst>
                </a:gridCol>
                <a:gridCol w="2837975">
                  <a:extLst>
                    <a:ext uri="{9D8B030D-6E8A-4147-A177-3AD203B41FA5}">
                      <a16:colId xmlns:a16="http://schemas.microsoft.com/office/drawing/2014/main" val="20003"/>
                    </a:ext>
                  </a:extLst>
                </a:gridCol>
                <a:gridCol w="3380725">
                  <a:extLst>
                    <a:ext uri="{9D8B030D-6E8A-4147-A177-3AD203B41FA5}">
                      <a16:colId xmlns:a16="http://schemas.microsoft.com/office/drawing/2014/main" val="20004"/>
                    </a:ext>
                  </a:extLst>
                </a:gridCol>
              </a:tblGrid>
              <a:tr h="2348500">
                <a:tc>
                  <a:txBody>
                    <a:bodyPr/>
                    <a:lstStyle/>
                    <a:p>
                      <a:pPr marL="0" lvl="0" indent="0" algn="l" rtl="0">
                        <a:spcBef>
                          <a:spcPts val="0"/>
                        </a:spcBef>
                        <a:spcAft>
                          <a:spcPts val="0"/>
                        </a:spcAft>
                        <a:buNone/>
                      </a:pPr>
                      <a:endParaRPr sz="1600"/>
                    </a:p>
                    <a:p>
                      <a:pPr marL="0" lvl="0" indent="0" algn="l" rtl="0">
                        <a:spcBef>
                          <a:spcPts val="0"/>
                        </a:spcBef>
                        <a:spcAft>
                          <a:spcPts val="0"/>
                        </a:spcAft>
                        <a:buNone/>
                      </a:pPr>
                      <a:r>
                        <a:rPr lang="en-US" sz="1600"/>
                        <a:t> </a:t>
                      </a:r>
                      <a:r>
                        <a:rPr lang="en-US" sz="1600">
                          <a:latin typeface="Times New Roman"/>
                          <a:ea typeface="Times New Roman"/>
                          <a:cs typeface="Times New Roman"/>
                          <a:sym typeface="Times New Roman"/>
                        </a:rPr>
                        <a:t>  04</a:t>
                      </a:r>
                      <a:r>
                        <a:rPr lang="en-US" sz="1600"/>
                        <a:t>.</a:t>
                      </a:r>
                      <a:endParaRPr sz="1600"/>
                    </a:p>
                  </a:txBody>
                  <a:tcPr marL="91425" marR="91425" marT="91425" marB="91425"/>
                </a:tc>
                <a:tc>
                  <a:txBody>
                    <a:bodyPr/>
                    <a:lstStyle/>
                    <a:p>
                      <a:pPr marL="0" lvl="0" indent="0" algn="l" rtl="0">
                        <a:lnSpc>
                          <a:spcPct val="115000"/>
                        </a:lnSpc>
                        <a:spcBef>
                          <a:spcPts val="1200"/>
                        </a:spcBef>
                        <a:spcAft>
                          <a:spcPts val="1200"/>
                        </a:spcAft>
                        <a:buNone/>
                      </a:pPr>
                      <a:r>
                        <a:rPr lang="en-US" sz="1600">
                          <a:solidFill>
                            <a:schemeClr val="dk1"/>
                          </a:solidFill>
                          <a:highlight>
                            <a:srgbClr val="FFFFFF"/>
                          </a:highlight>
                          <a:latin typeface="Times New Roman"/>
                          <a:ea typeface="Times New Roman"/>
                          <a:cs typeface="Times New Roman"/>
                          <a:sym typeface="Times New Roman"/>
                        </a:rPr>
                        <a:t>Effective feature engineering technique for heart disease prediction with machine learning</a:t>
                      </a:r>
                      <a:endParaRPr sz="1600">
                        <a:solidFill>
                          <a:schemeClr val="dk1"/>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l" rtl="0">
                        <a:lnSpc>
                          <a:spcPct val="115000"/>
                        </a:lnSpc>
                        <a:spcBef>
                          <a:spcPts val="1200"/>
                        </a:spcBef>
                        <a:spcAft>
                          <a:spcPts val="0"/>
                        </a:spcAft>
                        <a:buClr>
                          <a:schemeClr val="dk1"/>
                        </a:buClr>
                        <a:buSzPts val="1100"/>
                        <a:buFont typeface="Arial"/>
                        <a:buNone/>
                      </a:pPr>
                      <a:r>
                        <a:rPr lang="en-US" sz="1600">
                          <a:solidFill>
                            <a:srgbClr val="222222"/>
                          </a:solidFill>
                          <a:highlight>
                            <a:srgbClr val="FFFFFF"/>
                          </a:highlight>
                          <a:latin typeface="Times New Roman"/>
                          <a:ea typeface="Times New Roman"/>
                          <a:cs typeface="Times New Roman"/>
                          <a:sym typeface="Times New Roman"/>
                        </a:rPr>
                        <a:t>Babu, Ch Kiran, M. Iswarya, R. Manikanta Kumar and M. Pavan Sai.</a:t>
                      </a:r>
                      <a:endParaRPr sz="1600">
                        <a:solidFill>
                          <a:srgbClr val="222222"/>
                        </a:solidFill>
                        <a:highlight>
                          <a:srgbClr val="FFFFFF"/>
                        </a:highlight>
                        <a:latin typeface="Times New Roman"/>
                        <a:ea typeface="Times New Roman"/>
                        <a:cs typeface="Times New Roman"/>
                        <a:sym typeface="Times New Roman"/>
                      </a:endParaRPr>
                    </a:p>
                    <a:p>
                      <a:pPr marL="0" lvl="0" indent="0" algn="l" rtl="0">
                        <a:lnSpc>
                          <a:spcPct val="90000"/>
                        </a:lnSpc>
                        <a:spcBef>
                          <a:spcPts val="1200"/>
                        </a:spcBef>
                        <a:spcAft>
                          <a:spcPts val="0"/>
                        </a:spcAft>
                        <a:buClr>
                          <a:srgbClr val="C00000"/>
                        </a:buClr>
                        <a:buSzPts val="2400"/>
                        <a:buFont typeface="Arial"/>
                        <a:buNone/>
                      </a:pPr>
                      <a:endParaRPr sz="1600">
                        <a:solidFill>
                          <a:srgbClr val="222222"/>
                        </a:solidFill>
                        <a:highlight>
                          <a:srgbClr val="FFFFFF"/>
                        </a:highlight>
                        <a:latin typeface="Times New Roman"/>
                        <a:ea typeface="Times New Roman"/>
                        <a:cs typeface="Times New Roman"/>
                        <a:sym typeface="Times New Roman"/>
                      </a:endParaRPr>
                    </a:p>
                  </a:txBody>
                  <a:tcPr marL="91425" marR="91425" marT="91425" marB="91425"/>
                </a:tc>
                <a:tc>
                  <a:txBody>
                    <a:bodyPr/>
                    <a:lstStyle/>
                    <a:p>
                      <a:pPr marL="0" lvl="0" indent="0" algn="just" rtl="0">
                        <a:lnSpc>
                          <a:spcPct val="90000"/>
                        </a:lnSpc>
                        <a:spcBef>
                          <a:spcPts val="0"/>
                        </a:spcBef>
                        <a:spcAft>
                          <a:spcPts val="0"/>
                        </a:spcAft>
                        <a:buClr>
                          <a:srgbClr val="C00000"/>
                        </a:buClr>
                        <a:buSzPts val="2400"/>
                        <a:buFont typeface="Arial"/>
                        <a:buNone/>
                      </a:pPr>
                      <a:r>
                        <a:rPr lang="en-US" sz="1600">
                          <a:solidFill>
                            <a:srgbClr val="222222"/>
                          </a:solidFill>
                          <a:highlight>
                            <a:srgbClr val="FFFFFF"/>
                          </a:highlight>
                          <a:latin typeface="Times New Roman"/>
                          <a:ea typeface="Times New Roman"/>
                          <a:cs typeface="Times New Roman"/>
                          <a:sym typeface="Times New Roman"/>
                        </a:rPr>
                        <a:t>Journal of  Nonlinear Analysis </a:t>
                      </a:r>
                      <a:endParaRPr sz="1600">
                        <a:solidFill>
                          <a:srgbClr val="222222"/>
                        </a:solidFill>
                        <a:highlight>
                          <a:srgbClr val="FFFFFF"/>
                        </a:highlight>
                        <a:latin typeface="Times New Roman"/>
                        <a:ea typeface="Times New Roman"/>
                        <a:cs typeface="Times New Roman"/>
                        <a:sym typeface="Times New Roman"/>
                      </a:endParaRPr>
                    </a:p>
                    <a:p>
                      <a:pPr marL="0" lvl="0" indent="0" algn="just" rtl="0">
                        <a:lnSpc>
                          <a:spcPct val="90000"/>
                        </a:lnSpc>
                        <a:spcBef>
                          <a:spcPts val="0"/>
                        </a:spcBef>
                        <a:spcAft>
                          <a:spcPts val="0"/>
                        </a:spcAft>
                        <a:buClr>
                          <a:srgbClr val="C00000"/>
                        </a:buClr>
                        <a:buSzPts val="2400"/>
                        <a:buFont typeface="Arial"/>
                        <a:buNone/>
                      </a:pPr>
                      <a:r>
                        <a:rPr lang="en-US" sz="1600">
                          <a:solidFill>
                            <a:srgbClr val="222222"/>
                          </a:solidFill>
                          <a:highlight>
                            <a:srgbClr val="FFFFFF"/>
                          </a:highlight>
                          <a:latin typeface="Times New Roman"/>
                          <a:ea typeface="Times New Roman"/>
                          <a:cs typeface="Times New Roman"/>
                          <a:sym typeface="Times New Roman"/>
                        </a:rPr>
                        <a:t>and Optimization  &amp; 2024</a:t>
                      </a:r>
                      <a:endParaRPr sz="1600">
                        <a:latin typeface="Times New Roman"/>
                        <a:ea typeface="Times New Roman"/>
                        <a:cs typeface="Times New Roman"/>
                        <a:sym typeface="Times New Roman"/>
                      </a:endParaRPr>
                    </a:p>
                  </a:txBody>
                  <a:tcPr marL="91425" marR="91425" marT="91425" marB="91425"/>
                </a:tc>
                <a:tc>
                  <a:txBody>
                    <a:bodyPr/>
                    <a:lstStyle/>
                    <a:p>
                      <a:pPr marL="457200" lvl="0" indent="-330200" algn="just" rtl="0">
                        <a:spcBef>
                          <a:spcPts val="0"/>
                        </a:spcBef>
                        <a:spcAft>
                          <a:spcPts val="0"/>
                        </a:spcAft>
                        <a:buSzPts val="1600"/>
                        <a:buFont typeface="Times New Roman"/>
                        <a:buChar char="●"/>
                      </a:pPr>
                      <a:r>
                        <a:rPr lang="en-US" sz="1600">
                          <a:latin typeface="Times New Roman"/>
                          <a:ea typeface="Times New Roman"/>
                          <a:cs typeface="Times New Roman"/>
                          <a:sym typeface="Times New Roman"/>
                        </a:rPr>
                        <a:t>Uses PCHF and decision trees to increase the identification of heart failure with high accuracy and the possibility of an early diagnosis.</a:t>
                      </a:r>
                      <a:endParaRPr sz="1600">
                        <a:latin typeface="Times New Roman"/>
                        <a:ea typeface="Times New Roman"/>
                        <a:cs typeface="Times New Roman"/>
                        <a:sym typeface="Times New Roman"/>
                      </a:endParaRPr>
                    </a:p>
                    <a:p>
                      <a:pPr marL="457200" lvl="0" indent="-330200" algn="just" rtl="0">
                        <a:spcBef>
                          <a:spcPts val="0"/>
                        </a:spcBef>
                        <a:spcAft>
                          <a:spcPts val="0"/>
                        </a:spcAft>
                        <a:buSzPts val="1600"/>
                        <a:buFont typeface="Times New Roman"/>
                        <a:buChar char="●"/>
                      </a:pPr>
                      <a:r>
                        <a:rPr lang="en-US" sz="1600">
                          <a:latin typeface="Times New Roman"/>
                          <a:ea typeface="Times New Roman"/>
                          <a:cs typeface="Times New Roman"/>
                          <a:sym typeface="Times New Roman"/>
                        </a:rPr>
                        <a:t>Different datasets may have different levels of effectiveness, and feature selection increases computational complexity.</a:t>
                      </a:r>
                      <a:endParaRPr sz="16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30dc2b6e024_0_0"/>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graphicFrame>
        <p:nvGraphicFramePr>
          <p:cNvPr id="147" name="Google Shape;147;g30dc2b6e024_0_0"/>
          <p:cNvGraphicFramePr/>
          <p:nvPr/>
        </p:nvGraphicFramePr>
        <p:xfrm>
          <a:off x="0" y="862199"/>
          <a:ext cx="12093677" cy="5282962"/>
        </p:xfrm>
        <a:graphic>
          <a:graphicData uri="http://schemas.openxmlformats.org/drawingml/2006/table">
            <a:tbl>
              <a:tblPr>
                <a:noFill/>
              </a:tblPr>
              <a:tblGrid>
                <a:gridCol w="514344">
                  <a:extLst>
                    <a:ext uri="{9D8B030D-6E8A-4147-A177-3AD203B41FA5}">
                      <a16:colId xmlns:a16="http://schemas.microsoft.com/office/drawing/2014/main" val="20000"/>
                    </a:ext>
                  </a:extLst>
                </a:gridCol>
                <a:gridCol w="4204055">
                  <a:extLst>
                    <a:ext uri="{9D8B030D-6E8A-4147-A177-3AD203B41FA5}">
                      <a16:colId xmlns:a16="http://schemas.microsoft.com/office/drawing/2014/main" val="20001"/>
                    </a:ext>
                  </a:extLst>
                </a:gridCol>
                <a:gridCol w="1968010">
                  <a:extLst>
                    <a:ext uri="{9D8B030D-6E8A-4147-A177-3AD203B41FA5}">
                      <a16:colId xmlns:a16="http://schemas.microsoft.com/office/drawing/2014/main" val="20002"/>
                    </a:ext>
                  </a:extLst>
                </a:gridCol>
                <a:gridCol w="1854743">
                  <a:extLst>
                    <a:ext uri="{9D8B030D-6E8A-4147-A177-3AD203B41FA5}">
                      <a16:colId xmlns:a16="http://schemas.microsoft.com/office/drawing/2014/main" val="20003"/>
                    </a:ext>
                  </a:extLst>
                </a:gridCol>
                <a:gridCol w="3552525">
                  <a:extLst>
                    <a:ext uri="{9D8B030D-6E8A-4147-A177-3AD203B41FA5}">
                      <a16:colId xmlns:a16="http://schemas.microsoft.com/office/drawing/2014/main" val="20004"/>
                    </a:ext>
                  </a:extLst>
                </a:gridCol>
              </a:tblGrid>
              <a:tr h="2515536">
                <a:tc>
                  <a:txBody>
                    <a:bodyPr/>
                    <a:lstStyle/>
                    <a:p>
                      <a:pPr marL="0" lvl="0" indent="0" algn="l" rtl="0">
                        <a:lnSpc>
                          <a:spcPct val="120000"/>
                        </a:lnSpc>
                        <a:spcBef>
                          <a:spcPts val="1200"/>
                        </a:spcBef>
                        <a:spcAft>
                          <a:spcPts val="1200"/>
                        </a:spcAft>
                        <a:buClr>
                          <a:schemeClr val="dk1"/>
                        </a:buClr>
                        <a:buSzPts val="1100"/>
                        <a:buFont typeface="Arial"/>
                        <a:buNone/>
                      </a:pPr>
                      <a:r>
                        <a:rPr lang="en-US" sz="1600" dirty="0">
                          <a:solidFill>
                            <a:schemeClr val="dk1"/>
                          </a:solidFill>
                          <a:highlight>
                            <a:schemeClr val="lt1"/>
                          </a:highlight>
                          <a:latin typeface="Times New Roman"/>
                          <a:ea typeface="Times New Roman"/>
                          <a:cs typeface="Times New Roman"/>
                          <a:sym typeface="Times New Roman"/>
                        </a:rPr>
                        <a:t>06</a:t>
                      </a:r>
                      <a:endParaRPr sz="1600" dirty="0">
                        <a:solidFill>
                          <a:schemeClr val="dk1"/>
                        </a:solidFill>
                        <a:highlight>
                          <a:schemeClr val="lt1"/>
                        </a:highlight>
                        <a:latin typeface="Times New Roman"/>
                        <a:ea typeface="Times New Roman"/>
                        <a:cs typeface="Times New Roman"/>
                        <a:sym typeface="Times New Roman"/>
                      </a:endParaRPr>
                    </a:p>
                  </a:txBody>
                  <a:tcPr marL="91425" marR="91425" marT="91425" marB="91425"/>
                </a:tc>
                <a:tc>
                  <a:txBody>
                    <a:bodyPr/>
                    <a:lstStyle/>
                    <a:p>
                      <a:pPr marL="0" lvl="0" indent="0" algn="l" rtl="0">
                        <a:lnSpc>
                          <a:spcPct val="120000"/>
                        </a:lnSpc>
                        <a:spcBef>
                          <a:spcPts val="1200"/>
                        </a:spcBef>
                        <a:spcAft>
                          <a:spcPts val="1200"/>
                        </a:spcAft>
                        <a:buClr>
                          <a:schemeClr val="dk1"/>
                        </a:buClr>
                        <a:buSzPts val="1100"/>
                        <a:buFont typeface="Arial"/>
                        <a:buNone/>
                      </a:pPr>
                      <a:r>
                        <a:rPr lang="en-US" sz="1600">
                          <a:solidFill>
                            <a:schemeClr val="dk1"/>
                          </a:solidFill>
                          <a:highlight>
                            <a:schemeClr val="lt1"/>
                          </a:highlight>
                          <a:latin typeface="Times New Roman"/>
                          <a:ea typeface="Times New Roman"/>
                          <a:cs typeface="Times New Roman"/>
                          <a:sym typeface="Times New Roman"/>
                        </a:rPr>
                        <a:t>Heart disease prediction using distinct artificial intelligence techniques: performance analysis and comparison</a:t>
                      </a:r>
                      <a:endParaRPr/>
                    </a:p>
                  </a:txBody>
                  <a:tcPr marL="91425" marR="91425" marT="91425" marB="91425"/>
                </a:tc>
                <a:tc>
                  <a:txBody>
                    <a:bodyPr/>
                    <a:lstStyle/>
                    <a:p>
                      <a:pPr marL="0" lvl="0" indent="0" algn="l" rtl="0">
                        <a:lnSpc>
                          <a:spcPct val="115000"/>
                        </a:lnSpc>
                        <a:spcBef>
                          <a:spcPts val="0"/>
                        </a:spcBef>
                        <a:spcAft>
                          <a:spcPts val="0"/>
                        </a:spcAft>
                        <a:buNone/>
                      </a:pPr>
                      <a:r>
                        <a:rPr lang="en-US" sz="1600">
                          <a:solidFill>
                            <a:schemeClr val="dk1"/>
                          </a:solidFill>
                          <a:highlight>
                            <a:srgbClr val="FFFFFF"/>
                          </a:highlight>
                          <a:uFill>
                            <a:noFill/>
                          </a:u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Md. Imam Hossain</a:t>
                      </a:r>
                      <a:r>
                        <a:rPr lang="en-US" sz="1600">
                          <a:solidFill>
                            <a:srgbClr val="222222"/>
                          </a:solidFill>
                          <a:highlight>
                            <a:srgbClr val="FFFFFF"/>
                          </a:highlight>
                          <a:latin typeface="Times New Roman"/>
                          <a:ea typeface="Times New Roman"/>
                          <a:cs typeface="Times New Roman"/>
                          <a:sym typeface="Times New Roman"/>
                        </a:rPr>
                        <a:t>, </a:t>
                      </a:r>
                      <a:endParaRPr sz="1600">
                        <a:solidFill>
                          <a:srgbClr val="222222"/>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sz="1600">
                          <a:solidFill>
                            <a:schemeClr val="dk1"/>
                          </a:solidFill>
                          <a:highlight>
                            <a:srgbClr val="FFFFFF"/>
                          </a:highlight>
                          <a:uFill>
                            <a:noFill/>
                          </a:u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Mehadi Hasan Maruf</a:t>
                      </a:r>
                      <a:r>
                        <a:rPr lang="en-US" sz="1600">
                          <a:solidFill>
                            <a:srgbClr val="222222"/>
                          </a:solidFill>
                          <a:highlight>
                            <a:srgbClr val="FFFFFF"/>
                          </a:highlight>
                          <a:latin typeface="Times New Roman"/>
                          <a:ea typeface="Times New Roman"/>
                          <a:cs typeface="Times New Roman"/>
                          <a:sym typeface="Times New Roman"/>
                        </a:rPr>
                        <a:t>, </a:t>
                      </a:r>
                      <a:endParaRPr sz="1600">
                        <a:solidFill>
                          <a:srgbClr val="222222"/>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US" sz="1600">
                          <a:solidFill>
                            <a:schemeClr val="dk1"/>
                          </a:solidFill>
                          <a:highlight>
                            <a:srgbClr val="FFFFFF"/>
                          </a:highlight>
                          <a:uFill>
                            <a:noFill/>
                          </a:u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Md. Ashikur Rahman Khan</a:t>
                      </a:r>
                      <a:r>
                        <a:rPr lang="en-US" sz="1600">
                          <a:solidFill>
                            <a:srgbClr val="222222"/>
                          </a:solidFill>
                          <a:highlight>
                            <a:srgbClr val="FFFFFF"/>
                          </a:highlight>
                          <a:latin typeface="Times New Roman"/>
                          <a:ea typeface="Times New Roman"/>
                          <a:cs typeface="Times New Roman"/>
                          <a:sym typeface="Times New Roman"/>
                        </a:rPr>
                        <a:t>,</a:t>
                      </a:r>
                      <a:endParaRPr>
                        <a:uFill>
                          <a:noFill/>
                        </a:uFill>
                        <a:hlinkClick r:id="rId6"/>
                      </a:endParaRPr>
                    </a:p>
                    <a:p>
                      <a:pPr marL="0" lvl="0" indent="0" algn="l" rtl="0">
                        <a:lnSpc>
                          <a:spcPct val="115000"/>
                        </a:lnSpc>
                        <a:spcBef>
                          <a:spcPts val="0"/>
                        </a:spcBef>
                        <a:spcAft>
                          <a:spcPts val="0"/>
                        </a:spcAft>
                        <a:buClr>
                          <a:schemeClr val="dk1"/>
                        </a:buClr>
                        <a:buSzPts val="1100"/>
                        <a:buFont typeface="Arial"/>
                        <a:buNone/>
                      </a:pPr>
                      <a:r>
                        <a:rPr lang="en-US" sz="1100" b="1" u="sng">
                          <a:solidFill>
                            <a:srgbClr val="FFFFFF"/>
                          </a:solidFill>
                          <a:highlight>
                            <a:schemeClr val="lt1"/>
                          </a:highlight>
                          <a:hlinkClick r:id="rId6">
                            <a:extLst>
                              <a:ext uri="{A12FA001-AC4F-418D-AE19-62706E023703}">
                                <ahyp:hlinkClr xmlns:ahyp="http://schemas.microsoft.com/office/drawing/2018/hyperlinkcolor" val="tx"/>
                              </a:ext>
                            </a:extLst>
                          </a:hlinkClick>
                        </a:rPr>
                        <a:t>ce</a:t>
                      </a:r>
                      <a:endParaRPr sz="1100" b="1" u="sng">
                        <a:solidFill>
                          <a:srgbClr val="FFFFFF"/>
                        </a:solidFill>
                        <a:highlight>
                          <a:schemeClr val="lt1"/>
                        </a:highlight>
                        <a:hlinkClick r:id="rId6">
                          <a:extLst>
                            <a:ext uri="{A12FA001-AC4F-418D-AE19-62706E023703}">
                              <ahyp:hlinkClr xmlns:ahyp="http://schemas.microsoft.com/office/drawing/2018/hyperlinkcolor" val="tx"/>
                            </a:ext>
                          </a:extLst>
                        </a:hlinkClick>
                      </a:endParaRPr>
                    </a:p>
                    <a:p>
                      <a:pPr marL="0" lvl="0" indent="0" algn="l" rtl="0">
                        <a:spcBef>
                          <a:spcPts val="1200"/>
                        </a:spcBef>
                        <a:spcAft>
                          <a:spcPts val="0"/>
                        </a:spcAft>
                        <a:buNone/>
                      </a:pPr>
                      <a:endParaRPr/>
                    </a:p>
                  </a:txBody>
                  <a:tcPr marL="91425" marR="91425" marT="91425" marB="91425"/>
                </a:tc>
                <a:tc>
                  <a:txBody>
                    <a:bodyPr/>
                    <a:lstStyle/>
                    <a:p>
                      <a:pPr marL="0" lvl="0" indent="0" algn="l" rtl="0">
                        <a:lnSpc>
                          <a:spcPct val="115000"/>
                        </a:lnSpc>
                        <a:spcBef>
                          <a:spcPts val="0"/>
                        </a:spcBef>
                        <a:spcAft>
                          <a:spcPts val="1200"/>
                        </a:spcAft>
                        <a:buClr>
                          <a:schemeClr val="dk1"/>
                        </a:buClr>
                        <a:buSzPts val="1100"/>
                        <a:buFont typeface="Arial"/>
                        <a:buNone/>
                      </a:pPr>
                      <a:r>
                        <a:rPr lang="en-US" sz="1600">
                          <a:solidFill>
                            <a:schemeClr val="dk1"/>
                          </a:solidFill>
                          <a:highlight>
                            <a:schemeClr val="lt1"/>
                          </a:highlight>
                          <a:uFill>
                            <a:noFill/>
                          </a:u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Iran Journal of Computer Science  June 202</a:t>
                      </a:r>
                      <a:r>
                        <a:rPr lang="en-US"/>
                        <a:t>4</a:t>
                      </a:r>
                      <a:endParaRPr/>
                    </a:p>
                  </a:txBody>
                  <a:tcPr marL="91425" marR="91425" marT="91425" marB="91425"/>
                </a:tc>
                <a:tc>
                  <a:txBody>
                    <a:bodyPr/>
                    <a:lstStyle/>
                    <a:p>
                      <a:pPr marL="457200" lvl="0" indent="-330200" algn="l" rtl="0">
                        <a:spcBef>
                          <a:spcPts val="0"/>
                        </a:spcBef>
                        <a:spcAft>
                          <a:spcPts val="0"/>
                        </a:spcAft>
                        <a:buSzPts val="1600"/>
                        <a:buFont typeface="Times New Roman"/>
                        <a:buChar char="●"/>
                      </a:pPr>
                      <a:r>
                        <a:rPr lang="en-US" sz="1600">
                          <a:latin typeface="Times New Roman"/>
                          <a:ea typeface="Times New Roman"/>
                          <a:cs typeface="Times New Roman"/>
                          <a:sym typeface="Times New Roman"/>
                        </a:rPr>
                        <a:t>Dependence on data quality and potential overfitting in complex models can limit generalizability.</a:t>
                      </a:r>
                      <a:endParaRPr sz="160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en-US" sz="1600">
                          <a:latin typeface="Times New Roman"/>
                          <a:ea typeface="Times New Roman"/>
                          <a:cs typeface="Times New Roman"/>
                          <a:sym typeface="Times New Roman"/>
                        </a:rPr>
                        <a:t>Complex models may overfit to the training data, resulting in poor performance on unseen data, thus reducing their generalizability in real-world scenarios.</a:t>
                      </a:r>
                      <a:endParaRPr sz="16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2767426">
                <a:tc>
                  <a:txBody>
                    <a:bodyPr/>
                    <a:lstStyle/>
                    <a:p>
                      <a:pPr marL="0" lvl="0" indent="0" algn="l" rtl="0">
                        <a:spcBef>
                          <a:spcPts val="0"/>
                        </a:spcBef>
                        <a:spcAft>
                          <a:spcPts val="0"/>
                        </a:spcAft>
                        <a:buNone/>
                      </a:pPr>
                      <a:r>
                        <a:rPr lang="en-US"/>
                        <a:t>07</a:t>
                      </a:r>
                      <a:endParaRPr/>
                    </a:p>
                  </a:txBody>
                  <a:tcPr marL="91425" marR="91425" marT="91425" marB="91425"/>
                </a:tc>
                <a:tc>
                  <a:txBody>
                    <a:bodyPr/>
                    <a:lstStyle/>
                    <a:p>
                      <a:pPr marL="0" lvl="0" indent="0" algn="l" rtl="0">
                        <a:lnSpc>
                          <a:spcPct val="115000"/>
                        </a:lnSpc>
                        <a:spcBef>
                          <a:spcPts val="0"/>
                        </a:spcBef>
                        <a:spcAft>
                          <a:spcPts val="0"/>
                        </a:spcAft>
                        <a:buClr>
                          <a:schemeClr val="dk1"/>
                        </a:buClr>
                        <a:buSzPts val="1100"/>
                        <a:buFont typeface="Arial"/>
                        <a:buNone/>
                      </a:pPr>
                      <a:r>
                        <a:rPr lang="en-US" sz="1600">
                          <a:solidFill>
                            <a:schemeClr val="dk1"/>
                          </a:solidFill>
                          <a:highlight>
                            <a:srgbClr val="FFFFFF"/>
                          </a:highlight>
                          <a:latin typeface="Times New Roman"/>
                          <a:ea typeface="Times New Roman"/>
                          <a:cs typeface="Times New Roman"/>
                          <a:sym typeface="Times New Roman"/>
                        </a:rPr>
                        <a:t>Image-Enhanced Heart Disease Risk Assessment using CNN Algorithm</a:t>
                      </a:r>
                      <a:endParaRPr sz="160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US" sz="1550" dirty="0">
                          <a:solidFill>
                            <a:schemeClr val="dk1"/>
                          </a:solidFill>
                          <a:highlight>
                            <a:srgbClr val="FFFFFF"/>
                          </a:highlight>
                          <a:latin typeface="Times New Roman"/>
                          <a:ea typeface="Times New Roman"/>
                          <a:cs typeface="Times New Roman"/>
                          <a:sym typeface="Times New Roman"/>
                        </a:rPr>
                        <a:t>Aneesa Malik,</a:t>
                      </a:r>
                      <a:endParaRPr sz="1550" dirty="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US" sz="1550" dirty="0">
                          <a:solidFill>
                            <a:schemeClr val="dk1"/>
                          </a:solidFill>
                          <a:highlight>
                            <a:srgbClr val="FFFFFF"/>
                          </a:highlight>
                          <a:latin typeface="Times New Roman"/>
                          <a:ea typeface="Times New Roman"/>
                          <a:cs typeface="Times New Roman"/>
                          <a:sym typeface="Times New Roman"/>
                        </a:rPr>
                        <a:t>Huzaifa Anwar,</a:t>
                      </a:r>
                      <a:endParaRPr sz="1550" dirty="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US" sz="1550" dirty="0" err="1">
                          <a:solidFill>
                            <a:schemeClr val="dk1"/>
                          </a:solidFill>
                          <a:highlight>
                            <a:srgbClr val="FFFFFF"/>
                          </a:highlight>
                          <a:latin typeface="Times New Roman"/>
                          <a:ea typeface="Times New Roman"/>
                          <a:cs typeface="Times New Roman"/>
                          <a:sym typeface="Times New Roman"/>
                        </a:rPr>
                        <a:t>AsadAbbas</a:t>
                      </a:r>
                      <a:r>
                        <a:rPr lang="en-US" sz="1550" dirty="0">
                          <a:solidFill>
                            <a:schemeClr val="dk1"/>
                          </a:solidFill>
                          <a:highlight>
                            <a:srgbClr val="FFFFFF"/>
                          </a:highlight>
                          <a:latin typeface="Times New Roman"/>
                          <a:ea typeface="Times New Roman"/>
                          <a:cs typeface="Times New Roman"/>
                          <a:sym typeface="Times New Roman"/>
                        </a:rPr>
                        <a:t>,</a:t>
                      </a:r>
                      <a:endParaRPr sz="1550" dirty="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US" sz="1550" dirty="0" err="1">
                          <a:solidFill>
                            <a:schemeClr val="dk1"/>
                          </a:solidFill>
                          <a:highlight>
                            <a:srgbClr val="FFFFFF"/>
                          </a:highlight>
                          <a:latin typeface="Times New Roman"/>
                          <a:ea typeface="Times New Roman"/>
                          <a:cs typeface="Times New Roman"/>
                          <a:sym typeface="Times New Roman"/>
                        </a:rPr>
                        <a:t>HumayunSalahuddin</a:t>
                      </a:r>
                      <a:r>
                        <a:rPr lang="en-US" sz="1550" dirty="0">
                          <a:solidFill>
                            <a:schemeClr val="dk1"/>
                          </a:solidFill>
                          <a:highlight>
                            <a:srgbClr val="FFFFFF"/>
                          </a:highlight>
                          <a:latin typeface="Times New Roman"/>
                          <a:ea typeface="Times New Roman"/>
                          <a:cs typeface="Times New Roman"/>
                          <a:sym typeface="Times New Roman"/>
                        </a:rPr>
                        <a:t>,</a:t>
                      </a:r>
                      <a:endParaRPr sz="1550" dirty="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US" sz="1550" dirty="0">
                          <a:solidFill>
                            <a:schemeClr val="dk1"/>
                          </a:solidFill>
                          <a:highlight>
                            <a:srgbClr val="FFFFFF"/>
                          </a:highlight>
                          <a:latin typeface="Times New Roman"/>
                          <a:ea typeface="Times New Roman"/>
                          <a:cs typeface="Times New Roman"/>
                          <a:sym typeface="Times New Roman"/>
                        </a:rPr>
                        <a:t>Huzaifa Anwar</a:t>
                      </a:r>
                      <a:endParaRPr sz="19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US" sz="1600">
                          <a:solidFill>
                            <a:schemeClr val="dk1"/>
                          </a:solidFill>
                          <a:highlight>
                            <a:schemeClr val="lt1"/>
                          </a:highlight>
                          <a:uFill>
                            <a:noFill/>
                          </a:u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Journal of Computing &amp; Biomedical Informatics</a:t>
                      </a:r>
                      <a:r>
                        <a:rPr lang="en-US" sz="2100">
                          <a:solidFill>
                            <a:schemeClr val="dk1"/>
                          </a:solidFill>
                          <a:highlight>
                            <a:schemeClr val="lt1"/>
                          </a:highlight>
                          <a:latin typeface="Times New Roman"/>
                          <a:ea typeface="Times New Roman"/>
                          <a:cs typeface="Times New Roman"/>
                          <a:sym typeface="Times New Roman"/>
                        </a:rPr>
                        <a:t> </a:t>
                      </a:r>
                      <a:r>
                        <a:rPr lang="en-US" sz="1600">
                          <a:solidFill>
                            <a:schemeClr val="dk1"/>
                          </a:solidFill>
                          <a:highlight>
                            <a:schemeClr val="lt1"/>
                          </a:highlight>
                          <a:latin typeface="Times New Roman"/>
                          <a:ea typeface="Times New Roman"/>
                          <a:cs typeface="Times New Roman"/>
                          <a:sym typeface="Times New Roman"/>
                        </a:rPr>
                        <a:t>2024</a:t>
                      </a:r>
                      <a:endParaRPr sz="1600">
                        <a:solidFill>
                          <a:schemeClr val="dk1"/>
                        </a:solidFill>
                        <a:highlight>
                          <a:schemeClr val="lt1"/>
                        </a:highlight>
                        <a:latin typeface="Times New Roman"/>
                        <a:ea typeface="Times New Roman"/>
                        <a:cs typeface="Times New Roman"/>
                        <a:sym typeface="Times New Roman"/>
                      </a:endParaRPr>
                    </a:p>
                  </a:txBody>
                  <a:tcPr marL="91425" marR="91425" marT="91425" marB="91425"/>
                </a:tc>
                <a:tc>
                  <a:txBody>
                    <a:bodyPr/>
                    <a:lstStyle/>
                    <a:p>
                      <a:pPr marL="457200" lvl="0" indent="-330200" algn="l" rtl="0">
                        <a:spcBef>
                          <a:spcPts val="0"/>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 A well-defined workflow and effective algorithms facilitate systematic analysis, enabling accurate identification and categorization of heart conditions</a:t>
                      </a:r>
                      <a:endParaRPr sz="1600" dirty="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Char char="●"/>
                      </a:pPr>
                      <a:r>
                        <a:rPr lang="en-US" sz="1600" dirty="0">
                          <a:solidFill>
                            <a:schemeClr val="dk1"/>
                          </a:solidFill>
                          <a:latin typeface="Times New Roman"/>
                          <a:ea typeface="Times New Roman"/>
                          <a:cs typeface="Times New Roman"/>
                          <a:sym typeface="Times New Roman"/>
                        </a:rPr>
                        <a:t>The need for extensive preprocessing can be time-consuming and may require specialized knowledge, potentially complicating the workflow.</a:t>
                      </a:r>
                      <a:endParaRPr sz="1600" dirty="0">
                        <a:solidFill>
                          <a:schemeClr val="dk1"/>
                        </a:solidFill>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8"/>
          <p:cNvSpPr txBox="1">
            <a:spLocks noGrp="1"/>
          </p:cNvSpPr>
          <p:nvPr>
            <p:ph type="body" idx="1"/>
          </p:nvPr>
        </p:nvSpPr>
        <p:spPr>
          <a:xfrm>
            <a:off x="838199" y="775855"/>
            <a:ext cx="10674927" cy="5444836"/>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marL="520700" lvl="0" algn="just" rtl="0">
              <a:lnSpc>
                <a:spcPct val="100000"/>
              </a:lnSpc>
              <a:spcBef>
                <a:spcPts val="1000"/>
              </a:spcBef>
              <a:spcAft>
                <a:spcPts val="0"/>
              </a:spcAft>
              <a:buClr>
                <a:schemeClr val="dk1"/>
              </a:buClr>
              <a:buSzPts val="28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Existing research highlights various approaches to solving the problem.</a:t>
            </a:r>
          </a:p>
          <a:p>
            <a:pPr marL="520700" lvl="0" algn="just" rtl="0">
              <a:lnSpc>
                <a:spcPct val="100000"/>
              </a:lnSpc>
              <a:spcBef>
                <a:spcPts val="1000"/>
              </a:spcBef>
              <a:spcAft>
                <a:spcPts val="0"/>
              </a:spcAft>
              <a:buClr>
                <a:schemeClr val="dk1"/>
              </a:buClr>
              <a:buSzPts val="28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Some methods show promising results but lack real-world validation.</a:t>
            </a:r>
          </a:p>
          <a:p>
            <a:pPr marL="520700" lvl="0" algn="just" rtl="0">
              <a:lnSpc>
                <a:spcPct val="100000"/>
              </a:lnSpc>
              <a:spcBef>
                <a:spcPts val="1000"/>
              </a:spcBef>
              <a:spcAft>
                <a:spcPts val="0"/>
              </a:spcAft>
              <a:buClr>
                <a:schemeClr val="dk1"/>
              </a:buClr>
              <a:buSzPts val="28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Certain techniques struggle with scalability and computational cost.</a:t>
            </a:r>
          </a:p>
          <a:p>
            <a:pPr marL="520700" lvl="0" algn="just" rtl="0">
              <a:lnSpc>
                <a:spcPct val="100000"/>
              </a:lnSpc>
              <a:spcBef>
                <a:spcPts val="1000"/>
              </a:spcBef>
              <a:spcAft>
                <a:spcPts val="0"/>
              </a:spcAft>
              <a:buClr>
                <a:schemeClr val="dk1"/>
              </a:buClr>
              <a:buSzPts val="28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is no single best approach; a combination of techniques may work better.</a:t>
            </a:r>
          </a:p>
          <a:p>
            <a:pPr marL="520700" lvl="0" algn="just" rtl="0">
              <a:lnSpc>
                <a:spcPct val="100000"/>
              </a:lnSpc>
              <a:spcBef>
                <a:spcPts val="1000"/>
              </a:spcBef>
              <a:spcAft>
                <a:spcPts val="0"/>
              </a:spcAft>
              <a:buClr>
                <a:schemeClr val="dk1"/>
              </a:buClr>
              <a:buSzPts val="28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Limited studies explore the long-term impact of proposed solutions.</a:t>
            </a:r>
          </a:p>
          <a:p>
            <a:pPr marL="520700" lvl="0" algn="just" rtl="0">
              <a:lnSpc>
                <a:spcPct val="100000"/>
              </a:lnSpc>
              <a:spcBef>
                <a:spcPts val="1000"/>
              </a:spcBef>
              <a:spcAft>
                <a:spcPts val="0"/>
              </a:spcAft>
              <a:buClr>
                <a:schemeClr val="dk1"/>
              </a:buClr>
              <a:buSzPts val="28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findings help in identifying key factors for further study.</a:t>
            </a:r>
          </a:p>
          <a:p>
            <a:pPr marL="520700" lvl="0" algn="just" rtl="0">
              <a:lnSpc>
                <a:spcPct val="100000"/>
              </a:lnSpc>
              <a:spcBef>
                <a:spcPts val="1000"/>
              </a:spcBef>
              <a:spcAft>
                <a:spcPts val="0"/>
              </a:spcAft>
              <a:buClr>
                <a:schemeClr val="dk1"/>
              </a:buClr>
              <a:buSzPts val="28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Recent studies suggest emerging techniques that could enhance performance.</a:t>
            </a:r>
            <a:endParaRPr sz="2000" dirty="0">
              <a:latin typeface="Times New Roman" panose="02020603050405020304" pitchFamily="18" charset="0"/>
              <a:cs typeface="Times New Roman" panose="02020603050405020304" pitchFamily="18" charset="0"/>
            </a:endParaRPr>
          </a:p>
        </p:txBody>
      </p:sp>
      <p:sp>
        <p:nvSpPr>
          <p:cNvPr id="157" name="Google Shape;157;p8"/>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a:buNone/>
            </a:pPr>
            <a:r>
              <a:rPr lang="en-US" sz="2400" b="1" dirty="0">
                <a:solidFill>
                  <a:srgbClr val="2F5496"/>
                </a:solidFill>
                <a:latin typeface="Cambria"/>
                <a:ea typeface="Cambria"/>
                <a:cs typeface="Cambria"/>
                <a:sym typeface="Cambria"/>
              </a:rPr>
              <a:t>FINDINGS FROM LITERATURE SURVEY</a:t>
            </a:r>
            <a:endParaRPr sz="2400" b="1" dirty="0">
              <a:solidFill>
                <a:srgbClr val="2F5496"/>
              </a:solidFill>
              <a:latin typeface="Cambria"/>
              <a:ea typeface="Cambria"/>
              <a:cs typeface="Cambria"/>
              <a:sym typeface="Cambria"/>
            </a:endParaRPr>
          </a:p>
        </p:txBody>
      </p:sp>
      <p:sp>
        <p:nvSpPr>
          <p:cNvPr id="3" name="Google Shape;137;p6">
            <a:extLst>
              <a:ext uri="{FF2B5EF4-FFF2-40B4-BE49-F238E27FC236}">
                <a16:creationId xmlns:a16="http://schemas.microsoft.com/office/drawing/2014/main" id="{CF526CB5-CB34-E14B-49AF-A8134B825E3C}"/>
              </a:ext>
            </a:extLst>
          </p:cNvPr>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1800" b="1" dirty="0">
                <a:solidFill>
                  <a:srgbClr val="385623"/>
                </a:solidFill>
              </a:rPr>
              <a:t>FIRST REVIEW PRESENTATION</a:t>
            </a:r>
            <a:endParaRPr sz="1800" b="1" dirty="0">
              <a:solidFill>
                <a:srgbClr val="385623"/>
              </a:solidFill>
            </a:endParaRPr>
          </a:p>
        </p:txBody>
      </p:sp>
      <p:sp>
        <p:nvSpPr>
          <p:cNvPr id="4" name="Google Shape;138;p6">
            <a:extLst>
              <a:ext uri="{FF2B5EF4-FFF2-40B4-BE49-F238E27FC236}">
                <a16:creationId xmlns:a16="http://schemas.microsoft.com/office/drawing/2014/main" id="{E21AC83D-D303-6438-353C-96AF447F6566}"/>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800" b="1">
                <a:solidFill>
                  <a:srgbClr val="385623"/>
                </a:solidFill>
              </a:rPr>
              <a:t>9</a:t>
            </a:fld>
            <a:endParaRPr sz="1800" b="1">
              <a:solidFill>
                <a:srgbClr val="385623"/>
              </a:solidFill>
            </a:endParaRPr>
          </a:p>
        </p:txBody>
      </p:sp>
    </p:spTree>
    <p:extLst>
      <p:ext uri="{BB962C8B-B14F-4D97-AF65-F5344CB8AC3E}">
        <p14:creationId xmlns:p14="http://schemas.microsoft.com/office/powerpoint/2010/main" val="112204505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241</TotalTime>
  <Words>2549</Words>
  <Application>Microsoft Office PowerPoint</Application>
  <PresentationFormat>Widescreen</PresentationFormat>
  <Paragraphs>303</Paragraphs>
  <Slides>24</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Cambria</vt:lpstr>
      <vt:lpstr>Times New Roman</vt:lpstr>
      <vt:lpstr>Wingdings</vt:lpstr>
      <vt:lpstr>Office Theme</vt:lpstr>
      <vt:lpstr>PowerPoint Presentation</vt:lpstr>
      <vt:lpstr>OUTLINE</vt:lpstr>
      <vt:lpstr>INTRODUCTION</vt:lpstr>
      <vt:lpstr>INTRODUCTION</vt:lpstr>
      <vt:lpstr>OBJECTIVE OF THE PROJECCT</vt:lpstr>
      <vt:lpstr>LITERATURE SURVEY</vt:lpstr>
      <vt:lpstr>LITERATURE SURVEY</vt:lpstr>
      <vt:lpstr>PowerPoint Presentation</vt:lpstr>
      <vt:lpstr>FINDINGS FROM LITERATURE SURVEY</vt:lpstr>
      <vt:lpstr>PROPOSED METHODOLOGY ( Flow Chart) </vt:lpstr>
      <vt:lpstr> MODULES  FOR  PROJECT DEVELOPMENT </vt:lpstr>
      <vt:lpstr>PowerPoint Presentation</vt:lpstr>
      <vt:lpstr>HARDWARE AND SOFTWARE SPECIFICATIONS </vt:lpstr>
      <vt:lpstr>EXPECTED IMPACT AND CONTRIBUTION TO WORK</vt:lpstr>
      <vt:lpstr>PowerPoint Presentation</vt:lpstr>
      <vt:lpstr>PRELIMINARY RESULTS</vt:lpstr>
      <vt:lpstr>INDIVIDUAL CONTRIBUTIONS TO THE WORK </vt:lpstr>
      <vt:lpstr>INDIVIDUAL CONTRIBUTIONS TO THE WORK </vt:lpstr>
      <vt:lpstr>INDIVIDUAL CONTRIBUTIONS TO THE WORK </vt:lpstr>
      <vt:lpstr>INDIVIDUAL CONTRIBUTIONS TO THE WORK </vt:lpstr>
      <vt:lpstr>INDIVIDUAL CONTRIBUTIONS TO THE WORK </vt:lpstr>
      <vt:lpstr>PENDING WORKS AND PLAN FOR COMPLETION  </vt:lpstr>
      <vt:lpstr>Status on Partial Completion and Submission of Project Report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TRC</dc:creator>
  <cp:lastModifiedBy>THIRUNAAVUKKARASU S</cp:lastModifiedBy>
  <cp:revision>9</cp:revision>
  <dcterms:created xsi:type="dcterms:W3CDTF">2023-07-14T12:21:17Z</dcterms:created>
  <dcterms:modified xsi:type="dcterms:W3CDTF">2025-05-14T17:11:54Z</dcterms:modified>
</cp:coreProperties>
</file>