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7rLsxvAt/MHfGh1/ghxJueU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E8321-6EC8-472B-9565-A86216712A19}">
  <a:tblStyle styleId="{583E8321-6EC8-472B-9565-A86216712A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3a055cd5_8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3a055cd5_8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4f3a055cd5_8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f3a055cd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4f3a055c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f3a055cd5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34f3a055c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3a055cd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34f3a055cd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f3a055cd5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34f3a055cd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f3a055cd5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34f3a055cd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f3a055cd5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34f3a055c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debbf527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34debbf52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f3a055cd5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34f3a055c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f3ce077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f3ce077d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4f3ce077dd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f3a055cd5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34f3a055c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f3ce077d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f3ce077d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4f3ce077dd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f3a055cd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4f3a055c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3a055cd5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3a055cd5_8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4f3a055cd5_8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f3a055cd5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f3a055cd5_8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4f3a055cd5_8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drngpit.ac.in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044-023-00148-7#auth-Md__Imam-Hossain-Aff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journal/42044" TargetMode="External"/><Relationship Id="rId5" Type="http://schemas.openxmlformats.org/officeDocument/2006/relationships/hyperlink" Target="https://link.springer.com/article/10.1007/s42044-023-00148-7#auth-Md__Ashikur_Rahman-Khan-Aff1" TargetMode="External"/><Relationship Id="rId4" Type="http://schemas.openxmlformats.org/officeDocument/2006/relationships/hyperlink" Target="https://link.springer.com/article/10.1007/s42044-023-00148-7#auth-Mehadi_Hasan-Maruf-Aff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cbi.org/index.php/Main/inde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8"/>
          <p:cNvGrpSpPr/>
          <p:nvPr/>
        </p:nvGrpSpPr>
        <p:grpSpPr>
          <a:xfrm>
            <a:off x="783771" y="228600"/>
            <a:ext cx="10330543" cy="2260904"/>
            <a:chOff x="228600" y="228600"/>
            <a:chExt cx="8699196" cy="1944276"/>
          </a:xfrm>
        </p:grpSpPr>
        <p:pic>
          <p:nvPicPr>
            <p:cNvPr id="89" name="Google Shape;89;p38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304800"/>
              <a:ext cx="1143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4800" y="300559"/>
              <a:ext cx="1002996" cy="994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38"/>
            <p:cNvSpPr/>
            <p:nvPr/>
          </p:nvSpPr>
          <p:spPr>
            <a:xfrm>
              <a:off x="1567386" y="1828799"/>
              <a:ext cx="6709575" cy="344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DEPARTMENT OF INFORMATION TECHNOLOGY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8"/>
            <p:cNvSpPr/>
            <p:nvPr/>
          </p:nvSpPr>
          <p:spPr>
            <a:xfrm>
              <a:off x="1295400" y="228600"/>
              <a:ext cx="6553200" cy="1799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Dr. N.G.P. INSTITUTE OF TECHNOLOGY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Coimbatore  - 48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(An Autonomous Institution)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(Approved by AICTE, New Delhi &amp; Affiliated to Anna University, Chennai </a:t>
              </a:r>
              <a:endPara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Recognized by UGC &amp; Accredited by NAAC A+ and NBA (CSE, BME, EEE, ECE and Mech) Dr.N.G.P. Nagar, Kalapatti Main Rd, Coimbatore, Tamil Nadu 641048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 No: 0422 - 236 9105, Fax: 04222369106, E-mail: </a:t>
              </a:r>
              <a:r>
                <a:rPr lang="en-US" sz="1300" b="0" i="0" u="sng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info@drngpit.ac.in</a:t>
              </a:r>
              <a:endPara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38"/>
          <p:cNvSpPr/>
          <p:nvPr/>
        </p:nvSpPr>
        <p:spPr>
          <a:xfrm>
            <a:off x="5105400" y="2743200"/>
            <a:ext cx="2492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/>
          <p:nvPr/>
        </p:nvSpPr>
        <p:spPr>
          <a:xfrm>
            <a:off x="3160382" y="3440585"/>
            <a:ext cx="5562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8"/>
          <p:cNvSpPr/>
          <p:nvPr/>
        </p:nvSpPr>
        <p:spPr>
          <a:xfrm>
            <a:off x="1426425" y="4354500"/>
            <a:ext cx="3306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.B.HEMALATHA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ASP/IT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8"/>
          <p:cNvSpPr/>
          <p:nvPr/>
        </p:nvSpPr>
        <p:spPr>
          <a:xfrm>
            <a:off x="6172200" y="4267200"/>
            <a:ext cx="5366100" cy="2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 MITHA S (710723205037)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PREETHA J (710723205045)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SUJIKA S (710723205058)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THIRUNAAVUKKARASU S (710723205060)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BAARGAVAN A (710723205302)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8"/>
          <p:cNvSpPr/>
          <p:nvPr/>
        </p:nvSpPr>
        <p:spPr>
          <a:xfrm>
            <a:off x="3160382" y="2606975"/>
            <a:ext cx="55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22UIT404- MINI PROJECT-I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8"/>
          <p:cNvSpPr txBox="1"/>
          <p:nvPr/>
        </p:nvSpPr>
        <p:spPr>
          <a:xfrm>
            <a:off x="1642713" y="3317725"/>
            <a:ext cx="835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3a055cd5_8_62"/>
          <p:cNvSpPr txBox="1">
            <a:spLocks noGrp="1"/>
          </p:cNvSpPr>
          <p:nvPr>
            <p:ph type="title"/>
          </p:nvPr>
        </p:nvSpPr>
        <p:spPr>
          <a:xfrm>
            <a:off x="3592100" y="180550"/>
            <a:ext cx="3585900" cy="57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404812" lvl="0" indent="-40481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71" name="Google Shape;171;g34f3a055cd5_8_62"/>
          <p:cNvGraphicFramePr/>
          <p:nvPr/>
        </p:nvGraphicFramePr>
        <p:xfrm>
          <a:off x="-12" y="1016775"/>
          <a:ext cx="12110675" cy="2621250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distinct artificial intelligence techniques: performance analysis and comparison.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Hossain, Md Imam, Mehadi Hasan Maruf, Md Ashikur Rahman Khan, Farida Siddiqi Prity, Sharmin Fatema, Md</a:t>
                      </a:r>
                      <a:endParaRPr sz="1600">
                        <a:solidFill>
                          <a:srgbClr val="21212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Sabbir Ejaz, and Md Ahnaf Sad Khan </a:t>
                      </a:r>
                      <a:endParaRPr sz="1600">
                        <a:solidFill>
                          <a:srgbClr val="21212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Iran Journal of Computer Science (2023)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achieved the highest ROC AUC score (0.7810), proving to be an effective and reliable model for early heart disease detection. 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underperformed, and although SVM had the highest accuracy (72.33%), its slightly lower ROC-AUC showed variability in model effectiveness.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72;g34f3a055cd5_8_62"/>
          <p:cNvGraphicFramePr/>
          <p:nvPr/>
        </p:nvGraphicFramePr>
        <p:xfrm>
          <a:off x="-12" y="3638000"/>
          <a:ext cx="12110675" cy="2607575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10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systematic literature review of deep and machine learning algorithms in cardiovascular diseases diagnosis.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Stonier,Albert Alexander, Rakesh Krishna Gorantla, and K. Manoj.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Theoretical and Applied Information Technology (2023)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achieved the highest accuracy (88.08%) and is effective in handling large datasets for early heart disease detection.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complexity of Gradient Boosting and other models may lead to overfitting, making it difficult to apply the results to new, unseen data.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0A0A24EB-AFCD-A3EA-398B-EFEBAD42A76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B1DDDFB5-E7DF-C1ED-3D10-B342C38515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f3a055cd5_0_50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34f3a055cd5_0_5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highlight>
                  <a:schemeClr val="lt1"/>
                </a:highlight>
              </a:rPr>
              <a:t>FINDINGS FROM LITERATURE SURVEY</a:t>
            </a:r>
            <a:endParaRPr sz="2400">
              <a:solidFill>
                <a:srgbClr val="2F5496"/>
              </a:solidFill>
              <a:highlight>
                <a:schemeClr val="lt1"/>
              </a:highlight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79" name="Google Shape;179;g34f3a055cd5_0_50"/>
          <p:cNvSpPr txBox="1"/>
          <p:nvPr/>
        </p:nvSpPr>
        <p:spPr>
          <a:xfrm>
            <a:off x="4038600" y="1488188"/>
            <a:ext cx="71307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is improved through feature selection, which concentrates on the most pertinent characteristics.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reliability is decreased by imbalanced datasets, necessitating the use of methods like SMOTE.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may be efficiently adjusted by metaheuristic algorithms, and a well-tuned SVM offers reliable classification accuracy.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34f3a055cd5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1403350"/>
            <a:ext cx="49530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CCEE920A-A5E7-151B-D0E0-E517F32706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59406B47-27AE-164B-A183-E4375E19D3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3a055cd5_0_61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4f3a055cd5_0_61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EXISTING SYSTEM</a:t>
            </a:r>
            <a:endParaRPr sz="2400">
              <a:solidFill>
                <a:srgbClr val="2F5496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87" name="Google Shape;187;g34f3a055cd5_0_61"/>
          <p:cNvSpPr txBox="1"/>
          <p:nvPr/>
        </p:nvSpPr>
        <p:spPr>
          <a:xfrm>
            <a:off x="1241350" y="1854775"/>
            <a:ext cx="99279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4159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models' performance and flexibility are constrained by their reliance on fixed hyperparameters.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are skewed because many current systems do not handle class imbalance.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done by hand, hyperparameter optimization lacks automation and precision and is ineffective.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38F761A7-14CA-98E2-4DEC-D645179B6B4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f3a055cd5_0_70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4f3a055cd5_0_7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DRAWBACKS OF THE EXISTING SYSTEM</a:t>
            </a: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94" name="Google Shape;194;g34f3a055cd5_0_70"/>
          <p:cNvSpPr txBox="1"/>
          <p:nvPr/>
        </p:nvSpPr>
        <p:spPr>
          <a:xfrm>
            <a:off x="1164975" y="1900600"/>
            <a:ext cx="100044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models exhibit limited accuracy and lack generalization across diverse data.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often produce high false positive and false negative rates, reducing reliability.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significantly degrades when handling unbalanced datasets.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5246A4E0-B0EA-CBBF-27FA-86636EA139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830252E9-C919-6AFE-E79D-DF287E4EED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PROPOSED METHODOLOGY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43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43"/>
          <p:cNvSpPr txBox="1"/>
          <p:nvPr/>
        </p:nvSpPr>
        <p:spPr>
          <a:xfrm>
            <a:off x="1455200" y="1352450"/>
            <a:ext cx="9607200" cy="3024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and preprocess the dataset, handling missing values and preparing features.Apply Chi-square test for selecting the most relevant features.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the dataset using SMOTE to improve model generalization.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SVM hyperparameters using the Jellyfish Optimization Algorithm and evaluate the model's performance.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43" title="fd01b2230a60abcdf5c48e787087bf1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950" y="4146400"/>
            <a:ext cx="4118625" cy="18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A5998FF1-A840-56F4-C72D-51701EEB6E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3a055cd5_0_84"/>
          <p:cNvSpPr txBox="1">
            <a:spLocks noGrp="1"/>
          </p:cNvSpPr>
          <p:nvPr>
            <p:ph type="title"/>
          </p:nvPr>
        </p:nvSpPr>
        <p:spPr>
          <a:xfrm>
            <a:off x="838200" y="880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ADVANTAGES OF THE PROPOSED METHODOLOGY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8" name="Google Shape;208;g34f3a055cd5_0_84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34f3a055cd5_0_84"/>
          <p:cNvSpPr txBox="1"/>
          <p:nvPr/>
        </p:nvSpPr>
        <p:spPr>
          <a:xfrm>
            <a:off x="1455200" y="1352450"/>
            <a:ext cx="9600300" cy="3089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prediction accuracy through effective feature selection and optimization.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ensures a balanced dataset, leading to better model generalization.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Jellyfish Optimization enables efficient, automated, and reproducible hyperparameter tuning.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34f3a055cd5_0_84" title="download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50" y="4149475"/>
            <a:ext cx="2354201" cy="18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27B42A7E-7B33-3DF5-0F4E-44FA9A63F81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7AE0B3C2-1501-436B-E5E9-43E265B1EC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f3a055cd5_0_95"/>
          <p:cNvSpPr txBox="1">
            <a:spLocks noGrp="1"/>
          </p:cNvSpPr>
          <p:nvPr>
            <p:ph type="title"/>
          </p:nvPr>
        </p:nvSpPr>
        <p:spPr>
          <a:xfrm>
            <a:off x="838200" y="880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Hardware &amp; Software Specifications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g34f3a055cd5_0_95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34f3a055cd5_0_95"/>
          <p:cNvSpPr txBox="1"/>
          <p:nvPr/>
        </p:nvSpPr>
        <p:spPr>
          <a:xfrm>
            <a:off x="1235650" y="1077038"/>
            <a:ext cx="7839900" cy="4728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i3/i5 Processor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4GB+ 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256 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Windows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Scikit-learn, Pandas, NumPy, imbalanced-learn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34f3a055cd5_0_95" title="Motherboard chip central processing unit, symbol, cpu digital high technolo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100" y="1246650"/>
            <a:ext cx="2099600" cy="15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4f3a055cd5_0_95" title="Python Logo Sticker Stick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250" y="2566188"/>
            <a:ext cx="1736724" cy="1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4f3a055cd5_0_95" title="Google Colab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9688" y="3456925"/>
            <a:ext cx="2518425" cy="25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4AAC0690-E96F-172A-D7AD-4B83129B46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AFEBF8C5-27B5-5D0D-B9A1-8F8E34C639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3a055cd5_0_122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4f3a055cd5_0_122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27" name="Google Shape;227;g34f3a055cd5_0_122"/>
          <p:cNvSpPr txBox="1"/>
          <p:nvPr/>
        </p:nvSpPr>
        <p:spPr>
          <a:xfrm>
            <a:off x="1159650" y="930300"/>
            <a:ext cx="9872700" cy="499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g34f3a055cd5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000" y="1151900"/>
            <a:ext cx="8076397" cy="49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11FC7889-6187-B700-1A44-6C321ECC022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A897945D-0981-8BC4-9058-B15A3A49FE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debbf527d_0_0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34debbf527d_0_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35" name="Google Shape;235;g34debbf527d_0_0"/>
          <p:cNvSpPr txBox="1"/>
          <p:nvPr/>
        </p:nvSpPr>
        <p:spPr>
          <a:xfrm>
            <a:off x="1159650" y="930300"/>
            <a:ext cx="9872700" cy="499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is sourced from publicly available repositories like UCI Machine Learning Repository and Kaggle.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dataset includes attributes such as age, blood pressure, cholesterol levels, heart rate,and other clinical parameters relevant to heart disease prediction.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Handling Missing Values: Imputation techniques are applied to manage incomplete data.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Normalization: Scaling techniques ensure consistent feature ranges.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features are selected using size square test.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2EA7CA81-EAAC-14DE-2A70-30F0A0D9AE0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F0164766-F31A-89FC-052A-C94AF349AF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f3a055cd5_0_133"/>
          <p:cNvSpPr txBox="1">
            <a:spLocks noGrp="1"/>
          </p:cNvSpPr>
          <p:nvPr>
            <p:ph type="body" idx="1"/>
          </p:nvPr>
        </p:nvSpPr>
        <p:spPr>
          <a:xfrm>
            <a:off x="838199" y="6996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34f3a055cd5_0_133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42" name="Google Shape;242;g34f3a055cd5_0_133"/>
          <p:cNvSpPr txBox="1"/>
          <p:nvPr/>
        </p:nvSpPr>
        <p:spPr>
          <a:xfrm>
            <a:off x="990600" y="930300"/>
            <a:ext cx="10363200" cy="516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Machine learning models such as Support Vector Machine (SVM), KNN, and GradientBoosting are considered.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Hybrid models like SVM-JFO improve prediction accuracy.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Performance is assessed using metrics such as accuracy, precision, recall, F1-score, and ROC curve analysis.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confusion matrix is analyzed to determine model effectiveness.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92153C81-F772-9575-23BE-C9FEC9C5661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0DD0CB00-DD54-B663-9833-C0024E6B73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838200" y="362201"/>
            <a:ext cx="10515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OUTLINE</a:t>
            </a:r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653600" y="846300"/>
            <a:ext cx="10876800" cy="5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Findings from Literature Survey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Existing System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Drawbacks of the Existing System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Proposed Methodology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Advantages of the Proposed Methodology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Hardware &amp; Software Specifications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List of Modules with Descriptions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Result &amp; Discussion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Conclusion &amp; Future work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f3ce077dd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9" name="Google Shape;249;g34f3ce077dd_0_19"/>
          <p:cNvSpPr txBox="1">
            <a:spLocks noGrp="1"/>
          </p:cNvSpPr>
          <p:nvPr>
            <p:ph type="body" idx="4294967295"/>
          </p:nvPr>
        </p:nvSpPr>
        <p:spPr>
          <a:xfrm>
            <a:off x="838199" y="6996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4f3ce077dd_0_19"/>
          <p:cNvSpPr txBox="1">
            <a:spLocks noGrp="1"/>
          </p:cNvSpPr>
          <p:nvPr>
            <p:ph type="title" idx="4294967295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51" name="Google Shape;251;g34f3ce077dd_0_19"/>
          <p:cNvSpPr txBox="1"/>
          <p:nvPr/>
        </p:nvSpPr>
        <p:spPr>
          <a:xfrm>
            <a:off x="990600" y="930300"/>
            <a:ext cx="10363200" cy="516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Jellyfish Optimization Algorithm (JFO) enhances feature selection and classification accuracy.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Hyperparameter tuning (Grid Search, Random Search) optimizes model performance.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Ensemble learning techniques boost predictive accuracy and stability.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363501AD-EB58-A9BC-29DB-B538DB7918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496620A9-68ED-5E30-95C6-620E87F46F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800"/>
            </a:pPr>
            <a:endParaRPr lang="en-US"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f3a055cd5_0_146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34f3a055cd5_0_146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RESULT &amp; DISCUSSION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8" name="Google Shape;258;g34f3a055cd5_0_146" title="o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913" y="1122713"/>
            <a:ext cx="54006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4f3a055cd5_0_146" title="Screenshot 2025-04-21 0130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13" y="962025"/>
            <a:ext cx="303847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2AB58142-B466-CC58-B0C7-55D3C7E540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5EDC6A04-76DC-018C-34A7-38CA98304B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proposed system effectively predicts heart disease using optimized SVM. Feature selection and SMOTE improved model stability. Jellyfish Optimization outperformed manual tuning in achieving better accuracy.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Deploy the prediction model through a user-friendly web application for practical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use.Validate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the model with real-time patient data to assess its real-world performance.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Explore advanced optimization algorithms and incorporate additional health parameters to enhance prediction accuracy.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7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CONCLUSION &amp; </a:t>
            </a: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E6E1F3EE-5E0A-8643-3CE3-85AA74BB845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E1E2F094-8600-29B3-8DDD-A28FC14239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body" idx="1"/>
          </p:nvPr>
        </p:nvSpPr>
        <p:spPr>
          <a:xfrm>
            <a:off x="838200" y="911514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>
                <a:solidFill>
                  <a:srgbClr val="C00000"/>
                </a:solidFill>
              </a:rPr>
              <a:t>Journal</a:t>
            </a:r>
            <a:endParaRPr sz="8000">
              <a:solidFill>
                <a:srgbClr val="C00000"/>
              </a:solidFill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1) 	Ahmed, Mohammed, and Idress Husien. "Heart Disease Prediction Using Hybrid Machine    Learning: A Brief Review."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Robotics and Control (JRC)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5, no. 3 (2024): 884-892.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2) 	Babu, Ch Kiran, M. Iswarya, R. Manikanta Kumar, And M. Pavan Sai. "Effective feature engineering technique for heart disease prediction with machine learning."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Nonlinear Analysis and Optimization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15, no. 1 (2024).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3) 	Shankar, Sharmila. "Deep Learning-Based Method for Detecting Parkinson using 1D Convolutional Neural Networks and Improved Jellyfish Algorithms."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International journal of electrical and computer engineering systems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15, no. 6 (2024): 515-522.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4) 	Rizinde, T., I. Ngaruye, and N. D. Cahill. "Machine Learning Algorithms for Predicting Hospital Readmission and Mortality Rates in Patients with Heart Failure."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African Journal of Applied Research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10, no. 1 (2024): 316-338.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5) 	Liu, Tianyi, Andrew Krentz, Lei Lu, and Vasa Curcin. "Machine learning based prediction models for cardiovascular disease risk using electronic health records data: systematic review and meta-analysis."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European Heart Journal-Digital Health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(2024).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6) 	 Vara, Nidadavolu Venkat Durga Sai Siva, Prasad Raju, and Penmetsa Naveena Devi. "AI-Assisted Medical Imaging and Heart Disease Diagnosis: A Deep Learning Approach for Automated Analysis and Enhanced Prediction Using Ensemble Classifiers."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Artificial Intelligence General science (JAIGS) ISSN: 3006-4023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6, no. 1 (2024): 210-229.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7) 	Ahmad, M., S. Bani Hani, M. Abu-Abeeleh, and I. Aljarah.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Prediction of mortality in young adults with cardiovascular disease using artificial intelligence. Electron J Gen Med. 2024; 21 (3): em584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. Electronic Journal of General Medicine, 2024.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8) 	Bhowmik, Proshanta Kumar, Mohammed Nazmul Islam Miah, Md Kafil Uddin, Mir Mohtasam Hossain Sizan, Laxmi Pant, Md Rafiqul Islam, and Nisha Gurung. "Advancing Heart Disease Prediction through Machine Learning: Techniques and Insights for Improved Cardiovascular Health."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British Journal of Nursing Studies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4, no. 2 (2024): 35-50.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ct val="99999"/>
              <a:buNone/>
            </a:pPr>
            <a:endParaRPr sz="2400"/>
          </a:p>
        </p:txBody>
      </p:sp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838200" y="391609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b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 b="1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720FB540-7AD4-C949-62F1-971AE7E062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EABC7F71-67D8-12C9-5E98-7DA9B4F89B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f3ce077dd_0_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9" name="Google Shape;279;g34f3ce077dd_0_8"/>
          <p:cNvSpPr txBox="1">
            <a:spLocks noGrp="1"/>
          </p:cNvSpPr>
          <p:nvPr>
            <p:ph type="body" idx="4294967295"/>
          </p:nvPr>
        </p:nvSpPr>
        <p:spPr>
          <a:xfrm>
            <a:off x="838200" y="911514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444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9) 	Hossain, Md Imam, Mehadi Hasan Maruf, Md Ashikur Rahman Khan, Farida Siddiqi Prity, Sharmin Fatema, Md Sabbir Ejaz, and Md Ahnaf Sad Khan. "Heart disease prediction using distinct artificial intelligence techniques: performance analysis and comparison." </a:t>
            </a:r>
            <a:r>
              <a:rPr lang="en-US" sz="1447" i="1">
                <a:latin typeface="Times New Roman"/>
                <a:ea typeface="Times New Roman"/>
                <a:cs typeface="Times New Roman"/>
                <a:sym typeface="Times New Roman"/>
              </a:rPr>
              <a:t>Iran Journal of Computer Science </a:t>
            </a: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6, no. 4 (2023): 397-417.</a:t>
            </a:r>
            <a:endParaRPr sz="14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10) Alkayyali, Z. K., S. Anuar Bin Idris, and Samy S. Abu-Naser. "A systematic literature review of deep and machine learning algorithms in cardiovascular diseases diagnosis." </a:t>
            </a:r>
            <a:r>
              <a:rPr lang="en-US" sz="1447" i="1">
                <a:latin typeface="Times New Roman"/>
                <a:ea typeface="Times New Roman"/>
                <a:cs typeface="Times New Roman"/>
                <a:sym typeface="Times New Roman"/>
              </a:rPr>
              <a:t>Journal of Theoretical and Applied Information Technology </a:t>
            </a: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101, no. 4 (2023):</a:t>
            </a:r>
            <a:endParaRPr sz="14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sz="2400"/>
          </a:p>
        </p:txBody>
      </p:sp>
      <p:sp>
        <p:nvSpPr>
          <p:cNvPr id="280" name="Google Shape;280;g34f3ce077dd_0_8"/>
          <p:cNvSpPr txBox="1"/>
          <p:nvPr/>
        </p:nvSpPr>
        <p:spPr>
          <a:xfrm>
            <a:off x="4518900" y="2389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/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E6355A26-E5FF-2F15-D061-0CB867BCB4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344485D5-050A-C76E-10AF-6E07AE26C4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800"/>
            </a:pPr>
            <a:r>
              <a:rPr lang="en-US" sz="1800" b="1">
                <a:solidFill>
                  <a:srgbClr val="385623"/>
                </a:solidFill>
              </a:rPr>
              <a:t>1</a:t>
            </a:r>
            <a:endParaRPr lang="en-US"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838200" y="817425"/>
            <a:ext cx="10845600" cy="5451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sp>
        <p:nvSpPr>
          <p:cNvPr id="111" name="Google Shape;111;p40"/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112" name="Google Shape;11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113" name="Google Shape;113;p40"/>
          <p:cNvSpPr txBox="1">
            <a:spLocks noGrp="1"/>
          </p:cNvSpPr>
          <p:nvPr>
            <p:ph type="title"/>
          </p:nvPr>
        </p:nvSpPr>
        <p:spPr>
          <a:xfrm>
            <a:off x="915050" y="152909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53399" y="1505175"/>
            <a:ext cx="3447351" cy="3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0"/>
          <p:cNvSpPr txBox="1"/>
          <p:nvPr/>
        </p:nvSpPr>
        <p:spPr>
          <a:xfrm>
            <a:off x="915050" y="894225"/>
            <a:ext cx="6955200" cy="4643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93176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2656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continues to rank among the world's leading causes of death.Prompt and precise forecasting is essential for prompt medical action.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methods are used in this research to categorize and forecast cardiac illness, with the Support Vector Machine (SVM) being optimized for improved performance using the Jellyfish Optimization Algorithm.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143000" lvl="2" indent="-101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411775" y="2334388"/>
            <a:ext cx="6751200" cy="2505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marR="52694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Unbalanced datasets and incorrect hyperparameter tuning frequently cause traditional models for heart disease prediction to perform ineffectively. A dependable, efficient system that can improve prediction accuracy is required.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25" y="2053025"/>
            <a:ext cx="3067750" cy="30677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p40">
            <a:extLst>
              <a:ext uri="{FF2B5EF4-FFF2-40B4-BE49-F238E27FC236}">
                <a16:creationId xmlns:a16="http://schemas.microsoft.com/office/drawing/2014/main" id="{4CF231A5-C256-A6B4-3FB4-7767AC23CEC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f3a055cd5_0_24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4f3a055cd5_0_2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34f3a055cd5_0_24"/>
          <p:cNvSpPr txBox="1"/>
          <p:nvPr/>
        </p:nvSpPr>
        <p:spPr>
          <a:xfrm>
            <a:off x="1027525" y="1825925"/>
            <a:ext cx="9912900" cy="155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use machine learning to create a prediction model for heart disease that is accurate. The Jellyfish Optimization Algorithm is used for SVM hyperparameter tweaking, feature selection, and data balance with SMOTE.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g34f3a055cd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025" y="2400450"/>
            <a:ext cx="4454275" cy="41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1;p40">
            <a:extLst>
              <a:ext uri="{FF2B5EF4-FFF2-40B4-BE49-F238E27FC236}">
                <a16:creationId xmlns:a16="http://schemas.microsoft.com/office/drawing/2014/main" id="{FD2AFB18-A3DF-0E7E-31A4-7BE6FE1526F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5" name="Google Shape;112;p40">
            <a:extLst>
              <a:ext uri="{FF2B5EF4-FFF2-40B4-BE49-F238E27FC236}">
                <a16:creationId xmlns:a16="http://schemas.microsoft.com/office/drawing/2014/main" id="{EF1082AD-3167-22A2-06DA-39B8B8240F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>
            <a:spLocks noGrp="1"/>
          </p:cNvSpPr>
          <p:nvPr>
            <p:ph type="title"/>
          </p:nvPr>
        </p:nvSpPr>
        <p:spPr>
          <a:xfrm>
            <a:off x="3905250" y="211825"/>
            <a:ext cx="4185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3" lvl="0" indent="-4048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39" name="Google Shape;139;p41"/>
          <p:cNvGraphicFramePr/>
          <p:nvPr/>
        </p:nvGraphicFramePr>
        <p:xfrm>
          <a:off x="0" y="1300875"/>
          <a:ext cx="12151325" cy="4966880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7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b="1" u="none" strike="noStrike" cap="none"/>
                        <a:t>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Details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&amp; Year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Remarks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endParaRPr sz="16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 </a:t>
                      </a:r>
                      <a:endParaRPr sz="16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 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01.</a:t>
                      </a:r>
                      <a:r>
                        <a:rPr lang="en-US" sz="1600" u="none" strike="noStrike" cap="none"/>
                        <a:t>     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3048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Hybrid Machine Learning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Ahmed, Mohammed and Idress Husien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Journal of Robotics and Control (JRC) 5, no. 3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3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merging several models, the study uses ensemble learning to forecast cardiovascular disease with higher accuracy.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order to train multiple models on large datasets, ensemble methods require more resources and are computationally costly and time-consuming.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14300" lvl="0" indent="0" algn="l" rtl="0">
                        <a:lnSpc>
                          <a:spcPct val="10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Improving Cardiovascular Disease Prediction through Comparative Analysis of Machine Learning Models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Anjum, Nishat, Cynthia Ummay Siddiqua, Mahfuz Haider, Zannatun Ferdus, Md Azad Hossain Raju, Touhid Imam, and Md Rezwanur Rahman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 Conference on Advance Computing and Innovative Technologies in Engineering  &amp; 2024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delivers high accuracy and AUC making it a powerful tool for early myocardial infarction prediction and improving clinical decision-making.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may not work as well on smaller or unbalanced datasets and can be computationally costly.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68EBC6D8-D5FE-6757-1133-8D0FDC14BDC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5A07894B-2A12-1FFA-B6DB-BF9F0982E7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f3a055cd5_8_12"/>
          <p:cNvSpPr txBox="1">
            <a:spLocks noGrp="1"/>
          </p:cNvSpPr>
          <p:nvPr>
            <p:ph type="title"/>
          </p:nvPr>
        </p:nvSpPr>
        <p:spPr>
          <a:xfrm>
            <a:off x="4081050" y="156850"/>
            <a:ext cx="40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2" lvl="0" indent="-4048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sp>
        <p:nvSpPr>
          <p:cNvPr id="146" name="Google Shape;146;g34f3a055cd5_8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7" name="Google Shape;147;g34f3a055cd5_8_12"/>
          <p:cNvGraphicFramePr/>
          <p:nvPr/>
        </p:nvGraphicFramePr>
        <p:xfrm>
          <a:off x="-12" y="886100"/>
          <a:ext cx="12110675" cy="2481575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03.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1C1D1E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Heart Attack Prediction with Machine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Alshraideh, Mohammad, Najwan Alshraideh, Abedalrahman Alshraideh, Yara Alkayed, Yasmin Al Trabsheh, and Bahaaldeen Alshraideh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Applied Computational Intelligence and Soft Computing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 diagnosis are improved by the system's 94.3% increase in heart disease prediction accuracy with the use of PSO.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Depending on the dataset or the features chosen, the performance of PSO feature selection might vary and adds computational complexity.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g34f3a055cd5_8_12"/>
          <p:cNvGraphicFramePr/>
          <p:nvPr/>
        </p:nvGraphicFramePr>
        <p:xfrm>
          <a:off x="-12" y="3367675"/>
          <a:ext cx="12110675" cy="2442300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04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Effective feature engineering technique for heart disease prediction with machine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Babu, Ch Kiran, M. Iswarya, R. Manikanta Kumar and M. Pavan Sai.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 Nonlinear Analysis 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Optimization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PCHF and decision trees to increase the identification of heart failure with high accuracy and the possibility of an early diagnosis.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datasets may have different levels of effectiveness, and feature selection increases computational complexity.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9D2F687B-0A52-AEBA-DF46-306B4C5C1F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4357700" y="223825"/>
            <a:ext cx="348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3" lvl="0" indent="-4048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54" name="Google Shape;154;p42"/>
          <p:cNvGraphicFramePr/>
          <p:nvPr/>
        </p:nvGraphicFramePr>
        <p:xfrm>
          <a:off x="0" y="3362900"/>
          <a:ext cx="12110675" cy="2465802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distinct artificial intelligence techniques: performance analysis and comparison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52400" lvl="0" indent="0" algn="l" rtl="0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Md. Imam Hossain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Mehadi Hasan Maruf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Md. Ashikur Rahman Khan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Iran Journal of Computer Science June 202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79400" lvl="0" indent="-330200" algn="l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Dependence on data quality and potential overfitting in complex models can limit generalizability.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 models may overfit to the training data, resulting in poor performance on unseen data, thus reducing their generalizability in real-world scenarios.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42"/>
          <p:cNvGraphicFramePr/>
          <p:nvPr/>
        </p:nvGraphicFramePr>
        <p:xfrm>
          <a:off x="-12" y="1016775"/>
          <a:ext cx="12110675" cy="2346125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1C1D1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Cardiac disease risk prediction using machine learning algorithms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Stonier,Albert Alexander, Rakesh Krishna Gorantla, and K. Manoj.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Healthcare Technology Letters Published by Institution of Engineering and Technology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reduces the risk of overfitting through its ensemble approach, making it reliable in diverse datasets.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model's performance is heavily reliant on the quantity and quality of the training data; poor data can lead to inaccurate predictions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42"/>
          <p:cNvSpPr txBox="1"/>
          <p:nvPr/>
        </p:nvSpPr>
        <p:spPr>
          <a:xfrm>
            <a:off x="5168625" y="3121275"/>
            <a:ext cx="70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549A6CCE-FB2A-709B-80BC-6CC0241ED8B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E4FBCD6A-FC4B-5869-B23E-4B8035894D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f3a055cd5_8_43"/>
          <p:cNvSpPr txBox="1">
            <a:spLocks noGrp="1"/>
          </p:cNvSpPr>
          <p:nvPr>
            <p:ph type="title"/>
          </p:nvPr>
        </p:nvSpPr>
        <p:spPr>
          <a:xfrm>
            <a:off x="4021675" y="124500"/>
            <a:ext cx="3791400" cy="69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2" lvl="0" indent="-40481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  LITERATURE SURVEY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63" name="Google Shape;163;g34f3a055cd5_8_43"/>
          <p:cNvGraphicFramePr/>
          <p:nvPr/>
        </p:nvGraphicFramePr>
        <p:xfrm>
          <a:off x="-12" y="1016775"/>
          <a:ext cx="12110675" cy="2377410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Image-Enhanced Heart Disease Risk Assessment using CNN Algorithm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Aneesa Malik, Huzaifa Anwar, AsadAbbas, HumayunSalahuddin, Huzaifa Anwar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38100" lvl="0" indent="0" algn="l" rtl="0">
                        <a:lnSpc>
                          <a:spcPct val="103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Journal of Computing &amp; Biomedical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Informatics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2024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667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well-defined workflow and effective algorithms facilitate systematic analysis, enabling accurate identification and categorization of heart conditions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need for extensive preprocessing can be time- consuming and may require specialized knowledge, potentially complicating the workflow.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g34f3a055cd5_8_43"/>
          <p:cNvGraphicFramePr/>
          <p:nvPr/>
        </p:nvGraphicFramePr>
        <p:xfrm>
          <a:off x="0" y="3394175"/>
          <a:ext cx="12110675" cy="3108930"/>
        </p:xfrm>
        <a:graphic>
          <a:graphicData uri="http://schemas.openxmlformats.org/drawingml/2006/table">
            <a:tbl>
              <a:tblPr>
                <a:noFill/>
                <a:tableStyleId>{583E8321-6EC8-472B-9565-A86216712A19}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based prediction models for cardiovascul ar disease risk using electronic health records data: systematic review and meta analysis.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Liu, Tianyi, Andrew Krentz, Lei Lu, and Vasa Curcin 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European Heart Journal-Digital Health (2024)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667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demonstrates that machine learning models, by combining diverse data sources, can improve the accuracy of predicting cardiovascular disease risk beyond traditional risk factors.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Issues like methodological variability, bias, and lack of external validation raise concerns about the clinical applicability and reliability of these models compared to established risk scores.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Google Shape;111;p40">
            <a:extLst>
              <a:ext uri="{FF2B5EF4-FFF2-40B4-BE49-F238E27FC236}">
                <a16:creationId xmlns:a16="http://schemas.microsoft.com/office/drawing/2014/main" id="{3E693979-7413-4587-3BB1-3E376D8134D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60125" y="6493898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 dirty="0" err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</a:t>
            </a:r>
            <a:r>
              <a:rPr lang="en-US" sz="1800" b="1" dirty="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Machine Learning for Health Care</a:t>
            </a:r>
            <a:endParaRPr sz="1800" b="1" dirty="0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  <p:sp>
        <p:nvSpPr>
          <p:cNvPr id="3" name="Google Shape;112;p40">
            <a:extLst>
              <a:ext uri="{FF2B5EF4-FFF2-40B4-BE49-F238E27FC236}">
                <a16:creationId xmlns:a16="http://schemas.microsoft.com/office/drawing/2014/main" id="{D46CE139-5D5E-116A-964C-01B5855A71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38562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2446</Words>
  <Application>Microsoft Office PowerPoint</Application>
  <PresentationFormat>Widescreen</PresentationFormat>
  <Paragraphs>274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Noto Sans Symbols</vt:lpstr>
      <vt:lpstr>Times New Roman</vt:lpstr>
      <vt:lpstr>Office Theme</vt:lpstr>
      <vt:lpstr>PowerPoint Presentation</vt:lpstr>
      <vt:lpstr>OUTLINE</vt:lpstr>
      <vt:lpstr>INTRODUCTION</vt:lpstr>
      <vt:lpstr>PROBLEM STATEMENT</vt:lpstr>
      <vt:lpstr>OBJECTIVE</vt:lpstr>
      <vt:lpstr>LITERATURE SURVEY</vt:lpstr>
      <vt:lpstr>LITERATURE SURVEY</vt:lpstr>
      <vt:lpstr>LITERATURE SURVEY</vt:lpstr>
      <vt:lpstr>                                                                    LITERATURE SURVEY </vt:lpstr>
      <vt:lpstr>LITERATURE SURVEY</vt:lpstr>
      <vt:lpstr> FINDINGS FROM LITERATURE SURVEY </vt:lpstr>
      <vt:lpstr> EXISTING SYSTEM </vt:lpstr>
      <vt:lpstr>DRAWBACKS OF THE EXISTING SYSTEM</vt:lpstr>
      <vt:lpstr>PROPOSED METHODOLOGY</vt:lpstr>
      <vt:lpstr>ADVANTAGES OF THE PROPOSED METHODOLOGY</vt:lpstr>
      <vt:lpstr>Hardware &amp; Software Specifications</vt:lpstr>
      <vt:lpstr>LIST OF MODULES WITH DESCRIPTIONS</vt:lpstr>
      <vt:lpstr>LIST OF MODULES WITH DESCRIPTIONS</vt:lpstr>
      <vt:lpstr>LIST OF MODULES WITH DESCRIPTIONS</vt:lpstr>
      <vt:lpstr>LIST OF MODULES WITH DESCRIPTIONS</vt:lpstr>
      <vt:lpstr>RESULT &amp; DISCUSSION</vt:lpstr>
      <vt:lpstr>CONCLUSION &amp; 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TRC</dc:creator>
  <cp:lastModifiedBy>THIRUNAAVUKKARASU S</cp:lastModifiedBy>
  <cp:revision>4</cp:revision>
  <dcterms:created xsi:type="dcterms:W3CDTF">2023-07-14T12:21:17Z</dcterms:created>
  <dcterms:modified xsi:type="dcterms:W3CDTF">2025-05-14T17:12:57Z</dcterms:modified>
</cp:coreProperties>
</file>