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gvnkyVjQEkBzAuKSisCLa40WtI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B33E5C-B856-48A5-9AC4-BAAF93540893}">
  <a:tblStyle styleId="{A8B33E5C-B856-48A5-9AC4-BAAF9354089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f3a055cd5_8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f3a055cd5_8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g34f3a055cd5_8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f3a055cd5_0_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34f3a055cd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3a055cd5_0_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1" name="Google Shape;181;g34f3a055cd5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f3a055cd5_0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34f3a055cd5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f3a055cd5_0_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4f3a055cd5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f3a055cd5_0_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34f3a055cd5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3a055cd5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34f3a055cd5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ebbf527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34debbf52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f3a055cd5_0_1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34f3a055cd5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f3ce077d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4f3ce077dd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34f3ce077dd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f3a055cd5_0_1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2" name="Google Shape;252;g34f3a055c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0" name="Google Shape;26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f3ce077d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f3ce077dd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34f3ce077dd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3a055cd5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g34f3a055cd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4" name="Google Shape;13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3a055cd5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3a055cd5_8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4f3a055cd5_8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f3a055cd5_8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4f3a055cd5_8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4f3a055cd5_8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0" name="Google Shape;30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info@drngpit.ac.in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2044-023-00148-7#auth-Md__Imam-Hossain-Aff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.springer.com/journal/42044" TargetMode="External"/><Relationship Id="rId5" Type="http://schemas.openxmlformats.org/officeDocument/2006/relationships/hyperlink" Target="https://link.springer.com/article/10.1007/s42044-023-00148-7#auth-Md__Ashikur_Rahman-Khan-Aff1" TargetMode="External"/><Relationship Id="rId4" Type="http://schemas.openxmlformats.org/officeDocument/2006/relationships/hyperlink" Target="https://link.springer.com/article/10.1007/s42044-023-00148-7#auth-Mehadi_Hasan-Maruf-Aff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cbi.org/index.php/Main/inde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38"/>
          <p:cNvGrpSpPr/>
          <p:nvPr/>
        </p:nvGrpSpPr>
        <p:grpSpPr>
          <a:xfrm>
            <a:off x="783771" y="228600"/>
            <a:ext cx="10330543" cy="2260904"/>
            <a:chOff x="228600" y="228600"/>
            <a:chExt cx="8699196" cy="1944276"/>
          </a:xfrm>
        </p:grpSpPr>
        <p:pic>
          <p:nvPicPr>
            <p:cNvPr id="89" name="Google Shape;89;p38" descr="logo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28600" y="304800"/>
              <a:ext cx="1143000" cy="990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924800" y="300559"/>
              <a:ext cx="1002996" cy="9948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38"/>
            <p:cNvSpPr/>
            <p:nvPr/>
          </p:nvSpPr>
          <p:spPr>
            <a:xfrm>
              <a:off x="1567386" y="1828799"/>
              <a:ext cx="6709575" cy="3440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DEPARTMENT OF INFORMATION TECHNOLOGY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8"/>
            <p:cNvSpPr/>
            <p:nvPr/>
          </p:nvSpPr>
          <p:spPr>
            <a:xfrm>
              <a:off x="1295400" y="228600"/>
              <a:ext cx="6553200" cy="179978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Dr. N.G.P. INSTITUTE OF TECHNOLOGY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Coimbatore  - 48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(An Autonomous Institution)</a:t>
              </a:r>
              <a:endPara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(Approved by AICTE, New Delhi &amp; Affiliated to Anna University, Chennai </a:t>
              </a:r>
              <a:endPara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1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Recognized by UGC &amp; Accredited by NAAC A+ and NBA (CSE, BME, EEE, ECE and Mech) Dr.N.G.P. Nagar, Kalapatti Main Rd, Coimbatore, Tamil Nadu 641048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en-US" sz="1300" b="0" i="0" u="none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Ph No: 0422 - 236 9105, Fax: 04222369106, E-mail: </a:t>
              </a:r>
              <a:r>
                <a:rPr lang="en-US" sz="1300" b="0" i="0" u="sng" strike="noStrike" cap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info@drngpit.ac.in</a:t>
              </a:r>
              <a:endParaRPr sz="1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3" name="Google Shape;93;p38"/>
          <p:cNvSpPr/>
          <p:nvPr/>
        </p:nvSpPr>
        <p:spPr>
          <a:xfrm>
            <a:off x="5105400" y="2743200"/>
            <a:ext cx="2492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8"/>
          <p:cNvSpPr/>
          <p:nvPr/>
        </p:nvSpPr>
        <p:spPr>
          <a:xfrm>
            <a:off x="3160382" y="3440585"/>
            <a:ext cx="55626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8"/>
          <p:cNvSpPr/>
          <p:nvPr/>
        </p:nvSpPr>
        <p:spPr>
          <a:xfrm>
            <a:off x="1426425" y="4354500"/>
            <a:ext cx="3306900" cy="13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Guided By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.B.HEMALATHA</a:t>
            </a: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ASP/IT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8"/>
          <p:cNvSpPr/>
          <p:nvPr/>
        </p:nvSpPr>
        <p:spPr>
          <a:xfrm>
            <a:off x="6172200" y="4267200"/>
            <a:ext cx="5366100" cy="2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</a:t>
            </a:r>
            <a:endParaRPr sz="1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MADHU MITHA S (710723205037)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PREETHA J (710723205045)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SUJIKA S (710723205058)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THIRUNAAVUKKARASU S (710723205060)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AutoNum type="arabicPeriod"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BAARGAVAN A (710723205302)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38"/>
          <p:cNvSpPr/>
          <p:nvPr/>
        </p:nvSpPr>
        <p:spPr>
          <a:xfrm>
            <a:off x="3160382" y="2606975"/>
            <a:ext cx="556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22UIT404- MINI PROJECT-I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8"/>
          <p:cNvSpPr txBox="1"/>
          <p:nvPr/>
        </p:nvSpPr>
        <p:spPr>
          <a:xfrm>
            <a:off x="1642713" y="3317725"/>
            <a:ext cx="8351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CardioCare: Machine Learning for Health Care</a:t>
            </a:r>
            <a:endParaRPr sz="28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f3a055cd5_8_62"/>
          <p:cNvSpPr txBox="1">
            <a:spLocks noGrp="1"/>
          </p:cNvSpPr>
          <p:nvPr>
            <p:ph type="title"/>
          </p:nvPr>
        </p:nvSpPr>
        <p:spPr>
          <a:xfrm>
            <a:off x="4354100" y="180550"/>
            <a:ext cx="3585900" cy="579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04812" lvl="0" indent="-40481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69" name="Google Shape;169;g34f3a055cd5_8_62"/>
          <p:cNvGraphicFramePr/>
          <p:nvPr/>
        </p:nvGraphicFramePr>
        <p:xfrm>
          <a:off x="-12" y="10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7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distinct artificial intelligence techniques: performance analysis and comparison.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Hossain, Md Imam, Mehadi Hasan Maruf, Md Ashikur Rahman Khan, Farida Siddiqi Prity, Sharmin Fatema, Md</a:t>
                      </a:r>
                      <a:endParaRPr sz="1600">
                        <a:solidFill>
                          <a:srgbClr val="21212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Sabbir Ejaz, and Md Ahnaf Sad Khan </a:t>
                      </a:r>
                      <a:endParaRPr sz="1600">
                        <a:solidFill>
                          <a:srgbClr val="21212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Iran Journal of Computer Science (2023)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 achieved the highest ROC AUC score (0.7810), proving to be an effective and reliable model for early heart disease detection. 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underperformed, and although SVM had the highest accuracy (72.33%), its slightly lower ROC-AUC showed variability in model effectiveness.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g34f3a055cd5_8_62"/>
          <p:cNvGraphicFramePr/>
          <p:nvPr/>
        </p:nvGraphicFramePr>
        <p:xfrm>
          <a:off x="-12" y="3638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7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10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systematic literature review of deep and machine learning algorithms in cardiovascular diseases diagnosis.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Stonier,Albert Alexander, Rakesh Krishna Gorantla, and K. Manoj.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Theoretical and Applied Information Technology (2023)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Gradient Boosting achieved the highest accuracy (88.08%) and is effective in handling large datasets for early heart disease detection.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complexity of Gradient Boosting and other models may lead to overfitting, making it difficult to apply the results to new, unseen data.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f3a055cd5_0_50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4f3a055cd5_0_5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highlight>
                  <a:schemeClr val="lt1"/>
                </a:highlight>
              </a:rPr>
              <a:t>FINDINGS FROM LITERATURE SURVEY</a:t>
            </a:r>
            <a:endParaRPr sz="2400">
              <a:solidFill>
                <a:srgbClr val="2F5496"/>
              </a:solidFill>
              <a:highlight>
                <a:schemeClr val="lt1"/>
              </a:highlight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77" name="Google Shape;177;g34f3a055cd5_0_50"/>
          <p:cNvSpPr txBox="1"/>
          <p:nvPr/>
        </p:nvSpPr>
        <p:spPr>
          <a:xfrm>
            <a:off x="4038600" y="1488188"/>
            <a:ext cx="71307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is improved through feature selection, which concentrates on the most pertinent characteristics.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 reliability is decreased by imbalanced datasets, necessitating the use of methods like SMOTE.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Hyperparameters may be efficiently adjusted by metaheuristic algorithms, and a well-tuned SVM offers reliable classification accuracy.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g34f3a055cd5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25" y="1403350"/>
            <a:ext cx="4953000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f3a055cd5_0_61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4f3a055cd5_0_61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EXISTING SYSTEM</a:t>
            </a:r>
            <a:endParaRPr sz="2400">
              <a:solidFill>
                <a:srgbClr val="2F5496"/>
              </a:solidFill>
            </a:endParaRPr>
          </a:p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85" name="Google Shape;185;g34f3a055cd5_0_61"/>
          <p:cNvSpPr txBox="1"/>
          <p:nvPr/>
        </p:nvSpPr>
        <p:spPr>
          <a:xfrm>
            <a:off x="1241350" y="1854775"/>
            <a:ext cx="99279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4159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models performance and flexibility are constrained by their reliance on fixed hyperparameters.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Predictions are uneven because many current systems do not handle class imbalance.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Often done by manual, hyperparameter optimization lacks automation and precision and is ineffective.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3a055cd5_0_70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4f3a055cd5_0_7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DRAWBACKS OF THE EXISTING SYSTEM</a:t>
            </a:r>
            <a:endParaRPr sz="2400" b="1">
              <a:solidFill>
                <a:srgbClr val="2F5496"/>
              </a:solidFill>
              <a:highlight>
                <a:srgbClr val="2F5496"/>
              </a:highlight>
            </a:endParaRPr>
          </a:p>
        </p:txBody>
      </p:sp>
      <p:sp>
        <p:nvSpPr>
          <p:cNvPr id="192" name="Google Shape;192;g34f3a055cd5_0_70"/>
          <p:cNvSpPr txBox="1"/>
          <p:nvPr/>
        </p:nvSpPr>
        <p:spPr>
          <a:xfrm>
            <a:off x="1164975" y="1900600"/>
            <a:ext cx="10004400" cy="4197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models exhibit limited accuracy and lack generalization across diverse data.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often produce high false positive and false negative rates, reducing reliability.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significantly degrades when handling unbalanced datasets.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3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PROPOSED METHODOLOGY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8" name="Google Shape;198;p43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43"/>
          <p:cNvSpPr txBox="1"/>
          <p:nvPr/>
        </p:nvSpPr>
        <p:spPr>
          <a:xfrm>
            <a:off x="1455200" y="1352450"/>
            <a:ext cx="9607200" cy="30243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 and preprocess the dataset, handling missing values and preparing features.Apply Chi-square test for selecting the most relevant features.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 the dataset using SMOTE to improve model generalization.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 SVM hyperparameters using the Jellyfish Optimization Algorithm and evaluate the model's performance.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0" name="Google Shape;200;p43" title="fd01b2230a60abcdf5c48e787087bf19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4950" y="4146400"/>
            <a:ext cx="4118625" cy="18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f3a055cd5_0_84"/>
          <p:cNvSpPr txBox="1">
            <a:spLocks noGrp="1"/>
          </p:cNvSpPr>
          <p:nvPr>
            <p:ph type="title"/>
          </p:nvPr>
        </p:nvSpPr>
        <p:spPr>
          <a:xfrm>
            <a:off x="838200" y="880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ADVANTAGES OF THE PROPOSED METHODOLOGY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06" name="Google Shape;206;g34f3a055cd5_0_84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34f3a055cd5_0_84"/>
          <p:cNvSpPr txBox="1"/>
          <p:nvPr/>
        </p:nvSpPr>
        <p:spPr>
          <a:xfrm>
            <a:off x="1455200" y="1352450"/>
            <a:ext cx="9600300" cy="30897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Improved prediction accuracy through effective feature selection and optimization.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 ensures a balanced dataset, leading to better model generalization.</a:t>
            </a: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Jellyfish Optimization enables efficient, automated, and reproducible hyperparameter tuning.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g34f3a055cd5_0_84" title="download 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550" y="4149475"/>
            <a:ext cx="2354201" cy="189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f3a055cd5_0_95"/>
          <p:cNvSpPr txBox="1">
            <a:spLocks noGrp="1"/>
          </p:cNvSpPr>
          <p:nvPr>
            <p:ph type="title"/>
          </p:nvPr>
        </p:nvSpPr>
        <p:spPr>
          <a:xfrm>
            <a:off x="838200" y="880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Hardware &amp; Software Specifications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4" name="Google Shape;214;g34f3a055cd5_0_95"/>
          <p:cNvSpPr txBox="1"/>
          <p:nvPr/>
        </p:nvSpPr>
        <p:spPr>
          <a:xfrm>
            <a:off x="838125" y="678725"/>
            <a:ext cx="10633500" cy="5484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g34f3a055cd5_0_95"/>
          <p:cNvSpPr txBox="1"/>
          <p:nvPr/>
        </p:nvSpPr>
        <p:spPr>
          <a:xfrm>
            <a:off x="1235650" y="1077038"/>
            <a:ext cx="7839900" cy="4728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i3/i5 Processor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4GB+ RAM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Storage: 256 GB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OS: Windows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colab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FRAMEWORK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Scikit-learn, Pandas, NumPy, imbalanced-learn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34f3a055cd5_0_95" title="Motherboard chip central processing unit, symbol, cpu digital high technology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09100" y="1246650"/>
            <a:ext cx="2099600" cy="15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4f3a055cd5_0_95" title="Python Logo Sticker Sticker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6250" y="2566188"/>
            <a:ext cx="1736724" cy="14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4f3a055cd5_0_95" title="Google Colab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9688" y="3456925"/>
            <a:ext cx="2518425" cy="251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4f3a055cd5_0_122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34f3a055cd5_0_122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25" name="Google Shape;225;g34f3a055cd5_0_122"/>
          <p:cNvSpPr txBox="1"/>
          <p:nvPr/>
        </p:nvSpPr>
        <p:spPr>
          <a:xfrm>
            <a:off x="1159650" y="930300"/>
            <a:ext cx="9872700" cy="499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6" name="Google Shape;226;g34f3a055cd5_0_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048" y="1288323"/>
            <a:ext cx="9778799" cy="52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debbf527d_0_0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34debbf527d_0_0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33" name="Google Shape;233;g34debbf527d_0_0"/>
          <p:cNvSpPr txBox="1"/>
          <p:nvPr/>
        </p:nvSpPr>
        <p:spPr>
          <a:xfrm>
            <a:off x="1159650" y="930300"/>
            <a:ext cx="10353600" cy="4997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Collection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is collected from public sources like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Kaggle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contains clinical features such as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age, blood pressure, cholesterol, heart rate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etc.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Preprocessing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values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handled using imputation techniques (replacing with mean).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Normalization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done using StandardScaler to bring features to a common scale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Selection</a:t>
            </a:r>
            <a:endParaRPr sz="13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Chi-Square Test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select the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important features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reduces noise and improves the model’s speed and performance.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f3a055cd5_0_133"/>
          <p:cNvSpPr txBox="1">
            <a:spLocks noGrp="1"/>
          </p:cNvSpPr>
          <p:nvPr>
            <p:ph type="body" idx="1"/>
          </p:nvPr>
        </p:nvSpPr>
        <p:spPr>
          <a:xfrm>
            <a:off x="838199" y="6996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34f3a055cd5_0_133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40" name="Google Shape;240;g34f3a055cd5_0_133"/>
          <p:cNvSpPr txBox="1"/>
          <p:nvPr/>
        </p:nvSpPr>
        <p:spPr>
          <a:xfrm>
            <a:off x="990600" y="930300"/>
            <a:ext cx="10363200" cy="516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Handling Imbalanced Data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SMOTE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applied to balance the dataset by creating synthetic samples for the minority class.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improves prediction accuracy for underrepresented classes.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Training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is trained using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(SVM)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an RBF kernel.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SVM is chosen due to its effectiveness in binary classification tasks.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Hyperparameter Tuning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Jellyfish Optimization Algorithm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to find the best </a:t>
            </a:r>
            <a:r>
              <a:rPr lang="en-US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gamma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values.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mimics jellyfish behavior in water to explore optimal solutions.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9"/>
          <p:cNvSpPr txBox="1">
            <a:spLocks noGrp="1"/>
          </p:cNvSpPr>
          <p:nvPr>
            <p:ph type="title"/>
          </p:nvPr>
        </p:nvSpPr>
        <p:spPr>
          <a:xfrm>
            <a:off x="838200" y="362201"/>
            <a:ext cx="10515600" cy="3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OUTLINE</a:t>
            </a:r>
            <a:endParaRPr/>
          </a:p>
        </p:txBody>
      </p:sp>
      <p:sp>
        <p:nvSpPr>
          <p:cNvPr id="104" name="Google Shape;104;p39"/>
          <p:cNvSpPr txBox="1">
            <a:spLocks noGrp="1"/>
          </p:cNvSpPr>
          <p:nvPr>
            <p:ph type="body" idx="1"/>
          </p:nvPr>
        </p:nvSpPr>
        <p:spPr>
          <a:xfrm>
            <a:off x="653600" y="846300"/>
            <a:ext cx="10876800" cy="58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Introduction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Objective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Findings from Literature Survey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Existing System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Drawbacks of the Existing System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Proposed Methodology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Advantages of the Proposed Methodology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Hardware &amp; Software Specifications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List of Modules with Descriptions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Result &amp; Discussion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Conclusion &amp; Future work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1500" b="1"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1500">
              <a:latin typeface="Cambria"/>
              <a:ea typeface="Cambria"/>
              <a:cs typeface="Cambria"/>
              <a:sym typeface="Cambr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4f3ce077dd_0_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47" name="Google Shape;247;g34f3ce077dd_0_19"/>
          <p:cNvSpPr txBox="1">
            <a:spLocks noGrp="1"/>
          </p:cNvSpPr>
          <p:nvPr>
            <p:ph type="body" idx="4294967295"/>
          </p:nvPr>
        </p:nvSpPr>
        <p:spPr>
          <a:xfrm>
            <a:off x="838199" y="6996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34f3ce077dd_0_19"/>
          <p:cNvSpPr txBox="1">
            <a:spLocks noGrp="1"/>
          </p:cNvSpPr>
          <p:nvPr>
            <p:ph type="title" idx="4294967295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</a:rPr>
              <a:t>LIST OF MODULES WITH DESCRIPTIONS</a:t>
            </a:r>
            <a:endParaRPr sz="2400" b="1">
              <a:solidFill>
                <a:srgbClr val="2F5496"/>
              </a:solidFill>
            </a:endParaRPr>
          </a:p>
        </p:txBody>
      </p:sp>
      <p:sp>
        <p:nvSpPr>
          <p:cNvPr id="249" name="Google Shape;249;g34f3ce077dd_0_19"/>
          <p:cNvSpPr txBox="1"/>
          <p:nvPr/>
        </p:nvSpPr>
        <p:spPr>
          <a:xfrm>
            <a:off x="990600" y="930300"/>
            <a:ext cx="10363200" cy="51651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Evaluation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performance is measured using </a:t>
            </a: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Accuracy, Precision, Recall, and F1 Score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Cross-validation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ensures stable and reliable performance across different data splits.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f3a055cd5_0_146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34f3a055cd5_0_146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RESULT &amp; DISCUSSION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56" name="Google Shape;256;g34f3a055cd5_0_146" title="o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913" y="1122713"/>
            <a:ext cx="54006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4f3a055cd5_0_146" title="Screenshot 2025-04-21 01304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9313" y="962025"/>
            <a:ext cx="3038475" cy="493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7"/>
          <p:cNvSpPr txBox="1">
            <a:spLocks noGrp="1"/>
          </p:cNvSpPr>
          <p:nvPr>
            <p:ph type="body" idx="1"/>
          </p:nvPr>
        </p:nvSpPr>
        <p:spPr>
          <a:xfrm>
            <a:off x="838199" y="775855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46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The proposed system effectively predicts heart disease using optimized SVM. Feature selection and SMOTE improved model stability. Jellyfish Optimization outperformed manual tuning in achieving better accuracy.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 b="1"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Deploy the prediction model through a user-friendly web application for practical use.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Validate the model with real-time patient data to assess its real-world performance.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746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Font typeface="Times New Roman"/>
              <a:buChar char="•"/>
            </a:pPr>
            <a:r>
              <a:rPr lang="en-US" sz="2300">
                <a:latin typeface="Times New Roman"/>
                <a:ea typeface="Times New Roman"/>
                <a:cs typeface="Times New Roman"/>
                <a:sym typeface="Times New Roman"/>
              </a:rPr>
              <a:t>Explore advanced optimization algorithms and incorporate additional health parameters to enhance prediction accuracy.</a:t>
            </a:r>
            <a:endParaRPr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p47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438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CONCLUSION &amp; </a:t>
            </a: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</a:t>
            </a:r>
            <a:endParaRPr sz="2400" b="1">
              <a:solidFill>
                <a:srgbClr val="2F549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>
            <a:spLocks noGrp="1"/>
          </p:cNvSpPr>
          <p:nvPr>
            <p:ph type="body" idx="1"/>
          </p:nvPr>
        </p:nvSpPr>
        <p:spPr>
          <a:xfrm>
            <a:off x="838200" y="911514"/>
            <a:ext cx="10674927" cy="5444836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8000">
                <a:solidFill>
                  <a:srgbClr val="C00000"/>
                </a:solidFill>
              </a:rPr>
              <a:t>Journal</a:t>
            </a:r>
            <a:endParaRPr sz="8000">
              <a:solidFill>
                <a:srgbClr val="C00000"/>
              </a:solidFill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1) 	Ahmed, Mohammed, and Idress Husien. "Heart Disease Prediction Using Hybrid Machine    Learning: A Brief Review."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Robotics and Control (JRC)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5, no. 3 (2024): 884-892.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2) 	Babu, Ch Kiran, M. Iswarya, R. Manikanta Kumar, And M. Pavan Sai. "Effective feature engineering technique for heart disease prediction with machine learning."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Nonlinear Analysis and Optimization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15, no. 1 (2024).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3) 	Shankar, Sharmila. "Deep Learning-Based Method for Detecting Parkinson using 1D Convolutional Neural Networks and Improved Jellyfish Algorithms."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International journal of electrical and computer engineering systems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15, no. 6 (2024): 515-522.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4) 	Rizinde, T., I. Ngaruye, and N. D. Cahill. "Machine Learning Algorithms for Predicting Hospital Readmission and Mortality Rates in Patients with Heart Failure."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African Journal of Applied Research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10, no. 1 (2024): 316-338.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5) 	Liu, Tianyi, Andrew Krentz, Lei Lu, and Vasa Curcin. "Machine learning based prediction models for cardiovascular disease risk using electronic health records data: systematic review and meta-analysis."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European Heart Journal-Digital Health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(2024).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6) 	 Vara, Nidadavolu Venkat Durga Sai Siva, Prasad Raju, and Penmetsa Naveena Devi. "AI-Assisted Medical Imaging and Heart Disease Diagnosis: A Deep Learning Approach for Automated Analysis and Enhanced Prediction Using Ensemble Classifiers."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Journal of Artificial Intelligence General science (JAIGS) ISSN: 3006-4023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6, no. 1 (2024): 210-229.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7) 	Ahmad, M., S. Bani Hani, M. Abu-Abeeleh, and I. Aljarah.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Prediction of mortality in young adults with cardiovascular disease using artificial intelligence. Electron J Gen Med. 2024; 21 (3): em584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. Electronic Journal of General Medicine, 2024.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8) 	Bhowmik, Proshanta Kumar, Mohammed Nazmul Islam Miah, Md Kafil Uddin, Mir Mohtasam Hossain Sizan, Laxmi Pant, Md Rafiqul Islam, and Nisha Gurung. "Advancing Heart Disease Prediction through Machine Learning: Techniques and Insights for Improved Cardiovascular Health." </a:t>
            </a:r>
            <a:r>
              <a:rPr lang="en-US" sz="5660" i="1">
                <a:latin typeface="Times New Roman"/>
                <a:ea typeface="Times New Roman"/>
                <a:cs typeface="Times New Roman"/>
                <a:sym typeface="Times New Roman"/>
              </a:rPr>
              <a:t>British Journal of Nursing Studies </a:t>
            </a:r>
            <a:r>
              <a:rPr lang="en-US" sz="5660">
                <a:latin typeface="Times New Roman"/>
                <a:ea typeface="Times New Roman"/>
                <a:cs typeface="Times New Roman"/>
                <a:sym typeface="Times New Roman"/>
              </a:rPr>
              <a:t>4, no. 2 (2024): 35-50.</a:t>
            </a: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ct val="99999"/>
              <a:buNone/>
            </a:pPr>
            <a:endParaRPr sz="2400"/>
          </a:p>
        </p:txBody>
      </p:sp>
      <p:sp>
        <p:nvSpPr>
          <p:cNvPr id="269" name="Google Shape;269;p25"/>
          <p:cNvSpPr txBox="1">
            <a:spLocks noGrp="1"/>
          </p:cNvSpPr>
          <p:nvPr>
            <p:ph type="title"/>
          </p:nvPr>
        </p:nvSpPr>
        <p:spPr>
          <a:xfrm>
            <a:off x="838200" y="391609"/>
            <a:ext cx="10515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b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</a:br>
            <a:endParaRPr sz="1800" b="1">
              <a:solidFill>
                <a:srgbClr val="00B05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0" name="Google Shape;27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f3ce077dd_0_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77" name="Google Shape;277;g34f3ce077dd_0_8"/>
          <p:cNvSpPr txBox="1">
            <a:spLocks noGrp="1"/>
          </p:cNvSpPr>
          <p:nvPr>
            <p:ph type="body" idx="4294967295"/>
          </p:nvPr>
        </p:nvSpPr>
        <p:spPr>
          <a:xfrm>
            <a:off x="838200" y="911514"/>
            <a:ext cx="10674900" cy="54447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44450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9) 	Hossain, Md Imam, Mehadi Hasan Maruf, Md Ashikur Rahman Khan, Farida Siddiqi Prity, Sharmin Fatema, Md Sabbir Ejaz, and Md Ahnaf Sad Khan. "Heart disease prediction using distinct artificial intelligence techniques: performance analysis and comparison." </a:t>
            </a:r>
            <a:r>
              <a:rPr lang="en-US" sz="1447" i="1">
                <a:latin typeface="Times New Roman"/>
                <a:ea typeface="Times New Roman"/>
                <a:cs typeface="Times New Roman"/>
                <a:sym typeface="Times New Roman"/>
              </a:rPr>
              <a:t>Iran Journal of Computer Science </a:t>
            </a: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6, no. 4 (2023): 397-417.</a:t>
            </a:r>
            <a:endParaRPr sz="14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444500" lvl="0" indent="-228600" algn="just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10) Alkayyali, Z. K., S. Anuar Bin Idris, and Samy S. Abu-Naser. "A systematic literature review of deep and machine learning algorithms in cardiovascular diseases diagnosis." </a:t>
            </a:r>
            <a:r>
              <a:rPr lang="en-US" sz="1447" i="1">
                <a:latin typeface="Times New Roman"/>
                <a:ea typeface="Times New Roman"/>
                <a:cs typeface="Times New Roman"/>
                <a:sym typeface="Times New Roman"/>
              </a:rPr>
              <a:t>Journal of Theoretical and Applied Information Technology </a:t>
            </a:r>
            <a:r>
              <a:rPr lang="en-US" sz="1447">
                <a:latin typeface="Times New Roman"/>
                <a:ea typeface="Times New Roman"/>
                <a:cs typeface="Times New Roman"/>
                <a:sym typeface="Times New Roman"/>
              </a:rPr>
              <a:t>101, no. 4 (2023):</a:t>
            </a:r>
            <a:endParaRPr sz="144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endParaRPr sz="2400"/>
          </a:p>
        </p:txBody>
      </p:sp>
      <p:sp>
        <p:nvSpPr>
          <p:cNvPr id="278" name="Google Shape;278;g34f3ce077dd_0_8"/>
          <p:cNvSpPr txBox="1"/>
          <p:nvPr/>
        </p:nvSpPr>
        <p:spPr>
          <a:xfrm>
            <a:off x="4518900" y="238900"/>
            <a:ext cx="3000000" cy="5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>
            <a:spLocks noGrp="1"/>
          </p:cNvSpPr>
          <p:nvPr>
            <p:ph type="body" idx="1"/>
          </p:nvPr>
        </p:nvSpPr>
        <p:spPr>
          <a:xfrm>
            <a:off x="838200" y="817425"/>
            <a:ext cx="10845600" cy="5451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sp>
        <p:nvSpPr>
          <p:cNvPr id="111" name="Google Shape;111;p40"/>
          <p:cNvSpPr txBox="1">
            <a:spLocks noGrp="1"/>
          </p:cNvSpPr>
          <p:nvPr>
            <p:ph type="ftr" idx="11"/>
          </p:nvPr>
        </p:nvSpPr>
        <p:spPr>
          <a:xfrm>
            <a:off x="3960125" y="6356250"/>
            <a:ext cx="4994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1800" b="1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1800" b="1">
                <a:solidFill>
                  <a:srgbClr val="3856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CardioCare: Machine Learning for Health Care</a:t>
            </a:r>
            <a:endParaRPr sz="1800" b="1">
              <a:solidFill>
                <a:srgbClr val="38562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b="1">
              <a:solidFill>
                <a:srgbClr val="385623"/>
              </a:solidFill>
            </a:endParaRPr>
          </a:p>
        </p:txBody>
      </p:sp>
      <p:sp>
        <p:nvSpPr>
          <p:cNvPr id="112" name="Google Shape;112;p40"/>
          <p:cNvSpPr txBox="1">
            <a:spLocks noGrp="1"/>
          </p:cNvSpPr>
          <p:nvPr>
            <p:ph type="title"/>
          </p:nvPr>
        </p:nvSpPr>
        <p:spPr>
          <a:xfrm>
            <a:off x="915050" y="152909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4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153399" y="1505175"/>
            <a:ext cx="3447351" cy="39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0"/>
          <p:cNvSpPr txBox="1"/>
          <p:nvPr/>
        </p:nvSpPr>
        <p:spPr>
          <a:xfrm>
            <a:off x="915050" y="894225"/>
            <a:ext cx="6955200" cy="4643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393176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22656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Heart disease continues to rank among the world's leading causes of death.Prompt and precise forecasting is essential for prompt medical action.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methods are used in this research to categorize and forecast cardiac illness, with the Support Vector Machine (SVM) being optimized for improved performance using the Jellyfish Optimization Algorithm.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>
              <a:latin typeface="Cambria"/>
              <a:ea typeface="Cambria"/>
              <a:cs typeface="Cambria"/>
              <a:sym typeface="Cambria"/>
            </a:endParaRPr>
          </a:p>
          <a:p>
            <a:pPr marL="1143000" lvl="2" indent="-10160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4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400"/>
              <a:buFont typeface="Cambria"/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4411775" y="2334388"/>
            <a:ext cx="6751200" cy="2505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" marR="52694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Unbalanced datasets and incorrect hyperparameter tuning frequently cause traditional models for heart disease prediction to perform ineffectively. A dependable, efficient system that can improve prediction accuracy is required.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025" y="2053025"/>
            <a:ext cx="3067750" cy="306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f3a055cd5_0_24"/>
          <p:cNvSpPr txBox="1">
            <a:spLocks noGrp="1"/>
          </p:cNvSpPr>
          <p:nvPr>
            <p:ph type="body" idx="1"/>
          </p:nvPr>
        </p:nvSpPr>
        <p:spPr>
          <a:xfrm>
            <a:off x="838200" y="983673"/>
            <a:ext cx="10515600" cy="519330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4f3a055cd5_0_24"/>
          <p:cNvSpPr txBox="1">
            <a:spLocks noGrp="1"/>
          </p:cNvSpPr>
          <p:nvPr>
            <p:ph type="title"/>
          </p:nvPr>
        </p:nvSpPr>
        <p:spPr>
          <a:xfrm>
            <a:off x="838200" y="240434"/>
            <a:ext cx="10515600" cy="5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2F549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2400" b="1">
              <a:solidFill>
                <a:srgbClr val="2F549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g34f3a055cd5_0_24"/>
          <p:cNvSpPr txBox="1"/>
          <p:nvPr/>
        </p:nvSpPr>
        <p:spPr>
          <a:xfrm>
            <a:off x="1103725" y="2130725"/>
            <a:ext cx="5716500" cy="317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6413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use machine learning to create a prediction model for heart disease that is accurate. The Jellyfish Optimization Algorithm is used for SVM hyperparameter tunning,feature selection, and data balance with SMOTE.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g34f3a055cd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50" y="1719975"/>
            <a:ext cx="3802550" cy="3723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1"/>
          <p:cNvSpPr txBox="1">
            <a:spLocks noGrp="1"/>
          </p:cNvSpPr>
          <p:nvPr>
            <p:ph type="title"/>
          </p:nvPr>
        </p:nvSpPr>
        <p:spPr>
          <a:xfrm>
            <a:off x="3905250" y="211825"/>
            <a:ext cx="4185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3" lvl="0" indent="-4048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37" name="Google Shape;137;p41"/>
          <p:cNvGraphicFramePr/>
          <p:nvPr/>
        </p:nvGraphicFramePr>
        <p:xfrm>
          <a:off x="0" y="130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74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4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9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S.No.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b="1" u="none" strike="noStrike" cap="none"/>
                        <a:t>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Title of the Paper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Author Details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Publication &amp; Year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</a:t>
                      </a:r>
                      <a:r>
                        <a:rPr lang="en-US" sz="1600" b="1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Remarks</a:t>
                      </a:r>
                      <a:endParaRPr sz="1600" b="1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6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endParaRPr sz="16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 </a:t>
                      </a:r>
                      <a:endParaRPr sz="1600" u="none" strike="noStrike" cap="none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/>
                    </a:p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/>
                        <a:t>  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01.</a:t>
                      </a:r>
                      <a:r>
                        <a:rPr lang="en-US" sz="1600" u="none" strike="noStrike" cap="none"/>
                        <a:t>      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3048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Hybrid Machine Learning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Ahmed, Mohammed and Idress Husien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Journal of Robotics and Control (JRC) 5, no. 3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3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By merging several models, the study uses ensemble learning to forecast cardiovascular disease with higher accuracy.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 order to train multiple models on large datasets, ensemble methods require more resources and are computationally costly and time-consuming.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02.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14300" lvl="0" indent="0" algn="l" rtl="0">
                        <a:lnSpc>
                          <a:spcPct val="100000"/>
                        </a:lnSpc>
                        <a:spcBef>
                          <a:spcPts val="13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Improving Cardiovascular Disease Prediction through Comparative Analysis of Machine Learning Models</a:t>
                      </a:r>
                      <a:endParaRPr sz="16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Anjum, Nishat, Cynthia Ummay Siddiqua, Mahfuz Haider, Zannatun Ferdus, Md Azad Hossain Raju, Touhid Imam, and Md Rezwanur Rahman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International Conference on Advance Computing and Innovative Technologies in Engineering  &amp; 2024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delivers high accuracy and AUC making it a powerful tool for early myocardial infarction prediction and improving clinical decision-making.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XGBoost may not work as well on smaller or unbalanced datasets and can be computationally costly.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f3a055cd5_8_12"/>
          <p:cNvSpPr txBox="1">
            <a:spLocks noGrp="1"/>
          </p:cNvSpPr>
          <p:nvPr>
            <p:ph type="title"/>
          </p:nvPr>
        </p:nvSpPr>
        <p:spPr>
          <a:xfrm>
            <a:off x="4081050" y="156850"/>
            <a:ext cx="4029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2" lvl="0" indent="-40481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sp>
        <p:nvSpPr>
          <p:cNvPr id="144" name="Google Shape;144;g34f3a055cd5_8_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145" name="Google Shape;145;g34f3a055cd5_8_12"/>
          <p:cNvGraphicFramePr/>
          <p:nvPr/>
        </p:nvGraphicFramePr>
        <p:xfrm>
          <a:off x="-12" y="88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1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03.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1C1D1E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Enhancing Heart Attack Prediction with Machine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Alshraideh, Mohammad, Najwan Alshraideh, Abedalrahman Alshraideh, Yara Alkayed, Yasmin Al Trabsheh, and Bahaaldeen Alshraideh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22222"/>
                          </a:solidFill>
                          <a:highlight>
                            <a:schemeClr val="lt1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Applied Computational Intelligence and Soft Computing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Early diagnosis are improved by the system's 94.3% increase in heart disease prediction accuracy with the use of PSO.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Depending on the dataset or the features chosen, the performance of PSO feature selection might vary and adds computational complexity.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g34f3a055cd5_8_12"/>
          <p:cNvGraphicFramePr/>
          <p:nvPr/>
        </p:nvGraphicFramePr>
        <p:xfrm>
          <a:off x="-12" y="3367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1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42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04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Effective feature engineering technique for heart disease prediction with machine learning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Babu, Ch Kiran, M. Iswarya, R. Manikanta Kumar and M. Pavan Sai.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 Nonlinear Analysis 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rgbClr val="222222"/>
                          </a:solidFill>
                          <a:highlight>
                            <a:srgbClr val="FFFFFF"/>
                          </a:highlight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and Optimization 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Uses PCHF and decision trees to increase the identification of heart failure with high accuracy and the possibility of an early diagnosis.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Different datasets may have different levels of effectiveness, and feature selection increases computational complexity.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2"/>
          <p:cNvSpPr txBox="1">
            <a:spLocks noGrp="1"/>
          </p:cNvSpPr>
          <p:nvPr>
            <p:ph type="title"/>
          </p:nvPr>
        </p:nvSpPr>
        <p:spPr>
          <a:xfrm>
            <a:off x="4357700" y="223825"/>
            <a:ext cx="3483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3" lvl="0" indent="-40481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/>
          </a:p>
        </p:txBody>
      </p:sp>
      <p:graphicFrame>
        <p:nvGraphicFramePr>
          <p:cNvPr id="152" name="Google Shape;152;p42"/>
          <p:cNvGraphicFramePr/>
          <p:nvPr/>
        </p:nvGraphicFramePr>
        <p:xfrm>
          <a:off x="0" y="336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6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 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 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Heart disease prediction using distinct artificial intelligence techniques: performance analysis and comparison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152400" lvl="0" indent="0" algn="l" rtl="0">
                        <a:lnSpc>
                          <a:spcPct val="12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Md. Imam Hossain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Mehadi Hasan Maruf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Md. Ashikur Rahman Khan</a:t>
                      </a:r>
                      <a:endParaRPr sz="16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Iran Journal of Computer Science June 202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4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79400" lvl="0" indent="-330200" algn="l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Dependence on data quality and potential overfitting in complex models can limit generalizability.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 models may overfit to the training data, resulting in poor performance on unseen data, thus reducing their generalizability in real-world scenarios.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53;p42"/>
          <p:cNvGraphicFramePr/>
          <p:nvPr/>
        </p:nvGraphicFramePr>
        <p:xfrm>
          <a:off x="-12" y="10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1C1D1E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Cardiac disease risk prediction using machine learning algorithms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rgbClr val="21212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Stonier,Albert Alexander, Rakesh Krishna Gorantla, and K. Manoj.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Journal of Healthcare Technology Letters Published by Institution of Engineering and Technology &amp; 2024</a:t>
                      </a: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889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Random Forest reduces the risk of overfitting through its ensemble approach, making it reliable in diverse datasets.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model's performance is heavily reliant on the quantity and quality of the training data; poor data can lead to inaccurate predictions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Google Shape;154;p42"/>
          <p:cNvSpPr txBox="1"/>
          <p:nvPr/>
        </p:nvSpPr>
        <p:spPr>
          <a:xfrm>
            <a:off x="5168625" y="3121275"/>
            <a:ext cx="7040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3a055cd5_8_43"/>
          <p:cNvSpPr txBox="1">
            <a:spLocks noGrp="1"/>
          </p:cNvSpPr>
          <p:nvPr>
            <p:ph type="title"/>
          </p:nvPr>
        </p:nvSpPr>
        <p:spPr>
          <a:xfrm>
            <a:off x="4021675" y="124500"/>
            <a:ext cx="3791400" cy="691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04812" lvl="0" indent="-40481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400" b="1">
                <a:solidFill>
                  <a:srgbClr val="2F5496"/>
                </a:solidFill>
                <a:latin typeface="Cambria"/>
                <a:ea typeface="Cambria"/>
                <a:cs typeface="Cambria"/>
                <a:sym typeface="Cambria"/>
              </a:rPr>
              <a:t>                                                                    LITERATURE SURVEY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aphicFrame>
        <p:nvGraphicFramePr>
          <p:cNvPr id="161" name="Google Shape;161;g34f3a055cd5_8_43"/>
          <p:cNvGraphicFramePr/>
          <p:nvPr/>
        </p:nvGraphicFramePr>
        <p:xfrm>
          <a:off x="-12" y="101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Image-Enhanced Heart Disease Risk Assessment using CNN Algorithm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Aneesa Malik, Huzaifa Anwar, AsadAbbas, HumayunSalahuddin, Huzaifa Anwar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38100" lvl="0" indent="0" algn="l" rtl="0">
                        <a:lnSpc>
                          <a:spcPct val="103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Journal of Computing &amp; Biomedical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Times New Roman"/>
                          <a:ea typeface="Times New Roman"/>
                          <a:cs typeface="Times New Roman"/>
                          <a:sym typeface="Times New Roman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Informatics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2024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667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well-defined workflow and effective algorithms facilitate systematic analysis, enabling accurate identification and categorization of heart conditions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need for extensive preprocessing can be time- consuming and may require specialized knowledge, potentially complicating the workflow.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g34f3a055cd5_8_43"/>
          <p:cNvGraphicFramePr/>
          <p:nvPr/>
        </p:nvGraphicFramePr>
        <p:xfrm>
          <a:off x="0" y="339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{A8B33E5C-B856-48A5-9AC4-BAAF93540893}</a:tableStyleId>
              </a:tblPr>
              <a:tblGrid>
                <a:gridCol w="67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5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3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6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/>
                        <a:t> </a:t>
                      </a:r>
                      <a:r>
                        <a:rPr lang="en-US" sz="16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0</a:t>
                      </a: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r>
                        <a:rPr lang="en-US" sz="1600" u="none" strike="noStrike" cap="none"/>
                        <a:t>.</a:t>
                      </a:r>
                      <a:endParaRPr sz="1600" u="none" strike="noStrike" cap="none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based prediction models for cardiovascul ar disease risk using electronic health records data: systematic review and meta analysis.</a:t>
                      </a:r>
                      <a:endParaRPr sz="1600" u="none" strike="noStrike" cap="none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Liu, Tianyi, Andrew Krentz, Lei Lu, and Vasa Curcin </a:t>
                      </a:r>
                      <a:endParaRPr sz="1600" u="none" strike="noStrike" cap="none">
                        <a:solidFill>
                          <a:srgbClr val="222222"/>
                        </a:solidFill>
                        <a:highlight>
                          <a:srgbClr val="FFFFFF"/>
                        </a:highlight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European Heart Journal-Digital Health (2024)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marR="266700" lvl="0" indent="-330200" algn="just" rtl="0">
                        <a:lnSpc>
                          <a:spcPct val="100000"/>
                        </a:lnSpc>
                        <a:spcBef>
                          <a:spcPts val="70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study demonstrates that machine learning models, by combining diverse data sources, can improve the accuracy of predicting cardiovascular disease risk beyond traditional risk factors.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457200" marR="0" lvl="0" indent="-33020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Font typeface="Times New Roman"/>
                        <a:buChar char="●"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Issues like methodological variability, bias, and lack of external validation raise concerns about the clinical applicability and reliability of these models compared to established risk scores.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2305</Words>
  <Application>Microsoft Office PowerPoint</Application>
  <PresentationFormat>Widescreen</PresentationFormat>
  <Paragraphs>234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Cambria</vt:lpstr>
      <vt:lpstr>Noto Sans Symbols</vt:lpstr>
      <vt:lpstr>Times New Roman</vt:lpstr>
      <vt:lpstr>Office Theme</vt:lpstr>
      <vt:lpstr>PowerPoint Presentation</vt:lpstr>
      <vt:lpstr>OUTLINE</vt:lpstr>
      <vt:lpstr>INTRODUCTION</vt:lpstr>
      <vt:lpstr>PROBLEM STATEMENT</vt:lpstr>
      <vt:lpstr>OBJECTIVE</vt:lpstr>
      <vt:lpstr>LITERATURE SURVEY</vt:lpstr>
      <vt:lpstr>LITERATURE SURVEY</vt:lpstr>
      <vt:lpstr>LITERATURE SURVEY</vt:lpstr>
      <vt:lpstr>                                                                    LITERATURE SURVEY </vt:lpstr>
      <vt:lpstr>LITERATURE SURVEY</vt:lpstr>
      <vt:lpstr> FINDINGS FROM LITERATURE SURVEY </vt:lpstr>
      <vt:lpstr> EXISTING SYSTEM </vt:lpstr>
      <vt:lpstr>DRAWBACKS OF THE EXISTING SYSTEM</vt:lpstr>
      <vt:lpstr>PROPOSED METHODOLOGY</vt:lpstr>
      <vt:lpstr>ADVANTAGES OF THE PROPOSED METHODOLOGY</vt:lpstr>
      <vt:lpstr>Hardware &amp; Software Specifications</vt:lpstr>
      <vt:lpstr>LIST OF MODULES WITH DESCRIPTIONS</vt:lpstr>
      <vt:lpstr>LIST OF MODULES WITH DESCRIPTIONS</vt:lpstr>
      <vt:lpstr>LIST OF MODULES WITH DESCRIPTIONS</vt:lpstr>
      <vt:lpstr>LIST OF MODULES WITH DESCRIPTIONS</vt:lpstr>
      <vt:lpstr>RESULT &amp; DISCUSSION</vt:lpstr>
      <vt:lpstr>CONCLUSION &amp; FUTURE SCOPE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TRC</dc:creator>
  <cp:lastModifiedBy>THIRUNAAVUKKARASU S</cp:lastModifiedBy>
  <cp:revision>1</cp:revision>
  <dcterms:created xsi:type="dcterms:W3CDTF">2023-07-14T12:21:17Z</dcterms:created>
  <dcterms:modified xsi:type="dcterms:W3CDTF">2025-05-14T17:24:22Z</dcterms:modified>
</cp:coreProperties>
</file>