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ilh/gyiy7G/nMXsRZpLKUalxFh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EB0622-C888-4DE1-A1D8-3BEC2AA8ABC6}">
  <a:tblStyle styleId="{F3EB0622-C888-4DE1-A1D8-3BEC2AA8AB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0c685a05d4_5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30c685a05d4_5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0c685a05d4_1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0c685a05d4_1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30c685a05d4_1_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0d0abac506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0d0abac506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30d0abac506_0_4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0d0abac506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0d0abac506_0_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30d0abac506_0_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0d0abac506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0d0abac506_0_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g30d0abac506_0_6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0c685a05d4_1_1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0c685a05d4_1_1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30c685a05d4_1_14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0c685a05d4_5_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30c685a05d4_5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5"/>
          <p:cNvSpPr>
            <a:spLocks noGrp="1"/>
          </p:cNvSpPr>
          <p:nvPr>
            <p:ph type="pic" idx="2"/>
          </p:nvPr>
        </p:nvSpPr>
        <p:spPr>
          <a:xfrm>
            <a:off x="5183188" y="987425"/>
            <a:ext cx="6172200" cy="4873625"/>
          </a:xfrm>
          <a:prstGeom prst="rect">
            <a:avLst/>
          </a:prstGeom>
          <a:noFill/>
          <a:ln>
            <a:noFill/>
          </a:ln>
        </p:spPr>
      </p:sp>
      <p:sp>
        <p:nvSpPr>
          <p:cNvPr id="68" name="Google Shape;68;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info@drngpit.ac.in"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8" name="Google Shape;88;p38"/>
          <p:cNvGrpSpPr/>
          <p:nvPr/>
        </p:nvGrpSpPr>
        <p:grpSpPr>
          <a:xfrm>
            <a:off x="783771" y="228600"/>
            <a:ext cx="10330543" cy="2260904"/>
            <a:chOff x="228600" y="228600"/>
            <a:chExt cx="8699196" cy="1944276"/>
          </a:xfrm>
        </p:grpSpPr>
        <p:pic>
          <p:nvPicPr>
            <p:cNvPr id="89" name="Google Shape;89;p38" descr="logo"/>
            <p:cNvPicPr preferRelativeResize="0"/>
            <p:nvPr/>
          </p:nvPicPr>
          <p:blipFill rotWithShape="1">
            <a:blip r:embed="rId3">
              <a:alphaModFix/>
            </a:blip>
            <a:srcRect/>
            <a:stretch/>
          </p:blipFill>
          <p:spPr>
            <a:xfrm>
              <a:off x="228600" y="304800"/>
              <a:ext cx="1143000" cy="990600"/>
            </a:xfrm>
            <a:prstGeom prst="rect">
              <a:avLst/>
            </a:prstGeom>
            <a:noFill/>
            <a:ln>
              <a:noFill/>
            </a:ln>
          </p:spPr>
        </p:pic>
        <p:pic>
          <p:nvPicPr>
            <p:cNvPr id="90" name="Google Shape;90;p38"/>
            <p:cNvPicPr preferRelativeResize="0"/>
            <p:nvPr/>
          </p:nvPicPr>
          <p:blipFill rotWithShape="1">
            <a:blip r:embed="rId4">
              <a:alphaModFix/>
            </a:blip>
            <a:srcRect/>
            <a:stretch/>
          </p:blipFill>
          <p:spPr>
            <a:xfrm>
              <a:off x="7924800" y="300559"/>
              <a:ext cx="1002996" cy="994841"/>
            </a:xfrm>
            <a:prstGeom prst="rect">
              <a:avLst/>
            </a:prstGeom>
            <a:noFill/>
            <a:ln>
              <a:noFill/>
            </a:ln>
          </p:spPr>
        </p:pic>
        <p:sp>
          <p:nvSpPr>
            <p:cNvPr id="91" name="Google Shape;91;p38"/>
            <p:cNvSpPr/>
            <p:nvPr/>
          </p:nvSpPr>
          <p:spPr>
            <a:xfrm>
              <a:off x="1567386" y="1828799"/>
              <a:ext cx="6709575" cy="3440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 DEPARTMENT OF INFORMATION TECHNOLOGY</a:t>
              </a:r>
              <a:endParaRPr sz="1400" b="0" i="0" u="none" strike="noStrike" cap="none">
                <a:solidFill>
                  <a:srgbClr val="000000"/>
                </a:solidFill>
                <a:latin typeface="Arial"/>
                <a:ea typeface="Arial"/>
                <a:cs typeface="Arial"/>
                <a:sym typeface="Arial"/>
              </a:endParaRPr>
            </a:p>
          </p:txBody>
        </p:sp>
        <p:sp>
          <p:nvSpPr>
            <p:cNvPr id="92" name="Google Shape;92;p38"/>
            <p:cNvSpPr/>
            <p:nvPr/>
          </p:nvSpPr>
          <p:spPr>
            <a:xfrm>
              <a:off x="1295400" y="228600"/>
              <a:ext cx="6553200" cy="179978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Dr. N.G.P. INSTITUTE OF TECHNOLOGY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Coimbatore  - 48</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(An Autonomous Institution)</a:t>
              </a:r>
              <a:endParaRPr sz="18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300"/>
                <a:buFont typeface="Arial"/>
                <a:buNone/>
              </a:pPr>
              <a:r>
                <a:rPr lang="en-US" sz="1300" b="1" i="0" u="none" strike="noStrike" cap="none">
                  <a:solidFill>
                    <a:schemeClr val="dk1"/>
                  </a:solidFill>
                  <a:latin typeface="Times New Roman"/>
                  <a:ea typeface="Times New Roman"/>
                  <a:cs typeface="Times New Roman"/>
                  <a:sym typeface="Times New Roman"/>
                </a:rPr>
                <a:t>(Approved by AICTE, New Delhi &amp; Affiliated to Anna University, Chennai </a:t>
              </a:r>
              <a:endParaRPr sz="13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300"/>
                <a:buFont typeface="Arial"/>
                <a:buNone/>
              </a:pPr>
              <a:r>
                <a:rPr lang="en-US" sz="1300" b="1" i="0" u="none" strike="noStrike" cap="none">
                  <a:solidFill>
                    <a:schemeClr val="dk1"/>
                  </a:solidFill>
                  <a:latin typeface="Times New Roman"/>
                  <a:ea typeface="Times New Roman"/>
                  <a:cs typeface="Times New Roman"/>
                  <a:sym typeface="Times New Roman"/>
                </a:rPr>
                <a:t>Recognized by UGC &amp; Accredited by NAAC A+ and NBA (CSE, BME, EEE, ECE and Mech) Dr.N.G.P. Nagar, Kalapatti Main Rd, Coimbatore, Tamil Nadu 641048</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Times New Roman"/>
                  <a:ea typeface="Times New Roman"/>
                  <a:cs typeface="Times New Roman"/>
                  <a:sym typeface="Times New Roman"/>
                </a:rPr>
                <a:t>Ph No: 0422 - 236 9105, Fax: 04222369106, E-mail: </a:t>
              </a:r>
              <a:r>
                <a:rPr lang="en-US" sz="1300" b="0" i="0" u="sng" strike="noStrike" cap="none">
                  <a:solidFill>
                    <a:schemeClr val="dk1"/>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info@drngpit.ac.in</a:t>
              </a:r>
              <a:endParaRPr sz="13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Times New Roman"/>
                <a:ea typeface="Times New Roman"/>
                <a:cs typeface="Times New Roman"/>
                <a:sym typeface="Times New Roman"/>
              </a:endParaRPr>
            </a:p>
          </p:txBody>
        </p:sp>
      </p:grpSp>
      <p:sp>
        <p:nvSpPr>
          <p:cNvPr id="93" name="Google Shape;93;p38"/>
          <p:cNvSpPr/>
          <p:nvPr/>
        </p:nvSpPr>
        <p:spPr>
          <a:xfrm>
            <a:off x="5105400" y="2743200"/>
            <a:ext cx="249238"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94" name="Google Shape;94;p38"/>
          <p:cNvSpPr/>
          <p:nvPr/>
        </p:nvSpPr>
        <p:spPr>
          <a:xfrm>
            <a:off x="3160382" y="3440585"/>
            <a:ext cx="5562600" cy="3698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sp>
        <p:nvSpPr>
          <p:cNvPr id="95" name="Google Shape;95;p38"/>
          <p:cNvSpPr/>
          <p:nvPr/>
        </p:nvSpPr>
        <p:spPr>
          <a:xfrm>
            <a:off x="1426425" y="4354500"/>
            <a:ext cx="33069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Guided By</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dirty="0" err="1">
                <a:solidFill>
                  <a:schemeClr val="dk1"/>
                </a:solidFill>
                <a:latin typeface="Times New Roman"/>
                <a:ea typeface="Times New Roman"/>
                <a:cs typeface="Times New Roman"/>
                <a:sym typeface="Times New Roman"/>
              </a:rPr>
              <a:t>Dr.B.HEMALATHA</a:t>
            </a:r>
            <a:endParaRPr sz="1800"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dirty="0">
                <a:solidFill>
                  <a:schemeClr val="dk1"/>
                </a:solidFill>
                <a:latin typeface="Times New Roman"/>
                <a:ea typeface="Times New Roman"/>
                <a:cs typeface="Times New Roman"/>
                <a:sym typeface="Times New Roman"/>
              </a:rPr>
              <a:t>ASP/IT</a:t>
            </a:r>
            <a:endParaRPr sz="1400" b="0" i="0" u="none" strike="noStrike" cap="none" dirty="0">
              <a:solidFill>
                <a:srgbClr val="000000"/>
              </a:solidFill>
              <a:latin typeface="Arial"/>
              <a:ea typeface="Arial"/>
              <a:cs typeface="Arial"/>
              <a:sym typeface="Arial"/>
            </a:endParaRPr>
          </a:p>
        </p:txBody>
      </p:sp>
      <p:sp>
        <p:nvSpPr>
          <p:cNvPr id="96" name="Google Shape;96;p38"/>
          <p:cNvSpPr/>
          <p:nvPr/>
        </p:nvSpPr>
        <p:spPr>
          <a:xfrm>
            <a:off x="6172200" y="4267200"/>
            <a:ext cx="5366100" cy="208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800" b="1" i="0" u="none" strike="noStrike" cap="none">
                <a:solidFill>
                  <a:srgbClr val="000000"/>
                </a:solidFill>
                <a:latin typeface="Times New Roman"/>
                <a:ea typeface="Times New Roman"/>
                <a:cs typeface="Times New Roman"/>
                <a:sym typeface="Times New Roman"/>
              </a:rPr>
              <a:t>Team Members</a:t>
            </a:r>
            <a:endParaRPr sz="1800" b="1"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b="1">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a:latin typeface="Times New Roman"/>
                <a:ea typeface="Times New Roman"/>
                <a:cs typeface="Times New Roman"/>
                <a:sym typeface="Times New Roman"/>
              </a:rPr>
              <a:t>MADHU MITHA S</a:t>
            </a:r>
            <a:r>
              <a:rPr lang="en-US" sz="1400" b="0" i="0" u="none" strike="noStrike" cap="none">
                <a:solidFill>
                  <a:srgbClr val="000000"/>
                </a:solidFill>
                <a:latin typeface="Times New Roman"/>
                <a:ea typeface="Times New Roman"/>
                <a:cs typeface="Times New Roman"/>
                <a:sym typeface="Times New Roman"/>
              </a:rPr>
              <a:t> (710723205037)</a:t>
            </a:r>
            <a:endParaRPr sz="1400" b="0" i="0" u="none" strike="noStrike" cap="none">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PREETHA J (710723205045)</a:t>
            </a:r>
            <a:endParaRPr>
              <a:latin typeface="Times New Roman"/>
              <a:ea typeface="Times New Roman"/>
              <a:cs typeface="Times New Roman"/>
              <a:sym typeface="Times New Roman"/>
            </a:endParaRPr>
          </a:p>
          <a:p>
            <a:pPr marL="342900" marR="0" lvl="0" indent="-342900" algn="l" rtl="0">
              <a:lnSpc>
                <a:spcPct val="100000"/>
              </a:lnSpc>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SUJIKA S (710723205058)</a:t>
            </a:r>
            <a:endParaRPr>
              <a:latin typeface="Times New Roman"/>
              <a:ea typeface="Times New Roman"/>
              <a:cs typeface="Times New Roman"/>
              <a:sym typeface="Times New Roman"/>
            </a:endParaRPr>
          </a:p>
          <a:p>
            <a:pPr marL="342900" marR="0" lvl="0" indent="-342900" algn="l" rtl="0">
              <a:lnSpc>
                <a:spcPct val="100000"/>
              </a:lnSpc>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THIRUNAAVUKKARASU S (710723205060)</a:t>
            </a:r>
            <a:endParaRPr>
              <a:latin typeface="Times New Roman"/>
              <a:ea typeface="Times New Roman"/>
              <a:cs typeface="Times New Roman"/>
              <a:sym typeface="Times New Roman"/>
            </a:endParaRPr>
          </a:p>
          <a:p>
            <a:pPr marL="342900" marR="0" lvl="0" indent="-342900" algn="l" rtl="0">
              <a:lnSpc>
                <a:spcPct val="100000"/>
              </a:lnSpc>
              <a:spcBef>
                <a:spcPts val="0"/>
              </a:spcBef>
              <a:spcAft>
                <a:spcPts val="0"/>
              </a:spcAft>
              <a:buSzPts val="1400"/>
              <a:buFont typeface="Times New Roman"/>
              <a:buAutoNum type="arabicPeriod"/>
            </a:pPr>
            <a:r>
              <a:rPr lang="en-US">
                <a:latin typeface="Times New Roman"/>
                <a:ea typeface="Times New Roman"/>
                <a:cs typeface="Times New Roman"/>
                <a:sym typeface="Times New Roman"/>
              </a:rPr>
              <a:t>BAARGAVAN A (710723205302)</a:t>
            </a:r>
            <a:endParaRPr>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a:latin typeface="Times New Roman"/>
              <a:ea typeface="Times New Roman"/>
              <a:cs typeface="Times New Roman"/>
              <a:sym typeface="Times New Roman"/>
            </a:endParaRPr>
          </a:p>
        </p:txBody>
      </p:sp>
      <p:sp>
        <p:nvSpPr>
          <p:cNvPr id="97" name="Google Shape;97;p38"/>
          <p:cNvSpPr/>
          <p:nvPr/>
        </p:nvSpPr>
        <p:spPr>
          <a:xfrm>
            <a:off x="3160382" y="2606975"/>
            <a:ext cx="55626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7030A0"/>
                </a:solidFill>
                <a:latin typeface="Times New Roman"/>
                <a:ea typeface="Times New Roman"/>
                <a:cs typeface="Times New Roman"/>
                <a:sym typeface="Times New Roman"/>
              </a:rPr>
              <a:t>22UIT404- MINI PROJECT-I</a:t>
            </a:r>
            <a:endParaRPr sz="1400" b="0" i="0" u="none" strike="noStrike" cap="none">
              <a:solidFill>
                <a:srgbClr val="000000"/>
              </a:solidFill>
              <a:latin typeface="Arial"/>
              <a:ea typeface="Arial"/>
              <a:cs typeface="Arial"/>
              <a:sym typeface="Arial"/>
            </a:endParaRPr>
          </a:p>
        </p:txBody>
      </p:sp>
      <p:sp>
        <p:nvSpPr>
          <p:cNvPr id="98" name="Google Shape;98;p38"/>
          <p:cNvSpPr txBox="1"/>
          <p:nvPr/>
        </p:nvSpPr>
        <p:spPr>
          <a:xfrm>
            <a:off x="1642713" y="3317725"/>
            <a:ext cx="8351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b="1">
                <a:solidFill>
                  <a:schemeClr val="dk1"/>
                </a:solidFill>
                <a:latin typeface="Times New Roman"/>
                <a:ea typeface="Times New Roman"/>
                <a:cs typeface="Times New Roman"/>
                <a:sym typeface="Times New Roman"/>
              </a:rPr>
              <a:t>CardioCare: Machine Learning for Health Care</a:t>
            </a:r>
            <a:endParaRPr sz="2800" b="1">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8" name="Google Shape;168;g30c685a05d4_5_4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10</a:t>
            </a:fld>
            <a:endParaRPr sz="1800" b="1">
              <a:solidFill>
                <a:srgbClr val="385623"/>
              </a:solidFill>
            </a:endParaRPr>
          </a:p>
        </p:txBody>
      </p:sp>
      <p:sp>
        <p:nvSpPr>
          <p:cNvPr id="169" name="Google Shape;169;g30c685a05d4_5_42"/>
          <p:cNvSpPr txBox="1">
            <a:spLocks noGrp="1"/>
          </p:cNvSpPr>
          <p:nvPr>
            <p:ph type="title"/>
          </p:nvPr>
        </p:nvSpPr>
        <p:spPr>
          <a:xfrm>
            <a:off x="838200" y="240434"/>
            <a:ext cx="10515600" cy="438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a:solidFill>
                  <a:srgbClr val="2F5496"/>
                </a:solidFill>
                <a:latin typeface="Cambria"/>
                <a:ea typeface="Cambria"/>
                <a:cs typeface="Cambria"/>
                <a:sym typeface="Cambria"/>
              </a:rPr>
              <a:t>PROPOSED METHODOLOGY/TECHNIQUES/ALGORITHMS</a:t>
            </a:r>
            <a:endParaRPr sz="2400" b="1">
              <a:solidFill>
                <a:srgbClr val="2F5496"/>
              </a:solidFill>
              <a:latin typeface="Cambria"/>
              <a:ea typeface="Cambria"/>
              <a:cs typeface="Cambria"/>
              <a:sym typeface="Cambria"/>
            </a:endParaRPr>
          </a:p>
        </p:txBody>
      </p:sp>
      <p:sp>
        <p:nvSpPr>
          <p:cNvPr id="171" name="Google Shape;171;g30c685a05d4_5_42"/>
          <p:cNvSpPr txBox="1">
            <a:spLocks noGrp="1"/>
          </p:cNvSpPr>
          <p:nvPr>
            <p:ph type="body" idx="1"/>
          </p:nvPr>
        </p:nvSpPr>
        <p:spPr>
          <a:xfrm>
            <a:off x="838199" y="775855"/>
            <a:ext cx="10674900" cy="54447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457200" lvl="0" indent="-381000" algn="just" rtl="0">
              <a:lnSpc>
                <a:spcPct val="150000"/>
              </a:lnSpc>
              <a:spcBef>
                <a:spcPts val="2100"/>
              </a:spcBef>
              <a:spcAft>
                <a:spcPts val="0"/>
              </a:spcAft>
              <a:buSzPts val="2400"/>
              <a:buFont typeface="Times New Roman"/>
              <a:buChar char="●"/>
            </a:pPr>
            <a:r>
              <a:rPr lang="en-US" sz="2400" b="1" u="sng" dirty="0">
                <a:solidFill>
                  <a:srgbClr val="C00000"/>
                </a:solidFill>
                <a:latin typeface="Times New Roman"/>
                <a:ea typeface="Times New Roman"/>
                <a:cs typeface="Times New Roman"/>
                <a:sym typeface="Times New Roman"/>
              </a:rPr>
              <a:t>Multi-Start Strategy Verification:</a:t>
            </a:r>
            <a:endParaRPr sz="2400" b="1" u="sng" dirty="0">
              <a:solidFill>
                <a:srgbClr val="C00000"/>
              </a:solidFill>
              <a:latin typeface="Times New Roman"/>
              <a:ea typeface="Times New Roman"/>
              <a:cs typeface="Times New Roman"/>
              <a:sym typeface="Times New Roman"/>
            </a:endParaRPr>
          </a:p>
          <a:p>
            <a:pPr marL="914400" lvl="1" indent="-381000" algn="just" rtl="0">
              <a:lnSpc>
                <a:spcPct val="150000"/>
              </a:lnSpc>
              <a:spcBef>
                <a:spcPts val="0"/>
              </a:spcBef>
              <a:spcAft>
                <a:spcPts val="0"/>
              </a:spcAft>
              <a:buSzPts val="2400"/>
              <a:buFont typeface="Times New Roman"/>
              <a:buChar char="○"/>
            </a:pPr>
            <a:r>
              <a:rPr lang="en-US" dirty="0">
                <a:latin typeface="Times New Roman"/>
                <a:ea typeface="Times New Roman"/>
                <a:cs typeface="Times New Roman"/>
                <a:sym typeface="Times New Roman"/>
              </a:rPr>
              <a:t>Run the algorithm multiple times with different initial positions to reduce the likelihood of getting stuck in local optima.</a:t>
            </a:r>
            <a:endParaRPr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Char char="●"/>
            </a:pPr>
            <a:r>
              <a:rPr lang="en-US" sz="2400" b="1" u="sng" dirty="0">
                <a:solidFill>
                  <a:srgbClr val="C00000"/>
                </a:solidFill>
                <a:latin typeface="Times New Roman"/>
                <a:ea typeface="Times New Roman"/>
                <a:cs typeface="Times New Roman"/>
                <a:sym typeface="Times New Roman"/>
              </a:rPr>
              <a:t>Incorporating Storage Efficiency:</a:t>
            </a:r>
            <a:endParaRPr sz="2400" b="1" u="sng" dirty="0">
              <a:solidFill>
                <a:srgbClr val="C00000"/>
              </a:solidFill>
              <a:latin typeface="Times New Roman"/>
              <a:ea typeface="Times New Roman"/>
              <a:cs typeface="Times New Roman"/>
              <a:sym typeface="Times New Roman"/>
            </a:endParaRPr>
          </a:p>
          <a:p>
            <a:pPr marL="914400" lvl="1" indent="-381000" algn="just" rtl="0">
              <a:lnSpc>
                <a:spcPct val="150000"/>
              </a:lnSpc>
              <a:spcBef>
                <a:spcPts val="0"/>
              </a:spcBef>
              <a:spcAft>
                <a:spcPts val="0"/>
              </a:spcAft>
              <a:buSzPts val="2400"/>
              <a:buFont typeface="Times New Roman"/>
              <a:buChar char="○"/>
            </a:pPr>
            <a:r>
              <a:rPr lang="en-US" dirty="0">
                <a:latin typeface="Times New Roman"/>
                <a:ea typeface="Times New Roman"/>
                <a:cs typeface="Times New Roman"/>
                <a:sym typeface="Times New Roman"/>
              </a:rPr>
              <a:t>Introduce memory mechanisms that retain information about previously explored solutions to guide future searches.</a:t>
            </a:r>
            <a:endParaRPr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Char char="●"/>
            </a:pPr>
            <a:r>
              <a:rPr lang="en-US" sz="2400" b="1" u="sng" dirty="0">
                <a:solidFill>
                  <a:srgbClr val="C00000"/>
                </a:solidFill>
                <a:latin typeface="Times New Roman"/>
                <a:ea typeface="Times New Roman"/>
                <a:cs typeface="Times New Roman"/>
                <a:sym typeface="Times New Roman"/>
              </a:rPr>
              <a:t>Benchmarking and Testing:</a:t>
            </a:r>
            <a:endParaRPr sz="2400" b="1" u="sng" dirty="0">
              <a:solidFill>
                <a:srgbClr val="C00000"/>
              </a:solidFill>
              <a:latin typeface="Times New Roman"/>
              <a:ea typeface="Times New Roman"/>
              <a:cs typeface="Times New Roman"/>
              <a:sym typeface="Times New Roman"/>
            </a:endParaRPr>
          </a:p>
          <a:p>
            <a:pPr marL="914400" lvl="1" indent="-381000" algn="just" rtl="0">
              <a:lnSpc>
                <a:spcPct val="150000"/>
              </a:lnSpc>
              <a:spcBef>
                <a:spcPts val="0"/>
              </a:spcBef>
              <a:spcAft>
                <a:spcPts val="0"/>
              </a:spcAft>
              <a:buSzPts val="2400"/>
              <a:buFont typeface="Times New Roman"/>
              <a:buChar char="○"/>
            </a:pPr>
            <a:r>
              <a:rPr lang="en-US" dirty="0">
                <a:latin typeface="Times New Roman"/>
                <a:ea typeface="Times New Roman"/>
                <a:cs typeface="Times New Roman"/>
                <a:sym typeface="Times New Roman"/>
              </a:rPr>
              <a:t>Conduct thorough benchmarking against standard optimization problems to identify weaknesses and iteratively refine the </a:t>
            </a:r>
            <a:r>
              <a:rPr lang="en-US" dirty="0" err="1">
                <a:latin typeface="Times New Roman"/>
                <a:ea typeface="Times New Roman"/>
                <a:cs typeface="Times New Roman"/>
                <a:sym typeface="Times New Roman"/>
              </a:rPr>
              <a:t>algorith</a:t>
            </a:r>
            <a:r>
              <a:rPr lang="en-IN" sz="2400" dirty="0">
                <a:latin typeface="Times New Roman"/>
                <a:ea typeface="Times New Roman"/>
                <a:cs typeface="Times New Roman"/>
                <a:sym typeface="Times New Roman"/>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11</a:t>
            </a:fld>
            <a:endParaRPr sz="1800" b="1">
              <a:solidFill>
                <a:srgbClr val="385623"/>
              </a:solidFill>
            </a:endParaRPr>
          </a:p>
        </p:txBody>
      </p:sp>
      <p:sp>
        <p:nvSpPr>
          <p:cNvPr id="179" name="Google Shape;179;p45"/>
          <p:cNvSpPr txBox="1">
            <a:spLocks noGrp="1"/>
          </p:cNvSpPr>
          <p:nvPr>
            <p:ph type="title"/>
          </p:nvPr>
        </p:nvSpPr>
        <p:spPr>
          <a:xfrm>
            <a:off x="838200" y="240434"/>
            <a:ext cx="10515600" cy="438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a:solidFill>
                  <a:srgbClr val="2F5496"/>
                </a:solidFill>
                <a:latin typeface="Cambria"/>
                <a:ea typeface="Cambria"/>
                <a:cs typeface="Cambria"/>
                <a:sym typeface="Cambria"/>
              </a:rPr>
              <a:t>PROPOSED METHODOLOGY/TECHNIQUES/ALGORITHMS</a:t>
            </a:r>
            <a:endParaRPr sz="2400" b="1">
              <a:solidFill>
                <a:srgbClr val="2F5496"/>
              </a:solidFill>
              <a:latin typeface="Cambria"/>
              <a:ea typeface="Cambria"/>
              <a:cs typeface="Cambria"/>
              <a:sym typeface="Cambria"/>
            </a:endParaRPr>
          </a:p>
        </p:txBody>
      </p:sp>
      <p:pic>
        <p:nvPicPr>
          <p:cNvPr id="180" name="Google Shape;180;p45"/>
          <p:cNvPicPr preferRelativeResize="0"/>
          <p:nvPr/>
        </p:nvPicPr>
        <p:blipFill>
          <a:blip r:embed="rId3">
            <a:alphaModFix/>
          </a:blip>
          <a:stretch>
            <a:fillRect/>
          </a:stretch>
        </p:blipFill>
        <p:spPr>
          <a:xfrm>
            <a:off x="1438300" y="1006225"/>
            <a:ext cx="9830275" cy="438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g30c685a05d4_1_50"/>
          <p:cNvSpPr txBox="1">
            <a:spLocks noGrp="1"/>
          </p:cNvSpPr>
          <p:nvPr>
            <p:ph type="title"/>
          </p:nvPr>
        </p:nvSpPr>
        <p:spPr>
          <a:xfrm>
            <a:off x="838200" y="240434"/>
            <a:ext cx="10515600" cy="438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a:solidFill>
                  <a:srgbClr val="2F5496"/>
                </a:solidFill>
                <a:latin typeface="Cambria"/>
                <a:ea typeface="Cambria"/>
                <a:cs typeface="Cambria"/>
                <a:sym typeface="Cambria"/>
              </a:rPr>
              <a:t>LIST OF MODULES</a:t>
            </a:r>
            <a:endParaRPr sz="2400" b="1">
              <a:solidFill>
                <a:srgbClr val="2F5496"/>
              </a:solidFill>
              <a:latin typeface="Cambria"/>
              <a:ea typeface="Cambria"/>
              <a:cs typeface="Cambria"/>
              <a:sym typeface="Cambria"/>
            </a:endParaRPr>
          </a:p>
        </p:txBody>
      </p:sp>
      <p:sp>
        <p:nvSpPr>
          <p:cNvPr id="187" name="Google Shape;187;g30c685a05d4_1_50"/>
          <p:cNvSpPr txBox="1">
            <a:spLocks noGrp="1"/>
          </p:cNvSpPr>
          <p:nvPr>
            <p:ph type="body" idx="1"/>
          </p:nvPr>
        </p:nvSpPr>
        <p:spPr>
          <a:xfrm>
            <a:off x="838199" y="706655"/>
            <a:ext cx="10674900" cy="54447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2400" b="1">
                <a:latin typeface="Times New Roman"/>
                <a:ea typeface="Times New Roman"/>
                <a:cs typeface="Times New Roman"/>
                <a:sym typeface="Times New Roman"/>
              </a:rPr>
              <a:t>		</a:t>
            </a:r>
            <a:endParaRPr sz="2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2400" b="1">
              <a:solidFill>
                <a:srgbClr val="C00000"/>
              </a:solidFill>
              <a:latin typeface="Times New Roman"/>
              <a:ea typeface="Times New Roman"/>
              <a:cs typeface="Times New Roman"/>
              <a:sym typeface="Times New Roman"/>
            </a:endParaRPr>
          </a:p>
          <a:p>
            <a:pPr marL="1371600" lvl="0" indent="0" algn="just" rtl="0">
              <a:spcBef>
                <a:spcPts val="1200"/>
              </a:spcBef>
              <a:spcAft>
                <a:spcPts val="0"/>
              </a:spcAft>
              <a:buClr>
                <a:schemeClr val="dk1"/>
              </a:buClr>
              <a:buSzPts val="1100"/>
              <a:buFont typeface="Arial"/>
              <a:buNone/>
            </a:pPr>
            <a:endParaRPr sz="2400">
              <a:highlight>
                <a:srgbClr val="FFFFFF"/>
              </a:highlight>
              <a:latin typeface="Times New Roman"/>
              <a:ea typeface="Times New Roman"/>
              <a:cs typeface="Times New Roman"/>
              <a:sym typeface="Times New Roman"/>
            </a:endParaRPr>
          </a:p>
        </p:txBody>
      </p:sp>
      <p:sp>
        <p:nvSpPr>
          <p:cNvPr id="188" name="Google Shape;188;g30c685a05d4_1_50"/>
          <p:cNvSpPr/>
          <p:nvPr/>
        </p:nvSpPr>
        <p:spPr>
          <a:xfrm>
            <a:off x="3424700" y="1329175"/>
            <a:ext cx="4892400" cy="692700"/>
          </a:xfrm>
          <a:prstGeom prst="rect">
            <a:avLst/>
          </a:prstGeom>
          <a:solidFill>
            <a:schemeClr val="lt1"/>
          </a:solid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imes New Roman"/>
                <a:ea typeface="Times New Roman"/>
                <a:cs typeface="Times New Roman"/>
                <a:sym typeface="Times New Roman"/>
              </a:rPr>
              <a:t>Data Collection &amp; Feature Extraction</a:t>
            </a:r>
            <a:endParaRPr sz="2000">
              <a:latin typeface="Times New Roman"/>
              <a:ea typeface="Times New Roman"/>
              <a:cs typeface="Times New Roman"/>
              <a:sym typeface="Times New Roman"/>
            </a:endParaRPr>
          </a:p>
        </p:txBody>
      </p:sp>
      <p:sp>
        <p:nvSpPr>
          <p:cNvPr id="189" name="Google Shape;189;g30c685a05d4_1_50"/>
          <p:cNvSpPr/>
          <p:nvPr/>
        </p:nvSpPr>
        <p:spPr>
          <a:xfrm>
            <a:off x="3424700" y="2936950"/>
            <a:ext cx="4892400" cy="692700"/>
          </a:xfrm>
          <a:prstGeom prst="rect">
            <a:avLst/>
          </a:prstGeom>
          <a:solidFill>
            <a:schemeClr val="lt1"/>
          </a:solid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imes New Roman"/>
                <a:ea typeface="Times New Roman"/>
                <a:cs typeface="Times New Roman"/>
                <a:sym typeface="Times New Roman"/>
              </a:rPr>
              <a:t>Machine Learning Module</a:t>
            </a:r>
            <a:endParaRPr sz="2000">
              <a:latin typeface="Times New Roman"/>
              <a:ea typeface="Times New Roman"/>
              <a:cs typeface="Times New Roman"/>
              <a:sym typeface="Times New Roman"/>
            </a:endParaRPr>
          </a:p>
        </p:txBody>
      </p:sp>
      <p:sp>
        <p:nvSpPr>
          <p:cNvPr id="190" name="Google Shape;190;g30c685a05d4_1_50"/>
          <p:cNvSpPr/>
          <p:nvPr/>
        </p:nvSpPr>
        <p:spPr>
          <a:xfrm>
            <a:off x="3424700" y="4544725"/>
            <a:ext cx="4892400" cy="692700"/>
          </a:xfrm>
          <a:prstGeom prst="rect">
            <a:avLst/>
          </a:prstGeom>
          <a:solidFill>
            <a:schemeClr val="lt1"/>
          </a:solidFill>
          <a:ln w="9525" cap="flat" cmpd="sng">
            <a:solidFill>
              <a:srgbClr val="98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latin typeface="Times New Roman"/>
                <a:ea typeface="Times New Roman"/>
                <a:cs typeface="Times New Roman"/>
                <a:sym typeface="Times New Roman"/>
              </a:rPr>
              <a:t>Front End (User Interface ) Module</a:t>
            </a:r>
            <a:endParaRPr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30d0abac506_0_45"/>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sz="1800" b="1">
                <a:solidFill>
                  <a:schemeClr val="accent6">
                    <a:lumMod val="50000"/>
                  </a:schemeClr>
                </a:solidFill>
              </a:rPr>
              <a:t>13</a:t>
            </a:fld>
            <a:endParaRPr sz="1800" b="1" dirty="0">
              <a:solidFill>
                <a:schemeClr val="accent6">
                  <a:lumMod val="50000"/>
                </a:schemeClr>
              </a:solidFill>
            </a:endParaRPr>
          </a:p>
        </p:txBody>
      </p:sp>
      <p:sp>
        <p:nvSpPr>
          <p:cNvPr id="197" name="Google Shape;197;g30d0abac506_0_45"/>
          <p:cNvSpPr txBox="1">
            <a:spLocks noGrp="1"/>
          </p:cNvSpPr>
          <p:nvPr>
            <p:ph type="title"/>
          </p:nvPr>
        </p:nvSpPr>
        <p:spPr>
          <a:xfrm>
            <a:off x="838200" y="240434"/>
            <a:ext cx="10515600" cy="438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a:solidFill>
                  <a:srgbClr val="2F5496"/>
                </a:solidFill>
                <a:latin typeface="Cambria"/>
                <a:ea typeface="Cambria"/>
                <a:cs typeface="Cambria"/>
                <a:sym typeface="Cambria"/>
              </a:rPr>
              <a:t>LIST OF MODULES</a:t>
            </a:r>
            <a:endParaRPr sz="2400" b="1">
              <a:solidFill>
                <a:srgbClr val="2F5496"/>
              </a:solidFill>
              <a:latin typeface="Cambria"/>
              <a:ea typeface="Cambria"/>
              <a:cs typeface="Cambria"/>
              <a:sym typeface="Cambria"/>
            </a:endParaRPr>
          </a:p>
        </p:txBody>
      </p:sp>
      <p:sp>
        <p:nvSpPr>
          <p:cNvPr id="198" name="Google Shape;198;g30d0abac506_0_45"/>
          <p:cNvSpPr txBox="1">
            <a:spLocks noGrp="1"/>
          </p:cNvSpPr>
          <p:nvPr>
            <p:ph type="body" idx="1"/>
          </p:nvPr>
        </p:nvSpPr>
        <p:spPr>
          <a:xfrm>
            <a:off x="838199" y="706655"/>
            <a:ext cx="10674900" cy="54447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2400" b="1">
                <a:latin typeface="Times New Roman"/>
                <a:ea typeface="Times New Roman"/>
                <a:cs typeface="Times New Roman"/>
                <a:sym typeface="Times New Roman"/>
              </a:rPr>
              <a:t>Data Collection &amp; Feature Extraction:		</a:t>
            </a:r>
            <a:endParaRPr sz="2400" b="1">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2400" b="1">
              <a:solidFill>
                <a:srgbClr val="C00000"/>
              </a:solidFill>
              <a:latin typeface="Times New Roman"/>
              <a:ea typeface="Times New Roman"/>
              <a:cs typeface="Times New Roman"/>
              <a:sym typeface="Times New Roman"/>
            </a:endParaRPr>
          </a:p>
          <a:p>
            <a:pPr marL="1371600" lvl="0" indent="0" algn="just" rtl="0">
              <a:spcBef>
                <a:spcPts val="1200"/>
              </a:spcBef>
              <a:spcAft>
                <a:spcPts val="0"/>
              </a:spcAft>
              <a:buClr>
                <a:schemeClr val="dk1"/>
              </a:buClr>
              <a:buSzPts val="1100"/>
              <a:buFont typeface="Arial"/>
              <a:buNone/>
            </a:pPr>
            <a:endParaRPr sz="2400">
              <a:highlight>
                <a:srgbClr val="FFFFFF"/>
              </a:highlight>
              <a:latin typeface="Times New Roman"/>
              <a:ea typeface="Times New Roman"/>
              <a:cs typeface="Times New Roman"/>
              <a:sym typeface="Times New Roman"/>
            </a:endParaRPr>
          </a:p>
        </p:txBody>
      </p:sp>
      <p:pic>
        <p:nvPicPr>
          <p:cNvPr id="199" name="Google Shape;199;g30d0abac506_0_45"/>
          <p:cNvPicPr preferRelativeResize="0"/>
          <p:nvPr/>
        </p:nvPicPr>
        <p:blipFill>
          <a:blip r:embed="rId3">
            <a:alphaModFix/>
          </a:blip>
          <a:stretch>
            <a:fillRect/>
          </a:stretch>
        </p:blipFill>
        <p:spPr>
          <a:xfrm>
            <a:off x="1822187" y="1234550"/>
            <a:ext cx="8706926" cy="4782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30d0abac506_0_5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sz="1800" b="1">
                <a:solidFill>
                  <a:schemeClr val="accent6">
                    <a:lumMod val="50000"/>
                  </a:schemeClr>
                </a:solidFill>
              </a:rPr>
              <a:t>14</a:t>
            </a:fld>
            <a:endParaRPr sz="1800" b="1" dirty="0">
              <a:solidFill>
                <a:schemeClr val="accent6">
                  <a:lumMod val="50000"/>
                </a:schemeClr>
              </a:solidFill>
            </a:endParaRPr>
          </a:p>
        </p:txBody>
      </p:sp>
      <p:sp>
        <p:nvSpPr>
          <p:cNvPr id="206" name="Google Shape;206;g30d0abac506_0_56"/>
          <p:cNvSpPr txBox="1">
            <a:spLocks noGrp="1"/>
          </p:cNvSpPr>
          <p:nvPr>
            <p:ph type="body" idx="1"/>
          </p:nvPr>
        </p:nvSpPr>
        <p:spPr>
          <a:xfrm>
            <a:off x="838199" y="706655"/>
            <a:ext cx="10674900" cy="54447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2400" b="1">
                <a:latin typeface="Times New Roman"/>
                <a:ea typeface="Times New Roman"/>
                <a:cs typeface="Times New Roman"/>
                <a:sym typeface="Times New Roman"/>
              </a:rPr>
              <a:t>Machine Learning Module :</a:t>
            </a:r>
            <a:endParaRPr sz="2400" b="1">
              <a:latin typeface="Times New Roman"/>
              <a:ea typeface="Times New Roman"/>
              <a:cs typeface="Times New Roman"/>
              <a:sym typeface="Times New Roman"/>
            </a:endParaRPr>
          </a:p>
          <a:p>
            <a:pPr marL="0" lvl="0" indent="0" algn="l" rtl="0">
              <a:lnSpc>
                <a:spcPct val="100000"/>
              </a:lnSpc>
              <a:spcBef>
                <a:spcPts val="0"/>
              </a:spcBef>
              <a:spcAft>
                <a:spcPts val="0"/>
              </a:spcAft>
              <a:buClr>
                <a:schemeClr val="dk1"/>
              </a:buClr>
              <a:buSzPts val="1100"/>
              <a:buFont typeface="Arial"/>
              <a:buNone/>
            </a:pPr>
            <a:endParaRPr sz="2400" b="1">
              <a:latin typeface="Times New Roman"/>
              <a:ea typeface="Times New Roman"/>
              <a:cs typeface="Times New Roman"/>
              <a:sym typeface="Times New Roman"/>
            </a:endParaRPr>
          </a:p>
          <a:p>
            <a:pPr marL="457200" lvl="0" indent="457200" algn="just" rtl="0">
              <a:lnSpc>
                <a:spcPct val="100000"/>
              </a:lnSpc>
              <a:spcBef>
                <a:spcPts val="2100"/>
              </a:spcBef>
              <a:spcAft>
                <a:spcPts val="0"/>
              </a:spcAft>
              <a:buClr>
                <a:schemeClr val="dk1"/>
              </a:buClr>
              <a:buSzPts val="1100"/>
              <a:buFont typeface="Arial"/>
              <a:buNone/>
            </a:pPr>
            <a:r>
              <a:rPr lang="en-US" sz="2400" b="1">
                <a:solidFill>
                  <a:srgbClr val="C00000"/>
                </a:solidFill>
                <a:latin typeface="Times New Roman"/>
                <a:ea typeface="Times New Roman"/>
                <a:cs typeface="Times New Roman"/>
                <a:sym typeface="Times New Roman"/>
              </a:rPr>
              <a:t>Algorithms Used :</a:t>
            </a:r>
            <a:endParaRPr sz="2400" b="1">
              <a:solidFill>
                <a:srgbClr val="C00000"/>
              </a:solidFill>
              <a:latin typeface="Times New Roman"/>
              <a:ea typeface="Times New Roman"/>
              <a:cs typeface="Times New Roman"/>
              <a:sym typeface="Times New Roman"/>
            </a:endParaRPr>
          </a:p>
          <a:p>
            <a:pPr marL="1371600" lvl="0" indent="-381000" algn="just" rtl="0">
              <a:lnSpc>
                <a:spcPct val="100000"/>
              </a:lnSpc>
              <a:spcBef>
                <a:spcPts val="2100"/>
              </a:spcBef>
              <a:spcAft>
                <a:spcPts val="0"/>
              </a:spcAft>
              <a:buSzPts val="2400"/>
              <a:buFont typeface="Times New Roman"/>
              <a:buChar char="➔"/>
            </a:pPr>
            <a:r>
              <a:rPr lang="en-US" sz="2400">
                <a:latin typeface="Times New Roman"/>
                <a:ea typeface="Times New Roman"/>
                <a:cs typeface="Times New Roman"/>
                <a:sym typeface="Times New Roman"/>
              </a:rPr>
              <a:t>Jellyfish Optimization Algorithm (JOA)</a:t>
            </a:r>
            <a:endParaRPr sz="2400">
              <a:latin typeface="Times New Roman"/>
              <a:ea typeface="Times New Roman"/>
              <a:cs typeface="Times New Roman"/>
              <a:sym typeface="Times New Roman"/>
            </a:endParaRPr>
          </a:p>
          <a:p>
            <a:pPr marL="1371600" lvl="0" indent="-381000" algn="just" rtl="0">
              <a:lnSpc>
                <a:spcPct val="100000"/>
              </a:lnSpc>
              <a:spcBef>
                <a:spcPts val="0"/>
              </a:spcBef>
              <a:spcAft>
                <a:spcPts val="0"/>
              </a:spcAft>
              <a:buSzPts val="2400"/>
              <a:buFont typeface="Times New Roman"/>
              <a:buChar char="➔"/>
            </a:pPr>
            <a:r>
              <a:rPr lang="en-US" sz="2400">
                <a:solidFill>
                  <a:srgbClr val="1B1B1B"/>
                </a:solidFill>
                <a:highlight>
                  <a:srgbClr val="FFFFFF"/>
                </a:highlight>
                <a:latin typeface="Times New Roman"/>
                <a:ea typeface="Times New Roman"/>
                <a:cs typeface="Times New Roman"/>
                <a:sym typeface="Times New Roman"/>
              </a:rPr>
              <a:t>Artificial Neural Networks (ANN)</a:t>
            </a:r>
            <a:endParaRPr sz="2400">
              <a:solidFill>
                <a:srgbClr val="1B1B1B"/>
              </a:solidFill>
              <a:highlight>
                <a:srgbClr val="FFFFFF"/>
              </a:highlight>
              <a:latin typeface="Times New Roman"/>
              <a:ea typeface="Times New Roman"/>
              <a:cs typeface="Times New Roman"/>
              <a:sym typeface="Times New Roman"/>
            </a:endParaRPr>
          </a:p>
          <a:p>
            <a:pPr marL="1371600" lvl="0" indent="-381000" algn="just" rtl="0">
              <a:lnSpc>
                <a:spcPct val="100000"/>
              </a:lnSpc>
              <a:spcBef>
                <a:spcPts val="0"/>
              </a:spcBef>
              <a:spcAft>
                <a:spcPts val="0"/>
              </a:spcAft>
              <a:buClr>
                <a:srgbClr val="1B1B1B"/>
              </a:buClr>
              <a:buSzPts val="2400"/>
              <a:buFont typeface="Times New Roman"/>
              <a:buChar char="➔"/>
            </a:pPr>
            <a:r>
              <a:rPr lang="en-US" sz="2400">
                <a:solidFill>
                  <a:srgbClr val="1B1B1B"/>
                </a:solidFill>
                <a:highlight>
                  <a:srgbClr val="FFFFFF"/>
                </a:highlight>
                <a:latin typeface="Times New Roman"/>
                <a:ea typeface="Times New Roman"/>
                <a:cs typeface="Times New Roman"/>
                <a:sym typeface="Times New Roman"/>
              </a:rPr>
              <a:t>Decision Tree (DT)</a:t>
            </a:r>
            <a:endParaRPr sz="2400">
              <a:solidFill>
                <a:srgbClr val="1B1B1B"/>
              </a:solidFill>
              <a:highlight>
                <a:srgbClr val="FFFFFF"/>
              </a:highlight>
              <a:latin typeface="Times New Roman"/>
              <a:ea typeface="Times New Roman"/>
              <a:cs typeface="Times New Roman"/>
              <a:sym typeface="Times New Roman"/>
            </a:endParaRPr>
          </a:p>
          <a:p>
            <a:pPr marL="1371600" lvl="0" indent="-381000" algn="just" rtl="0">
              <a:lnSpc>
                <a:spcPct val="100000"/>
              </a:lnSpc>
              <a:spcBef>
                <a:spcPts val="0"/>
              </a:spcBef>
              <a:spcAft>
                <a:spcPts val="0"/>
              </a:spcAft>
              <a:buClr>
                <a:srgbClr val="1B1B1B"/>
              </a:buClr>
              <a:buSzPts val="2400"/>
              <a:buFont typeface="Times New Roman"/>
              <a:buChar char="➔"/>
            </a:pPr>
            <a:r>
              <a:rPr lang="en-US" sz="2400">
                <a:solidFill>
                  <a:srgbClr val="1B1B1B"/>
                </a:solidFill>
                <a:highlight>
                  <a:srgbClr val="FFFFFF"/>
                </a:highlight>
                <a:latin typeface="Times New Roman"/>
                <a:ea typeface="Times New Roman"/>
                <a:cs typeface="Times New Roman"/>
                <a:sym typeface="Times New Roman"/>
              </a:rPr>
              <a:t>Adaboost (Adaptive Boosting)</a:t>
            </a:r>
            <a:endParaRPr sz="2400">
              <a:solidFill>
                <a:srgbClr val="1B1B1B"/>
              </a:solidFill>
              <a:highlight>
                <a:srgbClr val="FFFFFF"/>
              </a:highlight>
              <a:latin typeface="Times New Roman"/>
              <a:ea typeface="Times New Roman"/>
              <a:cs typeface="Times New Roman"/>
              <a:sym typeface="Times New Roman"/>
            </a:endParaRPr>
          </a:p>
          <a:p>
            <a:pPr marL="1371600" lvl="0" indent="-381000" algn="just" rtl="0">
              <a:lnSpc>
                <a:spcPct val="100000"/>
              </a:lnSpc>
              <a:spcBef>
                <a:spcPts val="0"/>
              </a:spcBef>
              <a:spcAft>
                <a:spcPts val="0"/>
              </a:spcAft>
              <a:buClr>
                <a:srgbClr val="1B1B1B"/>
              </a:buClr>
              <a:buSzPts val="2400"/>
              <a:buFont typeface="Times New Roman"/>
              <a:buChar char="➔"/>
            </a:pPr>
            <a:r>
              <a:rPr lang="en-US" sz="2400">
                <a:solidFill>
                  <a:srgbClr val="1B1B1B"/>
                </a:solidFill>
                <a:highlight>
                  <a:srgbClr val="FFFFFF"/>
                </a:highlight>
                <a:latin typeface="Times New Roman"/>
                <a:ea typeface="Times New Roman"/>
                <a:cs typeface="Times New Roman"/>
                <a:sym typeface="Times New Roman"/>
              </a:rPr>
              <a:t>Support Vector Machine (SVM)</a:t>
            </a:r>
            <a:endParaRPr sz="2400" b="1">
              <a:solidFill>
                <a:srgbClr val="C00000"/>
              </a:solidFill>
              <a:latin typeface="Times New Roman"/>
              <a:ea typeface="Times New Roman"/>
              <a:cs typeface="Times New Roman"/>
              <a:sym typeface="Times New Roman"/>
            </a:endParaRPr>
          </a:p>
          <a:p>
            <a:pPr marL="1371600" lvl="0" indent="0" algn="just" rtl="0">
              <a:spcBef>
                <a:spcPts val="2100"/>
              </a:spcBef>
              <a:spcAft>
                <a:spcPts val="0"/>
              </a:spcAft>
              <a:buClr>
                <a:schemeClr val="dk1"/>
              </a:buClr>
              <a:buSzPts val="1100"/>
              <a:buFont typeface="Arial"/>
              <a:buNone/>
            </a:pPr>
            <a:endParaRPr sz="2400">
              <a:highlight>
                <a:srgbClr val="FFFFFF"/>
              </a:highlight>
              <a:latin typeface="Times New Roman"/>
              <a:ea typeface="Times New Roman"/>
              <a:cs typeface="Times New Roman"/>
              <a:sym typeface="Times New Roman"/>
            </a:endParaRPr>
          </a:p>
        </p:txBody>
      </p:sp>
      <p:sp>
        <p:nvSpPr>
          <p:cNvPr id="207" name="Google Shape;207;g30d0abac506_0_56"/>
          <p:cNvSpPr txBox="1">
            <a:spLocks noGrp="1"/>
          </p:cNvSpPr>
          <p:nvPr>
            <p:ph type="title"/>
          </p:nvPr>
        </p:nvSpPr>
        <p:spPr>
          <a:xfrm>
            <a:off x="838200" y="240434"/>
            <a:ext cx="10515600" cy="438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a:solidFill>
                  <a:srgbClr val="2F5496"/>
                </a:solidFill>
                <a:latin typeface="Cambria"/>
                <a:ea typeface="Cambria"/>
                <a:cs typeface="Cambria"/>
                <a:sym typeface="Cambria"/>
              </a:rPr>
              <a:t>LIST OF MODULES</a:t>
            </a:r>
            <a:endParaRPr sz="2400" b="1">
              <a:solidFill>
                <a:srgbClr val="2F5496"/>
              </a:solidFill>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30d0abac506_0_6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sz="1800" b="1">
                <a:solidFill>
                  <a:schemeClr val="accent6">
                    <a:lumMod val="50000"/>
                  </a:schemeClr>
                </a:solidFill>
              </a:rPr>
              <a:t>15</a:t>
            </a:fld>
            <a:endParaRPr sz="1800" b="1" dirty="0">
              <a:solidFill>
                <a:schemeClr val="accent6">
                  <a:lumMod val="50000"/>
                </a:schemeClr>
              </a:solidFill>
            </a:endParaRPr>
          </a:p>
        </p:txBody>
      </p:sp>
      <p:sp>
        <p:nvSpPr>
          <p:cNvPr id="214" name="Google Shape;214;g30d0abac506_0_66"/>
          <p:cNvSpPr txBox="1">
            <a:spLocks noGrp="1"/>
          </p:cNvSpPr>
          <p:nvPr>
            <p:ph type="body" idx="1"/>
          </p:nvPr>
        </p:nvSpPr>
        <p:spPr>
          <a:xfrm>
            <a:off x="838199" y="706655"/>
            <a:ext cx="10674900" cy="54447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2400" b="1">
                <a:latin typeface="Times New Roman"/>
                <a:ea typeface="Times New Roman"/>
                <a:cs typeface="Times New Roman"/>
                <a:sym typeface="Times New Roman"/>
              </a:rPr>
              <a:t>Front End (User Interface ) Module	</a:t>
            </a:r>
            <a:endParaRPr sz="2400" b="1">
              <a:latin typeface="Times New Roman"/>
              <a:ea typeface="Times New Roman"/>
              <a:cs typeface="Times New Roman"/>
              <a:sym typeface="Times New Roman"/>
            </a:endParaRPr>
          </a:p>
          <a:p>
            <a:pPr marL="457200" lvl="0" indent="-381000" algn="l" rtl="0">
              <a:lnSpc>
                <a:spcPct val="115000"/>
              </a:lnSpc>
              <a:spcBef>
                <a:spcPts val="1200"/>
              </a:spcBef>
              <a:spcAft>
                <a:spcPts val="0"/>
              </a:spcAft>
              <a:buSzPts val="2400"/>
              <a:buFont typeface="Times New Roman"/>
              <a:buChar char="●"/>
            </a:pPr>
            <a:r>
              <a:rPr lang="en-US" sz="2400">
                <a:latin typeface="Times New Roman"/>
                <a:ea typeface="Times New Roman"/>
                <a:cs typeface="Times New Roman"/>
                <a:sym typeface="Times New Roman"/>
              </a:rPr>
              <a:t>Simple User Interface</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It is Responsive for smartphones and wide screens</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User friendly Navigation</a:t>
            </a:r>
            <a:endParaRPr sz="2400">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Resulting the  Prediction </a:t>
            </a:r>
            <a:endParaRPr sz="2400">
              <a:latin typeface="Times New Roman"/>
              <a:ea typeface="Times New Roman"/>
              <a:cs typeface="Times New Roman"/>
              <a:sym typeface="Times New Roman"/>
            </a:endParaRPr>
          </a:p>
          <a:p>
            <a:pPr marL="1371600" lvl="0" indent="0" algn="just" rtl="0">
              <a:spcBef>
                <a:spcPts val="1200"/>
              </a:spcBef>
              <a:spcAft>
                <a:spcPts val="0"/>
              </a:spcAft>
              <a:buClr>
                <a:schemeClr val="dk1"/>
              </a:buClr>
              <a:buSzPts val="1100"/>
              <a:buFont typeface="Arial"/>
              <a:buNone/>
            </a:pPr>
            <a:endParaRPr sz="2400">
              <a:highlight>
                <a:srgbClr val="FFFFFF"/>
              </a:highlight>
              <a:latin typeface="Times New Roman"/>
              <a:ea typeface="Times New Roman"/>
              <a:cs typeface="Times New Roman"/>
              <a:sym typeface="Times New Roman"/>
            </a:endParaRPr>
          </a:p>
        </p:txBody>
      </p:sp>
      <p:sp>
        <p:nvSpPr>
          <p:cNvPr id="215" name="Google Shape;215;g30d0abac506_0_66"/>
          <p:cNvSpPr txBox="1">
            <a:spLocks noGrp="1"/>
          </p:cNvSpPr>
          <p:nvPr>
            <p:ph type="title"/>
          </p:nvPr>
        </p:nvSpPr>
        <p:spPr>
          <a:xfrm>
            <a:off x="838200" y="240434"/>
            <a:ext cx="10515600" cy="438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a:solidFill>
                  <a:srgbClr val="2F5496"/>
                </a:solidFill>
                <a:latin typeface="Cambria"/>
                <a:ea typeface="Cambria"/>
                <a:cs typeface="Cambria"/>
                <a:sym typeface="Cambria"/>
              </a:rPr>
              <a:t>LIST OF MODULES</a:t>
            </a:r>
            <a:endParaRPr sz="2400" b="1">
              <a:solidFill>
                <a:srgbClr val="2F5496"/>
              </a:solidFill>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g30c685a05d4_1_149"/>
          <p:cNvSpPr txBox="1">
            <a:spLocks noGrp="1"/>
          </p:cNvSpPr>
          <p:nvPr>
            <p:ph type="body" idx="1"/>
          </p:nvPr>
        </p:nvSpPr>
        <p:spPr>
          <a:xfrm>
            <a:off x="436425" y="907475"/>
            <a:ext cx="11076600" cy="53130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115000"/>
              </a:lnSpc>
              <a:spcBef>
                <a:spcPts val="500"/>
              </a:spcBef>
              <a:spcAft>
                <a:spcPts val="0"/>
              </a:spcAft>
              <a:buNone/>
            </a:pPr>
            <a:endParaRPr sz="2400">
              <a:latin typeface="Times New Roman"/>
              <a:ea typeface="Times New Roman"/>
              <a:cs typeface="Times New Roman"/>
              <a:sym typeface="Times New Roman"/>
            </a:endParaRPr>
          </a:p>
          <a:p>
            <a:pPr marL="0" lvl="0" indent="0" algn="l" rtl="0">
              <a:lnSpc>
                <a:spcPct val="115000"/>
              </a:lnSpc>
              <a:spcBef>
                <a:spcPts val="500"/>
              </a:spcBef>
              <a:spcAft>
                <a:spcPts val="0"/>
              </a:spcAft>
              <a:buNone/>
            </a:pPr>
            <a:endParaRPr sz="2400">
              <a:latin typeface="Times New Roman"/>
              <a:ea typeface="Times New Roman"/>
              <a:cs typeface="Times New Roman"/>
              <a:sym typeface="Times New Roman"/>
            </a:endParaRPr>
          </a:p>
          <a:p>
            <a:pPr marL="3657600" lvl="0" indent="0" algn="l" rtl="0">
              <a:lnSpc>
                <a:spcPct val="115000"/>
              </a:lnSpc>
              <a:spcBef>
                <a:spcPts val="500"/>
              </a:spcBef>
              <a:spcAft>
                <a:spcPts val="0"/>
              </a:spcAft>
              <a:buNone/>
            </a:pPr>
            <a:endParaRPr>
              <a:latin typeface="Times New Roman"/>
              <a:ea typeface="Times New Roman"/>
              <a:cs typeface="Times New Roman"/>
              <a:sym typeface="Times New Roman"/>
            </a:endParaRPr>
          </a:p>
          <a:p>
            <a:pPr marL="914400" lvl="0" indent="0" algn="l" rtl="0">
              <a:lnSpc>
                <a:spcPct val="115000"/>
              </a:lnSpc>
              <a:spcBef>
                <a:spcPts val="500"/>
              </a:spcBef>
              <a:spcAft>
                <a:spcPts val="0"/>
              </a:spcAft>
              <a:buNone/>
            </a:pPr>
            <a:endParaRPr>
              <a:latin typeface="Times New Roman"/>
              <a:ea typeface="Times New Roman"/>
              <a:cs typeface="Times New Roman"/>
              <a:sym typeface="Times New Roman"/>
            </a:endParaRPr>
          </a:p>
        </p:txBody>
      </p:sp>
      <p:sp>
        <p:nvSpPr>
          <p:cNvPr id="222" name="Google Shape;222;g30c685a05d4_1_149"/>
          <p:cNvSpPr txBox="1">
            <a:spLocks noGrp="1"/>
          </p:cNvSpPr>
          <p:nvPr>
            <p:ph type="body" idx="1"/>
          </p:nvPr>
        </p:nvSpPr>
        <p:spPr>
          <a:xfrm>
            <a:off x="838200" y="1253400"/>
            <a:ext cx="5181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en-US" sz="2300" b="1">
                <a:solidFill>
                  <a:srgbClr val="C00000"/>
                </a:solidFill>
                <a:latin typeface="Times New Roman"/>
                <a:ea typeface="Times New Roman"/>
                <a:cs typeface="Times New Roman"/>
                <a:sym typeface="Times New Roman"/>
              </a:rPr>
              <a:t>Hardware Specifications </a:t>
            </a:r>
            <a:endParaRPr sz="2300" b="1">
              <a:solidFill>
                <a:srgbClr val="C00000"/>
              </a:solidFill>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2300">
                <a:latin typeface="Times New Roman"/>
                <a:ea typeface="Times New Roman"/>
                <a:cs typeface="Times New Roman"/>
                <a:sym typeface="Times New Roman"/>
              </a:rPr>
              <a:t>1. CPU: intel core i3</a:t>
            </a:r>
            <a:endParaRPr sz="230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2300">
                <a:latin typeface="Times New Roman"/>
                <a:ea typeface="Times New Roman"/>
                <a:cs typeface="Times New Roman"/>
                <a:sym typeface="Times New Roman"/>
              </a:rPr>
              <a:t>2. RAM: 8 GB</a:t>
            </a:r>
            <a:endParaRPr sz="230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2300">
                <a:latin typeface="Times New Roman"/>
                <a:ea typeface="Times New Roman"/>
                <a:cs typeface="Times New Roman"/>
                <a:sym typeface="Times New Roman"/>
              </a:rPr>
              <a:t>3. Storage: 256 GB</a:t>
            </a:r>
            <a:endParaRPr sz="230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endParaRPr sz="2300">
              <a:latin typeface="Times New Roman"/>
              <a:ea typeface="Times New Roman"/>
              <a:cs typeface="Times New Roman"/>
              <a:sym typeface="Times New Roman"/>
            </a:endParaRPr>
          </a:p>
        </p:txBody>
      </p:sp>
      <p:sp>
        <p:nvSpPr>
          <p:cNvPr id="223" name="Google Shape;223;g30c685a05d4_1_149"/>
          <p:cNvSpPr txBox="1">
            <a:spLocks noGrp="1"/>
          </p:cNvSpPr>
          <p:nvPr>
            <p:ph type="body" idx="2"/>
          </p:nvPr>
        </p:nvSpPr>
        <p:spPr>
          <a:xfrm>
            <a:off x="6172200" y="1253400"/>
            <a:ext cx="5181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US" sz="2300" b="1">
                <a:solidFill>
                  <a:srgbClr val="C00000"/>
                </a:solidFill>
                <a:latin typeface="Times New Roman"/>
                <a:ea typeface="Times New Roman"/>
                <a:cs typeface="Times New Roman"/>
                <a:sym typeface="Times New Roman"/>
              </a:rPr>
              <a:t>Software Specifications </a:t>
            </a:r>
            <a:endParaRPr sz="2300" b="1">
              <a:solidFill>
                <a:srgbClr val="C00000"/>
              </a:solidFill>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2300">
                <a:latin typeface="Times New Roman"/>
                <a:ea typeface="Times New Roman"/>
                <a:cs typeface="Times New Roman"/>
                <a:sym typeface="Times New Roman"/>
              </a:rPr>
              <a:t>1. OS: Windows.</a:t>
            </a:r>
            <a:endParaRPr sz="230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2300">
                <a:latin typeface="Times New Roman"/>
                <a:ea typeface="Times New Roman"/>
                <a:cs typeface="Times New Roman"/>
                <a:sym typeface="Times New Roman"/>
              </a:rPr>
              <a:t>2. Languages: Python .</a:t>
            </a:r>
            <a:endParaRPr sz="230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2300">
                <a:latin typeface="Times New Roman"/>
                <a:ea typeface="Times New Roman"/>
                <a:cs typeface="Times New Roman"/>
                <a:sym typeface="Times New Roman"/>
              </a:rPr>
              <a:t>3. Libraries:</a:t>
            </a:r>
            <a:endParaRPr sz="230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2300">
                <a:latin typeface="Times New Roman"/>
                <a:ea typeface="Times New Roman"/>
                <a:cs typeface="Times New Roman"/>
                <a:sym typeface="Times New Roman"/>
              </a:rPr>
              <a:t>ML: Scikit-learn, XGBoost.</a:t>
            </a:r>
            <a:endParaRPr sz="230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2300">
                <a:latin typeface="Times New Roman"/>
                <a:ea typeface="Times New Roman"/>
                <a:cs typeface="Times New Roman"/>
                <a:sym typeface="Times New Roman"/>
              </a:rPr>
              <a:t>DL: TensorFlow, PyTorch.</a:t>
            </a:r>
            <a:endParaRPr sz="230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2300">
                <a:latin typeface="Times New Roman"/>
                <a:ea typeface="Times New Roman"/>
                <a:cs typeface="Times New Roman"/>
                <a:sym typeface="Times New Roman"/>
              </a:rPr>
              <a:t>Data: Pandas, NumPy.</a:t>
            </a:r>
            <a:endParaRPr sz="230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2300">
                <a:latin typeface="Times New Roman"/>
                <a:ea typeface="Times New Roman"/>
                <a:cs typeface="Times New Roman"/>
                <a:sym typeface="Times New Roman"/>
              </a:rPr>
              <a:t>4. Development Tools: Jupyter Notebook, VS Code.</a:t>
            </a:r>
            <a:endParaRPr sz="230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2300">
                <a:latin typeface="Times New Roman"/>
                <a:ea typeface="Times New Roman"/>
                <a:cs typeface="Times New Roman"/>
                <a:sym typeface="Times New Roman"/>
              </a:rPr>
              <a:t>5. Version Control: Git, GitHub.</a:t>
            </a:r>
            <a:endParaRPr sz="2300">
              <a:latin typeface="Times New Roman"/>
              <a:ea typeface="Times New Roman"/>
              <a:cs typeface="Times New Roman"/>
              <a:sym typeface="Times New Roman"/>
            </a:endParaRPr>
          </a:p>
          <a:p>
            <a:pPr marL="0" lvl="0" indent="0" algn="l" rtl="0">
              <a:spcBef>
                <a:spcPts val="1000"/>
              </a:spcBef>
              <a:spcAft>
                <a:spcPts val="0"/>
              </a:spcAft>
              <a:buClr>
                <a:schemeClr val="dk1"/>
              </a:buClr>
              <a:buSzPts val="1100"/>
              <a:buFont typeface="Arial"/>
              <a:buNone/>
            </a:pPr>
            <a:r>
              <a:rPr lang="en-US" sz="2300">
                <a:latin typeface="Times New Roman"/>
                <a:ea typeface="Times New Roman"/>
                <a:cs typeface="Times New Roman"/>
                <a:sym typeface="Times New Roman"/>
              </a:rPr>
              <a:t>6. Cloud Options: Google Colab.</a:t>
            </a:r>
            <a:endParaRPr sz="2300">
              <a:latin typeface="Times New Roman"/>
              <a:ea typeface="Times New Roman"/>
              <a:cs typeface="Times New Roman"/>
              <a:sym typeface="Times New Roman"/>
            </a:endParaRPr>
          </a:p>
        </p:txBody>
      </p:sp>
      <p:sp>
        <p:nvSpPr>
          <p:cNvPr id="224" name="Google Shape;224;g30c685a05d4_1_14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sz="1800" b="1">
                <a:solidFill>
                  <a:schemeClr val="accent6">
                    <a:lumMod val="50000"/>
                  </a:schemeClr>
                </a:solidFill>
              </a:rPr>
              <a:t>16</a:t>
            </a:fld>
            <a:endParaRPr sz="1800" b="1" dirty="0">
              <a:solidFill>
                <a:schemeClr val="accent6">
                  <a:lumMod val="50000"/>
                </a:schemeClr>
              </a:solidFill>
            </a:endParaRPr>
          </a:p>
        </p:txBody>
      </p:sp>
      <p:sp>
        <p:nvSpPr>
          <p:cNvPr id="225" name="Google Shape;225;g30c685a05d4_1_149"/>
          <p:cNvSpPr txBox="1">
            <a:spLocks noGrp="1"/>
          </p:cNvSpPr>
          <p:nvPr>
            <p:ph type="title"/>
          </p:nvPr>
        </p:nvSpPr>
        <p:spPr>
          <a:xfrm>
            <a:off x="838200" y="240434"/>
            <a:ext cx="10515600" cy="438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a:solidFill>
                  <a:srgbClr val="2F5496"/>
                </a:solidFill>
                <a:latin typeface="Cambria"/>
                <a:ea typeface="Cambria"/>
                <a:cs typeface="Cambria"/>
                <a:sym typeface="Cambria"/>
              </a:rPr>
              <a:t>HARDWARE AND SOFTWARE SPECIFICATION</a:t>
            </a:r>
            <a:endParaRPr sz="2400" b="1">
              <a:solidFill>
                <a:srgbClr val="2F5496"/>
              </a:solidFill>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7"/>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457200" lvl="0" indent="-381000" algn="just" rtl="0">
              <a:lnSpc>
                <a:spcPct val="15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The project aims to create a user-friendly platform that detects and predicts heart diseases based on a patient's medical information. It uses an algorithm to extract features, reduce errors, save time, and prevent heart disease impact. Data pre-processing is used for efficient use of annotated data samples.</a:t>
            </a:r>
            <a:endParaRPr sz="2400">
              <a:latin typeface="Times New Roman"/>
              <a:ea typeface="Times New Roman"/>
              <a:cs typeface="Times New Roman"/>
              <a:sym typeface="Times New Roman"/>
            </a:endParaRPr>
          </a:p>
        </p:txBody>
      </p:sp>
      <p:sp>
        <p:nvSpPr>
          <p:cNvPr id="232" name="Google Shape;232;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17</a:t>
            </a:fld>
            <a:endParaRPr sz="1800" b="1">
              <a:solidFill>
                <a:srgbClr val="385623"/>
              </a:solidFill>
            </a:endParaRPr>
          </a:p>
        </p:txBody>
      </p:sp>
      <p:sp>
        <p:nvSpPr>
          <p:cNvPr id="233" name="Google Shape;233;p47"/>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a:solidFill>
                  <a:srgbClr val="2F5496"/>
                </a:solidFill>
                <a:latin typeface="Cambria"/>
                <a:ea typeface="Cambria"/>
                <a:cs typeface="Cambria"/>
                <a:sym typeface="Cambria"/>
              </a:rPr>
              <a:t>CONCLUSION</a:t>
            </a:r>
            <a:endParaRPr sz="2400" b="1">
              <a:solidFill>
                <a:srgbClr val="2F5496"/>
              </a:solidFill>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5"/>
          <p:cNvSpPr txBox="1">
            <a:spLocks noGrp="1"/>
          </p:cNvSpPr>
          <p:nvPr>
            <p:ph type="body" idx="1"/>
          </p:nvPr>
        </p:nvSpPr>
        <p:spPr>
          <a:xfrm>
            <a:off x="838200" y="911514"/>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fontScale="85000" lnSpcReduction="10000"/>
          </a:bodyPr>
          <a:lstStyle/>
          <a:p>
            <a:pPr marL="0" lvl="0" indent="0" algn="l" rtl="0">
              <a:lnSpc>
                <a:spcPct val="90000"/>
              </a:lnSpc>
              <a:spcBef>
                <a:spcPts val="0"/>
              </a:spcBef>
              <a:spcAft>
                <a:spcPts val="0"/>
              </a:spcAft>
              <a:buClr>
                <a:srgbClr val="C00000"/>
              </a:buClr>
              <a:buSzPct val="100000"/>
              <a:buNone/>
            </a:pPr>
            <a:r>
              <a:rPr lang="en-US" sz="2400">
                <a:solidFill>
                  <a:srgbClr val="C00000"/>
                </a:solidFill>
              </a:rPr>
              <a:t>J</a:t>
            </a:r>
            <a:r>
              <a:rPr lang="en-US" sz="2400">
                <a:solidFill>
                  <a:srgbClr val="C00000"/>
                </a:solidFill>
                <a:latin typeface="Times New Roman"/>
                <a:ea typeface="Times New Roman"/>
                <a:cs typeface="Times New Roman"/>
                <a:sym typeface="Times New Roman"/>
              </a:rPr>
              <a:t>ournal/Conference (Must be in Chicago Format)</a:t>
            </a:r>
            <a:endParaRPr sz="1000">
              <a:solidFill>
                <a:srgbClr val="222222"/>
              </a:solidFill>
              <a:highlight>
                <a:srgbClr val="FFFFFF"/>
              </a:highlight>
              <a:latin typeface="Times New Roman"/>
              <a:ea typeface="Times New Roman"/>
              <a:cs typeface="Times New Roman"/>
              <a:sym typeface="Times New Roman"/>
            </a:endParaRPr>
          </a:p>
          <a:p>
            <a:pPr marL="0" lvl="0" indent="0" algn="l" rtl="0">
              <a:lnSpc>
                <a:spcPct val="90000"/>
              </a:lnSpc>
              <a:spcBef>
                <a:spcPts val="0"/>
              </a:spcBef>
              <a:spcAft>
                <a:spcPts val="0"/>
              </a:spcAft>
              <a:buClr>
                <a:srgbClr val="C00000"/>
              </a:buClr>
              <a:buSzPct val="240000"/>
              <a:buNone/>
            </a:pPr>
            <a:endParaRPr sz="1000">
              <a:solidFill>
                <a:srgbClr val="222222"/>
              </a:solidFill>
              <a:highlight>
                <a:srgbClr val="FFFFFF"/>
              </a:highlight>
              <a:latin typeface="Times New Roman"/>
              <a:ea typeface="Times New Roman"/>
              <a:cs typeface="Times New Roman"/>
              <a:sym typeface="Times New Roman"/>
            </a:endParaRPr>
          </a:p>
          <a:p>
            <a:pPr marL="0" lvl="0" indent="0" algn="l" rtl="0">
              <a:lnSpc>
                <a:spcPct val="90000"/>
              </a:lnSpc>
              <a:spcBef>
                <a:spcPts val="0"/>
              </a:spcBef>
              <a:spcAft>
                <a:spcPts val="0"/>
              </a:spcAft>
              <a:buClr>
                <a:srgbClr val="C00000"/>
              </a:buClr>
              <a:buSzPct val="240000"/>
              <a:buNone/>
            </a:pPr>
            <a:endParaRPr sz="1000">
              <a:solidFill>
                <a:srgbClr val="222222"/>
              </a:solidFill>
              <a:highlight>
                <a:srgbClr val="FFFFFF"/>
              </a:highlight>
              <a:latin typeface="Times New Roman"/>
              <a:ea typeface="Times New Roman"/>
              <a:cs typeface="Times New Roman"/>
              <a:sym typeface="Times New Roman"/>
            </a:endParaRPr>
          </a:p>
          <a:p>
            <a:pPr marL="0" lvl="0" indent="0" algn="l" rtl="0">
              <a:lnSpc>
                <a:spcPct val="90000"/>
              </a:lnSpc>
              <a:spcBef>
                <a:spcPts val="0"/>
              </a:spcBef>
              <a:spcAft>
                <a:spcPts val="0"/>
              </a:spcAft>
              <a:buClr>
                <a:srgbClr val="C00000"/>
              </a:buClr>
              <a:buSzPct val="240000"/>
              <a:buNone/>
            </a:pPr>
            <a:endParaRPr sz="10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C00000"/>
              </a:buClr>
              <a:buSzPct val="133333"/>
              <a:buNone/>
            </a:pPr>
            <a:r>
              <a:rPr lang="en-US" sz="1800">
                <a:latin typeface="Times New Roman"/>
                <a:ea typeface="Times New Roman"/>
                <a:cs typeface="Times New Roman"/>
                <a:sym typeface="Times New Roman"/>
              </a:rPr>
              <a:t>[1] </a:t>
            </a:r>
            <a:r>
              <a:rPr lang="en-US" sz="2000">
                <a:solidFill>
                  <a:srgbClr val="222222"/>
                </a:solidFill>
                <a:highlight>
                  <a:srgbClr val="FFFFFF"/>
                </a:highlight>
                <a:latin typeface="Times New Roman"/>
                <a:ea typeface="Times New Roman"/>
                <a:cs typeface="Times New Roman"/>
                <a:sym typeface="Times New Roman"/>
              </a:rPr>
              <a:t>Ahmed, Mohammed, and Idress Husien. "Heart Disease Prediction Using Hybrid Machine Learning: A Brief Review." Journal of Robotics and Control (JRC) 5, no. 3 (2024): 884-892.</a:t>
            </a:r>
            <a:endParaRPr sz="20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C00000"/>
              </a:buClr>
              <a:buSzPct val="120000"/>
              <a:buNone/>
            </a:pPr>
            <a:endParaRPr sz="20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C00000"/>
              </a:buClr>
              <a:buSzPct val="120000"/>
              <a:buNone/>
            </a:pPr>
            <a:r>
              <a:rPr lang="en-US" sz="2000">
                <a:solidFill>
                  <a:srgbClr val="222222"/>
                </a:solidFill>
                <a:highlight>
                  <a:srgbClr val="FFFFFF"/>
                </a:highlight>
                <a:latin typeface="Times New Roman"/>
                <a:ea typeface="Times New Roman"/>
                <a:cs typeface="Times New Roman"/>
                <a:sym typeface="Times New Roman"/>
              </a:rPr>
              <a:t>[2] Mall, Shubham. "Heart Attack Prediction using Machine Learning Techniques." In 2024 4th International Conference on Advance Computing and Innovative Technologies in Engineering (ICACITE), pp. 1778-1783. IEEE, 2024.</a:t>
            </a:r>
            <a:endParaRPr sz="20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C00000"/>
              </a:buClr>
              <a:buSzPct val="120000"/>
              <a:buNone/>
            </a:pPr>
            <a:endParaRPr sz="20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C00000"/>
              </a:buClr>
              <a:buSzPct val="120000"/>
              <a:buNone/>
            </a:pPr>
            <a:r>
              <a:rPr lang="en-US" sz="2000">
                <a:solidFill>
                  <a:srgbClr val="222222"/>
                </a:solidFill>
                <a:highlight>
                  <a:srgbClr val="FFFFFF"/>
                </a:highlight>
                <a:latin typeface="Times New Roman"/>
                <a:ea typeface="Times New Roman"/>
                <a:cs typeface="Times New Roman"/>
                <a:sym typeface="Times New Roman"/>
              </a:rPr>
              <a:t>[3] Alshraideh, Mohammad, Najwan Alshraideh, Abedalrahman Alshraideh, Yara Alkayed, Yasmin Al Trabsheh, and Bahaaldeen Alshraideh. "Enhancing heart attack prediction with machine learning: A study at jordan university hospital." Applied Computational Intelligence and Soft Computing 2024, no. 1 (2024): 5080332</a:t>
            </a:r>
            <a:r>
              <a:rPr lang="en-US" sz="1800">
                <a:solidFill>
                  <a:srgbClr val="222222"/>
                </a:solidFill>
                <a:highlight>
                  <a:srgbClr val="FFFFFF"/>
                </a:highlight>
                <a:latin typeface="Times New Roman"/>
                <a:ea typeface="Times New Roman"/>
                <a:cs typeface="Times New Roman"/>
                <a:sym typeface="Times New Roman"/>
              </a:rPr>
              <a:t>.</a:t>
            </a:r>
            <a:endParaRPr sz="18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C00000"/>
              </a:buClr>
              <a:buSzPct val="133333"/>
              <a:buNone/>
            </a:pPr>
            <a:endParaRPr sz="18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C00000"/>
              </a:buClr>
              <a:buSzPct val="133333"/>
              <a:buNone/>
            </a:pPr>
            <a:r>
              <a:rPr lang="en-US" sz="1800">
                <a:solidFill>
                  <a:srgbClr val="222222"/>
                </a:solidFill>
                <a:highlight>
                  <a:srgbClr val="FFFFFF"/>
                </a:highlight>
                <a:latin typeface="Times New Roman"/>
                <a:ea typeface="Times New Roman"/>
                <a:cs typeface="Times New Roman"/>
                <a:sym typeface="Times New Roman"/>
              </a:rPr>
              <a:t>[4] </a:t>
            </a:r>
            <a:r>
              <a:rPr lang="en-US" sz="2000">
                <a:solidFill>
                  <a:srgbClr val="222222"/>
                </a:solidFill>
                <a:highlight>
                  <a:srgbClr val="FFFFFF"/>
                </a:highlight>
                <a:latin typeface="Times New Roman"/>
                <a:ea typeface="Times New Roman"/>
                <a:cs typeface="Times New Roman"/>
                <a:sym typeface="Times New Roman"/>
              </a:rPr>
              <a:t>BABU, CH KIRAN, M. ISWARYA, R. MANIKANTA KUMAR, and M. PAVAN SAI. "Effective feature engineering technique for heart disease prediction with machine learning." Journal of Nonlinear Analysis and Optimization 15, no. 1 (2024).</a:t>
            </a:r>
            <a:endParaRPr sz="20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C00000"/>
              </a:buClr>
              <a:buSzPct val="120000"/>
              <a:buNone/>
            </a:pPr>
            <a:endParaRPr sz="20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C00000"/>
              </a:buClr>
              <a:buSzPct val="120000"/>
              <a:buNone/>
            </a:pPr>
            <a:r>
              <a:rPr lang="en-US" sz="2000">
                <a:solidFill>
                  <a:srgbClr val="222222"/>
                </a:solidFill>
                <a:highlight>
                  <a:srgbClr val="FFFFFF"/>
                </a:highlight>
                <a:latin typeface="Times New Roman"/>
                <a:ea typeface="Times New Roman"/>
                <a:cs typeface="Times New Roman"/>
                <a:sym typeface="Times New Roman"/>
              </a:rPr>
              <a:t>[5] Stonier, Albert Alexander, Rakesh Krishna Gorantla, and K. Manoj. "Cardiac disease risk prediction using machine learning algorithms." Healthcare Technology Letters 11, no. 4 (2024): 213-217.</a:t>
            </a:r>
            <a:endParaRPr sz="2000">
              <a:solidFill>
                <a:srgbClr val="222222"/>
              </a:solidFill>
              <a:highlight>
                <a:srgbClr val="FFFFFF"/>
              </a:highlight>
              <a:latin typeface="Times New Roman"/>
              <a:ea typeface="Times New Roman"/>
              <a:cs typeface="Times New Roman"/>
              <a:sym typeface="Times New Roman"/>
            </a:endParaRPr>
          </a:p>
          <a:p>
            <a:pPr marL="0" lvl="0" indent="0" algn="r" rtl="0">
              <a:lnSpc>
                <a:spcPct val="115000"/>
              </a:lnSpc>
              <a:spcBef>
                <a:spcPts val="0"/>
              </a:spcBef>
              <a:spcAft>
                <a:spcPts val="0"/>
              </a:spcAft>
              <a:buNone/>
            </a:pPr>
            <a:endParaRPr sz="1800">
              <a:solidFill>
                <a:srgbClr val="777777"/>
              </a:solidFill>
              <a:highlight>
                <a:srgbClr val="FFFFFF"/>
              </a:highlight>
              <a:latin typeface="Times New Roman"/>
              <a:ea typeface="Times New Roman"/>
              <a:cs typeface="Times New Roman"/>
              <a:sym typeface="Times New Roman"/>
            </a:endParaRPr>
          </a:p>
          <a:p>
            <a:pPr marL="0" lvl="0" indent="0" algn="l" rtl="0">
              <a:lnSpc>
                <a:spcPct val="90000"/>
              </a:lnSpc>
              <a:spcBef>
                <a:spcPts val="0"/>
              </a:spcBef>
              <a:spcAft>
                <a:spcPts val="0"/>
              </a:spcAft>
              <a:buClr>
                <a:srgbClr val="C00000"/>
              </a:buClr>
              <a:buSzPct val="133333"/>
              <a:buNone/>
            </a:pPr>
            <a:endParaRPr sz="1800">
              <a:solidFill>
                <a:srgbClr val="222222"/>
              </a:solidFill>
              <a:highlight>
                <a:srgbClr val="FFFFFF"/>
              </a:highlight>
              <a:latin typeface="Times New Roman"/>
              <a:ea typeface="Times New Roman"/>
              <a:cs typeface="Times New Roman"/>
              <a:sym typeface="Times New Roman"/>
            </a:endParaRPr>
          </a:p>
        </p:txBody>
      </p:sp>
      <p:sp>
        <p:nvSpPr>
          <p:cNvPr id="240" name="Google Shape;240;p25"/>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ts val="2400"/>
              <a:buFont typeface="Cambria"/>
              <a:buNone/>
            </a:pPr>
            <a:r>
              <a:rPr lang="en-US" sz="2400" b="1">
                <a:solidFill>
                  <a:srgbClr val="0070C0"/>
                </a:solidFill>
                <a:latin typeface="Cambria"/>
                <a:ea typeface="Cambria"/>
                <a:cs typeface="Cambria"/>
                <a:sym typeface="Cambria"/>
              </a:rPr>
              <a:t>REFERENCES</a:t>
            </a:r>
            <a:br>
              <a:rPr lang="en-US" sz="2400" b="1">
                <a:solidFill>
                  <a:srgbClr val="0070C0"/>
                </a:solidFill>
                <a:latin typeface="Cambria"/>
                <a:ea typeface="Cambria"/>
                <a:cs typeface="Cambria"/>
                <a:sym typeface="Cambria"/>
              </a:rPr>
            </a:br>
            <a:r>
              <a:rPr lang="en-US" sz="1800" b="1">
                <a:solidFill>
                  <a:srgbClr val="00B050"/>
                </a:solidFill>
                <a:latin typeface="Cambria"/>
                <a:ea typeface="Cambria"/>
                <a:cs typeface="Cambria"/>
                <a:sym typeface="Cambria"/>
              </a:rPr>
              <a:t>( Journal &amp; Conference Papers/ Patent / Website in IEEE Format )</a:t>
            </a:r>
            <a:endParaRPr sz="1800" b="1">
              <a:solidFill>
                <a:srgbClr val="00B050"/>
              </a:solidFill>
              <a:latin typeface="Cambria"/>
              <a:ea typeface="Cambria"/>
              <a:cs typeface="Cambria"/>
              <a:sym typeface="Cambria"/>
            </a:endParaRPr>
          </a:p>
        </p:txBody>
      </p:sp>
      <p:sp>
        <p:nvSpPr>
          <p:cNvPr id="243" name="Google Shape;24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18</a:t>
            </a:fld>
            <a:endParaRPr sz="1800" b="1" dirty="0">
              <a:solidFill>
                <a:srgbClr val="38562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9"/>
          <p:cNvSpPr txBox="1">
            <a:spLocks noGrp="1"/>
          </p:cNvSpPr>
          <p:nvPr>
            <p:ph type="title"/>
          </p:nvPr>
        </p:nvSpPr>
        <p:spPr>
          <a:xfrm>
            <a:off x="838200" y="362201"/>
            <a:ext cx="10515600" cy="3159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1800"/>
              <a:buNone/>
            </a:pPr>
            <a:r>
              <a:rPr lang="en-US" sz="2400" b="1">
                <a:solidFill>
                  <a:srgbClr val="2F5496"/>
                </a:solidFill>
                <a:latin typeface="Cambria"/>
                <a:ea typeface="Cambria"/>
                <a:cs typeface="Cambria"/>
                <a:sym typeface="Cambria"/>
              </a:rPr>
              <a:t>OUTLINE</a:t>
            </a:r>
            <a:endParaRPr/>
          </a:p>
        </p:txBody>
      </p:sp>
      <p:sp>
        <p:nvSpPr>
          <p:cNvPr id="104" name="Google Shape;104;p39"/>
          <p:cNvSpPr txBox="1">
            <a:spLocks noGrp="1"/>
          </p:cNvSpPr>
          <p:nvPr>
            <p:ph type="body" idx="1"/>
          </p:nvPr>
        </p:nvSpPr>
        <p:spPr>
          <a:xfrm>
            <a:off x="653600" y="846300"/>
            <a:ext cx="10876800" cy="5875200"/>
          </a:xfrm>
          <a:prstGeom prst="rect">
            <a:avLst/>
          </a:prstGeom>
          <a:noFill/>
          <a:ln>
            <a:noFill/>
          </a:ln>
        </p:spPr>
        <p:txBody>
          <a:bodyPr spcFirstLastPara="1" wrap="square" lIns="91425" tIns="45700" rIns="91425" bIns="45700" anchor="t" anchorCtr="0">
            <a:noAutofit/>
          </a:bodyPr>
          <a:lstStyle/>
          <a:p>
            <a:pPr marL="404813" lvl="0" indent="-442913" algn="l" rtl="0">
              <a:lnSpc>
                <a:spcPct val="15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Introduction</a:t>
            </a:r>
            <a:endParaRPr sz="2400">
              <a:latin typeface="Times New Roman"/>
              <a:ea typeface="Times New Roman"/>
              <a:cs typeface="Times New Roman"/>
              <a:sym typeface="Times New Roman"/>
            </a:endParaRPr>
          </a:p>
          <a:p>
            <a:pPr marL="404813" lvl="0" indent="-442913" algn="l" rtl="0">
              <a:lnSpc>
                <a:spcPct val="15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Objective of the project</a:t>
            </a:r>
            <a:endParaRPr sz="2400">
              <a:latin typeface="Times New Roman"/>
              <a:ea typeface="Times New Roman"/>
              <a:cs typeface="Times New Roman"/>
              <a:sym typeface="Times New Roman"/>
            </a:endParaRPr>
          </a:p>
          <a:p>
            <a:pPr marL="404813" lvl="0" indent="-442913" algn="l" rtl="0">
              <a:lnSpc>
                <a:spcPct val="15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Literature Survey</a:t>
            </a:r>
            <a:endParaRPr sz="2400">
              <a:latin typeface="Times New Roman"/>
              <a:ea typeface="Times New Roman"/>
              <a:cs typeface="Times New Roman"/>
              <a:sym typeface="Times New Roman"/>
            </a:endParaRPr>
          </a:p>
          <a:p>
            <a:pPr marL="404813" lvl="0" indent="-442913" algn="l" rtl="0">
              <a:lnSpc>
                <a:spcPct val="15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Scope of the project</a:t>
            </a:r>
            <a:endParaRPr sz="2400">
              <a:latin typeface="Times New Roman"/>
              <a:ea typeface="Times New Roman"/>
              <a:cs typeface="Times New Roman"/>
              <a:sym typeface="Times New Roman"/>
            </a:endParaRPr>
          </a:p>
          <a:p>
            <a:pPr marL="404813" lvl="0" indent="-442913" algn="l" rtl="0">
              <a:lnSpc>
                <a:spcPct val="15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Proposed Methodology/ Techniques/Algorithms</a:t>
            </a:r>
            <a:endParaRPr sz="2400">
              <a:latin typeface="Times New Roman"/>
              <a:ea typeface="Times New Roman"/>
              <a:cs typeface="Times New Roman"/>
              <a:sym typeface="Times New Roman"/>
            </a:endParaRPr>
          </a:p>
          <a:p>
            <a:pPr marL="404813" lvl="0" indent="-442913" algn="l" rtl="0">
              <a:lnSpc>
                <a:spcPct val="15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List of Modules</a:t>
            </a:r>
            <a:endParaRPr sz="2400">
              <a:latin typeface="Times New Roman"/>
              <a:ea typeface="Times New Roman"/>
              <a:cs typeface="Times New Roman"/>
              <a:sym typeface="Times New Roman"/>
            </a:endParaRPr>
          </a:p>
          <a:p>
            <a:pPr marL="404813" lvl="0" indent="-442913" algn="l" rtl="0">
              <a:lnSpc>
                <a:spcPct val="15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Hardware &amp; Software Specifications</a:t>
            </a:r>
            <a:endParaRPr sz="2400">
              <a:latin typeface="Times New Roman"/>
              <a:ea typeface="Times New Roman"/>
              <a:cs typeface="Times New Roman"/>
              <a:sym typeface="Times New Roman"/>
            </a:endParaRPr>
          </a:p>
          <a:p>
            <a:pPr marL="404813" lvl="0" indent="-442913" algn="l" rtl="0">
              <a:lnSpc>
                <a:spcPct val="15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Conclusion</a:t>
            </a:r>
            <a:endParaRPr sz="2400">
              <a:latin typeface="Times New Roman"/>
              <a:ea typeface="Times New Roman"/>
              <a:cs typeface="Times New Roman"/>
              <a:sym typeface="Times New Roman"/>
            </a:endParaRPr>
          </a:p>
          <a:p>
            <a:pPr marL="404813" lvl="0" indent="-442913" algn="l" rtl="0">
              <a:lnSpc>
                <a:spcPct val="150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References</a:t>
            </a:r>
            <a:endParaRPr sz="2400">
              <a:latin typeface="Times New Roman"/>
              <a:ea typeface="Times New Roman"/>
              <a:cs typeface="Times New Roman"/>
              <a:sym typeface="Times New Roman"/>
            </a:endParaRPr>
          </a:p>
        </p:txBody>
      </p:sp>
      <p:sp>
        <p:nvSpPr>
          <p:cNvPr id="105" name="Google Shape;105;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0"/>
          <p:cNvSpPr txBox="1">
            <a:spLocks noGrp="1"/>
          </p:cNvSpPr>
          <p:nvPr>
            <p:ph type="body" idx="1"/>
          </p:nvPr>
        </p:nvSpPr>
        <p:spPr>
          <a:xfrm>
            <a:off x="838200" y="817425"/>
            <a:ext cx="10845600" cy="54513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457200" lvl="0" indent="0" algn="just" rtl="0">
              <a:lnSpc>
                <a:spcPct val="150000"/>
              </a:lnSpc>
              <a:spcBef>
                <a:spcPts val="500"/>
              </a:spcBef>
              <a:spcAft>
                <a:spcPts val="0"/>
              </a:spcAft>
              <a:buNone/>
            </a:pPr>
            <a:endParaRPr sz="2400">
              <a:latin typeface="Times New Roman"/>
              <a:ea typeface="Times New Roman"/>
              <a:cs typeface="Times New Roman"/>
              <a:sym typeface="Times New Roman"/>
            </a:endParaRPr>
          </a:p>
          <a:p>
            <a:pPr marL="457200" lvl="0" indent="-381000" algn="just" rtl="0">
              <a:lnSpc>
                <a:spcPct val="150000"/>
              </a:lnSpc>
              <a:spcBef>
                <a:spcPts val="500"/>
              </a:spcBef>
              <a:spcAft>
                <a:spcPts val="0"/>
              </a:spcAft>
              <a:buSzPts val="2400"/>
              <a:buFont typeface="Times New Roman"/>
              <a:buChar char="•"/>
            </a:pPr>
            <a:r>
              <a:rPr lang="en-US" sz="2400">
                <a:latin typeface="Times New Roman"/>
                <a:ea typeface="Times New Roman"/>
                <a:cs typeface="Times New Roman"/>
                <a:sym typeface="Times New Roman"/>
              </a:rPr>
              <a:t>According to the WHO, heart disease is a major cause of death worldwide, accounting for </a:t>
            </a:r>
            <a:r>
              <a:rPr lang="en-US" sz="2400">
                <a:solidFill>
                  <a:schemeClr val="accent5"/>
                </a:solidFill>
                <a:latin typeface="Times New Roman"/>
                <a:ea typeface="Times New Roman"/>
                <a:cs typeface="Times New Roman"/>
                <a:sym typeface="Times New Roman"/>
              </a:rPr>
              <a:t>20.5 million</a:t>
            </a:r>
            <a:r>
              <a:rPr lang="en-US" sz="2400">
                <a:latin typeface="Times New Roman"/>
                <a:ea typeface="Times New Roman"/>
                <a:cs typeface="Times New Roman"/>
                <a:sym typeface="Times New Roman"/>
              </a:rPr>
              <a:t> deaths each year. </a:t>
            </a:r>
            <a:endParaRPr sz="240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The project aims to develop a </a:t>
            </a:r>
            <a:r>
              <a:rPr lang="en-US" sz="2400">
                <a:solidFill>
                  <a:schemeClr val="accent5"/>
                </a:solidFill>
                <a:latin typeface="Times New Roman"/>
                <a:ea typeface="Times New Roman"/>
                <a:cs typeface="Times New Roman"/>
                <a:sym typeface="Times New Roman"/>
              </a:rPr>
              <a:t>machine learning model </a:t>
            </a:r>
            <a:r>
              <a:rPr lang="en-US" sz="2400">
                <a:latin typeface="Times New Roman"/>
                <a:ea typeface="Times New Roman"/>
                <a:cs typeface="Times New Roman"/>
                <a:sym typeface="Times New Roman"/>
              </a:rPr>
              <a:t>to predict heart disease risk using patient variables like age, cholesterol, and lifestyle, improving predictive skills, prompt interventions, and individualized treatment plans.</a:t>
            </a:r>
            <a:endParaRPr sz="2400">
              <a:latin typeface="Times New Roman"/>
              <a:ea typeface="Times New Roman"/>
              <a:cs typeface="Times New Roman"/>
              <a:sym typeface="Times New Roman"/>
            </a:endParaRPr>
          </a:p>
          <a:p>
            <a:pPr marL="457200" lvl="0" indent="0" algn="just" rtl="0">
              <a:lnSpc>
                <a:spcPct val="150000"/>
              </a:lnSpc>
              <a:spcBef>
                <a:spcPts val="500"/>
              </a:spcBef>
              <a:spcAft>
                <a:spcPts val="0"/>
              </a:spcAft>
              <a:buNone/>
            </a:pPr>
            <a:endParaRPr sz="2400">
              <a:latin typeface="Times New Roman"/>
              <a:ea typeface="Times New Roman"/>
              <a:cs typeface="Times New Roman"/>
              <a:sym typeface="Times New Roman"/>
            </a:endParaRPr>
          </a:p>
        </p:txBody>
      </p:sp>
      <p:sp>
        <p:nvSpPr>
          <p:cNvPr id="112" name="Google Shape;112;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3</a:t>
            </a:fld>
            <a:endParaRPr sz="1800" b="1">
              <a:solidFill>
                <a:srgbClr val="385623"/>
              </a:solidFill>
            </a:endParaRPr>
          </a:p>
        </p:txBody>
      </p:sp>
      <p:sp>
        <p:nvSpPr>
          <p:cNvPr id="113" name="Google Shape;113;p40"/>
          <p:cNvSpPr txBox="1">
            <a:spLocks noGrp="1"/>
          </p:cNvSpPr>
          <p:nvPr>
            <p:ph type="title"/>
          </p:nvPr>
        </p:nvSpPr>
        <p:spPr>
          <a:xfrm>
            <a:off x="432875" y="379384"/>
            <a:ext cx="10515600" cy="576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a:solidFill>
                  <a:srgbClr val="2F5496"/>
                </a:solidFill>
                <a:latin typeface="Cambria"/>
                <a:ea typeface="Cambria"/>
                <a:cs typeface="Cambria"/>
                <a:sym typeface="Cambria"/>
              </a:rPr>
              <a:t>INTRODUCTION</a:t>
            </a:r>
            <a:endParaRPr sz="2400" b="1">
              <a:solidFill>
                <a:srgbClr val="2F5496"/>
              </a:solidFill>
              <a:latin typeface="Cambria"/>
              <a:ea typeface="Cambria"/>
              <a:cs typeface="Cambria"/>
              <a:sym typeface="Cambria"/>
            </a:endParaRPr>
          </a:p>
        </p:txBody>
      </p:sp>
      <p:sp>
        <p:nvSpPr>
          <p:cNvPr id="114" name="Google Shape;114;p40"/>
          <p:cNvSpPr txBox="1"/>
          <p:nvPr/>
        </p:nvSpPr>
        <p:spPr>
          <a:xfrm>
            <a:off x="-3206900" y="3232850"/>
            <a:ext cx="2283300" cy="6156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500"/>
              </a:spcBef>
              <a:spcAft>
                <a:spcPts val="0"/>
              </a:spcAft>
              <a:buNone/>
            </a:pPr>
            <a:endParaRPr sz="2800">
              <a:solidFill>
                <a:schemeClr val="dk1"/>
              </a:solidFill>
              <a:latin typeface="Times New Roman"/>
              <a:ea typeface="Times New Roman"/>
              <a:cs typeface="Times New Roman"/>
              <a:sym typeface="Times New Roman"/>
            </a:endParaRPr>
          </a:p>
        </p:txBody>
      </p:sp>
      <p:sp>
        <p:nvSpPr>
          <p:cNvPr id="115" name="Google Shape;115;p40"/>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5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a:spLocks noGrp="1"/>
          </p:cNvSpPr>
          <p:nvPr>
            <p:ph type="body" idx="1"/>
          </p:nvPr>
        </p:nvSpPr>
        <p:spPr>
          <a:xfrm>
            <a:off x="838200" y="983673"/>
            <a:ext cx="10515600" cy="519329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90000"/>
              </a:lnSpc>
              <a:spcBef>
                <a:spcPts val="500"/>
              </a:spcBef>
              <a:spcAft>
                <a:spcPts val="0"/>
              </a:spcAft>
              <a:buNone/>
            </a:pPr>
            <a:endParaRPr>
              <a:latin typeface="Cambria"/>
              <a:ea typeface="Cambria"/>
              <a:cs typeface="Cambria"/>
              <a:sym typeface="Cambria"/>
            </a:endParaRPr>
          </a:p>
          <a:p>
            <a:pPr marL="457200" lvl="0" indent="-381000" algn="just" rtl="0">
              <a:lnSpc>
                <a:spcPct val="150000"/>
              </a:lnSpc>
              <a:spcBef>
                <a:spcPts val="500"/>
              </a:spcBef>
              <a:spcAft>
                <a:spcPts val="0"/>
              </a:spcAft>
              <a:buSzPts val="2400"/>
              <a:buFont typeface="Times New Roman"/>
              <a:buChar char="•"/>
            </a:pPr>
            <a:r>
              <a:rPr lang="en-US" sz="2400">
                <a:latin typeface="Times New Roman"/>
                <a:ea typeface="Times New Roman"/>
                <a:cs typeface="Times New Roman"/>
                <a:sym typeface="Times New Roman"/>
              </a:rPr>
              <a:t>Heart disease is a major global health concern, causing significant morbidity and mortality. Conventional diagnostic techniques frequently fails to identify at-risk patients in the early stages in an accurate manner </a:t>
            </a:r>
            <a:endParaRPr sz="240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This model aims to improve predictive skills, allowing for prompt interventions and individualized treatment plans, ultimately improving patient outcomes and decreasing the load on healthcare systems.</a:t>
            </a:r>
            <a:endParaRPr sz="2400">
              <a:latin typeface="Times New Roman"/>
              <a:ea typeface="Times New Roman"/>
              <a:cs typeface="Times New Roman"/>
              <a:sym typeface="Times New Roman"/>
            </a:endParaRPr>
          </a:p>
          <a:p>
            <a:pPr marL="1143000" lvl="2" indent="-101600" algn="just" rtl="0">
              <a:lnSpc>
                <a:spcPct val="150000"/>
              </a:lnSpc>
              <a:spcBef>
                <a:spcPts val="500"/>
              </a:spcBef>
              <a:spcAft>
                <a:spcPts val="0"/>
              </a:spcAft>
              <a:buClr>
                <a:schemeClr val="dk1"/>
              </a:buClr>
              <a:buSzPts val="2000"/>
              <a:buNone/>
            </a:pPr>
            <a:endParaRPr sz="2400">
              <a:latin typeface="Cambria"/>
              <a:ea typeface="Cambria"/>
              <a:cs typeface="Cambria"/>
              <a:sym typeface="Cambria"/>
            </a:endParaRPr>
          </a:p>
        </p:txBody>
      </p:sp>
      <p:sp>
        <p:nvSpPr>
          <p:cNvPr id="122" name="Google Shape;12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4</a:t>
            </a:fld>
            <a:endParaRPr sz="1800" b="1">
              <a:solidFill>
                <a:srgbClr val="385623"/>
              </a:solidFill>
            </a:endParaRPr>
          </a:p>
        </p:txBody>
      </p:sp>
      <p:sp>
        <p:nvSpPr>
          <p:cNvPr id="123" name="Google Shape;123;p4"/>
          <p:cNvSpPr txBox="1">
            <a:spLocks noGrp="1"/>
          </p:cNvSpPr>
          <p:nvPr>
            <p:ph type="title"/>
          </p:nvPr>
        </p:nvSpPr>
        <p:spPr>
          <a:xfrm>
            <a:off x="838200" y="240434"/>
            <a:ext cx="10515600" cy="57698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a:solidFill>
                  <a:srgbClr val="2F5496"/>
                </a:solidFill>
                <a:latin typeface="Cambria"/>
                <a:ea typeface="Cambria"/>
                <a:cs typeface="Cambria"/>
                <a:sym typeface="Cambria"/>
              </a:rPr>
              <a:t>OBJECTIVE OF THE PROJECT </a:t>
            </a:r>
            <a:br>
              <a:rPr lang="en-US" sz="2400" b="1">
                <a:solidFill>
                  <a:srgbClr val="2F5496"/>
                </a:solidFill>
                <a:latin typeface="Cambria"/>
                <a:ea typeface="Cambria"/>
                <a:cs typeface="Cambria"/>
                <a:sym typeface="Cambria"/>
              </a:rPr>
            </a:br>
            <a:r>
              <a:rPr lang="en-US" sz="2400" b="1">
                <a:solidFill>
                  <a:srgbClr val="2F5496"/>
                </a:solidFill>
                <a:latin typeface="Cambria"/>
                <a:ea typeface="Cambria"/>
                <a:cs typeface="Cambria"/>
                <a:sym typeface="Cambria"/>
              </a:rPr>
              <a:t>(Problem Statement)</a:t>
            </a:r>
            <a:endParaRPr sz="2400" b="1">
              <a:solidFill>
                <a:srgbClr val="2F5496"/>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41"/>
          <p:cNvSpPr txBox="1">
            <a:spLocks noGrp="1"/>
          </p:cNvSpPr>
          <p:nvPr>
            <p:ph type="title"/>
          </p:nvPr>
        </p:nvSpPr>
        <p:spPr>
          <a:xfrm>
            <a:off x="258925" y="-97750"/>
            <a:ext cx="3926100" cy="609600"/>
          </a:xfrm>
          <a:prstGeom prst="rect">
            <a:avLst/>
          </a:prstGeom>
          <a:noFill/>
          <a:ln>
            <a:noFill/>
          </a:ln>
        </p:spPr>
        <p:txBody>
          <a:bodyPr spcFirstLastPara="1" wrap="square" lIns="91425" tIns="45700" rIns="91425" bIns="45700" anchor="ctr" anchorCtr="0">
            <a:noAutofit/>
          </a:bodyPr>
          <a:lstStyle/>
          <a:p>
            <a:pPr marL="404813" lvl="0" indent="-404813" algn="l" rtl="0">
              <a:lnSpc>
                <a:spcPct val="150000"/>
              </a:lnSpc>
              <a:spcBef>
                <a:spcPts val="0"/>
              </a:spcBef>
              <a:spcAft>
                <a:spcPts val="0"/>
              </a:spcAft>
              <a:buSzPts val="1800"/>
              <a:buNone/>
            </a:pPr>
            <a:r>
              <a:rPr lang="en-US" sz="1800" b="1">
                <a:solidFill>
                  <a:srgbClr val="2F5496"/>
                </a:solidFill>
                <a:latin typeface="Cambria"/>
                <a:ea typeface="Cambria"/>
                <a:cs typeface="Cambria"/>
                <a:sym typeface="Cambria"/>
              </a:rPr>
              <a:t>LITERATURE SURVEY</a:t>
            </a:r>
            <a:endParaRPr sz="1800"/>
          </a:p>
        </p:txBody>
      </p:sp>
      <p:graphicFrame>
        <p:nvGraphicFramePr>
          <p:cNvPr id="129" name="Google Shape;129;p41"/>
          <p:cNvGraphicFramePr/>
          <p:nvPr>
            <p:extLst>
              <p:ext uri="{D42A27DB-BD31-4B8C-83A1-F6EECF244321}">
                <p14:modId xmlns:p14="http://schemas.microsoft.com/office/powerpoint/2010/main" val="924153666"/>
              </p:ext>
            </p:extLst>
          </p:nvPr>
        </p:nvGraphicFramePr>
        <p:xfrm>
          <a:off x="0" y="648929"/>
          <a:ext cx="12110675" cy="5802819"/>
        </p:xfrm>
        <a:graphic>
          <a:graphicData uri="http://schemas.openxmlformats.org/drawingml/2006/table">
            <a:tbl>
              <a:tblPr>
                <a:noFill/>
                <a:tableStyleId>{F3EB0622-C888-4DE1-A1D8-3BEC2AA8ABC6}</a:tableStyleId>
              </a:tblPr>
              <a:tblGrid>
                <a:gridCol w="784675">
                  <a:extLst>
                    <a:ext uri="{9D8B030D-6E8A-4147-A177-3AD203B41FA5}">
                      <a16:colId xmlns:a16="http://schemas.microsoft.com/office/drawing/2014/main" val="20000"/>
                    </a:ext>
                  </a:extLst>
                </a:gridCol>
                <a:gridCol w="2542775">
                  <a:extLst>
                    <a:ext uri="{9D8B030D-6E8A-4147-A177-3AD203B41FA5}">
                      <a16:colId xmlns:a16="http://schemas.microsoft.com/office/drawing/2014/main" val="20001"/>
                    </a:ext>
                  </a:extLst>
                </a:gridCol>
                <a:gridCol w="2564525">
                  <a:extLst>
                    <a:ext uri="{9D8B030D-6E8A-4147-A177-3AD203B41FA5}">
                      <a16:colId xmlns:a16="http://schemas.microsoft.com/office/drawing/2014/main" val="20002"/>
                    </a:ext>
                  </a:extLst>
                </a:gridCol>
                <a:gridCol w="2837975">
                  <a:extLst>
                    <a:ext uri="{9D8B030D-6E8A-4147-A177-3AD203B41FA5}">
                      <a16:colId xmlns:a16="http://schemas.microsoft.com/office/drawing/2014/main" val="20003"/>
                    </a:ext>
                  </a:extLst>
                </a:gridCol>
                <a:gridCol w="3380725">
                  <a:extLst>
                    <a:ext uri="{9D8B030D-6E8A-4147-A177-3AD203B41FA5}">
                      <a16:colId xmlns:a16="http://schemas.microsoft.com/office/drawing/2014/main" val="20004"/>
                    </a:ext>
                  </a:extLst>
                </a:gridCol>
              </a:tblGrid>
              <a:tr h="425155">
                <a:tc>
                  <a:txBody>
                    <a:bodyPr/>
                    <a:lstStyle/>
                    <a:p>
                      <a:pPr marL="0" lvl="0" indent="0" algn="l" rtl="0">
                        <a:spcBef>
                          <a:spcPts val="0"/>
                        </a:spcBef>
                        <a:spcAft>
                          <a:spcPts val="0"/>
                        </a:spcAft>
                        <a:buNone/>
                      </a:pPr>
                      <a:r>
                        <a:rPr lang="en-US" sz="1600"/>
                        <a:t>  </a:t>
                      </a:r>
                      <a:r>
                        <a:rPr lang="en-US" sz="1600" b="1">
                          <a:latin typeface="Times New Roman"/>
                          <a:ea typeface="Times New Roman"/>
                          <a:cs typeface="Times New Roman"/>
                          <a:sym typeface="Times New Roman"/>
                        </a:rPr>
                        <a:t>S.No.</a:t>
                      </a:r>
                      <a:endParaRPr sz="16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600"/>
                        <a:t>             </a:t>
                      </a:r>
                      <a:r>
                        <a:rPr lang="en-US" sz="1600" b="1"/>
                        <a:t> </a:t>
                      </a:r>
                      <a:r>
                        <a:rPr lang="en-US" sz="1600" b="1">
                          <a:latin typeface="Times New Roman"/>
                          <a:ea typeface="Times New Roman"/>
                          <a:cs typeface="Times New Roman"/>
                          <a:sym typeface="Times New Roman"/>
                        </a:rPr>
                        <a:t>Title of the Paper</a:t>
                      </a:r>
                      <a:endParaRPr sz="16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600"/>
                        <a:t>    </a:t>
                      </a:r>
                      <a:r>
                        <a:rPr lang="en-US" sz="1600" b="1">
                          <a:latin typeface="Times New Roman"/>
                          <a:ea typeface="Times New Roman"/>
                          <a:cs typeface="Times New Roman"/>
                          <a:sym typeface="Times New Roman"/>
                        </a:rPr>
                        <a:t>Author Details</a:t>
                      </a:r>
                      <a:endParaRPr sz="16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600">
                          <a:latin typeface="Times New Roman"/>
                          <a:ea typeface="Times New Roman"/>
                          <a:cs typeface="Times New Roman"/>
                          <a:sym typeface="Times New Roman"/>
                        </a:rPr>
                        <a:t> </a:t>
                      </a:r>
                      <a:r>
                        <a:rPr lang="en-US" sz="1600" b="1">
                          <a:latin typeface="Times New Roman"/>
                          <a:ea typeface="Times New Roman"/>
                          <a:cs typeface="Times New Roman"/>
                          <a:sym typeface="Times New Roman"/>
                        </a:rPr>
                        <a:t>Publication &amp; Year</a:t>
                      </a:r>
                      <a:endParaRPr sz="16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600">
                          <a:latin typeface="Times New Roman"/>
                          <a:ea typeface="Times New Roman"/>
                          <a:cs typeface="Times New Roman"/>
                          <a:sym typeface="Times New Roman"/>
                        </a:rPr>
                        <a:t>      </a:t>
                      </a:r>
                      <a:r>
                        <a:rPr lang="en-US" sz="1600" b="1">
                          <a:latin typeface="Times New Roman"/>
                          <a:ea typeface="Times New Roman"/>
                          <a:cs typeface="Times New Roman"/>
                          <a:sym typeface="Times New Roman"/>
                        </a:rPr>
                        <a:t> Remarks</a:t>
                      </a:r>
                      <a:endParaRPr sz="16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639969">
                <a:tc>
                  <a:txBody>
                    <a:bodyPr/>
                    <a:lstStyle/>
                    <a:p>
                      <a:pPr marL="0" lvl="0" indent="0" algn="l" rtl="0">
                        <a:spcBef>
                          <a:spcPts val="0"/>
                        </a:spcBef>
                        <a:spcAft>
                          <a:spcPts val="0"/>
                        </a:spcAft>
                        <a:buNone/>
                      </a:pPr>
                      <a:r>
                        <a:rPr lang="en-US" sz="1600"/>
                        <a:t>    </a:t>
                      </a:r>
                      <a:endParaRPr sz="1600"/>
                    </a:p>
                    <a:p>
                      <a:pPr marL="0" lvl="0" indent="0" algn="l" rtl="0">
                        <a:spcBef>
                          <a:spcPts val="0"/>
                        </a:spcBef>
                        <a:spcAft>
                          <a:spcPts val="0"/>
                        </a:spcAft>
                        <a:buNone/>
                      </a:pPr>
                      <a:r>
                        <a:rPr lang="en-US" sz="1600"/>
                        <a:t>     </a:t>
                      </a:r>
                      <a:r>
                        <a:rPr lang="en-US" sz="1600">
                          <a:latin typeface="Times New Roman"/>
                          <a:ea typeface="Times New Roman"/>
                          <a:cs typeface="Times New Roman"/>
                          <a:sym typeface="Times New Roman"/>
                        </a:rPr>
                        <a:t>01.</a:t>
                      </a:r>
                      <a:endParaRPr sz="1600">
                        <a:latin typeface="Times New Roman"/>
                        <a:ea typeface="Times New Roman"/>
                        <a:cs typeface="Times New Roman"/>
                        <a:sym typeface="Times New Roman"/>
                      </a:endParaRPr>
                    </a:p>
                  </a:txBody>
                  <a:tcPr marL="91425" marR="91425" marT="91425" marB="91425"/>
                </a:tc>
                <a:tc>
                  <a:txBody>
                    <a:bodyPr/>
                    <a:lstStyle/>
                    <a:p>
                      <a:pPr marL="0" marR="304800" lvl="0" indent="0" algn="l" rtl="0">
                        <a:lnSpc>
                          <a:spcPct val="115000"/>
                        </a:lnSpc>
                        <a:spcBef>
                          <a:spcPts val="0"/>
                        </a:spcBef>
                        <a:spcAft>
                          <a:spcPts val="600"/>
                        </a:spcAft>
                        <a:buNone/>
                      </a:pPr>
                      <a:r>
                        <a:rPr lang="en-US" sz="1600">
                          <a:solidFill>
                            <a:schemeClr val="dk1"/>
                          </a:solidFill>
                          <a:highlight>
                            <a:srgbClr val="FFFFFF"/>
                          </a:highlight>
                          <a:latin typeface="Times New Roman"/>
                          <a:ea typeface="Times New Roman"/>
                          <a:cs typeface="Times New Roman"/>
                          <a:sym typeface="Times New Roman"/>
                        </a:rPr>
                        <a:t>Heart Disease Prediction Using Hybrid Machine Learning</a:t>
                      </a:r>
                      <a:endParaRPr sz="16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90000"/>
                        </a:lnSpc>
                        <a:spcBef>
                          <a:spcPts val="0"/>
                        </a:spcBef>
                        <a:spcAft>
                          <a:spcPts val="0"/>
                        </a:spcAft>
                        <a:buClr>
                          <a:srgbClr val="C00000"/>
                        </a:buClr>
                        <a:buSzPts val="2400"/>
                        <a:buFont typeface="Arial"/>
                        <a:buNone/>
                      </a:pPr>
                      <a:r>
                        <a:rPr lang="en-US" sz="1600">
                          <a:solidFill>
                            <a:srgbClr val="222222"/>
                          </a:solidFill>
                          <a:highlight>
                            <a:srgbClr val="FFFFFF"/>
                          </a:highlight>
                          <a:latin typeface="Times New Roman"/>
                          <a:ea typeface="Times New Roman"/>
                          <a:cs typeface="Times New Roman"/>
                          <a:sym typeface="Times New Roman"/>
                        </a:rPr>
                        <a:t>Ahmed, Mohammed and Idress Husien</a:t>
                      </a:r>
                      <a:endParaRPr sz="1600">
                        <a:latin typeface="Times New Roman"/>
                        <a:ea typeface="Times New Roman"/>
                        <a:cs typeface="Times New Roman"/>
                        <a:sym typeface="Times New Roman"/>
                      </a:endParaRPr>
                    </a:p>
                  </a:txBody>
                  <a:tcPr marL="91425" marR="91425" marT="91425" marB="91425"/>
                </a:tc>
                <a:tc>
                  <a:txBody>
                    <a:bodyPr/>
                    <a:lstStyle/>
                    <a:p>
                      <a:pPr marL="0" lvl="0" indent="0" algn="l" rtl="0">
                        <a:lnSpc>
                          <a:spcPct val="90000"/>
                        </a:lnSpc>
                        <a:spcBef>
                          <a:spcPts val="0"/>
                        </a:spcBef>
                        <a:spcAft>
                          <a:spcPts val="0"/>
                        </a:spcAft>
                        <a:buClr>
                          <a:srgbClr val="C00000"/>
                        </a:buClr>
                        <a:buSzPts val="2400"/>
                        <a:buFont typeface="Arial"/>
                        <a:buNone/>
                      </a:pPr>
                      <a:r>
                        <a:rPr lang="en-US" sz="1600">
                          <a:solidFill>
                            <a:srgbClr val="222222"/>
                          </a:solidFill>
                          <a:highlight>
                            <a:srgbClr val="FFFFFF"/>
                          </a:highlight>
                          <a:latin typeface="Times New Roman"/>
                          <a:ea typeface="Times New Roman"/>
                          <a:cs typeface="Times New Roman"/>
                          <a:sym typeface="Times New Roman"/>
                        </a:rPr>
                        <a:t> Journal of Robotics and Control (JRC) 5, no. 3  &amp; 2024</a:t>
                      </a:r>
                      <a:endParaRPr sz="16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600">
                          <a:latin typeface="Times New Roman"/>
                          <a:ea typeface="Times New Roman"/>
                          <a:cs typeface="Times New Roman"/>
                          <a:sym typeface="Times New Roman"/>
                        </a:rPr>
                        <a:t>The project improves heart disease prediction accuracy by integrating multiple machine learning models, but faces challenges in data quality, model complexity, and continuous validation across diverse populations</a:t>
                      </a:r>
                      <a:endParaRPr sz="16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2084349">
                <a:tc>
                  <a:txBody>
                    <a:bodyPr/>
                    <a:lstStyle/>
                    <a:p>
                      <a:pPr marL="0" lvl="0" indent="0" algn="l" rtl="0">
                        <a:spcBef>
                          <a:spcPts val="0"/>
                        </a:spcBef>
                        <a:spcAft>
                          <a:spcPts val="0"/>
                        </a:spcAft>
                        <a:buNone/>
                      </a:pPr>
                      <a:r>
                        <a:rPr lang="en-US" sz="1600"/>
                        <a:t>  </a:t>
                      </a:r>
                      <a:endParaRPr sz="1600"/>
                    </a:p>
                    <a:p>
                      <a:pPr marL="0" lvl="0" indent="0" algn="l" rtl="0">
                        <a:spcBef>
                          <a:spcPts val="0"/>
                        </a:spcBef>
                        <a:spcAft>
                          <a:spcPts val="0"/>
                        </a:spcAft>
                        <a:buNone/>
                      </a:pPr>
                      <a:r>
                        <a:rPr lang="en-US" sz="1600"/>
                        <a:t>   </a:t>
                      </a:r>
                      <a:r>
                        <a:rPr lang="en-US" sz="1600">
                          <a:latin typeface="Times New Roman"/>
                          <a:ea typeface="Times New Roman"/>
                          <a:cs typeface="Times New Roman"/>
                          <a:sym typeface="Times New Roman"/>
                        </a:rPr>
                        <a:t>02.</a:t>
                      </a:r>
                      <a:endParaRPr sz="1600">
                        <a:latin typeface="Times New Roman"/>
                        <a:ea typeface="Times New Roman"/>
                        <a:cs typeface="Times New Roman"/>
                        <a:sym typeface="Times New Roman"/>
                      </a:endParaRPr>
                    </a:p>
                  </a:txBody>
                  <a:tcPr marL="91425" marR="91425" marT="91425" marB="91425"/>
                </a:tc>
                <a:tc>
                  <a:txBody>
                    <a:bodyPr/>
                    <a:lstStyle/>
                    <a:p>
                      <a:pPr marL="0" lvl="0" indent="0" algn="l" rtl="0">
                        <a:lnSpc>
                          <a:spcPct val="123913"/>
                        </a:lnSpc>
                        <a:spcBef>
                          <a:spcPts val="0"/>
                        </a:spcBef>
                        <a:spcAft>
                          <a:spcPts val="0"/>
                        </a:spcAft>
                        <a:buNone/>
                      </a:pPr>
                      <a:r>
                        <a:rPr lang="en-US" sz="1600">
                          <a:solidFill>
                            <a:srgbClr val="333333"/>
                          </a:solidFill>
                          <a:highlight>
                            <a:srgbClr val="FFFFFF"/>
                          </a:highlight>
                          <a:latin typeface="Times New Roman"/>
                          <a:ea typeface="Times New Roman"/>
                          <a:cs typeface="Times New Roman"/>
                          <a:sym typeface="Times New Roman"/>
                        </a:rPr>
                        <a:t>Heart Attack Prediction using Machine Learning Techniques</a:t>
                      </a:r>
                      <a:endParaRPr sz="1600">
                        <a:latin typeface="Times New Roman"/>
                        <a:ea typeface="Times New Roman"/>
                        <a:cs typeface="Times New Roman"/>
                        <a:sym typeface="Times New Roman"/>
                      </a:endParaRPr>
                    </a:p>
                  </a:txBody>
                  <a:tcPr marL="91425" marR="91425" marT="91425" marB="91425"/>
                </a:tc>
                <a:tc>
                  <a:txBody>
                    <a:bodyPr/>
                    <a:lstStyle/>
                    <a:p>
                      <a:pPr marL="0" lvl="0" indent="0" algn="l" rtl="0">
                        <a:lnSpc>
                          <a:spcPct val="90000"/>
                        </a:lnSpc>
                        <a:spcBef>
                          <a:spcPts val="0"/>
                        </a:spcBef>
                        <a:spcAft>
                          <a:spcPts val="0"/>
                        </a:spcAft>
                        <a:buClr>
                          <a:srgbClr val="C00000"/>
                        </a:buClr>
                        <a:buSzPts val="2400"/>
                        <a:buFont typeface="Arial"/>
                        <a:buNone/>
                      </a:pPr>
                      <a:r>
                        <a:rPr lang="en-US" sz="1600">
                          <a:solidFill>
                            <a:srgbClr val="222222"/>
                          </a:solidFill>
                          <a:highlight>
                            <a:srgbClr val="FFFFFF"/>
                          </a:highlight>
                          <a:latin typeface="Times New Roman"/>
                          <a:ea typeface="Times New Roman"/>
                          <a:cs typeface="Times New Roman"/>
                          <a:sym typeface="Times New Roman"/>
                        </a:rPr>
                        <a:t> Mall, Shubham</a:t>
                      </a:r>
                      <a:endParaRPr sz="1600"/>
                    </a:p>
                  </a:txBody>
                  <a:tcPr marL="91425" marR="91425" marT="91425" marB="91425"/>
                </a:tc>
                <a:tc>
                  <a:txBody>
                    <a:bodyPr/>
                    <a:lstStyle/>
                    <a:p>
                      <a:pPr marL="0" lvl="0" indent="0" algn="l" rtl="0">
                        <a:lnSpc>
                          <a:spcPct val="90000"/>
                        </a:lnSpc>
                        <a:spcBef>
                          <a:spcPts val="0"/>
                        </a:spcBef>
                        <a:spcAft>
                          <a:spcPts val="0"/>
                        </a:spcAft>
                        <a:buClr>
                          <a:srgbClr val="C00000"/>
                        </a:buClr>
                        <a:buSzPts val="2400"/>
                        <a:buFont typeface="Arial"/>
                        <a:buNone/>
                      </a:pPr>
                      <a:r>
                        <a:rPr lang="en-US" sz="1600">
                          <a:solidFill>
                            <a:srgbClr val="222222"/>
                          </a:solidFill>
                          <a:highlight>
                            <a:srgbClr val="FFFFFF"/>
                          </a:highlight>
                          <a:latin typeface="Times New Roman"/>
                          <a:ea typeface="Times New Roman"/>
                          <a:cs typeface="Times New Roman"/>
                          <a:sym typeface="Times New Roman"/>
                        </a:rPr>
                        <a:t>International Conference on Advance Computing and Innovative Technologies in Engineering  &amp; 2024</a:t>
                      </a:r>
                      <a:endParaRPr sz="1600"/>
                    </a:p>
                  </a:txBody>
                  <a:tcPr marL="91425" marR="91425" marT="91425" marB="91425"/>
                </a:tc>
                <a:tc>
                  <a:txBody>
                    <a:bodyPr/>
                    <a:lstStyle/>
                    <a:p>
                      <a:pPr marL="0" lvl="0" indent="0" algn="just" rtl="0">
                        <a:lnSpc>
                          <a:spcPct val="115000"/>
                        </a:lnSpc>
                        <a:spcBef>
                          <a:spcPts val="1200"/>
                        </a:spcBef>
                        <a:spcAft>
                          <a:spcPts val="1200"/>
                        </a:spcAft>
                        <a:buNone/>
                      </a:pPr>
                      <a:r>
                        <a:rPr lang="en-US" sz="1600">
                          <a:solidFill>
                            <a:schemeClr val="dk1"/>
                          </a:solidFill>
                          <a:latin typeface="Times New Roman"/>
                          <a:ea typeface="Times New Roman"/>
                          <a:cs typeface="Times New Roman"/>
                          <a:sym typeface="Times New Roman"/>
                        </a:rPr>
                        <a:t>The heart disease prediction system, utilizing health indicators for early detection, faces challenges in data quality, privacy, and model interpretability, necessitating clinical validation and ethical considerations.</a:t>
                      </a:r>
                      <a:endParaRPr sz="1600"/>
                    </a:p>
                  </a:txBody>
                  <a:tcPr marL="91425" marR="91425" marT="91425" marB="91425"/>
                </a:tc>
                <a:extLst>
                  <a:ext uri="{0D108BD9-81ED-4DB2-BD59-A6C34878D82A}">
                    <a16:rowId xmlns:a16="http://schemas.microsoft.com/office/drawing/2014/main" val="10002"/>
                  </a:ext>
                </a:extLst>
              </a:tr>
              <a:tr h="1639969">
                <a:tc>
                  <a:txBody>
                    <a:bodyPr/>
                    <a:lstStyle/>
                    <a:p>
                      <a:pPr marL="0" lvl="0" indent="0" algn="l" rtl="0">
                        <a:spcBef>
                          <a:spcPts val="0"/>
                        </a:spcBef>
                        <a:spcAft>
                          <a:spcPts val="0"/>
                        </a:spcAft>
                        <a:buNone/>
                      </a:pPr>
                      <a:r>
                        <a:rPr lang="en-US" sz="1600"/>
                        <a:t>     </a:t>
                      </a:r>
                      <a:endParaRPr sz="1600"/>
                    </a:p>
                    <a:p>
                      <a:pPr marL="0" lvl="0" indent="0" algn="l" rtl="0">
                        <a:spcBef>
                          <a:spcPts val="0"/>
                        </a:spcBef>
                        <a:spcAft>
                          <a:spcPts val="0"/>
                        </a:spcAft>
                        <a:buNone/>
                      </a:pPr>
                      <a:r>
                        <a:rPr lang="en-US" sz="1600"/>
                        <a:t>  </a:t>
                      </a:r>
                      <a:r>
                        <a:rPr lang="en-US" sz="1600">
                          <a:latin typeface="Times New Roman"/>
                          <a:ea typeface="Times New Roman"/>
                          <a:cs typeface="Times New Roman"/>
                          <a:sym typeface="Times New Roman"/>
                        </a:rPr>
                        <a:t>  03.</a:t>
                      </a:r>
                      <a:endParaRPr sz="160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2400"/>
                        </a:spcBef>
                        <a:spcAft>
                          <a:spcPts val="0"/>
                        </a:spcAft>
                        <a:buClr>
                          <a:schemeClr val="dk1"/>
                        </a:buClr>
                        <a:buSzPts val="1100"/>
                        <a:buFont typeface="Arial"/>
                        <a:buNone/>
                      </a:pPr>
                      <a:r>
                        <a:rPr lang="en-US" sz="1600">
                          <a:solidFill>
                            <a:srgbClr val="1C1D1E"/>
                          </a:solidFill>
                          <a:highlight>
                            <a:srgbClr val="FFFFFF"/>
                          </a:highlight>
                          <a:latin typeface="Times New Roman"/>
                          <a:ea typeface="Times New Roman"/>
                          <a:cs typeface="Times New Roman"/>
                          <a:sym typeface="Times New Roman"/>
                        </a:rPr>
                        <a:t>Enhancing Heart Attack Prediction with Machine Learning</a:t>
                      </a:r>
                      <a:endParaRPr sz="1600">
                        <a:solidFill>
                          <a:srgbClr val="1C1D1E"/>
                        </a:solidFill>
                        <a:highlight>
                          <a:srgbClr val="FFFFFF"/>
                        </a:highlight>
                        <a:latin typeface="Times New Roman"/>
                        <a:ea typeface="Times New Roman"/>
                        <a:cs typeface="Times New Roman"/>
                        <a:sym typeface="Times New Roman"/>
                      </a:endParaRPr>
                    </a:p>
                    <a:p>
                      <a:pPr marL="0" lvl="0" indent="0" algn="l" rtl="0">
                        <a:spcBef>
                          <a:spcPts val="600"/>
                        </a:spcBef>
                        <a:spcAft>
                          <a:spcPts val="0"/>
                        </a:spcAft>
                        <a:buNone/>
                      </a:pPr>
                      <a:endParaRPr sz="1600"/>
                    </a:p>
                  </a:txBody>
                  <a:tcPr marL="91425" marR="91425" marT="91425" marB="91425"/>
                </a:tc>
                <a:tc>
                  <a:txBody>
                    <a:bodyPr/>
                    <a:lstStyle/>
                    <a:p>
                      <a:pPr marL="0" lvl="0" indent="0" algn="l" rtl="0">
                        <a:lnSpc>
                          <a:spcPct val="90000"/>
                        </a:lnSpc>
                        <a:spcBef>
                          <a:spcPts val="0"/>
                        </a:spcBef>
                        <a:spcAft>
                          <a:spcPts val="0"/>
                        </a:spcAft>
                        <a:buClr>
                          <a:srgbClr val="C00000"/>
                        </a:buClr>
                        <a:buSzPts val="2400"/>
                        <a:buFont typeface="Arial"/>
                        <a:buNone/>
                      </a:pPr>
                      <a:r>
                        <a:rPr lang="en-US" sz="1600">
                          <a:solidFill>
                            <a:srgbClr val="222222"/>
                          </a:solidFill>
                          <a:highlight>
                            <a:schemeClr val="lt1"/>
                          </a:highlight>
                          <a:latin typeface="Times New Roman"/>
                          <a:ea typeface="Times New Roman"/>
                          <a:cs typeface="Times New Roman"/>
                          <a:sym typeface="Times New Roman"/>
                        </a:rPr>
                        <a:t>Alshraideh, Mohammad, Najwan Alshraideh, Abedalrahman Alshraideh, Yara Alkayed, Yasmin Al Trabsheh, and Bahaaldeen Alshraideh</a:t>
                      </a:r>
                      <a:endParaRPr sz="1600"/>
                    </a:p>
                  </a:txBody>
                  <a:tcPr marL="91425" marR="91425" marT="91425" marB="91425"/>
                </a:tc>
                <a:tc>
                  <a:txBody>
                    <a:bodyPr/>
                    <a:lstStyle/>
                    <a:p>
                      <a:pPr marL="0" lvl="0" indent="0" algn="l" rtl="0">
                        <a:lnSpc>
                          <a:spcPct val="90000"/>
                        </a:lnSpc>
                        <a:spcBef>
                          <a:spcPts val="0"/>
                        </a:spcBef>
                        <a:spcAft>
                          <a:spcPts val="0"/>
                        </a:spcAft>
                        <a:buClr>
                          <a:srgbClr val="C00000"/>
                        </a:buClr>
                        <a:buSzPts val="2400"/>
                        <a:buFont typeface="Arial"/>
                        <a:buNone/>
                      </a:pPr>
                      <a:r>
                        <a:rPr lang="en-US" sz="1600">
                          <a:solidFill>
                            <a:srgbClr val="222222"/>
                          </a:solidFill>
                          <a:highlight>
                            <a:schemeClr val="lt1"/>
                          </a:highlight>
                          <a:latin typeface="Times New Roman"/>
                          <a:ea typeface="Times New Roman"/>
                          <a:cs typeface="Times New Roman"/>
                          <a:sym typeface="Times New Roman"/>
                        </a:rPr>
                        <a:t>Applied Computational Intelligence and Soft Computing  &amp; 2024</a:t>
                      </a:r>
                      <a:endParaRPr sz="1600"/>
                    </a:p>
                  </a:txBody>
                  <a:tcPr marL="91425" marR="91425" marT="91425" marB="91425"/>
                </a:tc>
                <a:tc>
                  <a:txBody>
                    <a:bodyPr/>
                    <a:lstStyle/>
                    <a:p>
                      <a:pPr marL="0" lvl="0" indent="0" algn="just" rtl="0">
                        <a:spcBef>
                          <a:spcPts val="0"/>
                        </a:spcBef>
                        <a:spcAft>
                          <a:spcPts val="0"/>
                        </a:spcAft>
                        <a:buNone/>
                      </a:pPr>
                      <a:r>
                        <a:rPr lang="en-US" sz="1600" dirty="0">
                          <a:latin typeface="Times New Roman"/>
                          <a:ea typeface="Times New Roman"/>
                          <a:cs typeface="Times New Roman"/>
                          <a:sym typeface="Times New Roman"/>
                        </a:rPr>
                        <a:t>The system, which uses PSO for feature selection, achieves high prediction accuracy of 94.3%, but its specific dataset and computational complexity may limit its generalizability and efficiency.</a:t>
                      </a:r>
                      <a:endParaRPr sz="16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42"/>
          <p:cNvSpPr txBox="1">
            <a:spLocks noGrp="1"/>
          </p:cNvSpPr>
          <p:nvPr>
            <p:ph type="title"/>
          </p:nvPr>
        </p:nvSpPr>
        <p:spPr>
          <a:xfrm>
            <a:off x="813725" y="152400"/>
            <a:ext cx="8839200" cy="609600"/>
          </a:xfrm>
          <a:prstGeom prst="rect">
            <a:avLst/>
          </a:prstGeom>
          <a:noFill/>
          <a:ln>
            <a:noFill/>
          </a:ln>
        </p:spPr>
        <p:txBody>
          <a:bodyPr spcFirstLastPara="1" wrap="square" lIns="91425" tIns="45700" rIns="91425" bIns="45700" anchor="ctr" anchorCtr="0">
            <a:noAutofit/>
          </a:bodyPr>
          <a:lstStyle/>
          <a:p>
            <a:pPr marL="404813" lvl="0" indent="-404813" algn="l" rtl="0">
              <a:lnSpc>
                <a:spcPct val="150000"/>
              </a:lnSpc>
              <a:spcBef>
                <a:spcPts val="0"/>
              </a:spcBef>
              <a:spcAft>
                <a:spcPts val="0"/>
              </a:spcAft>
              <a:buSzPts val="1800"/>
              <a:buNone/>
            </a:pPr>
            <a:r>
              <a:rPr lang="en-US" sz="2400" b="1">
                <a:solidFill>
                  <a:srgbClr val="2F5496"/>
                </a:solidFill>
                <a:latin typeface="Cambria"/>
                <a:ea typeface="Cambria"/>
                <a:cs typeface="Cambria"/>
                <a:sym typeface="Cambria"/>
              </a:rPr>
              <a:t>LITERATURE SURVEY</a:t>
            </a:r>
            <a:endParaRPr/>
          </a:p>
        </p:txBody>
      </p:sp>
      <p:sp>
        <p:nvSpPr>
          <p:cNvPr id="135" name="Google Shape;135;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6</a:t>
            </a:fld>
            <a:endParaRPr sz="1800" b="1">
              <a:solidFill>
                <a:srgbClr val="385623"/>
              </a:solidFill>
            </a:endParaRPr>
          </a:p>
        </p:txBody>
      </p:sp>
      <p:graphicFrame>
        <p:nvGraphicFramePr>
          <p:cNvPr id="136" name="Google Shape;136;p42"/>
          <p:cNvGraphicFramePr/>
          <p:nvPr/>
        </p:nvGraphicFramePr>
        <p:xfrm>
          <a:off x="40650" y="3588975"/>
          <a:ext cx="12110675" cy="2236425"/>
        </p:xfrm>
        <a:graphic>
          <a:graphicData uri="http://schemas.openxmlformats.org/drawingml/2006/table">
            <a:tbl>
              <a:tblPr>
                <a:noFill/>
                <a:tableStyleId>{F3EB0622-C888-4DE1-A1D8-3BEC2AA8ABC6}</a:tableStyleId>
              </a:tblPr>
              <a:tblGrid>
                <a:gridCol w="784675">
                  <a:extLst>
                    <a:ext uri="{9D8B030D-6E8A-4147-A177-3AD203B41FA5}">
                      <a16:colId xmlns:a16="http://schemas.microsoft.com/office/drawing/2014/main" val="20000"/>
                    </a:ext>
                  </a:extLst>
                </a:gridCol>
                <a:gridCol w="2542775">
                  <a:extLst>
                    <a:ext uri="{9D8B030D-6E8A-4147-A177-3AD203B41FA5}">
                      <a16:colId xmlns:a16="http://schemas.microsoft.com/office/drawing/2014/main" val="20001"/>
                    </a:ext>
                  </a:extLst>
                </a:gridCol>
                <a:gridCol w="2564525">
                  <a:extLst>
                    <a:ext uri="{9D8B030D-6E8A-4147-A177-3AD203B41FA5}">
                      <a16:colId xmlns:a16="http://schemas.microsoft.com/office/drawing/2014/main" val="20002"/>
                    </a:ext>
                  </a:extLst>
                </a:gridCol>
                <a:gridCol w="2837975">
                  <a:extLst>
                    <a:ext uri="{9D8B030D-6E8A-4147-A177-3AD203B41FA5}">
                      <a16:colId xmlns:a16="http://schemas.microsoft.com/office/drawing/2014/main" val="20003"/>
                    </a:ext>
                  </a:extLst>
                </a:gridCol>
                <a:gridCol w="3380725">
                  <a:extLst>
                    <a:ext uri="{9D8B030D-6E8A-4147-A177-3AD203B41FA5}">
                      <a16:colId xmlns:a16="http://schemas.microsoft.com/office/drawing/2014/main" val="20004"/>
                    </a:ext>
                  </a:extLst>
                </a:gridCol>
              </a:tblGrid>
              <a:tr h="2236425">
                <a:tc>
                  <a:txBody>
                    <a:bodyPr/>
                    <a:lstStyle/>
                    <a:p>
                      <a:pPr marL="0" lvl="0" indent="0" algn="l" rtl="0">
                        <a:spcBef>
                          <a:spcPts val="0"/>
                        </a:spcBef>
                        <a:spcAft>
                          <a:spcPts val="0"/>
                        </a:spcAft>
                        <a:buNone/>
                      </a:pPr>
                      <a:r>
                        <a:rPr lang="en-US" sz="1600"/>
                        <a:t>    </a:t>
                      </a:r>
                      <a:endParaRPr sz="1600"/>
                    </a:p>
                    <a:p>
                      <a:pPr marL="0" lvl="0" indent="0" algn="l" rtl="0">
                        <a:spcBef>
                          <a:spcPts val="0"/>
                        </a:spcBef>
                        <a:spcAft>
                          <a:spcPts val="0"/>
                        </a:spcAft>
                        <a:buNone/>
                      </a:pPr>
                      <a:r>
                        <a:rPr lang="en-US" sz="1600"/>
                        <a:t>   </a:t>
                      </a:r>
                      <a:r>
                        <a:rPr lang="en-US" sz="1600">
                          <a:latin typeface="Times New Roman"/>
                          <a:ea typeface="Times New Roman"/>
                          <a:cs typeface="Times New Roman"/>
                          <a:sym typeface="Times New Roman"/>
                        </a:rPr>
                        <a:t> 05.</a:t>
                      </a:r>
                      <a:endParaRPr sz="160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2400"/>
                        </a:spcBef>
                        <a:spcAft>
                          <a:spcPts val="0"/>
                        </a:spcAft>
                        <a:buClr>
                          <a:schemeClr val="dk1"/>
                        </a:buClr>
                        <a:buSzPts val="1100"/>
                        <a:buFont typeface="Arial"/>
                        <a:buNone/>
                      </a:pPr>
                      <a:r>
                        <a:rPr lang="en-US" sz="1600">
                          <a:solidFill>
                            <a:srgbClr val="1C1D1E"/>
                          </a:solidFill>
                          <a:highlight>
                            <a:srgbClr val="FFFFFF"/>
                          </a:highlight>
                          <a:latin typeface="Times New Roman"/>
                          <a:ea typeface="Times New Roman"/>
                          <a:cs typeface="Times New Roman"/>
                          <a:sym typeface="Times New Roman"/>
                        </a:rPr>
                        <a:t>Cardiac disease risk prediction using machine learning algorithms</a:t>
                      </a:r>
                      <a:endParaRPr sz="160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endParaRPr sz="1600"/>
                    </a:p>
                  </a:txBody>
                  <a:tcPr marL="91425" marR="91425" marT="91425" marB="91425"/>
                </a:tc>
                <a:tc>
                  <a:txBody>
                    <a:bodyPr/>
                    <a:lstStyle/>
                    <a:p>
                      <a:pPr marL="0" lvl="0" indent="0" algn="l" rtl="0">
                        <a:lnSpc>
                          <a:spcPct val="90000"/>
                        </a:lnSpc>
                        <a:spcBef>
                          <a:spcPts val="1000"/>
                        </a:spcBef>
                        <a:spcAft>
                          <a:spcPts val="0"/>
                        </a:spcAft>
                        <a:buClr>
                          <a:schemeClr val="dk1"/>
                        </a:buClr>
                        <a:buSzPts val="1100"/>
                        <a:buFont typeface="Arial"/>
                        <a:buNone/>
                      </a:pPr>
                      <a:r>
                        <a:rPr lang="en-US" sz="1600">
                          <a:solidFill>
                            <a:srgbClr val="222222"/>
                          </a:solidFill>
                          <a:highlight>
                            <a:srgbClr val="FFFFFF"/>
                          </a:highlight>
                          <a:latin typeface="Times New Roman"/>
                          <a:ea typeface="Times New Roman"/>
                          <a:cs typeface="Times New Roman"/>
                          <a:sym typeface="Times New Roman"/>
                        </a:rPr>
                        <a:t>Stonier,Albert Alexander, Rakesh Krishna Gorantla, and K. Manoj.</a:t>
                      </a:r>
                      <a:endParaRPr sz="1600"/>
                    </a:p>
                  </a:txBody>
                  <a:tcPr marL="91425" marR="91425" marT="91425" marB="91425"/>
                </a:tc>
                <a:tc>
                  <a:txBody>
                    <a:bodyPr/>
                    <a:lstStyle/>
                    <a:p>
                      <a:pPr marL="0" lvl="0" indent="0" algn="just" rtl="0">
                        <a:lnSpc>
                          <a:spcPct val="90000"/>
                        </a:lnSpc>
                        <a:spcBef>
                          <a:spcPts val="1000"/>
                        </a:spcBef>
                        <a:spcAft>
                          <a:spcPts val="0"/>
                        </a:spcAft>
                        <a:buClr>
                          <a:schemeClr val="dk1"/>
                        </a:buClr>
                        <a:buSzPts val="1800"/>
                        <a:buFont typeface="Arial"/>
                        <a:buNone/>
                      </a:pPr>
                      <a:r>
                        <a:rPr lang="en-US" sz="1600">
                          <a:solidFill>
                            <a:srgbClr val="222222"/>
                          </a:solidFill>
                          <a:highlight>
                            <a:srgbClr val="FFFFFF"/>
                          </a:highlight>
                          <a:latin typeface="Times New Roman"/>
                          <a:ea typeface="Times New Roman"/>
                          <a:cs typeface="Times New Roman"/>
                          <a:sym typeface="Times New Roman"/>
                        </a:rPr>
                        <a:t>Healthcare Technology Letters &amp; 2024</a:t>
                      </a:r>
                      <a:endParaRPr sz="1600">
                        <a:solidFill>
                          <a:srgbClr val="222222"/>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600">
                          <a:latin typeface="Times New Roman"/>
                          <a:ea typeface="Times New Roman"/>
                          <a:cs typeface="Times New Roman"/>
                          <a:sym typeface="Times New Roman"/>
                        </a:rPr>
                        <a:t>The system enhances early heart attack detection with 88.52% accuracy, but its high-quality data reliance and Random Forest model complexity may limit its practical applicability.</a:t>
                      </a:r>
                      <a:endParaRPr sz="16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37" name="Google Shape;137;p42"/>
          <p:cNvGraphicFramePr/>
          <p:nvPr/>
        </p:nvGraphicFramePr>
        <p:xfrm>
          <a:off x="40663" y="1657350"/>
          <a:ext cx="12110675" cy="1931625"/>
        </p:xfrm>
        <a:graphic>
          <a:graphicData uri="http://schemas.openxmlformats.org/drawingml/2006/table">
            <a:tbl>
              <a:tblPr>
                <a:noFill/>
                <a:tableStyleId>{F3EB0622-C888-4DE1-A1D8-3BEC2AA8ABC6}</a:tableStyleId>
              </a:tblPr>
              <a:tblGrid>
                <a:gridCol w="784675">
                  <a:extLst>
                    <a:ext uri="{9D8B030D-6E8A-4147-A177-3AD203B41FA5}">
                      <a16:colId xmlns:a16="http://schemas.microsoft.com/office/drawing/2014/main" val="20000"/>
                    </a:ext>
                  </a:extLst>
                </a:gridCol>
                <a:gridCol w="2542775">
                  <a:extLst>
                    <a:ext uri="{9D8B030D-6E8A-4147-A177-3AD203B41FA5}">
                      <a16:colId xmlns:a16="http://schemas.microsoft.com/office/drawing/2014/main" val="20001"/>
                    </a:ext>
                  </a:extLst>
                </a:gridCol>
                <a:gridCol w="2564525">
                  <a:extLst>
                    <a:ext uri="{9D8B030D-6E8A-4147-A177-3AD203B41FA5}">
                      <a16:colId xmlns:a16="http://schemas.microsoft.com/office/drawing/2014/main" val="20002"/>
                    </a:ext>
                  </a:extLst>
                </a:gridCol>
                <a:gridCol w="2837975">
                  <a:extLst>
                    <a:ext uri="{9D8B030D-6E8A-4147-A177-3AD203B41FA5}">
                      <a16:colId xmlns:a16="http://schemas.microsoft.com/office/drawing/2014/main" val="20003"/>
                    </a:ext>
                  </a:extLst>
                </a:gridCol>
                <a:gridCol w="3380725">
                  <a:extLst>
                    <a:ext uri="{9D8B030D-6E8A-4147-A177-3AD203B41FA5}">
                      <a16:colId xmlns:a16="http://schemas.microsoft.com/office/drawing/2014/main" val="20004"/>
                    </a:ext>
                  </a:extLst>
                </a:gridCol>
              </a:tblGrid>
              <a:tr h="1931625">
                <a:tc>
                  <a:txBody>
                    <a:bodyPr/>
                    <a:lstStyle/>
                    <a:p>
                      <a:pPr marL="0" lvl="0" indent="0" algn="l" rtl="0">
                        <a:spcBef>
                          <a:spcPts val="0"/>
                        </a:spcBef>
                        <a:spcAft>
                          <a:spcPts val="0"/>
                        </a:spcAft>
                        <a:buNone/>
                      </a:pPr>
                      <a:endParaRPr sz="1600"/>
                    </a:p>
                    <a:p>
                      <a:pPr marL="0" lvl="0" indent="0" algn="l" rtl="0">
                        <a:spcBef>
                          <a:spcPts val="0"/>
                        </a:spcBef>
                        <a:spcAft>
                          <a:spcPts val="0"/>
                        </a:spcAft>
                        <a:buNone/>
                      </a:pPr>
                      <a:r>
                        <a:rPr lang="en-US" sz="1600"/>
                        <a:t> </a:t>
                      </a:r>
                      <a:r>
                        <a:rPr lang="en-US" sz="1600">
                          <a:latin typeface="Times New Roman"/>
                          <a:ea typeface="Times New Roman"/>
                          <a:cs typeface="Times New Roman"/>
                          <a:sym typeface="Times New Roman"/>
                        </a:rPr>
                        <a:t>  04</a:t>
                      </a:r>
                      <a:r>
                        <a:rPr lang="en-US" sz="1600"/>
                        <a:t>.</a:t>
                      </a:r>
                      <a:endParaRPr sz="1600"/>
                    </a:p>
                  </a:txBody>
                  <a:tcPr marL="91425" marR="91425" marT="91425" marB="91425"/>
                </a:tc>
                <a:tc>
                  <a:txBody>
                    <a:bodyPr/>
                    <a:lstStyle/>
                    <a:p>
                      <a:pPr marL="0" lvl="0" indent="0" algn="l" rtl="0">
                        <a:lnSpc>
                          <a:spcPct val="115000"/>
                        </a:lnSpc>
                        <a:spcBef>
                          <a:spcPts val="1200"/>
                        </a:spcBef>
                        <a:spcAft>
                          <a:spcPts val="1200"/>
                        </a:spcAft>
                        <a:buNone/>
                      </a:pPr>
                      <a:r>
                        <a:rPr lang="en-US" sz="1600">
                          <a:solidFill>
                            <a:schemeClr val="dk1"/>
                          </a:solidFill>
                          <a:highlight>
                            <a:srgbClr val="FFFFFF"/>
                          </a:highlight>
                          <a:latin typeface="Times New Roman"/>
                          <a:ea typeface="Times New Roman"/>
                          <a:cs typeface="Times New Roman"/>
                          <a:sym typeface="Times New Roman"/>
                        </a:rPr>
                        <a:t>Effective feature engineering technique for heart disease prediction with machine learning</a:t>
                      </a:r>
                      <a:endParaRPr sz="1600">
                        <a:solidFill>
                          <a:schemeClr val="dk1"/>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1200"/>
                        </a:spcBef>
                        <a:spcAft>
                          <a:spcPts val="0"/>
                        </a:spcAft>
                        <a:buClr>
                          <a:schemeClr val="dk1"/>
                        </a:buClr>
                        <a:buSzPts val="1100"/>
                        <a:buFont typeface="Arial"/>
                        <a:buNone/>
                      </a:pPr>
                      <a:r>
                        <a:rPr lang="en-US" sz="1600">
                          <a:solidFill>
                            <a:srgbClr val="222222"/>
                          </a:solidFill>
                          <a:highlight>
                            <a:srgbClr val="FFFFFF"/>
                          </a:highlight>
                          <a:latin typeface="Times New Roman"/>
                          <a:ea typeface="Times New Roman"/>
                          <a:cs typeface="Times New Roman"/>
                          <a:sym typeface="Times New Roman"/>
                        </a:rPr>
                        <a:t>Babu, Ch Kiran, M. Iswarya, R. Manikanta Kumar, And M. Pavan Sai.</a:t>
                      </a:r>
                      <a:endParaRPr sz="1600">
                        <a:solidFill>
                          <a:srgbClr val="222222"/>
                        </a:solidFill>
                        <a:highlight>
                          <a:srgbClr val="FFFFFF"/>
                        </a:highlight>
                        <a:latin typeface="Times New Roman"/>
                        <a:ea typeface="Times New Roman"/>
                        <a:cs typeface="Times New Roman"/>
                        <a:sym typeface="Times New Roman"/>
                      </a:endParaRPr>
                    </a:p>
                    <a:p>
                      <a:pPr marL="0" lvl="0" indent="0" algn="l" rtl="0">
                        <a:lnSpc>
                          <a:spcPct val="90000"/>
                        </a:lnSpc>
                        <a:spcBef>
                          <a:spcPts val="1200"/>
                        </a:spcBef>
                        <a:spcAft>
                          <a:spcPts val="0"/>
                        </a:spcAft>
                        <a:buClr>
                          <a:srgbClr val="C00000"/>
                        </a:buClr>
                        <a:buSzPts val="2400"/>
                        <a:buFont typeface="Arial"/>
                        <a:buNone/>
                      </a:pPr>
                      <a:endParaRPr sz="1600">
                        <a:solidFill>
                          <a:srgbClr val="222222"/>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just" rtl="0">
                        <a:lnSpc>
                          <a:spcPct val="90000"/>
                        </a:lnSpc>
                        <a:spcBef>
                          <a:spcPts val="0"/>
                        </a:spcBef>
                        <a:spcAft>
                          <a:spcPts val="0"/>
                        </a:spcAft>
                        <a:buClr>
                          <a:srgbClr val="C00000"/>
                        </a:buClr>
                        <a:buSzPts val="2400"/>
                        <a:buFont typeface="Arial"/>
                        <a:buNone/>
                      </a:pPr>
                      <a:r>
                        <a:rPr lang="en-US" sz="1600">
                          <a:solidFill>
                            <a:srgbClr val="222222"/>
                          </a:solidFill>
                          <a:highlight>
                            <a:srgbClr val="FFFFFF"/>
                          </a:highlight>
                          <a:latin typeface="Times New Roman"/>
                          <a:ea typeface="Times New Roman"/>
                          <a:cs typeface="Times New Roman"/>
                          <a:sym typeface="Times New Roman"/>
                        </a:rPr>
                        <a:t>Journal of Nonlinear Analysis </a:t>
                      </a:r>
                      <a:endParaRPr sz="1600">
                        <a:solidFill>
                          <a:srgbClr val="222222"/>
                        </a:solidFill>
                        <a:highlight>
                          <a:srgbClr val="FFFFFF"/>
                        </a:highlight>
                        <a:latin typeface="Times New Roman"/>
                        <a:ea typeface="Times New Roman"/>
                        <a:cs typeface="Times New Roman"/>
                        <a:sym typeface="Times New Roman"/>
                      </a:endParaRPr>
                    </a:p>
                    <a:p>
                      <a:pPr marL="0" lvl="0" indent="0" algn="just" rtl="0">
                        <a:lnSpc>
                          <a:spcPct val="90000"/>
                        </a:lnSpc>
                        <a:spcBef>
                          <a:spcPts val="0"/>
                        </a:spcBef>
                        <a:spcAft>
                          <a:spcPts val="0"/>
                        </a:spcAft>
                        <a:buClr>
                          <a:srgbClr val="C00000"/>
                        </a:buClr>
                        <a:buSzPts val="2400"/>
                        <a:buFont typeface="Arial"/>
                        <a:buNone/>
                      </a:pPr>
                      <a:r>
                        <a:rPr lang="en-US" sz="1600">
                          <a:solidFill>
                            <a:srgbClr val="222222"/>
                          </a:solidFill>
                          <a:highlight>
                            <a:srgbClr val="FFFFFF"/>
                          </a:highlight>
                          <a:latin typeface="Times New Roman"/>
                          <a:ea typeface="Times New Roman"/>
                          <a:cs typeface="Times New Roman"/>
                          <a:sym typeface="Times New Roman"/>
                        </a:rPr>
                        <a:t>and Optimization  &amp; 2024</a:t>
                      </a:r>
                      <a:endParaRPr sz="16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600">
                          <a:latin typeface="Times New Roman"/>
                          <a:ea typeface="Times New Roman"/>
                          <a:cs typeface="Times New Roman"/>
                          <a:sym typeface="Times New Roman"/>
                        </a:rPr>
                        <a:t>The project enhances early heart failure detection using innovative feature engineering and machine learning techniques, but its specific feature selection methods and dataset quality may limit its applicability.</a:t>
                      </a:r>
                      <a:endParaRPr sz="16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7</a:t>
            </a:fld>
            <a:endParaRPr sz="1800" b="1">
              <a:solidFill>
                <a:srgbClr val="385623"/>
              </a:solidFill>
            </a:endParaRPr>
          </a:p>
        </p:txBody>
      </p:sp>
      <p:sp>
        <p:nvSpPr>
          <p:cNvPr id="143" name="Google Shape;143;p43"/>
          <p:cNvSpPr txBox="1">
            <a:spLocks noGrp="1"/>
          </p:cNvSpPr>
          <p:nvPr>
            <p:ph type="title"/>
          </p:nvPr>
        </p:nvSpPr>
        <p:spPr>
          <a:xfrm>
            <a:off x="838200" y="240434"/>
            <a:ext cx="10515600" cy="438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a:solidFill>
                  <a:srgbClr val="2F5496"/>
                </a:solidFill>
                <a:latin typeface="Cambria"/>
                <a:ea typeface="Cambria"/>
                <a:cs typeface="Cambria"/>
                <a:sym typeface="Cambria"/>
              </a:rPr>
              <a:t>SCOPE OF THE PROJECT                                                                   </a:t>
            </a:r>
            <a:endParaRPr sz="2400" b="1">
              <a:solidFill>
                <a:srgbClr val="2F5496"/>
              </a:solidFill>
              <a:latin typeface="Cambria"/>
              <a:ea typeface="Cambria"/>
              <a:cs typeface="Cambria"/>
              <a:sym typeface="Cambria"/>
            </a:endParaRPr>
          </a:p>
        </p:txBody>
      </p:sp>
      <p:sp>
        <p:nvSpPr>
          <p:cNvPr id="144" name="Google Shape;144;p43"/>
          <p:cNvSpPr txBox="1"/>
          <p:nvPr/>
        </p:nvSpPr>
        <p:spPr>
          <a:xfrm>
            <a:off x="838125" y="678725"/>
            <a:ext cx="10633500" cy="5484300"/>
          </a:xfrm>
          <a:prstGeom prst="rect">
            <a:avLst/>
          </a:prstGeom>
          <a:noFill/>
          <a:ln w="9525" cap="flat" cmpd="sng">
            <a:solidFill>
              <a:srgbClr val="C00000"/>
            </a:solidFill>
            <a:prstDash val="solid"/>
            <a:round/>
            <a:headEnd type="none" w="sm" len="sm"/>
            <a:tailEnd type="none" w="sm" len="sm"/>
          </a:ln>
        </p:spPr>
        <p:txBody>
          <a:bodyPr spcFirstLastPara="1" wrap="square" lIns="91425" tIns="91425" rIns="91425" bIns="91425" anchor="t" anchorCtr="0">
            <a:noAutofit/>
          </a:bodyPr>
          <a:lstStyle/>
          <a:p>
            <a:pPr marL="457200" lvl="0" indent="-381000" algn="just" rtl="0">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project aims to develop a machine learning system </a:t>
            </a:r>
            <a:r>
              <a:rPr lang="en-US" sz="2400">
                <a:solidFill>
                  <a:schemeClr val="accent5"/>
                </a:solidFill>
                <a:latin typeface="Times New Roman"/>
                <a:ea typeface="Times New Roman"/>
                <a:cs typeface="Times New Roman"/>
                <a:sym typeface="Times New Roman"/>
              </a:rPr>
              <a:t>for predicting heart disease using the Cleveland heart disease dataset</a:t>
            </a:r>
            <a:r>
              <a:rPr lang="en-US" sz="2400">
                <a:solidFill>
                  <a:schemeClr val="dk1"/>
                </a:solidFill>
                <a:latin typeface="Times New Roman"/>
                <a:ea typeface="Times New Roman"/>
                <a:cs typeface="Times New Roman"/>
                <a:sym typeface="Times New Roman"/>
              </a:rPr>
              <a:t>. The key objective is to enhance diagnostic accuracy by applying the Jellyfish optimization algorithm</a:t>
            </a:r>
            <a:r>
              <a:rPr lang="en-US" sz="2400" u="sng">
                <a:solidFill>
                  <a:schemeClr val="dk1"/>
                </a:solidFill>
                <a:latin typeface="Times New Roman"/>
                <a:ea typeface="Times New Roman"/>
                <a:cs typeface="Times New Roman"/>
                <a:sym typeface="Times New Roman"/>
              </a:rPr>
              <a:t> </a:t>
            </a:r>
            <a:r>
              <a:rPr lang="en-US" sz="2400">
                <a:solidFill>
                  <a:schemeClr val="dk1"/>
                </a:solidFill>
                <a:latin typeface="Times New Roman"/>
                <a:ea typeface="Times New Roman"/>
                <a:cs typeface="Times New Roman"/>
                <a:sym typeface="Times New Roman"/>
              </a:rPr>
              <a:t>for effective feature selection, identifying the most relevant patient data.</a:t>
            </a:r>
            <a:endParaRPr sz="2400">
              <a:solidFill>
                <a:schemeClr val="dk1"/>
              </a:solidFill>
              <a:latin typeface="Times New Roman"/>
              <a:ea typeface="Times New Roman"/>
              <a:cs typeface="Times New Roman"/>
              <a:sym typeface="Times New Roman"/>
            </a:endParaRPr>
          </a:p>
          <a:p>
            <a:pPr marL="457200" lvl="0" indent="-381000" algn="just" rtl="0">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A Support Vector Machine (SVM) classifier will be used for classification. By leveraging swarm intelligence through Jellyfish optimization, the project intends to simplify the dataset, enhancing model performance and computational efficiency.</a:t>
            </a:r>
            <a:endParaRPr sz="2400">
              <a:solidFill>
                <a:schemeClr val="dk1"/>
              </a:solidFill>
              <a:latin typeface="Times New Roman"/>
              <a:ea typeface="Times New Roman"/>
              <a:cs typeface="Times New Roman"/>
              <a:sym typeface="Times New Roman"/>
            </a:endParaRPr>
          </a:p>
          <a:p>
            <a:pPr marL="457200" lvl="0" indent="-381000" algn="just" rtl="0">
              <a:lnSpc>
                <a:spcPct val="115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 system will </a:t>
            </a:r>
            <a:r>
              <a:rPr lang="en-US" sz="2400">
                <a:solidFill>
                  <a:schemeClr val="accent5"/>
                </a:solidFill>
                <a:latin typeface="Times New Roman"/>
                <a:ea typeface="Times New Roman"/>
                <a:cs typeface="Times New Roman"/>
                <a:sym typeface="Times New Roman"/>
              </a:rPr>
              <a:t>deliver accurate predictions, facilitating early diagnosis and improved medical decision-making</a:t>
            </a:r>
            <a:r>
              <a:rPr lang="en-US" sz="2400">
                <a:solidFill>
                  <a:schemeClr val="dk1"/>
                </a:solidFill>
                <a:latin typeface="Times New Roman"/>
                <a:ea typeface="Times New Roman"/>
                <a:cs typeface="Times New Roman"/>
                <a:sym typeface="Times New Roman"/>
              </a:rPr>
              <a:t>. Furthermore, it will compare its results against other machine learning techniques to validate its effectiveness in real-world applications.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44"/>
          <p:cNvSpPr txBox="1">
            <a:spLocks noGrp="1"/>
          </p:cNvSpPr>
          <p:nvPr>
            <p:ph type="body" idx="1"/>
          </p:nvPr>
        </p:nvSpPr>
        <p:spPr>
          <a:xfrm>
            <a:off x="838199" y="775855"/>
            <a:ext cx="10674900" cy="54447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50000"/>
              </a:lnSpc>
              <a:spcBef>
                <a:spcPts val="1400"/>
              </a:spcBef>
              <a:spcAft>
                <a:spcPts val="0"/>
              </a:spcAft>
              <a:buNone/>
            </a:pPr>
            <a:r>
              <a:rPr lang="en-US" b="1">
                <a:latin typeface="Times New Roman"/>
                <a:ea typeface="Times New Roman"/>
                <a:cs typeface="Times New Roman"/>
                <a:sym typeface="Times New Roman"/>
              </a:rPr>
              <a:t>Problem Description</a:t>
            </a:r>
            <a:endParaRPr b="1">
              <a:latin typeface="Times New Roman"/>
              <a:ea typeface="Times New Roman"/>
              <a:cs typeface="Times New Roman"/>
              <a:sym typeface="Times New Roman"/>
            </a:endParaRPr>
          </a:p>
          <a:p>
            <a:pPr marL="0" lvl="0" indent="457200" algn="just" rtl="0">
              <a:lnSpc>
                <a:spcPct val="150000"/>
              </a:lnSpc>
              <a:spcBef>
                <a:spcPts val="500"/>
              </a:spcBef>
              <a:spcAft>
                <a:spcPts val="0"/>
              </a:spcAft>
              <a:buNone/>
            </a:pPr>
            <a:r>
              <a:rPr lang="en-US" sz="2400">
                <a:highlight>
                  <a:srgbClr val="FFFFFF"/>
                </a:highlight>
                <a:latin typeface="Times New Roman"/>
                <a:ea typeface="Times New Roman"/>
                <a:cs typeface="Times New Roman"/>
                <a:sym typeface="Times New Roman"/>
              </a:rPr>
              <a:t>Heart disease is one of the killer diseases around the world, and most of the said cases are significantly influenced by age, cholesterol, and just plain lifestyle. This project shall attempt to design a machine learning model to forecast the chances of heart disease based on health information provided by the users.</a:t>
            </a:r>
            <a:endParaRPr sz="2400">
              <a:latin typeface="Times New Roman"/>
              <a:ea typeface="Times New Roman"/>
              <a:cs typeface="Times New Roman"/>
              <a:sym typeface="Times New Roman"/>
            </a:endParaRPr>
          </a:p>
        </p:txBody>
      </p:sp>
      <p:sp>
        <p:nvSpPr>
          <p:cNvPr id="151" name="Google Shape;151;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8</a:t>
            </a:fld>
            <a:endParaRPr sz="1800" b="1">
              <a:solidFill>
                <a:srgbClr val="385623"/>
              </a:solidFill>
            </a:endParaRPr>
          </a:p>
        </p:txBody>
      </p:sp>
      <p:sp>
        <p:nvSpPr>
          <p:cNvPr id="152" name="Google Shape;152;p44"/>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3000" b="1">
                <a:solidFill>
                  <a:srgbClr val="2F5496"/>
                </a:solidFill>
                <a:latin typeface="Cambria"/>
                <a:ea typeface="Cambria"/>
                <a:cs typeface="Cambria"/>
                <a:sym typeface="Cambria"/>
              </a:rPr>
              <a:t>PROPOSED METHODOLOGY/TECHNIQUES/ALGORITHMS</a:t>
            </a:r>
            <a:endParaRPr sz="3000" b="1">
              <a:solidFill>
                <a:srgbClr val="2F5496"/>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30c685a05d4_5_8"/>
          <p:cNvSpPr txBox="1">
            <a:spLocks noGrp="1"/>
          </p:cNvSpPr>
          <p:nvPr>
            <p:ph type="body" idx="1"/>
          </p:nvPr>
        </p:nvSpPr>
        <p:spPr>
          <a:xfrm>
            <a:off x="838199" y="775854"/>
            <a:ext cx="10674900" cy="5637843"/>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457200" lvl="0" indent="-381000" algn="just" rtl="0">
              <a:lnSpc>
                <a:spcPct val="150000"/>
              </a:lnSpc>
              <a:spcBef>
                <a:spcPts val="2100"/>
              </a:spcBef>
              <a:spcAft>
                <a:spcPts val="0"/>
              </a:spcAft>
              <a:buSzPts val="2400"/>
              <a:buFont typeface="Times New Roman"/>
              <a:buChar char="●"/>
            </a:pPr>
            <a:r>
              <a:rPr lang="en-US" sz="2400" b="1" u="sng" dirty="0">
                <a:solidFill>
                  <a:srgbClr val="C00000"/>
                </a:solidFill>
                <a:latin typeface="Times New Roman"/>
                <a:ea typeface="Times New Roman"/>
                <a:cs typeface="Times New Roman"/>
                <a:sym typeface="Times New Roman"/>
              </a:rPr>
              <a:t>Hybrid Approaches:</a:t>
            </a:r>
            <a:endParaRPr sz="2400" b="1" u="sng" dirty="0">
              <a:solidFill>
                <a:srgbClr val="C00000"/>
              </a:solidFill>
              <a:latin typeface="Times New Roman"/>
              <a:ea typeface="Times New Roman"/>
              <a:cs typeface="Times New Roman"/>
              <a:sym typeface="Times New Roman"/>
            </a:endParaRPr>
          </a:p>
          <a:p>
            <a:pPr marL="914400" lvl="1" indent="-381000" algn="just" rtl="0">
              <a:lnSpc>
                <a:spcPct val="150000"/>
              </a:lnSpc>
              <a:spcBef>
                <a:spcPts val="0"/>
              </a:spcBef>
              <a:spcAft>
                <a:spcPts val="0"/>
              </a:spcAft>
              <a:buClr>
                <a:schemeClr val="dk1"/>
              </a:buClr>
              <a:buSzPts val="2400"/>
              <a:buFont typeface="Times New Roman"/>
              <a:buChar char="○"/>
            </a:pPr>
            <a:r>
              <a:rPr lang="en-US" dirty="0">
                <a:latin typeface="Times New Roman"/>
                <a:ea typeface="Times New Roman"/>
                <a:cs typeface="Times New Roman"/>
                <a:sym typeface="Times New Roman"/>
              </a:rPr>
              <a:t>Combine the Jellyfish algorithm with other optimization techniques (e.g., Genetic Algorithms, Particle Swarm Optimization) to enhance exploration and exploitation capabilities.</a:t>
            </a:r>
            <a:endParaRPr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Char char="●"/>
            </a:pPr>
            <a:r>
              <a:rPr lang="en-US" sz="2400" b="1" u="sng" dirty="0">
                <a:solidFill>
                  <a:srgbClr val="C00000"/>
                </a:solidFill>
                <a:latin typeface="Times New Roman"/>
                <a:ea typeface="Times New Roman"/>
                <a:cs typeface="Times New Roman"/>
                <a:sym typeface="Times New Roman"/>
              </a:rPr>
              <a:t>Adaptive Parameter Tuning:</a:t>
            </a:r>
            <a:endParaRPr sz="2400" b="1" u="sng" dirty="0">
              <a:solidFill>
                <a:srgbClr val="C00000"/>
              </a:solidFill>
              <a:latin typeface="Times New Roman"/>
              <a:ea typeface="Times New Roman"/>
              <a:cs typeface="Times New Roman"/>
              <a:sym typeface="Times New Roman"/>
            </a:endParaRPr>
          </a:p>
          <a:p>
            <a:pPr marL="914400" lvl="1" indent="-381000" algn="just" rtl="0">
              <a:lnSpc>
                <a:spcPct val="150000"/>
              </a:lnSpc>
              <a:spcBef>
                <a:spcPts val="0"/>
              </a:spcBef>
              <a:spcAft>
                <a:spcPts val="0"/>
              </a:spcAft>
              <a:buClr>
                <a:schemeClr val="dk1"/>
              </a:buClr>
              <a:buSzPts val="2400"/>
              <a:buFont typeface="Times New Roman"/>
              <a:buChar char="○"/>
            </a:pPr>
            <a:r>
              <a:rPr lang="en-US" dirty="0">
                <a:latin typeface="Times New Roman"/>
                <a:ea typeface="Times New Roman"/>
                <a:cs typeface="Times New Roman"/>
                <a:sym typeface="Times New Roman"/>
              </a:rPr>
              <a:t>Implement adaptive mechanisms that adjust parameters dynamically based on the progress of the optimization process.</a:t>
            </a:r>
            <a:endParaRPr dirty="0">
              <a:latin typeface="Times New Roman"/>
              <a:ea typeface="Times New Roman"/>
              <a:cs typeface="Times New Roman"/>
              <a:sym typeface="Times New Roman"/>
            </a:endParaRPr>
          </a:p>
          <a:p>
            <a:pPr marL="457200" lvl="0" indent="-381000" algn="just" rtl="0">
              <a:lnSpc>
                <a:spcPct val="150000"/>
              </a:lnSpc>
              <a:spcBef>
                <a:spcPts val="0"/>
              </a:spcBef>
              <a:spcAft>
                <a:spcPts val="0"/>
              </a:spcAft>
              <a:buSzPts val="2400"/>
              <a:buFont typeface="Times New Roman"/>
              <a:buChar char="●"/>
            </a:pPr>
            <a:r>
              <a:rPr lang="en-US" sz="2400" b="1" u="sng" dirty="0">
                <a:solidFill>
                  <a:srgbClr val="C00000"/>
                </a:solidFill>
                <a:latin typeface="Times New Roman"/>
                <a:ea typeface="Times New Roman"/>
                <a:cs typeface="Times New Roman"/>
                <a:sym typeface="Times New Roman"/>
              </a:rPr>
              <a:t>Parallel Processing:</a:t>
            </a:r>
            <a:endParaRPr sz="2400" b="1" u="sng" dirty="0">
              <a:solidFill>
                <a:srgbClr val="C00000"/>
              </a:solidFill>
              <a:latin typeface="Times New Roman"/>
              <a:ea typeface="Times New Roman"/>
              <a:cs typeface="Times New Roman"/>
              <a:sym typeface="Times New Roman"/>
            </a:endParaRPr>
          </a:p>
          <a:p>
            <a:pPr marL="914400" lvl="1" indent="-381000" algn="just" rtl="0">
              <a:lnSpc>
                <a:spcPct val="100000"/>
              </a:lnSpc>
              <a:spcBef>
                <a:spcPts val="0"/>
              </a:spcBef>
              <a:spcAft>
                <a:spcPts val="0"/>
              </a:spcAft>
              <a:buClr>
                <a:schemeClr val="dk1"/>
              </a:buClr>
              <a:buSzPts val="2400"/>
              <a:buFont typeface="Times New Roman"/>
              <a:buChar char="○"/>
            </a:pPr>
            <a:r>
              <a:rPr lang="en-US" dirty="0">
                <a:latin typeface="Times New Roman"/>
                <a:ea typeface="Times New Roman"/>
                <a:cs typeface="Times New Roman"/>
                <a:sym typeface="Times New Roman"/>
              </a:rPr>
              <a:t>Utilize parallel computing to distribute the workload, reducing computation time and improving scalability.</a:t>
            </a:r>
            <a:endParaRPr sz="2400" b="1" dirty="0">
              <a:latin typeface="Times New Roman"/>
              <a:ea typeface="Times New Roman"/>
              <a:cs typeface="Times New Roman"/>
              <a:sym typeface="Times New Roman"/>
            </a:endParaRPr>
          </a:p>
        </p:txBody>
      </p:sp>
      <p:sp>
        <p:nvSpPr>
          <p:cNvPr id="160" name="Google Shape;160;g30c685a05d4_5_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t>9</a:t>
            </a:fld>
            <a:endParaRPr sz="1800" b="1" dirty="0">
              <a:solidFill>
                <a:srgbClr val="385623"/>
              </a:solidFill>
            </a:endParaRPr>
          </a:p>
        </p:txBody>
      </p:sp>
      <p:sp>
        <p:nvSpPr>
          <p:cNvPr id="161" name="Google Shape;161;g30c685a05d4_5_8"/>
          <p:cNvSpPr txBox="1">
            <a:spLocks noGrp="1"/>
          </p:cNvSpPr>
          <p:nvPr>
            <p:ph type="title"/>
          </p:nvPr>
        </p:nvSpPr>
        <p:spPr>
          <a:xfrm>
            <a:off x="838200" y="240434"/>
            <a:ext cx="10515600" cy="438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a:solidFill>
                  <a:srgbClr val="2F5496"/>
                </a:solidFill>
                <a:latin typeface="Cambria"/>
                <a:ea typeface="Cambria"/>
                <a:cs typeface="Cambria"/>
                <a:sym typeface="Cambria"/>
              </a:rPr>
              <a:t>PROPOSED METHODOLOGY/TECHNIQUES/ALGORITHMS</a:t>
            </a:r>
            <a:endParaRPr sz="2400" b="1">
              <a:solidFill>
                <a:srgbClr val="2F5496"/>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1514</Words>
  <Application>Microsoft Office PowerPoint</Application>
  <PresentationFormat>Widescreen</PresentationFormat>
  <Paragraphs>174</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vt:lpstr>
      <vt:lpstr>Times New Roman</vt:lpstr>
      <vt:lpstr>Office Theme</vt:lpstr>
      <vt:lpstr>PowerPoint Presentation</vt:lpstr>
      <vt:lpstr>OUTLINE</vt:lpstr>
      <vt:lpstr>INTRODUCTION</vt:lpstr>
      <vt:lpstr>OBJECTIVE OF THE PROJECT  (Problem Statement)</vt:lpstr>
      <vt:lpstr>LITERATURE SURVEY</vt:lpstr>
      <vt:lpstr>LITERATURE SURVEY</vt:lpstr>
      <vt:lpstr>SCOPE OF THE PROJECT                                                                   </vt:lpstr>
      <vt:lpstr>PROPOSED METHODOLOGY/TECHNIQUES/ALGORITHMS</vt:lpstr>
      <vt:lpstr>PROPOSED METHODOLOGY/TECHNIQUES/ALGORITHMS</vt:lpstr>
      <vt:lpstr>PROPOSED METHODOLOGY/TECHNIQUES/ALGORITHMS</vt:lpstr>
      <vt:lpstr>PROPOSED METHODOLOGY/TECHNIQUES/ALGORITHMS</vt:lpstr>
      <vt:lpstr>LIST OF MODULES</vt:lpstr>
      <vt:lpstr>LIST OF MODULES</vt:lpstr>
      <vt:lpstr>LIST OF MODULES</vt:lpstr>
      <vt:lpstr>LIST OF MODULES</vt:lpstr>
      <vt:lpstr>HARDWARE AND SOFTWARE SPECIFICATION</vt:lpstr>
      <vt:lpstr>CONCLUSION</vt:lpstr>
      <vt:lpstr>REFERENCES ( Journal &amp; Conference Papers/ Patent / Website in IEEE Format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TRC</dc:creator>
  <cp:lastModifiedBy>THIRUNAAVUKKARASU S</cp:lastModifiedBy>
  <cp:revision>2</cp:revision>
  <dcterms:created xsi:type="dcterms:W3CDTF">2023-07-14T12:21:17Z</dcterms:created>
  <dcterms:modified xsi:type="dcterms:W3CDTF">2025-05-14T17:11:19Z</dcterms:modified>
</cp:coreProperties>
</file>