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9144000" cy="6858000" type="screen4x3"/>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67" y="-28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nl-NL" smtClean="0"/>
              <a:t>Klik om de stijl te bewerken</a:t>
            </a:r>
            <a:endParaRPr lang="nl-NL"/>
          </a:p>
        </p:txBody>
      </p:sp>
      <p:sp>
        <p:nvSpPr>
          <p:cNvPr id="3" name="Ond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smtClean="0"/>
              <a:t>Klik om de ondertitelstijl van het model te bewerken</a:t>
            </a:r>
            <a:endParaRPr lang="nl-NL"/>
          </a:p>
        </p:txBody>
      </p:sp>
      <p:sp>
        <p:nvSpPr>
          <p:cNvPr id="4" name="Tijdelijke aanduiding voor datum 3"/>
          <p:cNvSpPr>
            <a:spLocks noGrp="1"/>
          </p:cNvSpPr>
          <p:nvPr>
            <p:ph type="dt" sz="half" idx="10"/>
          </p:nvPr>
        </p:nvSpPr>
        <p:spPr/>
        <p:txBody>
          <a:bodyPr/>
          <a:lstStyle/>
          <a:p>
            <a:fld id="{005A9AD8-5195-4E67-9117-76C75CCB4272}" type="datetimeFigureOut">
              <a:rPr lang="nl-NL" smtClean="0"/>
              <a:t>30-10-2019</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E28C08D3-F049-4308-A4B0-3FA48E40358B}" type="slidenum">
              <a:rPr lang="nl-NL" smtClean="0"/>
              <a:t>‹nr.›</a:t>
            </a:fld>
            <a:endParaRPr lang="nl-NL"/>
          </a:p>
        </p:txBody>
      </p:sp>
    </p:spTree>
    <p:extLst>
      <p:ext uri="{BB962C8B-B14F-4D97-AF65-F5344CB8AC3E}">
        <p14:creationId xmlns:p14="http://schemas.microsoft.com/office/powerpoint/2010/main" val="4233793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005A9AD8-5195-4E67-9117-76C75CCB4272}" type="datetimeFigureOut">
              <a:rPr lang="nl-NL" smtClean="0"/>
              <a:t>30-10-2019</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E28C08D3-F049-4308-A4B0-3FA48E40358B}" type="slidenum">
              <a:rPr lang="nl-NL" smtClean="0"/>
              <a:t>‹nr.›</a:t>
            </a:fld>
            <a:endParaRPr lang="nl-NL"/>
          </a:p>
        </p:txBody>
      </p:sp>
    </p:spTree>
    <p:extLst>
      <p:ext uri="{BB962C8B-B14F-4D97-AF65-F5344CB8AC3E}">
        <p14:creationId xmlns:p14="http://schemas.microsoft.com/office/powerpoint/2010/main" val="2971926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29400" y="274638"/>
            <a:ext cx="2057400" cy="5851525"/>
          </a:xfrm>
        </p:spPr>
        <p:txBody>
          <a:bodyPr vert="eaVert"/>
          <a:lstStyle/>
          <a:p>
            <a:r>
              <a:rPr lang="nl-NL" smtClean="0"/>
              <a:t>Klik om de stijl te bewerken</a:t>
            </a:r>
            <a:endParaRPr lang="nl-NL"/>
          </a:p>
        </p:txBody>
      </p:sp>
      <p:sp>
        <p:nvSpPr>
          <p:cNvPr id="3" name="Tijdelijke aanduiding voor verticale tekst 2"/>
          <p:cNvSpPr>
            <a:spLocks noGrp="1"/>
          </p:cNvSpPr>
          <p:nvPr>
            <p:ph type="body" orient="vert" idx="1"/>
          </p:nvPr>
        </p:nvSpPr>
        <p:spPr>
          <a:xfrm>
            <a:off x="457200" y="274638"/>
            <a:ext cx="6019800" cy="5851525"/>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005A9AD8-5195-4E67-9117-76C75CCB4272}" type="datetimeFigureOut">
              <a:rPr lang="nl-NL" smtClean="0"/>
              <a:t>30-10-2019</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E28C08D3-F049-4308-A4B0-3FA48E40358B}" type="slidenum">
              <a:rPr lang="nl-NL" smtClean="0"/>
              <a:t>‹nr.›</a:t>
            </a:fld>
            <a:endParaRPr lang="nl-NL"/>
          </a:p>
        </p:txBody>
      </p:sp>
    </p:spTree>
    <p:extLst>
      <p:ext uri="{BB962C8B-B14F-4D97-AF65-F5344CB8AC3E}">
        <p14:creationId xmlns:p14="http://schemas.microsoft.com/office/powerpoint/2010/main" val="237990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005A9AD8-5195-4E67-9117-76C75CCB4272}" type="datetimeFigureOut">
              <a:rPr lang="nl-NL" smtClean="0"/>
              <a:t>30-10-2019</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E28C08D3-F049-4308-A4B0-3FA48E40358B}" type="slidenum">
              <a:rPr lang="nl-NL" smtClean="0"/>
              <a:t>‹nr.›</a:t>
            </a:fld>
            <a:endParaRPr lang="nl-NL"/>
          </a:p>
        </p:txBody>
      </p:sp>
    </p:spTree>
    <p:extLst>
      <p:ext uri="{BB962C8B-B14F-4D97-AF65-F5344CB8AC3E}">
        <p14:creationId xmlns:p14="http://schemas.microsoft.com/office/powerpoint/2010/main" val="227054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nl-NL" smtClean="0"/>
              <a:t>Klik om de stijl te bewerken</a:t>
            </a:r>
            <a:endParaRPr lang="nl-NL"/>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Klik om de modelstijlen te bewerken</a:t>
            </a:r>
          </a:p>
        </p:txBody>
      </p:sp>
      <p:sp>
        <p:nvSpPr>
          <p:cNvPr id="4" name="Tijdelijke aanduiding voor datum 3"/>
          <p:cNvSpPr>
            <a:spLocks noGrp="1"/>
          </p:cNvSpPr>
          <p:nvPr>
            <p:ph type="dt" sz="half" idx="10"/>
          </p:nvPr>
        </p:nvSpPr>
        <p:spPr/>
        <p:txBody>
          <a:bodyPr/>
          <a:lstStyle/>
          <a:p>
            <a:fld id="{005A9AD8-5195-4E67-9117-76C75CCB4272}" type="datetimeFigureOut">
              <a:rPr lang="nl-NL" smtClean="0"/>
              <a:t>30-10-2019</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E28C08D3-F049-4308-A4B0-3FA48E40358B}" type="slidenum">
              <a:rPr lang="nl-NL" smtClean="0"/>
              <a:t>‹nr.›</a:t>
            </a:fld>
            <a:endParaRPr lang="nl-NL"/>
          </a:p>
        </p:txBody>
      </p:sp>
    </p:spTree>
    <p:extLst>
      <p:ext uri="{BB962C8B-B14F-4D97-AF65-F5344CB8AC3E}">
        <p14:creationId xmlns:p14="http://schemas.microsoft.com/office/powerpoint/2010/main" val="2769715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inhoud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datum 4"/>
          <p:cNvSpPr>
            <a:spLocks noGrp="1"/>
          </p:cNvSpPr>
          <p:nvPr>
            <p:ph type="dt" sz="half" idx="10"/>
          </p:nvPr>
        </p:nvSpPr>
        <p:spPr/>
        <p:txBody>
          <a:bodyPr/>
          <a:lstStyle/>
          <a:p>
            <a:fld id="{005A9AD8-5195-4E67-9117-76C75CCB4272}" type="datetimeFigureOut">
              <a:rPr lang="nl-NL" smtClean="0"/>
              <a:t>30-10-2019</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E28C08D3-F049-4308-A4B0-3FA48E40358B}" type="slidenum">
              <a:rPr lang="nl-NL" smtClean="0"/>
              <a:t>‹nr.›</a:t>
            </a:fld>
            <a:endParaRPr lang="nl-NL"/>
          </a:p>
        </p:txBody>
      </p:sp>
    </p:spTree>
    <p:extLst>
      <p:ext uri="{BB962C8B-B14F-4D97-AF65-F5344CB8AC3E}">
        <p14:creationId xmlns:p14="http://schemas.microsoft.com/office/powerpoint/2010/main" val="2900927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nl-NL" smtClean="0"/>
              <a:t>Klik om de stijl te bewerken</a:t>
            </a:r>
            <a:endParaRPr lang="nl-NL"/>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7" name="Tijdelijke aanduiding voor datum 6"/>
          <p:cNvSpPr>
            <a:spLocks noGrp="1"/>
          </p:cNvSpPr>
          <p:nvPr>
            <p:ph type="dt" sz="half" idx="10"/>
          </p:nvPr>
        </p:nvSpPr>
        <p:spPr/>
        <p:txBody>
          <a:bodyPr/>
          <a:lstStyle/>
          <a:p>
            <a:fld id="{005A9AD8-5195-4E67-9117-76C75CCB4272}" type="datetimeFigureOut">
              <a:rPr lang="nl-NL" smtClean="0"/>
              <a:t>30-10-2019</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E28C08D3-F049-4308-A4B0-3FA48E40358B}" type="slidenum">
              <a:rPr lang="nl-NL" smtClean="0"/>
              <a:t>‹nr.›</a:t>
            </a:fld>
            <a:endParaRPr lang="nl-NL"/>
          </a:p>
        </p:txBody>
      </p:sp>
    </p:spTree>
    <p:extLst>
      <p:ext uri="{BB962C8B-B14F-4D97-AF65-F5344CB8AC3E}">
        <p14:creationId xmlns:p14="http://schemas.microsoft.com/office/powerpoint/2010/main" val="3923988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datum 2"/>
          <p:cNvSpPr>
            <a:spLocks noGrp="1"/>
          </p:cNvSpPr>
          <p:nvPr>
            <p:ph type="dt" sz="half" idx="10"/>
          </p:nvPr>
        </p:nvSpPr>
        <p:spPr/>
        <p:txBody>
          <a:bodyPr/>
          <a:lstStyle/>
          <a:p>
            <a:fld id="{005A9AD8-5195-4E67-9117-76C75CCB4272}" type="datetimeFigureOut">
              <a:rPr lang="nl-NL" smtClean="0"/>
              <a:t>30-10-2019</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p>
            <a:fld id="{E28C08D3-F049-4308-A4B0-3FA48E40358B}" type="slidenum">
              <a:rPr lang="nl-NL" smtClean="0"/>
              <a:t>‹nr.›</a:t>
            </a:fld>
            <a:endParaRPr lang="nl-NL"/>
          </a:p>
        </p:txBody>
      </p:sp>
    </p:spTree>
    <p:extLst>
      <p:ext uri="{BB962C8B-B14F-4D97-AF65-F5344CB8AC3E}">
        <p14:creationId xmlns:p14="http://schemas.microsoft.com/office/powerpoint/2010/main" val="4181648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005A9AD8-5195-4E67-9117-76C75CCB4272}" type="datetimeFigureOut">
              <a:rPr lang="nl-NL" smtClean="0"/>
              <a:t>30-10-2019</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p:txBody>
          <a:bodyPr/>
          <a:lstStyle/>
          <a:p>
            <a:fld id="{E28C08D3-F049-4308-A4B0-3FA48E40358B}" type="slidenum">
              <a:rPr lang="nl-NL" smtClean="0"/>
              <a:t>‹nr.›</a:t>
            </a:fld>
            <a:endParaRPr lang="nl-NL"/>
          </a:p>
        </p:txBody>
      </p:sp>
    </p:spTree>
    <p:extLst>
      <p:ext uri="{BB962C8B-B14F-4D97-AF65-F5344CB8AC3E}">
        <p14:creationId xmlns:p14="http://schemas.microsoft.com/office/powerpoint/2010/main" val="1066190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nl-NL" smtClean="0"/>
              <a:t>Klik om de stijl te bewerken</a:t>
            </a:r>
            <a:endParaRPr lang="nl-NL"/>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005A9AD8-5195-4E67-9117-76C75CCB4272}" type="datetimeFigureOut">
              <a:rPr lang="nl-NL" smtClean="0"/>
              <a:t>30-10-2019</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E28C08D3-F049-4308-A4B0-3FA48E40358B}" type="slidenum">
              <a:rPr lang="nl-NL" smtClean="0"/>
              <a:t>‹nr.›</a:t>
            </a:fld>
            <a:endParaRPr lang="nl-NL"/>
          </a:p>
        </p:txBody>
      </p:sp>
    </p:spTree>
    <p:extLst>
      <p:ext uri="{BB962C8B-B14F-4D97-AF65-F5344CB8AC3E}">
        <p14:creationId xmlns:p14="http://schemas.microsoft.com/office/powerpoint/2010/main" val="724781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nl-NL" smtClean="0"/>
              <a:t>Klik om de stijl te bewerken</a:t>
            </a:r>
            <a:endParaRPr lang="nl-NL"/>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005A9AD8-5195-4E67-9117-76C75CCB4272}" type="datetimeFigureOut">
              <a:rPr lang="nl-NL" smtClean="0"/>
              <a:t>30-10-2019</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E28C08D3-F049-4308-A4B0-3FA48E40358B}" type="slidenum">
              <a:rPr lang="nl-NL" smtClean="0"/>
              <a:t>‹nr.›</a:t>
            </a:fld>
            <a:endParaRPr lang="nl-NL"/>
          </a:p>
        </p:txBody>
      </p:sp>
    </p:spTree>
    <p:extLst>
      <p:ext uri="{BB962C8B-B14F-4D97-AF65-F5344CB8AC3E}">
        <p14:creationId xmlns:p14="http://schemas.microsoft.com/office/powerpoint/2010/main" val="3084221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nl-NL" smtClean="0"/>
              <a:t>Klik om de stijl te bewerken</a:t>
            </a:r>
            <a:endParaRPr lang="nl-NL"/>
          </a:p>
        </p:txBody>
      </p:sp>
      <p:sp>
        <p:nvSpPr>
          <p:cNvPr id="3" name="Tijdelijke aanduiding voor teks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5A9AD8-5195-4E67-9117-76C75CCB4272}" type="datetimeFigureOut">
              <a:rPr lang="nl-NL" smtClean="0"/>
              <a:t>30-10-2019</a:t>
            </a:fld>
            <a:endParaRPr lang="nl-NL"/>
          </a:p>
        </p:txBody>
      </p:sp>
      <p:sp>
        <p:nvSpPr>
          <p:cNvPr id="5" name="Tijdelijke aanduiding voor voettekst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8C08D3-F049-4308-A4B0-3FA48E40358B}" type="slidenum">
              <a:rPr lang="nl-NL" smtClean="0"/>
              <a:t>‹nr.›</a:t>
            </a:fld>
            <a:endParaRPr lang="nl-NL"/>
          </a:p>
        </p:txBody>
      </p:sp>
    </p:spTree>
    <p:extLst>
      <p:ext uri="{BB962C8B-B14F-4D97-AF65-F5344CB8AC3E}">
        <p14:creationId xmlns:p14="http://schemas.microsoft.com/office/powerpoint/2010/main" val="7792875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2771800" y="260648"/>
            <a:ext cx="6118448" cy="3339802"/>
          </a:xfrm>
        </p:spPr>
        <p:txBody>
          <a:bodyPr/>
          <a:lstStyle/>
          <a:p>
            <a:r>
              <a:rPr lang="nl-NL" dirty="0" smtClean="0">
                <a:solidFill>
                  <a:schemeClr val="bg1"/>
                </a:solidFill>
              </a:rPr>
              <a:t>Is </a:t>
            </a:r>
            <a:r>
              <a:rPr lang="nl-NL" dirty="0" err="1" smtClean="0">
                <a:solidFill>
                  <a:schemeClr val="bg1"/>
                </a:solidFill>
              </a:rPr>
              <a:t>there</a:t>
            </a:r>
            <a:r>
              <a:rPr lang="nl-NL" dirty="0" smtClean="0">
                <a:solidFill>
                  <a:schemeClr val="bg1"/>
                </a:solidFill>
              </a:rPr>
              <a:t> </a:t>
            </a:r>
            <a:r>
              <a:rPr lang="nl-NL" dirty="0" err="1" smtClean="0">
                <a:solidFill>
                  <a:schemeClr val="bg1"/>
                </a:solidFill>
              </a:rPr>
              <a:t>still</a:t>
            </a:r>
            <a:r>
              <a:rPr lang="nl-NL" dirty="0" smtClean="0">
                <a:solidFill>
                  <a:schemeClr val="bg1"/>
                </a:solidFill>
              </a:rPr>
              <a:t> room </a:t>
            </a:r>
            <a:r>
              <a:rPr lang="nl-NL" dirty="0" err="1" smtClean="0">
                <a:solidFill>
                  <a:schemeClr val="bg1"/>
                </a:solidFill>
              </a:rPr>
              <a:t>for</a:t>
            </a:r>
            <a:r>
              <a:rPr lang="nl-NL" dirty="0" smtClean="0">
                <a:solidFill>
                  <a:schemeClr val="bg1"/>
                </a:solidFill>
              </a:rPr>
              <a:t> a pizzeria in Rome, Italy?</a:t>
            </a:r>
            <a:endParaRPr lang="nl-NL" dirty="0">
              <a:solidFill>
                <a:schemeClr val="bg1"/>
              </a:solidFill>
            </a:endParaRPr>
          </a:p>
        </p:txBody>
      </p:sp>
      <p:sp>
        <p:nvSpPr>
          <p:cNvPr id="3" name="Ondertitel 2"/>
          <p:cNvSpPr>
            <a:spLocks noGrp="1"/>
          </p:cNvSpPr>
          <p:nvPr>
            <p:ph type="subTitle" idx="1"/>
          </p:nvPr>
        </p:nvSpPr>
        <p:spPr>
          <a:xfrm>
            <a:off x="251520" y="6237312"/>
            <a:ext cx="8424936" cy="1176536"/>
          </a:xfrm>
        </p:spPr>
        <p:txBody>
          <a:bodyPr>
            <a:normAutofit/>
          </a:bodyPr>
          <a:lstStyle/>
          <a:p>
            <a:r>
              <a:rPr lang="nl-NL" sz="2400" dirty="0" smtClean="0">
                <a:solidFill>
                  <a:schemeClr val="bg1"/>
                </a:solidFill>
              </a:rPr>
              <a:t>A data </a:t>
            </a:r>
            <a:r>
              <a:rPr lang="nl-NL" sz="2400" dirty="0" err="1" smtClean="0">
                <a:solidFill>
                  <a:schemeClr val="bg1"/>
                </a:solidFill>
              </a:rPr>
              <a:t>study</a:t>
            </a:r>
            <a:r>
              <a:rPr lang="nl-NL" sz="2400" dirty="0" smtClean="0">
                <a:solidFill>
                  <a:schemeClr val="bg1"/>
                </a:solidFill>
              </a:rPr>
              <a:t> </a:t>
            </a:r>
            <a:r>
              <a:rPr lang="nl-NL" sz="2400" dirty="0" err="1" smtClean="0">
                <a:solidFill>
                  <a:schemeClr val="bg1"/>
                </a:solidFill>
              </a:rPr>
              <a:t>by</a:t>
            </a:r>
            <a:r>
              <a:rPr lang="nl-NL" sz="2400" dirty="0" smtClean="0">
                <a:solidFill>
                  <a:schemeClr val="bg1"/>
                </a:solidFill>
              </a:rPr>
              <a:t> Charlotte Marjolein Baas, MSc</a:t>
            </a:r>
            <a:endParaRPr lang="nl-NL" sz="2400" dirty="0">
              <a:solidFill>
                <a:schemeClr val="bg1"/>
              </a:solidFill>
            </a:endParaRPr>
          </a:p>
        </p:txBody>
      </p:sp>
    </p:spTree>
    <p:extLst>
      <p:ext uri="{BB962C8B-B14F-4D97-AF65-F5344CB8AC3E}">
        <p14:creationId xmlns:p14="http://schemas.microsoft.com/office/powerpoint/2010/main" val="513700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000000"/>
            </a:gs>
            <a:gs pos="52000">
              <a:srgbClr val="0A128C"/>
            </a:gs>
            <a:gs pos="78000">
              <a:srgbClr val="181CC7"/>
            </a:gs>
            <a:gs pos="90000">
              <a:srgbClr val="7005D4"/>
            </a:gs>
            <a:gs pos="100000">
              <a:srgbClr val="8C3D91"/>
            </a:gs>
          </a:gsLst>
          <a:lin ang="5400000" scaled="0"/>
        </a:gra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solidFill>
                  <a:schemeClr val="bg1"/>
                </a:solidFill>
              </a:rPr>
              <a:t>Methodology</a:t>
            </a:r>
            <a:endParaRPr lang="nl-NL" dirty="0">
              <a:solidFill>
                <a:schemeClr val="bg1"/>
              </a:solidFill>
            </a:endParaRPr>
          </a:p>
        </p:txBody>
      </p:sp>
      <p:sp>
        <p:nvSpPr>
          <p:cNvPr id="3" name="Tijdelijke aanduiding voor inhoud 2"/>
          <p:cNvSpPr>
            <a:spLocks noGrp="1"/>
          </p:cNvSpPr>
          <p:nvPr>
            <p:ph idx="1"/>
          </p:nvPr>
        </p:nvSpPr>
        <p:spPr>
          <a:xfrm>
            <a:off x="457200" y="1600200"/>
            <a:ext cx="8435280" cy="4525963"/>
          </a:xfrm>
        </p:spPr>
        <p:txBody>
          <a:bodyPr>
            <a:normAutofit/>
          </a:bodyPr>
          <a:lstStyle/>
          <a:p>
            <a:pPr marL="514350" indent="-514350">
              <a:buFont typeface="+mj-lt"/>
              <a:buAutoNum type="arabicPeriod" startAt="4"/>
            </a:pPr>
            <a:r>
              <a:rPr lang="en-GB" sz="3000" u="sng" dirty="0" smtClean="0">
                <a:solidFill>
                  <a:schemeClr val="bg1"/>
                </a:solidFill>
              </a:rPr>
              <a:t>Combining venue information with population/density information (2)</a:t>
            </a:r>
          </a:p>
          <a:p>
            <a:pPr marL="0" indent="0">
              <a:buNone/>
            </a:pPr>
            <a:endParaRPr lang="en-GB" sz="3000" u="sng" dirty="0" smtClean="0">
              <a:solidFill>
                <a:schemeClr val="bg1"/>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636912"/>
            <a:ext cx="6192738" cy="39728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0283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000000"/>
            </a:gs>
            <a:gs pos="52000">
              <a:srgbClr val="0A128C"/>
            </a:gs>
            <a:gs pos="78000">
              <a:srgbClr val="181CC7"/>
            </a:gs>
            <a:gs pos="90000">
              <a:srgbClr val="7005D4"/>
            </a:gs>
            <a:gs pos="100000">
              <a:srgbClr val="8C3D91"/>
            </a:gs>
          </a:gsLst>
          <a:lin ang="5400000" scaled="0"/>
        </a:gra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solidFill>
                  <a:schemeClr val="bg1"/>
                </a:solidFill>
              </a:rPr>
              <a:t>Results</a:t>
            </a:r>
            <a:endParaRPr lang="nl-NL" dirty="0">
              <a:solidFill>
                <a:schemeClr val="bg1"/>
              </a:solidFill>
            </a:endParaRPr>
          </a:p>
        </p:txBody>
      </p:sp>
      <p:sp>
        <p:nvSpPr>
          <p:cNvPr id="3" name="Tijdelijke aanduiding voor inhoud 2"/>
          <p:cNvSpPr>
            <a:spLocks noGrp="1"/>
          </p:cNvSpPr>
          <p:nvPr>
            <p:ph idx="1"/>
          </p:nvPr>
        </p:nvSpPr>
        <p:spPr>
          <a:xfrm>
            <a:off x="457200" y="1600200"/>
            <a:ext cx="8435280" cy="4525963"/>
          </a:xfrm>
        </p:spPr>
        <p:txBody>
          <a:bodyPr>
            <a:normAutofit/>
          </a:bodyPr>
          <a:lstStyle/>
          <a:p>
            <a:r>
              <a:rPr lang="en-GB" sz="3000" dirty="0" smtClean="0">
                <a:solidFill>
                  <a:schemeClr val="bg1"/>
                </a:solidFill>
              </a:rPr>
              <a:t>Not all subdivisions contain relevant venues. Therefore, there should be room for a new pizzeria somewhere in Rome, Italy.</a:t>
            </a:r>
          </a:p>
          <a:p>
            <a:r>
              <a:rPr lang="en-GB" sz="3000" dirty="0" smtClean="0">
                <a:solidFill>
                  <a:schemeClr val="bg1"/>
                </a:solidFill>
              </a:rPr>
              <a:t>But where?</a:t>
            </a:r>
          </a:p>
          <a:p>
            <a:pPr marL="0" indent="0">
              <a:buNone/>
            </a:pPr>
            <a:endParaRPr lang="en-GB" sz="3000" u="sng" dirty="0" smtClean="0">
              <a:solidFill>
                <a:schemeClr val="bg1"/>
              </a:solidFill>
            </a:endParaRPr>
          </a:p>
        </p:txBody>
      </p:sp>
    </p:spTree>
    <p:extLst>
      <p:ext uri="{BB962C8B-B14F-4D97-AF65-F5344CB8AC3E}">
        <p14:creationId xmlns:p14="http://schemas.microsoft.com/office/powerpoint/2010/main" val="1836661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000000"/>
            </a:gs>
            <a:gs pos="52000">
              <a:srgbClr val="0A128C"/>
            </a:gs>
            <a:gs pos="78000">
              <a:srgbClr val="181CC7"/>
            </a:gs>
            <a:gs pos="90000">
              <a:srgbClr val="7005D4"/>
            </a:gs>
            <a:gs pos="100000">
              <a:srgbClr val="8C3D91"/>
            </a:gs>
          </a:gsLst>
          <a:lin ang="5400000" scaled="0"/>
        </a:gra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solidFill>
                  <a:schemeClr val="bg1"/>
                </a:solidFill>
              </a:rPr>
              <a:t>Discussion</a:t>
            </a:r>
            <a:endParaRPr lang="nl-NL" dirty="0">
              <a:solidFill>
                <a:schemeClr val="bg1"/>
              </a:solidFill>
            </a:endParaRPr>
          </a:p>
        </p:txBody>
      </p:sp>
      <p:sp>
        <p:nvSpPr>
          <p:cNvPr id="3" name="Tijdelijke aanduiding voor inhoud 2"/>
          <p:cNvSpPr>
            <a:spLocks noGrp="1"/>
          </p:cNvSpPr>
          <p:nvPr>
            <p:ph idx="1"/>
          </p:nvPr>
        </p:nvSpPr>
        <p:spPr>
          <a:xfrm>
            <a:off x="457200" y="1600200"/>
            <a:ext cx="8435280" cy="4525963"/>
          </a:xfrm>
        </p:spPr>
        <p:txBody>
          <a:bodyPr>
            <a:normAutofit/>
          </a:bodyPr>
          <a:lstStyle/>
          <a:p>
            <a:r>
              <a:rPr lang="en-GB" sz="3000" dirty="0" smtClean="0">
                <a:solidFill>
                  <a:schemeClr val="bg1"/>
                </a:solidFill>
              </a:rPr>
              <a:t>Is there still room for a new pizzeria in Rome?</a:t>
            </a:r>
          </a:p>
          <a:p>
            <a:pPr marL="820738" indent="-457200">
              <a:buFont typeface="Wingdings"/>
              <a:buChar char="à"/>
            </a:pPr>
            <a:r>
              <a:rPr lang="en-GB" sz="3000" dirty="0" smtClean="0">
                <a:solidFill>
                  <a:schemeClr val="bg1"/>
                </a:solidFill>
                <a:sym typeface="Wingdings" panose="05000000000000000000" pitchFamily="2" charset="2"/>
              </a:rPr>
              <a:t>Yes, not all subdivisions have pizzerias or 			Italian restaurants.</a:t>
            </a:r>
          </a:p>
          <a:p>
            <a:pPr marL="363538" indent="0">
              <a:buNone/>
            </a:pPr>
            <a:endParaRPr lang="en-GB" sz="3000" dirty="0" smtClean="0">
              <a:solidFill>
                <a:schemeClr val="bg1"/>
              </a:solidFill>
            </a:endParaRPr>
          </a:p>
          <a:p>
            <a:r>
              <a:rPr lang="en-GB" sz="3000" dirty="0" smtClean="0">
                <a:solidFill>
                  <a:schemeClr val="bg1"/>
                </a:solidFill>
              </a:rPr>
              <a:t>Where would be the best place?</a:t>
            </a:r>
          </a:p>
          <a:p>
            <a:pPr marL="0" indent="0">
              <a:buNone/>
              <a:tabLst>
                <a:tab pos="363538" algn="l"/>
              </a:tabLst>
            </a:pPr>
            <a:r>
              <a:rPr lang="en-GB" sz="3000" dirty="0">
                <a:solidFill>
                  <a:schemeClr val="bg1"/>
                </a:solidFill>
              </a:rPr>
              <a:t>	</a:t>
            </a:r>
            <a:r>
              <a:rPr lang="en-GB" sz="3000" dirty="0" smtClean="0">
                <a:solidFill>
                  <a:schemeClr val="bg1"/>
                </a:solidFill>
              </a:rPr>
              <a:t>2 methods:</a:t>
            </a:r>
          </a:p>
          <a:p>
            <a:pPr marL="715963" indent="-352425">
              <a:buNone/>
            </a:pPr>
            <a:r>
              <a:rPr lang="en-GB" sz="2400" dirty="0" smtClean="0">
                <a:solidFill>
                  <a:schemeClr val="bg1"/>
                </a:solidFill>
              </a:rPr>
              <a:t>1) Choose closest area to the city centre with the least competition</a:t>
            </a:r>
          </a:p>
          <a:p>
            <a:pPr marL="628650" lvl="1" indent="-363538">
              <a:buNone/>
            </a:pPr>
            <a:r>
              <a:rPr lang="en-GB" sz="2400" dirty="0" smtClean="0">
                <a:solidFill>
                  <a:schemeClr val="bg1"/>
                </a:solidFill>
                <a:sym typeface="Wingdings" panose="05000000000000000000" pitchFamily="2" charset="2"/>
              </a:rPr>
              <a:t> 2) Choose the most dense area with the least competition </a:t>
            </a:r>
            <a:endParaRPr lang="en-GB" sz="2400" dirty="0" smtClean="0">
              <a:solidFill>
                <a:schemeClr val="bg1"/>
              </a:solidFill>
            </a:endParaRPr>
          </a:p>
          <a:p>
            <a:pPr marL="0" indent="0">
              <a:buNone/>
            </a:pPr>
            <a:endParaRPr lang="en-GB" sz="3000" u="sng" dirty="0" smtClean="0">
              <a:solidFill>
                <a:schemeClr val="bg1"/>
              </a:solidFill>
            </a:endParaRPr>
          </a:p>
        </p:txBody>
      </p:sp>
    </p:spTree>
    <p:extLst>
      <p:ext uri="{BB962C8B-B14F-4D97-AF65-F5344CB8AC3E}">
        <p14:creationId xmlns:p14="http://schemas.microsoft.com/office/powerpoint/2010/main" val="270683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000000"/>
            </a:gs>
            <a:gs pos="52000">
              <a:srgbClr val="0A128C"/>
            </a:gs>
            <a:gs pos="78000">
              <a:srgbClr val="181CC7"/>
            </a:gs>
            <a:gs pos="90000">
              <a:srgbClr val="7005D4"/>
            </a:gs>
            <a:gs pos="100000">
              <a:srgbClr val="8C3D91"/>
            </a:gs>
          </a:gsLst>
          <a:lin ang="5400000" scaled="0"/>
        </a:gra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solidFill>
                  <a:schemeClr val="bg1"/>
                </a:solidFill>
              </a:rPr>
              <a:t>Discussion</a:t>
            </a:r>
            <a:endParaRPr lang="nl-NL" dirty="0">
              <a:solidFill>
                <a:schemeClr val="bg1"/>
              </a:solidFill>
            </a:endParaRPr>
          </a:p>
        </p:txBody>
      </p:sp>
      <p:sp>
        <p:nvSpPr>
          <p:cNvPr id="3" name="Tijdelijke aanduiding voor inhoud 2"/>
          <p:cNvSpPr>
            <a:spLocks noGrp="1"/>
          </p:cNvSpPr>
          <p:nvPr>
            <p:ph idx="1"/>
          </p:nvPr>
        </p:nvSpPr>
        <p:spPr>
          <a:xfrm>
            <a:off x="457200" y="1600200"/>
            <a:ext cx="8435280" cy="4525963"/>
          </a:xfrm>
        </p:spPr>
        <p:txBody>
          <a:bodyPr>
            <a:normAutofit/>
          </a:bodyPr>
          <a:lstStyle/>
          <a:p>
            <a:r>
              <a:rPr lang="en-GB" sz="3000" dirty="0" smtClean="0">
                <a:solidFill>
                  <a:schemeClr val="bg1"/>
                </a:solidFill>
              </a:rPr>
              <a:t>Where would be the best place?</a:t>
            </a:r>
          </a:p>
          <a:p>
            <a:pPr marL="0" indent="0">
              <a:buNone/>
              <a:tabLst>
                <a:tab pos="363538" algn="l"/>
              </a:tabLst>
            </a:pPr>
            <a:r>
              <a:rPr lang="en-GB" sz="3000" dirty="0">
                <a:solidFill>
                  <a:schemeClr val="bg1"/>
                </a:solidFill>
              </a:rPr>
              <a:t>	</a:t>
            </a:r>
            <a:r>
              <a:rPr lang="en-GB" sz="2400" dirty="0" smtClean="0">
                <a:solidFill>
                  <a:schemeClr val="bg1"/>
                </a:solidFill>
              </a:rPr>
              <a:t>Method 1: Choose closest area to the city centre with the least 	competition.</a:t>
            </a:r>
          </a:p>
          <a:p>
            <a:pPr marL="0" indent="0">
              <a:buNone/>
              <a:tabLst>
                <a:tab pos="363538" algn="l"/>
              </a:tabLst>
            </a:pPr>
            <a:endParaRPr lang="en-GB" sz="2400" dirty="0">
              <a:solidFill>
                <a:schemeClr val="bg1"/>
              </a:solidFill>
            </a:endParaRPr>
          </a:p>
          <a:p>
            <a:pPr marL="363538" indent="-363538">
              <a:buNone/>
              <a:tabLst>
                <a:tab pos="363538" algn="l"/>
              </a:tabLst>
            </a:pPr>
            <a:r>
              <a:rPr lang="en-GB" sz="2400" dirty="0" smtClean="0">
                <a:solidFill>
                  <a:schemeClr val="bg1"/>
                </a:solidFill>
              </a:rPr>
              <a:t>	With this method </a:t>
            </a:r>
            <a:r>
              <a:rPr lang="en-GB" sz="2400" dirty="0" err="1" smtClean="0">
                <a:solidFill>
                  <a:schemeClr val="bg1"/>
                </a:solidFill>
              </a:rPr>
              <a:t>Appia</a:t>
            </a:r>
            <a:r>
              <a:rPr lang="en-GB" sz="2400" dirty="0" smtClean="0">
                <a:solidFill>
                  <a:schemeClr val="bg1"/>
                </a:solidFill>
              </a:rPr>
              <a:t> </a:t>
            </a:r>
            <a:r>
              <a:rPr lang="en-GB" sz="2400" dirty="0" err="1" smtClean="0">
                <a:solidFill>
                  <a:schemeClr val="bg1"/>
                </a:solidFill>
              </a:rPr>
              <a:t>Antica</a:t>
            </a:r>
            <a:r>
              <a:rPr lang="en-GB" sz="2400" dirty="0" smtClean="0">
                <a:solidFill>
                  <a:schemeClr val="bg1"/>
                </a:solidFill>
              </a:rPr>
              <a:t> comes out as best place to start a new pizzeria with only 1 competitor: an Italian restaurant.</a:t>
            </a:r>
          </a:p>
          <a:p>
            <a:pPr marL="628650" lvl="1" indent="-363538">
              <a:buNone/>
            </a:pPr>
            <a:r>
              <a:rPr lang="en-GB" sz="2400" dirty="0" smtClean="0">
                <a:solidFill>
                  <a:schemeClr val="bg1"/>
                </a:solidFill>
                <a:sym typeface="Wingdings" panose="05000000000000000000" pitchFamily="2" charset="2"/>
              </a:rPr>
              <a:t> </a:t>
            </a:r>
            <a:endParaRPr lang="en-GB" sz="3000" u="sng" dirty="0" smtClean="0">
              <a:solidFill>
                <a:schemeClr val="bg1"/>
              </a:solidFill>
            </a:endParaRPr>
          </a:p>
        </p:txBody>
      </p:sp>
    </p:spTree>
    <p:extLst>
      <p:ext uri="{BB962C8B-B14F-4D97-AF65-F5344CB8AC3E}">
        <p14:creationId xmlns:p14="http://schemas.microsoft.com/office/powerpoint/2010/main" val="1351956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000000"/>
            </a:gs>
            <a:gs pos="52000">
              <a:srgbClr val="0A128C"/>
            </a:gs>
            <a:gs pos="78000">
              <a:srgbClr val="181CC7"/>
            </a:gs>
            <a:gs pos="90000">
              <a:srgbClr val="7005D4"/>
            </a:gs>
            <a:gs pos="100000">
              <a:srgbClr val="8C3D91"/>
            </a:gs>
          </a:gsLst>
          <a:lin ang="5400000" scaled="0"/>
        </a:gra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solidFill>
                  <a:schemeClr val="bg1"/>
                </a:solidFill>
              </a:rPr>
              <a:t>Discussion</a:t>
            </a:r>
            <a:endParaRPr lang="nl-NL" dirty="0">
              <a:solidFill>
                <a:schemeClr val="bg1"/>
              </a:solidFill>
            </a:endParaRPr>
          </a:p>
        </p:txBody>
      </p:sp>
      <p:sp>
        <p:nvSpPr>
          <p:cNvPr id="3" name="Tijdelijke aanduiding voor inhoud 2"/>
          <p:cNvSpPr>
            <a:spLocks noGrp="1"/>
          </p:cNvSpPr>
          <p:nvPr>
            <p:ph idx="1"/>
          </p:nvPr>
        </p:nvSpPr>
        <p:spPr>
          <a:xfrm>
            <a:off x="457200" y="1600200"/>
            <a:ext cx="8435280" cy="4525963"/>
          </a:xfrm>
        </p:spPr>
        <p:txBody>
          <a:bodyPr>
            <a:normAutofit/>
          </a:bodyPr>
          <a:lstStyle/>
          <a:p>
            <a:r>
              <a:rPr lang="en-GB" sz="3000" dirty="0" smtClean="0">
                <a:solidFill>
                  <a:schemeClr val="bg1"/>
                </a:solidFill>
              </a:rPr>
              <a:t>Where would be the best place?</a:t>
            </a:r>
          </a:p>
          <a:p>
            <a:pPr marL="363538" indent="-363538">
              <a:buNone/>
              <a:tabLst>
                <a:tab pos="363538" algn="l"/>
              </a:tabLst>
            </a:pPr>
            <a:r>
              <a:rPr lang="en-GB" sz="3000" dirty="0">
                <a:solidFill>
                  <a:schemeClr val="bg1"/>
                </a:solidFill>
              </a:rPr>
              <a:t>	</a:t>
            </a:r>
            <a:r>
              <a:rPr lang="en-GB" sz="2400" dirty="0" smtClean="0">
                <a:solidFill>
                  <a:schemeClr val="bg1"/>
                </a:solidFill>
              </a:rPr>
              <a:t>Method 2: </a:t>
            </a:r>
            <a:r>
              <a:rPr lang="en-GB" sz="2400" dirty="0" smtClean="0">
                <a:solidFill>
                  <a:schemeClr val="bg1"/>
                </a:solidFill>
                <a:sym typeface="Wingdings" panose="05000000000000000000" pitchFamily="2" charset="2"/>
              </a:rPr>
              <a:t>Choose the most dense area with the least competition </a:t>
            </a:r>
            <a:r>
              <a:rPr lang="en-GB" sz="2400" dirty="0" smtClean="0">
                <a:solidFill>
                  <a:schemeClr val="bg1"/>
                </a:solidFill>
              </a:rPr>
              <a:t>.</a:t>
            </a:r>
          </a:p>
          <a:p>
            <a:pPr marL="0" indent="0">
              <a:buNone/>
              <a:tabLst>
                <a:tab pos="363538" algn="l"/>
              </a:tabLst>
            </a:pPr>
            <a:endParaRPr lang="en-GB" sz="2400" dirty="0">
              <a:solidFill>
                <a:schemeClr val="bg1"/>
              </a:solidFill>
            </a:endParaRPr>
          </a:p>
          <a:p>
            <a:pPr marL="363538" indent="-363538">
              <a:buNone/>
              <a:tabLst>
                <a:tab pos="363538" algn="l"/>
              </a:tabLst>
            </a:pPr>
            <a:r>
              <a:rPr lang="en-GB" sz="2400" dirty="0" smtClean="0">
                <a:solidFill>
                  <a:schemeClr val="bg1"/>
                </a:solidFill>
              </a:rPr>
              <a:t>	With this method </a:t>
            </a:r>
            <a:r>
              <a:rPr lang="en-GB" sz="2400" dirty="0" err="1" smtClean="0">
                <a:solidFill>
                  <a:schemeClr val="bg1"/>
                </a:solidFill>
              </a:rPr>
              <a:t>Appia</a:t>
            </a:r>
            <a:r>
              <a:rPr lang="en-GB" sz="2400" dirty="0" smtClean="0">
                <a:solidFill>
                  <a:schemeClr val="bg1"/>
                </a:solidFill>
              </a:rPr>
              <a:t> </a:t>
            </a:r>
            <a:r>
              <a:rPr lang="en-GB" sz="2400" dirty="0" err="1" smtClean="0">
                <a:solidFill>
                  <a:schemeClr val="bg1"/>
                </a:solidFill>
              </a:rPr>
              <a:t>Antica</a:t>
            </a:r>
            <a:r>
              <a:rPr lang="en-GB" sz="2400" dirty="0" smtClean="0">
                <a:solidFill>
                  <a:schemeClr val="bg1"/>
                </a:solidFill>
              </a:rPr>
              <a:t> </a:t>
            </a:r>
            <a:r>
              <a:rPr lang="en-GB" sz="2400" u="sng" dirty="0" smtClean="0">
                <a:solidFill>
                  <a:schemeClr val="bg1"/>
                </a:solidFill>
              </a:rPr>
              <a:t>also</a:t>
            </a:r>
            <a:r>
              <a:rPr lang="en-GB" sz="2400" dirty="0" smtClean="0">
                <a:solidFill>
                  <a:schemeClr val="bg1"/>
                </a:solidFill>
              </a:rPr>
              <a:t> comes out as best place to start a new pizzeria with a population density of 2772 people per square kilometre and only 1 competitor: an Italian restaurant.</a:t>
            </a:r>
          </a:p>
          <a:p>
            <a:pPr marL="628650" lvl="1" indent="-363538">
              <a:buNone/>
            </a:pPr>
            <a:r>
              <a:rPr lang="en-GB" sz="2400" dirty="0" smtClean="0">
                <a:solidFill>
                  <a:schemeClr val="bg1"/>
                </a:solidFill>
                <a:sym typeface="Wingdings" panose="05000000000000000000" pitchFamily="2" charset="2"/>
              </a:rPr>
              <a:t> </a:t>
            </a:r>
            <a:endParaRPr lang="en-GB" sz="3000" u="sng" dirty="0" smtClean="0">
              <a:solidFill>
                <a:schemeClr val="bg1"/>
              </a:solidFill>
            </a:endParaRPr>
          </a:p>
        </p:txBody>
      </p:sp>
    </p:spTree>
    <p:extLst>
      <p:ext uri="{BB962C8B-B14F-4D97-AF65-F5344CB8AC3E}">
        <p14:creationId xmlns:p14="http://schemas.microsoft.com/office/powerpoint/2010/main" val="1304162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000000"/>
            </a:gs>
            <a:gs pos="52000">
              <a:srgbClr val="0A128C"/>
            </a:gs>
            <a:gs pos="78000">
              <a:srgbClr val="181CC7"/>
            </a:gs>
            <a:gs pos="90000">
              <a:srgbClr val="7005D4"/>
            </a:gs>
            <a:gs pos="100000">
              <a:srgbClr val="8C3D91"/>
            </a:gs>
          </a:gsLst>
          <a:lin ang="5400000" scaled="0"/>
        </a:gra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solidFill>
                  <a:schemeClr val="bg1"/>
                </a:solidFill>
              </a:rPr>
              <a:t>Conclusion</a:t>
            </a:r>
            <a:endParaRPr lang="nl-NL" dirty="0">
              <a:solidFill>
                <a:schemeClr val="bg1"/>
              </a:solidFill>
            </a:endParaRPr>
          </a:p>
        </p:txBody>
      </p:sp>
      <p:sp>
        <p:nvSpPr>
          <p:cNvPr id="3" name="Tijdelijke aanduiding voor inhoud 2"/>
          <p:cNvSpPr>
            <a:spLocks noGrp="1"/>
          </p:cNvSpPr>
          <p:nvPr>
            <p:ph idx="1"/>
          </p:nvPr>
        </p:nvSpPr>
        <p:spPr>
          <a:xfrm>
            <a:off x="457200" y="1600200"/>
            <a:ext cx="8435280" cy="4525963"/>
          </a:xfrm>
        </p:spPr>
        <p:txBody>
          <a:bodyPr>
            <a:normAutofit fontScale="92500" lnSpcReduction="10000"/>
          </a:bodyPr>
          <a:lstStyle/>
          <a:p>
            <a:r>
              <a:rPr lang="en-GB" sz="3000" dirty="0" smtClean="0">
                <a:solidFill>
                  <a:schemeClr val="bg1"/>
                </a:solidFill>
              </a:rPr>
              <a:t>Is there still room for a new pizzeria in Rome?</a:t>
            </a:r>
          </a:p>
          <a:p>
            <a:pPr marL="820738" indent="-457200">
              <a:buFont typeface="Wingdings"/>
              <a:buChar char="à"/>
            </a:pPr>
            <a:r>
              <a:rPr lang="en-GB" sz="3000" dirty="0" smtClean="0">
                <a:solidFill>
                  <a:schemeClr val="bg1"/>
                </a:solidFill>
                <a:sym typeface="Wingdings" panose="05000000000000000000" pitchFamily="2" charset="2"/>
              </a:rPr>
              <a:t>Yes, not all subdivisions have pizzerias or 			Italian restaurants.</a:t>
            </a:r>
          </a:p>
          <a:p>
            <a:pPr marL="363538" indent="0">
              <a:buNone/>
            </a:pPr>
            <a:endParaRPr lang="en-GB" sz="3000" dirty="0" smtClean="0">
              <a:solidFill>
                <a:schemeClr val="bg1"/>
              </a:solidFill>
            </a:endParaRPr>
          </a:p>
          <a:p>
            <a:r>
              <a:rPr lang="en-GB" sz="3000" dirty="0" smtClean="0">
                <a:solidFill>
                  <a:schemeClr val="bg1"/>
                </a:solidFill>
              </a:rPr>
              <a:t>Where would be the best place?</a:t>
            </a:r>
          </a:p>
          <a:p>
            <a:pPr marL="0" indent="0">
              <a:buNone/>
              <a:tabLst>
                <a:tab pos="363538" algn="l"/>
              </a:tabLst>
            </a:pPr>
            <a:r>
              <a:rPr lang="en-GB" sz="3000" dirty="0" smtClean="0">
                <a:solidFill>
                  <a:schemeClr val="bg1"/>
                </a:solidFill>
              </a:rPr>
              <a:t>	</a:t>
            </a:r>
            <a:r>
              <a:rPr lang="en-GB" sz="3000" dirty="0" err="1" smtClean="0">
                <a:solidFill>
                  <a:schemeClr val="bg1"/>
                </a:solidFill>
              </a:rPr>
              <a:t>Appia</a:t>
            </a:r>
            <a:r>
              <a:rPr lang="en-GB" sz="3000" dirty="0" smtClean="0">
                <a:solidFill>
                  <a:schemeClr val="bg1"/>
                </a:solidFill>
              </a:rPr>
              <a:t> </a:t>
            </a:r>
            <a:r>
              <a:rPr lang="en-GB" sz="3000" dirty="0" err="1" smtClean="0">
                <a:solidFill>
                  <a:schemeClr val="bg1"/>
                </a:solidFill>
              </a:rPr>
              <a:t>Antica</a:t>
            </a:r>
            <a:r>
              <a:rPr lang="en-GB" sz="3000" dirty="0" smtClean="0">
                <a:solidFill>
                  <a:schemeClr val="bg1"/>
                </a:solidFill>
              </a:rPr>
              <a:t>: </a:t>
            </a:r>
          </a:p>
          <a:p>
            <a:pPr marL="0" indent="0">
              <a:buNone/>
              <a:tabLst>
                <a:tab pos="363538" algn="l"/>
              </a:tabLst>
            </a:pPr>
            <a:r>
              <a:rPr lang="en-GB" sz="3000" dirty="0">
                <a:solidFill>
                  <a:schemeClr val="bg1"/>
                </a:solidFill>
              </a:rPr>
              <a:t>	</a:t>
            </a:r>
            <a:r>
              <a:rPr lang="en-GB" sz="3000" dirty="0" smtClean="0">
                <a:solidFill>
                  <a:schemeClr val="bg1"/>
                </a:solidFill>
              </a:rPr>
              <a:t>1) C</a:t>
            </a:r>
            <a:r>
              <a:rPr lang="en-GB" sz="3000" dirty="0" smtClean="0">
                <a:solidFill>
                  <a:schemeClr val="bg1"/>
                </a:solidFill>
              </a:rPr>
              <a:t>losest to city centre with only 1 competitor</a:t>
            </a:r>
          </a:p>
          <a:p>
            <a:pPr marL="715963" indent="-715963">
              <a:buNone/>
              <a:tabLst>
                <a:tab pos="363538" algn="l"/>
              </a:tabLst>
            </a:pPr>
            <a:r>
              <a:rPr lang="en-GB" sz="3000" dirty="0">
                <a:solidFill>
                  <a:schemeClr val="bg1"/>
                </a:solidFill>
              </a:rPr>
              <a:t>	</a:t>
            </a:r>
            <a:r>
              <a:rPr lang="en-GB" sz="3000" dirty="0" smtClean="0">
                <a:solidFill>
                  <a:schemeClr val="bg1"/>
                </a:solidFill>
              </a:rPr>
              <a:t>2) Highest population density of the areas with zero or one competitor</a:t>
            </a:r>
            <a:endParaRPr lang="en-GB" sz="2400" dirty="0" smtClean="0">
              <a:solidFill>
                <a:schemeClr val="bg1"/>
              </a:solidFill>
            </a:endParaRPr>
          </a:p>
          <a:p>
            <a:pPr marL="628650" lvl="1" indent="-363538">
              <a:buNone/>
            </a:pPr>
            <a:r>
              <a:rPr lang="en-GB" sz="2400" dirty="0" smtClean="0">
                <a:solidFill>
                  <a:schemeClr val="bg1"/>
                </a:solidFill>
                <a:sym typeface="Wingdings" panose="05000000000000000000" pitchFamily="2" charset="2"/>
              </a:rPr>
              <a:t> </a:t>
            </a:r>
            <a:endParaRPr lang="en-GB" sz="3000" u="sng" dirty="0" smtClean="0">
              <a:solidFill>
                <a:schemeClr val="bg1"/>
              </a:solidFill>
            </a:endParaRPr>
          </a:p>
        </p:txBody>
      </p:sp>
    </p:spTree>
    <p:extLst>
      <p:ext uri="{BB962C8B-B14F-4D97-AF65-F5344CB8AC3E}">
        <p14:creationId xmlns:p14="http://schemas.microsoft.com/office/powerpoint/2010/main" val="1779309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000000"/>
            </a:gs>
            <a:gs pos="52000">
              <a:srgbClr val="0A128C"/>
            </a:gs>
            <a:gs pos="78000">
              <a:srgbClr val="181CC7"/>
            </a:gs>
            <a:gs pos="90000">
              <a:srgbClr val="7005D4"/>
            </a:gs>
            <a:gs pos="100000">
              <a:srgbClr val="8C3D91"/>
            </a:gs>
          </a:gsLst>
          <a:lin ang="5400000" scaled="0"/>
        </a:gra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solidFill>
                  <a:schemeClr val="bg1"/>
                </a:solidFill>
              </a:rPr>
              <a:t>Introduction</a:t>
            </a:r>
            <a:endParaRPr lang="nl-NL" dirty="0">
              <a:solidFill>
                <a:schemeClr val="bg1"/>
              </a:solidFill>
            </a:endParaRPr>
          </a:p>
        </p:txBody>
      </p:sp>
      <p:sp>
        <p:nvSpPr>
          <p:cNvPr id="3" name="Tijdelijke aanduiding voor inhoud 2"/>
          <p:cNvSpPr>
            <a:spLocks noGrp="1"/>
          </p:cNvSpPr>
          <p:nvPr>
            <p:ph idx="1"/>
          </p:nvPr>
        </p:nvSpPr>
        <p:spPr/>
        <p:txBody>
          <a:bodyPr/>
          <a:lstStyle/>
          <a:p>
            <a:r>
              <a:rPr lang="en-GB" dirty="0" smtClean="0">
                <a:solidFill>
                  <a:schemeClr val="bg1"/>
                </a:solidFill>
              </a:rPr>
              <a:t>Investigating whether (and where) opening a new pizzeria in Rome could be profitable</a:t>
            </a:r>
          </a:p>
          <a:p>
            <a:r>
              <a:rPr lang="en-GB" dirty="0" smtClean="0">
                <a:solidFill>
                  <a:schemeClr val="bg1"/>
                </a:solidFill>
              </a:rPr>
              <a:t>Finding areas without places where pizzas are sold</a:t>
            </a:r>
          </a:p>
          <a:p>
            <a:r>
              <a:rPr lang="en-GB" dirty="0" smtClean="0">
                <a:solidFill>
                  <a:schemeClr val="bg1"/>
                </a:solidFill>
              </a:rPr>
              <a:t>Finding</a:t>
            </a:r>
            <a:r>
              <a:rPr lang="nl-NL" dirty="0" smtClean="0">
                <a:solidFill>
                  <a:schemeClr val="bg1"/>
                </a:solidFill>
              </a:rPr>
              <a:t> </a:t>
            </a:r>
            <a:r>
              <a:rPr lang="en-GB" dirty="0" smtClean="0">
                <a:solidFill>
                  <a:schemeClr val="bg1"/>
                </a:solidFill>
              </a:rPr>
              <a:t>possible locations for new pizzerias or Italian restaurants</a:t>
            </a:r>
            <a:endParaRPr lang="en-GB" dirty="0">
              <a:solidFill>
                <a:schemeClr val="bg1"/>
              </a:solidFill>
            </a:endParaRPr>
          </a:p>
        </p:txBody>
      </p:sp>
    </p:spTree>
    <p:extLst>
      <p:ext uri="{BB962C8B-B14F-4D97-AF65-F5344CB8AC3E}">
        <p14:creationId xmlns:p14="http://schemas.microsoft.com/office/powerpoint/2010/main" val="1322854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000000"/>
            </a:gs>
            <a:gs pos="52000">
              <a:srgbClr val="0A128C"/>
            </a:gs>
            <a:gs pos="78000">
              <a:srgbClr val="181CC7"/>
            </a:gs>
            <a:gs pos="90000">
              <a:srgbClr val="7005D4"/>
            </a:gs>
            <a:gs pos="100000">
              <a:srgbClr val="8C3D91"/>
            </a:gs>
          </a:gsLst>
          <a:lin ang="5400000" scaled="0"/>
        </a:gra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solidFill>
                  <a:schemeClr val="bg1"/>
                </a:solidFill>
              </a:rPr>
              <a:t>Data acquisition and cleaning</a:t>
            </a:r>
            <a:endParaRPr lang="en-GB" dirty="0">
              <a:solidFill>
                <a:schemeClr val="bg1"/>
              </a:solidFill>
            </a:endParaRPr>
          </a:p>
        </p:txBody>
      </p:sp>
      <p:sp>
        <p:nvSpPr>
          <p:cNvPr id="3" name="Tijdelijke aanduiding voor inhoud 2"/>
          <p:cNvSpPr>
            <a:spLocks noGrp="1"/>
          </p:cNvSpPr>
          <p:nvPr>
            <p:ph idx="1"/>
          </p:nvPr>
        </p:nvSpPr>
        <p:spPr/>
        <p:txBody>
          <a:bodyPr/>
          <a:lstStyle/>
          <a:p>
            <a:r>
              <a:rPr lang="en-GB" dirty="0" smtClean="0">
                <a:solidFill>
                  <a:schemeClr val="bg1"/>
                </a:solidFill>
              </a:rPr>
              <a:t>Subdivide</a:t>
            </a:r>
            <a:r>
              <a:rPr lang="nl-NL" dirty="0" smtClean="0">
                <a:solidFill>
                  <a:schemeClr val="bg1"/>
                </a:solidFill>
              </a:rPr>
              <a:t> </a:t>
            </a:r>
            <a:r>
              <a:rPr lang="en-GB" dirty="0" smtClean="0">
                <a:solidFill>
                  <a:schemeClr val="bg1"/>
                </a:solidFill>
              </a:rPr>
              <a:t>city of Rome</a:t>
            </a:r>
          </a:p>
          <a:p>
            <a:r>
              <a:rPr lang="en-GB" dirty="0" smtClean="0">
                <a:solidFill>
                  <a:schemeClr val="bg1"/>
                </a:solidFill>
              </a:rPr>
              <a:t>Find information on subdivisions (population, area and population density)</a:t>
            </a:r>
          </a:p>
          <a:p>
            <a:r>
              <a:rPr lang="en-GB" dirty="0" smtClean="0">
                <a:solidFill>
                  <a:schemeClr val="bg1"/>
                </a:solidFill>
              </a:rPr>
              <a:t>Find information on coordinates of subdivisions</a:t>
            </a:r>
          </a:p>
          <a:p>
            <a:r>
              <a:rPr lang="en-GB" dirty="0" smtClean="0">
                <a:solidFill>
                  <a:schemeClr val="bg1"/>
                </a:solidFill>
              </a:rPr>
              <a:t>Find relevant venues per subdivision within the range of 1500 meters from coordinates</a:t>
            </a:r>
          </a:p>
          <a:p>
            <a:r>
              <a:rPr lang="en-GB" dirty="0" smtClean="0">
                <a:solidFill>
                  <a:schemeClr val="bg1"/>
                </a:solidFill>
              </a:rPr>
              <a:t>Combine all information into one data frame</a:t>
            </a:r>
            <a:endParaRPr lang="en-GB" dirty="0">
              <a:solidFill>
                <a:schemeClr val="bg1"/>
              </a:solidFill>
            </a:endParaRPr>
          </a:p>
        </p:txBody>
      </p:sp>
    </p:spTree>
    <p:extLst>
      <p:ext uri="{BB962C8B-B14F-4D97-AF65-F5344CB8AC3E}">
        <p14:creationId xmlns:p14="http://schemas.microsoft.com/office/powerpoint/2010/main" val="2309891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000000"/>
            </a:gs>
            <a:gs pos="52000">
              <a:srgbClr val="0A128C"/>
            </a:gs>
            <a:gs pos="78000">
              <a:srgbClr val="181CC7"/>
            </a:gs>
            <a:gs pos="90000">
              <a:srgbClr val="7005D4"/>
            </a:gs>
            <a:gs pos="100000">
              <a:srgbClr val="8C3D91"/>
            </a:gs>
          </a:gsLst>
          <a:lin ang="5400000" scaled="0"/>
        </a:gra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solidFill>
                  <a:schemeClr val="bg1"/>
                </a:solidFill>
              </a:rPr>
              <a:t>Methodology</a:t>
            </a:r>
            <a:endParaRPr lang="nl-NL" dirty="0">
              <a:solidFill>
                <a:schemeClr val="bg1"/>
              </a:solidFill>
            </a:endParaRPr>
          </a:p>
        </p:txBody>
      </p:sp>
      <p:sp>
        <p:nvSpPr>
          <p:cNvPr id="3" name="Tijdelijke aanduiding voor inhoud 2"/>
          <p:cNvSpPr>
            <a:spLocks noGrp="1"/>
          </p:cNvSpPr>
          <p:nvPr>
            <p:ph idx="1"/>
          </p:nvPr>
        </p:nvSpPr>
        <p:spPr>
          <a:xfrm>
            <a:off x="457200" y="1600200"/>
            <a:ext cx="8435280" cy="4525963"/>
          </a:xfrm>
        </p:spPr>
        <p:txBody>
          <a:bodyPr>
            <a:normAutofit/>
          </a:bodyPr>
          <a:lstStyle/>
          <a:p>
            <a:pPr marL="514350" indent="-514350">
              <a:buAutoNum type="arabicPeriod"/>
            </a:pPr>
            <a:r>
              <a:rPr lang="en-GB" sz="3000" u="sng" dirty="0" smtClean="0">
                <a:solidFill>
                  <a:schemeClr val="bg1"/>
                </a:solidFill>
              </a:rPr>
              <a:t>Subdivisions of Rome and its population/density</a:t>
            </a:r>
          </a:p>
          <a:p>
            <a:pPr marL="0" indent="0">
              <a:buNone/>
            </a:pPr>
            <a:endParaRPr lang="en-GB" sz="3000" u="sng" dirty="0" smtClean="0">
              <a:solidFill>
                <a:schemeClr val="bg1"/>
              </a:solidFill>
            </a:endParaRPr>
          </a:p>
          <a:p>
            <a:pPr marL="0" indent="0">
              <a:buNone/>
            </a:pPr>
            <a:r>
              <a:rPr lang="en-GB" sz="2800" dirty="0" smtClean="0">
                <a:solidFill>
                  <a:schemeClr val="bg1"/>
                </a:solidFill>
              </a:rPr>
              <a:t>Information on subdivisions</a:t>
            </a:r>
            <a:r>
              <a:rPr lang="en-GB" sz="2800" dirty="0" smtClean="0">
                <a:solidFill>
                  <a:schemeClr val="bg1"/>
                </a:solidFill>
              </a:rPr>
              <a:t> of Rome </a:t>
            </a:r>
            <a:r>
              <a:rPr lang="en-GB" sz="2800" dirty="0" smtClean="0">
                <a:solidFill>
                  <a:schemeClr val="bg1"/>
                </a:solidFill>
              </a:rPr>
              <a:t>(and their population/density) were found on wikipedia.org and stored into a data frame.</a:t>
            </a:r>
            <a:endParaRPr lang="en-GB" sz="2800" dirty="0">
              <a:solidFill>
                <a:schemeClr val="bg1"/>
              </a:solidFill>
            </a:endParaRPr>
          </a:p>
        </p:txBody>
      </p:sp>
    </p:spTree>
    <p:extLst>
      <p:ext uri="{BB962C8B-B14F-4D97-AF65-F5344CB8AC3E}">
        <p14:creationId xmlns:p14="http://schemas.microsoft.com/office/powerpoint/2010/main" val="1618350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000000"/>
            </a:gs>
            <a:gs pos="52000">
              <a:srgbClr val="0A128C"/>
            </a:gs>
            <a:gs pos="78000">
              <a:srgbClr val="181CC7"/>
            </a:gs>
            <a:gs pos="90000">
              <a:srgbClr val="7005D4"/>
            </a:gs>
            <a:gs pos="100000">
              <a:srgbClr val="8C3D91"/>
            </a:gs>
          </a:gsLst>
          <a:lin ang="5400000" scaled="0"/>
        </a:gra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solidFill>
                  <a:schemeClr val="bg1"/>
                </a:solidFill>
              </a:rPr>
              <a:t>Methodology</a:t>
            </a:r>
            <a:endParaRPr lang="nl-NL" dirty="0">
              <a:solidFill>
                <a:schemeClr val="bg1"/>
              </a:solidFill>
            </a:endParaRPr>
          </a:p>
        </p:txBody>
      </p:sp>
      <p:sp>
        <p:nvSpPr>
          <p:cNvPr id="3" name="Tijdelijke aanduiding voor inhoud 2"/>
          <p:cNvSpPr>
            <a:spLocks noGrp="1"/>
          </p:cNvSpPr>
          <p:nvPr>
            <p:ph idx="1"/>
          </p:nvPr>
        </p:nvSpPr>
        <p:spPr>
          <a:xfrm>
            <a:off x="457200" y="1600200"/>
            <a:ext cx="8435280" cy="4525963"/>
          </a:xfrm>
        </p:spPr>
        <p:txBody>
          <a:bodyPr>
            <a:normAutofit/>
          </a:bodyPr>
          <a:lstStyle/>
          <a:p>
            <a:pPr marL="514350" indent="-514350">
              <a:buFont typeface="+mj-lt"/>
              <a:buAutoNum type="arabicPeriod" startAt="2"/>
            </a:pPr>
            <a:r>
              <a:rPr lang="en-GB" sz="3000" u="sng" dirty="0" smtClean="0">
                <a:solidFill>
                  <a:schemeClr val="bg1"/>
                </a:solidFill>
              </a:rPr>
              <a:t>Finding appropriate coordinate information</a:t>
            </a:r>
          </a:p>
          <a:p>
            <a:pPr marL="0" indent="0">
              <a:buNone/>
            </a:pPr>
            <a:endParaRPr lang="en-GB" sz="3000" u="sng" dirty="0" smtClean="0">
              <a:solidFill>
                <a:schemeClr val="bg1"/>
              </a:solidFill>
            </a:endParaRPr>
          </a:p>
          <a:p>
            <a:pPr marL="0" indent="0">
              <a:buNone/>
            </a:pPr>
            <a:r>
              <a:rPr lang="en-GB" sz="2800" dirty="0" smtClean="0">
                <a:solidFill>
                  <a:schemeClr val="bg1"/>
                </a:solidFill>
              </a:rPr>
              <a:t>Information on the coordinates (latitude and longitude) of the subdivisions</a:t>
            </a:r>
            <a:r>
              <a:rPr lang="en-GB" sz="2800" dirty="0" smtClean="0">
                <a:solidFill>
                  <a:schemeClr val="bg1"/>
                </a:solidFill>
              </a:rPr>
              <a:t> of Rome </a:t>
            </a:r>
            <a:r>
              <a:rPr lang="en-GB" sz="2800" dirty="0" smtClean="0">
                <a:solidFill>
                  <a:schemeClr val="bg1"/>
                </a:solidFill>
              </a:rPr>
              <a:t>were found on Geonames.org and manually stored into a data frame.</a:t>
            </a:r>
          </a:p>
          <a:p>
            <a:pPr marL="0" indent="0">
              <a:buNone/>
            </a:pPr>
            <a:r>
              <a:rPr lang="en-GB" sz="2800" dirty="0" smtClean="0">
                <a:solidFill>
                  <a:schemeClr val="bg1"/>
                </a:solidFill>
              </a:rPr>
              <a:t>This information was combined with the data frame created in the first step</a:t>
            </a:r>
            <a:endParaRPr lang="en-GB" sz="2800" dirty="0">
              <a:solidFill>
                <a:schemeClr val="bg1"/>
              </a:solidFill>
            </a:endParaRPr>
          </a:p>
        </p:txBody>
      </p:sp>
    </p:spTree>
    <p:extLst>
      <p:ext uri="{BB962C8B-B14F-4D97-AF65-F5344CB8AC3E}">
        <p14:creationId xmlns:p14="http://schemas.microsoft.com/office/powerpoint/2010/main" val="2495961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000000"/>
            </a:gs>
            <a:gs pos="52000">
              <a:srgbClr val="0A128C"/>
            </a:gs>
            <a:gs pos="78000">
              <a:srgbClr val="181CC7"/>
            </a:gs>
            <a:gs pos="90000">
              <a:srgbClr val="7005D4"/>
            </a:gs>
            <a:gs pos="100000">
              <a:srgbClr val="8C3D91"/>
            </a:gs>
          </a:gsLst>
          <a:lin ang="5400000" scaled="0"/>
        </a:gra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solidFill>
                  <a:schemeClr val="bg1"/>
                </a:solidFill>
              </a:rPr>
              <a:t>Methodology</a:t>
            </a:r>
            <a:endParaRPr lang="nl-NL" dirty="0">
              <a:solidFill>
                <a:schemeClr val="bg1"/>
              </a:solidFill>
            </a:endParaRPr>
          </a:p>
        </p:txBody>
      </p:sp>
      <p:sp>
        <p:nvSpPr>
          <p:cNvPr id="3" name="Tijdelijke aanduiding voor inhoud 2"/>
          <p:cNvSpPr>
            <a:spLocks noGrp="1"/>
          </p:cNvSpPr>
          <p:nvPr>
            <p:ph idx="1"/>
          </p:nvPr>
        </p:nvSpPr>
        <p:spPr>
          <a:xfrm>
            <a:off x="457200" y="1600200"/>
            <a:ext cx="8435280" cy="4525963"/>
          </a:xfrm>
        </p:spPr>
        <p:txBody>
          <a:bodyPr>
            <a:normAutofit/>
          </a:bodyPr>
          <a:lstStyle/>
          <a:p>
            <a:pPr marL="514350" indent="-514350">
              <a:buFont typeface="+mj-lt"/>
              <a:buAutoNum type="arabicPeriod" startAt="2"/>
            </a:pPr>
            <a:r>
              <a:rPr lang="en-GB" sz="3000" u="sng" dirty="0" smtClean="0">
                <a:solidFill>
                  <a:schemeClr val="bg1"/>
                </a:solidFill>
              </a:rPr>
              <a:t>Finding appropriate coordinate information (2)</a:t>
            </a:r>
          </a:p>
          <a:p>
            <a:pPr marL="0" indent="0">
              <a:buNone/>
            </a:pPr>
            <a:endParaRPr lang="en-GB" sz="3000" u="sng" dirty="0" smtClean="0">
              <a:solidFill>
                <a:schemeClr val="bg1"/>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2203" y="2258291"/>
            <a:ext cx="5664093" cy="4320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86073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000000"/>
            </a:gs>
            <a:gs pos="52000">
              <a:srgbClr val="0A128C"/>
            </a:gs>
            <a:gs pos="78000">
              <a:srgbClr val="181CC7"/>
            </a:gs>
            <a:gs pos="90000">
              <a:srgbClr val="7005D4"/>
            </a:gs>
            <a:gs pos="100000">
              <a:srgbClr val="8C3D91"/>
            </a:gs>
          </a:gsLst>
          <a:lin ang="5400000" scaled="0"/>
        </a:gra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solidFill>
                  <a:schemeClr val="bg1"/>
                </a:solidFill>
              </a:rPr>
              <a:t>Methodology</a:t>
            </a:r>
            <a:endParaRPr lang="nl-NL" dirty="0">
              <a:solidFill>
                <a:schemeClr val="bg1"/>
              </a:solidFill>
            </a:endParaRPr>
          </a:p>
        </p:txBody>
      </p:sp>
      <p:sp>
        <p:nvSpPr>
          <p:cNvPr id="3" name="Tijdelijke aanduiding voor inhoud 2"/>
          <p:cNvSpPr>
            <a:spLocks noGrp="1"/>
          </p:cNvSpPr>
          <p:nvPr>
            <p:ph idx="1"/>
          </p:nvPr>
        </p:nvSpPr>
        <p:spPr>
          <a:xfrm>
            <a:off x="457200" y="1600200"/>
            <a:ext cx="8435280" cy="4525963"/>
          </a:xfrm>
        </p:spPr>
        <p:txBody>
          <a:bodyPr>
            <a:normAutofit/>
          </a:bodyPr>
          <a:lstStyle/>
          <a:p>
            <a:pPr marL="514350" indent="-514350">
              <a:buFont typeface="+mj-lt"/>
              <a:buAutoNum type="arabicPeriod" startAt="3"/>
            </a:pPr>
            <a:r>
              <a:rPr lang="en-GB" sz="3000" u="sng" dirty="0" smtClean="0">
                <a:solidFill>
                  <a:schemeClr val="bg1"/>
                </a:solidFill>
              </a:rPr>
              <a:t>Explore venues per subdivision</a:t>
            </a:r>
          </a:p>
          <a:p>
            <a:pPr marL="0" indent="0">
              <a:buNone/>
            </a:pPr>
            <a:endParaRPr lang="en-GB" sz="3000" u="sng" dirty="0" smtClean="0">
              <a:solidFill>
                <a:schemeClr val="bg1"/>
              </a:solidFill>
            </a:endParaRPr>
          </a:p>
          <a:p>
            <a:pPr marL="0" indent="0">
              <a:buNone/>
            </a:pPr>
            <a:r>
              <a:rPr lang="en-GB" sz="2800" dirty="0" smtClean="0">
                <a:solidFill>
                  <a:schemeClr val="bg1"/>
                </a:solidFill>
              </a:rPr>
              <a:t>In order to explore the venues per subdivision, a map of Rome was drawn, showing each area of where the venues were searched, using a range of 1500 meters around the coordinates.</a:t>
            </a:r>
            <a:endParaRPr lang="en-GB" sz="2800" dirty="0">
              <a:solidFill>
                <a:schemeClr val="bg1"/>
              </a:solidFill>
            </a:endParaRPr>
          </a:p>
        </p:txBody>
      </p:sp>
      <p:pic>
        <p:nvPicPr>
          <p:cNvPr id="4" name="Afbeelding 3"/>
          <p:cNvPicPr>
            <a:picLocks noChangeAspect="1"/>
          </p:cNvPicPr>
          <p:nvPr/>
        </p:nvPicPr>
        <p:blipFill>
          <a:blip r:embed="rId2"/>
          <a:stretch>
            <a:fillRect/>
          </a:stretch>
        </p:blipFill>
        <p:spPr>
          <a:xfrm>
            <a:off x="4932040" y="4087652"/>
            <a:ext cx="3671331" cy="2557752"/>
          </a:xfrm>
          <a:prstGeom prst="rect">
            <a:avLst/>
          </a:prstGeom>
        </p:spPr>
      </p:pic>
    </p:spTree>
    <p:extLst>
      <p:ext uri="{BB962C8B-B14F-4D97-AF65-F5344CB8AC3E}">
        <p14:creationId xmlns:p14="http://schemas.microsoft.com/office/powerpoint/2010/main" val="1628368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000000"/>
            </a:gs>
            <a:gs pos="52000">
              <a:srgbClr val="0A128C"/>
            </a:gs>
            <a:gs pos="78000">
              <a:srgbClr val="181CC7"/>
            </a:gs>
            <a:gs pos="90000">
              <a:srgbClr val="7005D4"/>
            </a:gs>
            <a:gs pos="100000">
              <a:srgbClr val="8C3D91"/>
            </a:gs>
          </a:gsLst>
          <a:lin ang="5400000" scaled="0"/>
        </a:gra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solidFill>
                  <a:schemeClr val="bg1"/>
                </a:solidFill>
              </a:rPr>
              <a:t>Methodology</a:t>
            </a:r>
            <a:endParaRPr lang="nl-NL" dirty="0">
              <a:solidFill>
                <a:schemeClr val="bg1"/>
              </a:solidFill>
            </a:endParaRPr>
          </a:p>
        </p:txBody>
      </p:sp>
      <p:sp>
        <p:nvSpPr>
          <p:cNvPr id="3" name="Tijdelijke aanduiding voor inhoud 2"/>
          <p:cNvSpPr>
            <a:spLocks noGrp="1"/>
          </p:cNvSpPr>
          <p:nvPr>
            <p:ph idx="1"/>
          </p:nvPr>
        </p:nvSpPr>
        <p:spPr>
          <a:xfrm>
            <a:off x="457200" y="1600200"/>
            <a:ext cx="8435280" cy="4525963"/>
          </a:xfrm>
        </p:spPr>
        <p:txBody>
          <a:bodyPr>
            <a:normAutofit/>
          </a:bodyPr>
          <a:lstStyle/>
          <a:p>
            <a:pPr marL="514350" indent="-514350">
              <a:buFont typeface="+mj-lt"/>
              <a:buAutoNum type="arabicPeriod" startAt="3"/>
            </a:pPr>
            <a:r>
              <a:rPr lang="en-GB" sz="3000" u="sng" dirty="0" smtClean="0">
                <a:solidFill>
                  <a:schemeClr val="bg1"/>
                </a:solidFill>
              </a:rPr>
              <a:t>Explore venues per subdivision (2)</a:t>
            </a:r>
          </a:p>
          <a:p>
            <a:pPr marL="0" indent="0">
              <a:buNone/>
            </a:pPr>
            <a:endParaRPr lang="en-GB" sz="3000" u="sng" dirty="0" smtClean="0">
              <a:solidFill>
                <a:schemeClr val="bg1"/>
              </a:solidFill>
            </a:endParaRPr>
          </a:p>
          <a:p>
            <a:pPr marL="0" indent="0">
              <a:buNone/>
            </a:pPr>
            <a:r>
              <a:rPr lang="en-GB" sz="2800" dirty="0" smtClean="0">
                <a:solidFill>
                  <a:schemeClr val="bg1"/>
                </a:solidFill>
              </a:rPr>
              <a:t>With the use of the coordinates and </a:t>
            </a:r>
            <a:r>
              <a:rPr lang="en-GB" sz="2800" dirty="0" err="1" smtClean="0">
                <a:solidFill>
                  <a:schemeClr val="bg1"/>
                </a:solidFill>
              </a:rPr>
              <a:t>FourSquare</a:t>
            </a:r>
            <a:r>
              <a:rPr lang="en-GB" sz="2800" dirty="0" smtClean="0">
                <a:solidFill>
                  <a:schemeClr val="bg1"/>
                </a:solidFill>
              </a:rPr>
              <a:t> API, the top 100 venues were selected per subdivision and the relevant categories were included (pizza places and Italian restaurants). This resulted in data frames containing all venues within the selected categories per subdivision.</a:t>
            </a:r>
            <a:endParaRPr lang="en-GB" sz="2800" dirty="0">
              <a:solidFill>
                <a:schemeClr val="bg1"/>
              </a:solidFill>
            </a:endParaRPr>
          </a:p>
        </p:txBody>
      </p:sp>
    </p:spTree>
    <p:extLst>
      <p:ext uri="{BB962C8B-B14F-4D97-AF65-F5344CB8AC3E}">
        <p14:creationId xmlns:p14="http://schemas.microsoft.com/office/powerpoint/2010/main" val="2360721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000000"/>
            </a:gs>
            <a:gs pos="52000">
              <a:srgbClr val="0A128C"/>
            </a:gs>
            <a:gs pos="78000">
              <a:srgbClr val="181CC7"/>
            </a:gs>
            <a:gs pos="90000">
              <a:srgbClr val="7005D4"/>
            </a:gs>
            <a:gs pos="100000">
              <a:srgbClr val="8C3D91"/>
            </a:gs>
          </a:gsLst>
          <a:lin ang="5400000" scaled="0"/>
        </a:gra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solidFill>
                  <a:schemeClr val="bg1"/>
                </a:solidFill>
              </a:rPr>
              <a:t>Methodology</a:t>
            </a:r>
            <a:endParaRPr lang="nl-NL" dirty="0">
              <a:solidFill>
                <a:schemeClr val="bg1"/>
              </a:solidFill>
            </a:endParaRPr>
          </a:p>
        </p:txBody>
      </p:sp>
      <p:sp>
        <p:nvSpPr>
          <p:cNvPr id="3" name="Tijdelijke aanduiding voor inhoud 2"/>
          <p:cNvSpPr>
            <a:spLocks noGrp="1"/>
          </p:cNvSpPr>
          <p:nvPr>
            <p:ph idx="1"/>
          </p:nvPr>
        </p:nvSpPr>
        <p:spPr>
          <a:xfrm>
            <a:off x="457200" y="1600200"/>
            <a:ext cx="8435280" cy="4525963"/>
          </a:xfrm>
        </p:spPr>
        <p:txBody>
          <a:bodyPr>
            <a:normAutofit/>
          </a:bodyPr>
          <a:lstStyle/>
          <a:p>
            <a:pPr marL="514350" indent="-514350">
              <a:buFont typeface="+mj-lt"/>
              <a:buAutoNum type="arabicPeriod" startAt="4"/>
            </a:pPr>
            <a:r>
              <a:rPr lang="en-GB" sz="3000" u="sng" dirty="0" smtClean="0">
                <a:solidFill>
                  <a:schemeClr val="bg1"/>
                </a:solidFill>
              </a:rPr>
              <a:t>Combining venue information with population/density information</a:t>
            </a:r>
          </a:p>
          <a:p>
            <a:pPr marL="0" indent="0">
              <a:buNone/>
            </a:pPr>
            <a:endParaRPr lang="en-GB" sz="3000" u="sng" dirty="0" smtClean="0">
              <a:solidFill>
                <a:schemeClr val="bg1"/>
              </a:solidFill>
            </a:endParaRPr>
          </a:p>
          <a:p>
            <a:pPr marL="0" indent="0">
              <a:buNone/>
            </a:pPr>
            <a:r>
              <a:rPr lang="en-GB" sz="2800" dirty="0" smtClean="0">
                <a:solidFill>
                  <a:schemeClr val="bg1"/>
                </a:solidFill>
              </a:rPr>
              <a:t>The created data frames in step 2 and step 3 were combined into one. The amount of pizza places or Italian restaurants were added to the population information data frame, and a column with total number of relevant venues was created. The data was sorted on the latter and on the population density per area.</a:t>
            </a:r>
            <a:endParaRPr lang="en-GB" sz="2800" dirty="0">
              <a:solidFill>
                <a:schemeClr val="bg1"/>
              </a:solidFill>
            </a:endParaRPr>
          </a:p>
        </p:txBody>
      </p:sp>
    </p:spTree>
    <p:extLst>
      <p:ext uri="{BB962C8B-B14F-4D97-AF65-F5344CB8AC3E}">
        <p14:creationId xmlns:p14="http://schemas.microsoft.com/office/powerpoint/2010/main" val="3125182381"/>
      </p:ext>
    </p:extLst>
  </p:cSld>
  <p:clrMapOvr>
    <a:masterClrMapping/>
  </p:clrMapOvr>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434</Words>
  <Application>Microsoft Office PowerPoint</Application>
  <PresentationFormat>Diavoorstelling (4:3)</PresentationFormat>
  <Paragraphs>69</Paragraphs>
  <Slides>15</Slides>
  <Notes>0</Notes>
  <HiddenSlides>0</HiddenSlides>
  <MMClips>0</MMClips>
  <ScaleCrop>false</ScaleCrop>
  <HeadingPairs>
    <vt:vector size="4" baseType="variant">
      <vt:variant>
        <vt:lpstr>Thema</vt:lpstr>
      </vt:variant>
      <vt:variant>
        <vt:i4>1</vt:i4>
      </vt:variant>
      <vt:variant>
        <vt:lpstr>Diatitels</vt:lpstr>
      </vt:variant>
      <vt:variant>
        <vt:i4>15</vt:i4>
      </vt:variant>
    </vt:vector>
  </HeadingPairs>
  <TitlesOfParts>
    <vt:vector size="16" baseType="lpstr">
      <vt:lpstr>Kantoorthema</vt:lpstr>
      <vt:lpstr>Is there still room for a pizzeria in Rome, Italy?</vt:lpstr>
      <vt:lpstr>Introduction</vt:lpstr>
      <vt:lpstr>Data acquisition and cleaning</vt:lpstr>
      <vt:lpstr>Methodology</vt:lpstr>
      <vt:lpstr>Methodology</vt:lpstr>
      <vt:lpstr>Methodology</vt:lpstr>
      <vt:lpstr>Methodology</vt:lpstr>
      <vt:lpstr>Methodology</vt:lpstr>
      <vt:lpstr>Methodology</vt:lpstr>
      <vt:lpstr>Methodology</vt:lpstr>
      <vt:lpstr>Results</vt:lpstr>
      <vt:lpstr>Discussion</vt:lpstr>
      <vt:lpstr>Discussion</vt:lpstr>
      <vt:lpstr>Discussion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 there still room for a pizzeria in Rome, Italy?</dc:title>
  <dc:creator>CM Baas</dc:creator>
  <cp:lastModifiedBy>CM Baas</cp:lastModifiedBy>
  <cp:revision>4</cp:revision>
  <dcterms:created xsi:type="dcterms:W3CDTF">2019-10-30T15:19:13Z</dcterms:created>
  <dcterms:modified xsi:type="dcterms:W3CDTF">2019-10-30T15:57:31Z</dcterms:modified>
</cp:coreProperties>
</file>